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65" r:id="rId2"/>
    <p:sldId id="268" r:id="rId3"/>
    <p:sldId id="266" r:id="rId4"/>
    <p:sldId id="256" r:id="rId5"/>
    <p:sldId id="257" r:id="rId6"/>
    <p:sldId id="267" r:id="rId7"/>
    <p:sldId id="258" r:id="rId8"/>
    <p:sldId id="259" r:id="rId9"/>
    <p:sldId id="260" r:id="rId10"/>
    <p:sldId id="270" r:id="rId11"/>
    <p:sldId id="261" r:id="rId12"/>
    <p:sldId id="262" r:id="rId13"/>
    <p:sldId id="271" r:id="rId14"/>
    <p:sldId id="263" r:id="rId15"/>
    <p:sldId id="264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F982-7E14-4C18-B0C9-BEF9880B82F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985F639-65C4-4AF6-BB20-FF3150BAF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59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F982-7E14-4C18-B0C9-BEF9880B82F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85F639-65C4-4AF6-BB20-FF3150BAF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0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F982-7E14-4C18-B0C9-BEF9880B82F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85F639-65C4-4AF6-BB20-FF3150BAFB8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71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F982-7E14-4C18-B0C9-BEF9880B82F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85F639-65C4-4AF6-BB20-FF3150BAF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31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F982-7E14-4C18-B0C9-BEF9880B82F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85F639-65C4-4AF6-BB20-FF3150BAFB8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217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F982-7E14-4C18-B0C9-BEF9880B82F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85F639-65C4-4AF6-BB20-FF3150BAF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38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F982-7E14-4C18-B0C9-BEF9880B82F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F639-65C4-4AF6-BB20-FF3150BAF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84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F982-7E14-4C18-B0C9-BEF9880B82F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F639-65C4-4AF6-BB20-FF3150BAF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97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F982-7E14-4C18-B0C9-BEF9880B82F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F639-65C4-4AF6-BB20-FF3150BAF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05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F982-7E14-4C18-B0C9-BEF9880B82F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85F639-65C4-4AF6-BB20-FF3150BAF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0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F982-7E14-4C18-B0C9-BEF9880B82F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85F639-65C4-4AF6-BB20-FF3150BAF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17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F982-7E14-4C18-B0C9-BEF9880B82F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85F639-65C4-4AF6-BB20-FF3150BAF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79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F982-7E14-4C18-B0C9-BEF9880B82F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F639-65C4-4AF6-BB20-FF3150BAF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9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F982-7E14-4C18-B0C9-BEF9880B82F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F639-65C4-4AF6-BB20-FF3150BAF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37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F982-7E14-4C18-B0C9-BEF9880B82F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5F639-65C4-4AF6-BB20-FF3150BAF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28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F982-7E14-4C18-B0C9-BEF9880B82F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85F639-65C4-4AF6-BB20-FF3150BAF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90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BF982-7E14-4C18-B0C9-BEF9880B82F2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985F639-65C4-4AF6-BB20-FF3150BAF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9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ikatmoi2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1.png"/><Relationship Id="rId7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.png"/><Relationship Id="rId7" Type="http://schemas.openxmlformats.org/officeDocument/2006/relationships/image" Target="../media/image3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6.png"/><Relationship Id="rId7" Type="http://schemas.openxmlformats.org/officeDocument/2006/relationships/image" Target="../media/image4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2.png"/><Relationship Id="rId10" Type="http://schemas.openxmlformats.org/officeDocument/2006/relationships/image" Target="../media/image9.svg"/><Relationship Id="rId4" Type="http://schemas.openxmlformats.org/officeDocument/2006/relationships/image" Target="../media/image41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4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ikatmoi/Infosys-FM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3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6FF590-0AAA-1C4A-4562-2ABAB8314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3857"/>
            <a:ext cx="3810000" cy="3069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912AB1-2907-B3D7-CBBE-165185018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000" cy="18478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5ECC81-2ECA-41A1-41D8-3C2782297D78}"/>
              </a:ext>
            </a:extLst>
          </p:cNvPr>
          <p:cNvSpPr/>
          <p:nvPr/>
        </p:nvSpPr>
        <p:spPr>
          <a:xfrm>
            <a:off x="2713703" y="389420"/>
            <a:ext cx="101809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Internship Project Presentation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0947F5-D7E3-920F-9D8C-CBEC702D0BA3}"/>
              </a:ext>
            </a:extLst>
          </p:cNvPr>
          <p:cNvSpPr/>
          <p:nvPr/>
        </p:nvSpPr>
        <p:spPr>
          <a:xfrm>
            <a:off x="4758446" y="1379196"/>
            <a:ext cx="62343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Topic – Flight Management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528CA1-A879-2070-E42D-6DEF5E7E6972}"/>
              </a:ext>
            </a:extLst>
          </p:cNvPr>
          <p:cNvSpPr/>
          <p:nvPr/>
        </p:nvSpPr>
        <p:spPr>
          <a:xfrm>
            <a:off x="6371303" y="5024284"/>
            <a:ext cx="563658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 – Saikat Moi</a:t>
            </a:r>
          </a:p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Email –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4"/>
              </a:rPr>
              <a:t>saikatmoi2@gmail.com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 Technology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5C917F-3569-35CA-50FD-CF48A40CFC87}"/>
              </a:ext>
            </a:extLst>
          </p:cNvPr>
          <p:cNvSpPr/>
          <p:nvPr/>
        </p:nvSpPr>
        <p:spPr>
          <a:xfrm>
            <a:off x="6760303" y="1933193"/>
            <a:ext cx="53573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Mentor - Sanjeev G</a:t>
            </a:r>
          </a:p>
        </p:txBody>
      </p:sp>
    </p:spTree>
    <p:extLst>
      <p:ext uri="{BB962C8B-B14F-4D97-AF65-F5344CB8AC3E}">
        <p14:creationId xmlns:p14="http://schemas.microsoft.com/office/powerpoint/2010/main" val="142627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6F42E3-A85F-D521-B8EB-74172528C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374" y="2202317"/>
            <a:ext cx="3251410" cy="3161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4D3064-F689-BED5-ED1A-F72954F41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9" y="2296097"/>
            <a:ext cx="3753858" cy="297391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BE11188-2987-FA8F-53CE-FAE3F33413A0}"/>
              </a:ext>
            </a:extLst>
          </p:cNvPr>
          <p:cNvSpPr/>
          <p:nvPr/>
        </p:nvSpPr>
        <p:spPr>
          <a:xfrm>
            <a:off x="4703087" y="3282608"/>
            <a:ext cx="3126657" cy="793672"/>
          </a:xfrm>
          <a:prstGeom prst="rightArrow">
            <a:avLst>
              <a:gd name="adj1" fmla="val 25865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Login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6086EC-C2B1-5887-C6B4-5646CA086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82" y="1350644"/>
            <a:ext cx="2686425" cy="6477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10699-2875-D7C0-5FBB-56583258E779}"/>
              </a:ext>
            </a:extLst>
          </p:cNvPr>
          <p:cNvSpPr txBox="1"/>
          <p:nvPr/>
        </p:nvSpPr>
        <p:spPr>
          <a:xfrm>
            <a:off x="4306530" y="204684"/>
            <a:ext cx="428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Login Process Demo (ADMIN)</a:t>
            </a:r>
          </a:p>
        </p:txBody>
      </p:sp>
      <p:pic>
        <p:nvPicPr>
          <p:cNvPr id="16" name="Graphic 15" descr="Cursor">
            <a:extLst>
              <a:ext uri="{FF2B5EF4-FFF2-40B4-BE49-F238E27FC236}">
                <a16:creationId xmlns:a16="http://schemas.microsoft.com/office/drawing/2014/main" id="{9C162841-6957-5CBE-BC54-DBAC232473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54156" y="4383080"/>
            <a:ext cx="783780" cy="78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5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29D3CD-43BB-2B4F-E43A-61DA3B3DC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9" y="1402529"/>
            <a:ext cx="5181600" cy="5295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3BD888-D608-47C4-8F12-C2A7185D0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730" y="1621298"/>
            <a:ext cx="5400270" cy="5088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4207F0-C080-8AE4-E41F-14479DAD8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509" y="1013170"/>
            <a:ext cx="3591426" cy="590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EBE03D-5583-6092-E38E-E79FA94F1DC3}"/>
              </a:ext>
            </a:extLst>
          </p:cNvPr>
          <p:cNvSpPr txBox="1"/>
          <p:nvPr/>
        </p:nvSpPr>
        <p:spPr>
          <a:xfrm>
            <a:off x="3591665" y="276777"/>
            <a:ext cx="428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Add and Modify Flight (ADMIN)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06A381-40F7-39B2-5CB8-1AF12BAB6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109"/>
            <a:ext cx="3334215" cy="5906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D43D4C-C665-3060-F979-DA03F93CE0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509" y="379372"/>
            <a:ext cx="3115110" cy="562053"/>
          </a:xfrm>
          <a:prstGeom prst="rect">
            <a:avLst/>
          </a:prstGeom>
        </p:spPr>
      </p:pic>
      <p:pic>
        <p:nvPicPr>
          <p:cNvPr id="16" name="Graphic 15" descr="Cursor">
            <a:extLst>
              <a:ext uri="{FF2B5EF4-FFF2-40B4-BE49-F238E27FC236}">
                <a16:creationId xmlns:a16="http://schemas.microsoft.com/office/drawing/2014/main" id="{D5988235-087C-66EC-8925-A7C7DB93CD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48891" y="5258151"/>
            <a:ext cx="783780" cy="783780"/>
          </a:xfrm>
          <a:prstGeom prst="rect">
            <a:avLst/>
          </a:prstGeom>
        </p:spPr>
      </p:pic>
      <p:pic>
        <p:nvPicPr>
          <p:cNvPr id="17" name="Graphic 16" descr="Cursor">
            <a:extLst>
              <a:ext uri="{FF2B5EF4-FFF2-40B4-BE49-F238E27FC236}">
                <a16:creationId xmlns:a16="http://schemas.microsoft.com/office/drawing/2014/main" id="{684402E5-6E92-E8F9-85F4-18D76D701D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95497" y="5452940"/>
            <a:ext cx="783780" cy="78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8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3AC73E-E3F4-B40C-9DB1-406FB33B6F1B}"/>
              </a:ext>
            </a:extLst>
          </p:cNvPr>
          <p:cNvSpPr txBox="1"/>
          <p:nvPr/>
        </p:nvSpPr>
        <p:spPr>
          <a:xfrm>
            <a:off x="3875109" y="259571"/>
            <a:ext cx="428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Schedule Flight (ADMIN)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B02013-EDE6-C105-BDA1-71C579A63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1" y="1614140"/>
            <a:ext cx="3115110" cy="562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44C32E-CF2E-37A5-497A-E2D8768B0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53" y="3883600"/>
            <a:ext cx="3515216" cy="5525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0B8122-5DDC-13F1-9522-7CB4D464D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53" y="2734580"/>
            <a:ext cx="2848373" cy="590632"/>
          </a:xfrm>
          <a:prstGeom prst="rect">
            <a:avLst/>
          </a:prstGeom>
        </p:spPr>
      </p:pic>
      <p:pic>
        <p:nvPicPr>
          <p:cNvPr id="15" name="Graphic 14" descr="Cursor">
            <a:extLst>
              <a:ext uri="{FF2B5EF4-FFF2-40B4-BE49-F238E27FC236}">
                <a16:creationId xmlns:a16="http://schemas.microsoft.com/office/drawing/2014/main" id="{8238DD7B-B0DE-5356-FC5F-698A09DC6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49691" y="5700603"/>
            <a:ext cx="783780" cy="7837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882519-28AB-7B1B-735F-775FA6730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705" y="773806"/>
            <a:ext cx="4776255" cy="5710577"/>
          </a:xfrm>
          <a:prstGeom prst="rect">
            <a:avLst/>
          </a:prstGeom>
        </p:spPr>
      </p:pic>
      <p:pic>
        <p:nvPicPr>
          <p:cNvPr id="4" name="Graphic 3" descr="Cursor">
            <a:extLst>
              <a:ext uri="{FF2B5EF4-FFF2-40B4-BE49-F238E27FC236}">
                <a16:creationId xmlns:a16="http://schemas.microsoft.com/office/drawing/2014/main" id="{92EFE320-D09E-B66B-8AE3-75FCAE3EE5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73054" y="5700603"/>
            <a:ext cx="636296" cy="63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8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994447-2C36-20A0-5702-76DECD149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3" y="858485"/>
            <a:ext cx="3585229" cy="590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163B1D-375A-A5A5-DC56-D4C603BCF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04" y="1443911"/>
            <a:ext cx="3540984" cy="571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D9AC20-7AEF-AC1B-3E10-DD8BB40AF862}"/>
              </a:ext>
            </a:extLst>
          </p:cNvPr>
          <p:cNvSpPr txBox="1"/>
          <p:nvPr/>
        </p:nvSpPr>
        <p:spPr>
          <a:xfrm>
            <a:off x="3334506" y="169127"/>
            <a:ext cx="607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View Bookings of a Scheduled Flight (ADMIN)</a:t>
            </a:r>
          </a:p>
        </p:txBody>
      </p:sp>
      <p:pic>
        <p:nvPicPr>
          <p:cNvPr id="22" name="Graphic 21" descr="Cursor">
            <a:extLst>
              <a:ext uri="{FF2B5EF4-FFF2-40B4-BE49-F238E27FC236}">
                <a16:creationId xmlns:a16="http://schemas.microsoft.com/office/drawing/2014/main" id="{E9073D7F-8DBC-9B1F-C6D8-7DDAFD56C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4978" y="4171317"/>
            <a:ext cx="636296" cy="636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020BE5-60E1-CB19-61C1-3B84B0DD3B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098" y="1091437"/>
            <a:ext cx="5197604" cy="6382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472224-1A98-D29D-B85A-5B0DE29820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098" y="2015491"/>
            <a:ext cx="5491019" cy="3973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E19A81-081F-FDB7-AF51-4AA9421710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0" y="2209213"/>
            <a:ext cx="5168643" cy="364890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9F72D2E-6003-FAB1-4A90-8E6E4B93C6A5}"/>
              </a:ext>
            </a:extLst>
          </p:cNvPr>
          <p:cNvSpPr/>
          <p:nvPr/>
        </p:nvSpPr>
        <p:spPr>
          <a:xfrm>
            <a:off x="5419493" y="4033665"/>
            <a:ext cx="1121328" cy="36933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 descr="Cursor">
            <a:extLst>
              <a:ext uri="{FF2B5EF4-FFF2-40B4-BE49-F238E27FC236}">
                <a16:creationId xmlns:a16="http://schemas.microsoft.com/office/drawing/2014/main" id="{32BC4D4E-426E-2E52-5004-3B4C8C2BF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8984" y="5221821"/>
            <a:ext cx="636296" cy="63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2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994447-2C36-20A0-5702-76DECD149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45" y="609705"/>
            <a:ext cx="3585229" cy="590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163B1D-375A-A5A5-DC56-D4C603BCF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337"/>
            <a:ext cx="3540984" cy="571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D9AC20-7AEF-AC1B-3E10-DD8BB40AF862}"/>
              </a:ext>
            </a:extLst>
          </p:cNvPr>
          <p:cNvSpPr txBox="1"/>
          <p:nvPr/>
        </p:nvSpPr>
        <p:spPr>
          <a:xfrm>
            <a:off x="3875108" y="259571"/>
            <a:ext cx="477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Update Scheduled Flight (ADMIN)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A023B7-50A2-C797-092B-A74F00F1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73" y="1342210"/>
            <a:ext cx="4086795" cy="5620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1B749B-DCBA-B3A1-1D4A-C59E1C944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42" y="745897"/>
            <a:ext cx="4205859" cy="5165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1C182D6-999A-8C4E-B230-B273F8C8EE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3355"/>
            <a:ext cx="4062949" cy="3556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42ED1-DA3A-0832-9DDE-59E0FDB7B6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73" y="2252307"/>
            <a:ext cx="4253844" cy="39785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93E8BA-8A59-A4AE-1C98-18BD753458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674" y="2362549"/>
            <a:ext cx="3498326" cy="3657276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9113A15B-660B-98A4-010A-E7F699594C5F}"/>
              </a:ext>
            </a:extLst>
          </p:cNvPr>
          <p:cNvSpPr/>
          <p:nvPr/>
        </p:nvSpPr>
        <p:spPr>
          <a:xfrm>
            <a:off x="3875108" y="4309506"/>
            <a:ext cx="537098" cy="28800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8DE9E20-0E11-1112-54E7-1E33795EBDEF}"/>
              </a:ext>
            </a:extLst>
          </p:cNvPr>
          <p:cNvSpPr/>
          <p:nvPr/>
        </p:nvSpPr>
        <p:spPr>
          <a:xfrm>
            <a:off x="8249321" y="4309506"/>
            <a:ext cx="637316" cy="28800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Graphic 18" descr="Cursor">
            <a:extLst>
              <a:ext uri="{FF2B5EF4-FFF2-40B4-BE49-F238E27FC236}">
                <a16:creationId xmlns:a16="http://schemas.microsoft.com/office/drawing/2014/main" id="{DFF42449-1D1A-C0BC-4500-2C0EE6CA60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85827" y="5366294"/>
            <a:ext cx="653531" cy="653531"/>
          </a:xfrm>
          <a:prstGeom prst="rect">
            <a:avLst/>
          </a:prstGeom>
        </p:spPr>
      </p:pic>
      <p:pic>
        <p:nvPicPr>
          <p:cNvPr id="20" name="Graphic 19" descr="Cursor">
            <a:extLst>
              <a:ext uri="{FF2B5EF4-FFF2-40B4-BE49-F238E27FC236}">
                <a16:creationId xmlns:a16="http://schemas.microsoft.com/office/drawing/2014/main" id="{A06535B6-398C-7FFD-9A9D-473766DFC7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62111" y="5324846"/>
            <a:ext cx="653531" cy="65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39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18812F-660B-F4F7-4598-F2880DA7B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45" y="738463"/>
            <a:ext cx="3585229" cy="590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7CB095-C776-1A4D-EDC3-C880C539D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095"/>
            <a:ext cx="3540984" cy="5715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50BDF5-4247-74BA-3BD7-690D08B07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33" y="1286350"/>
            <a:ext cx="6293546" cy="5878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D46F84-E522-125C-1092-5C406073E382}"/>
              </a:ext>
            </a:extLst>
          </p:cNvPr>
          <p:cNvSpPr txBox="1"/>
          <p:nvPr/>
        </p:nvSpPr>
        <p:spPr>
          <a:xfrm>
            <a:off x="3875109" y="259571"/>
            <a:ext cx="428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Delete Scheduled Flight (ADMIN)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D9DE86-66FD-35F4-2054-02267CDDB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40247"/>
            <a:ext cx="4282844" cy="3779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8F9879-6FCE-16E8-81A0-6291292302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335" y="2340247"/>
            <a:ext cx="3846378" cy="3686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211722-F20C-89C1-9E8E-6C863349B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341" y="2340247"/>
            <a:ext cx="2998839" cy="345368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2427164A-3B05-25C6-100F-E3E4EAF4422D}"/>
              </a:ext>
            </a:extLst>
          </p:cNvPr>
          <p:cNvSpPr/>
          <p:nvPr/>
        </p:nvSpPr>
        <p:spPr>
          <a:xfrm>
            <a:off x="4196153" y="4403846"/>
            <a:ext cx="537098" cy="28800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0E82B1-5BCB-F8FC-C3CD-FF03F8EFE281}"/>
              </a:ext>
            </a:extLst>
          </p:cNvPr>
          <p:cNvSpPr/>
          <p:nvPr/>
        </p:nvSpPr>
        <p:spPr>
          <a:xfrm>
            <a:off x="8523713" y="4393511"/>
            <a:ext cx="537098" cy="28800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Graphic 14" descr="Cursor">
            <a:extLst>
              <a:ext uri="{FF2B5EF4-FFF2-40B4-BE49-F238E27FC236}">
                <a16:creationId xmlns:a16="http://schemas.microsoft.com/office/drawing/2014/main" id="{08ADB9B9-E2CC-2305-D525-1E2DF708B1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29314" y="5543275"/>
            <a:ext cx="653531" cy="653531"/>
          </a:xfrm>
          <a:prstGeom prst="rect">
            <a:avLst/>
          </a:prstGeom>
        </p:spPr>
      </p:pic>
      <p:pic>
        <p:nvPicPr>
          <p:cNvPr id="22" name="Graphic 21" descr="Cursor">
            <a:extLst>
              <a:ext uri="{FF2B5EF4-FFF2-40B4-BE49-F238E27FC236}">
                <a16:creationId xmlns:a16="http://schemas.microsoft.com/office/drawing/2014/main" id="{9463796A-4F50-FF88-813D-D8DD606D8A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2369" y="3102234"/>
            <a:ext cx="653531" cy="653531"/>
          </a:xfrm>
          <a:prstGeom prst="rect">
            <a:avLst/>
          </a:prstGeom>
        </p:spPr>
      </p:pic>
      <p:pic>
        <p:nvPicPr>
          <p:cNvPr id="23" name="Graphic 22" descr="Cursor">
            <a:extLst>
              <a:ext uri="{FF2B5EF4-FFF2-40B4-BE49-F238E27FC236}">
                <a16:creationId xmlns:a16="http://schemas.microsoft.com/office/drawing/2014/main" id="{994A4EC6-0B8A-1460-5AE6-62C8FBA32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04422" y="3102233"/>
            <a:ext cx="653531" cy="65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1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E773-B375-F572-040A-4ED57E3C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Opportunities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8BB3B-81DC-66DB-9C06-B0307ECD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Migrating to microservice architecture to enhance scalability and maintainability</a:t>
            </a:r>
          </a:p>
          <a:p>
            <a:r>
              <a:rPr lang="en-US" dirty="0"/>
              <a:t>Implementation of OAuth2 for strengthened security and simplified user authentication</a:t>
            </a:r>
          </a:p>
          <a:p>
            <a:r>
              <a:rPr lang="en-US" dirty="0"/>
              <a:t>Improvement in frontend UI/UX design for better user engagement and performance.</a:t>
            </a:r>
          </a:p>
          <a:p>
            <a:r>
              <a:rPr lang="en-US" dirty="0"/>
              <a:t>Integration of  payment services 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641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A88F-286E-C870-1DFC-65209FE8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55" y="2570897"/>
            <a:ext cx="11277600" cy="227640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300" dirty="0"/>
              <a:t>Thank You!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2000" dirty="0">
                <a:solidFill>
                  <a:schemeClr val="tx1"/>
                </a:solidFill>
              </a:rPr>
              <a:t>Project Link -  </a:t>
            </a:r>
            <a:r>
              <a:rPr lang="en-IN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https://github.com/saikatmoi/Infosys-FMS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74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FD92-5F7B-FA7C-9EAD-67549D5C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854" y="614277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9ED0-5CB0-108C-596E-8647B034E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Backend</a:t>
            </a:r>
            <a:r>
              <a:rPr lang="en-IN" dirty="0"/>
              <a:t> –  Spring Boot REST , Spring Data JPA , Spring Security, Spring JavaMailSender , Thymeleaf</a:t>
            </a:r>
          </a:p>
          <a:p>
            <a:r>
              <a:rPr lang="en-IN" b="1" dirty="0"/>
              <a:t>Database</a:t>
            </a:r>
            <a:r>
              <a:rPr lang="en-IN" dirty="0"/>
              <a:t> – PostgreSQL</a:t>
            </a:r>
          </a:p>
          <a:p>
            <a:r>
              <a:rPr lang="en-IN" b="1" dirty="0"/>
              <a:t>Frontend</a:t>
            </a:r>
            <a:r>
              <a:rPr lang="en-IN" dirty="0"/>
              <a:t> – HTML, CSS, JavaScript</a:t>
            </a:r>
          </a:p>
          <a:p>
            <a:r>
              <a:rPr lang="en-IN" b="1" dirty="0"/>
              <a:t>API Documentation </a:t>
            </a:r>
            <a:r>
              <a:rPr lang="en-IN" dirty="0"/>
              <a:t>– Swagger</a:t>
            </a:r>
          </a:p>
          <a:p>
            <a:r>
              <a:rPr lang="en-IN" b="1" dirty="0"/>
              <a:t>API Testing </a:t>
            </a:r>
            <a:r>
              <a:rPr lang="en-IN" dirty="0"/>
              <a:t>– Postman</a:t>
            </a:r>
          </a:p>
          <a:p>
            <a:r>
              <a:rPr lang="en-IN" b="1" dirty="0"/>
              <a:t>Version Control </a:t>
            </a:r>
            <a:r>
              <a:rPr lang="en-IN" dirty="0"/>
              <a:t>– GitHub</a:t>
            </a:r>
          </a:p>
        </p:txBody>
      </p:sp>
    </p:spTree>
    <p:extLst>
      <p:ext uri="{BB962C8B-B14F-4D97-AF65-F5344CB8AC3E}">
        <p14:creationId xmlns:p14="http://schemas.microsoft.com/office/powerpoint/2010/main" val="58073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63D0-7311-E01A-60C4-1A65CA19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2406"/>
          </a:xfrm>
        </p:spPr>
        <p:txBody>
          <a:bodyPr/>
          <a:lstStyle/>
          <a:p>
            <a:pPr algn="ctr"/>
            <a:r>
              <a:rPr lang="en-IN" dirty="0"/>
              <a:t>Registration and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DA72-5A1D-A5A7-31E8-1E77A4F2C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Implemented </a:t>
            </a:r>
            <a:r>
              <a:rPr lang="en-IN" b="1" i="1" dirty="0">
                <a:solidFill>
                  <a:schemeClr val="tx1"/>
                </a:solidFill>
              </a:rPr>
              <a:t>JWT</a:t>
            </a:r>
            <a:r>
              <a:rPr lang="en-IN" dirty="0">
                <a:solidFill>
                  <a:schemeClr val="tx1"/>
                </a:solidFill>
              </a:rPr>
              <a:t> token based </a:t>
            </a:r>
            <a:r>
              <a:rPr lang="en-IN" b="1" dirty="0">
                <a:solidFill>
                  <a:schemeClr val="tx1"/>
                </a:solidFill>
              </a:rPr>
              <a:t>authentication</a:t>
            </a:r>
            <a:r>
              <a:rPr lang="en-IN" dirty="0">
                <a:solidFill>
                  <a:schemeClr val="tx1"/>
                </a:solidFill>
              </a:rPr>
              <a:t> and </a:t>
            </a:r>
            <a:r>
              <a:rPr lang="en-IN" b="1" i="1" dirty="0">
                <a:solidFill>
                  <a:schemeClr val="tx1"/>
                </a:solidFill>
              </a:rPr>
              <a:t>role based authorization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r>
              <a:rPr lang="en-IN" dirty="0">
                <a:solidFill>
                  <a:schemeClr val="tx1"/>
                </a:solidFill>
              </a:rPr>
              <a:t>Admin can add ,modify a flight , schedule flight and also modify/cancel a scheduled flight.</a:t>
            </a:r>
          </a:p>
          <a:p>
            <a:r>
              <a:rPr lang="en-IN" dirty="0">
                <a:solidFill>
                  <a:schemeClr val="tx1"/>
                </a:solidFill>
              </a:rPr>
              <a:t>Normal User can search available flights, book tickets, cancel tickets.</a:t>
            </a:r>
          </a:p>
          <a:p>
            <a:r>
              <a:rPr lang="en-IN" dirty="0">
                <a:solidFill>
                  <a:schemeClr val="tx1"/>
                </a:solidFill>
              </a:rPr>
              <a:t>All new registrations from frontend are directly assigned normal user permissions , admins can be added from backend only.</a:t>
            </a:r>
          </a:p>
          <a:p>
            <a:r>
              <a:rPr lang="en-IN" dirty="0">
                <a:solidFill>
                  <a:schemeClr val="tx1"/>
                </a:solidFill>
              </a:rPr>
              <a:t>Only after </a:t>
            </a:r>
            <a:r>
              <a:rPr lang="en-IN" b="1" i="1" dirty="0">
                <a:solidFill>
                  <a:schemeClr val="tx1"/>
                </a:solidFill>
              </a:rPr>
              <a:t>verification of the Email Id</a:t>
            </a:r>
            <a:r>
              <a:rPr lang="en-IN" dirty="0">
                <a:solidFill>
                  <a:schemeClr val="tx1"/>
                </a:solidFill>
              </a:rPr>
              <a:t> the account will be activated and can be used for Login .</a:t>
            </a:r>
          </a:p>
        </p:txBody>
      </p:sp>
    </p:spTree>
    <p:extLst>
      <p:ext uri="{BB962C8B-B14F-4D97-AF65-F5344CB8AC3E}">
        <p14:creationId xmlns:p14="http://schemas.microsoft.com/office/powerpoint/2010/main" val="54823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9671A3A-586D-71FA-1106-D3B1C4C46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9" y="1653037"/>
            <a:ext cx="3229897" cy="47121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8F0699-9769-B1FC-893E-E652898C5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96" y="1703181"/>
            <a:ext cx="3537675" cy="46118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67775A-0903-6F1E-BBD4-11015803E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715" y="1703181"/>
            <a:ext cx="3589816" cy="46118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5C2783-0FBA-249B-FD16-C88C6037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9" y="763283"/>
            <a:ext cx="3330157" cy="5971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552EE42-4A0F-BB25-D445-280CFB39F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706" y="693157"/>
            <a:ext cx="3589817" cy="64432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283A275-5240-DFD2-D220-D3DB24F3A502}"/>
              </a:ext>
            </a:extLst>
          </p:cNvPr>
          <p:cNvSpPr txBox="1"/>
          <p:nvPr/>
        </p:nvSpPr>
        <p:spPr>
          <a:xfrm>
            <a:off x="4024300" y="214811"/>
            <a:ext cx="428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Registration Process Demo</a:t>
            </a:r>
          </a:p>
        </p:txBody>
      </p:sp>
      <p:pic>
        <p:nvPicPr>
          <p:cNvPr id="2" name="Graphic 1" descr="Cursor">
            <a:extLst>
              <a:ext uri="{FF2B5EF4-FFF2-40B4-BE49-F238E27FC236}">
                <a16:creationId xmlns:a16="http://schemas.microsoft.com/office/drawing/2014/main" id="{36BD95D8-AF52-3F3B-0FF3-08266C44D5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88917" y="5091003"/>
            <a:ext cx="783780" cy="783780"/>
          </a:xfrm>
          <a:prstGeom prst="rect">
            <a:avLst/>
          </a:prstGeom>
        </p:spPr>
      </p:pic>
      <p:pic>
        <p:nvPicPr>
          <p:cNvPr id="3" name="Graphic 2" descr="Cursor">
            <a:extLst>
              <a:ext uri="{FF2B5EF4-FFF2-40B4-BE49-F238E27FC236}">
                <a16:creationId xmlns:a16="http://schemas.microsoft.com/office/drawing/2014/main" id="{DAE07789-5EA6-3F23-FF58-4E26F10A81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3891" y="3712931"/>
            <a:ext cx="663390" cy="66339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B5D8D29-DE4A-E568-16F3-0AE39F5A41D9}"/>
              </a:ext>
            </a:extLst>
          </p:cNvPr>
          <p:cNvSpPr/>
          <p:nvPr/>
        </p:nvSpPr>
        <p:spPr>
          <a:xfrm>
            <a:off x="3372465" y="3944183"/>
            <a:ext cx="670531" cy="22715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B28C5C0-C62B-475B-069D-FC6D2A110239}"/>
              </a:ext>
            </a:extLst>
          </p:cNvPr>
          <p:cNvSpPr/>
          <p:nvPr/>
        </p:nvSpPr>
        <p:spPr>
          <a:xfrm>
            <a:off x="7672920" y="3874316"/>
            <a:ext cx="745545" cy="269573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16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A63BA8-A4B6-A747-0A17-62B77E8C5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5" y="2423548"/>
            <a:ext cx="3939795" cy="3332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31D096-34F3-D574-9C0F-1CA60CB1B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87" y="2423548"/>
            <a:ext cx="4758813" cy="295758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CE04B14-57DF-207F-1A92-0879CEC1CEA6}"/>
              </a:ext>
            </a:extLst>
          </p:cNvPr>
          <p:cNvSpPr/>
          <p:nvPr/>
        </p:nvSpPr>
        <p:spPr>
          <a:xfrm>
            <a:off x="4190295" y="3429000"/>
            <a:ext cx="3126657" cy="793672"/>
          </a:xfrm>
          <a:prstGeom prst="rightArrow">
            <a:avLst>
              <a:gd name="adj1" fmla="val 25865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Normal User Login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6086EC-C2B1-5887-C6B4-5646CA086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62" y="1520176"/>
            <a:ext cx="2686425" cy="6477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10699-2875-D7C0-5FBB-56583258E779}"/>
              </a:ext>
            </a:extLst>
          </p:cNvPr>
          <p:cNvSpPr txBox="1"/>
          <p:nvPr/>
        </p:nvSpPr>
        <p:spPr>
          <a:xfrm>
            <a:off x="4074060" y="175187"/>
            <a:ext cx="428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Login Process Demo (USER)</a:t>
            </a:r>
          </a:p>
        </p:txBody>
      </p:sp>
      <p:pic>
        <p:nvPicPr>
          <p:cNvPr id="15" name="Graphic 14" descr="Cursor">
            <a:extLst>
              <a:ext uri="{FF2B5EF4-FFF2-40B4-BE49-F238E27FC236}">
                <a16:creationId xmlns:a16="http://schemas.microsoft.com/office/drawing/2014/main" id="{0A0B26F3-54D6-B193-3EC3-E05C7D1CFD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6508" y="4703102"/>
            <a:ext cx="783780" cy="78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023B-AC2A-B0CD-2D1C-591C123E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2238"/>
          </a:xfrm>
        </p:spPr>
        <p:txBody>
          <a:bodyPr/>
          <a:lstStyle/>
          <a:p>
            <a:pPr algn="ctr"/>
            <a:r>
              <a:rPr lang="en-IN" dirty="0"/>
              <a:t>Booking Process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0152-24D1-8187-BA86-1AFD93AB6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</a:t>
            </a:r>
            <a:r>
              <a:rPr lang="en-IN" b="1" dirty="0"/>
              <a:t>Optimistic Locking Strategy </a:t>
            </a:r>
            <a:r>
              <a:rPr lang="en-IN" dirty="0"/>
              <a:t>to handle the concurrency issue </a:t>
            </a:r>
          </a:p>
          <a:p>
            <a:r>
              <a:rPr lang="en-IN" dirty="0"/>
              <a:t>After successful booking ticket will be send to Email Id and also can be downloaded . Used </a:t>
            </a:r>
            <a:r>
              <a:rPr lang="en-IN" b="1" i="1" dirty="0"/>
              <a:t>Thymeleaf</a:t>
            </a:r>
            <a:r>
              <a:rPr lang="en-IN" dirty="0"/>
              <a:t> to generate ticket .</a:t>
            </a:r>
          </a:p>
          <a:p>
            <a:r>
              <a:rPr lang="en-IN" dirty="0"/>
              <a:t>In case of cancellation of the booking by the user , a email notification will be send .</a:t>
            </a:r>
          </a:p>
          <a:p>
            <a:r>
              <a:rPr lang="en-IN" dirty="0"/>
              <a:t>In case of modification/cancellation of a scheduled flight by the admin , notifications will be send to the affected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43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7901B8-5325-3BFD-E216-DDDD9E04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9957"/>
            <a:ext cx="3372465" cy="4777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F92C0B-E82E-F56F-D30D-841441E1B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405" y="1771917"/>
            <a:ext cx="3540984" cy="4900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226C91-8137-5085-D0C3-27A8D40E4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982" y="1771917"/>
            <a:ext cx="3008671" cy="470544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67F6BC0-7D09-5632-1E9D-0833ADDDE42A}"/>
              </a:ext>
            </a:extLst>
          </p:cNvPr>
          <p:cNvSpPr/>
          <p:nvPr/>
        </p:nvSpPr>
        <p:spPr>
          <a:xfrm>
            <a:off x="3372465" y="3944183"/>
            <a:ext cx="1022554" cy="27811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035B53B-3C01-1027-9503-8D2EC71C8607}"/>
              </a:ext>
            </a:extLst>
          </p:cNvPr>
          <p:cNvSpPr/>
          <p:nvPr/>
        </p:nvSpPr>
        <p:spPr>
          <a:xfrm>
            <a:off x="8104581" y="3908331"/>
            <a:ext cx="982401" cy="313970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445A4E-CC79-01DF-6129-FA91A096F210}"/>
              </a:ext>
            </a:extLst>
          </p:cNvPr>
          <p:cNvSpPr txBox="1"/>
          <p:nvPr/>
        </p:nvSpPr>
        <p:spPr>
          <a:xfrm>
            <a:off x="4507405" y="185315"/>
            <a:ext cx="428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Booking Process Demo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8E935E-EEA5-DF8A-543A-A6D9CD1E91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337"/>
            <a:ext cx="3540984" cy="5715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7221DC-B957-BBBF-9FA1-FEE5890D78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45" y="609705"/>
            <a:ext cx="3585229" cy="5906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E3809B-6CA9-2DA7-BD72-398D99B1C5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84" y="924388"/>
            <a:ext cx="3782306" cy="571580"/>
          </a:xfrm>
          <a:prstGeom prst="rect">
            <a:avLst/>
          </a:prstGeom>
        </p:spPr>
      </p:pic>
      <p:pic>
        <p:nvPicPr>
          <p:cNvPr id="23" name="Graphic 22" descr="Cursor">
            <a:extLst>
              <a:ext uri="{FF2B5EF4-FFF2-40B4-BE49-F238E27FC236}">
                <a16:creationId xmlns:a16="http://schemas.microsoft.com/office/drawing/2014/main" id="{4ED18820-E46F-DC8B-8A32-5FAAB29813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9355" y="3429000"/>
            <a:ext cx="695640" cy="695640"/>
          </a:xfrm>
          <a:prstGeom prst="rect">
            <a:avLst/>
          </a:prstGeom>
        </p:spPr>
      </p:pic>
      <p:pic>
        <p:nvPicPr>
          <p:cNvPr id="24" name="Graphic 23" descr="Cursor">
            <a:extLst>
              <a:ext uri="{FF2B5EF4-FFF2-40B4-BE49-F238E27FC236}">
                <a16:creationId xmlns:a16="http://schemas.microsoft.com/office/drawing/2014/main" id="{EAAF06AA-9BE6-5069-C0B8-20D472CB12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3575" y="6134635"/>
            <a:ext cx="685457" cy="685457"/>
          </a:xfrm>
          <a:prstGeom prst="rect">
            <a:avLst/>
          </a:prstGeom>
        </p:spPr>
      </p:pic>
      <p:pic>
        <p:nvPicPr>
          <p:cNvPr id="25" name="Graphic 24" descr="Cursor">
            <a:extLst>
              <a:ext uri="{FF2B5EF4-FFF2-40B4-BE49-F238E27FC236}">
                <a16:creationId xmlns:a16="http://schemas.microsoft.com/office/drawing/2014/main" id="{0EA7EE59-F1AA-8D5E-6D9E-8D929A9A1B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97099" y="6225219"/>
            <a:ext cx="783780" cy="78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4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6B1F5A-702D-88FB-D8E5-0AEE64612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527"/>
            <a:ext cx="3677266" cy="4394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05F0C1-CBC8-2796-BD60-136A66715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26" y="1606786"/>
            <a:ext cx="3677265" cy="4541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249D2-24B6-267E-0615-4F16A8EDF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179" y="639979"/>
            <a:ext cx="3222821" cy="2228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E5786A-E2CC-60CB-FC1C-4CC88E56D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995" y="3696929"/>
            <a:ext cx="2614064" cy="2978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457571-E659-0D31-FE7A-6D64C5F98671}"/>
              </a:ext>
            </a:extLst>
          </p:cNvPr>
          <p:cNvSpPr txBox="1"/>
          <p:nvPr/>
        </p:nvSpPr>
        <p:spPr>
          <a:xfrm>
            <a:off x="4091419" y="270647"/>
            <a:ext cx="428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View Bookings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F1CBB6-3051-D6FB-D6F0-A895CF0F7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593"/>
            <a:ext cx="3486637" cy="6573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05EA92-529E-3108-8237-22D8E6C7DA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07" y="879186"/>
            <a:ext cx="3553321" cy="55252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B81AA1A1-1FE3-A2F6-7F6A-57AF1AD3642A}"/>
              </a:ext>
            </a:extLst>
          </p:cNvPr>
          <p:cNvSpPr/>
          <p:nvPr/>
        </p:nvSpPr>
        <p:spPr>
          <a:xfrm>
            <a:off x="3712660" y="3463412"/>
            <a:ext cx="869272" cy="240891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0CDEB22-FC16-3CF5-DA6E-58A67553395D}"/>
              </a:ext>
            </a:extLst>
          </p:cNvPr>
          <p:cNvSpPr/>
          <p:nvPr/>
        </p:nvSpPr>
        <p:spPr>
          <a:xfrm>
            <a:off x="8314451" y="2222090"/>
            <a:ext cx="671572" cy="27530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3A52C0A-0FDE-837E-70D1-A8C91749C8D9}"/>
              </a:ext>
            </a:extLst>
          </p:cNvPr>
          <p:cNvSpPr/>
          <p:nvPr/>
        </p:nvSpPr>
        <p:spPr>
          <a:xfrm>
            <a:off x="10447853" y="2932470"/>
            <a:ext cx="265471" cy="700549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Graphic 22" descr="Cursor">
            <a:extLst>
              <a:ext uri="{FF2B5EF4-FFF2-40B4-BE49-F238E27FC236}">
                <a16:creationId xmlns:a16="http://schemas.microsoft.com/office/drawing/2014/main" id="{83700C82-E14F-FC56-88B7-F7D8A378CB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4292" y="3093815"/>
            <a:ext cx="783780" cy="783780"/>
          </a:xfrm>
          <a:prstGeom prst="rect">
            <a:avLst/>
          </a:prstGeom>
        </p:spPr>
      </p:pic>
      <p:pic>
        <p:nvPicPr>
          <p:cNvPr id="24" name="Graphic 23" descr="Cursor">
            <a:extLst>
              <a:ext uri="{FF2B5EF4-FFF2-40B4-BE49-F238E27FC236}">
                <a16:creationId xmlns:a16="http://schemas.microsoft.com/office/drawing/2014/main" id="{963339D4-7660-50E9-B3C9-B3C510AE29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87756" y="5756517"/>
            <a:ext cx="783780" cy="78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8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8BC217-2CB9-B8FF-2D08-802D2A2C2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527"/>
            <a:ext cx="3677266" cy="4394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B37BC-3CC2-8525-664C-12391B7B0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593"/>
            <a:ext cx="3486637" cy="657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4DBDB7-5FAB-E1E9-8B5A-678FF8F27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80" y="1759185"/>
            <a:ext cx="3970427" cy="4172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B54DAB-23BB-E541-5659-D7D3D9F2EC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831" y="1759185"/>
            <a:ext cx="3085679" cy="3992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C81B29-20D9-13EC-1D7C-8891F8E3991C}"/>
              </a:ext>
            </a:extLst>
          </p:cNvPr>
          <p:cNvSpPr txBox="1"/>
          <p:nvPr/>
        </p:nvSpPr>
        <p:spPr>
          <a:xfrm>
            <a:off x="4091419" y="270647"/>
            <a:ext cx="428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Cancel Bookings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CC91DA-2744-B09E-917E-A33FD642B3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80" y="933588"/>
            <a:ext cx="3724795" cy="60968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147908C-7C64-84A0-0E33-594E68F18EE5}"/>
              </a:ext>
            </a:extLst>
          </p:cNvPr>
          <p:cNvSpPr/>
          <p:nvPr/>
        </p:nvSpPr>
        <p:spPr>
          <a:xfrm>
            <a:off x="3578990" y="3820506"/>
            <a:ext cx="869272" cy="240891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3DE507D-014E-D3B9-B2D6-158C28CFE40C}"/>
              </a:ext>
            </a:extLst>
          </p:cNvPr>
          <p:cNvSpPr/>
          <p:nvPr/>
        </p:nvSpPr>
        <p:spPr>
          <a:xfrm>
            <a:off x="8470911" y="3700060"/>
            <a:ext cx="546920" cy="240891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Graphic 14" descr="Cursor">
            <a:extLst>
              <a:ext uri="{FF2B5EF4-FFF2-40B4-BE49-F238E27FC236}">
                <a16:creationId xmlns:a16="http://schemas.microsoft.com/office/drawing/2014/main" id="{8D16A4C6-6825-9AB6-047D-69ECC0E6FD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1976" y="3061705"/>
            <a:ext cx="783780" cy="783780"/>
          </a:xfrm>
          <a:prstGeom prst="rect">
            <a:avLst/>
          </a:prstGeom>
        </p:spPr>
      </p:pic>
      <p:pic>
        <p:nvPicPr>
          <p:cNvPr id="16" name="Graphic 15" descr="Cursor">
            <a:extLst>
              <a:ext uri="{FF2B5EF4-FFF2-40B4-BE49-F238E27FC236}">
                <a16:creationId xmlns:a16="http://schemas.microsoft.com/office/drawing/2014/main" id="{F81A3A4F-2BF8-BA95-0A89-D83FDEA4B1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10166" y="2728818"/>
            <a:ext cx="665773" cy="66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021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1408</TotalTime>
  <Words>347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Century Gothic</vt:lpstr>
      <vt:lpstr>Wingdings 3</vt:lpstr>
      <vt:lpstr>Wisp</vt:lpstr>
      <vt:lpstr>PowerPoint Presentation</vt:lpstr>
      <vt:lpstr>Technologies Used</vt:lpstr>
      <vt:lpstr>Registration and Login</vt:lpstr>
      <vt:lpstr>PowerPoint Presentation</vt:lpstr>
      <vt:lpstr>PowerPoint Presentation</vt:lpstr>
      <vt:lpstr>Booking Process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Opportunities for Improvement</vt:lpstr>
      <vt:lpstr>Thank You!   Project Link -  https://github.com/saikatmoi/Infosys-FMS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Saikat Moi</dc:creator>
  <cp:lastModifiedBy>Saikat Moi</cp:lastModifiedBy>
  <cp:revision>5</cp:revision>
  <dcterms:created xsi:type="dcterms:W3CDTF">2024-06-02T03:05:08Z</dcterms:created>
  <dcterms:modified xsi:type="dcterms:W3CDTF">2024-06-09T16:09:34Z</dcterms:modified>
</cp:coreProperties>
</file>