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455A4-8C55-4B4C-89DA-969C5916C3A4}" v="129" dt="2023-01-15T10:38:42.822"/>
    <p1510:client id="{4A946E04-5D82-4DE9-B21A-625E374CB9A1}" v="564" dt="2023-01-22T15:41:40.912"/>
    <p1510:client id="{579BF79C-E590-4DE4-8B65-895768259ED6}" v="108" dt="2023-01-16T08:40:50.250"/>
    <p1510:client id="{CFAB1BDA-82C0-443E-9A1D-05A4C99AD62E}" v="480" dt="2023-01-22T17:42:14.337"/>
    <p1510:client id="{DE9A68DD-F590-4FE8-960D-AFED18E5601F}" v="549" dt="2023-01-17T07:19:02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4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7574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4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83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86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87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5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0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7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6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16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87B2C-5D6A-0032-E92F-20B1A07B5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087" b="2552"/>
          <a:stretch/>
        </p:blipFill>
        <p:spPr>
          <a:xfrm>
            <a:off x="1526" y="10"/>
            <a:ext cx="1218895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Dissertation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  <a:ea typeface="Calibri"/>
                <a:cs typeface="Calibri"/>
              </a:rPr>
              <a:t>Saikat Adhikary 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  <a:ea typeface="Calibri"/>
                <a:cs typeface="Calibri"/>
              </a:rPr>
              <a:t>21EX40019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  <a:ea typeface="Calibri"/>
                <a:cs typeface="Calibri"/>
              </a:rPr>
              <a:t>Topic: </a:t>
            </a:r>
            <a:r>
              <a:rPr lang="en-US" sz="1600" b="1">
                <a:solidFill>
                  <a:srgbClr val="FFFFFF"/>
                </a:solidFill>
                <a:ea typeface="Calibri"/>
                <a:cs typeface="Calibri"/>
              </a:rPr>
              <a:t>Estimation of Porosity Using</a:t>
            </a:r>
            <a:r>
              <a:rPr lang="en-US" sz="1600">
                <a:solidFill>
                  <a:srgbClr val="FFFFFF"/>
                </a:solidFill>
                <a:ea typeface="Calibri"/>
                <a:cs typeface="Calibri"/>
              </a:rPr>
              <a:t> </a:t>
            </a:r>
            <a:r>
              <a:rPr lang="en-US" sz="1600" b="1">
                <a:solidFill>
                  <a:srgbClr val="FFFFFF"/>
                </a:solidFill>
                <a:ea typeface="+mn-lt"/>
                <a:cs typeface="+mn-lt"/>
              </a:rPr>
              <a:t>bayesian techniques for given well log data (sonic and Density)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8F4C4-776A-F858-9475-F8652140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According bayesian algorithm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DBAF013-02A0-4B9A-92EC-42B301B2E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7515" y="244470"/>
            <a:ext cx="7363340" cy="64404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18504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49AC-5E50-D0E9-3F7C-84C10790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550044" cy="59539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according bayes theorem</a:t>
            </a:r>
            <a:endParaRPr lang="en-US" dirty="0" err="1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03442D1-3413-FF73-1372-8CF877543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6612" y="464933"/>
            <a:ext cx="3527485" cy="599716"/>
          </a:xfr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0DCFF517-E60E-4D4F-AD70-1B190F4A7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0" y="1118349"/>
            <a:ext cx="12203500" cy="574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2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5228-A32F-1DAB-ED6B-413B6CB0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B4BA-B55E-0468-D7B4-82B6ABE7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26" y="1147145"/>
            <a:ext cx="9780427" cy="51012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p(c1|X1,X2,X3) represent Probability of Getting Porosity Class 1 For Given </a:t>
            </a:r>
            <a:r>
              <a:rPr lang="en-US" b="1" dirty="0"/>
              <a:t>X1</a:t>
            </a:r>
            <a:r>
              <a:rPr lang="en-US" dirty="0"/>
              <a:t>=</a:t>
            </a:r>
            <a:r>
              <a:rPr lang="en-US" b="1" dirty="0">
                <a:ea typeface="+mj-lt"/>
                <a:cs typeface="+mj-lt"/>
              </a:rPr>
              <a:t>∇tp,X2=∇</a:t>
            </a:r>
            <a:r>
              <a:rPr lang="en-US" b="1" dirty="0" err="1">
                <a:ea typeface="+mj-lt"/>
                <a:cs typeface="+mj-lt"/>
              </a:rPr>
              <a:t>ts</a:t>
            </a:r>
            <a:r>
              <a:rPr lang="en-US" b="1" dirty="0">
                <a:ea typeface="+mj-lt"/>
                <a:cs typeface="+mj-lt"/>
              </a:rPr>
              <a:t> and X3=</a:t>
            </a:r>
            <a:r>
              <a:rPr lang="en-US" dirty="0">
                <a:ea typeface="+mj-lt"/>
                <a:cs typeface="+mj-lt"/>
              </a:rPr>
              <a:t>ϼ,similarly The p(c1|X1,X2,X3) represent Probability of Getting Porosity Class 2 For Given </a:t>
            </a:r>
            <a:r>
              <a:rPr lang="en-US" b="1" dirty="0">
                <a:ea typeface="+mj-lt"/>
                <a:cs typeface="+mj-lt"/>
              </a:rPr>
              <a:t>X1</a:t>
            </a:r>
            <a:r>
              <a:rPr lang="en-US" dirty="0">
                <a:ea typeface="+mj-lt"/>
                <a:cs typeface="+mj-lt"/>
              </a:rPr>
              <a:t>=</a:t>
            </a:r>
            <a:r>
              <a:rPr lang="en-US" b="1" dirty="0">
                <a:ea typeface="+mj-lt"/>
                <a:cs typeface="+mj-lt"/>
              </a:rPr>
              <a:t>∇tp,X2=∇</a:t>
            </a:r>
            <a:r>
              <a:rPr lang="en-US" b="1" dirty="0" err="1">
                <a:ea typeface="+mj-lt"/>
                <a:cs typeface="+mj-lt"/>
              </a:rPr>
              <a:t>ts</a:t>
            </a:r>
            <a:r>
              <a:rPr lang="en-US" b="1" dirty="0">
                <a:ea typeface="+mj-lt"/>
                <a:cs typeface="+mj-lt"/>
              </a:rPr>
              <a:t> and X3=</a:t>
            </a:r>
            <a:r>
              <a:rPr lang="en-US" dirty="0">
                <a:ea typeface="+mj-lt"/>
                <a:cs typeface="+mj-lt"/>
              </a:rPr>
              <a:t>ϼ;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So,the</a:t>
            </a:r>
            <a:r>
              <a:rPr lang="en-US" dirty="0"/>
              <a:t> Final probability Class For Given a particular </a:t>
            </a:r>
            <a:r>
              <a:rPr lang="en-US" b="1" dirty="0">
                <a:ea typeface="+mj-lt"/>
                <a:cs typeface="+mj-lt"/>
              </a:rPr>
              <a:t>X1</a:t>
            </a:r>
            <a:r>
              <a:rPr lang="en-US" dirty="0">
                <a:ea typeface="+mj-lt"/>
                <a:cs typeface="+mj-lt"/>
              </a:rPr>
              <a:t>=</a:t>
            </a:r>
            <a:r>
              <a:rPr lang="en-US" b="1" dirty="0"/>
              <a:t>∇tp,X2=∇</a:t>
            </a:r>
            <a:r>
              <a:rPr lang="en-US" b="1" dirty="0" err="1"/>
              <a:t>ts</a:t>
            </a:r>
            <a:r>
              <a:rPr lang="en-US" b="1" dirty="0"/>
              <a:t> and X3=</a:t>
            </a:r>
            <a:r>
              <a:rPr lang="en-US" dirty="0"/>
              <a:t>ϼ is Argmax[</a:t>
            </a:r>
            <a:r>
              <a:rPr lang="en-US" dirty="0">
                <a:ea typeface="+mj-lt"/>
                <a:cs typeface="+mj-lt"/>
              </a:rPr>
              <a:t>p(c1|X1,X2,X3),p(c2|X1,X2,X3),…..,p(cn|X1,X2,X3)]</a:t>
            </a:r>
          </a:p>
        </p:txBody>
      </p:sp>
    </p:spTree>
    <p:extLst>
      <p:ext uri="{BB962C8B-B14F-4D97-AF65-F5344CB8AC3E}">
        <p14:creationId xmlns:p14="http://schemas.microsoft.com/office/powerpoint/2010/main" val="3861937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0228-711B-64EE-BC02-EF45C567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102799" cy="839814"/>
          </a:xfrm>
        </p:spPr>
        <p:txBody>
          <a:bodyPr/>
          <a:lstStyle/>
          <a:p>
            <a:r>
              <a:rPr lang="en-US" dirty="0"/>
              <a:t>Final Result and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A37D-56BE-72E5-8F38-F60E6BCE6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45" y="1161522"/>
            <a:ext cx="9665408" cy="50868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Computation of the above Algorithm using python gives us </a:t>
            </a:r>
            <a:r>
              <a:rPr lang="en-US" dirty="0">
                <a:latin typeface="Consolas"/>
              </a:rPr>
              <a:t>96.42% and 97.03% Accuracy for Training and Validation Dataset</a:t>
            </a:r>
          </a:p>
          <a:p>
            <a:pPr>
              <a:buClr>
                <a:srgbClr val="8AD0D6"/>
              </a:buClr>
            </a:pPr>
            <a:endParaRPr lang="en-US" dirty="0">
              <a:latin typeface="Consolas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D0D73C6-37C0-A5B9-21DA-FFC7F6AB5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" y="1974328"/>
            <a:ext cx="12102858" cy="48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6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2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3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3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Complex maths formulae on a blackboard">
            <a:extLst>
              <a:ext uri="{FF2B5EF4-FFF2-40B4-BE49-F238E27FC236}">
                <a16:creationId xmlns:a16="http://schemas.microsoft.com/office/drawing/2014/main" id="{7F32FB34-AE8A-B9AD-D3E3-E4C34F06FD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t="16786" b="6159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14080-DDE1-B077-60C3-7FC9FCD5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>
                <a:solidFill>
                  <a:schemeClr val="tx1"/>
                </a:solidFill>
              </a:rPr>
              <a:t>Topic :joint Estimation of Porosity Using Bayesian inference</a:t>
            </a:r>
          </a:p>
        </p:txBody>
      </p:sp>
    </p:spTree>
    <p:extLst>
      <p:ext uri="{BB962C8B-B14F-4D97-AF65-F5344CB8AC3E}">
        <p14:creationId xmlns:p14="http://schemas.microsoft.com/office/powerpoint/2010/main" val="899717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EC5F91-F4B5-E5EF-EF9F-232187ECA0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6250"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A701F1-BEA6-1C89-8659-5F6B028F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Main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2B83-8091-D49C-EA29-C8F93D20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 Predict/Estimate the Porosity using Given Sonic and Density Data using Bayesian Method.</a:t>
            </a:r>
          </a:p>
          <a:p>
            <a:r>
              <a:rPr lang="en-US" dirty="0">
                <a:solidFill>
                  <a:srgbClr val="FFFFFF"/>
                </a:solidFill>
              </a:rPr>
              <a:t>The input features are </a:t>
            </a:r>
            <a:r>
              <a:rPr lang="en-US" b="1" dirty="0" err="1">
                <a:solidFill>
                  <a:srgbClr val="FFFFFF"/>
                </a:solidFill>
                <a:ea typeface="+mn-lt"/>
                <a:cs typeface="+mn-lt"/>
              </a:rPr>
              <a:t>Δtp,Δts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 and density(rho)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,and output feature is Sonic porosity</a:t>
            </a:r>
          </a:p>
          <a:p>
            <a:pPr>
              <a:buSzPct val="114999"/>
            </a:pPr>
            <a:endParaRPr lang="en-US" dirty="0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429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85661154-2DE5-C8E1-91F4-993A95293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333" r="-2" b="103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2AC1AD-9E5F-56F6-9351-1453CC6B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 </a:t>
            </a: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Bayesian  inference 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1258-3E14-EB62-1340-3F9D1E069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algorithm works on simple Probability Model thus it Can Handle Bulk Data with less amount of Time</a:t>
            </a:r>
          </a:p>
          <a:p>
            <a:pPr>
              <a:buSzPct val="114999"/>
            </a:pPr>
            <a:r>
              <a:rPr lang="en-US" dirty="0">
                <a:solidFill>
                  <a:srgbClr val="FFFFFF"/>
                </a:solidFill>
              </a:rPr>
              <a:t>When Data follows Gaussian Distribution , then This Gives good accuracy.</a:t>
            </a: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When an assumption of independent predictors holds true, a this classifier performs better as compared to other models</a:t>
            </a:r>
          </a:p>
          <a:p>
            <a:pPr>
              <a:buSzPct val="114999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92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Lifting crane">
            <a:extLst>
              <a:ext uri="{FF2B5EF4-FFF2-40B4-BE49-F238E27FC236}">
                <a16:creationId xmlns:a16="http://schemas.microsoft.com/office/drawing/2014/main" id="{D21FA97E-0575-6EF2-B944-29E3FB45E1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035F2-5A78-F154-89E9-AD7F4404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2685687" cy="354963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workflow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D60A-0F2E-0FFF-9F9D-EC79EC21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26" y="1521762"/>
            <a:ext cx="10291309" cy="4828558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93F5F-9C10-0C38-1873-F9B4342FE702}"/>
              </a:ext>
            </a:extLst>
          </p:cNvPr>
          <p:cNvSpPr/>
          <p:nvPr/>
        </p:nvSpPr>
        <p:spPr>
          <a:xfrm>
            <a:off x="1735910" y="2228802"/>
            <a:ext cx="1667773" cy="632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Loading Data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DA2EE64-0D35-9B07-0683-3FE61798E050}"/>
              </a:ext>
            </a:extLst>
          </p:cNvPr>
          <p:cNvSpPr/>
          <p:nvPr/>
        </p:nvSpPr>
        <p:spPr>
          <a:xfrm>
            <a:off x="3826565" y="2414145"/>
            <a:ext cx="445698" cy="258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34F77A-465E-A3D1-EE24-9988521F2C84}"/>
              </a:ext>
            </a:extLst>
          </p:cNvPr>
          <p:cNvSpPr/>
          <p:nvPr/>
        </p:nvSpPr>
        <p:spPr>
          <a:xfrm>
            <a:off x="4522303" y="2269434"/>
            <a:ext cx="1854679" cy="53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00AC46E-74E5-749A-EE10-9DFA4D229CCF}"/>
              </a:ext>
            </a:extLst>
          </p:cNvPr>
          <p:cNvSpPr/>
          <p:nvPr/>
        </p:nvSpPr>
        <p:spPr>
          <a:xfrm>
            <a:off x="6725478" y="2532290"/>
            <a:ext cx="129396" cy="7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E8AA59E-1B87-A31D-7BEB-B5B3D7539A62}"/>
              </a:ext>
            </a:extLst>
          </p:cNvPr>
          <p:cNvSpPr/>
          <p:nvPr/>
        </p:nvSpPr>
        <p:spPr>
          <a:xfrm>
            <a:off x="6559825" y="2347573"/>
            <a:ext cx="977660" cy="330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3F1C27-D0B1-2E86-25D1-8D98A8875232}"/>
              </a:ext>
            </a:extLst>
          </p:cNvPr>
          <p:cNvSpPr/>
          <p:nvPr/>
        </p:nvSpPr>
        <p:spPr>
          <a:xfrm>
            <a:off x="7945990" y="2012830"/>
            <a:ext cx="1710905" cy="94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suitable Feature for modelling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4D91D209-B468-B457-C219-F02365AE9629}"/>
              </a:ext>
            </a:extLst>
          </p:cNvPr>
          <p:cNvSpPr/>
          <p:nvPr/>
        </p:nvSpPr>
        <p:spPr>
          <a:xfrm>
            <a:off x="8739558" y="3086443"/>
            <a:ext cx="359433" cy="503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9682E9-F576-5852-71F9-B6D75ABB0891}"/>
              </a:ext>
            </a:extLst>
          </p:cNvPr>
          <p:cNvSpPr/>
          <p:nvPr/>
        </p:nvSpPr>
        <p:spPr>
          <a:xfrm>
            <a:off x="8050695" y="3793434"/>
            <a:ext cx="1710905" cy="93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Transformation</a:t>
            </a:r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B4E1071A-67DE-C860-0C1A-1E729A80BDF4}"/>
              </a:ext>
            </a:extLst>
          </p:cNvPr>
          <p:cNvSpPr/>
          <p:nvPr/>
        </p:nvSpPr>
        <p:spPr>
          <a:xfrm>
            <a:off x="7046781" y="4018784"/>
            <a:ext cx="632602" cy="5032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396F14-72DC-C0E4-A15A-FCB88FCACEC9}"/>
              </a:ext>
            </a:extLst>
          </p:cNvPr>
          <p:cNvSpPr/>
          <p:nvPr/>
        </p:nvSpPr>
        <p:spPr>
          <a:xfrm>
            <a:off x="5470585" y="3708107"/>
            <a:ext cx="1394603" cy="81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</a:t>
            </a:r>
            <a:r>
              <a:rPr lang="en-US" dirty="0" err="1"/>
              <a:t>Prepossing</a:t>
            </a:r>
            <a:r>
              <a:rPr lang="en-US" dirty="0"/>
              <a:t> Steps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CCB5F5DE-CC32-5CDD-36A8-6DEA1C733ADA}"/>
              </a:ext>
            </a:extLst>
          </p:cNvPr>
          <p:cNvSpPr/>
          <p:nvPr/>
        </p:nvSpPr>
        <p:spPr>
          <a:xfrm>
            <a:off x="4522304" y="3876261"/>
            <a:ext cx="675735" cy="388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BB12AC-E319-E7D4-2C42-A476383DD040}"/>
              </a:ext>
            </a:extLst>
          </p:cNvPr>
          <p:cNvSpPr/>
          <p:nvPr/>
        </p:nvSpPr>
        <p:spPr>
          <a:xfrm>
            <a:off x="3050188" y="3713734"/>
            <a:ext cx="1293961" cy="67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Model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71A26591-C511-608C-2439-BC311D6B2B9E}"/>
              </a:ext>
            </a:extLst>
          </p:cNvPr>
          <p:cNvSpPr/>
          <p:nvPr/>
        </p:nvSpPr>
        <p:spPr>
          <a:xfrm>
            <a:off x="3492760" y="4575125"/>
            <a:ext cx="330679" cy="445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F20D1E-50FD-4695-A782-960EF72F13A3}"/>
              </a:ext>
            </a:extLst>
          </p:cNvPr>
          <p:cNvSpPr/>
          <p:nvPr/>
        </p:nvSpPr>
        <p:spPr>
          <a:xfrm>
            <a:off x="2169105" y="5068644"/>
            <a:ext cx="3306791" cy="1020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The Performance of The Model</a:t>
            </a:r>
          </a:p>
        </p:txBody>
      </p:sp>
    </p:spTree>
    <p:extLst>
      <p:ext uri="{BB962C8B-B14F-4D97-AF65-F5344CB8AC3E}">
        <p14:creationId xmlns:p14="http://schemas.microsoft.com/office/powerpoint/2010/main" val="1167594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45D5-F665-4E9A-06C6-E06E85A3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US" dirty="0"/>
              <a:t>Loading data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DFC1846-99B9-53BB-21D3-560C2CD9A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4" r="38875" b="-3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3886-0E68-62D5-8562-8C3DCC07E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r>
              <a:rPr lang="en-US" dirty="0"/>
              <a:t>The data file for well log are generally in .las file format ,we use python pandas for reading data and for further processing</a:t>
            </a:r>
          </a:p>
        </p:txBody>
      </p:sp>
    </p:spTree>
    <p:extLst>
      <p:ext uri="{BB962C8B-B14F-4D97-AF65-F5344CB8AC3E}">
        <p14:creationId xmlns:p14="http://schemas.microsoft.com/office/powerpoint/2010/main" val="220431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FD1B-B6F6-DCC4-3C4F-340A48ED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4832723" cy="104109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8EA85-D863-8A49-2DE4-9E36DB116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Primary Assumption For The Model is That The Features are  Independent ,so We have to Choose such feature That are independent with each other, </a:t>
            </a:r>
            <a:r>
              <a:rPr lang="en-US" dirty="0" err="1"/>
              <a:t>i.e</a:t>
            </a:r>
            <a:r>
              <a:rPr lang="en-US" dirty="0"/>
              <a:t>, coefficient of correlation is Zero;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 dirty="0"/>
              <a:t>Feature Transformation :the Primary assumption for The model is our attribute follows Gaussian Distribution if Data will not follow gaussian Distribution ,then We Should apply transformation </a:t>
            </a:r>
            <a:r>
              <a:rPr lang="en-US" dirty="0" err="1"/>
              <a:t>like:I</a:t>
            </a:r>
            <a:r>
              <a:rPr lang="en-US" dirty="0"/>
              <a:t> </a:t>
            </a:r>
            <a:r>
              <a:rPr lang="en-US" dirty="0" err="1"/>
              <a:t>nverse</a:t>
            </a:r>
            <a:r>
              <a:rPr lang="en-US" dirty="0"/>
              <a:t> transform ,log transform, </a:t>
            </a:r>
            <a:r>
              <a:rPr lang="en-US" dirty="0" err="1"/>
              <a:t>boxcox</a:t>
            </a:r>
            <a:r>
              <a:rPr lang="en-US" dirty="0"/>
              <a:t> transform such that our transform Data follows Gaussian Transformation ,The Process is Useful to improve Accuracy For the Model</a:t>
            </a:r>
          </a:p>
        </p:txBody>
      </p:sp>
    </p:spTree>
    <p:extLst>
      <p:ext uri="{BB962C8B-B14F-4D97-AF65-F5344CB8AC3E}">
        <p14:creationId xmlns:p14="http://schemas.microsoft.com/office/powerpoint/2010/main" val="23804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Sparkling Background Free Stock Photo - Public Domain Pictures">
            <a:extLst>
              <a:ext uri="{FF2B5EF4-FFF2-40B4-BE49-F238E27FC236}">
                <a16:creationId xmlns:a16="http://schemas.microsoft.com/office/drawing/2014/main" id="{AE19B187-E06A-611E-3D8E-ED4F8DC72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461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0CC4B7-0E2A-A48A-0AFD-1C7876AF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37058"/>
            <a:ext cx="5752874" cy="681663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The Algorithm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BF6659D-1004-98E5-51C2-E8269658A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377" y="982429"/>
            <a:ext cx="11479241" cy="3518497"/>
          </a:xfrm>
        </p:spPr>
      </p:pic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BEF3E4AC-C547-3B63-7727-7F2034AEB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3" y="4843978"/>
            <a:ext cx="11484633" cy="164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4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9F3B-24DD-74DD-438D-F9315CF6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looks like: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B22301-2917-893A-27BB-8910A8B46F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222010"/>
              </p:ext>
            </p:extLst>
          </p:nvPr>
        </p:nvGraphicFramePr>
        <p:xfrm>
          <a:off x="1103313" y="2052638"/>
          <a:ext cx="89471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7">
                  <a:extLst>
                    <a:ext uri="{9D8B030D-6E8A-4147-A177-3AD203B41FA5}">
                      <a16:colId xmlns:a16="http://schemas.microsoft.com/office/drawing/2014/main" val="1234284656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890521212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1775666995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4264671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entury Gothic"/>
                        </a:rPr>
                        <a:t>∇ </a:t>
                      </a:r>
                      <a:r>
                        <a:rPr lang="en-US" sz="1800" b="1" i="0" u="none" strike="noStrike" noProof="0" dirty="0" err="1">
                          <a:latin typeface="Century Gothic"/>
                        </a:rPr>
                        <a:t>tp</a:t>
                      </a:r>
                      <a:endParaRPr lang="en-US" sz="1800" b="0" i="0" u="none" strike="noStrike" noProof="0" dirty="0" err="1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entury Gothic"/>
                        </a:rPr>
                        <a:t>∇</a:t>
                      </a:r>
                      <a:r>
                        <a:rPr lang="en-US" sz="1800" b="1" i="0" u="none" strike="noStrike" noProof="0" dirty="0" err="1">
                          <a:latin typeface="Century Gothic"/>
                        </a:rPr>
                        <a:t>ts</a:t>
                      </a:r>
                      <a:endParaRPr lang="en-US" sz="1800" b="0" i="0" u="none" strike="noStrike" noProof="0" dirty="0" err="1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Porosity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09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8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526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30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6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887927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977BD1-F7E5-152A-ECED-2E279C571951}"/>
              </a:ext>
            </a:extLst>
          </p:cNvPr>
          <p:cNvCxnSpPr/>
          <p:nvPr/>
        </p:nvCxnSpPr>
        <p:spPr>
          <a:xfrm>
            <a:off x="1167443" y="5171537"/>
            <a:ext cx="6564699" cy="51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DC357135-8C29-AA2E-5D24-749965AC2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02" y="5193192"/>
            <a:ext cx="6632095" cy="842333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68D772D-02D2-819A-ED83-FBF7347AE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577" y="5188789"/>
            <a:ext cx="2165411" cy="85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43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Dissertation</vt:lpstr>
      <vt:lpstr>Topic :joint Estimation of Porosity Using Bayesian inference</vt:lpstr>
      <vt:lpstr>Main Goal</vt:lpstr>
      <vt:lpstr>Why Bayesian  inference ?</vt:lpstr>
      <vt:lpstr>workflow</vt:lpstr>
      <vt:lpstr>Loading data</vt:lpstr>
      <vt:lpstr>PowerPoint Presentation</vt:lpstr>
      <vt:lpstr>About The Algorithm</vt:lpstr>
      <vt:lpstr>Data looks like:</vt:lpstr>
      <vt:lpstr>According bayesian algorithm</vt:lpstr>
      <vt:lpstr>according bayes theorem</vt:lpstr>
      <vt:lpstr>Result</vt:lpstr>
      <vt:lpstr>Final Result and Computation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553</cp:revision>
  <dcterms:created xsi:type="dcterms:W3CDTF">2023-01-15T10:28:00Z</dcterms:created>
  <dcterms:modified xsi:type="dcterms:W3CDTF">2023-01-22T17:42:16Z</dcterms:modified>
</cp:coreProperties>
</file>