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inkode.com/wb/kolk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3158692"/>
          </a:xfrm>
        </p:spPr>
        <p:txBody>
          <a:bodyPr/>
          <a:lstStyle/>
          <a:p>
            <a:r>
              <a:rPr lang="en-US" dirty="0" smtClean="0"/>
              <a:t>CAPSTONE PROJECT :</a:t>
            </a:r>
            <a:br>
              <a:rPr lang="en-US" dirty="0" smtClean="0"/>
            </a:br>
            <a:r>
              <a:rPr lang="en-US" dirty="0" smtClean="0"/>
              <a:t>The battle of neighborhood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1698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Results</a:t>
            </a:r>
            <a:endParaRPr lang="en-US" dirty="0"/>
          </a:p>
        </p:txBody>
      </p:sp>
      <p:sp>
        <p:nvSpPr>
          <p:cNvPr id="3" name="Content Placeholder 2"/>
          <p:cNvSpPr>
            <a:spLocks noGrp="1"/>
          </p:cNvSpPr>
          <p:nvPr>
            <p:ph idx="1"/>
          </p:nvPr>
        </p:nvSpPr>
        <p:spPr>
          <a:xfrm>
            <a:off x="1141412" y="1537855"/>
            <a:ext cx="9905999" cy="4253346"/>
          </a:xfrm>
        </p:spPr>
        <p:txBody>
          <a:bodyPr>
            <a:normAutofit lnSpcReduction="10000"/>
          </a:bodyPr>
          <a:lstStyle/>
          <a:p>
            <a:r>
              <a:rPr lang="en-US" dirty="0" smtClean="0"/>
              <a:t>The number of areas in each cluster is,</a:t>
            </a:r>
          </a:p>
          <a:p>
            <a:endParaRPr lang="en-US" dirty="0"/>
          </a:p>
          <a:p>
            <a:endParaRPr lang="en-US" dirty="0" smtClean="0"/>
          </a:p>
          <a:p>
            <a:endParaRPr lang="en-US" dirty="0"/>
          </a:p>
          <a:p>
            <a:r>
              <a:rPr lang="en-US" dirty="0"/>
              <a:t>Pin code of area in cluster 1 where Movie Theater is </a:t>
            </a:r>
            <a:r>
              <a:rPr lang="en-US" dirty="0" smtClean="0"/>
              <a:t>available,</a:t>
            </a:r>
          </a:p>
          <a:p>
            <a:endParaRPr lang="en-US" dirty="0" smtClean="0"/>
          </a:p>
          <a:p>
            <a:endParaRPr lang="en-US" dirty="0" smtClean="0"/>
          </a:p>
          <a:p>
            <a:pPr marL="0" indent="0">
              <a:buNone/>
            </a:pPr>
            <a:r>
              <a:rPr lang="en-US" dirty="0" smtClean="0"/>
              <a:t>	</a:t>
            </a:r>
            <a:endParaRPr lang="en-US" dirty="0"/>
          </a:p>
        </p:txBody>
      </p:sp>
      <p:pic>
        <p:nvPicPr>
          <p:cNvPr id="5" name="Picture 4"/>
          <p:cNvPicPr/>
          <p:nvPr/>
        </p:nvPicPr>
        <p:blipFill>
          <a:blip r:embed="rId2"/>
          <a:stretch>
            <a:fillRect/>
          </a:stretch>
        </p:blipFill>
        <p:spPr>
          <a:xfrm>
            <a:off x="1569026" y="2173432"/>
            <a:ext cx="2795155" cy="1491096"/>
          </a:xfrm>
          <a:prstGeom prst="rect">
            <a:avLst/>
          </a:prstGeom>
        </p:spPr>
      </p:pic>
      <p:pic>
        <p:nvPicPr>
          <p:cNvPr id="7" name="Picture 6"/>
          <p:cNvPicPr/>
          <p:nvPr/>
        </p:nvPicPr>
        <p:blipFill>
          <a:blip r:embed="rId3"/>
          <a:stretch>
            <a:fillRect/>
          </a:stretch>
        </p:blipFill>
        <p:spPr>
          <a:xfrm>
            <a:off x="1569025" y="4300105"/>
            <a:ext cx="1201883" cy="1588078"/>
          </a:xfrm>
          <a:prstGeom prst="rect">
            <a:avLst/>
          </a:prstGeom>
        </p:spPr>
      </p:pic>
    </p:spTree>
    <p:extLst>
      <p:ext uri="{BB962C8B-B14F-4D97-AF65-F5344CB8AC3E}">
        <p14:creationId xmlns:p14="http://schemas.microsoft.com/office/powerpoint/2010/main" val="3129498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Results</a:t>
            </a:r>
            <a:endParaRPr lang="en-US" dirty="0"/>
          </a:p>
        </p:txBody>
      </p:sp>
      <p:sp>
        <p:nvSpPr>
          <p:cNvPr id="3" name="Content Placeholder 2"/>
          <p:cNvSpPr>
            <a:spLocks noGrp="1"/>
          </p:cNvSpPr>
          <p:nvPr>
            <p:ph idx="1"/>
          </p:nvPr>
        </p:nvSpPr>
        <p:spPr>
          <a:xfrm>
            <a:off x="1141412" y="1537855"/>
            <a:ext cx="9905999" cy="4253346"/>
          </a:xfrm>
        </p:spPr>
        <p:txBody>
          <a:bodyPr>
            <a:normAutofit/>
          </a:bodyPr>
          <a:lstStyle/>
          <a:p>
            <a:r>
              <a:rPr lang="en-US" dirty="0"/>
              <a:t>Pin code of area in cluster 2 where movie theater is available</a:t>
            </a:r>
            <a:r>
              <a:rPr lang="en-US" dirty="0" smtClean="0"/>
              <a:t>,</a:t>
            </a:r>
          </a:p>
          <a:p>
            <a:pPr marL="0" indent="0">
              <a:buNone/>
            </a:pPr>
            <a:endParaRPr lang="en-US" dirty="0" smtClean="0"/>
          </a:p>
          <a:p>
            <a:pPr marL="0" indent="0">
              <a:buNone/>
            </a:pPr>
            <a:endParaRPr lang="en-US" dirty="0"/>
          </a:p>
          <a:p>
            <a:r>
              <a:rPr lang="en-US" dirty="0"/>
              <a:t>No movie theater is available in cluster 3, cluster 4 and cluster </a:t>
            </a:r>
            <a:r>
              <a:rPr lang="en-US" dirty="0" smtClean="0"/>
              <a:t>5</a:t>
            </a:r>
            <a:r>
              <a:rPr lang="en-US" dirty="0"/>
              <a:t>.</a:t>
            </a:r>
            <a:endParaRPr lang="en-US" dirty="0" smtClean="0"/>
          </a:p>
          <a:p>
            <a:endParaRPr lang="en-US" dirty="0" smtClean="0"/>
          </a:p>
          <a:p>
            <a:endParaRPr lang="en-US" dirty="0" smtClean="0"/>
          </a:p>
          <a:p>
            <a:pPr marL="0" indent="0">
              <a:buNone/>
            </a:pPr>
            <a:r>
              <a:rPr lang="en-US" dirty="0" smtClean="0"/>
              <a:t>	</a:t>
            </a:r>
            <a:endParaRPr lang="en-US" dirty="0"/>
          </a:p>
        </p:txBody>
      </p:sp>
      <p:pic>
        <p:nvPicPr>
          <p:cNvPr id="6" name="Picture 5"/>
          <p:cNvPicPr/>
          <p:nvPr/>
        </p:nvPicPr>
        <p:blipFill>
          <a:blip r:embed="rId2"/>
          <a:stretch>
            <a:fillRect/>
          </a:stretch>
        </p:blipFill>
        <p:spPr>
          <a:xfrm>
            <a:off x="1473343" y="2132734"/>
            <a:ext cx="1228293" cy="610466"/>
          </a:xfrm>
          <a:prstGeom prst="rect">
            <a:avLst/>
          </a:prstGeom>
        </p:spPr>
      </p:pic>
    </p:spTree>
    <p:extLst>
      <p:ext uri="{BB962C8B-B14F-4D97-AF65-F5344CB8AC3E}">
        <p14:creationId xmlns:p14="http://schemas.microsoft.com/office/powerpoint/2010/main" val="1910143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Discussions</a:t>
            </a:r>
            <a:endParaRPr lang="en-US" dirty="0"/>
          </a:p>
        </p:txBody>
      </p:sp>
      <p:sp>
        <p:nvSpPr>
          <p:cNvPr id="3" name="Content Placeholder 2"/>
          <p:cNvSpPr>
            <a:spLocks noGrp="1"/>
          </p:cNvSpPr>
          <p:nvPr>
            <p:ph idx="1"/>
          </p:nvPr>
        </p:nvSpPr>
        <p:spPr>
          <a:xfrm>
            <a:off x="1141412" y="1537855"/>
            <a:ext cx="9905999" cy="4253346"/>
          </a:xfrm>
        </p:spPr>
        <p:txBody>
          <a:bodyPr>
            <a:normAutofit/>
          </a:bodyPr>
          <a:lstStyle/>
          <a:p>
            <a:r>
              <a:rPr lang="en-US" dirty="0"/>
              <a:t>It seems if a company starts its new business in any area on cluster_1 it will be very competitive and difficult to get the success</a:t>
            </a:r>
            <a:r>
              <a:rPr lang="en-US" dirty="0" smtClean="0"/>
              <a:t>.</a:t>
            </a:r>
            <a:endParaRPr lang="en-US" dirty="0"/>
          </a:p>
          <a:p>
            <a:r>
              <a:rPr lang="en-US" dirty="0"/>
              <a:t>The size of cluster_2 is almost 2.5 times of cluster_3 and cluster_5</a:t>
            </a:r>
            <a:r>
              <a:rPr lang="en-US" dirty="0" smtClean="0"/>
              <a:t>.</a:t>
            </a:r>
          </a:p>
          <a:p>
            <a:r>
              <a:rPr lang="en-US" dirty="0"/>
              <a:t>Big cluster size means population is also very high, hence though cluster_2 has one movie theater it will be good to start a new theater in this </a:t>
            </a:r>
            <a:r>
              <a:rPr lang="en-US" dirty="0" smtClean="0"/>
              <a:t>cluster.</a:t>
            </a:r>
          </a:p>
          <a:p>
            <a:r>
              <a:rPr lang="en-US" dirty="0"/>
              <a:t>Second choice will be cluster_3 or cluster_5 as no movie theater exists and size is also comparatively bigger than </a:t>
            </a:r>
            <a:r>
              <a:rPr lang="en-US" dirty="0" smtClean="0"/>
              <a:t>cluster_4.</a:t>
            </a:r>
          </a:p>
          <a:p>
            <a:pPr marL="0" indent="0">
              <a:buNone/>
            </a:pPr>
            <a:r>
              <a:rPr lang="en-US" dirty="0" smtClean="0"/>
              <a:t>	</a:t>
            </a:r>
            <a:endParaRPr lang="en-US" dirty="0"/>
          </a:p>
        </p:txBody>
      </p:sp>
    </p:spTree>
    <p:extLst>
      <p:ext uri="{BB962C8B-B14F-4D97-AF65-F5344CB8AC3E}">
        <p14:creationId xmlns:p14="http://schemas.microsoft.com/office/powerpoint/2010/main" val="108360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Discussions</a:t>
            </a:r>
            <a:endParaRPr lang="en-US" dirty="0"/>
          </a:p>
        </p:txBody>
      </p:sp>
      <p:sp>
        <p:nvSpPr>
          <p:cNvPr id="3" name="Content Placeholder 2"/>
          <p:cNvSpPr>
            <a:spLocks noGrp="1"/>
          </p:cNvSpPr>
          <p:nvPr>
            <p:ph idx="1"/>
          </p:nvPr>
        </p:nvSpPr>
        <p:spPr>
          <a:xfrm>
            <a:off x="1141412" y="1537855"/>
            <a:ext cx="9905999" cy="4253346"/>
          </a:xfrm>
        </p:spPr>
        <p:txBody>
          <a:bodyPr>
            <a:normAutofit/>
          </a:bodyPr>
          <a:lstStyle/>
          <a:p>
            <a:r>
              <a:rPr lang="en-US" dirty="0"/>
              <a:t>Third or last choice will be cluster_4, which contains least number of area.</a:t>
            </a:r>
          </a:p>
          <a:p>
            <a:r>
              <a:rPr lang="en-US" dirty="0"/>
              <a:t>Cluster_1, is not recommended due to high level of </a:t>
            </a:r>
            <a:r>
              <a:rPr lang="en-US" dirty="0" smtClean="0"/>
              <a:t>competition.	</a:t>
            </a:r>
            <a:endParaRPr lang="en-US" dirty="0"/>
          </a:p>
        </p:txBody>
      </p:sp>
    </p:spTree>
    <p:extLst>
      <p:ext uri="{BB962C8B-B14F-4D97-AF65-F5344CB8AC3E}">
        <p14:creationId xmlns:p14="http://schemas.microsoft.com/office/powerpoint/2010/main" val="1268270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CONCLUSION</a:t>
            </a:r>
            <a:endParaRPr lang="en-US" dirty="0"/>
          </a:p>
        </p:txBody>
      </p:sp>
      <p:sp>
        <p:nvSpPr>
          <p:cNvPr id="3" name="Content Placeholder 2"/>
          <p:cNvSpPr>
            <a:spLocks noGrp="1"/>
          </p:cNvSpPr>
          <p:nvPr>
            <p:ph idx="1"/>
          </p:nvPr>
        </p:nvSpPr>
        <p:spPr>
          <a:xfrm>
            <a:off x="1141412" y="1440873"/>
            <a:ext cx="9905999" cy="4488874"/>
          </a:xfrm>
        </p:spPr>
        <p:txBody>
          <a:bodyPr>
            <a:normAutofit fontScale="92500" lnSpcReduction="10000"/>
          </a:bodyPr>
          <a:lstStyle/>
          <a:p>
            <a:r>
              <a:rPr lang="en-US" dirty="0"/>
              <a:t>The purpose of the project is to identify which area is in Kolkata is best to open a new movie theater for ABC Leisure Limited</a:t>
            </a:r>
            <a:r>
              <a:rPr lang="en-US" dirty="0" smtClean="0"/>
              <a:t>.</a:t>
            </a:r>
          </a:p>
          <a:p>
            <a:r>
              <a:rPr lang="en-US" dirty="0" smtClean="0"/>
              <a:t>As </a:t>
            </a:r>
            <a:r>
              <a:rPr lang="en-US" dirty="0"/>
              <a:t>Kolkata is very high-populated city, we assume that if the size of area is big, population of this area is also high </a:t>
            </a:r>
            <a:r>
              <a:rPr lang="en-US" dirty="0" smtClean="0"/>
              <a:t>comparatively.</a:t>
            </a:r>
          </a:p>
          <a:p>
            <a:r>
              <a:rPr lang="en-US" dirty="0"/>
              <a:t>In order to aid the company to look the optimal location of a movie theater, we used foursquare API to explore different areas of </a:t>
            </a:r>
            <a:r>
              <a:rPr lang="en-US" dirty="0" smtClean="0"/>
              <a:t>Kolkata.</a:t>
            </a:r>
          </a:p>
          <a:p>
            <a:r>
              <a:rPr lang="en-US" dirty="0"/>
              <a:t>Final decision on optimal location of a new movie theater will be made by stakeholders based on specific characteristics of location and other factors like convenience of each location (proximity to station), availability of nearest city center etc.</a:t>
            </a:r>
            <a:endParaRPr lang="en-US" dirty="0"/>
          </a:p>
        </p:txBody>
      </p:sp>
    </p:spTree>
    <p:extLst>
      <p:ext uri="{BB962C8B-B14F-4D97-AF65-F5344CB8AC3E}">
        <p14:creationId xmlns:p14="http://schemas.microsoft.com/office/powerpoint/2010/main" val="998099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49487"/>
            <a:ext cx="9905998" cy="1478570"/>
          </a:xfrm>
        </p:spPr>
        <p:txBody>
          <a:bodyPr/>
          <a:lstStyle/>
          <a:p>
            <a:pPr algn="ctr"/>
            <a:r>
              <a:rPr lang="en-US" dirty="0" smtClean="0"/>
              <a:t>Thank You</a:t>
            </a:r>
            <a:endParaRPr lang="en-US" dirty="0"/>
          </a:p>
        </p:txBody>
      </p:sp>
      <p:sp>
        <p:nvSpPr>
          <p:cNvPr id="3" name="Content Placeholder 2"/>
          <p:cNvSpPr>
            <a:spLocks noGrp="1"/>
          </p:cNvSpPr>
          <p:nvPr>
            <p:ph idx="1"/>
          </p:nvPr>
        </p:nvSpPr>
        <p:spPr>
          <a:xfrm>
            <a:off x="1307665" y="3865417"/>
            <a:ext cx="9905999" cy="2119747"/>
          </a:xfrm>
        </p:spPr>
        <p:txBody>
          <a:bodyPr/>
          <a:lstStyle/>
          <a:p>
            <a:endParaRPr lang="en-US" dirty="0"/>
          </a:p>
        </p:txBody>
      </p:sp>
    </p:spTree>
    <p:extLst>
      <p:ext uri="{BB962C8B-B14F-4D97-AF65-F5344CB8AC3E}">
        <p14:creationId xmlns:p14="http://schemas.microsoft.com/office/powerpoint/2010/main" val="1136897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Problem</a:t>
            </a:r>
          </a:p>
          <a:p>
            <a:r>
              <a:rPr lang="en-US" dirty="0" smtClean="0"/>
              <a:t>Data</a:t>
            </a:r>
          </a:p>
          <a:p>
            <a:r>
              <a:rPr lang="en-US" dirty="0" smtClean="0"/>
              <a:t>Methodology</a:t>
            </a:r>
          </a:p>
          <a:p>
            <a:r>
              <a:rPr lang="en-US" dirty="0" smtClean="0"/>
              <a:t>Results</a:t>
            </a:r>
          </a:p>
          <a:p>
            <a:r>
              <a:rPr lang="en-US" dirty="0" smtClean="0"/>
              <a:t>Discussion</a:t>
            </a:r>
          </a:p>
          <a:p>
            <a:r>
              <a:rPr lang="en-US" dirty="0" smtClean="0"/>
              <a:t>Conclusion</a:t>
            </a:r>
            <a:endParaRPr lang="en-US" dirty="0"/>
          </a:p>
        </p:txBody>
      </p:sp>
    </p:spTree>
    <p:extLst>
      <p:ext uri="{BB962C8B-B14F-4D97-AF65-F5344CB8AC3E}">
        <p14:creationId xmlns:p14="http://schemas.microsoft.com/office/powerpoint/2010/main" val="3658396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4646"/>
          </a:xfrm>
        </p:spPr>
        <p:txBody>
          <a:bodyPr/>
          <a:lstStyle/>
          <a:p>
            <a:r>
              <a:rPr lang="en-US" dirty="0" smtClean="0"/>
              <a:t>Problem	</a:t>
            </a:r>
            <a:endParaRPr lang="en-US" dirty="0"/>
          </a:p>
        </p:txBody>
      </p:sp>
      <p:sp>
        <p:nvSpPr>
          <p:cNvPr id="3" name="Content Placeholder 2"/>
          <p:cNvSpPr>
            <a:spLocks noGrp="1"/>
          </p:cNvSpPr>
          <p:nvPr>
            <p:ph idx="1"/>
          </p:nvPr>
        </p:nvSpPr>
        <p:spPr>
          <a:xfrm>
            <a:off x="1141412" y="1537855"/>
            <a:ext cx="9905999" cy="4253346"/>
          </a:xfrm>
        </p:spPr>
        <p:txBody>
          <a:bodyPr>
            <a:normAutofit lnSpcReduction="10000"/>
          </a:bodyPr>
          <a:lstStyle/>
          <a:p>
            <a:r>
              <a:rPr lang="en-US" dirty="0"/>
              <a:t>ABC Leisure Limited is a famous multiplex chain, which operate mainly in western and northern part of India, wants to start it’s business in the eastern part of the country</a:t>
            </a:r>
            <a:r>
              <a:rPr lang="en-US" dirty="0" smtClean="0"/>
              <a:t>.</a:t>
            </a:r>
          </a:p>
          <a:p>
            <a:r>
              <a:rPr lang="en-US" dirty="0" smtClean="0"/>
              <a:t>The company want to start it’s business from Kolkata as it is one of the major city of eastern India.</a:t>
            </a:r>
          </a:p>
          <a:p>
            <a:r>
              <a:rPr lang="en-US" dirty="0"/>
              <a:t>The target of the company is to find out a suitable place in Kolkata where it can start 1</a:t>
            </a:r>
            <a:r>
              <a:rPr lang="en-US" baseline="30000" dirty="0"/>
              <a:t>st</a:t>
            </a:r>
            <a:r>
              <a:rPr lang="en-US" dirty="0"/>
              <a:t> movie theatre. </a:t>
            </a:r>
            <a:endParaRPr lang="en-US" dirty="0" smtClean="0"/>
          </a:p>
          <a:p>
            <a:r>
              <a:rPr lang="en-US" dirty="0"/>
              <a:t>If the business is successful, it will further plan to extend its market in the eastern India.</a:t>
            </a:r>
            <a:endParaRPr lang="en-US" dirty="0"/>
          </a:p>
        </p:txBody>
      </p:sp>
    </p:spTree>
    <p:extLst>
      <p:ext uri="{BB962C8B-B14F-4D97-AF65-F5344CB8AC3E}">
        <p14:creationId xmlns:p14="http://schemas.microsoft.com/office/powerpoint/2010/main" val="239958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80791"/>
          </a:xfrm>
        </p:spPr>
        <p:txBody>
          <a:bodyPr/>
          <a:lstStyle/>
          <a:p>
            <a:r>
              <a:rPr lang="en-US" dirty="0" smtClean="0"/>
              <a:t>Data</a:t>
            </a:r>
            <a:endParaRPr lang="en-US" dirty="0"/>
          </a:p>
        </p:txBody>
      </p:sp>
      <p:sp>
        <p:nvSpPr>
          <p:cNvPr id="3" name="Content Placeholder 2"/>
          <p:cNvSpPr>
            <a:spLocks noGrp="1"/>
          </p:cNvSpPr>
          <p:nvPr>
            <p:ph idx="1"/>
          </p:nvPr>
        </p:nvSpPr>
        <p:spPr>
          <a:xfrm>
            <a:off x="1141412" y="1551709"/>
            <a:ext cx="9905999" cy="4239492"/>
          </a:xfrm>
        </p:spPr>
        <p:txBody>
          <a:bodyPr/>
          <a:lstStyle/>
          <a:p>
            <a:r>
              <a:rPr lang="en-US" dirty="0" smtClean="0"/>
              <a:t>The </a:t>
            </a:r>
            <a:r>
              <a:rPr lang="en-US" dirty="0"/>
              <a:t>area of Kolkata district is divided among various small parts, which are in the jurisdiction of different post </a:t>
            </a:r>
            <a:r>
              <a:rPr lang="en-US" dirty="0" smtClean="0"/>
              <a:t>offices.</a:t>
            </a:r>
          </a:p>
          <a:p>
            <a:r>
              <a:rPr lang="en-US" dirty="0"/>
              <a:t>All post office area has a unique pin code, which can be used to identify the post office/the area under the post </a:t>
            </a:r>
            <a:r>
              <a:rPr lang="en-US" dirty="0" smtClean="0"/>
              <a:t>office.</a:t>
            </a:r>
          </a:p>
          <a:p>
            <a:r>
              <a:rPr lang="en-US" dirty="0"/>
              <a:t>This dataset is available on the following </a:t>
            </a:r>
            <a:r>
              <a:rPr lang="en-US" dirty="0" smtClean="0"/>
              <a:t>link,</a:t>
            </a:r>
          </a:p>
          <a:p>
            <a:pPr marL="0" indent="0">
              <a:buNone/>
            </a:pPr>
            <a:r>
              <a:rPr lang="en-US" dirty="0"/>
              <a:t>	</a:t>
            </a:r>
            <a:r>
              <a:rPr lang="en-US" u="sng" dirty="0">
                <a:hlinkClick r:id="rId2"/>
              </a:rPr>
              <a:t>https://finkode.com/wb/kolkata.html</a:t>
            </a:r>
            <a:endParaRPr lang="en-US" dirty="0" smtClean="0"/>
          </a:p>
          <a:p>
            <a:r>
              <a:rPr lang="en-US" dirty="0"/>
              <a:t>Foursquare API is used to explore other venues/competitors in the locality.</a:t>
            </a:r>
            <a:endParaRPr lang="en-US" dirty="0" smtClean="0"/>
          </a:p>
          <a:p>
            <a:endParaRPr lang="en-US" dirty="0"/>
          </a:p>
          <a:p>
            <a:endParaRPr lang="en-US" dirty="0"/>
          </a:p>
        </p:txBody>
      </p:sp>
    </p:spTree>
    <p:extLst>
      <p:ext uri="{BB962C8B-B14F-4D97-AF65-F5344CB8AC3E}">
        <p14:creationId xmlns:p14="http://schemas.microsoft.com/office/powerpoint/2010/main" val="3395545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Methodology</a:t>
            </a:r>
            <a:endParaRPr lang="en-US" dirty="0"/>
          </a:p>
        </p:txBody>
      </p:sp>
      <p:sp>
        <p:nvSpPr>
          <p:cNvPr id="3" name="Content Placeholder 2"/>
          <p:cNvSpPr>
            <a:spLocks noGrp="1"/>
          </p:cNvSpPr>
          <p:nvPr>
            <p:ph idx="1"/>
          </p:nvPr>
        </p:nvSpPr>
        <p:spPr>
          <a:xfrm>
            <a:off x="1141412" y="1537855"/>
            <a:ext cx="9905999" cy="4253346"/>
          </a:xfrm>
        </p:spPr>
        <p:txBody>
          <a:bodyPr/>
          <a:lstStyle/>
          <a:p>
            <a:r>
              <a:rPr lang="en-US" dirty="0" smtClean="0"/>
              <a:t>After scraping the data from web, we store it in pandas data frame.</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436686" y="2099831"/>
            <a:ext cx="4657725" cy="3400425"/>
          </a:xfrm>
          <a:prstGeom prst="rect">
            <a:avLst/>
          </a:prstGeom>
        </p:spPr>
      </p:pic>
    </p:spTree>
    <p:extLst>
      <p:ext uri="{BB962C8B-B14F-4D97-AF65-F5344CB8AC3E}">
        <p14:creationId xmlns:p14="http://schemas.microsoft.com/office/powerpoint/2010/main" val="713974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Methodology</a:t>
            </a:r>
            <a:endParaRPr lang="en-US" dirty="0"/>
          </a:p>
        </p:txBody>
      </p:sp>
      <p:sp>
        <p:nvSpPr>
          <p:cNvPr id="3" name="Content Placeholder 2"/>
          <p:cNvSpPr>
            <a:spLocks noGrp="1"/>
          </p:cNvSpPr>
          <p:nvPr>
            <p:ph idx="1"/>
          </p:nvPr>
        </p:nvSpPr>
        <p:spPr>
          <a:xfrm>
            <a:off x="1141412" y="1537855"/>
            <a:ext cx="9905999" cy="4253346"/>
          </a:xfrm>
        </p:spPr>
        <p:txBody>
          <a:bodyPr/>
          <a:lstStyle/>
          <a:p>
            <a:r>
              <a:rPr lang="en-US" dirty="0" smtClean="0"/>
              <a:t>Latitudes and Longitudes of each area are found using module </a:t>
            </a:r>
            <a:r>
              <a:rPr lang="en-US" b="1" i="1" dirty="0" err="1" smtClean="0"/>
              <a:t>pgeocode</a:t>
            </a:r>
            <a:r>
              <a:rPr lang="en-US" b="1" i="1" dirty="0" smtClean="0"/>
              <a:t>.</a:t>
            </a:r>
            <a:endParaRPr lang="en-US" dirty="0" smtClean="0"/>
          </a:p>
          <a:p>
            <a:pPr marL="0" indent="0">
              <a:buNone/>
            </a:pPr>
            <a:r>
              <a:rPr lang="en-US" dirty="0" smtClean="0"/>
              <a:t>	</a:t>
            </a:r>
            <a:endParaRPr lang="en-US" dirty="0"/>
          </a:p>
        </p:txBody>
      </p:sp>
      <p:pic>
        <p:nvPicPr>
          <p:cNvPr id="5" name="Picture 4"/>
          <p:cNvPicPr/>
          <p:nvPr/>
        </p:nvPicPr>
        <p:blipFill>
          <a:blip r:embed="rId2"/>
          <a:stretch>
            <a:fillRect/>
          </a:stretch>
        </p:blipFill>
        <p:spPr>
          <a:xfrm>
            <a:off x="1490634" y="2196147"/>
            <a:ext cx="5941060" cy="3380105"/>
          </a:xfrm>
          <a:prstGeom prst="rect">
            <a:avLst/>
          </a:prstGeom>
        </p:spPr>
      </p:pic>
    </p:spTree>
    <p:extLst>
      <p:ext uri="{BB962C8B-B14F-4D97-AF65-F5344CB8AC3E}">
        <p14:creationId xmlns:p14="http://schemas.microsoft.com/office/powerpoint/2010/main" val="1436972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Methodology</a:t>
            </a:r>
            <a:endParaRPr lang="en-US" dirty="0"/>
          </a:p>
        </p:txBody>
      </p:sp>
      <p:sp>
        <p:nvSpPr>
          <p:cNvPr id="3" name="Content Placeholder 2"/>
          <p:cNvSpPr>
            <a:spLocks noGrp="1"/>
          </p:cNvSpPr>
          <p:nvPr>
            <p:ph idx="1"/>
          </p:nvPr>
        </p:nvSpPr>
        <p:spPr>
          <a:xfrm>
            <a:off x="1141412" y="1537855"/>
            <a:ext cx="9905999" cy="4253346"/>
          </a:xfrm>
        </p:spPr>
        <p:txBody>
          <a:bodyPr/>
          <a:lstStyle/>
          <a:p>
            <a:r>
              <a:rPr lang="en-US" dirty="0" smtClean="0"/>
              <a:t>Use Foursquare API and one hot coding to find the top 10 venues of each area</a:t>
            </a:r>
            <a:r>
              <a:rPr lang="en-US" b="1" i="1" dirty="0" smtClean="0"/>
              <a:t>.</a:t>
            </a: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379394" y="2659208"/>
            <a:ext cx="5886450" cy="3228975"/>
          </a:xfrm>
          <a:prstGeom prst="rect">
            <a:avLst/>
          </a:prstGeom>
        </p:spPr>
      </p:pic>
    </p:spTree>
    <p:extLst>
      <p:ext uri="{BB962C8B-B14F-4D97-AF65-F5344CB8AC3E}">
        <p14:creationId xmlns:p14="http://schemas.microsoft.com/office/powerpoint/2010/main" val="2831551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Methodology</a:t>
            </a:r>
            <a:endParaRPr lang="en-US" dirty="0"/>
          </a:p>
        </p:txBody>
      </p:sp>
      <p:sp>
        <p:nvSpPr>
          <p:cNvPr id="3" name="Content Placeholder 2"/>
          <p:cNvSpPr>
            <a:spLocks noGrp="1"/>
          </p:cNvSpPr>
          <p:nvPr>
            <p:ph idx="1"/>
          </p:nvPr>
        </p:nvSpPr>
        <p:spPr>
          <a:xfrm>
            <a:off x="1141412" y="1537855"/>
            <a:ext cx="9905999" cy="4253346"/>
          </a:xfrm>
        </p:spPr>
        <p:txBody>
          <a:bodyPr/>
          <a:lstStyle/>
          <a:p>
            <a:r>
              <a:rPr lang="en-US" dirty="0" smtClean="0"/>
              <a:t>Use </a:t>
            </a:r>
            <a:r>
              <a:rPr lang="en-US" dirty="0" err="1" smtClean="0"/>
              <a:t>Kmeans</a:t>
            </a:r>
            <a:r>
              <a:rPr lang="en-US" dirty="0" smtClean="0"/>
              <a:t> clustering to find the cluster labels of each area.</a:t>
            </a:r>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1480271" y="2286001"/>
            <a:ext cx="5934075" cy="3505200"/>
          </a:xfrm>
          <a:prstGeom prst="rect">
            <a:avLst/>
          </a:prstGeom>
        </p:spPr>
      </p:pic>
    </p:spTree>
    <p:extLst>
      <p:ext uri="{BB962C8B-B14F-4D97-AF65-F5344CB8AC3E}">
        <p14:creationId xmlns:p14="http://schemas.microsoft.com/office/powerpoint/2010/main" val="2645838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2355"/>
          </a:xfrm>
        </p:spPr>
        <p:txBody>
          <a:bodyPr/>
          <a:lstStyle/>
          <a:p>
            <a:r>
              <a:rPr lang="en-US" dirty="0" smtClean="0"/>
              <a:t>Methodology</a:t>
            </a:r>
            <a:endParaRPr lang="en-US" dirty="0"/>
          </a:p>
        </p:txBody>
      </p:sp>
      <p:sp>
        <p:nvSpPr>
          <p:cNvPr id="3" name="Content Placeholder 2"/>
          <p:cNvSpPr>
            <a:spLocks noGrp="1"/>
          </p:cNvSpPr>
          <p:nvPr>
            <p:ph idx="1"/>
          </p:nvPr>
        </p:nvSpPr>
        <p:spPr>
          <a:xfrm>
            <a:off x="1141412" y="1537855"/>
            <a:ext cx="9905999" cy="4253346"/>
          </a:xfrm>
        </p:spPr>
        <p:txBody>
          <a:bodyPr/>
          <a:lstStyle/>
          <a:p>
            <a:r>
              <a:rPr lang="en-US" dirty="0" smtClean="0"/>
              <a:t>Plot the map using folium library.</a:t>
            </a:r>
          </a:p>
          <a:p>
            <a:pPr marL="0" indent="0">
              <a:buNone/>
            </a:pPr>
            <a:r>
              <a:rPr lang="en-US" dirty="0" smtClean="0"/>
              <a:t>	</a:t>
            </a:r>
            <a:endParaRPr lang="en-US" dirty="0"/>
          </a:p>
        </p:txBody>
      </p:sp>
      <p:pic>
        <p:nvPicPr>
          <p:cNvPr id="6" name="Picture 5"/>
          <p:cNvPicPr/>
          <p:nvPr/>
        </p:nvPicPr>
        <p:blipFill>
          <a:blip r:embed="rId2"/>
          <a:stretch>
            <a:fillRect/>
          </a:stretch>
        </p:blipFill>
        <p:spPr>
          <a:xfrm>
            <a:off x="1435215" y="2166621"/>
            <a:ext cx="5941060" cy="3624580"/>
          </a:xfrm>
          <a:prstGeom prst="rect">
            <a:avLst/>
          </a:prstGeom>
        </p:spPr>
      </p:pic>
    </p:spTree>
    <p:extLst>
      <p:ext uri="{BB962C8B-B14F-4D97-AF65-F5344CB8AC3E}">
        <p14:creationId xmlns:p14="http://schemas.microsoft.com/office/powerpoint/2010/main" val="24337076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557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CAPSTONE PROJECT : The battle of neighborhood</vt:lpstr>
      <vt:lpstr>Agenda</vt:lpstr>
      <vt:lpstr>Problem </vt:lpstr>
      <vt:lpstr>Data</vt:lpstr>
      <vt:lpstr>Methodology</vt:lpstr>
      <vt:lpstr>Methodology</vt:lpstr>
      <vt:lpstr>Methodology</vt:lpstr>
      <vt:lpstr>Methodology</vt:lpstr>
      <vt:lpstr>Methodology</vt:lpstr>
      <vt:lpstr>Results</vt:lpstr>
      <vt:lpstr>Results</vt:lpstr>
      <vt:lpstr>Discussions</vt:lpstr>
      <vt:lpstr>Discussions</vt:lpstr>
      <vt:lpstr>CONCLUSION</vt:lpstr>
      <vt:lpstr>Thank You</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dc:title>
  <dc:creator>SAIKAT ROY</dc:creator>
  <cp:lastModifiedBy>SAIKAT ROY</cp:lastModifiedBy>
  <cp:revision>12</cp:revision>
  <dcterms:created xsi:type="dcterms:W3CDTF">2020-12-11T12:20:29Z</dcterms:created>
  <dcterms:modified xsi:type="dcterms:W3CDTF">2020-12-11T13:19:51Z</dcterms:modified>
</cp:coreProperties>
</file>