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handoutMasterIdLst>
    <p:handoutMasterId r:id="rId20"/>
  </p:handoutMasterIdLst>
  <p:sldIdLst>
    <p:sldId id="256" r:id="rId2"/>
    <p:sldId id="340" r:id="rId3"/>
    <p:sldId id="349" r:id="rId4"/>
    <p:sldId id="405" r:id="rId5"/>
    <p:sldId id="397" r:id="rId6"/>
    <p:sldId id="398" r:id="rId7"/>
    <p:sldId id="361" r:id="rId8"/>
    <p:sldId id="401" r:id="rId9"/>
    <p:sldId id="400" r:id="rId10"/>
    <p:sldId id="406" r:id="rId11"/>
    <p:sldId id="354" r:id="rId12"/>
    <p:sldId id="391" r:id="rId13"/>
    <p:sldId id="392" r:id="rId14"/>
    <p:sldId id="393" r:id="rId15"/>
    <p:sldId id="407" r:id="rId16"/>
    <p:sldId id="408"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E5A"/>
    <a:srgbClr val="ED6A40"/>
    <a:srgbClr val="EE7048"/>
    <a:srgbClr val="EF7048"/>
    <a:srgbClr val="444444"/>
    <a:srgbClr val="595959"/>
    <a:srgbClr val="FFFFFD"/>
    <a:srgbClr val="FFFFFA"/>
    <a:srgbClr val="FFFFF0"/>
    <a:srgbClr val="FFF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6357" autoAdjust="0"/>
  </p:normalViewPr>
  <p:slideViewPr>
    <p:cSldViewPr snapToGrid="0">
      <p:cViewPr varScale="1">
        <p:scale>
          <a:sx n="74" d="100"/>
          <a:sy n="74" d="100"/>
        </p:scale>
        <p:origin x="1224"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hima Simans" userId="d341c0bcad6adf95" providerId="LiveId" clId="{C52BFAE6-E24D-42D4-A631-A1560169F131}"/>
    <pc:docChg chg="undo custSel modSld">
      <pc:chgData name="Fathima Simans" userId="d341c0bcad6adf95" providerId="LiveId" clId="{C52BFAE6-E24D-42D4-A631-A1560169F131}" dt="2022-12-06T16:37:28.498" v="2" actId="2711"/>
      <pc:docMkLst>
        <pc:docMk/>
      </pc:docMkLst>
      <pc:sldChg chg="modSp mod">
        <pc:chgData name="Fathima Simans" userId="d341c0bcad6adf95" providerId="LiveId" clId="{C52BFAE6-E24D-42D4-A631-A1560169F131}" dt="2022-12-06T16:37:28.498" v="2" actId="2711"/>
        <pc:sldMkLst>
          <pc:docMk/>
          <pc:sldMk cId="0" sldId="400"/>
        </pc:sldMkLst>
        <pc:spChg chg="mod">
          <ac:chgData name="Fathima Simans" userId="d341c0bcad6adf95" providerId="LiveId" clId="{C52BFAE6-E24D-42D4-A631-A1560169F131}" dt="2022-12-06T16:37:28.498" v="2" actId="2711"/>
          <ac:spMkLst>
            <pc:docMk/>
            <pc:sldMk cId="0" sldId="400"/>
            <ac:spMk id="4" creationId="{00000000-0000-0000-0000-000000000000}"/>
          </ac:spMkLst>
        </pc:spChg>
      </pc:sldChg>
      <pc:sldChg chg="modSp mod">
        <pc:chgData name="Fathima Simans" userId="d341c0bcad6adf95" providerId="LiveId" clId="{C52BFAE6-E24D-42D4-A631-A1560169F131}" dt="2022-12-06T10:45:43.341" v="1" actId="14100"/>
        <pc:sldMkLst>
          <pc:docMk/>
          <pc:sldMk cId="0" sldId="401"/>
        </pc:sldMkLst>
        <pc:picChg chg="mod">
          <ac:chgData name="Fathima Simans" userId="d341c0bcad6adf95" providerId="LiveId" clId="{C52BFAE6-E24D-42D4-A631-A1560169F131}" dt="2022-12-06T10:45:43.341" v="1" actId="14100"/>
          <ac:picMkLst>
            <pc:docMk/>
            <pc:sldMk cId="0" sldId="401"/>
            <ac:picMk id="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Exclude those with 0 credit limit in the permanent credit limit</a:t>
            </a:r>
          </a:p>
          <a:p>
            <a:r>
              <a:rPr lang="en-MY" dirty="0"/>
              <a:t>Continue from Company A , B and etc </a:t>
            </a:r>
          </a:p>
        </p:txBody>
      </p:sp>
      <p:sp>
        <p:nvSpPr>
          <p:cNvPr id="4" name="Slide Number Placeholder 3"/>
          <p:cNvSpPr>
            <a:spLocks noGrp="1"/>
          </p:cNvSpPr>
          <p:nvPr>
            <p:ph type="sldNum" sz="quarter" idx="5"/>
          </p:nvPr>
        </p:nvSpPr>
        <p:spPr/>
        <p:txBody>
          <a:bodyPr/>
          <a:lstStyle/>
          <a:p>
            <a:fld id="{118E705B-022C-4835-B9D2-AF9CBE14EE25}" type="slidenum">
              <a:rPr lang="en-US" smtClean="0"/>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Exclude those with 0 credit limit in the permanent credit limit</a:t>
            </a:r>
          </a:p>
          <a:p>
            <a:r>
              <a:rPr lang="en-MY" dirty="0"/>
              <a:t>Continue from Company A , B and etc </a:t>
            </a:r>
          </a:p>
        </p:txBody>
      </p:sp>
      <p:sp>
        <p:nvSpPr>
          <p:cNvPr id="4" name="Slide Number Placeholder 3"/>
          <p:cNvSpPr>
            <a:spLocks noGrp="1"/>
          </p:cNvSpPr>
          <p:nvPr>
            <p:ph type="sldNum" sz="quarter" idx="5"/>
          </p:nvPr>
        </p:nvSpPr>
        <p:spPr/>
        <p:txBody>
          <a:bodyPr/>
          <a:lstStyle/>
          <a:p>
            <a:fld id="{118E705B-022C-4835-B9D2-AF9CBE14EE25}"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Exclude those with 0 credit limit in the permanent credit limit</a:t>
            </a:r>
          </a:p>
          <a:p>
            <a:r>
              <a:rPr lang="en-MY" dirty="0"/>
              <a:t>Continue from Company A , B and etc </a:t>
            </a:r>
          </a:p>
        </p:txBody>
      </p:sp>
      <p:sp>
        <p:nvSpPr>
          <p:cNvPr id="4" name="Slide Number Placeholder 3"/>
          <p:cNvSpPr>
            <a:spLocks noGrp="1"/>
          </p:cNvSpPr>
          <p:nvPr>
            <p:ph type="sldNum" sz="quarter" idx="5"/>
          </p:nvPr>
        </p:nvSpPr>
        <p:spPr/>
        <p:txBody>
          <a:bodyPr/>
          <a:lstStyle/>
          <a:p>
            <a:fld id="{118E705B-022C-4835-B9D2-AF9CBE14EE25}"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Exclude those with 0 credit limit in the permanent credit limit</a:t>
            </a:r>
          </a:p>
          <a:p>
            <a:r>
              <a:rPr lang="en-MY" dirty="0"/>
              <a:t>Continue from Company A , B and etc </a:t>
            </a:r>
          </a:p>
        </p:txBody>
      </p:sp>
      <p:sp>
        <p:nvSpPr>
          <p:cNvPr id="4" name="Slide Number Placeholder 3"/>
          <p:cNvSpPr>
            <a:spLocks noGrp="1"/>
          </p:cNvSpPr>
          <p:nvPr>
            <p:ph type="sldNum" sz="quarter" idx="5"/>
          </p:nvPr>
        </p:nvSpPr>
        <p:spPr/>
        <p:txBody>
          <a:bodyPr/>
          <a:lstStyle/>
          <a:p>
            <a:fld id="{118E705B-022C-4835-B9D2-AF9CBE14EE25}"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Exclude those with 0 credit limit in the permanent credit limit</a:t>
            </a:r>
          </a:p>
          <a:p>
            <a:r>
              <a:rPr lang="en-MY" dirty="0"/>
              <a:t>Continue from Company A , B and etc </a:t>
            </a:r>
          </a:p>
        </p:txBody>
      </p:sp>
      <p:sp>
        <p:nvSpPr>
          <p:cNvPr id="4" name="Slide Number Placeholder 3"/>
          <p:cNvSpPr>
            <a:spLocks noGrp="1"/>
          </p:cNvSpPr>
          <p:nvPr>
            <p:ph type="sldNum" sz="quarter" idx="5"/>
          </p:nvPr>
        </p:nvSpPr>
        <p:spPr/>
        <p:txBody>
          <a:bodyPr/>
          <a:lstStyle/>
          <a:p>
            <a:fld id="{118E705B-022C-4835-B9D2-AF9CBE14EE25}"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0"/>
            <a:ext cx="2590800" cy="1027906"/>
            <a:chOff x="0" y="0"/>
            <a:chExt cx="2590800" cy="1027906"/>
          </a:xfrm>
        </p:grpSpPr>
        <p:cxnSp>
          <p:nvCxnSpPr>
            <p:cNvPr id="10" name="Straight Connector 9"/>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p:cNvSpPr>
            <a:spLocks noGrp="1"/>
          </p:cNvSpPr>
          <p:nvPr>
            <p:ph type="pic" sz="quarter" idx="15" hasCustomPrompt="1"/>
          </p:nvPr>
        </p:nvSpPr>
        <p:spPr>
          <a:xfrm>
            <a:off x="838200" y="2111375"/>
            <a:ext cx="10515600" cy="3744913"/>
          </a:xfrm>
        </p:spPr>
        <p:txBody>
          <a:bodyPr/>
          <a:lstStyle/>
          <a:p>
            <a:r>
              <a:rPr lang="en-US"/>
              <a:t>Click icon to add SmartArt graphic</a:t>
            </a:r>
            <a:endParaRPr lang="en-US" dirty="0"/>
          </a:p>
        </p:txBody>
      </p:sp>
      <p:sp>
        <p:nvSpPr>
          <p:cNvPr id="3" name="Date Placeholder 2"/>
          <p:cNvSpPr>
            <a:spLocks noGrp="1"/>
          </p:cNvSpPr>
          <p:nvPr>
            <p:ph type="dt" sz="half" idx="10"/>
          </p:nvPr>
        </p:nvSpPr>
        <p:spPr/>
        <p:txBody>
          <a:bodyPr/>
          <a:lstStyle>
            <a:lvl1pPr>
              <a:defRPr sz="900"/>
            </a:lvl1pPr>
          </a:lstStyle>
          <a:p>
            <a:r>
              <a:rPr lang="en-US" dirty="0"/>
              <a:t>20XX</a:t>
            </a:r>
          </a:p>
        </p:txBody>
      </p:sp>
      <p:sp>
        <p:nvSpPr>
          <p:cNvPr id="4" name="Footer Placeholder 3"/>
          <p:cNvSpPr>
            <a:spLocks noGrp="1"/>
          </p:cNvSpPr>
          <p:nvPr>
            <p:ph type="ftr" sz="quarter" idx="11"/>
          </p:nvPr>
        </p:nvSpPr>
        <p:spPr/>
        <p:txBody>
          <a:bodyPr/>
          <a:lstStyle>
            <a:lvl1pPr>
              <a:defRPr sz="900"/>
            </a:lvl1pPr>
          </a:lstStyle>
          <a:p>
            <a:r>
              <a:rPr lang="en-US" dirty="0"/>
              <a:t>PRESENTATION TITLE</a:t>
            </a:r>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t>‹#›</a:t>
            </a:fld>
            <a:endParaRPr lang="en-US" dirty="0"/>
          </a:p>
        </p:txBody>
      </p:sp>
      <p:cxnSp>
        <p:nvCxnSpPr>
          <p:cNvPr id="3" name="Straight Connector 2"/>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20XX</a:t>
            </a:r>
          </a:p>
        </p:txBody>
      </p:sp>
      <p:sp>
        <p:nvSpPr>
          <p:cNvPr id="8" name="Footer Placeholder 7"/>
          <p:cNvSpPr>
            <a:spLocks noGrp="1"/>
          </p:cNvSpPr>
          <p:nvPr>
            <p:ph type="ftr" sz="quarter" idx="11"/>
          </p:nvPr>
        </p:nvSpPr>
        <p:spPr/>
        <p:txBody>
          <a:bodyPr/>
          <a:lstStyle>
            <a:lvl1pPr>
              <a:defRPr sz="900"/>
            </a:lvl1pPr>
          </a:lstStyle>
          <a:p>
            <a:r>
              <a:rPr lang="en-US" dirty="0"/>
              <a:t>PRESENTATION TITLE</a:t>
            </a:r>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pic>
        <p:nvPicPr>
          <p:cNvPr id="11" name="Graphic 10"/>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20XX</a:t>
            </a:r>
          </a:p>
        </p:txBody>
      </p:sp>
      <p:sp>
        <p:nvSpPr>
          <p:cNvPr id="8" name="Footer Placeholder 7"/>
          <p:cNvSpPr>
            <a:spLocks noGrp="1"/>
          </p:cNvSpPr>
          <p:nvPr>
            <p:ph type="ftr" sz="quarter" idx="11"/>
          </p:nvPr>
        </p:nvSpPr>
        <p:spPr/>
        <p:txBody>
          <a:bodyPr/>
          <a:lstStyle>
            <a:lvl1pPr>
              <a:defRPr sz="900"/>
            </a:lvl1pPr>
          </a:lstStyle>
          <a:p>
            <a:r>
              <a:rPr lang="en-US" dirty="0"/>
              <a:t>PRESENTATION TITLE</a:t>
            </a:r>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grpSp>
        <p:nvGrpSpPr>
          <p:cNvPr id="10" name="Group 9"/>
          <p:cNvGrpSpPr/>
          <p:nvPr userDrawn="1"/>
        </p:nvGrpSpPr>
        <p:grpSpPr>
          <a:xfrm>
            <a:off x="0" y="0"/>
            <a:ext cx="2238376" cy="3105150"/>
            <a:chOff x="0" y="0"/>
            <a:chExt cx="2238376" cy="3105150"/>
          </a:xfrm>
        </p:grpSpPr>
        <p:cxnSp>
          <p:nvCxnSpPr>
            <p:cNvPr id="16" name="Straight Connector 15"/>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p:cNvGrpSpPr/>
          <p:nvPr userDrawn="1"/>
        </p:nvGrpSpPr>
        <p:grpSpPr>
          <a:xfrm>
            <a:off x="0" y="0"/>
            <a:ext cx="4762501" cy="5186363"/>
            <a:chOff x="0" y="0"/>
            <a:chExt cx="4762501" cy="5186363"/>
          </a:xfrm>
        </p:grpSpPr>
        <p:cxnSp>
          <p:nvCxnSpPr>
            <p:cNvPr id="23" name="Straight Connector 22"/>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8297A5-EE12-4EE3-A540-111AFE9AD16E}"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grpSp>
        <p:nvGrpSpPr>
          <p:cNvPr id="7" name="Group 6"/>
          <p:cNvGrpSpPr/>
          <p:nvPr userDrawn="1"/>
        </p:nvGrpSpPr>
        <p:grpSpPr>
          <a:xfrm>
            <a:off x="6953250" y="-25401"/>
            <a:ext cx="5238750" cy="6902451"/>
            <a:chOff x="6953250" y="-25401"/>
            <a:chExt cx="5238750" cy="6902451"/>
          </a:xfrm>
        </p:grpSpPr>
        <p:cxnSp>
          <p:nvCxnSpPr>
            <p:cNvPr id="14" name="Straight Connector 13"/>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sz="900"/>
            </a:lvl1pPr>
          </a:lstStyle>
          <a:p>
            <a:r>
              <a:rPr lang="en-US" dirty="0"/>
              <a:t>20XX</a:t>
            </a:r>
          </a:p>
        </p:txBody>
      </p:sp>
      <p:sp>
        <p:nvSpPr>
          <p:cNvPr id="4" name="Footer Placeholder 3"/>
          <p:cNvSpPr>
            <a:spLocks noGrp="1"/>
          </p:cNvSpPr>
          <p:nvPr>
            <p:ph type="ftr" sz="quarter" idx="11"/>
          </p:nvPr>
        </p:nvSpPr>
        <p:spPr/>
        <p:txBody>
          <a:bodyPr/>
          <a:lstStyle>
            <a:lvl1pPr>
              <a:defRPr sz="900"/>
            </a:lvl1pPr>
          </a:lstStyle>
          <a:p>
            <a:r>
              <a:rPr lang="en-US" dirty="0"/>
              <a:t>PRESENTATION TITLE</a:t>
            </a:r>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sp>
        <p:nvSpPr>
          <p:cNvPr id="7" name="Chart Placeholder 6"/>
          <p:cNvSpPr>
            <a:spLocks noGrp="1"/>
          </p:cNvSpPr>
          <p:nvPr>
            <p:ph type="chart" sz="quarter" idx="13" hasCustomPrompt="1"/>
          </p:nvPr>
        </p:nvSpPr>
        <p:spPr>
          <a:xfrm>
            <a:off x="838200" y="2111608"/>
            <a:ext cx="10515600" cy="3744912"/>
          </a:xfrm>
        </p:spPr>
        <p:txBody>
          <a:bodyPr/>
          <a:lstStyle/>
          <a:p>
            <a:r>
              <a:rPr lang="en-US"/>
              <a:t>Click icon to add chart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p:cNvSpPr>
            <a:spLocks noGrp="1"/>
          </p:cNvSpPr>
          <p:nvPr>
            <p:ph type="tbl" sz="quarter" idx="14" hasCustomPrompt="1"/>
          </p:nvPr>
        </p:nvSpPr>
        <p:spPr>
          <a:xfrm>
            <a:off x="838200" y="2111381"/>
            <a:ext cx="10515600" cy="3744913"/>
          </a:xfrm>
        </p:spPr>
        <p:txBody>
          <a:bodyPr/>
          <a:lstStyle/>
          <a:p>
            <a:r>
              <a:rPr lang="en-US"/>
              <a:t>Click icon to add table</a:t>
            </a:r>
            <a:endParaRPr lang="en-US" dirty="0"/>
          </a:p>
        </p:txBody>
      </p:sp>
      <p:sp>
        <p:nvSpPr>
          <p:cNvPr id="3" name="Date Placeholder 2"/>
          <p:cNvSpPr>
            <a:spLocks noGrp="1"/>
          </p:cNvSpPr>
          <p:nvPr>
            <p:ph type="dt" sz="half" idx="10"/>
          </p:nvPr>
        </p:nvSpPr>
        <p:spPr/>
        <p:txBody>
          <a:bodyPr/>
          <a:lstStyle>
            <a:lvl1pPr>
              <a:defRPr sz="900"/>
            </a:lvl1pPr>
          </a:lstStyle>
          <a:p>
            <a:r>
              <a:rPr lang="en-US" dirty="0"/>
              <a:t>20XX</a:t>
            </a:r>
          </a:p>
        </p:txBody>
      </p:sp>
      <p:sp>
        <p:nvSpPr>
          <p:cNvPr id="4" name="Footer Placeholder 3"/>
          <p:cNvSpPr>
            <a:spLocks noGrp="1"/>
          </p:cNvSpPr>
          <p:nvPr>
            <p:ph type="ftr" sz="quarter" idx="11"/>
          </p:nvPr>
        </p:nvSpPr>
        <p:spPr/>
        <p:txBody>
          <a:bodyPr/>
          <a:lstStyle>
            <a:lvl1pPr>
              <a:defRPr sz="900"/>
            </a:lvl1pPr>
          </a:lstStyle>
          <a:p>
            <a:r>
              <a:rPr lang="en-US" dirty="0"/>
              <a:t>PRESENTATION TITLE</a:t>
            </a:r>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t>‹#›</a:t>
            </a:fld>
            <a:endParaRPr lang="en-US" dirty="0"/>
          </a:p>
        </p:txBody>
      </p:sp>
      <p:cxnSp>
        <p:nvCxnSpPr>
          <p:cNvPr id="9" name="Straight Connector 8"/>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lvl1pPr>
          </a:lstStyle>
          <a:p>
            <a:r>
              <a:rPr lang="en-US" dirty="0"/>
              <a:t>20XX</a:t>
            </a:r>
          </a:p>
        </p:txBody>
      </p:sp>
      <p:sp>
        <p:nvSpPr>
          <p:cNvPr id="8" name="Footer Placeholder 7"/>
          <p:cNvSpPr>
            <a:spLocks noGrp="1"/>
          </p:cNvSpPr>
          <p:nvPr>
            <p:ph type="ftr" sz="quarter" idx="11"/>
          </p:nvPr>
        </p:nvSpPr>
        <p:spPr/>
        <p:txBody>
          <a:bodyPr/>
          <a:lstStyle>
            <a:lvl1pPr>
              <a:defRPr sz="900"/>
            </a:lvl1pPr>
          </a:lstStyle>
          <a:p>
            <a:r>
              <a:rPr lang="en-US" dirty="0"/>
              <a:t>PRESENTATION TITLE</a:t>
            </a:r>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t>‹#›</a:t>
            </a:fld>
            <a:endParaRPr lang="en-US" dirty="0"/>
          </a:p>
        </p:txBody>
      </p:sp>
      <p:grpSp>
        <p:nvGrpSpPr>
          <p:cNvPr id="4" name="Group 3"/>
          <p:cNvGrpSpPr/>
          <p:nvPr userDrawn="1"/>
        </p:nvGrpSpPr>
        <p:grpSpPr>
          <a:xfrm>
            <a:off x="7334250" y="0"/>
            <a:ext cx="4857750" cy="1724025"/>
            <a:chOff x="7334250" y="0"/>
            <a:chExt cx="4857750" cy="1724025"/>
          </a:xfrm>
        </p:grpSpPr>
        <p:cxnSp>
          <p:nvCxnSpPr>
            <p:cNvPr id="10" name="Straight Connector 9"/>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473953"/>
            <a:ext cx="12192000" cy="5621336"/>
            <a:chOff x="0" y="473953"/>
            <a:chExt cx="12192000" cy="5621336"/>
          </a:xfrm>
        </p:grpSpPr>
        <p:pic>
          <p:nvPicPr>
            <p:cNvPr id="13" name="Graphic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0370" y="3005283"/>
            <a:ext cx="4941771" cy="724830"/>
          </a:xfrm>
        </p:spPr>
        <p:txBody>
          <a:bodyPr/>
          <a:lstStyle/>
          <a:p>
            <a:r>
              <a:rPr lang="en-US" b="1" dirty="0">
                <a:solidFill>
                  <a:srgbClr val="EE7048"/>
                </a:solidFill>
              </a:rPr>
              <a:t>Solution proposal</a:t>
            </a:r>
          </a:p>
        </p:txBody>
      </p:sp>
      <p:sp>
        <p:nvSpPr>
          <p:cNvPr id="3" name="Subtitle 2"/>
          <p:cNvSpPr>
            <a:spLocks noGrp="1"/>
          </p:cNvSpPr>
          <p:nvPr>
            <p:ph type="subTitle" idx="1"/>
          </p:nvPr>
        </p:nvSpPr>
        <p:spPr>
          <a:xfrm>
            <a:off x="10846724" y="5005752"/>
            <a:ext cx="774633" cy="396660"/>
          </a:xfrm>
        </p:spPr>
        <p:txBody>
          <a:bodyPr vert="horz" lIns="91440" tIns="45720" rIns="91440" bIns="45720" rtlCol="0" anchor="t">
            <a:normAutofit/>
          </a:bodyPr>
          <a:lstStyle/>
          <a:p>
            <a:r>
              <a:rPr lang="en-US" dirty="0"/>
              <a:t>V 1.0.0</a:t>
            </a:r>
          </a:p>
        </p:txBody>
      </p:sp>
      <p:sp>
        <p:nvSpPr>
          <p:cNvPr id="20" name="Title 1"/>
          <p:cNvSpPr txBox="1"/>
          <p:nvPr/>
        </p:nvSpPr>
        <p:spPr>
          <a:xfrm>
            <a:off x="3754491" y="3677947"/>
            <a:ext cx="7866867" cy="13858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4800" b="1" cap="none" dirty="0">
                <a:cs typeface="Arial" panose="020B0604020202020204"/>
              </a:rPr>
              <a:t>Inventory </a:t>
            </a:r>
            <a:endParaRPr lang="en-US" dirty="0">
              <a:cs typeface="Arial" panose="020B0604020202020204"/>
            </a:endParaRPr>
          </a:p>
          <a:p>
            <a:pPr algn="r"/>
            <a:r>
              <a:rPr lang="en-US" sz="4800" b="1" cap="none" dirty="0">
                <a:cs typeface="Arial" panose="020B0604020202020204"/>
              </a:rPr>
              <a:t>Management System</a:t>
            </a:r>
            <a:endParaRPr lang="en-US"/>
          </a:p>
        </p:txBody>
      </p:sp>
      <p:sp>
        <p:nvSpPr>
          <p:cNvPr id="12" name="Subtitle 2"/>
          <p:cNvSpPr txBox="1"/>
          <p:nvPr/>
        </p:nvSpPr>
        <p:spPr>
          <a:xfrm>
            <a:off x="540425" y="5399426"/>
            <a:ext cx="774633" cy="3966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p:nvPr/>
        </p:nvSpPr>
        <p:spPr>
          <a:xfrm>
            <a:off x="244474" y="196411"/>
            <a:ext cx="9725239" cy="855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D6A40"/>
                </a:solidFill>
                <a:latin typeface="Roboto" panose="02000000000000000000"/>
                <a:ea typeface="Roboto" panose="02000000000000000000"/>
                <a:cs typeface="Roboto" panose="02000000000000000000"/>
              </a:rPr>
              <a:t>Inventory </a:t>
            </a:r>
            <a:r>
              <a:rPr lang="en-US" dirty="0">
                <a:solidFill>
                  <a:srgbClr val="1B3E5A"/>
                </a:solidFill>
                <a:latin typeface="Roboto" panose="02000000000000000000"/>
                <a:ea typeface="Roboto" panose="02000000000000000000"/>
                <a:cs typeface="Roboto" panose="02000000000000000000"/>
              </a:rPr>
              <a:t>Tracking</a:t>
            </a:r>
            <a:endParaRPr lang="en-US" dirty="0">
              <a:solidFill>
                <a:srgbClr val="000000"/>
              </a:solidFill>
              <a:latin typeface="Tenorite"/>
              <a:ea typeface="Roboto" panose="02000000000000000000"/>
              <a:cs typeface="Roboto" panose="02000000000000000000"/>
            </a:endParaRPr>
          </a:p>
        </p:txBody>
      </p:sp>
      <p:sp>
        <p:nvSpPr>
          <p:cNvPr id="9" name="TextBox 8"/>
          <p:cNvSpPr txBox="1"/>
          <p:nvPr/>
        </p:nvSpPr>
        <p:spPr>
          <a:xfrm>
            <a:off x="5554805" y="2483188"/>
            <a:ext cx="62599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b="1" dirty="0"/>
              <a:t>Maximum Visibility</a:t>
            </a:r>
          </a:p>
          <a:p>
            <a:r>
              <a:rPr lang="en-US" sz="1600" dirty="0"/>
              <a:t>Inventory levels are reflected in real time to maximized stock visibility.</a:t>
            </a:r>
            <a:endParaRPr lang="en-US" dirty="0"/>
          </a:p>
          <a:p>
            <a:endParaRPr lang="en-US" sz="1600" dirty="0"/>
          </a:p>
          <a:p>
            <a:r>
              <a:rPr lang="en-US" sz="1600" b="1" dirty="0"/>
              <a:t>Better User Experience</a:t>
            </a:r>
          </a:p>
          <a:p>
            <a:r>
              <a:rPr lang="en-US" sz="1600" dirty="0"/>
              <a:t>Data are represented in form of dashboard to better visualize the context of your data. What to display on the dashboard can be customized based on your business requirements.</a:t>
            </a:r>
          </a:p>
          <a:p>
            <a:pPr marL="285750" indent="-285750">
              <a:buFont typeface="Arial" panose="020B0604020202020204"/>
              <a:buChar char="•"/>
            </a:pPr>
            <a:endParaRPr lang="en-US" sz="1600" dirty="0"/>
          </a:p>
        </p:txBody>
      </p:sp>
      <p:pic>
        <p:nvPicPr>
          <p:cNvPr id="2" name="Picture 4" descr="Graphical user interface, application&#10;&#10;Description automatically generated"/>
          <p:cNvPicPr>
            <a:picLocks noChangeAspect="1"/>
          </p:cNvPicPr>
          <p:nvPr/>
        </p:nvPicPr>
        <p:blipFill rotWithShape="1">
          <a:blip r:embed="rId3"/>
          <a:srcRect l="17248" t="3953" r="-97" b="-107"/>
          <a:stretch>
            <a:fillRect/>
          </a:stretch>
        </p:blipFill>
        <p:spPr>
          <a:xfrm>
            <a:off x="377252" y="912312"/>
            <a:ext cx="4752309" cy="5006109"/>
          </a:xfrm>
          <a:prstGeom prst="rect">
            <a:avLst/>
          </a:prstGeom>
          <a:ln>
            <a:solidFill>
              <a:schemeClr val="tx1"/>
            </a:solidFill>
          </a:ln>
        </p:spPr>
      </p:pic>
      <p:sp>
        <p:nvSpPr>
          <p:cNvPr id="6" name="Rectangle: Folded Corner 5"/>
          <p:cNvSpPr/>
          <p:nvPr/>
        </p:nvSpPr>
        <p:spPr>
          <a:xfrm>
            <a:off x="3938263" y="5209518"/>
            <a:ext cx="1168830" cy="736170"/>
          </a:xfrm>
          <a:prstGeom prst="foldedCorner">
            <a:avLst/>
          </a:prstGeom>
          <a:solidFill>
            <a:srgbClr val="ED6A40"/>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sz="1400" b="1" dirty="0"/>
              <a:t>For example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28" y="2568912"/>
            <a:ext cx="7257817" cy="536998"/>
          </a:xfrm>
        </p:spPr>
        <p:txBody>
          <a:bodyPr>
            <a:normAutofit/>
          </a:bodyPr>
          <a:lstStyle/>
          <a:p>
            <a:r>
              <a:rPr lang="en-US" sz="3200" b="1" dirty="0">
                <a:solidFill>
                  <a:srgbClr val="EE7048"/>
                </a:solidFill>
              </a:rPr>
              <a:t>Project</a:t>
            </a:r>
            <a:r>
              <a:rPr lang="en-US" sz="3200" b="1" dirty="0"/>
              <a:t> </a:t>
            </a:r>
            <a:r>
              <a:rPr lang="en-US" sz="3200" b="1">
                <a:solidFill>
                  <a:srgbClr val="1B3E5A"/>
                </a:solidFill>
              </a:rPr>
              <a:t>plan </a:t>
            </a:r>
            <a:endParaRPr lang="en-US" b="1">
              <a:solidFill>
                <a:srgbClr val="1B3E5A"/>
              </a:solidFill>
            </a:endParaRPr>
          </a:p>
        </p:txBody>
      </p:sp>
      <p:sp>
        <p:nvSpPr>
          <p:cNvPr id="5" name="TextBox 4"/>
          <p:cNvSpPr txBox="1"/>
          <p:nvPr/>
        </p:nvSpPr>
        <p:spPr>
          <a:xfrm>
            <a:off x="481129" y="3133493"/>
            <a:ext cx="7737320" cy="369332"/>
          </a:xfrm>
          <a:prstGeom prst="rect">
            <a:avLst/>
          </a:prstGeom>
          <a:noFill/>
        </p:spPr>
        <p:txBody>
          <a:bodyPr wrap="square" lIns="91440" tIns="45720" rIns="91440" bIns="45720" rtlCol="0" anchor="t">
            <a:spAutoFit/>
          </a:bodyPr>
          <a:lstStyle/>
          <a:p>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80532" y="3067484"/>
            <a:ext cx="22271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chemeClr val="accent2"/>
                </a:solidFill>
                <a:ea typeface="+mn-lt"/>
                <a:cs typeface="+mn-lt"/>
              </a:rPr>
              <a:t>{{get from vendor}}</a:t>
            </a:r>
            <a:endParaRPr lang="en-US" b="1" dirty="0">
              <a:solidFill>
                <a:schemeClr val="accent2"/>
              </a:solidFill>
            </a:endParaRPr>
          </a:p>
          <a:p>
            <a:endParaRPr lang="en-US" b="1" dirty="0">
              <a:solidFill>
                <a:schemeClr val="accent2"/>
              </a:solidFill>
            </a:endParaRPr>
          </a:p>
        </p:txBody>
      </p:sp>
      <p:sp>
        <p:nvSpPr>
          <p:cNvPr id="9" name="Title 2"/>
          <p:cNvSpPr txBox="1"/>
          <p:nvPr/>
        </p:nvSpPr>
        <p:spPr>
          <a:xfrm>
            <a:off x="838200" y="180459"/>
            <a:ext cx="10515600" cy="369333"/>
          </a:xfrm>
          <a:prstGeom prst="rect">
            <a:avLst/>
          </a:prstGeom>
        </p:spPr>
        <p:txBody>
          <a:bodyPr lIns="91440" tIns="45720" rIns="91440" bIns="45720" anchor="t">
            <a:normAutofit fontScale="52500" lnSpcReduction="20000"/>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r>
              <a:rPr lang="en-US" b="1" dirty="0"/>
              <a:t>Work breakdown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dirty="0"/>
              <a:t>Estimated timeline</a:t>
            </a:r>
          </a:p>
        </p:txBody>
      </p:sp>
      <p:sp>
        <p:nvSpPr>
          <p:cNvPr id="5" name="TextBox 4"/>
          <p:cNvSpPr txBox="1"/>
          <p:nvPr/>
        </p:nvSpPr>
        <p:spPr>
          <a:xfrm>
            <a:off x="684593" y="4964096"/>
            <a:ext cx="10822814" cy="1354217"/>
          </a:xfrm>
          <a:prstGeom prst="rect">
            <a:avLst/>
          </a:prstGeom>
          <a:noFill/>
        </p:spPr>
        <p:txBody>
          <a:bodyPr wrap="square" lIns="91440" tIns="45720" rIns="91440" bIns="45720" rtlCol="0" anchor="t">
            <a:spAutoFit/>
          </a:bodyPr>
          <a:lstStyle/>
          <a:p>
            <a:r>
              <a:rPr lang="en-MY" sz="1600" dirty="0"/>
              <a:t>Note</a:t>
            </a:r>
          </a:p>
          <a:p>
            <a:pPr marL="285750" indent="-285750">
              <a:buFont typeface="Arial" panose="020B0604020202020204" pitchFamily="34" charset="0"/>
              <a:buChar char="•"/>
            </a:pPr>
            <a:r>
              <a:rPr lang="en-MY" sz="1600" dirty="0"/>
              <a:t>The given estimated timeline is based on our projected resource planning. Actual timeline might differ based on actual resource availability when the project is confirmed.</a:t>
            </a:r>
          </a:p>
          <a:p>
            <a:pPr marL="285750" indent="-285750">
              <a:buFont typeface="Arial" panose="020B0604020202020204" pitchFamily="34" charset="0"/>
              <a:buChar char="•"/>
            </a:pPr>
            <a:r>
              <a:rPr lang="en-MY" sz="1600" dirty="0"/>
              <a:t>Please highlight any foreseeable deadline in order to optimise the available resources.</a:t>
            </a:r>
          </a:p>
          <a:p>
            <a:pPr marL="285750" indent="-285750">
              <a:buFont typeface="Arial" panose="020B0604020202020204" pitchFamily="34" charset="0"/>
              <a:buChar char="•"/>
            </a:pPr>
            <a:r>
              <a:rPr lang="en-MY" sz="1600" dirty="0"/>
              <a:t>The timeline is based on assumption that the client is ready to provide necessary inputs for the project team.</a:t>
            </a:r>
          </a:p>
        </p:txBody>
      </p:sp>
      <p:sp>
        <p:nvSpPr>
          <p:cNvPr id="6" name="TextBox 5"/>
          <p:cNvSpPr txBox="1"/>
          <p:nvPr/>
        </p:nvSpPr>
        <p:spPr>
          <a:xfrm>
            <a:off x="4980598" y="2186812"/>
            <a:ext cx="22271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chemeClr val="accent2"/>
                </a:solidFill>
                <a:ea typeface="+mn-lt"/>
                <a:cs typeface="+mn-lt"/>
              </a:rPr>
              <a:t>{{get from vendor}}</a:t>
            </a:r>
            <a:endParaRPr lang="en-US" b="1" dirty="0">
              <a:solidFill>
                <a:schemeClr val="accent2"/>
              </a:solidFill>
            </a:endParaRPr>
          </a:p>
          <a:p>
            <a:endParaRPr lang="en-US" b="1" dirty="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dirty="0"/>
              <a:t>Estimated costing</a:t>
            </a:r>
          </a:p>
        </p:txBody>
      </p:sp>
      <p:graphicFrame>
        <p:nvGraphicFramePr>
          <p:cNvPr id="4" name="Table 5"/>
          <p:cNvGraphicFramePr>
            <a:graphicFrameLocks noGrp="1"/>
          </p:cNvGraphicFramePr>
          <p:nvPr/>
        </p:nvGraphicFramePr>
        <p:xfrm>
          <a:off x="2032000" y="577375"/>
          <a:ext cx="8128000" cy="767080"/>
        </p:xfrm>
        <a:graphic>
          <a:graphicData uri="http://schemas.openxmlformats.org/drawingml/2006/table">
            <a:tbl>
              <a:tblPr firstRow="1" bandRow="1">
                <a:tableStyleId>{69CF1AB2-1976-4502-BF36-3FF5EA218861}</a:tableStyleId>
              </a:tblPr>
              <a:tblGrid>
                <a:gridCol w="6152995">
                  <a:extLst>
                    <a:ext uri="{9D8B030D-6E8A-4147-A177-3AD203B41FA5}">
                      <a16:colId xmlns:a16="http://schemas.microsoft.com/office/drawing/2014/main" val="20000"/>
                    </a:ext>
                  </a:extLst>
                </a:gridCol>
                <a:gridCol w="1975005">
                  <a:extLst>
                    <a:ext uri="{9D8B030D-6E8A-4147-A177-3AD203B41FA5}">
                      <a16:colId xmlns:a16="http://schemas.microsoft.com/office/drawing/2014/main" val="20001"/>
                    </a:ext>
                  </a:extLst>
                </a:gridCol>
              </a:tblGrid>
              <a:tr h="370840">
                <a:tc>
                  <a:txBody>
                    <a:bodyPr/>
                    <a:lstStyle/>
                    <a:p>
                      <a:r>
                        <a:rPr lang="en-MY" sz="1600" dirty="0"/>
                        <a:t>Description</a:t>
                      </a:r>
                      <a:endParaRPr lang="en-MY" sz="1600" dirty="0" err="1"/>
                    </a:p>
                  </a:txBody>
                  <a:tcPr/>
                </a:tc>
                <a:tc>
                  <a:txBody>
                    <a:bodyPr/>
                    <a:lstStyle/>
                    <a:p>
                      <a:r>
                        <a:rPr lang="en-MY" sz="1600" dirty="0"/>
                        <a:t>Cost (RM)</a:t>
                      </a:r>
                    </a:p>
                  </a:txBody>
                  <a:tcPr/>
                </a:tc>
                <a:extLst>
                  <a:ext uri="{0D108BD9-81ED-4DB2-BD59-A6C34878D82A}">
                    <a16:rowId xmlns:a16="http://schemas.microsoft.com/office/drawing/2014/main" val="10000"/>
                  </a:ext>
                </a:extLst>
              </a:tr>
              <a:tr h="370840">
                <a:tc>
                  <a:txBody>
                    <a:bodyPr/>
                    <a:lstStyle/>
                    <a:p>
                      <a:pPr algn="r"/>
                      <a:r>
                        <a:rPr lang="en-MY" sz="2000" b="1" dirty="0"/>
                        <a:t>TOTAL (RM)</a:t>
                      </a:r>
                    </a:p>
                  </a:txBody>
                  <a:tcPr/>
                </a:tc>
                <a:tc>
                  <a:txBody>
                    <a:bodyPr/>
                    <a:lstStyle/>
                    <a:p>
                      <a:pPr algn="r"/>
                      <a:endParaRPr lang="en-US" dirty="0"/>
                    </a:p>
                  </a:txBody>
                  <a:tcPr/>
                </a:tc>
                <a:extLst>
                  <a:ext uri="{0D108BD9-81ED-4DB2-BD59-A6C34878D82A}">
                    <a16:rowId xmlns:a16="http://schemas.microsoft.com/office/drawing/2014/main" val="10001"/>
                  </a:ext>
                </a:extLst>
              </a:tr>
            </a:tbl>
          </a:graphicData>
        </a:graphic>
      </p:graphicFrame>
      <p:sp>
        <p:nvSpPr>
          <p:cNvPr id="2" name="TextBox 1"/>
          <p:cNvSpPr txBox="1"/>
          <p:nvPr/>
        </p:nvSpPr>
        <p:spPr>
          <a:xfrm>
            <a:off x="9065845" y="5718256"/>
            <a:ext cx="192641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000" b="1" dirty="0"/>
              <a:t>*tax not included</a:t>
            </a:r>
          </a:p>
        </p:txBody>
      </p:sp>
      <p:sp>
        <p:nvSpPr>
          <p:cNvPr id="6" name="TextBox 5"/>
          <p:cNvSpPr txBox="1"/>
          <p:nvPr/>
        </p:nvSpPr>
        <p:spPr>
          <a:xfrm>
            <a:off x="4982742" y="3360854"/>
            <a:ext cx="22271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chemeClr val="accent2"/>
                </a:solidFill>
                <a:ea typeface="+mn-lt"/>
                <a:cs typeface="+mn-lt"/>
              </a:rPr>
              <a:t>{{get from vendor}}</a:t>
            </a:r>
            <a:endParaRPr lang="en-US" b="1" dirty="0">
              <a:solidFill>
                <a:schemeClr val="accent2"/>
              </a:solidFill>
            </a:endParaRPr>
          </a:p>
          <a:p>
            <a:endParaRPr lang="en-US" b="1" dirty="0">
              <a:solidFill>
                <a:schemeClr val="accent2"/>
              </a:solidFill>
            </a:endParaRPr>
          </a:p>
        </p:txBody>
      </p:sp>
      <p:sp>
        <p:nvSpPr>
          <p:cNvPr id="5" name="Text Box 4"/>
          <p:cNvSpPr txBox="1"/>
          <p:nvPr/>
        </p:nvSpPr>
        <p:spPr>
          <a:xfrm>
            <a:off x="1772285" y="1859915"/>
            <a:ext cx="8387715" cy="1198880"/>
          </a:xfrm>
          <a:prstGeom prst="rect">
            <a:avLst/>
          </a:prstGeom>
          <a:noFill/>
        </p:spPr>
        <p:txBody>
          <a:bodyPr wrap="square" rtlCol="0" anchor="t">
            <a:spAutoFit/>
          </a:bodyPr>
          <a:lstStyle/>
          <a:p>
            <a:r>
              <a:rPr lang="en-US" dirty="0"/>
              <a:t>Cost should include:</a:t>
            </a:r>
            <a:br>
              <a:rPr lang="en-US" dirty="0"/>
            </a:br>
            <a:r>
              <a:rPr lang="en-US" dirty="0"/>
              <a:t>- Implementation for 1 head office, 3 warehouse/distribution center.</a:t>
            </a:r>
          </a:p>
          <a:p>
            <a:r>
              <a:rPr lang="en-US" dirty="0"/>
              <a:t> - annual/monthly maintenance and support fee for 2 year contracts.</a:t>
            </a:r>
          </a:p>
          <a:p>
            <a:r>
              <a:rPr lang="en-US" dirty="0"/>
              <a:t> - barcode scanner or mobile app scanner.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28" y="2568912"/>
            <a:ext cx="7257817" cy="536998"/>
          </a:xfrm>
        </p:spPr>
        <p:txBody>
          <a:bodyPr>
            <a:normAutofit/>
          </a:bodyPr>
          <a:lstStyle/>
          <a:p>
            <a:r>
              <a:rPr lang="en-US" sz="3200" b="1">
                <a:solidFill>
                  <a:srgbClr val="EE7048"/>
                </a:solidFill>
              </a:rPr>
              <a:t>Beyond</a:t>
            </a:r>
            <a:r>
              <a:rPr lang="en-US" sz="3200" b="1" dirty="0"/>
              <a:t> </a:t>
            </a:r>
            <a:r>
              <a:rPr lang="en-US" sz="3200" b="1">
                <a:solidFill>
                  <a:srgbClr val="1B3E5A"/>
                </a:solidFill>
              </a:rPr>
              <a:t>Version 1.0</a:t>
            </a:r>
            <a:endParaRPr lang="en-US" b="1">
              <a:solidFill>
                <a:srgbClr val="1B3E5A"/>
              </a:solidFill>
            </a:endParaRPr>
          </a:p>
        </p:txBody>
      </p:sp>
      <p:sp>
        <p:nvSpPr>
          <p:cNvPr id="5" name="TextBox 4"/>
          <p:cNvSpPr txBox="1"/>
          <p:nvPr/>
        </p:nvSpPr>
        <p:spPr>
          <a:xfrm>
            <a:off x="481129" y="3133493"/>
            <a:ext cx="7737320" cy="369332"/>
          </a:xfrm>
          <a:prstGeom prst="rect">
            <a:avLst/>
          </a:prstGeom>
          <a:noFill/>
        </p:spPr>
        <p:txBody>
          <a:bodyPr wrap="square" lIns="91440" tIns="45720" rIns="91440" bIns="45720" rtlCol="0" anchor="t">
            <a:spAutoFit/>
          </a:bodyPr>
          <a:lstStyle/>
          <a:p>
            <a:endParaRPr lang="en-MY" dirty="0"/>
          </a:p>
        </p:txBody>
      </p:sp>
      <p:sp>
        <p:nvSpPr>
          <p:cNvPr id="4" name="TextBox 3"/>
          <p:cNvSpPr txBox="1"/>
          <p:nvPr/>
        </p:nvSpPr>
        <p:spPr>
          <a:xfrm>
            <a:off x="481128" y="3135991"/>
            <a:ext cx="7737320" cy="369332"/>
          </a:xfrm>
          <a:prstGeom prst="rect">
            <a:avLst/>
          </a:prstGeom>
          <a:noFill/>
        </p:spPr>
        <p:txBody>
          <a:bodyPr wrap="square" lIns="91440" tIns="45720" rIns="91440" bIns="45720" rtlCol="0" anchor="t">
            <a:spAutoFit/>
          </a:bodyPr>
          <a:lstStyle/>
          <a:p>
            <a:r>
              <a:rPr lang="en-MY" dirty="0"/>
              <a:t>Improvement for better future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dirty="0"/>
              <a:t>Possible upgrades</a:t>
            </a:r>
            <a:endParaRPr lang="en-US" dirty="0"/>
          </a:p>
        </p:txBody>
      </p:sp>
      <p:sp>
        <p:nvSpPr>
          <p:cNvPr id="24" name="TextBox 23"/>
          <p:cNvSpPr txBox="1"/>
          <p:nvPr/>
        </p:nvSpPr>
        <p:spPr>
          <a:xfrm>
            <a:off x="1108648" y="843196"/>
            <a:ext cx="99745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t>Further develop and improve the system with upgrades and automation, including:</a:t>
            </a:r>
            <a:endParaRPr lang="en-US" dirty="0"/>
          </a:p>
        </p:txBody>
      </p:sp>
      <p:sp>
        <p:nvSpPr>
          <p:cNvPr id="25" name="Rectangle 24"/>
          <p:cNvSpPr/>
          <p:nvPr/>
        </p:nvSpPr>
        <p:spPr>
          <a:xfrm>
            <a:off x="1114894" y="1255426"/>
            <a:ext cx="9974704" cy="480934"/>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Management System</a:t>
            </a:r>
          </a:p>
        </p:txBody>
      </p:sp>
      <p:sp>
        <p:nvSpPr>
          <p:cNvPr id="26" name="Rectangle 25"/>
          <p:cNvSpPr/>
          <p:nvPr/>
        </p:nvSpPr>
        <p:spPr>
          <a:xfrm>
            <a:off x="1114892" y="1717623"/>
            <a:ext cx="9962214" cy="4047343"/>
          </a:xfrm>
          <a:prstGeom prst="rect">
            <a:avLst/>
          </a:prstGeom>
          <a:noFill/>
          <a:ln>
            <a:solidFill>
              <a:srgbClr val="1B3E5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7" name="TextBox 26"/>
          <p:cNvSpPr txBox="1"/>
          <p:nvPr/>
        </p:nvSpPr>
        <p:spPr>
          <a:xfrm>
            <a:off x="1728314" y="2952141"/>
            <a:ext cx="186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Setup accurate product info</a:t>
            </a:r>
          </a:p>
        </p:txBody>
      </p:sp>
      <p:sp>
        <p:nvSpPr>
          <p:cNvPr id="28" name="TextBox 27"/>
          <p:cNvSpPr txBox="1"/>
          <p:nvPr/>
        </p:nvSpPr>
        <p:spPr>
          <a:xfrm>
            <a:off x="4131398" y="2977971"/>
            <a:ext cx="1739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Lable and tag inventory</a:t>
            </a:r>
          </a:p>
        </p:txBody>
      </p:sp>
      <p:sp>
        <p:nvSpPr>
          <p:cNvPr id="29" name="TextBox 28"/>
          <p:cNvSpPr txBox="1"/>
          <p:nvPr/>
        </p:nvSpPr>
        <p:spPr>
          <a:xfrm>
            <a:off x="8879236" y="2975589"/>
            <a:ext cx="15859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Monitor inventory in real-time</a:t>
            </a:r>
          </a:p>
        </p:txBody>
      </p:sp>
      <p:sp>
        <p:nvSpPr>
          <p:cNvPr id="30" name="TextBox 29"/>
          <p:cNvSpPr txBox="1"/>
          <p:nvPr/>
        </p:nvSpPr>
        <p:spPr>
          <a:xfrm>
            <a:off x="6741760" y="2974742"/>
            <a:ext cx="12631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Order picking</a:t>
            </a:r>
          </a:p>
        </p:txBody>
      </p:sp>
      <p:pic>
        <p:nvPicPr>
          <p:cNvPr id="31" name="Picture 31" descr="A picture containing text&#10;&#10;Description automatically generated"/>
          <p:cNvPicPr>
            <a:picLocks noChangeAspect="1"/>
          </p:cNvPicPr>
          <p:nvPr/>
        </p:nvPicPr>
        <p:blipFill>
          <a:blip r:embed="rId2"/>
          <a:stretch>
            <a:fillRect/>
          </a:stretch>
        </p:blipFill>
        <p:spPr>
          <a:xfrm>
            <a:off x="6877152" y="2037038"/>
            <a:ext cx="923280" cy="913755"/>
          </a:xfrm>
          <a:prstGeom prst="rect">
            <a:avLst/>
          </a:prstGeom>
        </p:spPr>
      </p:pic>
      <p:pic>
        <p:nvPicPr>
          <p:cNvPr id="32" name="Picture 32" descr="Icon&#10;&#10;Description automatically generated"/>
          <p:cNvPicPr>
            <a:picLocks noChangeAspect="1"/>
          </p:cNvPicPr>
          <p:nvPr/>
        </p:nvPicPr>
        <p:blipFill>
          <a:blip r:embed="rId3"/>
          <a:stretch>
            <a:fillRect/>
          </a:stretch>
        </p:blipFill>
        <p:spPr>
          <a:xfrm>
            <a:off x="9216966" y="2037038"/>
            <a:ext cx="913755" cy="913755"/>
          </a:xfrm>
          <a:prstGeom prst="rect">
            <a:avLst/>
          </a:prstGeom>
        </p:spPr>
      </p:pic>
      <p:pic>
        <p:nvPicPr>
          <p:cNvPr id="33" name="Picture 33" descr="Icon&#10;&#10;Description automatically generated"/>
          <p:cNvPicPr>
            <a:picLocks noChangeAspect="1"/>
          </p:cNvPicPr>
          <p:nvPr/>
        </p:nvPicPr>
        <p:blipFill>
          <a:blip r:embed="rId4"/>
          <a:stretch>
            <a:fillRect/>
          </a:stretch>
        </p:blipFill>
        <p:spPr>
          <a:xfrm>
            <a:off x="2226806" y="2037038"/>
            <a:ext cx="913754" cy="913754"/>
          </a:xfrm>
          <a:prstGeom prst="rect">
            <a:avLst/>
          </a:prstGeom>
        </p:spPr>
      </p:pic>
      <p:pic>
        <p:nvPicPr>
          <p:cNvPr id="34" name="Picture 34" descr="A picture containing text, sign&#10;&#10;Description automatically generated"/>
          <p:cNvPicPr>
            <a:picLocks noChangeAspect="1"/>
          </p:cNvPicPr>
          <p:nvPr/>
        </p:nvPicPr>
        <p:blipFill>
          <a:blip r:embed="rId5"/>
          <a:stretch>
            <a:fillRect/>
          </a:stretch>
        </p:blipFill>
        <p:spPr>
          <a:xfrm>
            <a:off x="4537339" y="2037038"/>
            <a:ext cx="923280" cy="913755"/>
          </a:xfrm>
          <a:prstGeom prst="rect">
            <a:avLst/>
          </a:prstGeom>
        </p:spPr>
      </p:pic>
      <p:sp>
        <p:nvSpPr>
          <p:cNvPr id="4" name="TextBox 3"/>
          <p:cNvSpPr txBox="1"/>
          <p:nvPr/>
        </p:nvSpPr>
        <p:spPr>
          <a:xfrm>
            <a:off x="1274163" y="2454639"/>
            <a:ext cx="64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b="1" dirty="0"/>
              <a:t>v1.0</a:t>
            </a:r>
          </a:p>
        </p:txBody>
      </p:sp>
      <p:sp>
        <p:nvSpPr>
          <p:cNvPr id="5" name="TextBox 4"/>
          <p:cNvSpPr txBox="1"/>
          <p:nvPr/>
        </p:nvSpPr>
        <p:spPr>
          <a:xfrm>
            <a:off x="1274162" y="4474026"/>
            <a:ext cx="64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b="1" dirty="0"/>
              <a:t>v2.0</a:t>
            </a:r>
          </a:p>
        </p:txBody>
      </p:sp>
      <p:pic>
        <p:nvPicPr>
          <p:cNvPr id="6" name="Picture 6" descr="A picture containing text, sign, clock&#10;&#10;Description automatically generated"/>
          <p:cNvPicPr>
            <a:picLocks noChangeAspect="1"/>
          </p:cNvPicPr>
          <p:nvPr/>
        </p:nvPicPr>
        <p:blipFill>
          <a:blip r:embed="rId6"/>
          <a:stretch>
            <a:fillRect/>
          </a:stretch>
        </p:blipFill>
        <p:spPr>
          <a:xfrm>
            <a:off x="2226806" y="4022542"/>
            <a:ext cx="909992" cy="909992"/>
          </a:xfrm>
          <a:prstGeom prst="rect">
            <a:avLst/>
          </a:prstGeom>
        </p:spPr>
      </p:pic>
      <p:pic>
        <p:nvPicPr>
          <p:cNvPr id="7" name="Picture 7" descr="Icon&#10;&#10;Description automatically generated"/>
          <p:cNvPicPr>
            <a:picLocks noChangeAspect="1"/>
          </p:cNvPicPr>
          <p:nvPr/>
        </p:nvPicPr>
        <p:blipFill>
          <a:blip r:embed="rId7"/>
          <a:stretch>
            <a:fillRect/>
          </a:stretch>
        </p:blipFill>
        <p:spPr>
          <a:xfrm>
            <a:off x="4549934" y="4066624"/>
            <a:ext cx="914322" cy="815529"/>
          </a:xfrm>
          <a:prstGeom prst="rect">
            <a:avLst/>
          </a:prstGeom>
        </p:spPr>
      </p:pic>
      <p:pic>
        <p:nvPicPr>
          <p:cNvPr id="8" name="Picture 8" descr="A picture containing text, silhouette&#10;&#10;Description automatically generated"/>
          <p:cNvPicPr>
            <a:picLocks noChangeAspect="1"/>
          </p:cNvPicPr>
          <p:nvPr/>
        </p:nvPicPr>
        <p:blipFill>
          <a:blip r:embed="rId8"/>
          <a:stretch>
            <a:fillRect/>
          </a:stretch>
        </p:blipFill>
        <p:spPr>
          <a:xfrm>
            <a:off x="6878467" y="3972162"/>
            <a:ext cx="909992" cy="909992"/>
          </a:xfrm>
          <a:prstGeom prst="rect">
            <a:avLst/>
          </a:prstGeom>
        </p:spPr>
      </p:pic>
      <p:pic>
        <p:nvPicPr>
          <p:cNvPr id="9" name="Picture 9" descr="Icon&#10;&#10;Description automatically generated"/>
          <p:cNvPicPr>
            <a:picLocks noChangeAspect="1"/>
          </p:cNvPicPr>
          <p:nvPr/>
        </p:nvPicPr>
        <p:blipFill>
          <a:blip r:embed="rId9"/>
          <a:stretch>
            <a:fillRect/>
          </a:stretch>
        </p:blipFill>
        <p:spPr>
          <a:xfrm>
            <a:off x="9216499" y="3971077"/>
            <a:ext cx="916290" cy="916290"/>
          </a:xfrm>
          <a:prstGeom prst="rect">
            <a:avLst/>
          </a:prstGeom>
        </p:spPr>
      </p:pic>
      <p:sp>
        <p:nvSpPr>
          <p:cNvPr id="10" name="TextBox 9"/>
          <p:cNvSpPr txBox="1"/>
          <p:nvPr/>
        </p:nvSpPr>
        <p:spPr>
          <a:xfrm>
            <a:off x="1753503" y="5005133"/>
            <a:ext cx="18624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Generate PO/DO</a:t>
            </a:r>
          </a:p>
        </p:txBody>
      </p:sp>
      <p:sp>
        <p:nvSpPr>
          <p:cNvPr id="16" name="TextBox 15"/>
          <p:cNvSpPr txBox="1"/>
          <p:nvPr/>
        </p:nvSpPr>
        <p:spPr>
          <a:xfrm>
            <a:off x="4077287" y="5005132"/>
            <a:ext cx="186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Automatic Stocktaking</a:t>
            </a:r>
          </a:p>
        </p:txBody>
      </p:sp>
      <p:sp>
        <p:nvSpPr>
          <p:cNvPr id="17" name="TextBox 16"/>
          <p:cNvSpPr txBox="1"/>
          <p:nvPr/>
        </p:nvSpPr>
        <p:spPr>
          <a:xfrm>
            <a:off x="6401071" y="5005131"/>
            <a:ext cx="186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Automatic stock level alert</a:t>
            </a:r>
            <a:endParaRPr lang="en-US" dirty="0"/>
          </a:p>
        </p:txBody>
      </p:sp>
      <p:sp>
        <p:nvSpPr>
          <p:cNvPr id="18" name="TextBox 17"/>
          <p:cNvSpPr txBox="1"/>
          <p:nvPr/>
        </p:nvSpPr>
        <p:spPr>
          <a:xfrm>
            <a:off x="8743748" y="5005131"/>
            <a:ext cx="186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Integrate with accounting software</a:t>
            </a:r>
            <a:endParaRPr lang="en-US" dirty="0"/>
          </a:p>
        </p:txBody>
      </p:sp>
      <p:cxnSp>
        <p:nvCxnSpPr>
          <p:cNvPr id="19" name="Straight Arrow Connector 18"/>
          <p:cNvCxnSpPr/>
          <p:nvPr/>
        </p:nvCxnSpPr>
        <p:spPr>
          <a:xfrm flipV="1">
            <a:off x="1310436" y="3689009"/>
            <a:ext cx="9548300" cy="23930"/>
          </a:xfrm>
          <a:prstGeom prst="straightConnector1">
            <a:avLst/>
          </a:prstGeom>
          <a:ln>
            <a:prstDash val="dash"/>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dirty="0"/>
              <a:t>Possible upgrades Cont.</a:t>
            </a:r>
            <a:endParaRPr lang="en-US" dirty="0"/>
          </a:p>
        </p:txBody>
      </p:sp>
      <p:grpSp>
        <p:nvGrpSpPr>
          <p:cNvPr id="11" name="Group 10"/>
          <p:cNvGrpSpPr/>
          <p:nvPr/>
        </p:nvGrpSpPr>
        <p:grpSpPr>
          <a:xfrm>
            <a:off x="0" y="6414640"/>
            <a:ext cx="12192002" cy="108000"/>
            <a:chOff x="-1" y="6380922"/>
            <a:chExt cx="12192002" cy="108000"/>
          </a:xfrm>
        </p:grpSpPr>
        <p:sp>
          <p:nvSpPr>
            <p:cNvPr id="12" name="Rectangle 11"/>
            <p:cNvSpPr/>
            <p:nvPr/>
          </p:nvSpPr>
          <p:spPr>
            <a:xfrm>
              <a:off x="-1" y="6380922"/>
              <a:ext cx="1440000" cy="108000"/>
            </a:xfrm>
            <a:prstGeom prst="rect">
              <a:avLst/>
            </a:prstGeom>
            <a:solidFill>
              <a:srgbClr val="FA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 name="Rectangle 12"/>
            <p:cNvSpPr/>
            <p:nvPr/>
          </p:nvSpPr>
          <p:spPr>
            <a:xfrm>
              <a:off x="1506000" y="6380922"/>
              <a:ext cx="9180000" cy="108000"/>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p:cNvSpPr/>
            <p:nvPr/>
          </p:nvSpPr>
          <p:spPr>
            <a:xfrm>
              <a:off x="10752001" y="6380922"/>
              <a:ext cx="1440000" cy="108000"/>
            </a:xfrm>
            <a:prstGeom prst="rect">
              <a:avLst/>
            </a:prstGeom>
            <a:solidFill>
              <a:srgbClr val="ED6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23" name="TextBox 22"/>
          <p:cNvSpPr txBox="1"/>
          <p:nvPr/>
        </p:nvSpPr>
        <p:spPr>
          <a:xfrm>
            <a:off x="649573" y="1086786"/>
            <a:ext cx="99745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t>Possible area to explore in v2.0 onwards:</a:t>
            </a:r>
          </a:p>
        </p:txBody>
      </p:sp>
      <p:sp>
        <p:nvSpPr>
          <p:cNvPr id="24" name="TextBox 23"/>
          <p:cNvSpPr txBox="1"/>
          <p:nvPr/>
        </p:nvSpPr>
        <p:spPr>
          <a:xfrm>
            <a:off x="1275962" y="1971489"/>
            <a:ext cx="4470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Generate PO/DO</a:t>
            </a:r>
          </a:p>
          <a:p>
            <a:pPr algn="just"/>
            <a:r>
              <a:rPr lang="en-US" sz="1400" dirty="0"/>
              <a:t>Create and issue PO/DO via the system to optimize your business processes. Use templatized document formats for recurring purchases.</a:t>
            </a:r>
            <a:endParaRPr lang="en-US" sz="1400" b="1" dirty="0"/>
          </a:p>
        </p:txBody>
      </p:sp>
      <p:sp>
        <p:nvSpPr>
          <p:cNvPr id="25" name="TextBox 24"/>
          <p:cNvSpPr txBox="1"/>
          <p:nvPr/>
        </p:nvSpPr>
        <p:spPr>
          <a:xfrm>
            <a:off x="1274690" y="3864633"/>
            <a:ext cx="468998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Stock Level Alert</a:t>
            </a:r>
          </a:p>
          <a:p>
            <a:pPr algn="just"/>
            <a:r>
              <a:rPr lang="en-US" sz="1400" dirty="0"/>
              <a:t>Inventory control automatically alerts your managers when the item in stock falls under or exceeds a predefined threshold. Notification will be sent to your designated PIC to ensure the right info is conveyed to the right person.</a:t>
            </a:r>
          </a:p>
        </p:txBody>
      </p:sp>
      <p:sp>
        <p:nvSpPr>
          <p:cNvPr id="26" name="TextBox 25"/>
          <p:cNvSpPr txBox="1"/>
          <p:nvPr/>
        </p:nvSpPr>
        <p:spPr>
          <a:xfrm>
            <a:off x="6993923" y="3864632"/>
            <a:ext cx="456083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Integration with 3</a:t>
            </a:r>
            <a:r>
              <a:rPr lang="en-US" sz="1400" b="1" baseline="30000" dirty="0"/>
              <a:t>rd</a:t>
            </a:r>
            <a:r>
              <a:rPr lang="en-US" sz="1400" b="1" dirty="0"/>
              <a:t> Party Accounting Software</a:t>
            </a:r>
          </a:p>
          <a:p>
            <a:pPr algn="just"/>
            <a:r>
              <a:rPr lang="en-US" sz="1400" dirty="0"/>
              <a:t>Make the system “communicate” with your accounting system instead of changing what’s already working. System will be connected with API to sync latest data when necessary.</a:t>
            </a:r>
          </a:p>
        </p:txBody>
      </p:sp>
      <p:sp>
        <p:nvSpPr>
          <p:cNvPr id="28" name="TextBox 27"/>
          <p:cNvSpPr txBox="1"/>
          <p:nvPr/>
        </p:nvSpPr>
        <p:spPr>
          <a:xfrm>
            <a:off x="6993923" y="2028548"/>
            <a:ext cx="45608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Automatic Stocktaking</a:t>
            </a:r>
            <a:endParaRPr lang="en-US" dirty="0"/>
          </a:p>
          <a:p>
            <a:pPr algn="just"/>
            <a:r>
              <a:rPr lang="en-US" sz="1400" dirty="0"/>
              <a:t>System will be able to automatically generate stock taking reports by calculating your quantity on hand on set interval. This will eliminate human counting errors and employees can focus on cross checking to ensure minimal error.</a:t>
            </a:r>
          </a:p>
        </p:txBody>
      </p:sp>
      <p:pic>
        <p:nvPicPr>
          <p:cNvPr id="7" name="Picture 6" descr="A picture containing text, sign, clock&#10;&#10;Description automatically generated"/>
          <p:cNvPicPr>
            <a:picLocks noChangeAspect="1"/>
          </p:cNvPicPr>
          <p:nvPr/>
        </p:nvPicPr>
        <p:blipFill>
          <a:blip r:embed="rId2"/>
          <a:stretch>
            <a:fillRect/>
          </a:stretch>
        </p:blipFill>
        <p:spPr>
          <a:xfrm>
            <a:off x="649573" y="2069723"/>
            <a:ext cx="543600" cy="543600"/>
          </a:xfrm>
          <a:prstGeom prst="rect">
            <a:avLst/>
          </a:prstGeom>
        </p:spPr>
      </p:pic>
      <p:pic>
        <p:nvPicPr>
          <p:cNvPr id="8" name="Picture 7" descr="Icon&#10;&#10;Description automatically generated"/>
          <p:cNvPicPr>
            <a:picLocks noChangeAspect="1"/>
          </p:cNvPicPr>
          <p:nvPr/>
        </p:nvPicPr>
        <p:blipFill>
          <a:blip r:embed="rId3"/>
          <a:stretch>
            <a:fillRect/>
          </a:stretch>
        </p:blipFill>
        <p:spPr>
          <a:xfrm>
            <a:off x="6331703" y="2101386"/>
            <a:ext cx="609452" cy="543600"/>
          </a:xfrm>
          <a:prstGeom prst="rect">
            <a:avLst/>
          </a:prstGeom>
        </p:spPr>
      </p:pic>
      <p:pic>
        <p:nvPicPr>
          <p:cNvPr id="9" name="Picture 8" descr="A picture containing text, silhouette&#10;&#10;Description automatically generated"/>
          <p:cNvPicPr>
            <a:picLocks noChangeAspect="1"/>
          </p:cNvPicPr>
          <p:nvPr/>
        </p:nvPicPr>
        <p:blipFill>
          <a:blip r:embed="rId4"/>
          <a:stretch>
            <a:fillRect/>
          </a:stretch>
        </p:blipFill>
        <p:spPr>
          <a:xfrm>
            <a:off x="649573" y="3905807"/>
            <a:ext cx="543600" cy="543600"/>
          </a:xfrm>
          <a:prstGeom prst="rect">
            <a:avLst/>
          </a:prstGeom>
        </p:spPr>
      </p:pic>
      <p:pic>
        <p:nvPicPr>
          <p:cNvPr id="10" name="Picture 9" descr="Icon&#10;&#10;Description automatically generated"/>
          <p:cNvPicPr>
            <a:picLocks noChangeAspect="1"/>
          </p:cNvPicPr>
          <p:nvPr/>
        </p:nvPicPr>
        <p:blipFill>
          <a:blip r:embed="rId5"/>
          <a:stretch>
            <a:fillRect/>
          </a:stretch>
        </p:blipFill>
        <p:spPr>
          <a:xfrm>
            <a:off x="6397555" y="3941215"/>
            <a:ext cx="543600" cy="54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51" y="1490014"/>
            <a:ext cx="5111750" cy="536998"/>
          </a:xfrm>
        </p:spPr>
        <p:txBody>
          <a:bodyPr/>
          <a:lstStyle/>
          <a:p>
            <a:r>
              <a:rPr lang="en-US" sz="3200" b="1" dirty="0">
                <a:solidFill>
                  <a:srgbClr val="EE7048"/>
                </a:solidFill>
              </a:rPr>
              <a:t>Executive</a:t>
            </a:r>
            <a:r>
              <a:rPr lang="en-US" sz="3200" b="1" dirty="0"/>
              <a:t> </a:t>
            </a:r>
            <a:r>
              <a:rPr lang="en-US" sz="3200" b="1" dirty="0">
                <a:solidFill>
                  <a:srgbClr val="1B3E5A"/>
                </a:solidFill>
              </a:rPr>
              <a:t>Summary</a:t>
            </a:r>
            <a:endParaRPr lang="en-US" b="1" dirty="0">
              <a:solidFill>
                <a:srgbClr val="1B3E5A"/>
              </a:solidFill>
            </a:endParaRPr>
          </a:p>
        </p:txBody>
      </p:sp>
      <p:grpSp>
        <p:nvGrpSpPr>
          <p:cNvPr id="7" name="Group 6"/>
          <p:cNvGrpSpPr/>
          <p:nvPr/>
        </p:nvGrpSpPr>
        <p:grpSpPr>
          <a:xfrm>
            <a:off x="0" y="6414640"/>
            <a:ext cx="12192002" cy="108000"/>
            <a:chOff x="-1" y="6380922"/>
            <a:chExt cx="12192002" cy="108000"/>
          </a:xfrm>
        </p:grpSpPr>
        <p:sp>
          <p:nvSpPr>
            <p:cNvPr id="8" name="Rectangle 7"/>
            <p:cNvSpPr/>
            <p:nvPr/>
          </p:nvSpPr>
          <p:spPr>
            <a:xfrm>
              <a:off x="-1" y="6380922"/>
              <a:ext cx="1440000" cy="108000"/>
            </a:xfrm>
            <a:prstGeom prst="rect">
              <a:avLst/>
            </a:prstGeom>
            <a:solidFill>
              <a:srgbClr val="FA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Rectangle 8"/>
            <p:cNvSpPr/>
            <p:nvPr/>
          </p:nvSpPr>
          <p:spPr>
            <a:xfrm>
              <a:off x="1506000" y="6380922"/>
              <a:ext cx="9180000" cy="108000"/>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10752001" y="6380922"/>
              <a:ext cx="1440000" cy="108000"/>
            </a:xfrm>
            <a:prstGeom prst="rect">
              <a:avLst/>
            </a:prstGeom>
            <a:solidFill>
              <a:srgbClr val="ED6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3" name="TextBox 2"/>
          <p:cNvSpPr txBox="1"/>
          <p:nvPr/>
        </p:nvSpPr>
        <p:spPr>
          <a:xfrm>
            <a:off x="461251" y="2510641"/>
            <a:ext cx="7737320" cy="2585323"/>
          </a:xfrm>
          <a:prstGeom prst="rect">
            <a:avLst/>
          </a:prstGeom>
          <a:noFill/>
        </p:spPr>
        <p:txBody>
          <a:bodyPr wrap="square" lIns="91440" tIns="45720" rIns="91440" bIns="45720" rtlCol="0" anchor="t">
            <a:spAutoFit/>
          </a:bodyPr>
          <a:lstStyle/>
          <a:p>
            <a:r>
              <a:rPr lang="en-MY" dirty="0"/>
              <a:t>The Client is a merchant situated in the Philippines that offers wide range of vehicle lubricant products.</a:t>
            </a:r>
          </a:p>
          <a:p>
            <a:endParaRPr lang="en-MY" dirty="0"/>
          </a:p>
          <a:p>
            <a:r>
              <a:rPr lang="en-MY" dirty="0"/>
              <a:t>In order to keep track of product inventory across 3 warehouses, the Client is looking for a comprehensive inventory management system to monitor the incoming/outgoing stocks and their stock level.</a:t>
            </a:r>
          </a:p>
          <a:p>
            <a:endParaRPr lang="en-MY" dirty="0"/>
          </a:p>
          <a:p>
            <a:r>
              <a:rPr lang="en-MY" dirty="0"/>
              <a:t>In the following sections, the solution overview and its implementation plan will be discussed.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28" y="2568912"/>
            <a:ext cx="7257817" cy="536998"/>
          </a:xfrm>
        </p:spPr>
        <p:txBody>
          <a:bodyPr>
            <a:normAutofit fontScale="90000"/>
          </a:bodyPr>
          <a:lstStyle/>
          <a:p>
            <a:r>
              <a:rPr lang="en-US" sz="3200" b="1" dirty="0">
                <a:solidFill>
                  <a:srgbClr val="EE7048"/>
                </a:solidFill>
              </a:rPr>
              <a:t>Introduction </a:t>
            </a:r>
            <a:br>
              <a:rPr lang="en-US" sz="3200" b="1" dirty="0">
                <a:solidFill>
                  <a:srgbClr val="EE7048"/>
                </a:solidFill>
              </a:rPr>
            </a:br>
            <a:r>
              <a:rPr lang="en-US" sz="3200" b="1" dirty="0">
                <a:solidFill>
                  <a:srgbClr val="1B3E5A"/>
                </a:solidFill>
              </a:rPr>
              <a:t>Inventory Management process</a:t>
            </a:r>
            <a:endParaRPr lang="en-US" b="1" dirty="0">
              <a:solidFill>
                <a:srgbClr val="1B3E5A"/>
              </a:solidFill>
            </a:endParaRPr>
          </a:p>
        </p:txBody>
      </p:sp>
      <p:grpSp>
        <p:nvGrpSpPr>
          <p:cNvPr id="7" name="Group 6"/>
          <p:cNvGrpSpPr/>
          <p:nvPr/>
        </p:nvGrpSpPr>
        <p:grpSpPr>
          <a:xfrm>
            <a:off x="0" y="6414640"/>
            <a:ext cx="12192002" cy="108000"/>
            <a:chOff x="-1" y="6380922"/>
            <a:chExt cx="12192002" cy="108000"/>
          </a:xfrm>
        </p:grpSpPr>
        <p:sp>
          <p:nvSpPr>
            <p:cNvPr id="8" name="Rectangle 7"/>
            <p:cNvSpPr/>
            <p:nvPr/>
          </p:nvSpPr>
          <p:spPr>
            <a:xfrm>
              <a:off x="-1" y="6380922"/>
              <a:ext cx="1440000" cy="108000"/>
            </a:xfrm>
            <a:prstGeom prst="rect">
              <a:avLst/>
            </a:prstGeom>
            <a:solidFill>
              <a:srgbClr val="FA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Rectangle 8"/>
            <p:cNvSpPr/>
            <p:nvPr/>
          </p:nvSpPr>
          <p:spPr>
            <a:xfrm>
              <a:off x="1506000" y="6380922"/>
              <a:ext cx="9180000" cy="108000"/>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10752001" y="6380922"/>
              <a:ext cx="1440000" cy="108000"/>
            </a:xfrm>
            <a:prstGeom prst="rect">
              <a:avLst/>
            </a:prstGeom>
            <a:solidFill>
              <a:srgbClr val="ED6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5" name="TextBox 4"/>
          <p:cNvSpPr txBox="1"/>
          <p:nvPr/>
        </p:nvSpPr>
        <p:spPr>
          <a:xfrm>
            <a:off x="481129" y="3133493"/>
            <a:ext cx="7737320" cy="369332"/>
          </a:xfrm>
          <a:prstGeom prst="rect">
            <a:avLst/>
          </a:prstGeom>
          <a:noFill/>
        </p:spPr>
        <p:txBody>
          <a:bodyPr wrap="square" lIns="91440" tIns="45720" rIns="91440" bIns="45720" rtlCol="0" anchor="t">
            <a:spAutoFit/>
          </a:bodyPr>
          <a:lstStyle/>
          <a:p>
            <a:r>
              <a:rPr lang="en-MY" dirty="0"/>
              <a:t>Ensuring the Right Quantities, Right Products &amp; Right Time to Buy/Sell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a:t>An efficient Inventory management software</a:t>
            </a:r>
            <a:endParaRPr lang="en-US"/>
          </a:p>
        </p:txBody>
      </p:sp>
      <p:grpSp>
        <p:nvGrpSpPr>
          <p:cNvPr id="11" name="Group 10"/>
          <p:cNvGrpSpPr/>
          <p:nvPr/>
        </p:nvGrpSpPr>
        <p:grpSpPr>
          <a:xfrm>
            <a:off x="0" y="6414640"/>
            <a:ext cx="12192002" cy="108000"/>
            <a:chOff x="-1" y="6380922"/>
            <a:chExt cx="12192002" cy="108000"/>
          </a:xfrm>
        </p:grpSpPr>
        <p:sp>
          <p:nvSpPr>
            <p:cNvPr id="12" name="Rectangle 11"/>
            <p:cNvSpPr/>
            <p:nvPr/>
          </p:nvSpPr>
          <p:spPr>
            <a:xfrm>
              <a:off x="-1" y="6380922"/>
              <a:ext cx="1440000" cy="108000"/>
            </a:xfrm>
            <a:prstGeom prst="rect">
              <a:avLst/>
            </a:prstGeom>
            <a:solidFill>
              <a:srgbClr val="FA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 name="Rectangle 12"/>
            <p:cNvSpPr/>
            <p:nvPr/>
          </p:nvSpPr>
          <p:spPr>
            <a:xfrm>
              <a:off x="1506000" y="6380922"/>
              <a:ext cx="9180000" cy="108000"/>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p:cNvSpPr/>
            <p:nvPr/>
          </p:nvSpPr>
          <p:spPr>
            <a:xfrm>
              <a:off x="10752001" y="6380922"/>
              <a:ext cx="1440000" cy="108000"/>
            </a:xfrm>
            <a:prstGeom prst="rect">
              <a:avLst/>
            </a:prstGeom>
            <a:solidFill>
              <a:srgbClr val="ED6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24" name="TextBox 23"/>
          <p:cNvSpPr txBox="1"/>
          <p:nvPr/>
        </p:nvSpPr>
        <p:spPr>
          <a:xfrm>
            <a:off x="1108648" y="843196"/>
            <a:ext cx="99745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t>Inventory management software aims to increases efficiency, reduce cost and ultimately eliminate risks that will impact business caused by mismanaging your stock inventory.</a:t>
            </a:r>
          </a:p>
          <a:p>
            <a:endParaRPr lang="en-US" sz="1600" dirty="0"/>
          </a:p>
          <a:p>
            <a:r>
              <a:rPr lang="en-US" sz="1600" dirty="0"/>
              <a:t>An efficient system should consist of the following abilities:</a:t>
            </a:r>
          </a:p>
        </p:txBody>
      </p:sp>
      <p:sp>
        <p:nvSpPr>
          <p:cNvPr id="25" name="Rectangle 24"/>
          <p:cNvSpPr/>
          <p:nvPr/>
        </p:nvSpPr>
        <p:spPr>
          <a:xfrm>
            <a:off x="1114894" y="1973705"/>
            <a:ext cx="9974704" cy="480934"/>
          </a:xfrm>
          <a:prstGeom prst="rect">
            <a:avLst/>
          </a:prstGeom>
          <a:solidFill>
            <a:srgbClr val="1B3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Management System</a:t>
            </a:r>
          </a:p>
        </p:txBody>
      </p:sp>
      <p:sp>
        <p:nvSpPr>
          <p:cNvPr id="26" name="Rectangle 25"/>
          <p:cNvSpPr/>
          <p:nvPr/>
        </p:nvSpPr>
        <p:spPr>
          <a:xfrm>
            <a:off x="1108647" y="2454639"/>
            <a:ext cx="9974704" cy="3310327"/>
          </a:xfrm>
          <a:prstGeom prst="rect">
            <a:avLst/>
          </a:prstGeom>
          <a:noFill/>
          <a:ln>
            <a:solidFill>
              <a:srgbClr val="1B3E5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7" name="TextBox 26"/>
          <p:cNvSpPr txBox="1"/>
          <p:nvPr/>
        </p:nvSpPr>
        <p:spPr>
          <a:xfrm>
            <a:off x="1547183" y="4513616"/>
            <a:ext cx="186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Setup accurate product info</a:t>
            </a:r>
          </a:p>
        </p:txBody>
      </p:sp>
      <p:sp>
        <p:nvSpPr>
          <p:cNvPr id="28" name="TextBox 27"/>
          <p:cNvSpPr txBox="1"/>
          <p:nvPr/>
        </p:nvSpPr>
        <p:spPr>
          <a:xfrm>
            <a:off x="3950267" y="4539446"/>
            <a:ext cx="1739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Lable and tag inventory</a:t>
            </a:r>
          </a:p>
        </p:txBody>
      </p:sp>
      <p:sp>
        <p:nvSpPr>
          <p:cNvPr id="29" name="TextBox 28"/>
          <p:cNvSpPr txBox="1"/>
          <p:nvPr/>
        </p:nvSpPr>
        <p:spPr>
          <a:xfrm>
            <a:off x="8698105" y="4537064"/>
            <a:ext cx="15859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Monitor inventory in real-time</a:t>
            </a:r>
          </a:p>
        </p:txBody>
      </p:sp>
      <p:sp>
        <p:nvSpPr>
          <p:cNvPr id="30" name="TextBox 29"/>
          <p:cNvSpPr txBox="1"/>
          <p:nvPr/>
        </p:nvSpPr>
        <p:spPr>
          <a:xfrm>
            <a:off x="6560629" y="4536217"/>
            <a:ext cx="12631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400" dirty="0"/>
              <a:t>Order picking</a:t>
            </a:r>
          </a:p>
        </p:txBody>
      </p:sp>
      <p:pic>
        <p:nvPicPr>
          <p:cNvPr id="31" name="Picture 31" descr="A picture containing text&#10;&#10;Description automatically generated"/>
          <p:cNvPicPr>
            <a:picLocks noChangeAspect="1"/>
          </p:cNvPicPr>
          <p:nvPr/>
        </p:nvPicPr>
        <p:blipFill>
          <a:blip r:embed="rId2"/>
          <a:stretch>
            <a:fillRect/>
          </a:stretch>
        </p:blipFill>
        <p:spPr>
          <a:xfrm>
            <a:off x="6696021" y="3598513"/>
            <a:ext cx="923280" cy="913755"/>
          </a:xfrm>
          <a:prstGeom prst="rect">
            <a:avLst/>
          </a:prstGeom>
        </p:spPr>
      </p:pic>
      <p:pic>
        <p:nvPicPr>
          <p:cNvPr id="32" name="Picture 32" descr="Icon&#10;&#10;Description automatically generated"/>
          <p:cNvPicPr>
            <a:picLocks noChangeAspect="1"/>
          </p:cNvPicPr>
          <p:nvPr/>
        </p:nvPicPr>
        <p:blipFill>
          <a:blip r:embed="rId3"/>
          <a:stretch>
            <a:fillRect/>
          </a:stretch>
        </p:blipFill>
        <p:spPr>
          <a:xfrm>
            <a:off x="9035835" y="3598513"/>
            <a:ext cx="913755" cy="913755"/>
          </a:xfrm>
          <a:prstGeom prst="rect">
            <a:avLst/>
          </a:prstGeom>
        </p:spPr>
      </p:pic>
      <p:pic>
        <p:nvPicPr>
          <p:cNvPr id="33" name="Picture 33" descr="Icon&#10;&#10;Description automatically generated"/>
          <p:cNvPicPr>
            <a:picLocks noChangeAspect="1"/>
          </p:cNvPicPr>
          <p:nvPr/>
        </p:nvPicPr>
        <p:blipFill>
          <a:blip r:embed="rId4"/>
          <a:stretch>
            <a:fillRect/>
          </a:stretch>
        </p:blipFill>
        <p:spPr>
          <a:xfrm>
            <a:off x="2016394" y="3598513"/>
            <a:ext cx="913754" cy="913754"/>
          </a:xfrm>
          <a:prstGeom prst="rect">
            <a:avLst/>
          </a:prstGeom>
        </p:spPr>
      </p:pic>
      <p:pic>
        <p:nvPicPr>
          <p:cNvPr id="34" name="Picture 34" descr="A picture containing text, sign&#10;&#10;Description automatically generated"/>
          <p:cNvPicPr>
            <a:picLocks noChangeAspect="1"/>
          </p:cNvPicPr>
          <p:nvPr/>
        </p:nvPicPr>
        <p:blipFill>
          <a:blip r:embed="rId5"/>
          <a:stretch>
            <a:fillRect/>
          </a:stretch>
        </p:blipFill>
        <p:spPr>
          <a:xfrm>
            <a:off x="4356208" y="3598513"/>
            <a:ext cx="923280" cy="913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0459"/>
            <a:ext cx="10515600" cy="369333"/>
          </a:xfrm>
        </p:spPr>
        <p:txBody>
          <a:bodyPr>
            <a:normAutofit fontScale="90000"/>
          </a:bodyPr>
          <a:lstStyle/>
          <a:p>
            <a:r>
              <a:rPr lang="en-US" b="1" dirty="0"/>
              <a:t>Inventory management process – How it helps?</a:t>
            </a:r>
            <a:endParaRPr lang="en-US" dirty="0"/>
          </a:p>
        </p:txBody>
      </p:sp>
      <p:sp>
        <p:nvSpPr>
          <p:cNvPr id="23" name="TextBox 22"/>
          <p:cNvSpPr txBox="1"/>
          <p:nvPr/>
        </p:nvSpPr>
        <p:spPr>
          <a:xfrm>
            <a:off x="649573" y="1086786"/>
            <a:ext cx="99745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t>A well-designed inventory management process will help your business to make informed decisions on what stocks to replenished, and when is the best time to do it.</a:t>
            </a:r>
          </a:p>
          <a:p>
            <a:endParaRPr lang="en-US" sz="1600" dirty="0"/>
          </a:p>
          <a:p>
            <a:r>
              <a:rPr lang="en-US" sz="1600" dirty="0"/>
              <a:t>The key benefits of having such solutions are highlighted below:</a:t>
            </a:r>
          </a:p>
        </p:txBody>
      </p:sp>
      <p:sp>
        <p:nvSpPr>
          <p:cNvPr id="24" name="TextBox 23"/>
          <p:cNvSpPr txBox="1"/>
          <p:nvPr/>
        </p:nvSpPr>
        <p:spPr>
          <a:xfrm>
            <a:off x="1275962" y="2466282"/>
            <a:ext cx="447042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Reduce Human Errors</a:t>
            </a:r>
          </a:p>
          <a:p>
            <a:pPr algn="just"/>
            <a:r>
              <a:rPr lang="en-US" sz="1400" dirty="0"/>
              <a:t>Inventory management process involved numerous routine tasks that can be easily automated with the help of automated software. Inventory management software perform routine task faster, more accurate and much more efficient, eliminating human errors in the process.</a:t>
            </a:r>
            <a:endParaRPr lang="en-US" sz="1400" b="1" dirty="0"/>
          </a:p>
        </p:txBody>
      </p:sp>
      <p:sp>
        <p:nvSpPr>
          <p:cNvPr id="25" name="TextBox 24"/>
          <p:cNvSpPr txBox="1"/>
          <p:nvPr/>
        </p:nvSpPr>
        <p:spPr>
          <a:xfrm>
            <a:off x="1274690" y="4359426"/>
            <a:ext cx="468998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Enables Inventory Visibility</a:t>
            </a:r>
          </a:p>
          <a:p>
            <a:pPr algn="just"/>
            <a:r>
              <a:rPr lang="en-US" sz="1400" dirty="0"/>
              <a:t>Inventory management software produce meaningful data pertaining to your inventories. In time, all data stored within the system will provide insight for you to make data-driven decision for your business, as well as avoiding overselling or overstocking.</a:t>
            </a:r>
          </a:p>
        </p:txBody>
      </p:sp>
      <p:sp>
        <p:nvSpPr>
          <p:cNvPr id="26" name="TextBox 25"/>
          <p:cNvSpPr txBox="1"/>
          <p:nvPr/>
        </p:nvSpPr>
        <p:spPr>
          <a:xfrm>
            <a:off x="6993923" y="4359425"/>
            <a:ext cx="456083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Reduce Down-Time</a:t>
            </a:r>
          </a:p>
          <a:p>
            <a:pPr algn="just"/>
            <a:r>
              <a:rPr lang="en-US" sz="1400" dirty="0"/>
              <a:t>Time is of the essence in business. With real-time data constantly available at your fingertip, you can ensure smooth and continuous flow of goods from you to your customers.</a:t>
            </a:r>
          </a:p>
        </p:txBody>
      </p:sp>
      <p:sp>
        <p:nvSpPr>
          <p:cNvPr id="28" name="TextBox 27"/>
          <p:cNvSpPr txBox="1"/>
          <p:nvPr/>
        </p:nvSpPr>
        <p:spPr>
          <a:xfrm>
            <a:off x="6993923" y="2523341"/>
            <a:ext cx="456083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b="1" dirty="0"/>
              <a:t>Improves Productivity</a:t>
            </a:r>
            <a:endParaRPr lang="en-US" dirty="0"/>
          </a:p>
          <a:p>
            <a:pPr algn="just"/>
            <a:r>
              <a:rPr lang="en-US" sz="1400" dirty="0"/>
              <a:t>Employees will have less repetitive and mundane day-to-day tasks on hand with the help of the system. Furthermore, onboarding a new employee will be much faster with a standard process in place.</a:t>
            </a:r>
          </a:p>
        </p:txBody>
      </p:sp>
      <p:pic>
        <p:nvPicPr>
          <p:cNvPr id="2" name="Picture 3" descr="Icon&#10;&#10;Description automatically generated"/>
          <p:cNvPicPr>
            <a:picLocks noChangeAspect="1"/>
          </p:cNvPicPr>
          <p:nvPr/>
        </p:nvPicPr>
        <p:blipFill>
          <a:blip r:embed="rId2"/>
          <a:stretch>
            <a:fillRect/>
          </a:stretch>
        </p:blipFill>
        <p:spPr>
          <a:xfrm>
            <a:off x="649573" y="2457127"/>
            <a:ext cx="542443" cy="542443"/>
          </a:xfrm>
          <a:prstGeom prst="rect">
            <a:avLst/>
          </a:prstGeom>
        </p:spPr>
      </p:pic>
      <p:pic>
        <p:nvPicPr>
          <p:cNvPr id="4" name="Picture 4" descr="Icon&#10;&#10;Description automatically generated"/>
          <p:cNvPicPr>
            <a:picLocks noChangeAspect="1"/>
          </p:cNvPicPr>
          <p:nvPr/>
        </p:nvPicPr>
        <p:blipFill>
          <a:blip r:embed="rId3"/>
          <a:stretch>
            <a:fillRect/>
          </a:stretch>
        </p:blipFill>
        <p:spPr>
          <a:xfrm>
            <a:off x="649573" y="4362127"/>
            <a:ext cx="548899" cy="548899"/>
          </a:xfrm>
          <a:prstGeom prst="rect">
            <a:avLst/>
          </a:prstGeom>
        </p:spPr>
      </p:pic>
      <p:pic>
        <p:nvPicPr>
          <p:cNvPr id="5" name="Picture 5" descr="A picture containing text, clock&#10;&#10;Description automatically generated"/>
          <p:cNvPicPr>
            <a:picLocks noChangeAspect="1"/>
          </p:cNvPicPr>
          <p:nvPr/>
        </p:nvPicPr>
        <p:blipFill>
          <a:blip r:embed="rId4"/>
          <a:stretch>
            <a:fillRect/>
          </a:stretch>
        </p:blipFill>
        <p:spPr>
          <a:xfrm>
            <a:off x="6331703" y="2457127"/>
            <a:ext cx="548899" cy="548899"/>
          </a:xfrm>
          <a:prstGeom prst="rect">
            <a:avLst/>
          </a:prstGeom>
        </p:spPr>
      </p:pic>
      <p:pic>
        <p:nvPicPr>
          <p:cNvPr id="6" name="Picture 6" descr="Icon&#10;&#10;Description automatically generated"/>
          <p:cNvPicPr>
            <a:picLocks noChangeAspect="1"/>
          </p:cNvPicPr>
          <p:nvPr/>
        </p:nvPicPr>
        <p:blipFill>
          <a:blip r:embed="rId5"/>
          <a:stretch>
            <a:fillRect/>
          </a:stretch>
        </p:blipFill>
        <p:spPr>
          <a:xfrm>
            <a:off x="6331703" y="4362127"/>
            <a:ext cx="548899" cy="5488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28" y="2568912"/>
            <a:ext cx="7257817" cy="536998"/>
          </a:xfrm>
        </p:spPr>
        <p:txBody>
          <a:bodyPr>
            <a:normAutofit fontScale="90000"/>
          </a:bodyPr>
          <a:lstStyle/>
          <a:p>
            <a:r>
              <a:rPr lang="en-US" sz="3200" b="1">
                <a:solidFill>
                  <a:srgbClr val="EE7048"/>
                </a:solidFill>
              </a:rPr>
              <a:t>Solution overview</a:t>
            </a:r>
            <a:br>
              <a:rPr lang="en-US" sz="3200" b="1" dirty="0">
                <a:solidFill>
                  <a:srgbClr val="EE7048"/>
                </a:solidFill>
              </a:rPr>
            </a:br>
            <a:r>
              <a:rPr lang="en-US" sz="3200" b="1">
                <a:solidFill>
                  <a:srgbClr val="1B3E5A"/>
                </a:solidFill>
              </a:rPr>
              <a:t>key functions and features </a:t>
            </a:r>
          </a:p>
        </p:txBody>
      </p:sp>
      <p:sp>
        <p:nvSpPr>
          <p:cNvPr id="5" name="TextBox 4"/>
          <p:cNvSpPr txBox="1"/>
          <p:nvPr/>
        </p:nvSpPr>
        <p:spPr>
          <a:xfrm>
            <a:off x="481129" y="3133493"/>
            <a:ext cx="7737320" cy="369332"/>
          </a:xfrm>
          <a:prstGeom prst="rect">
            <a:avLst/>
          </a:prstGeom>
          <a:noFill/>
        </p:spPr>
        <p:txBody>
          <a:bodyPr wrap="square" lIns="91440" tIns="45720" rIns="91440" bIns="45720" rtlCol="0" anchor="t">
            <a:spAutoFit/>
          </a:bodyPr>
          <a:lstStyle/>
          <a:p>
            <a:r>
              <a:rPr lang="en-MY" dirty="0"/>
              <a:t>The right sets of tools for your inventory management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p:nvPr/>
        </p:nvSpPr>
        <p:spPr>
          <a:xfrm>
            <a:off x="244474" y="196411"/>
            <a:ext cx="9725239" cy="855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D6A40"/>
                </a:solidFill>
                <a:latin typeface="Roboto" panose="02000000000000000000"/>
                <a:ea typeface="Roboto" panose="02000000000000000000"/>
                <a:cs typeface="Roboto" panose="02000000000000000000"/>
              </a:rPr>
              <a:t>Products </a:t>
            </a:r>
            <a:r>
              <a:rPr lang="en-US" dirty="0">
                <a:solidFill>
                  <a:srgbClr val="1B3E5A"/>
                </a:solidFill>
                <a:latin typeface="Roboto" panose="02000000000000000000"/>
                <a:ea typeface="Roboto" panose="02000000000000000000"/>
                <a:cs typeface="Roboto" panose="02000000000000000000"/>
              </a:rPr>
              <a:t>Management</a:t>
            </a:r>
            <a:endParaRPr lang="en-US" dirty="0"/>
          </a:p>
        </p:txBody>
      </p:sp>
      <p:grpSp>
        <p:nvGrpSpPr>
          <p:cNvPr id="8" name="Group 7"/>
          <p:cNvGrpSpPr/>
          <p:nvPr/>
        </p:nvGrpSpPr>
        <p:grpSpPr>
          <a:xfrm>
            <a:off x="267513" y="1381932"/>
            <a:ext cx="10463846" cy="3754893"/>
            <a:chOff x="273971" y="1117169"/>
            <a:chExt cx="10463846" cy="3754893"/>
          </a:xfrm>
        </p:grpSpPr>
        <p:sp>
          <p:nvSpPr>
            <p:cNvPr id="9" name="TextBox 8"/>
            <p:cNvSpPr txBox="1"/>
            <p:nvPr/>
          </p:nvSpPr>
          <p:spPr>
            <a:xfrm>
              <a:off x="275877" y="1117169"/>
              <a:ext cx="104425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600" dirty="0"/>
                <a:t>You will gain the flexibility to setup and configure your inventory management system according to your business needs with this module.</a:t>
              </a:r>
              <a:endParaRPr lang="en-US" dirty="0"/>
            </a:p>
          </p:txBody>
        </p:sp>
        <p:sp>
          <p:nvSpPr>
            <p:cNvPr id="10" name="TextBox 9"/>
            <p:cNvSpPr txBox="1"/>
            <p:nvPr/>
          </p:nvSpPr>
          <p:spPr>
            <a:xfrm>
              <a:off x="275877" y="2566217"/>
              <a:ext cx="473423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1600" dirty="0"/>
                <a:t>Product name</a:t>
              </a:r>
            </a:p>
            <a:p>
              <a:pPr marL="285750" indent="-285750">
                <a:buFont typeface="Arial" panose="020B0604020202020204"/>
                <a:buChar char="•"/>
              </a:pPr>
              <a:r>
                <a:rPr lang="en-US" sz="1600" dirty="0"/>
                <a:t>Cost</a:t>
              </a:r>
            </a:p>
            <a:p>
              <a:pPr marL="285750" indent="-285750">
                <a:buFont typeface="Arial" panose="020B0604020202020204"/>
                <a:buChar char="•"/>
              </a:pPr>
              <a:r>
                <a:rPr lang="en-US" sz="1600" dirty="0"/>
                <a:t>Selling price</a:t>
              </a:r>
            </a:p>
            <a:p>
              <a:pPr marL="285750" indent="-285750">
                <a:buFont typeface="Arial" panose="020B0604020202020204"/>
                <a:buChar char="•"/>
              </a:pPr>
              <a:r>
                <a:rPr lang="en-US" sz="1600" dirty="0"/>
                <a:t>SKU number</a:t>
              </a:r>
            </a:p>
          </p:txBody>
        </p:sp>
        <p:sp>
          <p:nvSpPr>
            <p:cNvPr id="12" name="TextBox 11"/>
            <p:cNvSpPr txBox="1"/>
            <p:nvPr/>
          </p:nvSpPr>
          <p:spPr>
            <a:xfrm>
              <a:off x="273971" y="3548623"/>
              <a:ext cx="47342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Sans-Serif"/>
                <a:buChar char="•"/>
              </a:pPr>
              <a:r>
                <a:rPr lang="en-US" sz="1600" dirty="0">
                  <a:ea typeface="+mn-lt"/>
                  <a:cs typeface="+mn-lt"/>
                </a:rPr>
                <a:t>Category</a:t>
              </a:r>
            </a:p>
            <a:p>
              <a:pPr marL="285750" indent="-285750">
                <a:buFont typeface="Arial,Sans-Serif"/>
                <a:buChar char="•"/>
              </a:pPr>
              <a:r>
                <a:rPr lang="en-US" sz="1600" dirty="0">
                  <a:ea typeface="+mn-lt"/>
                  <a:cs typeface="+mn-lt"/>
                </a:rPr>
                <a:t>Size/weight/liter or other crucial shipping details</a:t>
              </a:r>
            </a:p>
            <a:p>
              <a:pPr marL="285750" indent="-285750">
                <a:buFont typeface="Arial,Sans-Serif"/>
                <a:buChar char="•"/>
              </a:pPr>
              <a:r>
                <a:rPr lang="en-US" sz="1600" dirty="0">
                  <a:ea typeface="+mn-lt"/>
                  <a:cs typeface="+mn-lt"/>
                </a:rPr>
                <a:t>Suppliers or manufacturer name</a:t>
              </a:r>
            </a:p>
            <a:p>
              <a:pPr marL="285750" indent="-285750">
                <a:buFont typeface="Arial,Sans-Serif"/>
                <a:buChar char="•"/>
              </a:pPr>
              <a:r>
                <a:rPr lang="en-US" sz="1600" dirty="0">
                  <a:ea typeface="+mn-lt"/>
                  <a:cs typeface="+mn-lt"/>
                </a:rPr>
                <a:t>Product image</a:t>
              </a:r>
            </a:p>
            <a:p>
              <a:pPr marL="285750" indent="-285750">
                <a:buFont typeface="Arial,Sans-Serif"/>
                <a:buChar char="•"/>
              </a:pPr>
              <a:r>
                <a:rPr lang="en-US" sz="1600" dirty="0">
                  <a:ea typeface="+mn-lt"/>
                  <a:cs typeface="+mn-lt"/>
                </a:rPr>
                <a:t>Etc...</a:t>
              </a:r>
            </a:p>
          </p:txBody>
        </p:sp>
        <p:sp>
          <p:nvSpPr>
            <p:cNvPr id="13" name="TextBox 12"/>
            <p:cNvSpPr txBox="1"/>
            <p:nvPr/>
          </p:nvSpPr>
          <p:spPr>
            <a:xfrm>
              <a:off x="275877" y="1879169"/>
              <a:ext cx="104619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600" dirty="0"/>
                <a:t>To ensure accurate inventory management, it is crucial to setup your products with sufficient and specific information for easy tracking. Information should include:</a:t>
              </a:r>
            </a:p>
          </p:txBody>
        </p:sp>
      </p:grpSp>
      <p:pic>
        <p:nvPicPr>
          <p:cNvPr id="15" name="Picture 15" descr="Graphical user interface&#10;&#10;Description automatically generated"/>
          <p:cNvPicPr>
            <a:picLocks noChangeAspect="1"/>
          </p:cNvPicPr>
          <p:nvPr/>
        </p:nvPicPr>
        <p:blipFill rotWithShape="1">
          <a:blip r:embed="rId3"/>
          <a:srcRect l="23556" t="10811" r="14270" b="16693"/>
          <a:stretch>
            <a:fillRect/>
          </a:stretch>
        </p:blipFill>
        <p:spPr>
          <a:xfrm>
            <a:off x="5969058" y="2516764"/>
            <a:ext cx="4635751" cy="3848459"/>
          </a:xfrm>
          <a:prstGeom prst="rect">
            <a:avLst/>
          </a:prstGeom>
          <a:ln>
            <a:solidFill>
              <a:srgbClr val="1B3E5A"/>
            </a:solidFill>
          </a:ln>
        </p:spPr>
      </p:pic>
      <p:sp>
        <p:nvSpPr>
          <p:cNvPr id="16" name="Rectangle: Folded Corner 15"/>
          <p:cNvSpPr/>
          <p:nvPr/>
        </p:nvSpPr>
        <p:spPr>
          <a:xfrm>
            <a:off x="9664736" y="5629053"/>
            <a:ext cx="1168830" cy="736170"/>
          </a:xfrm>
          <a:prstGeom prst="foldedCorner">
            <a:avLst/>
          </a:prstGeom>
          <a:solidFill>
            <a:srgbClr val="ED6A40"/>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sz="1400" b="1" dirty="0"/>
              <a:t>For example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p:nvPr/>
        </p:nvSpPr>
        <p:spPr>
          <a:xfrm>
            <a:off x="244474" y="196411"/>
            <a:ext cx="9725239" cy="855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D6A40"/>
                </a:solidFill>
                <a:latin typeface="Roboto" panose="02000000000000000000"/>
                <a:ea typeface="Roboto" panose="02000000000000000000"/>
                <a:cs typeface="Roboto" panose="02000000000000000000"/>
              </a:rPr>
              <a:t>Tag &amp; Label </a:t>
            </a:r>
            <a:r>
              <a:rPr lang="en-US" dirty="0">
                <a:solidFill>
                  <a:srgbClr val="002060"/>
                </a:solidFill>
                <a:latin typeface="Roboto" panose="02000000000000000000"/>
                <a:ea typeface="Roboto" panose="02000000000000000000"/>
                <a:cs typeface="Roboto" panose="02000000000000000000"/>
              </a:rPr>
              <a:t>Inventory</a:t>
            </a:r>
            <a:endParaRPr lang="en-US" dirty="0">
              <a:solidFill>
                <a:srgbClr val="002060"/>
              </a:solidFill>
            </a:endParaRPr>
          </a:p>
        </p:txBody>
      </p:sp>
      <p:sp>
        <p:nvSpPr>
          <p:cNvPr id="2" name="TextBox 1"/>
          <p:cNvSpPr txBox="1"/>
          <p:nvPr/>
        </p:nvSpPr>
        <p:spPr>
          <a:xfrm>
            <a:off x="6262093" y="3505058"/>
            <a:ext cx="53668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600" b="1" dirty="0"/>
              <a:t>QR Code with Product Info</a:t>
            </a:r>
            <a:endParaRPr lang="en-US" sz="1600" dirty="0"/>
          </a:p>
          <a:p>
            <a:pPr algn="just"/>
            <a:r>
              <a:rPr lang="en-US" sz="1600" dirty="0"/>
              <a:t>Embed meaningful data into QR code or barcode to accurately define your inventory.</a:t>
            </a:r>
            <a:endParaRPr lang="en-US" dirty="0"/>
          </a:p>
        </p:txBody>
      </p:sp>
      <p:sp>
        <p:nvSpPr>
          <p:cNvPr id="3" name="TextBox 2"/>
          <p:cNvSpPr txBox="1"/>
          <p:nvPr/>
        </p:nvSpPr>
        <p:spPr>
          <a:xfrm>
            <a:off x="6262093" y="4562001"/>
            <a:ext cx="534104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600" b="1" dirty="0"/>
              <a:t>Mobile Phone as QR Scanner</a:t>
            </a:r>
          </a:p>
          <a:p>
            <a:pPr algn="just"/>
            <a:r>
              <a:rPr lang="en-US" sz="1600" dirty="0"/>
              <a:t>Barcode/ QR code scanning without the need of additional hardware. By leveraging mobile app technology and its camera features, you can retrieve data from the label easily.</a:t>
            </a:r>
            <a:endParaRPr lang="en-US" dirty="0"/>
          </a:p>
        </p:txBody>
      </p:sp>
      <p:pic>
        <p:nvPicPr>
          <p:cNvPr id="4" name="Picture 5" descr="Diagram&#10;&#10;Description automatically generated"/>
          <p:cNvPicPr>
            <a:picLocks noChangeAspect="1"/>
          </p:cNvPicPr>
          <p:nvPr/>
        </p:nvPicPr>
        <p:blipFill>
          <a:blip r:embed="rId3"/>
          <a:stretch>
            <a:fillRect/>
          </a:stretch>
        </p:blipFill>
        <p:spPr>
          <a:xfrm>
            <a:off x="442994" y="827819"/>
            <a:ext cx="8425911" cy="52060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p:nvPr/>
        </p:nvSpPr>
        <p:spPr>
          <a:xfrm>
            <a:off x="244474" y="196411"/>
            <a:ext cx="9725239" cy="855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D6A40"/>
                </a:solidFill>
                <a:latin typeface="Roboto" panose="02000000000000000000"/>
                <a:ea typeface="Roboto" panose="02000000000000000000"/>
                <a:cs typeface="Roboto" panose="02000000000000000000"/>
              </a:rPr>
              <a:t>Order </a:t>
            </a:r>
            <a:r>
              <a:rPr lang="en-US" dirty="0">
                <a:solidFill>
                  <a:srgbClr val="1B3E5A"/>
                </a:solidFill>
                <a:latin typeface="Roboto" panose="02000000000000000000"/>
                <a:ea typeface="Roboto" panose="02000000000000000000"/>
                <a:cs typeface="Roboto" panose="02000000000000000000"/>
              </a:rPr>
              <a:t>Picking</a:t>
            </a:r>
            <a:endParaRPr lang="en-US" dirty="0">
              <a:solidFill>
                <a:srgbClr val="000000"/>
              </a:solidFill>
              <a:latin typeface="Tenorite"/>
              <a:ea typeface="Roboto" panose="02000000000000000000"/>
              <a:cs typeface="Roboto" panose="02000000000000000000"/>
            </a:endParaRPr>
          </a:p>
        </p:txBody>
      </p:sp>
      <p:sp>
        <p:nvSpPr>
          <p:cNvPr id="9" name="TextBox 8"/>
          <p:cNvSpPr txBox="1"/>
          <p:nvPr/>
        </p:nvSpPr>
        <p:spPr>
          <a:xfrm>
            <a:off x="5003789" y="3363799"/>
            <a:ext cx="625994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b="1" dirty="0"/>
              <a:t>Simple &amp; Straightforward Picking Process</a:t>
            </a:r>
            <a:endParaRPr lang="en-US" sz="1600" dirty="0"/>
          </a:p>
          <a:p>
            <a:r>
              <a:rPr lang="en-US" sz="1600" dirty="0"/>
              <a:t>Fulfill orders by scanning label on the inventory. Pickers are only requiring to pick the right product off the shelf instead of figuring out what's on the shelf.</a:t>
            </a:r>
          </a:p>
          <a:p>
            <a:endParaRPr lang="en-US" sz="1600" dirty="0"/>
          </a:p>
          <a:p>
            <a:r>
              <a:rPr lang="en-US" sz="1600" b="1" dirty="0"/>
              <a:t>Wrong Product Alert</a:t>
            </a:r>
          </a:p>
          <a:p>
            <a:r>
              <a:rPr lang="en-US" sz="1600" dirty="0"/>
              <a:t>System will alert the pickers if they scan the wrong label. This will effectively eliminate wrong product being sent to customers.</a:t>
            </a:r>
          </a:p>
        </p:txBody>
      </p:sp>
      <p:pic>
        <p:nvPicPr>
          <p:cNvPr id="3" name="Picture 3"/>
          <p:cNvPicPr>
            <a:picLocks noChangeAspect="1"/>
          </p:cNvPicPr>
          <p:nvPr/>
        </p:nvPicPr>
        <p:blipFill>
          <a:blip r:embed="rId3"/>
          <a:stretch>
            <a:fillRect/>
          </a:stretch>
        </p:blipFill>
        <p:spPr>
          <a:xfrm>
            <a:off x="174906" y="1112028"/>
            <a:ext cx="4693403" cy="4838349"/>
          </a:xfrm>
          <a:prstGeom prst="rect">
            <a:avLst/>
          </a:prstGeom>
        </p:spPr>
      </p:pic>
      <p:sp>
        <p:nvSpPr>
          <p:cNvPr id="4" name="Callout: Line 3"/>
          <p:cNvSpPr/>
          <p:nvPr/>
        </p:nvSpPr>
        <p:spPr>
          <a:xfrm>
            <a:off x="4292850" y="1471188"/>
            <a:ext cx="2587781" cy="1101504"/>
          </a:xfrm>
          <a:prstGeom prst="borderCallout1">
            <a:avLst/>
          </a:prstGeom>
          <a:solidFill>
            <a:srgbClr val="1B3E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alibri" panose="020F0502020204030204" pitchFamily="34" charset="0"/>
                <a:ea typeface="Calibri" panose="020F0502020204030204" pitchFamily="34" charset="0"/>
                <a:cs typeface="Calibri" panose="020F0502020204030204" pitchFamily="34" charset="0"/>
              </a:rPr>
              <a:t>Scan barcode/QR to pick item from inventory</a:t>
            </a:r>
          </a:p>
        </p:txBody>
      </p:sp>
    </p:spTree>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presentation</Template>
  <TotalTime>628</TotalTime>
  <Words>1090</Words>
  <Application>Microsoft Office PowerPoint</Application>
  <PresentationFormat>Widescreen</PresentationFormat>
  <Paragraphs>126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Roboto</vt:lpstr>
      <vt:lpstr>Tenorite</vt:lpstr>
      <vt:lpstr>Office Theme</vt:lpstr>
      <vt:lpstr>Solution proposal</vt:lpstr>
      <vt:lpstr>Executive Summary</vt:lpstr>
      <vt:lpstr>Introduction  Inventory Management process</vt:lpstr>
      <vt:lpstr>An efficient Inventory management software</vt:lpstr>
      <vt:lpstr>Inventory management process – How it helps?</vt:lpstr>
      <vt:lpstr>Solution overview key functions and features </vt:lpstr>
      <vt:lpstr>PowerPoint Presentation</vt:lpstr>
      <vt:lpstr>PowerPoint Presentation</vt:lpstr>
      <vt:lpstr>PowerPoint Presentation</vt:lpstr>
      <vt:lpstr>PowerPoint Presentation</vt:lpstr>
      <vt:lpstr>Project plan </vt:lpstr>
      <vt:lpstr>PowerPoint Presentation</vt:lpstr>
      <vt:lpstr>Estimated timeline</vt:lpstr>
      <vt:lpstr>Estimated costing</vt:lpstr>
      <vt:lpstr>Beyond Version 1.0</vt:lpstr>
      <vt:lpstr>Possible upgrades</vt:lpstr>
      <vt:lpstr>Possible upgrades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proposal</dc:title>
  <dc:creator>LIM Wei Jie</dc:creator>
  <cp:lastModifiedBy>Fathima Simans</cp:lastModifiedBy>
  <cp:revision>1649</cp:revision>
  <dcterms:created xsi:type="dcterms:W3CDTF">2022-12-01T04:41:57Z</dcterms:created>
  <dcterms:modified xsi:type="dcterms:W3CDTF">2022-12-06T16:37:38Z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1033-4.7.1.7786</vt:lpwstr>
  </property>
</Properties>
</file>