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7"/>
  </p:notesMasterIdLst>
  <p:sldIdLst>
    <p:sldId id="256" r:id="rId2"/>
    <p:sldId id="258" r:id="rId3"/>
    <p:sldId id="260" r:id="rId4"/>
    <p:sldId id="261" r:id="rId5"/>
    <p:sldId id="322" r:id="rId6"/>
    <p:sldId id="323" r:id="rId7"/>
    <p:sldId id="262" r:id="rId8"/>
    <p:sldId id="324" r:id="rId9"/>
    <p:sldId id="326" r:id="rId10"/>
    <p:sldId id="297" r:id="rId11"/>
    <p:sldId id="298" r:id="rId12"/>
    <p:sldId id="299" r:id="rId13"/>
    <p:sldId id="300" r:id="rId14"/>
    <p:sldId id="301" r:id="rId15"/>
    <p:sldId id="308" r:id="rId16"/>
    <p:sldId id="302" r:id="rId17"/>
    <p:sldId id="303" r:id="rId18"/>
    <p:sldId id="305" r:id="rId19"/>
    <p:sldId id="306" r:id="rId20"/>
    <p:sldId id="307" r:id="rId21"/>
    <p:sldId id="296" r:id="rId22"/>
    <p:sldId id="270" r:id="rId23"/>
    <p:sldId id="263" r:id="rId24"/>
    <p:sldId id="310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31" r:id="rId38"/>
    <p:sldId id="327" r:id="rId39"/>
    <p:sldId id="268" r:id="rId40"/>
    <p:sldId id="264" r:id="rId41"/>
    <p:sldId id="328" r:id="rId42"/>
    <p:sldId id="330" r:id="rId43"/>
    <p:sldId id="329" r:id="rId44"/>
    <p:sldId id="275" r:id="rId45"/>
    <p:sldId id="325" r:id="rId46"/>
  </p:sldIdLst>
  <p:sldSz cx="9144000" cy="5143500" type="screen16x9"/>
  <p:notesSz cx="6858000" cy="9144000"/>
  <p:embeddedFontLst>
    <p:embeddedFont>
      <p:font typeface="Anaheim" pitchFamily="2" charset="77"/>
      <p:regular r:id=""/>
      <p:bold r:id=""/>
    </p:embeddedFont>
    <p:embeddedFont>
      <p:font typeface="Libre Franklin" pitchFamily="2" charset="77"/>
      <p:regular r:id="rId48"/>
      <p:bold r:id="rId49"/>
      <p:italic r:id="rId50"/>
      <p:boldItalic r:id="rId51"/>
    </p:embeddedFont>
    <p:embeddedFont>
      <p:font typeface="Nunito Light" panose="020F0302020204030204" pitchFamily="34" charset="0"/>
      <p:regular r:id="rId52"/>
      <p:italic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Raleway" pitchFamily="2" charset="77"/>
      <p:regular r:id="rId58"/>
      <p:bold r:id="rId59"/>
      <p:italic r:id="rId60"/>
      <p:boldItalic r:id="rId61"/>
    </p:embeddedFont>
    <p:embeddedFont>
      <p:font typeface="Sofia Sans" pitchFamily="2" charset="0"/>
      <p:regular r:id=""/>
      <p:bold r:id=""/>
      <p:italic r:id=""/>
      <p:boldItalic r:id=""/>
    </p:embeddedFont>
    <p:embeddedFont>
      <p:font typeface="Sofia Sans SemiBold" pitchFamily="2" charset="0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579431-926A-4A1D-8FA2-DDCDBF0874CC}">
  <a:tblStyle styleId="{52579431-926A-4A1D-8FA2-DDCDBF087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CE7788-0AD9-4A6B-B863-3B6EDA7EED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6"/>
    <p:restoredTop sz="84666"/>
  </p:normalViewPr>
  <p:slideViewPr>
    <p:cSldViewPr snapToGrid="0">
      <p:cViewPr varScale="1">
        <p:scale>
          <a:sx n="196" d="100"/>
          <a:sy n="196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7b6de8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7b6de8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390401A8-72D9-8048-C9F5-0987FD3A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ED55AD53-F3F3-957C-2CB1-495C632BE6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C06CD652-CB46-E930-5176-64A107423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7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**C-suite domination**</a:t>
            </a: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: CEO ($290k), CTO ($289k), CFO ($275k), followed by VP ($258k), Manager ($253k), Senior ($239k), Junior ($226k). There’s also a “janitor” bar ($169k), which is unusually high for that role—either a data label issue or a small, anomalous subset.</a:t>
            </a:r>
          </a:p>
          <a:p>
            <a:pPr>
              <a:lnSpc>
                <a:spcPts val="1350"/>
              </a:lnSpc>
              <a:buNone/>
            </a:pPr>
            <a:b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endParaRPr lang="en-SG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Insights</a:t>
            </a: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Role seniority &gt; almost everything else within web: compensation climbs steeply as you move from junior → senior → manager → VP → C-suite.</a:t>
            </a: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The gap from junior to senior is meaningful (~$13k) and continues to widen as you move into management.</a:t>
            </a: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If “janitor” is truly in the dataset, it’s likely misclassified or represents a tiny sample (e.g., specialist facilities roles at FAANG-scale campuses with night differentials). Worth sanity-checking.</a:t>
            </a:r>
          </a:p>
          <a:p>
            <a:pPr>
              <a:lnSpc>
                <a:spcPts val="1350"/>
              </a:lnSpc>
              <a:buNone/>
            </a:pPr>
            <a:b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endParaRPr lang="en-SG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Real-world tie-in: In large consumer-web companies (e.g., Meta, Google), equity lifts senior/manager pay substantially; CTO/VP comp often reflects scarce leadership + strategic impact on product direction and platform bets.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62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F0DBA-0E30-ADAE-4BE0-255E391C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67C17-C4A6-57BC-1385-91C53AE95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76E89-D833-D372-F3EC-7723EF25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Across all industries, CFO and CTO top out (~$301k), edging CEO ($298k), then VP ($272k), Manager ($270k), Senior ($258k), Junior ($248k), Janitor ($189k).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CFO/CTO ≳ CEO (on base/annualized figures) can happen when CEOs take lower base and more equity/bonus. CFO comp spikes in regulated/capital-intensive sectors; CTO comp spikes where deep tech or platform modernization are existential.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Manager &gt; VP here by a hair could be sample noise or an industry mix effect (e.g., high-pay “manager” titles in finance/tech vs lower-pay “VP” titles in other sectors).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Across all industries, CFO and CTO top out (~$301k), edging CEO ($298k), then VP ($272k), Manager ($270k), Senior ($258k), Junior ($248k), Janitor ($189k).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CFO/CTO ≳ CEO (on base/annualized figures) can happen when CEOs take lower base and more equity/bonus. CFO comp spikes in regulated/capital-intensive sectors; CTO comp spikes where deep tech or platform modernization are existential.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Manager &gt; VP here by a hair could be sample noise or an industry mix effect (e.g., high-pay “manager” titles in finance/tech vs lower-pay “VP” titles in other sectors).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In oil &amp; gas or finance, CFOs carry outsized fiduciary risk; in AI-heavy firms, CTO premium reflects talent scarcity in ML/infra leadership.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In oil &amp; gas or finance, CFOs carry outsized fiduciary risk; in AI-heavy firms, CTO premium reflects talent scarcity in ML/infra leadership.</a:t>
            </a:r>
          </a:p>
        </p:txBody>
      </p:sp>
    </p:spTree>
    <p:extLst>
      <p:ext uri="{BB962C8B-B14F-4D97-AF65-F5344CB8AC3E}">
        <p14:creationId xmlns:p14="http://schemas.microsoft.com/office/powerpoint/2010/main" val="15513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B202-70F2-528B-374E-1D61A4E0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77DA9-877B-98DB-0C8F-AD585E7CC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889B3-9660-81E0-8477-CC01CEF38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Across all industries, CFO and CTO top out (~$301k), edging CEO ($298k), then VP ($272k), Manager ($270k), Senior ($258k), Junior ($248k), Janitor ($189k).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CFO/CTO ≳ CEO (on base/annualized figures) can happen when CEOs take lower base and more equity/bonus. CFO comp spikes in regulated/capital-intensive sectors; CTO comp spikes where deep tech or platform modernization are existential.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Manager &gt; VP here by a hair could be sample noise or an industry mix effect (e.g., high-pay “manager” titles in finance/tech vs lower-pay “VP” titles in other sectors).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Across all industries, CFO and CTO top out (~$301k), edging CEO ($298k), then VP ($272k), Manager ($270k), Senior ($258k), Junior ($248k), Janitor ($189k).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CFO/CTO ≳ CEO (on base/annualized figures) can happen when CEOs take lower base and more equity/bonus. CFO comp spikes in regulated/capital-intensive sectors; CTO comp spikes where deep tech or platform modernization are existential.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Manager &gt; VP here by a hair could be sample noise or an industry mix effect (e.g., high-pay “manager” titles in finance/tech vs lower-pay “VP” titles in other sectors).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In oil &amp; gas or finance, CFOs carry outsized fiduciary risk; in AI-heavy firms, CTO premium reflects talent scarcity in ML/infra leadership.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In oil &amp; gas or finance, CFOs carry outsized fiduciary risk; in AI-heavy firms, CTO premium reflects talent scarcity in ML/infra leadership.</a:t>
            </a:r>
          </a:p>
        </p:txBody>
      </p:sp>
    </p:spTree>
    <p:extLst>
      <p:ext uri="{BB962C8B-B14F-4D97-AF65-F5344CB8AC3E}">
        <p14:creationId xmlns:p14="http://schemas.microsoft.com/office/powerpoint/2010/main" val="179887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954E2-DBDA-A576-0ED3-0B42406E9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22515-F31E-1AE0-9F71-79BF5F5E7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44CFE-7DF5-495F-F3FE-CF927D57C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Bars are job titles (janitor, junior, senior…CEO) with values ~$17k–$55k—not industries.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Likely interpretation: These look like role-level minimums or lower quantiles rather than industry lows.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Even for C-suite roles there exists a long lower tail (e.g., small nonprofits, early startups) with low base comp.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The presence of very low values for typically well-paid roles implies a wide pay dispersion; titles don’t guarantee pay without industry, company stage, geography, or equity context.</a:t>
            </a:r>
          </a:p>
          <a:p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Action: Fix the axis/title to avoid confusion; if these are minima, label as “Lowest observed pay by role” and annotate sample sizes.</a:t>
            </a:r>
          </a:p>
        </p:txBody>
      </p:sp>
    </p:spTree>
    <p:extLst>
      <p:ext uri="{BB962C8B-B14F-4D97-AF65-F5344CB8AC3E}">
        <p14:creationId xmlns:p14="http://schemas.microsoft.com/office/powerpoint/2010/main" val="347807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03DBC-6D05-F607-6129-0C2C0FA6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24E48-ED27-C5F3-B7DE-B07E25FB5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13E6F-AFF6-931F-C79E-BB29800C3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**Education (~$99k)** is the lowest-paying industry, significantly below all others.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**Service (~$104k)** and **Auto (~$109k)** follow closely as other low-paying industries.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**Health (~$116k)** and **Web (~$122k)** sit in the middle, offering better pay but still below the top.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**Finance (~$131k)** and **Oil (~$131k)** are the highest-paying industries, about 32% higher than Education</a:t>
            </a:r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*Insights*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The gap between Education and Finance/Oil highlights a **structural imbalance**: socially critical industries are systematically underpaid compared to profit-driven sectors.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**Talent attraction risk**: High-paying industries (Oil, Finance, Web) draw top talent, while Education and Service risk shortages.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**Sustainability concern**: Persistent underpayment in Education/Service threatens the supply of skilled workers in essential areas. 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**Policy implication**: Government may need to raise compensation floors in low-pay but critical industries, while supporting upskilling/reskilling into higher-paying sectors.</a:t>
            </a:r>
            <a:b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SG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job market is **polarised**: socially essential sectors (Education, Service) remain underpaid, while Finance, Oil, and Web dominate compensation. Sector choice has a major impact on earnings potential, sometimes more than role or education level.</a:t>
            </a:r>
          </a:p>
        </p:txBody>
      </p:sp>
    </p:spTree>
    <p:extLst>
      <p:ext uri="{BB962C8B-B14F-4D97-AF65-F5344CB8AC3E}">
        <p14:creationId xmlns:p14="http://schemas.microsoft.com/office/powerpoint/2010/main" val="207301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B1974-4146-5B15-3079-00FCE9B4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C7371-7FC3-5018-EB43-ACEC040AF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1F45C-A862-625A-9986-2B1C2467E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% below median is highest in Education (~66.9%), then Service (~61.7%), Auto (~56.4%), Health (~49.7%), Web (~43.8%), Oil (~34.7%), Finance (~34.7%).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Lower-pay sectors push most workers below $114k—particularly Education and Service.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Oil/Finance have fewer below-median workers (one-third) → compensation in these sectors is right-shifted (higher overall), not just top-heavy.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Web is mixed: still ~44% below median, indicating bimodality (many below, many far above due to equity/bonus).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Universities (education) have large bases of roles (lecturers, staff) with compressed pay bands, while trading desks (finance) and offshore roles (oil) have high floors and high ceilings.</a:t>
            </a:r>
          </a:p>
        </p:txBody>
      </p:sp>
    </p:spTree>
    <p:extLst>
      <p:ext uri="{BB962C8B-B14F-4D97-AF65-F5344CB8AC3E}">
        <p14:creationId xmlns:p14="http://schemas.microsoft.com/office/powerpoint/2010/main" val="2033335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BBFF-BC05-DF5A-DDEF-D2938061F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83952-EAC3-67A0-69F9-83DB1D9F0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57BD0-9CC1-26C1-1BAF-8C650B1A5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Below $114k, counts skew to Janitor (~117k), Junior (~93k), Senior (~80k), Manager (~65k), then VP/CTO/CFO/CEO (still non-trivial).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Early-career roles dominate sub-median, as expected.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But a surprising number of “Senior” and “Manager” roles fall below $114k → possible title inflation or location effect (e.g., seniors in lower-cost regions or smaller firms).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Leadership titles below median likely reflect small-org realities where titles outpace pay, or where equity substitutes for salary.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A “Senior Developer” at a 30-person startup in a Tier-2 city may earn less than a “Software Engineer I” at a FAANG in SF.</a:t>
            </a:r>
          </a:p>
        </p:txBody>
      </p:sp>
    </p:spTree>
    <p:extLst>
      <p:ext uri="{BB962C8B-B14F-4D97-AF65-F5344CB8AC3E}">
        <p14:creationId xmlns:p14="http://schemas.microsoft.com/office/powerpoint/2010/main" val="2574056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A63F-5D34-F711-269E-CA3B3401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7393C-9A39-7002-FF78-D7E5D2502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3B8A6-1D3A-514E-41BF-6956B94E1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Clear positive slope, but wide dispersion at every experience level.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Experience helps, but it’s not destiny. The R² is likely modest: industry, role, company size, and equity drives a lot of variance.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You can see early high earners (outliers) at low experience—typical of quant trading, hot startups, or exceptional performers.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Plateauing is hinted at in the upper range: beyond ~15–20 years, increases are smaller unless you transition into leadership or revenue-critical roles.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A 6-year engineer at a unicorn with pre-IPO equity may out-earn a 15-year engineer in a slow-growth enterprise.</a:t>
            </a:r>
          </a:p>
        </p:txBody>
      </p:sp>
    </p:spTree>
    <p:extLst>
      <p:ext uri="{BB962C8B-B14F-4D97-AF65-F5344CB8AC3E}">
        <p14:creationId xmlns:p14="http://schemas.microsoft.com/office/powerpoint/2010/main" val="3981365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927E-81B6-037A-2387-2F1A2AA8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402C3-B089-5FBA-7464-FEAE73E8F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3ECCA-951A-846C-4D6D-512D2D1BC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Doctoral has the highest median, then Masters/Bachelors (close), then High School/None. All groups show heavy upper tails (many outliers).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Higher education correlates with higher median pay, but the overlap is huge—plenty of bachelors/master’s out-earn doctorate holders.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The many “outliers” are expected with large n: boxplots flag values &gt;1.5×IQR as points; salaries are right-skewed, so you’ll see lots of points above whiskers.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Degrees matter most when they unlock industries/roles (e.g., PhD → ML research), but industry/role still dominate the pay outcome.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A non-degree SWE in FAANG with strong portfolio can out-earn a PhD in academia; conversely, PhDs in quant research/biotech can far exceed master’s medians.</a:t>
            </a:r>
          </a:p>
        </p:txBody>
      </p:sp>
    </p:spTree>
    <p:extLst>
      <p:ext uri="{BB962C8B-B14F-4D97-AF65-F5344CB8AC3E}">
        <p14:creationId xmlns:p14="http://schemas.microsoft.com/office/powerpoint/2010/main" val="117834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222A9-75FB-165B-12D1-83A647C8C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7805E-7889-DE5C-6E8E-D6C96CC0D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C13FE-385A-BF52-73B1-70861B208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What it shows: Doctoral has the highest median, then Masters/Bachelors (close), then High School/None. All groups show heavy upper tails (many outliers)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Higher education correlates with higher median pay, but the overlap is huge—plenty of bachelors/master’s out-earn doctorate holders.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The many “outliers” are expected with large n: boxplots flag values &gt;1.5×IQR as points; salaries are right-skewed, so you’ll see lots of points above whiskers.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 Degrees matter most when they unlock industries/roles (e.g., PhD → ML research), but industry/role still dominate the pay outcome.</a:t>
            </a:r>
          </a:p>
          <a:p>
            <a:r>
              <a:rPr lang="en-S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Real-world tie-in: A non-degree SWE in FAANG with strong portfolio can out-earn a PhD in academia; conversely, PhDs in quant research/biotech can far exceed master’s medians.</a:t>
            </a:r>
          </a:p>
        </p:txBody>
      </p:sp>
    </p:spTree>
    <p:extLst>
      <p:ext uri="{BB962C8B-B14F-4D97-AF65-F5344CB8AC3E}">
        <p14:creationId xmlns:p14="http://schemas.microsoft.com/office/powerpoint/2010/main" val="2644324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432C6D9B-4847-A7DF-09EE-86B10365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0FE443FF-8E23-366D-9A2D-D941A3511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52272B2C-EC84-148B-9105-0A032918F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592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>
          <a:extLst>
            <a:ext uri="{FF2B5EF4-FFF2-40B4-BE49-F238E27FC236}">
              <a16:creationId xmlns:a16="http://schemas.microsoft.com/office/drawing/2014/main" id="{16A7683E-02F1-F93A-70F4-40FF6683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>
            <a:extLst>
              <a:ext uri="{FF2B5EF4-FFF2-40B4-BE49-F238E27FC236}">
                <a16:creationId xmlns:a16="http://schemas.microsoft.com/office/drawing/2014/main" id="{19A436BF-90CB-9089-2727-C8210E754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>
            <a:extLst>
              <a:ext uri="{FF2B5EF4-FFF2-40B4-BE49-F238E27FC236}">
                <a16:creationId xmlns:a16="http://schemas.microsoft.com/office/drawing/2014/main" id="{E16DE912-50F2-8507-5471-7B55FCBF1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will be focusing more on MAE and R^2 Score.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513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 err="1"/>
              <a:t>XGBoost</a:t>
            </a:r>
            <a:r>
              <a:rPr lang="en-SG" b="1" dirty="0"/>
              <a:t> and CatBoost</a:t>
            </a:r>
            <a:r>
              <a:rPr lang="en-SG" dirty="0"/>
              <a:t> gave the </a:t>
            </a:r>
            <a:r>
              <a:rPr lang="en-SG" b="1" dirty="0"/>
              <a:t>best performance</a:t>
            </a:r>
            <a:r>
              <a:rPr lang="en-SG" dirty="0"/>
              <a:t> overall (lowest RMSE/MAE, highest R²), and </a:t>
            </a:r>
            <a:r>
              <a:rPr lang="en-SG" dirty="0" err="1"/>
              <a:t>XGBoost</a:t>
            </a:r>
            <a:r>
              <a:rPr lang="en-SG" dirty="0"/>
              <a:t> trained the </a:t>
            </a:r>
            <a:r>
              <a:rPr lang="en-SG" b="1" dirty="0"/>
              <a:t>fastest</a:t>
            </a:r>
            <a:r>
              <a:rPr lang="en-SG" dirty="0"/>
              <a:t>.</a:t>
            </a:r>
          </a:p>
          <a:p>
            <a:r>
              <a:rPr lang="en-SG" b="1" dirty="0"/>
              <a:t>Linear Regression</a:t>
            </a:r>
            <a:r>
              <a:rPr lang="en-SG" dirty="0"/>
              <a:t> performed surprisingly well compared to Random Forest, with similar error metrics but in a fraction of the time.</a:t>
            </a:r>
          </a:p>
          <a:p>
            <a:r>
              <a:rPr lang="en-SG" b="1" dirty="0"/>
              <a:t>Random Forest</a:t>
            </a:r>
            <a:r>
              <a:rPr lang="en-SG" dirty="0"/>
              <a:t> had the </a:t>
            </a:r>
            <a:r>
              <a:rPr lang="en-SG" b="1" dirty="0"/>
              <a:t>longest training time</a:t>
            </a:r>
            <a:r>
              <a:rPr lang="en-SG" dirty="0"/>
              <a:t> and slightly worse performance than boosting methods.</a:t>
            </a:r>
          </a:p>
        </p:txBody>
      </p:sp>
    </p:spTree>
    <p:extLst>
      <p:ext uri="{BB962C8B-B14F-4D97-AF65-F5344CB8AC3E}">
        <p14:creationId xmlns:p14="http://schemas.microsoft.com/office/powerpoint/2010/main" val="1074623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>
          <a:extLst>
            <a:ext uri="{FF2B5EF4-FFF2-40B4-BE49-F238E27FC236}">
              <a16:creationId xmlns:a16="http://schemas.microsoft.com/office/drawing/2014/main" id="{C4F8A5AE-BCC9-ECC1-6772-B162EC5B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>
            <a:extLst>
              <a:ext uri="{FF2B5EF4-FFF2-40B4-BE49-F238E27FC236}">
                <a16:creationId xmlns:a16="http://schemas.microsoft.com/office/drawing/2014/main" id="{3D52C45B-89C1-A319-0337-561BB7E88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>
            <a:extLst>
              <a:ext uri="{FF2B5EF4-FFF2-40B4-BE49-F238E27FC236}">
                <a16:creationId xmlns:a16="http://schemas.microsoft.com/office/drawing/2014/main" id="{7A7D9643-31B3-23C8-F35C-BE47FA3D90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4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1F420-EEBB-EC03-9F26-0C106625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A92E3-AECC-F80A-6742-89F47517E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44405-AE27-303D-65BF-85BFA636B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CatBoost outperformed every one else in terms of Lower MAE  and RMSE and higher R^2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7912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>
          <a:extLst>
            <a:ext uri="{FF2B5EF4-FFF2-40B4-BE49-F238E27FC236}">
              <a16:creationId xmlns:a16="http://schemas.microsoft.com/office/drawing/2014/main" id="{52E02CEA-3977-309B-8CF3-2B0D8BD6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>
            <a:extLst>
              <a:ext uri="{FF2B5EF4-FFF2-40B4-BE49-F238E27FC236}">
                <a16:creationId xmlns:a16="http://schemas.microsoft.com/office/drawing/2014/main" id="{4EE2D0F9-9943-0372-8246-78E15C00B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>
            <a:extLst>
              <a:ext uri="{FF2B5EF4-FFF2-40B4-BE49-F238E27FC236}">
                <a16:creationId xmlns:a16="http://schemas.microsoft.com/office/drawing/2014/main" id="{F286126E-364C-326C-26AC-B6E889A8E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35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CC64F-BEE7-9EDE-5D0C-17DC8F7E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266AC-22EA-65FF-82E9-B20C0985E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52498-CC90-0FE8-22E9-B7D66C67B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CatBoost outperformed every one else in terms of Lower MAE  and RMSE and higher R^2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037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7D4655D1-E351-17D4-284B-3B5EB80C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DFC6239D-BB05-D9A8-3F93-966A0C557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785ACEC5-5BA5-769F-75CA-B3A756887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509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A484B441-3A08-5955-2651-D4490081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dda1946d_4_2720:notes">
            <a:extLst>
              <a:ext uri="{FF2B5EF4-FFF2-40B4-BE49-F238E27FC236}">
                <a16:creationId xmlns:a16="http://schemas.microsoft.com/office/drawing/2014/main" id="{C6BDAFDA-21CC-4F95-055B-36212FB5B6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dda1946d_4_2720:notes">
            <a:extLst>
              <a:ext uri="{FF2B5EF4-FFF2-40B4-BE49-F238E27FC236}">
                <a16:creationId xmlns:a16="http://schemas.microsoft.com/office/drawing/2014/main" id="{DDB2CEAC-1A28-8DD2-C301-269236A23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898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>
          <a:extLst>
            <a:ext uri="{FF2B5EF4-FFF2-40B4-BE49-F238E27FC236}">
              <a16:creationId xmlns:a16="http://schemas.microsoft.com/office/drawing/2014/main" id="{8350A968-56FE-7A70-C2A4-3A1CB5BC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57:notes">
            <a:extLst>
              <a:ext uri="{FF2B5EF4-FFF2-40B4-BE49-F238E27FC236}">
                <a16:creationId xmlns:a16="http://schemas.microsoft.com/office/drawing/2014/main" id="{C54DFABE-178F-937D-93EA-6F473D0FFE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57:notes">
            <a:extLst>
              <a:ext uri="{FF2B5EF4-FFF2-40B4-BE49-F238E27FC236}">
                <a16:creationId xmlns:a16="http://schemas.microsoft.com/office/drawing/2014/main" id="{1DCE3D6C-CB6E-D319-918B-967732F1D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3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0996-241C-C064-7394-C097A9D1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03784-B5F4-87E5-9329-F8DFDAEC9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EF0C4-3D9B-B344-046C-7942BAED8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SG" dirty="0"/>
              <a:t>Model Dataset RMSE MAE R² Training Time (s) Linear Regression Val 0.2784 – 0.4165 12.90 Linear Regression Test 0.2799 – 0.4109 Random Forest Val 0.1975 0.1607 0.7064 8.43 Random Forest Test 0.1999 0.1600 0.6996 GBT Regressor Val 0.1735 0.1400 0.7734 16.05 GBT Regressor Test 0.1723 0.1400 0.7767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8623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0609-1792-BCFA-2A47-4DBC65D6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450EE-209E-4451-5067-12443C004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F2162C-5D0E-E98E-81C1-0876C78EB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default, when you evaluate with </a:t>
            </a:r>
            <a:r>
              <a:rPr lang="en-SG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RegressionEvaluator</a:t>
            </a:r>
            <a:r>
              <a:rPr lang="en-SG" dirty="0"/>
              <a:t>, the metrics are computed on the </a:t>
            </a:r>
            <a:r>
              <a:rPr lang="en-SG" b="1" dirty="0"/>
              <a:t>original target scale</a:t>
            </a:r>
            <a:r>
              <a:rPr lang="en-SG" dirty="0"/>
              <a:t> (not log space).</a:t>
            </a:r>
          </a:p>
          <a:p>
            <a:r>
              <a:rPr lang="en-SG" dirty="0"/>
              <a:t>So if you trained on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log1p(y)</a:t>
            </a:r>
            <a:r>
              <a:rPr lang="en-SG" dirty="0"/>
              <a:t>, but then exponentiate predictions back before evaluation, a small error in log space can become </a:t>
            </a:r>
            <a:r>
              <a:rPr lang="en-SG" b="1" dirty="0"/>
              <a:t>large on the original scale</a:t>
            </a:r>
            <a:r>
              <a:rPr lang="en-SG" dirty="0"/>
              <a:t>.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Error of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SG" dirty="0"/>
              <a:t> in log space →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exp(9.31) - exp(9.21) ≈ 10,989 - 9,999 = 990</a:t>
            </a:r>
            <a:r>
              <a:rPr lang="en-SG" dirty="0"/>
              <a:t> difference.</a:t>
            </a:r>
          </a:p>
          <a:p>
            <a:pPr lvl="1"/>
            <a:r>
              <a:rPr lang="en-SG" dirty="0"/>
              <a:t>Metrics like RMSE and MAE therefore look </a:t>
            </a:r>
            <a:r>
              <a:rPr lang="en-SG" b="1" dirty="0"/>
              <a:t>worse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33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E091-5E28-4025-360C-C3F177CCF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6B4A9E-7F4D-2202-7786-C26414F6D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205B6-2B05-12F1-D6D7-9DC44544B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default, when you evaluate with </a:t>
            </a:r>
            <a:r>
              <a:rPr lang="en-SG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RegressionEvaluator</a:t>
            </a:r>
            <a:r>
              <a:rPr lang="en-SG" dirty="0"/>
              <a:t>, the metrics are computed on the </a:t>
            </a:r>
            <a:r>
              <a:rPr lang="en-SG" b="1" dirty="0"/>
              <a:t>original target scale</a:t>
            </a:r>
            <a:r>
              <a:rPr lang="en-SG" dirty="0"/>
              <a:t> (not log space).</a:t>
            </a:r>
          </a:p>
          <a:p>
            <a:r>
              <a:rPr lang="en-SG" dirty="0"/>
              <a:t>So if you trained on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log1p(y)</a:t>
            </a:r>
            <a:r>
              <a:rPr lang="en-SG" dirty="0"/>
              <a:t>, but then exponentiate predictions back before evaluation, a small error in log space can become </a:t>
            </a:r>
            <a:r>
              <a:rPr lang="en-SG" b="1" dirty="0"/>
              <a:t>large on the original scale</a:t>
            </a:r>
            <a:r>
              <a:rPr lang="en-SG" dirty="0"/>
              <a:t>.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Error of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SG" dirty="0"/>
              <a:t> in log space →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exp(9.31) - exp(9.21) ≈ 10,989 - 9,999 = 990</a:t>
            </a:r>
            <a:r>
              <a:rPr lang="en-SG" dirty="0"/>
              <a:t> difference.</a:t>
            </a:r>
          </a:p>
          <a:p>
            <a:pPr lvl="1"/>
            <a:r>
              <a:rPr lang="en-SG" dirty="0"/>
              <a:t>Metrics like RMSE and MAE therefore look </a:t>
            </a:r>
            <a:r>
              <a:rPr lang="en-SG" b="1" dirty="0"/>
              <a:t>worse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903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20380-19B0-4CD7-4AD7-5A03367D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EC307-26F9-6FFF-20D9-904E52935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888E1-0206-C7AD-EB9A-F045F0BF7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default, when you evaluate with </a:t>
            </a:r>
            <a:r>
              <a:rPr lang="en-SG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RegressionEvaluator</a:t>
            </a:r>
            <a:r>
              <a:rPr lang="en-SG" dirty="0"/>
              <a:t>, the metrics are computed on the </a:t>
            </a:r>
            <a:r>
              <a:rPr lang="en-SG" b="1" dirty="0"/>
              <a:t>original target scale</a:t>
            </a:r>
            <a:r>
              <a:rPr lang="en-SG" dirty="0"/>
              <a:t> (not log space).</a:t>
            </a:r>
          </a:p>
          <a:p>
            <a:r>
              <a:rPr lang="en-SG" dirty="0"/>
              <a:t>So if you trained on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log1p(y)</a:t>
            </a:r>
            <a:r>
              <a:rPr lang="en-SG" dirty="0"/>
              <a:t>, but then exponentiate predictions back before evaluation, a small error in log space can become </a:t>
            </a:r>
            <a:r>
              <a:rPr lang="en-SG" b="1" dirty="0"/>
              <a:t>large on the original scale</a:t>
            </a:r>
            <a:r>
              <a:rPr lang="en-SG" dirty="0"/>
              <a:t>.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Error of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SG" dirty="0"/>
              <a:t> in log space →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exp(9.31) - exp(9.21) ≈ 10,989 - 9,999 = 990</a:t>
            </a:r>
            <a:r>
              <a:rPr lang="en-SG" dirty="0"/>
              <a:t> difference.</a:t>
            </a:r>
          </a:p>
          <a:p>
            <a:pPr lvl="1"/>
            <a:r>
              <a:rPr lang="en-SG" dirty="0"/>
              <a:t>Metrics like RMSE and MAE therefore look </a:t>
            </a:r>
            <a:r>
              <a:rPr lang="en-SG" b="1" dirty="0"/>
              <a:t>worse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895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5DF7F-913E-A41C-DA14-68E9B8D6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FBE88-9741-77D6-3E3C-AFB0A4D96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4435E-9EFA-EB05-C189-F4EA9F2B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default, when you evaluate with </a:t>
            </a:r>
            <a:r>
              <a:rPr lang="en-SG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RegressionEvaluator</a:t>
            </a:r>
            <a:r>
              <a:rPr lang="en-SG" dirty="0"/>
              <a:t>, the metrics are computed on the </a:t>
            </a:r>
            <a:r>
              <a:rPr lang="en-SG" b="1" dirty="0"/>
              <a:t>original target scale</a:t>
            </a:r>
            <a:r>
              <a:rPr lang="en-SG" dirty="0"/>
              <a:t> (not log space).</a:t>
            </a:r>
          </a:p>
          <a:p>
            <a:r>
              <a:rPr lang="en-SG" dirty="0"/>
              <a:t>So if you trained on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log1p(y)</a:t>
            </a:r>
            <a:r>
              <a:rPr lang="en-SG" dirty="0"/>
              <a:t>, but then exponentiate predictions back before evaluation, a small error in log space can become </a:t>
            </a:r>
            <a:r>
              <a:rPr lang="en-SG" b="1" dirty="0"/>
              <a:t>large on the original scale</a:t>
            </a:r>
            <a:r>
              <a:rPr lang="en-SG" dirty="0"/>
              <a:t>.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Error of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SG" dirty="0"/>
              <a:t> in log space → </a:t>
            </a:r>
            <a:r>
              <a:rPr lang="en-SG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exp(9.31) - exp(9.21) ≈ 10,989 - 9,999 = 990</a:t>
            </a:r>
            <a:r>
              <a:rPr lang="en-SG" dirty="0"/>
              <a:t> difference.</a:t>
            </a:r>
          </a:p>
          <a:p>
            <a:pPr lvl="1"/>
            <a:r>
              <a:rPr lang="en-SG" dirty="0"/>
              <a:t>Metrics like RMSE and MAE therefore look </a:t>
            </a:r>
            <a:r>
              <a:rPr lang="en-SG" b="1" dirty="0"/>
              <a:t>worse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630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690047F6-40F1-AFC4-25CC-FEC014F5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BE3E2B67-FDC0-2A7B-2A93-C09F20301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1DCADB71-C941-EF70-3E45-749983288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73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>
          <a:extLst>
            <a:ext uri="{FF2B5EF4-FFF2-40B4-BE49-F238E27FC236}">
              <a16:creationId xmlns:a16="http://schemas.microsoft.com/office/drawing/2014/main" id="{D1E7BD6D-29B7-48BB-D572-7687D5A4B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4d99d1a72_0_2:notes">
            <a:extLst>
              <a:ext uri="{FF2B5EF4-FFF2-40B4-BE49-F238E27FC236}">
                <a16:creationId xmlns:a16="http://schemas.microsoft.com/office/drawing/2014/main" id="{B7779119-7E5F-B24D-332D-D101E8E66B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4d99d1a72_0_2:notes">
            <a:extLst>
              <a:ext uri="{FF2B5EF4-FFF2-40B4-BE49-F238E27FC236}">
                <a16:creationId xmlns:a16="http://schemas.microsoft.com/office/drawing/2014/main" id="{71CE1BA7-423C-FFCB-02A6-74BDD5DD14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857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>
          <a:extLst>
            <a:ext uri="{FF2B5EF4-FFF2-40B4-BE49-F238E27FC236}">
              <a16:creationId xmlns:a16="http://schemas.microsoft.com/office/drawing/2014/main" id="{87CE7FB7-5A94-562B-0F87-2647BECD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89f1334454_0_37524:notes">
            <a:extLst>
              <a:ext uri="{FF2B5EF4-FFF2-40B4-BE49-F238E27FC236}">
                <a16:creationId xmlns:a16="http://schemas.microsoft.com/office/drawing/2014/main" id="{DB156C4E-75EC-43BD-539B-9935A9043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89f1334454_0_37524:notes">
            <a:extLst>
              <a:ext uri="{FF2B5EF4-FFF2-40B4-BE49-F238E27FC236}">
                <a16:creationId xmlns:a16="http://schemas.microsoft.com/office/drawing/2014/main" id="{C1868382-AE97-69A6-BDC2-4BF3F928F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7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A030FCC9-BD22-34A5-DC41-636C1D4FC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7F0F6B98-440D-F19D-2494-1A506631A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0F41292A-DCE0-33C4-2518-E5E5F645A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83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1A4B8F7D-1ECD-3C2D-0743-643B6575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>
            <a:extLst>
              <a:ext uri="{FF2B5EF4-FFF2-40B4-BE49-F238E27FC236}">
                <a16:creationId xmlns:a16="http://schemas.microsoft.com/office/drawing/2014/main" id="{7A622E97-7172-08A6-D8BC-6A4CBCA3C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>
            <a:extLst>
              <a:ext uri="{FF2B5EF4-FFF2-40B4-BE49-F238E27FC236}">
                <a16:creationId xmlns:a16="http://schemas.microsoft.com/office/drawing/2014/main" id="{EE22996F-59A7-8232-A100-3177F19CA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098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007C9BBA-D0F6-C93F-33AB-67E08358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>
            <a:extLst>
              <a:ext uri="{FF2B5EF4-FFF2-40B4-BE49-F238E27FC236}">
                <a16:creationId xmlns:a16="http://schemas.microsoft.com/office/drawing/2014/main" id="{4C7321FB-535B-8A1F-9652-E49C7AEC4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>
            <a:extLst>
              <a:ext uri="{FF2B5EF4-FFF2-40B4-BE49-F238E27FC236}">
                <a16:creationId xmlns:a16="http://schemas.microsoft.com/office/drawing/2014/main" id="{B9ED58F3-D11D-37A9-E07E-A61D7CEA1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9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CFCC9E29-57EE-1694-6559-7D427F7D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>
            <a:extLst>
              <a:ext uri="{FF2B5EF4-FFF2-40B4-BE49-F238E27FC236}">
                <a16:creationId xmlns:a16="http://schemas.microsoft.com/office/drawing/2014/main" id="{DADAC006-685E-4943-06DB-4497B3345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>
            <a:extLst>
              <a:ext uri="{FF2B5EF4-FFF2-40B4-BE49-F238E27FC236}">
                <a16:creationId xmlns:a16="http://schemas.microsoft.com/office/drawing/2014/main" id="{88DD7345-5604-41F2-0B25-C74C78CE7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625" y="-25"/>
            <a:ext cx="9188400" cy="5143500"/>
            <a:chOff x="-100" y="-9725"/>
            <a:chExt cx="91884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Sofia Sans"/>
                <a:ea typeface="Sofia Sans"/>
                <a:cs typeface="Sofia Sans"/>
                <a:sym typeface="Sof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093100" y="195425"/>
            <a:ext cx="8275575" cy="4107200"/>
            <a:chOff x="1093100" y="195425"/>
            <a:chExt cx="8275575" cy="4107200"/>
          </a:xfrm>
        </p:grpSpPr>
        <p:sp>
          <p:nvSpPr>
            <p:cNvPr id="15" name="Google Shape;15;p2"/>
            <p:cNvSpPr/>
            <p:nvPr/>
          </p:nvSpPr>
          <p:spPr>
            <a:xfrm>
              <a:off x="8781875" y="371582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7525" y="3127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3100" y="19542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8125" y="25717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9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3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4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5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3639025" y="-1269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62425" y="53900"/>
            <a:ext cx="8613450" cy="4786650"/>
            <a:chOff x="162425" y="53900"/>
            <a:chExt cx="8613450" cy="4786650"/>
          </a:xfrm>
        </p:grpSpPr>
        <p:sp>
          <p:nvSpPr>
            <p:cNvPr id="131" name="Google Shape;131;p13"/>
            <p:cNvSpPr/>
            <p:nvPr/>
          </p:nvSpPr>
          <p:spPr>
            <a:xfrm flipH="1">
              <a:off x="872475" y="539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762250" y="4689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7686050" y="1292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8624375" y="19284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162425" y="345692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4522675" y="-387112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100" y="0"/>
            <a:ext cx="9146700" cy="5146800"/>
            <a:chOff x="41600" y="-13048"/>
            <a:chExt cx="9146700" cy="5146800"/>
          </a:xfrm>
        </p:grpSpPr>
        <p:cxnSp>
          <p:nvCxnSpPr>
            <p:cNvPr id="143" name="Google Shape;143;p14"/>
            <p:cNvCxnSpPr/>
            <p:nvPr/>
          </p:nvCxnSpPr>
          <p:spPr>
            <a:xfrm>
              <a:off x="272250" y="-13048"/>
              <a:ext cx="0" cy="5146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4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" name="Google Shape;145;p14"/>
          <p:cNvGrpSpPr/>
          <p:nvPr/>
        </p:nvGrpSpPr>
        <p:grpSpPr>
          <a:xfrm>
            <a:off x="423675" y="160575"/>
            <a:ext cx="8587500" cy="4242950"/>
            <a:chOff x="423675" y="160575"/>
            <a:chExt cx="8587500" cy="4242950"/>
          </a:xfrm>
        </p:grpSpPr>
        <p:sp>
          <p:nvSpPr>
            <p:cNvPr id="146" name="Google Shape;146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10800000">
              <a:off x="8784375" y="30642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10800000">
              <a:off x="8822025" y="3901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7876950" y="234975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10800000">
              <a:off x="1957550" y="1605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10800000">
              <a:off x="423675" y="40525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10800000">
              <a:off x="8784375" y="4325525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2"/>
          </p:nvPr>
        </p:nvSpPr>
        <p:spPr>
          <a:xfrm>
            <a:off x="3484347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3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4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5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6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17"/>
          <p:cNvSpPr/>
          <p:nvPr/>
        </p:nvSpPr>
        <p:spPr>
          <a:xfrm rot="10800000" flipH="1">
            <a:off x="-1760700" y="413105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36675" y="3018575"/>
            <a:ext cx="8451400" cy="2369425"/>
            <a:chOff x="236675" y="3018575"/>
            <a:chExt cx="8451400" cy="2369425"/>
          </a:xfrm>
        </p:grpSpPr>
        <p:sp>
          <p:nvSpPr>
            <p:cNvPr id="184" name="Google Shape;184;p17"/>
            <p:cNvSpPr/>
            <p:nvPr/>
          </p:nvSpPr>
          <p:spPr>
            <a:xfrm>
              <a:off x="236675" y="42887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720000" y="480120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6675" y="30185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36575" y="42125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924875" y="480120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2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3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4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5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6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7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8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 rot="10800000"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7142850" y="2050250"/>
            <a:ext cx="2190675" cy="2839050"/>
            <a:chOff x="7142850" y="2050250"/>
            <a:chExt cx="2190675" cy="2839050"/>
          </a:xfrm>
        </p:grpSpPr>
        <p:sp>
          <p:nvSpPr>
            <p:cNvPr id="203" name="Google Shape;203;p18"/>
            <p:cNvSpPr/>
            <p:nvPr/>
          </p:nvSpPr>
          <p:spPr>
            <a:xfrm rot="10800000">
              <a:off x="7142850" y="47378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746725" y="330772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>
              <a:off x="8926725" y="26588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746725" y="20502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>
              <a:off x="8668425" y="432175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rot="10800000" flipH="1">
            <a:off x="8237200" y="389452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>
            <a:off x="3455250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3"/>
          </p:nvPr>
        </p:nvSpPr>
        <p:spPr>
          <a:xfrm>
            <a:off x="1035375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4"/>
          </p:nvPr>
        </p:nvSpPr>
        <p:spPr>
          <a:xfrm>
            <a:off x="3455250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5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6"/>
          </p:nvPr>
        </p:nvSpPr>
        <p:spPr>
          <a:xfrm>
            <a:off x="5875125" y="3324323"/>
            <a:ext cx="2233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7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8"/>
          </p:nvPr>
        </p:nvSpPr>
        <p:spPr>
          <a:xfrm>
            <a:off x="3456450" y="1312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9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3"/>
          </p:nvPr>
        </p:nvSpPr>
        <p:spPr>
          <a:xfrm>
            <a:off x="1035375" y="302030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4"/>
          </p:nvPr>
        </p:nvSpPr>
        <p:spPr>
          <a:xfrm>
            <a:off x="3456450" y="302030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15"/>
          </p:nvPr>
        </p:nvSpPr>
        <p:spPr>
          <a:xfrm>
            <a:off x="5875125" y="302030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9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19"/>
          <p:cNvSpPr/>
          <p:nvPr/>
        </p:nvSpPr>
        <p:spPr>
          <a:xfrm rot="10800000" flipH="1">
            <a:off x="2478750" y="-38629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94325" y="-388575"/>
            <a:ext cx="8741550" cy="2176725"/>
            <a:chOff x="194325" y="-388575"/>
            <a:chExt cx="8741550" cy="2176725"/>
          </a:xfrm>
        </p:grpSpPr>
        <p:sp>
          <p:nvSpPr>
            <p:cNvPr id="228" name="Google Shape;228;p19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 rot="10800000">
              <a:off x="4278600" y="-38857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10800000">
              <a:off x="194325" y="2675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421125" y="10177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10800000">
              <a:off x="268575" y="1710150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713225" y="732088"/>
            <a:ext cx="3604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ubTitle" idx="1"/>
          </p:nvPr>
        </p:nvSpPr>
        <p:spPr>
          <a:xfrm>
            <a:off x="713225" y="1689338"/>
            <a:ext cx="36048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8" name="Google Shape;248;p2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" name="Google Shape;250;p21"/>
          <p:cNvGrpSpPr/>
          <p:nvPr/>
        </p:nvGrpSpPr>
        <p:grpSpPr>
          <a:xfrm>
            <a:off x="3387100" y="-71975"/>
            <a:ext cx="5381150" cy="3835450"/>
            <a:chOff x="3387100" y="-71975"/>
            <a:chExt cx="5381150" cy="3835450"/>
          </a:xfrm>
        </p:grpSpPr>
        <p:sp>
          <p:nvSpPr>
            <p:cNvPr id="251" name="Google Shape;251;p21"/>
            <p:cNvSpPr/>
            <p:nvPr/>
          </p:nvSpPr>
          <p:spPr>
            <a:xfrm rot="10800000">
              <a:off x="5454575" y="1938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8167300" y="230575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3387100" y="-71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10800000">
              <a:off x="8616750" y="36119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713225" y="3352938"/>
            <a:ext cx="36048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1000" b="1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rot="10800000">
            <a:off x="146400" y="82500"/>
            <a:ext cx="2989125" cy="4123875"/>
            <a:chOff x="6666350" y="917675"/>
            <a:chExt cx="2989125" cy="4123875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9428675" y="39380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8676125" y="49277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6666350" y="4794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9190475" y="91767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>
            <a:off x="-22200" y="-9725"/>
            <a:ext cx="9188400" cy="5153273"/>
            <a:chOff x="-100" y="-9725"/>
            <a:chExt cx="9188400" cy="5143500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814275" y="386450"/>
            <a:ext cx="855450" cy="4590600"/>
            <a:chOff x="7814275" y="386450"/>
            <a:chExt cx="855450" cy="4590600"/>
          </a:xfrm>
        </p:grpSpPr>
        <p:sp>
          <p:nvSpPr>
            <p:cNvPr id="23" name="Google Shape;23;p3"/>
            <p:cNvSpPr/>
            <p:nvPr/>
          </p:nvSpPr>
          <p:spPr>
            <a:xfrm>
              <a:off x="7814275" y="475025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18225" y="43211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166250" y="3864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18225" y="10922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47" name="Google Shape;47;p5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5"/>
          <p:cNvGrpSpPr/>
          <p:nvPr/>
        </p:nvGrpSpPr>
        <p:grpSpPr>
          <a:xfrm>
            <a:off x="462875" y="198225"/>
            <a:ext cx="8973075" cy="3528450"/>
            <a:chOff x="462875" y="198225"/>
            <a:chExt cx="8973075" cy="3528450"/>
          </a:xfrm>
        </p:grpSpPr>
        <p:sp>
          <p:nvSpPr>
            <p:cNvPr id="50" name="Google Shape;50;p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849150" y="107690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462875" y="3648675"/>
              <a:ext cx="78300" cy="7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 rot="10800000">
            <a:off x="-100" y="-9725"/>
            <a:ext cx="9146700" cy="5143500"/>
            <a:chOff x="41600" y="-9725"/>
            <a:chExt cx="9146700" cy="5143500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6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6"/>
          <p:cNvSpPr/>
          <p:nvPr/>
        </p:nvSpPr>
        <p:spPr>
          <a:xfrm rot="10800000" flipH="1">
            <a:off x="-3696100" y="4797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236675" y="789100"/>
            <a:ext cx="8531575" cy="4725575"/>
            <a:chOff x="236675" y="789100"/>
            <a:chExt cx="8531575" cy="4725575"/>
          </a:xfrm>
        </p:grpSpPr>
        <p:grpSp>
          <p:nvGrpSpPr>
            <p:cNvPr id="60" name="Google Shape;60;p6"/>
            <p:cNvGrpSpPr/>
            <p:nvPr/>
          </p:nvGrpSpPr>
          <p:grpSpPr>
            <a:xfrm>
              <a:off x="236675" y="789100"/>
              <a:ext cx="8531575" cy="4226125"/>
              <a:chOff x="236675" y="789100"/>
              <a:chExt cx="8531575" cy="4226125"/>
            </a:xfrm>
          </p:grpSpPr>
          <p:grpSp>
            <p:nvGrpSpPr>
              <p:cNvPr id="61" name="Google Shape;61;p6"/>
              <p:cNvGrpSpPr/>
              <p:nvPr/>
            </p:nvGrpSpPr>
            <p:grpSpPr>
              <a:xfrm>
                <a:off x="236675" y="789100"/>
                <a:ext cx="6388575" cy="4226125"/>
                <a:chOff x="236675" y="789100"/>
                <a:chExt cx="6388575" cy="4226125"/>
              </a:xfrm>
            </p:grpSpPr>
            <p:sp>
              <p:nvSpPr>
                <p:cNvPr id="62" name="Google Shape;62;p6"/>
                <p:cNvSpPr/>
                <p:nvPr/>
              </p:nvSpPr>
              <p:spPr>
                <a:xfrm>
                  <a:off x="236675" y="4630050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297650" y="789100"/>
                  <a:ext cx="226800" cy="2268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4" name="Google Shape;64;p6"/>
                <p:cNvSpPr/>
                <p:nvPr/>
              </p:nvSpPr>
              <p:spPr>
                <a:xfrm>
                  <a:off x="6473750" y="4785725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5" name="Google Shape;65;p6"/>
                <p:cNvSpPr/>
                <p:nvPr/>
              </p:nvSpPr>
              <p:spPr>
                <a:xfrm>
                  <a:off x="4024150" y="4937225"/>
                  <a:ext cx="78300" cy="780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sp>
            <p:nvSpPr>
              <p:cNvPr id="66" name="Google Shape;66;p6"/>
              <p:cNvSpPr/>
              <p:nvPr/>
            </p:nvSpPr>
            <p:spPr>
              <a:xfrm rot="10800000">
                <a:off x="463475" y="1846000"/>
                <a:ext cx="78300" cy="7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 rot="10800000">
                <a:off x="8616750" y="3611975"/>
                <a:ext cx="151500" cy="151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68" name="Google Shape;68;p6"/>
            <p:cNvSpPr/>
            <p:nvPr/>
          </p:nvSpPr>
          <p:spPr>
            <a:xfrm>
              <a:off x="2129850" y="4927875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197850" y="150"/>
            <a:ext cx="3084600" cy="5143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3" name="Google Shape;73;p7"/>
          <p:cNvGrpSpPr/>
          <p:nvPr/>
        </p:nvGrpSpPr>
        <p:grpSpPr>
          <a:xfrm>
            <a:off x="466325" y="297350"/>
            <a:ext cx="8869225" cy="4942950"/>
            <a:chOff x="466325" y="297350"/>
            <a:chExt cx="8869225" cy="4942950"/>
          </a:xfrm>
        </p:grpSpPr>
        <p:sp>
          <p:nvSpPr>
            <p:cNvPr id="74" name="Google Shape;74;p7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8870550" y="4775300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10800000" flipH="1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80" name="Google Shape;80;p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6863521" y="2951897"/>
            <a:ext cx="2316450" cy="2212375"/>
            <a:chOff x="7507625" y="2942125"/>
            <a:chExt cx="2316450" cy="2212375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7507625" y="49277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9452600" y="388477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407600" y="496535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9551375" y="2942125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9359075" y="425717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10800000" flipH="1">
            <a:off x="-8429" y="-9725"/>
            <a:ext cx="9188400" cy="5153273"/>
            <a:chOff x="-100" y="-9725"/>
            <a:chExt cx="9188400" cy="5143500"/>
          </a:xfrm>
        </p:grpSpPr>
        <p:cxnSp>
          <p:nvCxnSpPr>
            <p:cNvPr id="91" name="Google Shape;91;p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>
            <a:off x="-22200" y="297350"/>
            <a:ext cx="2982725" cy="4781850"/>
            <a:chOff x="-22200" y="297350"/>
            <a:chExt cx="2982725" cy="4781850"/>
          </a:xfrm>
        </p:grpSpPr>
        <p:sp>
          <p:nvSpPr>
            <p:cNvPr id="97" name="Google Shape;97;p9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-22200" y="2384525"/>
              <a:ext cx="465000" cy="465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7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nbloom.people.stanford.edu/sites/g/files/sbiybj24291/files/media/file/supercommuters_final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emini.google.com/" TargetMode="External"/><Relationship Id="rId4" Type="http://schemas.openxmlformats.org/officeDocument/2006/relationships/hyperlink" Target="https://chat.openai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EGT305 Assignment Presentation</a:t>
            </a:r>
            <a:endParaRPr b="1" dirty="0"/>
          </a:p>
        </p:txBody>
      </p:sp>
      <p:sp>
        <p:nvSpPr>
          <p:cNvPr id="287" name="Google Shape;287;p27"/>
          <p:cNvSpPr txBox="1">
            <a:spLocks noGrp="1"/>
          </p:cNvSpPr>
          <p:nvPr>
            <p:ph type="subTitle" idx="1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by: Satini Sai Keerthan (232594T)</a:t>
            </a:r>
            <a:endParaRPr dirty="0"/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88" y="757212"/>
            <a:ext cx="3117649" cy="35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9936F352-A0B3-E520-BA01-99781A9C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>
            <a:extLst>
              <a:ext uri="{FF2B5EF4-FFF2-40B4-BE49-F238E27FC236}">
                <a16:creationId xmlns:a16="http://schemas.microsoft.com/office/drawing/2014/main" id="{79900528-EBF5-6762-800A-C0D003C53586}"/>
              </a:ext>
            </a:extLst>
          </p:cNvPr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>
            <a:extLst>
              <a:ext uri="{FF2B5EF4-FFF2-40B4-BE49-F238E27FC236}">
                <a16:creationId xmlns:a16="http://schemas.microsoft.com/office/drawing/2014/main" id="{A9B0B131-6500-1D9F-3C68-1ACB2331D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100" y="2650875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Data Visualisation</a:t>
            </a:r>
          </a:p>
        </p:txBody>
      </p:sp>
      <p:sp>
        <p:nvSpPr>
          <p:cNvPr id="335" name="Google Shape;335;p31">
            <a:extLst>
              <a:ext uri="{FF2B5EF4-FFF2-40B4-BE49-F238E27FC236}">
                <a16:creationId xmlns:a16="http://schemas.microsoft.com/office/drawing/2014/main" id="{01CC6EFD-5914-E817-4BF5-5156B5FFE03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79700" y="1729950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7" name="Google Shape;337;p31">
            <a:extLst>
              <a:ext uri="{FF2B5EF4-FFF2-40B4-BE49-F238E27FC236}">
                <a16:creationId xmlns:a16="http://schemas.microsoft.com/office/drawing/2014/main" id="{B5C02B58-0A7B-9362-6AD0-66EAD8B8B729}"/>
              </a:ext>
            </a:extLst>
          </p:cNvPr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>
              <a:extLst>
                <a:ext uri="{FF2B5EF4-FFF2-40B4-BE49-F238E27FC236}">
                  <a16:creationId xmlns:a16="http://schemas.microsoft.com/office/drawing/2014/main" id="{4EB35707-A811-F747-6217-8280497A68B8}"/>
                </a:ext>
              </a:extLst>
            </p:cNvPr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>
              <a:extLst>
                <a:ext uri="{FF2B5EF4-FFF2-40B4-BE49-F238E27FC236}">
                  <a16:creationId xmlns:a16="http://schemas.microsoft.com/office/drawing/2014/main" id="{2CF73834-6C9B-CC18-5882-2577216863AD}"/>
                </a:ext>
              </a:extLst>
            </p:cNvPr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Google Shape;589;p47">
            <a:extLst>
              <a:ext uri="{FF2B5EF4-FFF2-40B4-BE49-F238E27FC236}">
                <a16:creationId xmlns:a16="http://schemas.microsoft.com/office/drawing/2014/main" id="{B6C6912B-A9F6-07C8-AFCD-FD290EB03F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6975"/>
            <a:ext cx="3594835" cy="2592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606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03C-7441-5835-43AC-97D5223C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Highest Paying Job For Web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16A75-57E1-15B4-F23E-B2F5F56F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2880"/>
            <a:ext cx="7772400" cy="25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9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31C9D-D0A5-E4CF-EE43-440B153D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A69C-FB57-4993-27CD-0FA1CC67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/>
              <a:t>Top 10 Jobs With Highest Salary Across All Industry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98E2-1A57-228D-6534-299EAE41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808"/>
            <a:ext cx="7772400" cy="2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0638-A1D4-D1A1-EBEE-FB666186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F591-E87F-0347-91A9-5762389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Industries with the Highest Salary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9FA77-9322-01D9-8D9D-25C61920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808"/>
            <a:ext cx="7772400" cy="2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5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49CE1-BCF8-A9E1-34AD-58441A87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1992-A7CA-C99E-01C0-86FE35AF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Jobs With Lowest Pay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4C580-F3C4-5229-E5A1-4B91C7D2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808"/>
            <a:ext cx="7772400" cy="2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8ED0-4E71-3969-7872-DB742380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BFBF-44A1-7CC6-5294-D64F2503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5" y="189754"/>
            <a:ext cx="3945300" cy="9873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Industries with the Lowest Pay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EB590-C24D-891D-23F0-7F19B2D3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511" y="683404"/>
            <a:ext cx="5657424" cy="39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9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5D7FD-DC32-7200-2802-B2EE0AC3E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7FF8-B46E-AD03-7695-DC4E674D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/>
              <a:t>Industries with Highest % of People below Median Salary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596DB-C413-C41C-F44D-EEAAF3A2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644217"/>
            <a:ext cx="7717500" cy="2392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52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6878-E13D-5C5E-394A-95CBE6F94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97D3-E7F4-9093-5F53-A15CFBE7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dirty="0"/>
              <a:t>Jobs Below Median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678E7-A73C-2079-55FF-69427669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1160"/>
            <a:ext cx="7772400" cy="25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BD37-AA40-FCBD-BD71-D5F4C830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05E-D27D-762F-91B7-3C083F6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65" y="189754"/>
            <a:ext cx="3945300" cy="9873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Years Experience Vs Salary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BBF17-1623-CB11-F226-C06C3311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07" y="723448"/>
            <a:ext cx="4945290" cy="3696604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43759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46EB2-B68B-1DDF-3E95-84A83E98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758B-971C-0126-63E7-A6C16E2D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/>
              <a:t>Education vs Salary</a:t>
            </a:r>
            <a:endParaRPr lang="en-GB" sz="2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FDBB5-5568-C0EA-42C5-D1ECBDA8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5" y="1095650"/>
            <a:ext cx="7772400" cy="38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title" idx="3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4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5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6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title" idx="7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subTitle" idx="1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 dirty="0"/>
              <a:t>Objective</a:t>
            </a:r>
            <a:endParaRPr dirty="0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8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316" name="Google Shape;316;p29"/>
          <p:cNvSpPr txBox="1">
            <a:spLocks noGrp="1"/>
          </p:cNvSpPr>
          <p:nvPr>
            <p:ph type="subTitle" idx="9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err="1"/>
              <a:t>Visualisation</a:t>
            </a:r>
            <a:endParaRPr dirty="0"/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13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PySpark</a:t>
            </a:r>
            <a:r>
              <a:rPr lang="en" dirty="0"/>
              <a:t> Workflow</a:t>
            </a:r>
            <a:endParaRPr dirty="0"/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4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</a:t>
            </a:r>
            <a:r>
              <a:rPr lang="en" dirty="0" err="1"/>
              <a:t>PySpark</a:t>
            </a:r>
            <a:r>
              <a:rPr lang="en" dirty="0"/>
              <a:t> Workflow</a:t>
            </a:r>
            <a:endParaRPr dirty="0"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15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Life Scenario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81FB-3EB1-AE6C-2EC0-58C71E53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DD06-C182-E2BC-75F9-06EFE399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dirty="0"/>
              <a:t>Major Vs Salary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8D00D-6BB0-CB29-D07E-B2B103B8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5" y="1155738"/>
            <a:ext cx="7772400" cy="38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8220D851-CC2A-ADC2-E66A-90438087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>
            <a:extLst>
              <a:ext uri="{FF2B5EF4-FFF2-40B4-BE49-F238E27FC236}">
                <a16:creationId xmlns:a16="http://schemas.microsoft.com/office/drawing/2014/main" id="{55108975-9B58-F0FE-9645-62403635B9A2}"/>
              </a:ext>
            </a:extLst>
          </p:cNvPr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>
            <a:extLst>
              <a:ext uri="{FF2B5EF4-FFF2-40B4-BE49-F238E27FC236}">
                <a16:creationId xmlns:a16="http://schemas.microsoft.com/office/drawing/2014/main" id="{12FDD069-04A1-33AE-02D5-487E8D5C8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Non-</a:t>
            </a:r>
            <a:r>
              <a:rPr lang="en-SG" dirty="0" err="1"/>
              <a:t>PySpark</a:t>
            </a:r>
            <a:r>
              <a:rPr lang="en-SG" dirty="0"/>
              <a:t> Modelling</a:t>
            </a:r>
          </a:p>
        </p:txBody>
      </p:sp>
      <p:sp>
        <p:nvSpPr>
          <p:cNvPr id="335" name="Google Shape;335;p31">
            <a:extLst>
              <a:ext uri="{FF2B5EF4-FFF2-40B4-BE49-F238E27FC236}">
                <a16:creationId xmlns:a16="http://schemas.microsoft.com/office/drawing/2014/main" id="{FC1A9B1F-F9C5-566D-82DD-40E6072F79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7" name="Google Shape;337;p31">
            <a:extLst>
              <a:ext uri="{FF2B5EF4-FFF2-40B4-BE49-F238E27FC236}">
                <a16:creationId xmlns:a16="http://schemas.microsoft.com/office/drawing/2014/main" id="{FA679CE6-0191-0452-C36C-A7F66582AE48}"/>
              </a:ext>
            </a:extLst>
          </p:cNvPr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>
              <a:extLst>
                <a:ext uri="{FF2B5EF4-FFF2-40B4-BE49-F238E27FC236}">
                  <a16:creationId xmlns:a16="http://schemas.microsoft.com/office/drawing/2014/main" id="{C46EDD1F-82D8-F4A4-CFB0-43D6DF8B9DDE}"/>
                </a:ext>
              </a:extLst>
            </p:cNvPr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>
              <a:extLst>
                <a:ext uri="{FF2B5EF4-FFF2-40B4-BE49-F238E27FC236}">
                  <a16:creationId xmlns:a16="http://schemas.microsoft.com/office/drawing/2014/main" id="{81D54596-33BF-8C10-67EE-07478651CF50}"/>
                </a:ext>
              </a:extLst>
            </p:cNvPr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Google Shape;584;p47">
            <a:extLst>
              <a:ext uri="{FF2B5EF4-FFF2-40B4-BE49-F238E27FC236}">
                <a16:creationId xmlns:a16="http://schemas.microsoft.com/office/drawing/2014/main" id="{E62D5A59-EADA-FA4B-F18B-8D5EB1FE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75" y="1359107"/>
            <a:ext cx="2499005" cy="3346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358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</a:t>
            </a:r>
            <a:r>
              <a:rPr lang="en" dirty="0" err="1"/>
              <a:t>PySpark</a:t>
            </a:r>
            <a:r>
              <a:rPr lang="en" dirty="0"/>
              <a:t> Modelling Phases</a:t>
            </a:r>
            <a:endParaRPr dirty="0"/>
          </a:p>
        </p:txBody>
      </p:sp>
      <p:sp>
        <p:nvSpPr>
          <p:cNvPr id="464" name="Google Shape;464;p41"/>
          <p:cNvSpPr/>
          <p:nvPr/>
        </p:nvSpPr>
        <p:spPr>
          <a:xfrm>
            <a:off x="2487050" y="194445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4450950" y="194453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6414850" y="1944532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 txBox="1"/>
          <p:nvPr/>
        </p:nvSpPr>
        <p:spPr>
          <a:xfrm flipH="1">
            <a:off x="1701950" y="2307533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1: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Model prediction to understand how Models react to dataset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 flipH="1">
            <a:off x="3665850" y="2260994"/>
            <a:ext cx="1812300" cy="133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2: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in Log Transformation to prevent skewness on data, along with advanced Encoding  &amp; Scaling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 flipH="1">
            <a:off x="5629750" y="226099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3: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b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in RandomSearchCV &amp; K</a:t>
            </a:r>
            <a:r>
              <a:rPr lang="en-SG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olds to squeeze out metrics more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72" name="Google Shape;472;p41"/>
          <p:cNvCxnSpPr>
            <a:cxnSpLocks/>
            <a:stCxn id="464" idx="6"/>
            <a:endCxn id="465" idx="2"/>
          </p:cNvCxnSpPr>
          <p:nvPr/>
        </p:nvCxnSpPr>
        <p:spPr>
          <a:xfrm>
            <a:off x="2729150" y="2065508"/>
            <a:ext cx="1721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1"/>
          <p:cNvCxnSpPr>
            <a:cxnSpLocks/>
            <a:stCxn id="465" idx="6"/>
            <a:endCxn id="466" idx="2"/>
          </p:cNvCxnSpPr>
          <p:nvPr/>
        </p:nvCxnSpPr>
        <p:spPr>
          <a:xfrm>
            <a:off x="4693050" y="2065583"/>
            <a:ext cx="1721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1"/>
          <p:cNvCxnSpPr>
            <a:cxnSpLocks/>
            <a:stCxn id="464" idx="4"/>
            <a:endCxn id="468" idx="0"/>
          </p:cNvCxnSpPr>
          <p:nvPr/>
        </p:nvCxnSpPr>
        <p:spPr>
          <a:xfrm>
            <a:off x="2608100" y="2186558"/>
            <a:ext cx="0" cy="1209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1"/>
          <p:cNvCxnSpPr>
            <a:cxnSpLocks/>
            <a:stCxn id="465" idx="4"/>
            <a:endCxn id="469" idx="0"/>
          </p:cNvCxnSpPr>
          <p:nvPr/>
        </p:nvCxnSpPr>
        <p:spPr>
          <a:xfrm>
            <a:off x="4572000" y="2186633"/>
            <a:ext cx="0" cy="743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1"/>
          <p:cNvCxnSpPr>
            <a:cxnSpLocks/>
            <a:stCxn id="466" idx="4"/>
            <a:endCxn id="470" idx="0"/>
          </p:cNvCxnSpPr>
          <p:nvPr/>
        </p:nvCxnSpPr>
        <p:spPr>
          <a:xfrm>
            <a:off x="6535900" y="2186632"/>
            <a:ext cx="0" cy="7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subTitle" idx="6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XGBoost</a:t>
            </a:r>
            <a:endParaRPr dirty="0"/>
          </a:p>
        </p:txBody>
      </p:sp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ML Models trained</a:t>
            </a:r>
            <a:endParaRPr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subTitle" idx="1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Fast to Train &amp; easy to understand.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</a:t>
            </a:r>
            <a:r>
              <a:rPr lang="en-SG" dirty="0"/>
              <a:t>o</a:t>
            </a:r>
            <a:r>
              <a:rPr lang="en" dirty="0"/>
              <a:t>od with Linearity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Ridge LR used as it has built in L2 </a:t>
            </a:r>
            <a:r>
              <a:rPr lang="en" dirty="0" err="1"/>
              <a:t>Regularisation</a:t>
            </a:r>
            <a:r>
              <a:rPr lang="en" dirty="0"/>
              <a:t>, </a:t>
            </a:r>
            <a:r>
              <a:rPr lang="en" dirty="0" err="1"/>
              <a:t>penali</a:t>
            </a:r>
            <a:r>
              <a:rPr lang="en-SG" dirty="0"/>
              <a:t>z</a:t>
            </a:r>
            <a:r>
              <a:rPr lang="en" dirty="0" err="1"/>
              <a:t>ing</a:t>
            </a:r>
            <a:r>
              <a:rPr lang="en" dirty="0"/>
              <a:t> large coefficients to reduce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4"/>
          <p:cNvSpPr txBox="1">
            <a:spLocks noGrp="1"/>
          </p:cNvSpPr>
          <p:nvPr>
            <p:ph type="subTitle" idx="2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Handles Non-Linearity in Dataset better than LR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Captures complex feature interactions.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No need of complicated Scaling as it is not sensitive to outliers. </a:t>
            </a:r>
            <a:endParaRPr dirty="0"/>
          </a:p>
        </p:txBody>
      </p:sp>
      <p:sp>
        <p:nvSpPr>
          <p:cNvPr id="372" name="Google Shape;372;p34"/>
          <p:cNvSpPr txBox="1">
            <a:spLocks noGrp="1"/>
          </p:cNvSpPr>
          <p:nvPr>
            <p:ph type="subTitle" idx="3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Performance as it corrects mistakes of previous trees.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Handles Complicated datasets, good at modelling Non-Linear relationships.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Built in Regularization (L1 &amp; L2) to prevent overfitting.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Highly optimized for speed. </a:t>
            </a:r>
            <a:endParaRPr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4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Best for categorical feature handling, without the need for complicated encoding due to built in functionality of the model.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Able to provide excellent performance without significant tuning. 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5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LinearRegression(Ridge)</a:t>
            </a:r>
            <a:endParaRPr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7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RandomForest</a:t>
            </a:r>
            <a:endParaRPr dirty="0"/>
          </a:p>
        </p:txBody>
      </p:sp>
      <p:sp>
        <p:nvSpPr>
          <p:cNvPr id="376" name="Google Shape;376;p34"/>
          <p:cNvSpPr txBox="1">
            <a:spLocks noGrp="1"/>
          </p:cNvSpPr>
          <p:nvPr>
            <p:ph type="subTitle" idx="8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CatBoost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>
          <a:extLst>
            <a:ext uri="{FF2B5EF4-FFF2-40B4-BE49-F238E27FC236}">
              <a16:creationId xmlns:a16="http://schemas.microsoft.com/office/drawing/2014/main" id="{EDE15514-3AE2-455A-E19F-72EB4708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>
            <a:extLst>
              <a:ext uri="{FF2B5EF4-FFF2-40B4-BE49-F238E27FC236}">
                <a16:creationId xmlns:a16="http://schemas.microsoft.com/office/drawing/2014/main" id="{FF3AB8F5-9C51-26C9-4411-10B21382989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MSE (Mean Squared Error)</a:t>
            </a:r>
            <a:endParaRPr dirty="0"/>
          </a:p>
        </p:txBody>
      </p:sp>
      <p:sp>
        <p:nvSpPr>
          <p:cNvPr id="369" name="Google Shape;369;p34">
            <a:extLst>
              <a:ext uri="{FF2B5EF4-FFF2-40B4-BE49-F238E27FC236}">
                <a16:creationId xmlns:a16="http://schemas.microsoft.com/office/drawing/2014/main" id="{4EAC9DC4-7E4E-5ED9-24E8-7739681A9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Metrics used to Evaluate Model</a:t>
            </a:r>
            <a:endParaRPr dirty="0"/>
          </a:p>
        </p:txBody>
      </p:sp>
      <p:sp>
        <p:nvSpPr>
          <p:cNvPr id="370" name="Google Shape;370;p34">
            <a:extLst>
              <a:ext uri="{FF2B5EF4-FFF2-40B4-BE49-F238E27FC236}">
                <a16:creationId xmlns:a16="http://schemas.microsoft.com/office/drawing/2014/main" id="{76FF6600-712C-5BFF-C90B-2CE05FFBD1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Averages the absolute difference between the predicted values and the actual values.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lower MAE translate to predictions being closer to actual on aver</a:t>
            </a:r>
            <a:r>
              <a:rPr lang="en-SG" dirty="0"/>
              <a:t>ag</a:t>
            </a:r>
            <a:r>
              <a:rPr lang="en" dirty="0"/>
              <a:t>e. </a:t>
            </a:r>
            <a:endParaRPr dirty="0"/>
          </a:p>
        </p:txBody>
      </p:sp>
      <p:sp>
        <p:nvSpPr>
          <p:cNvPr id="371" name="Google Shape;371;p34">
            <a:extLst>
              <a:ext uri="{FF2B5EF4-FFF2-40B4-BE49-F238E27FC236}">
                <a16:creationId xmlns:a16="http://schemas.microsoft.com/office/drawing/2014/main" id="{5090C992-5736-1895-E7BF-1E3DA79E2D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Square Root of MSE, </a:t>
            </a:r>
            <a:r>
              <a:rPr lang="en" dirty="0" err="1"/>
              <a:t>penalising</a:t>
            </a:r>
            <a:r>
              <a:rPr lang="en" dirty="0"/>
              <a:t> larger errors more than MAE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Robust for detecting models that make large mistakes</a:t>
            </a:r>
            <a:endParaRPr dirty="0"/>
          </a:p>
        </p:txBody>
      </p:sp>
      <p:sp>
        <p:nvSpPr>
          <p:cNvPr id="372" name="Google Shape;372;p34">
            <a:extLst>
              <a:ext uri="{FF2B5EF4-FFF2-40B4-BE49-F238E27FC236}">
                <a16:creationId xmlns:a16="http://schemas.microsoft.com/office/drawing/2014/main" id="{CF7988F9-57EA-A986-97AC-A5AFAB25919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Squared Average of Prediction Errors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Larger errors weight disproportionally, which makes it sensitive to outliers. </a:t>
            </a:r>
            <a:endParaRPr dirty="0"/>
          </a:p>
        </p:txBody>
      </p:sp>
      <p:sp>
        <p:nvSpPr>
          <p:cNvPr id="373" name="Google Shape;373;p34">
            <a:extLst>
              <a:ext uri="{FF2B5EF4-FFF2-40B4-BE49-F238E27FC236}">
                <a16:creationId xmlns:a16="http://schemas.microsoft.com/office/drawing/2014/main" id="{723C97D1-6382-E03E-CB64-5ED804D7EB8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Explains how much variance in the target variable is captured by the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Closer to 1 translates to the ability to have better explanatory power. </a:t>
            </a:r>
            <a:endParaRPr dirty="0"/>
          </a:p>
        </p:txBody>
      </p:sp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2A0B9D8C-7A9A-F354-8257-DF73B73FE50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MAE (M</a:t>
            </a:r>
            <a:r>
              <a:rPr lang="en-SG" dirty="0"/>
              <a:t>e</a:t>
            </a:r>
            <a:r>
              <a:rPr lang="en" dirty="0"/>
              <a:t>an Absolute Error)</a:t>
            </a:r>
            <a:endParaRPr dirty="0"/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6FD54792-00E3-11D3-CC41-78AA2591948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27998" y="1330575"/>
            <a:ext cx="3527726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 (Root M</a:t>
            </a:r>
            <a:r>
              <a:rPr lang="en-SG" dirty="0"/>
              <a:t>e</a:t>
            </a:r>
            <a:r>
              <a:rPr lang="en" dirty="0"/>
              <a:t>an Squared Error)</a:t>
            </a:r>
            <a:endParaRPr dirty="0"/>
          </a:p>
        </p:txBody>
      </p:sp>
      <p:sp>
        <p:nvSpPr>
          <p:cNvPr id="376" name="Google Shape;376;p34">
            <a:extLst>
              <a:ext uri="{FF2B5EF4-FFF2-40B4-BE49-F238E27FC236}">
                <a16:creationId xmlns:a16="http://schemas.microsoft.com/office/drawing/2014/main" id="{7240DE00-E3E4-BF9F-FE0B-DE9B67B0AD8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" baseline="30000" dirty="0"/>
              <a:t>2</a:t>
            </a:r>
            <a:r>
              <a:rPr lang="en" dirty="0"/>
              <a:t> Score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82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A52F-F9D9-D2FF-700E-913F28D7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Phase 1 – </a:t>
            </a:r>
            <a:r>
              <a:rPr lang="en-GB" sz="2800" err="1"/>
              <a:t>NonPySpark</a:t>
            </a:r>
            <a:r>
              <a:rPr lang="en-GB" sz="2800"/>
              <a:t> 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9D4805-C9DD-F2E7-3536-6B2644D5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36725"/>
              </p:ext>
            </p:extLst>
          </p:nvPr>
        </p:nvGraphicFramePr>
        <p:xfrm>
          <a:off x="713225" y="1560917"/>
          <a:ext cx="7717504" cy="2559030"/>
        </p:xfrm>
        <a:graphic>
          <a:graphicData uri="http://schemas.openxmlformats.org/drawingml/2006/table">
            <a:tbl>
              <a:tblPr firstRow="1" bandRow="1"/>
              <a:tblGrid>
                <a:gridCol w="1188310">
                  <a:extLst>
                    <a:ext uri="{9D8B030D-6E8A-4147-A177-3AD203B41FA5}">
                      <a16:colId xmlns:a16="http://schemas.microsoft.com/office/drawing/2014/main" val="2036411153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1026566240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470712375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1368857839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2321909324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2586460606"/>
                    </a:ext>
                  </a:extLst>
                </a:gridCol>
                <a:gridCol w="1088199">
                  <a:extLst>
                    <a:ext uri="{9D8B030D-6E8A-4147-A177-3AD203B41FA5}">
                      <a16:colId xmlns:a16="http://schemas.microsoft.com/office/drawing/2014/main" val="3563555515"/>
                    </a:ext>
                  </a:extLst>
                </a:gridCol>
              </a:tblGrid>
              <a:tr h="444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Model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Dataset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RMSE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MAE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MSE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R²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Training Time (s)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22983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Random Forest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VAL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20.11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16.04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404.25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0.724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37.52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72778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Random Forest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TEST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20.47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16.35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419.11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0.728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900"/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19065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XGBoost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VAL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19.10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15.42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364.98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0.751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0.95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807711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XGBoost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TEST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19.32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15.60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373.25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0.758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900"/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8440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Linear Reg.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VAL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19.54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15.75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381.64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0.739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0.34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413513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Linear Reg.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TEST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19.76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15.94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/>
                        <a:t>390.64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0.747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900" dirty="0"/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25917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CatBoost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VAL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19.10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15.42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364.98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0.751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/>
                        <a:t>8.85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906311"/>
                  </a:ext>
                </a:extLst>
              </a:tr>
              <a:tr h="264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dirty="0"/>
                        <a:t>CatBoost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TEST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19.32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15.60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373.25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900" b="1" dirty="0"/>
                        <a:t>0.758</a:t>
                      </a:r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900" dirty="0"/>
                    </a:p>
                  </a:txBody>
                  <a:tcPr marL="60071" marR="60071" marT="30036" marB="300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82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4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>
          <a:extLst>
            <a:ext uri="{FF2B5EF4-FFF2-40B4-BE49-F238E27FC236}">
              <a16:creationId xmlns:a16="http://schemas.microsoft.com/office/drawing/2014/main" id="{94E69F59-9AEE-CF54-A0CD-471F7E75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>
            <a:extLst>
              <a:ext uri="{FF2B5EF4-FFF2-40B4-BE49-F238E27FC236}">
                <a16:creationId xmlns:a16="http://schemas.microsoft.com/office/drawing/2014/main" id="{165CA5EA-0BB0-9B2C-110C-1B1A3446E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2 – Model Training Information</a:t>
            </a:r>
            <a:endParaRPr dirty="0"/>
          </a:p>
        </p:txBody>
      </p:sp>
      <p:sp>
        <p:nvSpPr>
          <p:cNvPr id="370" name="Google Shape;370;p34">
            <a:extLst>
              <a:ext uri="{FF2B5EF4-FFF2-40B4-BE49-F238E27FC236}">
                <a16:creationId xmlns:a16="http://schemas.microsoft.com/office/drawing/2014/main" id="{D7977F85-9B20-28BB-31D7-761321A4E1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7970" y="1698847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RobustScalar</a:t>
            </a:r>
            <a:r>
              <a:rPr lang="en-US" dirty="0"/>
              <a:t> used on numerical values to scale features using median and IQR. Allowing for balanced coefficients.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OneHot</a:t>
            </a:r>
            <a:r>
              <a:rPr lang="en-US" dirty="0"/>
              <a:t> Encoding used on Categorical Columns, prevents any ordinal relationship, allowing for cat features to. Be represented without false ordering. </a:t>
            </a:r>
            <a:endParaRPr dirty="0"/>
          </a:p>
        </p:txBody>
      </p:sp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A13D042B-AFBD-1118-5872-E51C7F26E82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27970" y="1358286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LinearRegression(Ridge)</a:t>
            </a:r>
            <a:endParaRPr dirty="0"/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634D2F8D-4210-5B8E-F3AB-96FC3075850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067574" y="3340251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Tree-Based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8446-A752-9F70-78FA-50253090FF1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67602" y="3680812"/>
            <a:ext cx="3248400" cy="1207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 not need scaling as they split data on thresholds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Target Encoding replace each category with the mean target variable, capturing useful info about relationship between </a:t>
            </a:r>
            <a:r>
              <a:rPr lang="en-GB" dirty="0" err="1"/>
              <a:t>caterogires</a:t>
            </a:r>
            <a:r>
              <a:rPr lang="en-GB" dirty="0"/>
              <a:t> and targets </a:t>
            </a:r>
          </a:p>
        </p:txBody>
      </p:sp>
      <p:sp>
        <p:nvSpPr>
          <p:cNvPr id="13" name="Google Shape;375;p34">
            <a:extLst>
              <a:ext uri="{FF2B5EF4-FFF2-40B4-BE49-F238E27FC236}">
                <a16:creationId xmlns:a16="http://schemas.microsoft.com/office/drawing/2014/main" id="{3F68AF73-7102-3FCD-1DE1-029C940062CF}"/>
              </a:ext>
            </a:extLst>
          </p:cNvPr>
          <p:cNvSpPr txBox="1">
            <a:spLocks/>
          </p:cNvSpPr>
          <p:nvPr/>
        </p:nvSpPr>
        <p:spPr>
          <a:xfrm>
            <a:off x="4827970" y="3326097"/>
            <a:ext cx="3248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SG" dirty="0"/>
              <a:t>CatBoost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4E0A9F0-7CAA-F591-0BA9-BB5A08E4ADD7}"/>
              </a:ext>
            </a:extLst>
          </p:cNvPr>
          <p:cNvSpPr txBox="1">
            <a:spLocks/>
          </p:cNvSpPr>
          <p:nvPr/>
        </p:nvSpPr>
        <p:spPr>
          <a:xfrm>
            <a:off x="4827998" y="3666658"/>
            <a:ext cx="32484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manual Encoding as it applies its own encoding scheme, replacing categories with statistics, permutations to avoid target leakage and overfitting.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Like RF and XGB, split on threshold, so no need for scaling</a:t>
            </a:r>
          </a:p>
        </p:txBody>
      </p:sp>
      <p:sp>
        <p:nvSpPr>
          <p:cNvPr id="15" name="Google Shape;370;p34">
            <a:extLst>
              <a:ext uri="{FF2B5EF4-FFF2-40B4-BE49-F238E27FC236}">
                <a16:creationId xmlns:a16="http://schemas.microsoft.com/office/drawing/2014/main" id="{D278ABF3-9902-F617-F2FA-267CAAEEDEDC}"/>
              </a:ext>
            </a:extLst>
          </p:cNvPr>
          <p:cNvSpPr txBox="1">
            <a:spLocks/>
          </p:cNvSpPr>
          <p:nvPr/>
        </p:nvSpPr>
        <p:spPr>
          <a:xfrm>
            <a:off x="1067574" y="1745368"/>
            <a:ext cx="3248400" cy="1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Reduces skewness, stabilizes variances and makes distribution closer to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Helps tree-based models to reduce dominance of extreme values, leading to more stable boosting/training.</a:t>
            </a:r>
          </a:p>
        </p:txBody>
      </p:sp>
      <p:sp>
        <p:nvSpPr>
          <p:cNvPr id="16" name="Google Shape;374;p34">
            <a:extLst>
              <a:ext uri="{FF2B5EF4-FFF2-40B4-BE49-F238E27FC236}">
                <a16:creationId xmlns:a16="http://schemas.microsoft.com/office/drawing/2014/main" id="{A647146D-E45D-234B-B793-866795B7E3F7}"/>
              </a:ext>
            </a:extLst>
          </p:cNvPr>
          <p:cNvSpPr txBox="1">
            <a:spLocks/>
          </p:cNvSpPr>
          <p:nvPr/>
        </p:nvSpPr>
        <p:spPr>
          <a:xfrm>
            <a:off x="1067574" y="1404807"/>
            <a:ext cx="3248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SG" dirty="0"/>
              <a:t>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513273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0C338-DB69-5300-30ED-6557FAC6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6FF-5BD2-DFD9-0534-EE331960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2 – </a:t>
            </a:r>
            <a:r>
              <a:rPr lang="en-GB" sz="2800" dirty="0" err="1"/>
              <a:t>NonPySpark</a:t>
            </a:r>
            <a:r>
              <a:rPr lang="en-GB" sz="2800" dirty="0"/>
              <a:t> Modelling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C91584-6448-5D9B-E10C-510B630C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20067"/>
              </p:ext>
            </p:extLst>
          </p:nvPr>
        </p:nvGraphicFramePr>
        <p:xfrm>
          <a:off x="713225" y="1613159"/>
          <a:ext cx="7717503" cy="2710752"/>
        </p:xfrm>
        <a:graphic>
          <a:graphicData uri="http://schemas.openxmlformats.org/drawingml/2006/table">
            <a:tbl>
              <a:tblPr firstRow="1" bandRow="1"/>
              <a:tblGrid>
                <a:gridCol w="1281206">
                  <a:extLst>
                    <a:ext uri="{9D8B030D-6E8A-4147-A177-3AD203B41FA5}">
                      <a16:colId xmlns:a16="http://schemas.microsoft.com/office/drawing/2014/main" val="3478766541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521395151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3644541589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3504059294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1613464259"/>
                    </a:ext>
                  </a:extLst>
                </a:gridCol>
                <a:gridCol w="1351217">
                  <a:extLst>
                    <a:ext uri="{9D8B030D-6E8A-4147-A177-3AD203B41FA5}">
                      <a16:colId xmlns:a16="http://schemas.microsoft.com/office/drawing/2014/main" val="173833620"/>
                    </a:ext>
                  </a:extLst>
                </a:gridCol>
              </a:tblGrid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Model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Dataset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RMSE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MAE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R²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Training Time (s)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60539"/>
                  </a:ext>
                </a:extLst>
              </a:tr>
              <a:tr h="38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LR (Ridge + SparseOHE)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Val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0.1804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0.1475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0.7397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0.10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32768"/>
                  </a:ext>
                </a:extLst>
              </a:tr>
              <a:tr h="38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LR (Ridge + </a:t>
                      </a:r>
                      <a:r>
                        <a:rPr lang="en-SG" sz="1000" b="1" dirty="0" err="1"/>
                        <a:t>SparseOHE</a:t>
                      </a:r>
                      <a:r>
                        <a:rPr lang="en-SG" sz="1000" b="1" dirty="0"/>
                        <a:t>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Test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0.1833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0.1501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0.7443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00"/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47195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Random Forest (RF)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Val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0.1615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0.1345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0.7915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1.41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75497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Random Forest (RF)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Test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0.1624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0.1360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0.7992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00"/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53547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XGBoost (XGB)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Val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0.1643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0.1368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0.7841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3.91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38425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XGBoost (XGB)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Test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0.1643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0.1370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0.7946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00"/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68567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CatBoost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Val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0.1564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0.1317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0.8045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10.75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30018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CatBoost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Test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0.1571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0.1327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0.8122</a:t>
                      </a:r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000" dirty="0"/>
                    </a:p>
                  </a:txBody>
                  <a:tcPr marL="63797" marR="63797" marT="31899" marB="3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7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56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>
          <a:extLst>
            <a:ext uri="{FF2B5EF4-FFF2-40B4-BE49-F238E27FC236}">
              <a16:creationId xmlns:a16="http://schemas.microsoft.com/office/drawing/2014/main" id="{EC202D83-5D5F-2958-7930-4FD48F9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>
            <a:extLst>
              <a:ext uri="{FF2B5EF4-FFF2-40B4-BE49-F238E27FC236}">
                <a16:creationId xmlns:a16="http://schemas.microsoft.com/office/drawing/2014/main" id="{87FB1F38-7639-8792-486C-5E8675B054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Phase 3 – Model Training Information</a:t>
            </a:r>
            <a:endParaRPr dirty="0"/>
          </a:p>
        </p:txBody>
      </p:sp>
      <p:sp>
        <p:nvSpPr>
          <p:cNvPr id="370" name="Google Shape;370;p34">
            <a:extLst>
              <a:ext uri="{FF2B5EF4-FFF2-40B4-BE49-F238E27FC236}">
                <a16:creationId xmlns:a16="http://schemas.microsoft.com/office/drawing/2014/main" id="{85EE36C9-DB96-3026-EE39-4D78D1B3C2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2432" y="1761526"/>
            <a:ext cx="4118961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b="1" dirty="0"/>
              <a:t>Better hyperparameter tuning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/>
              <a:t>RandomizedSearchCV</a:t>
            </a:r>
            <a:r>
              <a:rPr lang="en-SG" dirty="0"/>
              <a:t> tries random combinations of hyperparameters instead of exhaustively checking all possibilities.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When combined with K-Fold CV, each set of hyperparameters is tested across multiple folds, ensuring the chosen parameters work well across the dataset and not just by chance on one split.</a:t>
            </a:r>
          </a:p>
        </p:txBody>
      </p:sp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90775FA5-8F62-0756-0104-0CE9FA732F6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27970" y="1358286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RandomSearchCV</a:t>
            </a:r>
            <a:endParaRPr dirty="0"/>
          </a:p>
        </p:txBody>
      </p:sp>
      <p:sp>
        <p:nvSpPr>
          <p:cNvPr id="15" name="Google Shape;370;p34">
            <a:extLst>
              <a:ext uri="{FF2B5EF4-FFF2-40B4-BE49-F238E27FC236}">
                <a16:creationId xmlns:a16="http://schemas.microsoft.com/office/drawing/2014/main" id="{64F683FB-FF9B-92A7-DAE9-11F1B29C5AB5}"/>
              </a:ext>
            </a:extLst>
          </p:cNvPr>
          <p:cNvSpPr txBox="1">
            <a:spLocks/>
          </p:cNvSpPr>
          <p:nvPr/>
        </p:nvSpPr>
        <p:spPr>
          <a:xfrm>
            <a:off x="1067574" y="1564536"/>
            <a:ext cx="3248400" cy="154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None/>
            </a:pPr>
            <a:r>
              <a:rPr lang="en-SG" b="1" dirty="0"/>
              <a:t>More reliable evaluation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Instead of training and testing on just one train/validation split, K-Folds splits the data into </a:t>
            </a:r>
            <a:r>
              <a:rPr lang="en-SG" i="1" dirty="0"/>
              <a:t>K</a:t>
            </a:r>
            <a:r>
              <a:rPr lang="en-SG" dirty="0"/>
              <a:t> parts.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The model is trained on (K-1) folds and validated on the remaining fold, repeated K times.</a:t>
            </a:r>
          </a:p>
        </p:txBody>
      </p:sp>
      <p:sp>
        <p:nvSpPr>
          <p:cNvPr id="16" name="Google Shape;374;p34">
            <a:extLst>
              <a:ext uri="{FF2B5EF4-FFF2-40B4-BE49-F238E27FC236}">
                <a16:creationId xmlns:a16="http://schemas.microsoft.com/office/drawing/2014/main" id="{48D43478-B23F-4866-A609-EF601C9E2024}"/>
              </a:ext>
            </a:extLst>
          </p:cNvPr>
          <p:cNvSpPr txBox="1">
            <a:spLocks/>
          </p:cNvSpPr>
          <p:nvPr/>
        </p:nvSpPr>
        <p:spPr>
          <a:xfrm>
            <a:off x="1067574" y="1280916"/>
            <a:ext cx="3248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SG" dirty="0" err="1"/>
              <a:t>KFolds</a:t>
            </a:r>
            <a:endParaRPr lang="en-SG" dirty="0"/>
          </a:p>
        </p:txBody>
      </p:sp>
      <p:sp>
        <p:nvSpPr>
          <p:cNvPr id="7" name="Google Shape;370;p34">
            <a:extLst>
              <a:ext uri="{FF2B5EF4-FFF2-40B4-BE49-F238E27FC236}">
                <a16:creationId xmlns:a16="http://schemas.microsoft.com/office/drawing/2014/main" id="{9323DCC8-457C-B314-2D5E-332CEB6AB0A3}"/>
              </a:ext>
            </a:extLst>
          </p:cNvPr>
          <p:cNvSpPr txBox="1">
            <a:spLocks/>
          </p:cNvSpPr>
          <p:nvPr/>
        </p:nvSpPr>
        <p:spPr>
          <a:xfrm>
            <a:off x="1224846" y="3586081"/>
            <a:ext cx="6043058" cy="404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Tree models can be sensitive to hyperparameters like </a:t>
            </a:r>
            <a:r>
              <a:rPr lang="en-SG" dirty="0" err="1"/>
              <a:t>max_depth</a:t>
            </a:r>
            <a:r>
              <a:rPr lang="en-SG" dirty="0"/>
              <a:t>, </a:t>
            </a:r>
            <a:r>
              <a:rPr lang="en-SG" dirty="0" err="1"/>
              <a:t>n_estimators</a:t>
            </a:r>
            <a:r>
              <a:rPr lang="en-SG" dirty="0"/>
              <a:t>, and </a:t>
            </a:r>
            <a:r>
              <a:rPr lang="en-SG" dirty="0" err="1"/>
              <a:t>max_features</a:t>
            </a:r>
            <a:r>
              <a:rPr lang="en-SG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Using K-Fold CV ensures we find hyperparameters that generalize well, rather than ones that just fit a single validation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/>
              <a:t>RandomizedSearch</a:t>
            </a:r>
            <a:r>
              <a:rPr lang="en-SG" dirty="0"/>
              <a:t> makes the process much faster than </a:t>
            </a:r>
            <a:r>
              <a:rPr lang="en-SG" dirty="0" err="1"/>
              <a:t>GridSearch</a:t>
            </a:r>
            <a:r>
              <a:rPr lang="en-SG" dirty="0"/>
              <a:t>, while still covering a wide range of options.</a:t>
            </a:r>
          </a:p>
        </p:txBody>
      </p:sp>
      <p:sp>
        <p:nvSpPr>
          <p:cNvPr id="8" name="Google Shape;374;p34">
            <a:extLst>
              <a:ext uri="{FF2B5EF4-FFF2-40B4-BE49-F238E27FC236}">
                <a16:creationId xmlns:a16="http://schemas.microsoft.com/office/drawing/2014/main" id="{26D9A2D5-F7C9-E157-C751-C5A080EC9C1B}"/>
              </a:ext>
            </a:extLst>
          </p:cNvPr>
          <p:cNvSpPr txBox="1">
            <a:spLocks/>
          </p:cNvSpPr>
          <p:nvPr/>
        </p:nvSpPr>
        <p:spPr>
          <a:xfrm>
            <a:off x="1414032" y="3243835"/>
            <a:ext cx="32484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SG" dirty="0"/>
              <a:t>How Does it Help models? </a:t>
            </a:r>
          </a:p>
        </p:txBody>
      </p:sp>
    </p:spTree>
    <p:extLst>
      <p:ext uri="{BB962C8B-B14F-4D97-AF65-F5344CB8AC3E}">
        <p14:creationId xmlns:p14="http://schemas.microsoft.com/office/powerpoint/2010/main" val="355515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126EC-01FC-15AC-66E9-AAC2BD0E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F88B-D35D-6772-FE61-4925D8BB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3 – </a:t>
            </a:r>
            <a:r>
              <a:rPr lang="en-GB" sz="2800" dirty="0" err="1"/>
              <a:t>NonPySpark</a:t>
            </a:r>
            <a:r>
              <a:rPr lang="en-GB" sz="2800" dirty="0"/>
              <a:t> 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3001C2-D200-6A7A-9355-5EE33587F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77866"/>
              </p:ext>
            </p:extLst>
          </p:nvPr>
        </p:nvGraphicFramePr>
        <p:xfrm>
          <a:off x="713225" y="1240363"/>
          <a:ext cx="7717502" cy="3200137"/>
        </p:xfrm>
        <a:graphic>
          <a:graphicData uri="http://schemas.openxmlformats.org/drawingml/2006/table">
            <a:tbl>
              <a:tblPr firstRow="1" bandRow="1"/>
              <a:tblGrid>
                <a:gridCol w="1412407">
                  <a:extLst>
                    <a:ext uri="{9D8B030D-6E8A-4147-A177-3AD203B41FA5}">
                      <a16:colId xmlns:a16="http://schemas.microsoft.com/office/drawing/2014/main" val="2813987364"/>
                    </a:ext>
                  </a:extLst>
                </a:gridCol>
                <a:gridCol w="1243632">
                  <a:extLst>
                    <a:ext uri="{9D8B030D-6E8A-4147-A177-3AD203B41FA5}">
                      <a16:colId xmlns:a16="http://schemas.microsoft.com/office/drawing/2014/main" val="1057090099"/>
                    </a:ext>
                  </a:extLst>
                </a:gridCol>
                <a:gridCol w="1243632">
                  <a:extLst>
                    <a:ext uri="{9D8B030D-6E8A-4147-A177-3AD203B41FA5}">
                      <a16:colId xmlns:a16="http://schemas.microsoft.com/office/drawing/2014/main" val="3746506596"/>
                    </a:ext>
                  </a:extLst>
                </a:gridCol>
                <a:gridCol w="1243632">
                  <a:extLst>
                    <a:ext uri="{9D8B030D-6E8A-4147-A177-3AD203B41FA5}">
                      <a16:colId xmlns:a16="http://schemas.microsoft.com/office/drawing/2014/main" val="1677713405"/>
                    </a:ext>
                  </a:extLst>
                </a:gridCol>
                <a:gridCol w="1243632">
                  <a:extLst>
                    <a:ext uri="{9D8B030D-6E8A-4147-A177-3AD203B41FA5}">
                      <a16:colId xmlns:a16="http://schemas.microsoft.com/office/drawing/2014/main" val="3713713280"/>
                    </a:ext>
                  </a:extLst>
                </a:gridCol>
                <a:gridCol w="1330567">
                  <a:extLst>
                    <a:ext uri="{9D8B030D-6E8A-4147-A177-3AD203B41FA5}">
                      <a16:colId xmlns:a16="http://schemas.microsoft.com/office/drawing/2014/main" val="2775726821"/>
                    </a:ext>
                  </a:extLst>
                </a:gridCol>
              </a:tblGrid>
              <a:tr h="534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Model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Dataset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RMSE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MAE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R²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Training Time (s)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87015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Ridge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Val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0.1804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0.1475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0.7398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9.97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842409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Ridge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Test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0.1833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0.1501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0.7443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300" dirty="0"/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57634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RandomForest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Val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0.1602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0.1339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0.7949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304.54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516015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RandomForest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Test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0.1614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0.1352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0.8017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300"/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820091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XGBoost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Val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0.1571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0.1319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dirty="0"/>
                        <a:t>0.8027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179.08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716251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XGBoost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Test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0.1579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0.1331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0.8103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300"/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48076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dirty="0"/>
                        <a:t>CatBoost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Val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0.1561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0.1315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0.8053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/>
                        <a:t>3238.37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72568"/>
                  </a:ext>
                </a:extLst>
              </a:tr>
              <a:tr h="33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CatBoost (RS)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Test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0.1571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/>
                        <a:t>0.1328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300" b="1" dirty="0"/>
                        <a:t>0.8123</a:t>
                      </a:r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300" dirty="0"/>
                    </a:p>
                  </a:txBody>
                  <a:tcPr marL="88400" marR="88400" marT="44200" marB="44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16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6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Project Objective</a:t>
            </a: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 idx="2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50" y="2200486"/>
            <a:ext cx="3524400" cy="2861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31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07EE6118-A030-0A64-72CD-EDF107877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>
            <a:extLst>
              <a:ext uri="{FF2B5EF4-FFF2-40B4-BE49-F238E27FC236}">
                <a16:creationId xmlns:a16="http://schemas.microsoft.com/office/drawing/2014/main" id="{231A6700-009B-C17A-9D63-ABA48531E1E7}"/>
              </a:ext>
            </a:extLst>
          </p:cNvPr>
          <p:cNvSpPr/>
          <p:nvPr/>
        </p:nvSpPr>
        <p:spPr>
          <a:xfrm>
            <a:off x="-3705801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>
            <a:extLst>
              <a:ext uri="{FF2B5EF4-FFF2-40B4-BE49-F238E27FC236}">
                <a16:creationId xmlns:a16="http://schemas.microsoft.com/office/drawing/2014/main" id="{5DE44168-B97A-3787-2045-2F4D4A2D3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950" y="2457900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 err="1"/>
              <a:t>PySpark</a:t>
            </a:r>
            <a:r>
              <a:rPr lang="en-SG" dirty="0"/>
              <a:t> Modelling</a:t>
            </a:r>
          </a:p>
        </p:txBody>
      </p:sp>
      <p:sp>
        <p:nvSpPr>
          <p:cNvPr id="335" name="Google Shape;335;p31">
            <a:extLst>
              <a:ext uri="{FF2B5EF4-FFF2-40B4-BE49-F238E27FC236}">
                <a16:creationId xmlns:a16="http://schemas.microsoft.com/office/drawing/2014/main" id="{B780B2E5-EADC-1A91-A645-0D82410DD13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47550" y="1536975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37" name="Google Shape;337;p31">
            <a:extLst>
              <a:ext uri="{FF2B5EF4-FFF2-40B4-BE49-F238E27FC236}">
                <a16:creationId xmlns:a16="http://schemas.microsoft.com/office/drawing/2014/main" id="{2AA761BC-63D4-9C0B-5719-417D19556E10}"/>
              </a:ext>
            </a:extLst>
          </p:cNvPr>
          <p:cNvGrpSpPr/>
          <p:nvPr/>
        </p:nvGrpSpPr>
        <p:grpSpPr>
          <a:xfrm>
            <a:off x="274800" y="233303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>
              <a:extLst>
                <a:ext uri="{FF2B5EF4-FFF2-40B4-BE49-F238E27FC236}">
                  <a16:creationId xmlns:a16="http://schemas.microsoft.com/office/drawing/2014/main" id="{ABC8A9B3-3021-B59E-917B-A0047C56D00F}"/>
                </a:ext>
              </a:extLst>
            </p:cNvPr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>
              <a:extLst>
                <a:ext uri="{FF2B5EF4-FFF2-40B4-BE49-F238E27FC236}">
                  <a16:creationId xmlns:a16="http://schemas.microsoft.com/office/drawing/2014/main" id="{248B200E-723F-8ADD-52E9-5F6E08BECFD0}"/>
                </a:ext>
              </a:extLst>
            </p:cNvPr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" name="Google Shape;587;p47">
            <a:extLst>
              <a:ext uri="{FF2B5EF4-FFF2-40B4-BE49-F238E27FC236}">
                <a16:creationId xmlns:a16="http://schemas.microsoft.com/office/drawing/2014/main" id="{886EF3BB-F4C8-7418-4DBB-CB70BBF082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960" y="1447800"/>
            <a:ext cx="2617864" cy="2725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8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AEB99872-6EA2-C798-4596-3486264D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>
            <a:extLst>
              <a:ext uri="{FF2B5EF4-FFF2-40B4-BE49-F238E27FC236}">
                <a16:creationId xmlns:a16="http://schemas.microsoft.com/office/drawing/2014/main" id="{58B16FAD-E88D-008A-3444-B0A525A3F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</a:t>
            </a:r>
            <a:r>
              <a:rPr lang="en" dirty="0" err="1"/>
              <a:t>PySpark</a:t>
            </a:r>
            <a:r>
              <a:rPr lang="en" dirty="0"/>
              <a:t> Modelling Phases</a:t>
            </a:r>
            <a:endParaRPr dirty="0"/>
          </a:p>
        </p:txBody>
      </p:sp>
      <p:sp>
        <p:nvSpPr>
          <p:cNvPr id="464" name="Google Shape;464;p41">
            <a:extLst>
              <a:ext uri="{FF2B5EF4-FFF2-40B4-BE49-F238E27FC236}">
                <a16:creationId xmlns:a16="http://schemas.microsoft.com/office/drawing/2014/main" id="{9186E0F4-1B1C-4216-40A9-8A687CD16F02}"/>
              </a:ext>
            </a:extLst>
          </p:cNvPr>
          <p:cNvSpPr/>
          <p:nvPr/>
        </p:nvSpPr>
        <p:spPr>
          <a:xfrm>
            <a:off x="2487050" y="1944458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>
            <a:extLst>
              <a:ext uri="{FF2B5EF4-FFF2-40B4-BE49-F238E27FC236}">
                <a16:creationId xmlns:a16="http://schemas.microsoft.com/office/drawing/2014/main" id="{2D78ED55-30AF-700F-79EF-2855D3A6A2F9}"/>
              </a:ext>
            </a:extLst>
          </p:cNvPr>
          <p:cNvSpPr/>
          <p:nvPr/>
        </p:nvSpPr>
        <p:spPr>
          <a:xfrm>
            <a:off x="4450950" y="1944533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>
            <a:extLst>
              <a:ext uri="{FF2B5EF4-FFF2-40B4-BE49-F238E27FC236}">
                <a16:creationId xmlns:a16="http://schemas.microsoft.com/office/drawing/2014/main" id="{84F68A95-4377-E2FF-50C6-4C9D5C7E886F}"/>
              </a:ext>
            </a:extLst>
          </p:cNvPr>
          <p:cNvSpPr/>
          <p:nvPr/>
        </p:nvSpPr>
        <p:spPr>
          <a:xfrm>
            <a:off x="6414850" y="1944532"/>
            <a:ext cx="242100" cy="24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>
            <a:extLst>
              <a:ext uri="{FF2B5EF4-FFF2-40B4-BE49-F238E27FC236}">
                <a16:creationId xmlns:a16="http://schemas.microsoft.com/office/drawing/2014/main" id="{9B936621-1D0A-7E29-7CB3-5B57F63F051E}"/>
              </a:ext>
            </a:extLst>
          </p:cNvPr>
          <p:cNvSpPr txBox="1"/>
          <p:nvPr/>
        </p:nvSpPr>
        <p:spPr>
          <a:xfrm flipH="1">
            <a:off x="1701950" y="2307533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1: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 Model prediction to understand how Models react to dataset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9" name="Google Shape;469;p41">
            <a:extLst>
              <a:ext uri="{FF2B5EF4-FFF2-40B4-BE49-F238E27FC236}">
                <a16:creationId xmlns:a16="http://schemas.microsoft.com/office/drawing/2014/main" id="{11B6B57F-9DAE-20F8-17DE-660C52ED56E1}"/>
              </a:ext>
            </a:extLst>
          </p:cNvPr>
          <p:cNvSpPr txBox="1"/>
          <p:nvPr/>
        </p:nvSpPr>
        <p:spPr>
          <a:xfrm flipH="1">
            <a:off x="3665850" y="2260994"/>
            <a:ext cx="1812300" cy="133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2:</a:t>
            </a: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in Log Transformation to prevent skewness on data, along with advanced Encoding  &amp; Scaling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41">
            <a:extLst>
              <a:ext uri="{FF2B5EF4-FFF2-40B4-BE49-F238E27FC236}">
                <a16:creationId xmlns:a16="http://schemas.microsoft.com/office/drawing/2014/main" id="{1B8DA96F-CCE4-4E2C-0298-07914FFAF2AC}"/>
              </a:ext>
            </a:extLst>
          </p:cNvPr>
          <p:cNvSpPr txBox="1"/>
          <p:nvPr/>
        </p:nvSpPr>
        <p:spPr>
          <a:xfrm flipH="1">
            <a:off x="5629750" y="226099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 3: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b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 in RandomSearchCV &amp; K</a:t>
            </a:r>
            <a:r>
              <a:rPr lang="en-SG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lang="en" sz="1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olds to squeeze out metrics more</a:t>
            </a:r>
            <a:endParaRPr sz="12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72" name="Google Shape;472;p41">
            <a:extLst>
              <a:ext uri="{FF2B5EF4-FFF2-40B4-BE49-F238E27FC236}">
                <a16:creationId xmlns:a16="http://schemas.microsoft.com/office/drawing/2014/main" id="{D52A5395-C353-8EFC-EB74-108CAC2EE834}"/>
              </a:ext>
            </a:extLst>
          </p:cNvPr>
          <p:cNvCxnSpPr>
            <a:cxnSpLocks/>
            <a:stCxn id="464" idx="6"/>
            <a:endCxn id="465" idx="2"/>
          </p:cNvCxnSpPr>
          <p:nvPr/>
        </p:nvCxnSpPr>
        <p:spPr>
          <a:xfrm>
            <a:off x="2729150" y="2065508"/>
            <a:ext cx="1721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1">
            <a:extLst>
              <a:ext uri="{FF2B5EF4-FFF2-40B4-BE49-F238E27FC236}">
                <a16:creationId xmlns:a16="http://schemas.microsoft.com/office/drawing/2014/main" id="{00B23225-8453-7DC5-150E-B66F29AB326E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4693050" y="2065583"/>
            <a:ext cx="1721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1">
            <a:extLst>
              <a:ext uri="{FF2B5EF4-FFF2-40B4-BE49-F238E27FC236}">
                <a16:creationId xmlns:a16="http://schemas.microsoft.com/office/drawing/2014/main" id="{74F1A467-CA57-42B2-5407-FF0C24A013CA}"/>
              </a:ext>
            </a:extLst>
          </p:cNvPr>
          <p:cNvCxnSpPr>
            <a:cxnSpLocks/>
            <a:stCxn id="464" idx="4"/>
            <a:endCxn id="468" idx="0"/>
          </p:cNvCxnSpPr>
          <p:nvPr/>
        </p:nvCxnSpPr>
        <p:spPr>
          <a:xfrm>
            <a:off x="2608100" y="2186558"/>
            <a:ext cx="0" cy="1209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1">
            <a:extLst>
              <a:ext uri="{FF2B5EF4-FFF2-40B4-BE49-F238E27FC236}">
                <a16:creationId xmlns:a16="http://schemas.microsoft.com/office/drawing/2014/main" id="{9B18754C-2EDF-66D4-33EC-0B5C329375F7}"/>
              </a:ext>
            </a:extLst>
          </p:cNvPr>
          <p:cNvCxnSpPr>
            <a:cxnSpLocks/>
            <a:stCxn id="465" idx="4"/>
            <a:endCxn id="469" idx="0"/>
          </p:cNvCxnSpPr>
          <p:nvPr/>
        </p:nvCxnSpPr>
        <p:spPr>
          <a:xfrm>
            <a:off x="4572000" y="2186633"/>
            <a:ext cx="0" cy="7436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1">
            <a:extLst>
              <a:ext uri="{FF2B5EF4-FFF2-40B4-BE49-F238E27FC236}">
                <a16:creationId xmlns:a16="http://schemas.microsoft.com/office/drawing/2014/main" id="{83080F66-6D2D-C070-6E12-E6E15BB80976}"/>
              </a:ext>
            </a:extLst>
          </p:cNvPr>
          <p:cNvCxnSpPr>
            <a:cxnSpLocks/>
            <a:stCxn id="466" idx="4"/>
            <a:endCxn id="470" idx="0"/>
          </p:cNvCxnSpPr>
          <p:nvPr/>
        </p:nvCxnSpPr>
        <p:spPr>
          <a:xfrm>
            <a:off x="6535900" y="2186632"/>
            <a:ext cx="0" cy="7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3318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>
          <a:extLst>
            <a:ext uri="{FF2B5EF4-FFF2-40B4-BE49-F238E27FC236}">
              <a16:creationId xmlns:a16="http://schemas.microsoft.com/office/drawing/2014/main" id="{63B5EDEC-8B25-54D2-D10F-F508AD35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>
            <a:extLst>
              <a:ext uri="{FF2B5EF4-FFF2-40B4-BE49-F238E27FC236}">
                <a16:creationId xmlns:a16="http://schemas.microsoft.com/office/drawing/2014/main" id="{45E63E1F-DD89-4911-0D02-E682EA3F19C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947800" y="3219497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GBTRegressor</a:t>
            </a:r>
            <a:endParaRPr dirty="0"/>
          </a:p>
        </p:txBody>
      </p:sp>
      <p:sp>
        <p:nvSpPr>
          <p:cNvPr id="369" name="Google Shape;369;p34">
            <a:extLst>
              <a:ext uri="{FF2B5EF4-FFF2-40B4-BE49-F238E27FC236}">
                <a16:creationId xmlns:a16="http://schemas.microsoft.com/office/drawing/2014/main" id="{CA1ED702-857D-1BB6-5DEF-837269093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ML Models trained</a:t>
            </a:r>
            <a:endParaRPr dirty="0"/>
          </a:p>
        </p:txBody>
      </p:sp>
      <p:sp>
        <p:nvSpPr>
          <p:cNvPr id="370" name="Google Shape;370;p34">
            <a:extLst>
              <a:ext uri="{FF2B5EF4-FFF2-40B4-BE49-F238E27FC236}">
                <a16:creationId xmlns:a16="http://schemas.microsoft.com/office/drawing/2014/main" id="{B1979757-EA33-37EE-D1E6-BEFD950142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Fast to Train &amp; easy to understand.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</a:t>
            </a:r>
            <a:r>
              <a:rPr lang="en-SG" dirty="0"/>
              <a:t>o</a:t>
            </a:r>
            <a:r>
              <a:rPr lang="en" dirty="0"/>
              <a:t>od with Linearity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Ridge LR used as it has built in L2 </a:t>
            </a:r>
            <a:r>
              <a:rPr lang="en" dirty="0" err="1"/>
              <a:t>Regularisation</a:t>
            </a:r>
            <a:r>
              <a:rPr lang="en" dirty="0"/>
              <a:t>, </a:t>
            </a:r>
            <a:r>
              <a:rPr lang="en" dirty="0" err="1"/>
              <a:t>penali</a:t>
            </a:r>
            <a:r>
              <a:rPr lang="en-SG" dirty="0"/>
              <a:t>z</a:t>
            </a:r>
            <a:r>
              <a:rPr lang="en" dirty="0" err="1"/>
              <a:t>ing</a:t>
            </a:r>
            <a:r>
              <a:rPr lang="en" dirty="0"/>
              <a:t> large coefficients to reduce 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4">
            <a:extLst>
              <a:ext uri="{FF2B5EF4-FFF2-40B4-BE49-F238E27FC236}">
                <a16:creationId xmlns:a16="http://schemas.microsoft.com/office/drawing/2014/main" id="{8FE3E521-B875-9D4A-163F-4102652A3A0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Handles Non-Linearity in Dataset better than LR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Captures complex feature interactions.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No need of complicated Scaling as it is not sensitive to outliers. </a:t>
            </a:r>
            <a:endParaRPr dirty="0"/>
          </a:p>
        </p:txBody>
      </p:sp>
      <p:sp>
        <p:nvSpPr>
          <p:cNvPr id="372" name="Google Shape;372;p34">
            <a:extLst>
              <a:ext uri="{FF2B5EF4-FFF2-40B4-BE49-F238E27FC236}">
                <a16:creationId xmlns:a16="http://schemas.microsoft.com/office/drawing/2014/main" id="{95AD59D0-B7B4-3CD3-D76D-4C8A6EA7FC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947800" y="3556126"/>
            <a:ext cx="3248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n-SG" dirty="0"/>
              <a:t>Tree-based ensemble model that builds regression trees in sequence, where each new tree corrects the errors of the previous ones. </a:t>
            </a:r>
          </a:p>
          <a:p>
            <a:pPr marL="171450" lvl="0" indent="-171450" algn="ctr">
              <a:buFont typeface="Arial" panose="020B0604020202020204" pitchFamily="34" charset="0"/>
              <a:buChar char="•"/>
            </a:pPr>
            <a:r>
              <a:rPr lang="en-SG" dirty="0"/>
              <a:t>Able to handle large scale datasets and non-linear relationships</a:t>
            </a:r>
            <a:endParaRPr dirty="0"/>
          </a:p>
        </p:txBody>
      </p:sp>
      <p:sp>
        <p:nvSpPr>
          <p:cNvPr id="374" name="Google Shape;374;p34">
            <a:extLst>
              <a:ext uri="{FF2B5EF4-FFF2-40B4-BE49-F238E27FC236}">
                <a16:creationId xmlns:a16="http://schemas.microsoft.com/office/drawing/2014/main" id="{942D3020-7D0A-A8C9-B585-DC4463824AA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LinearRegression</a:t>
            </a:r>
            <a:endParaRPr dirty="0"/>
          </a:p>
        </p:txBody>
      </p:sp>
      <p:sp>
        <p:nvSpPr>
          <p:cNvPr id="375" name="Google Shape;375;p34">
            <a:extLst>
              <a:ext uri="{FF2B5EF4-FFF2-40B4-BE49-F238E27FC236}">
                <a16:creationId xmlns:a16="http://schemas.microsoft.com/office/drawing/2014/main" id="{B9C83B1D-97A0-9B94-4C33-41C203900B43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RandomForest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291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79BEB-620C-F57A-39ED-9770B45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339-DD2A-BC53-C465-50206052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1 – </a:t>
            </a:r>
            <a:r>
              <a:rPr lang="en-GB" sz="2800" dirty="0" err="1"/>
              <a:t>PySpark</a:t>
            </a:r>
            <a:r>
              <a:rPr lang="en-GB" sz="2800" dirty="0"/>
              <a:t> Modelling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AEF9A-5FA4-8912-D5D4-E344DDBB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59091"/>
              </p:ext>
            </p:extLst>
          </p:nvPr>
        </p:nvGraphicFramePr>
        <p:xfrm>
          <a:off x="713224" y="1208225"/>
          <a:ext cx="7717499" cy="3264408"/>
        </p:xfrm>
        <a:graphic>
          <a:graphicData uri="http://schemas.openxmlformats.org/drawingml/2006/table">
            <a:tbl>
              <a:tblPr firstRow="1" bandRow="1"/>
              <a:tblGrid>
                <a:gridCol w="1298054">
                  <a:extLst>
                    <a:ext uri="{9D8B030D-6E8A-4147-A177-3AD203B41FA5}">
                      <a16:colId xmlns:a16="http://schemas.microsoft.com/office/drawing/2014/main" val="890520201"/>
                    </a:ext>
                  </a:extLst>
                </a:gridCol>
                <a:gridCol w="1298054">
                  <a:extLst>
                    <a:ext uri="{9D8B030D-6E8A-4147-A177-3AD203B41FA5}">
                      <a16:colId xmlns:a16="http://schemas.microsoft.com/office/drawing/2014/main" val="49410975"/>
                    </a:ext>
                  </a:extLst>
                </a:gridCol>
                <a:gridCol w="1298054">
                  <a:extLst>
                    <a:ext uri="{9D8B030D-6E8A-4147-A177-3AD203B41FA5}">
                      <a16:colId xmlns:a16="http://schemas.microsoft.com/office/drawing/2014/main" val="4102989912"/>
                    </a:ext>
                  </a:extLst>
                </a:gridCol>
                <a:gridCol w="1215472">
                  <a:extLst>
                    <a:ext uri="{9D8B030D-6E8A-4147-A177-3AD203B41FA5}">
                      <a16:colId xmlns:a16="http://schemas.microsoft.com/office/drawing/2014/main" val="3959326955"/>
                    </a:ext>
                  </a:extLst>
                </a:gridCol>
                <a:gridCol w="1215472">
                  <a:extLst>
                    <a:ext uri="{9D8B030D-6E8A-4147-A177-3AD203B41FA5}">
                      <a16:colId xmlns:a16="http://schemas.microsoft.com/office/drawing/2014/main" val="1272787312"/>
                    </a:ext>
                  </a:extLst>
                </a:gridCol>
                <a:gridCol w="1392393">
                  <a:extLst>
                    <a:ext uri="{9D8B030D-6E8A-4147-A177-3AD203B41FA5}">
                      <a16:colId xmlns:a16="http://schemas.microsoft.com/office/drawing/2014/main" val="3098443035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Model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Dataset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RMSE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MAE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R²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Training Time (s)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56894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Linear Regression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19.65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15.91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dirty="0"/>
                        <a:t>0.748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13.21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526094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Linear Regression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19.66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15.80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0.750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59525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Random Forest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0.23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0.19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0.602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4.61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41596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Random Forest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0.23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0.19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0.601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72427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GBT Regressor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0.17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0.14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0.771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12.92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3572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GBT Regressor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0.17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0.14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0.771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 dirty="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888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13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DB71-178F-406F-AEC3-9BA30A8D7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5E85-C964-5217-88DF-11219D6E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2 – </a:t>
            </a:r>
            <a:r>
              <a:rPr lang="en-GB" sz="2800" dirty="0" err="1"/>
              <a:t>PySpark</a:t>
            </a:r>
            <a:r>
              <a:rPr lang="en-GB" sz="2800" dirty="0"/>
              <a:t> Modelling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E8FCE6-5D38-FC53-DDB5-01180C57E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20772"/>
              </p:ext>
            </p:extLst>
          </p:nvPr>
        </p:nvGraphicFramePr>
        <p:xfrm>
          <a:off x="713225" y="1208225"/>
          <a:ext cx="7717499" cy="3264408"/>
        </p:xfrm>
        <a:graphic>
          <a:graphicData uri="http://schemas.openxmlformats.org/drawingml/2006/table">
            <a:tbl>
              <a:tblPr firstRow="1" bandRow="1"/>
              <a:tblGrid>
                <a:gridCol w="1270856">
                  <a:extLst>
                    <a:ext uri="{9D8B030D-6E8A-4147-A177-3AD203B41FA5}">
                      <a16:colId xmlns:a16="http://schemas.microsoft.com/office/drawing/2014/main" val="782966730"/>
                    </a:ext>
                  </a:extLst>
                </a:gridCol>
                <a:gridCol w="1270856">
                  <a:extLst>
                    <a:ext uri="{9D8B030D-6E8A-4147-A177-3AD203B41FA5}">
                      <a16:colId xmlns:a16="http://schemas.microsoft.com/office/drawing/2014/main" val="4253217755"/>
                    </a:ext>
                  </a:extLst>
                </a:gridCol>
                <a:gridCol w="1270856">
                  <a:extLst>
                    <a:ext uri="{9D8B030D-6E8A-4147-A177-3AD203B41FA5}">
                      <a16:colId xmlns:a16="http://schemas.microsoft.com/office/drawing/2014/main" val="2725033998"/>
                    </a:ext>
                  </a:extLst>
                </a:gridCol>
                <a:gridCol w="1270856">
                  <a:extLst>
                    <a:ext uri="{9D8B030D-6E8A-4147-A177-3AD203B41FA5}">
                      <a16:colId xmlns:a16="http://schemas.microsoft.com/office/drawing/2014/main" val="2376318198"/>
                    </a:ext>
                  </a:extLst>
                </a:gridCol>
                <a:gridCol w="1270856">
                  <a:extLst>
                    <a:ext uri="{9D8B030D-6E8A-4147-A177-3AD203B41FA5}">
                      <a16:colId xmlns:a16="http://schemas.microsoft.com/office/drawing/2014/main" val="1952061518"/>
                    </a:ext>
                  </a:extLst>
                </a:gridCol>
                <a:gridCol w="1363219">
                  <a:extLst>
                    <a:ext uri="{9D8B030D-6E8A-4147-A177-3AD203B41FA5}">
                      <a16:colId xmlns:a16="http://schemas.microsoft.com/office/drawing/2014/main" val="2561878047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Model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Dataset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RMSE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MAE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R²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Training Time (s)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290164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Linear Regression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0.2784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–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0.4165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12.90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92225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Linear Regression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0.2799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–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0.4109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 dirty="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02590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Random Forest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0.1975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0.1607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0.7064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dirty="0"/>
                        <a:t>8.43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22778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Random Forest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0.1999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0.1600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0.6996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614630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0"/>
                        <a:t>GBT Regressor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0"/>
                        <a:t>Val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0"/>
                        <a:t>0.1735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0"/>
                        <a:t>0.1400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0" dirty="0"/>
                        <a:t>0.7734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/>
                        <a:t>16.05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347099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GBT Regressor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Test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0.1723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/>
                        <a:t>0.1400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200" b="1" dirty="0"/>
                        <a:t>0.7767</a:t>
                      </a:r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SG" sz="1200" dirty="0"/>
                    </a:p>
                  </a:txBody>
                  <a:tcPr marL="77396" marR="77396" marT="38698" marB="38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14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59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C833-E8FB-7002-E841-BB4EA9CC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4524-93B7-A7E8-333F-E4726BC2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3 – </a:t>
            </a:r>
            <a:r>
              <a:rPr lang="en-GB" sz="2800" dirty="0" err="1"/>
              <a:t>PySpark</a:t>
            </a:r>
            <a:r>
              <a:rPr lang="en-GB" sz="2800" dirty="0"/>
              <a:t> Modelling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8FED12-B6C7-6C5D-B2CF-BFBA37115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26274"/>
              </p:ext>
            </p:extLst>
          </p:nvPr>
        </p:nvGraphicFramePr>
        <p:xfrm>
          <a:off x="713225" y="1376043"/>
          <a:ext cx="7717503" cy="2928775"/>
        </p:xfrm>
        <a:graphic>
          <a:graphicData uri="http://schemas.openxmlformats.org/drawingml/2006/table">
            <a:tbl>
              <a:tblPr firstRow="1" bandRow="1"/>
              <a:tblGrid>
                <a:gridCol w="2095058">
                  <a:extLst>
                    <a:ext uri="{9D8B030D-6E8A-4147-A177-3AD203B41FA5}">
                      <a16:colId xmlns:a16="http://schemas.microsoft.com/office/drawing/2014/main" val="1551845480"/>
                    </a:ext>
                  </a:extLst>
                </a:gridCol>
                <a:gridCol w="1496101">
                  <a:extLst>
                    <a:ext uri="{9D8B030D-6E8A-4147-A177-3AD203B41FA5}">
                      <a16:colId xmlns:a16="http://schemas.microsoft.com/office/drawing/2014/main" val="247759765"/>
                    </a:ext>
                  </a:extLst>
                </a:gridCol>
                <a:gridCol w="1375448">
                  <a:extLst>
                    <a:ext uri="{9D8B030D-6E8A-4147-A177-3AD203B41FA5}">
                      <a16:colId xmlns:a16="http://schemas.microsoft.com/office/drawing/2014/main" val="111041249"/>
                    </a:ext>
                  </a:extLst>
                </a:gridCol>
                <a:gridCol w="1375448">
                  <a:extLst>
                    <a:ext uri="{9D8B030D-6E8A-4147-A177-3AD203B41FA5}">
                      <a16:colId xmlns:a16="http://schemas.microsoft.com/office/drawing/2014/main" val="2190325960"/>
                    </a:ext>
                  </a:extLst>
                </a:gridCol>
                <a:gridCol w="1375448">
                  <a:extLst>
                    <a:ext uri="{9D8B030D-6E8A-4147-A177-3AD203B41FA5}">
                      <a16:colId xmlns:a16="http://schemas.microsoft.com/office/drawing/2014/main" val="2953775662"/>
                    </a:ext>
                  </a:extLst>
                </a:gridCol>
              </a:tblGrid>
              <a:tr h="54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Model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Dataset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RMSE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MAE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R²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664555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Tuned Ridge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Test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0.1836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0.1507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0.7466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5546"/>
                  </a:ext>
                </a:extLst>
              </a:tr>
              <a:tr h="12906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Tuned RandomForest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Test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0.1708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0.1416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0.7807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61331"/>
                  </a:ext>
                </a:extLst>
              </a:tr>
              <a:tr h="54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Tuned GBT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Test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0.1624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/>
                        <a:t>0.1360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900" dirty="0"/>
                        <a:t>0.8017</a:t>
                      </a:r>
                    </a:p>
                  </a:txBody>
                  <a:tcPr marL="124100" marR="124100" marT="62050" marB="62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59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351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48E21-F2FD-D743-1F28-EFAE1C19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AA66-16E9-82AC-18A4-F7D7968A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Phase 3 – </a:t>
            </a:r>
            <a:r>
              <a:rPr lang="en-GB" sz="2800" dirty="0" err="1"/>
              <a:t>PySpark</a:t>
            </a:r>
            <a:r>
              <a:rPr lang="en-GB" sz="2800" dirty="0"/>
              <a:t> Vs Scikit-Learn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80968E-CFC9-43CD-0CD6-06EA21C72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96181"/>
              </p:ext>
            </p:extLst>
          </p:nvPr>
        </p:nvGraphicFramePr>
        <p:xfrm>
          <a:off x="713225" y="1652390"/>
          <a:ext cx="7717502" cy="2376080"/>
        </p:xfrm>
        <a:graphic>
          <a:graphicData uri="http://schemas.openxmlformats.org/drawingml/2006/table">
            <a:tbl>
              <a:tblPr firstRow="1" bandRow="1"/>
              <a:tblGrid>
                <a:gridCol w="1565198">
                  <a:extLst>
                    <a:ext uri="{9D8B030D-6E8A-4147-A177-3AD203B41FA5}">
                      <a16:colId xmlns:a16="http://schemas.microsoft.com/office/drawing/2014/main" val="2294296701"/>
                    </a:ext>
                  </a:extLst>
                </a:gridCol>
                <a:gridCol w="1565198">
                  <a:extLst>
                    <a:ext uri="{9D8B030D-6E8A-4147-A177-3AD203B41FA5}">
                      <a16:colId xmlns:a16="http://schemas.microsoft.com/office/drawing/2014/main" val="776250910"/>
                    </a:ext>
                  </a:extLst>
                </a:gridCol>
                <a:gridCol w="1565198">
                  <a:extLst>
                    <a:ext uri="{9D8B030D-6E8A-4147-A177-3AD203B41FA5}">
                      <a16:colId xmlns:a16="http://schemas.microsoft.com/office/drawing/2014/main" val="850433838"/>
                    </a:ext>
                  </a:extLst>
                </a:gridCol>
                <a:gridCol w="1565198">
                  <a:extLst>
                    <a:ext uri="{9D8B030D-6E8A-4147-A177-3AD203B41FA5}">
                      <a16:colId xmlns:a16="http://schemas.microsoft.com/office/drawing/2014/main" val="4045264258"/>
                    </a:ext>
                  </a:extLst>
                </a:gridCol>
                <a:gridCol w="1456710">
                  <a:extLst>
                    <a:ext uri="{9D8B030D-6E8A-4147-A177-3AD203B41FA5}">
                      <a16:colId xmlns:a16="http://schemas.microsoft.com/office/drawing/2014/main" val="2859950055"/>
                    </a:ext>
                  </a:extLst>
                </a:gridCol>
              </a:tblGrid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Model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Framework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Test RMSE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Test MAE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Test R²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18702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Ridge (RS)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Scikit-Learn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0.1833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0.1501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0.7443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27737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Ridge (RS)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PySpark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0.1836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0.1507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0.7466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961000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Random Forest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Scikit-Learn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0.1614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0.1352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0.8017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807238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Random Forest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PySpark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0.1708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0.1416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0.7807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02630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XGBoost (RS)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Non-PySpark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0.1579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/>
                        <a:t>0.1331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b="1" dirty="0"/>
                        <a:t>0.8103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249729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GBT (RS)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PySpark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0.1624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0.1360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0.8017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448806"/>
                  </a:ext>
                </a:extLst>
              </a:tr>
              <a:tr h="2970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CatBoost (RS)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Non-PySpark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0.1571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/>
                        <a:t>0.1328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1000" dirty="0"/>
                        <a:t>0.8123</a:t>
                      </a:r>
                    </a:p>
                  </a:txBody>
                  <a:tcPr marL="67502" marR="67502" marT="33751" marB="33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6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8BB9-E2D5-4BDC-7FFE-052A402A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B5A4-89B9-C71E-B3B8-8047EC42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Overall Comparison Of Sciki-Learn &amp; PySpark</a:t>
            </a:r>
            <a:endParaRPr lang="en-GB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BC0BD9-5292-0326-C47C-D14E47DB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14707"/>
              </p:ext>
            </p:extLst>
          </p:nvPr>
        </p:nvGraphicFramePr>
        <p:xfrm>
          <a:off x="814913" y="1208225"/>
          <a:ext cx="7514125" cy="3264412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282546">
                  <a:extLst>
                    <a:ext uri="{9D8B030D-6E8A-4147-A177-3AD203B41FA5}">
                      <a16:colId xmlns:a16="http://schemas.microsoft.com/office/drawing/2014/main" val="3697054849"/>
                    </a:ext>
                  </a:extLst>
                </a:gridCol>
                <a:gridCol w="1861750">
                  <a:extLst>
                    <a:ext uri="{9D8B030D-6E8A-4147-A177-3AD203B41FA5}">
                      <a16:colId xmlns:a16="http://schemas.microsoft.com/office/drawing/2014/main" val="2685387245"/>
                    </a:ext>
                  </a:extLst>
                </a:gridCol>
                <a:gridCol w="2159982">
                  <a:extLst>
                    <a:ext uri="{9D8B030D-6E8A-4147-A177-3AD203B41FA5}">
                      <a16:colId xmlns:a16="http://schemas.microsoft.com/office/drawing/2014/main" val="2561723276"/>
                    </a:ext>
                  </a:extLst>
                </a:gridCol>
                <a:gridCol w="2209847">
                  <a:extLst>
                    <a:ext uri="{9D8B030D-6E8A-4147-A177-3AD203B41FA5}">
                      <a16:colId xmlns:a16="http://schemas.microsoft.com/office/drawing/2014/main" val="2821865990"/>
                    </a:ext>
                  </a:extLst>
                </a:gridCol>
              </a:tblGrid>
              <a:tr h="226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Aspect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scikit-learn (Non-PySpark)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PySpark (MLlib)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Impact on your project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62702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Memory behavior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Single-machine RAM; simple to reason about.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Driver/executor memory plus shuffles; partition/caching config required.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Hit OOM/pressure → had to shrink </a:t>
                      </a: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RandomSearch</a:t>
                      </a: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 space and reduce K-folds.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31306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Hyper-parameter search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RandomizedSearchCV</a:t>
                      </a: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GridSearchCV</a:t>
                      </a: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Optuna</a:t>
                      </a: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, etc.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CrossValidator/TrainValidationSplit with ParamGridBuilder (grid only; no native random).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Forced to “dumb down” </a:t>
                      </a: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RandomSearch</a:t>
                      </a: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 and CV due to runtime/memory.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53212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Cross-validation speed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Fast on small/medium data; parallel via n_jobs.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High overhead from cluster coordination and serialization.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Slower end-to-end for your experiments.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93033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Algorithm coverage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Very broad; easy to add CatBoost, XGBoost, LightGBM.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Smaller built-ins (Linear/GLM, RF, GBT, etc.); 3rd-party libs required for others.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Missed CatBoost natively; fewer model choices in Spark.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39407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GBT / Boosted Trees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Available (GradientBoostingRegressor and external libs).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Available (GBTRegressor) and distributed.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Used Spark GBT; much slower to tune at scale.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46518"/>
                  </a:ext>
                </a:extLst>
              </a:tr>
              <a:tr h="226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CatBoost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Yes (via catboost Python package).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No native CatBoost in MLlib.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Could not run CatBoost in a PySpark pipeline.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73491"/>
                  </a:ext>
                </a:extLst>
              </a:tr>
              <a:tr h="226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Yes (xgboost.sklearn.XGBRegressor).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Not native; needs Spark-specific packages/bridges.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Extra setup/friction compared to scikit-learn.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41223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Iteration speed / ergonomics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Lightweight pipelines; rapid trial-and-error.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More boilerplate (StringIndexer, VectorAssembler, caching, cluster configs).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Slower iteration during EDA/tuning.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00276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Best use case size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Small–medium datasets that fit on one machine.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Very large datasets and distributed training.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Your data/experiments were development-oriented, so scikit-learn fit better.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60433"/>
                  </a:ext>
                </a:extLst>
              </a:tr>
              <a:tr h="226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Training time (practical)</a:t>
                      </a:r>
                    </a:p>
                  </a:txBody>
                  <a:tcPr marL="38665" marR="18155" marT="11047" marB="82853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Often faster for your workloads.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>
                          <a:solidFill>
                            <a:schemeClr val="tx1"/>
                          </a:solidFill>
                        </a:rPr>
                        <a:t>Often slower for your workloads due to overhead.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Your runs confirmed longer wall-clock in </a:t>
                      </a:r>
                      <a:r>
                        <a:rPr lang="en-SG" sz="700" cap="none" spc="0" dirty="0" err="1">
                          <a:solidFill>
                            <a:schemeClr val="tx1"/>
                          </a:solidFill>
                        </a:rPr>
                        <a:t>PySpark</a:t>
                      </a:r>
                      <a:r>
                        <a:rPr lang="en-SG" sz="7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38665" marR="18155" marT="11047" marB="828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7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13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D104089-141C-1D0D-DDC4-6078BA744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>
            <a:extLst>
              <a:ext uri="{FF2B5EF4-FFF2-40B4-BE49-F238E27FC236}">
                <a16:creationId xmlns:a16="http://schemas.microsoft.com/office/drawing/2014/main" id="{4660AE31-1BC3-CB4F-68F6-C5136F20B951}"/>
              </a:ext>
            </a:extLst>
          </p:cNvPr>
          <p:cNvSpPr/>
          <p:nvPr/>
        </p:nvSpPr>
        <p:spPr>
          <a:xfrm>
            <a:off x="-3705801" y="14478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>
            <a:extLst>
              <a:ext uri="{FF2B5EF4-FFF2-40B4-BE49-F238E27FC236}">
                <a16:creationId xmlns:a16="http://schemas.microsoft.com/office/drawing/2014/main" id="{A8B0B2A1-8E8D-65AD-8AD3-6D23D4CA8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950" y="2457900"/>
            <a:ext cx="3857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Real Life Scenario</a:t>
            </a:r>
          </a:p>
        </p:txBody>
      </p:sp>
      <p:sp>
        <p:nvSpPr>
          <p:cNvPr id="335" name="Google Shape;335;p31">
            <a:extLst>
              <a:ext uri="{FF2B5EF4-FFF2-40B4-BE49-F238E27FC236}">
                <a16:creationId xmlns:a16="http://schemas.microsoft.com/office/drawing/2014/main" id="{ECE4D259-E2A0-F666-677A-79FA1AC2AB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47550" y="1536975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337" name="Google Shape;337;p31">
            <a:extLst>
              <a:ext uri="{FF2B5EF4-FFF2-40B4-BE49-F238E27FC236}">
                <a16:creationId xmlns:a16="http://schemas.microsoft.com/office/drawing/2014/main" id="{7E7EFD4F-F710-7D23-D4AA-A0AEE5243CDC}"/>
              </a:ext>
            </a:extLst>
          </p:cNvPr>
          <p:cNvGrpSpPr/>
          <p:nvPr/>
        </p:nvGrpSpPr>
        <p:grpSpPr>
          <a:xfrm>
            <a:off x="274800" y="233303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>
              <a:extLst>
                <a:ext uri="{FF2B5EF4-FFF2-40B4-BE49-F238E27FC236}">
                  <a16:creationId xmlns:a16="http://schemas.microsoft.com/office/drawing/2014/main" id="{BA578FB1-AFEB-F4D5-BE74-752BC6896C3C}"/>
                </a:ext>
              </a:extLst>
            </p:cNvPr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>
              <a:extLst>
                <a:ext uri="{FF2B5EF4-FFF2-40B4-BE49-F238E27FC236}">
                  <a16:creationId xmlns:a16="http://schemas.microsoft.com/office/drawing/2014/main" id="{A5956AE6-724D-D29F-9ABF-89DC0F618273}"/>
                </a:ext>
              </a:extLst>
            </p:cNvPr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" name="Google Shape;587;p47">
            <a:extLst>
              <a:ext uri="{FF2B5EF4-FFF2-40B4-BE49-F238E27FC236}">
                <a16:creationId xmlns:a16="http://schemas.microsoft.com/office/drawing/2014/main" id="{A8D17E60-E113-358D-9C6D-622AE988D1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960" y="1447800"/>
            <a:ext cx="2617864" cy="2725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40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/>
              <a:t>CatBoost Prediction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D2BE927-29EC-6879-31B1-B41D48CC4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533615"/>
            <a:ext cx="3668250" cy="261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45D135F-AD0E-B204-59DB-FCB1B817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75" y="2102193"/>
            <a:ext cx="3668250" cy="147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>
            <a:spLocks noGrp="1"/>
          </p:cNvSpPr>
          <p:nvPr>
            <p:ph type="title"/>
          </p:nvPr>
        </p:nvSpPr>
        <p:spPr>
          <a:xfrm>
            <a:off x="720000" y="80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2"/>
          </p:nvPr>
        </p:nvSpPr>
        <p:spPr>
          <a:xfrm>
            <a:off x="1342074" y="2172497"/>
            <a:ext cx="3012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Explore The Dataset to know the overall make up of the job market.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Provide findings to government organization &amp; build ML model to predict salary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subTitle" idx="3"/>
          </p:nvPr>
        </p:nvSpPr>
        <p:spPr>
          <a:xfrm>
            <a:off x="1342075" y="1803158"/>
            <a:ext cx="3012600" cy="4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349" name="Google Shape;349;p32"/>
          <p:cNvSpPr/>
          <p:nvPr/>
        </p:nvSpPr>
        <p:spPr>
          <a:xfrm rot="10800000" flipH="1">
            <a:off x="5620375" y="31867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2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1" name="Google Shape;351;p32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20" y="1306800"/>
            <a:ext cx="1872803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title"/>
          </p:nvPr>
        </p:nvSpPr>
        <p:spPr>
          <a:xfrm>
            <a:off x="720000" y="162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Recommendation</a:t>
            </a:r>
            <a:endParaRPr dirty="0"/>
          </a:p>
        </p:txBody>
      </p:sp>
      <p:sp>
        <p:nvSpPr>
          <p:cNvPr id="382" name="Google Shape;382;p35"/>
          <p:cNvSpPr txBox="1">
            <a:spLocks noGrp="1"/>
          </p:cNvSpPr>
          <p:nvPr>
            <p:ph type="subTitle" idx="1"/>
          </p:nvPr>
        </p:nvSpPr>
        <p:spPr>
          <a:xfrm>
            <a:off x="1035375" y="1169736"/>
            <a:ext cx="2233500" cy="1078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Along with </a:t>
            </a:r>
            <a:r>
              <a:rPr lang="en" dirty="0" err="1"/>
              <a:t>CatBoost’s</a:t>
            </a:r>
            <a:r>
              <a:rPr lang="en" dirty="0"/>
              <a:t> Prediction, EDA also shows that Finance and Oil are the two highest paid industries.</a:t>
            </a:r>
          </a:p>
        </p:txBody>
      </p:sp>
      <p:sp>
        <p:nvSpPr>
          <p:cNvPr id="386" name="Google Shape;386;p35"/>
          <p:cNvSpPr txBox="1">
            <a:spLocks noGrp="1"/>
          </p:cNvSpPr>
          <p:nvPr>
            <p:ph type="subTitle" idx="7"/>
          </p:nvPr>
        </p:nvSpPr>
        <p:spPr>
          <a:xfrm>
            <a:off x="1035375" y="8291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Finance &amp; Oil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7D2AC6-3232-E492-8D98-8FE38CA2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46" y="1017725"/>
            <a:ext cx="4615133" cy="16292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A45B3D-0294-EB93-22E5-A0EDFE75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091" y="2822796"/>
            <a:ext cx="5273488" cy="1629261"/>
          </a:xfrm>
          <a:prstGeom prst="rect">
            <a:avLst/>
          </a:prstGeom>
        </p:spPr>
      </p:pic>
      <p:sp>
        <p:nvSpPr>
          <p:cNvPr id="26" name="Google Shape;386;p35">
            <a:extLst>
              <a:ext uri="{FF2B5EF4-FFF2-40B4-BE49-F238E27FC236}">
                <a16:creationId xmlns:a16="http://schemas.microsoft.com/office/drawing/2014/main" id="{93C3AE2E-06C1-1A2E-7607-E51136D8FFEF}"/>
              </a:ext>
            </a:extLst>
          </p:cNvPr>
          <p:cNvSpPr txBox="1">
            <a:spLocks/>
          </p:cNvSpPr>
          <p:nvPr/>
        </p:nvSpPr>
        <p:spPr>
          <a:xfrm>
            <a:off x="1035375" y="2810096"/>
            <a:ext cx="2233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However he should </a:t>
            </a:r>
            <a:r>
              <a:rPr lang="en-US" dirty="0" err="1"/>
              <a:t>prioritise</a:t>
            </a:r>
            <a:r>
              <a:rPr lang="en-US" dirty="0"/>
              <a:t> Finance First.</a:t>
            </a:r>
          </a:p>
        </p:txBody>
      </p:sp>
      <p:sp>
        <p:nvSpPr>
          <p:cNvPr id="27" name="Google Shape;382;p35">
            <a:extLst>
              <a:ext uri="{FF2B5EF4-FFF2-40B4-BE49-F238E27FC236}">
                <a16:creationId xmlns:a16="http://schemas.microsoft.com/office/drawing/2014/main" id="{6F362F24-8522-DA8C-AC35-6A528DF24C7F}"/>
              </a:ext>
            </a:extLst>
          </p:cNvPr>
          <p:cNvSpPr txBox="1">
            <a:spLocks/>
          </p:cNvSpPr>
          <p:nvPr/>
        </p:nvSpPr>
        <p:spPr>
          <a:xfrm>
            <a:off x="1035375" y="3187196"/>
            <a:ext cx="2233500" cy="107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Oil can pose risk as it is cyclical, with finance being a more stable and has a broader spread of data roles.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>
          <a:extLst>
            <a:ext uri="{FF2B5EF4-FFF2-40B4-BE49-F238E27FC236}">
              <a16:creationId xmlns:a16="http://schemas.microsoft.com/office/drawing/2014/main" id="{B740C8AC-ADCA-0DD9-9758-C73D1C9F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>
            <a:extLst>
              <a:ext uri="{FF2B5EF4-FFF2-40B4-BE49-F238E27FC236}">
                <a16:creationId xmlns:a16="http://schemas.microsoft.com/office/drawing/2014/main" id="{D82379D7-CDB1-E2AE-D22A-B0D3A017E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29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Justification for EDA Recommendation</a:t>
            </a:r>
            <a:endParaRPr dirty="0"/>
          </a:p>
        </p:txBody>
      </p:sp>
      <p:sp>
        <p:nvSpPr>
          <p:cNvPr id="382" name="Google Shape;382;p35">
            <a:extLst>
              <a:ext uri="{FF2B5EF4-FFF2-40B4-BE49-F238E27FC236}">
                <a16:creationId xmlns:a16="http://schemas.microsoft.com/office/drawing/2014/main" id="{C333D289-2EE9-1EE9-528E-95A1E478E1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5375" y="1169736"/>
            <a:ext cx="2233500" cy="1078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Finance ranked lowest in </a:t>
            </a:r>
            <a:r>
              <a:rPr lang="en" i="1" dirty="0"/>
              <a:t>Highest % below median salary</a:t>
            </a:r>
            <a:r>
              <a:rPr lang="en" dirty="0"/>
              <a:t> shows it has better income stability, and skills can be transferred over to AI/Data Roles in F</a:t>
            </a:r>
            <a:r>
              <a:rPr lang="en-SG" dirty="0" err="1"/>
              <a:t>i</a:t>
            </a:r>
            <a:r>
              <a:rPr lang="en" dirty="0"/>
              <a:t>nance Industry. </a:t>
            </a:r>
          </a:p>
        </p:txBody>
      </p:sp>
      <p:sp>
        <p:nvSpPr>
          <p:cNvPr id="386" name="Google Shape;386;p35">
            <a:extLst>
              <a:ext uri="{FF2B5EF4-FFF2-40B4-BE49-F238E27FC236}">
                <a16:creationId xmlns:a16="http://schemas.microsoft.com/office/drawing/2014/main" id="{B9E48EC4-0F38-C534-6E17-80FF90DA1FB0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035375" y="8291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Stability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A8D2F5-9A19-0330-9504-36C65332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791" y="829175"/>
            <a:ext cx="5273488" cy="1629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2467D-AA44-B1AB-729F-C0E245C2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0" y="2685065"/>
            <a:ext cx="2977615" cy="2229432"/>
          </a:xfrm>
          <a:prstGeom prst="rect">
            <a:avLst/>
          </a:prstGeom>
        </p:spPr>
      </p:pic>
      <p:sp>
        <p:nvSpPr>
          <p:cNvPr id="4" name="Google Shape;382;p35">
            <a:extLst>
              <a:ext uri="{FF2B5EF4-FFF2-40B4-BE49-F238E27FC236}">
                <a16:creationId xmlns:a16="http://schemas.microsoft.com/office/drawing/2014/main" id="{71CC5B74-CB49-9F9A-BC53-81BBA68AF57A}"/>
              </a:ext>
            </a:extLst>
          </p:cNvPr>
          <p:cNvSpPr txBox="1">
            <a:spLocks/>
          </p:cNvSpPr>
          <p:nvPr/>
        </p:nvSpPr>
        <p:spPr>
          <a:xfrm>
            <a:off x="3767465" y="3032961"/>
            <a:ext cx="5078086" cy="188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A Clear Positive Relationship is showed here, with 8 years spanning in total experience, he can climb the corp</a:t>
            </a:r>
            <a:r>
              <a:rPr lang="en-SG" dirty="0"/>
              <a:t>or</a:t>
            </a:r>
            <a:r>
              <a:rPr lang="en" dirty="0"/>
              <a:t>ate ladder up to Senior/Manager roles, a</a:t>
            </a:r>
            <a:r>
              <a:rPr lang="en-SG" dirty="0" err="1"/>
              <a:t>nd</a:t>
            </a:r>
            <a:r>
              <a:rPr lang="en" dirty="0"/>
              <a:t> the fastest way to do that is roles in AI/ML.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Aligns with his interests of </a:t>
            </a:r>
            <a:r>
              <a:rPr lang="en" b="1" dirty="0"/>
              <a:t>board games(strategy) &amp; building things</a:t>
            </a:r>
            <a:r>
              <a:rPr lang="en" dirty="0"/>
              <a:t> through building robust data pipelines in Finance and model monitoring, along with fraud detection and model monitoring.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5" name="Google Shape;386;p35">
            <a:extLst>
              <a:ext uri="{FF2B5EF4-FFF2-40B4-BE49-F238E27FC236}">
                <a16:creationId xmlns:a16="http://schemas.microsoft.com/office/drawing/2014/main" id="{C6A6DCE8-06E3-2F2E-1A70-2CE0CDEAA5FF}"/>
              </a:ext>
            </a:extLst>
          </p:cNvPr>
          <p:cNvSpPr txBox="1">
            <a:spLocks/>
          </p:cNvSpPr>
          <p:nvPr/>
        </p:nvSpPr>
        <p:spPr>
          <a:xfrm>
            <a:off x="3767464" y="2692401"/>
            <a:ext cx="329373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Growth Path (Holistically too):</a:t>
            </a:r>
          </a:p>
        </p:txBody>
      </p:sp>
    </p:spTree>
    <p:extLst>
      <p:ext uri="{BB962C8B-B14F-4D97-AF65-F5344CB8AC3E}">
        <p14:creationId xmlns:p14="http://schemas.microsoft.com/office/powerpoint/2010/main" val="2666121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9A880-4AA9-9AAA-C9D7-0A8EBF9D7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701F-3801-A599-F69C-C19E33F7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Fit</a:t>
            </a:r>
          </a:p>
        </p:txBody>
      </p:sp>
      <p:sp>
        <p:nvSpPr>
          <p:cNvPr id="3" name="Google Shape;382;p35">
            <a:extLst>
              <a:ext uri="{FF2B5EF4-FFF2-40B4-BE49-F238E27FC236}">
                <a16:creationId xmlns:a16="http://schemas.microsoft.com/office/drawing/2014/main" id="{AC65D24C-A09F-EF0B-57EE-D8AA06FF6E64}"/>
              </a:ext>
            </a:extLst>
          </p:cNvPr>
          <p:cNvSpPr txBox="1">
            <a:spLocks/>
          </p:cNvSpPr>
          <p:nvPr/>
        </p:nvSpPr>
        <p:spPr>
          <a:xfrm>
            <a:off x="720000" y="1299411"/>
            <a:ext cx="7903300" cy="233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ctr"/>
            <a:r>
              <a:rPr lang="en-SG" dirty="0"/>
              <a:t>Current expenses: $2,500 mortgage + $4,200 other = $6,700/month (~$80.4k/year before tax).</a:t>
            </a:r>
          </a:p>
          <a:p>
            <a:pPr algn="ctr"/>
            <a:br>
              <a:rPr lang="en-SG" dirty="0"/>
            </a:br>
            <a:endParaRPr lang="en-SG" dirty="0"/>
          </a:p>
          <a:p>
            <a:pPr algn="ctr"/>
            <a:r>
              <a:rPr lang="en-SG" b="1" dirty="0"/>
              <a:t>CatBoost</a:t>
            </a:r>
            <a:r>
              <a:rPr lang="en-SG" dirty="0"/>
              <a:t> predicts ~$131k in Finance/Oil for this profile: materially higher than the current $88k, leaving more room after tax for obligations and savings.</a:t>
            </a:r>
          </a:p>
          <a:p>
            <a:pPr algn="ctr"/>
            <a:br>
              <a:rPr lang="en-SG" dirty="0"/>
            </a:br>
            <a:endParaRPr lang="en-SG" dirty="0"/>
          </a:p>
          <a:p>
            <a:pPr algn="ctr"/>
            <a:r>
              <a:rPr lang="en-SG" dirty="0"/>
              <a:t>EDA also mentions that finance is the best industry, and industries like Education &amp; Service pay too less. </a:t>
            </a:r>
          </a:p>
        </p:txBody>
      </p:sp>
    </p:spTree>
    <p:extLst>
      <p:ext uri="{BB962C8B-B14F-4D97-AF65-F5344CB8AC3E}">
        <p14:creationId xmlns:p14="http://schemas.microsoft.com/office/powerpoint/2010/main" val="321144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F97-5B3D-43AF-816A-ED697F0F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Jobs in Finance Industry (Primary)</a:t>
            </a:r>
          </a:p>
        </p:txBody>
      </p:sp>
      <p:sp>
        <p:nvSpPr>
          <p:cNvPr id="3" name="Google Shape;382;p35">
            <a:extLst>
              <a:ext uri="{FF2B5EF4-FFF2-40B4-BE49-F238E27FC236}">
                <a16:creationId xmlns:a16="http://schemas.microsoft.com/office/drawing/2014/main" id="{C3D19118-05E1-B363-1D21-8569CEB4BBA9}"/>
              </a:ext>
            </a:extLst>
          </p:cNvPr>
          <p:cNvSpPr txBox="1">
            <a:spLocks/>
          </p:cNvSpPr>
          <p:nvPr/>
        </p:nvSpPr>
        <p:spPr>
          <a:xfrm>
            <a:off x="720000" y="1299411"/>
            <a:ext cx="7903300" cy="2332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Roles: Data Engineer, ML Engineer, Analytics Engineer, Fraud/AML Data Scientist, Risk Model Engineer, Quant Ops/Data.</a:t>
            </a:r>
          </a:p>
          <a:p>
            <a:pPr marL="0" indent="0"/>
            <a:endParaRPr lang="en-S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Data platforms: SQL, Python, Spark (your </a:t>
            </a:r>
            <a:r>
              <a:rPr lang="en-SG" dirty="0" err="1"/>
              <a:t>PySpark</a:t>
            </a:r>
            <a:r>
              <a:rPr lang="en-SG" dirty="0"/>
              <a:t> work is directly relevant), Delta/Parquet, Airflow.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 ML &amp; evaluation: Supervised learning (classification/regression), time-series (forecasting, anomaly), model monitoring.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 err="1"/>
              <a:t>MLOps</a:t>
            </a:r>
            <a:r>
              <a:rPr lang="en-SG" dirty="0"/>
              <a:t> / production: CI/CD for ML, model registry, feature stores, batch + streaming (Kafka/Kinesis), containerization.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Governance &amp; compliance: Data quality, lineage, PII handling, access control; basic understanding of risk/AML/fraud concepts.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BI &amp; comms: Dashboards (Power BI/Tableau), experiment design, stakeholder reporting.</a:t>
            </a:r>
          </a:p>
        </p:txBody>
      </p:sp>
    </p:spTree>
    <p:extLst>
      <p:ext uri="{BB962C8B-B14F-4D97-AF65-F5344CB8AC3E}">
        <p14:creationId xmlns:p14="http://schemas.microsoft.com/office/powerpoint/2010/main" val="1824893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/>
          <p:nvPr/>
        </p:nvSpPr>
        <p:spPr>
          <a:xfrm rot="10800000" flipH="1">
            <a:off x="6665750" y="-1451900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713225" y="732088"/>
            <a:ext cx="36048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1"/>
          </p:nvPr>
        </p:nvSpPr>
        <p:spPr>
          <a:xfrm>
            <a:off x="713225" y="1689338"/>
            <a:ext cx="3604800" cy="952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sai.keerthan01@gmail.com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en-US" dirty="0"/>
              <a:t>65 81838924</a:t>
            </a:r>
            <a:endParaRPr dirty="0"/>
          </a:p>
        </p:txBody>
      </p:sp>
      <p:sp>
        <p:nvSpPr>
          <p:cNvPr id="556" name="Google Shape;556;p46"/>
          <p:cNvSpPr txBox="1"/>
          <p:nvPr/>
        </p:nvSpPr>
        <p:spPr>
          <a:xfrm>
            <a:off x="713225" y="3998625"/>
            <a:ext cx="3604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keep this slide for attribution</a:t>
            </a:r>
            <a:endParaRPr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57" name="Google Shape;5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25" y="784101"/>
            <a:ext cx="3984375" cy="3575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46"/>
          <p:cNvGrpSpPr/>
          <p:nvPr/>
        </p:nvGrpSpPr>
        <p:grpSpPr>
          <a:xfrm>
            <a:off x="4989625" y="1353025"/>
            <a:ext cx="464950" cy="1602175"/>
            <a:chOff x="4989625" y="1353025"/>
            <a:chExt cx="464950" cy="1602175"/>
          </a:xfrm>
        </p:grpSpPr>
        <p:sp>
          <p:nvSpPr>
            <p:cNvPr id="576" name="Google Shape;576;p46"/>
            <p:cNvSpPr/>
            <p:nvPr/>
          </p:nvSpPr>
          <p:spPr>
            <a:xfrm rot="10800000">
              <a:off x="5227775" y="135302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 rot="10800000">
              <a:off x="4989625" y="2803700"/>
              <a:ext cx="151500" cy="15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>
          <a:extLst>
            <a:ext uri="{FF2B5EF4-FFF2-40B4-BE49-F238E27FC236}">
              <a16:creationId xmlns:a16="http://schemas.microsoft.com/office/drawing/2014/main" id="{5FE83518-753B-BBCC-E2BE-2EC16D8A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>
            <a:extLst>
              <a:ext uri="{FF2B5EF4-FFF2-40B4-BE49-F238E27FC236}">
                <a16:creationId xmlns:a16="http://schemas.microsoft.com/office/drawing/2014/main" id="{F0DA5A70-0249-6AFB-7F8C-3CF584CE2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| References</a:t>
            </a:r>
            <a:endParaRPr dirty="0"/>
          </a:p>
        </p:txBody>
      </p:sp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A28E474B-4F52-FB80-BEC1-A8D0E9F5EA2C}"/>
              </a:ext>
            </a:extLst>
          </p:cNvPr>
          <p:cNvSpPr txBox="1"/>
          <p:nvPr/>
        </p:nvSpPr>
        <p:spPr>
          <a:xfrm>
            <a:off x="726775" y="1017725"/>
            <a:ext cx="7704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SG" sz="1200" dirty="0"/>
              <a:t>Bloom, N., Barrero, J. M., &amp; Davis, S. (2024). </a:t>
            </a:r>
            <a:r>
              <a:rPr lang="en-SG" sz="1200" i="1" dirty="0"/>
              <a:t>The rise in super commuters</a:t>
            </a:r>
            <a:r>
              <a:rPr lang="en-SG" sz="1200" dirty="0"/>
              <a:t> [PowerPoint slides]. Stanford University. Retrieved from </a:t>
            </a:r>
            <a:r>
              <a:rPr lang="en-SG" sz="1200" dirty="0">
                <a:hlinkClick r:id="rId3"/>
              </a:rPr>
              <a:t>https://nbloom.people.stanford.edu/sites/g/files/sbiybj24291/files/media/file/supercommuters_final.pdf</a:t>
            </a:r>
            <a:endParaRPr lang="en-SG" sz="1200" dirty="0"/>
          </a:p>
          <a:p>
            <a:pPr marL="228600" indent="-228600">
              <a:buFont typeface="+mj-lt"/>
              <a:buAutoNum type="arabicPeriod"/>
            </a:pPr>
            <a:r>
              <a:rPr lang="en-SG" sz="1200" dirty="0">
                <a:latin typeface="Libre Franklin" pitchFamily="2" charset="77"/>
              </a:rPr>
              <a:t>OpenAI. (2025, August 21). </a:t>
            </a:r>
            <a:r>
              <a:rPr lang="en-SG" sz="1200" i="1" dirty="0">
                <a:latin typeface="Libre Franklin" pitchFamily="2" charset="77"/>
              </a:rPr>
              <a:t>ChatGPT response to questions about developing Models in </a:t>
            </a:r>
            <a:r>
              <a:rPr lang="en-SG" sz="1200" i="1" dirty="0" err="1">
                <a:latin typeface="Libre Franklin" pitchFamily="2" charset="77"/>
              </a:rPr>
              <a:t>PySpark</a:t>
            </a:r>
            <a:r>
              <a:rPr lang="en-SG" sz="1200" i="1" dirty="0">
                <a:latin typeface="Libre Franklin" pitchFamily="2" charset="77"/>
              </a:rPr>
              <a:t>  &amp; Non-</a:t>
            </a:r>
            <a:r>
              <a:rPr lang="en-SG" sz="1200" i="1" dirty="0" err="1">
                <a:latin typeface="Libre Franklin" pitchFamily="2" charset="77"/>
              </a:rPr>
              <a:t>PySpark</a:t>
            </a:r>
            <a:r>
              <a:rPr lang="en-SG" sz="1200" i="1" dirty="0">
                <a:latin typeface="Libre Franklin" pitchFamily="2" charset="77"/>
              </a:rPr>
              <a:t> | </a:t>
            </a:r>
            <a:r>
              <a:rPr lang="en-SG" sz="1200" i="1" dirty="0" err="1">
                <a:latin typeface="Libre Franklin" pitchFamily="2" charset="77"/>
              </a:rPr>
              <a:t>Assitsing</a:t>
            </a:r>
            <a:r>
              <a:rPr lang="en-SG" sz="1200" i="1" dirty="0">
                <a:latin typeface="Libre Franklin" pitchFamily="2" charset="77"/>
              </a:rPr>
              <a:t> in Markdown &amp; </a:t>
            </a:r>
            <a:r>
              <a:rPr lang="en-SG" sz="1200" i="1" dirty="0" err="1">
                <a:latin typeface="Libre Franklin" pitchFamily="2" charset="77"/>
              </a:rPr>
              <a:t>Powerpoint</a:t>
            </a:r>
            <a:r>
              <a:rPr lang="en-SG" sz="1200" i="1" dirty="0">
                <a:latin typeface="Libre Franklin" pitchFamily="2" charset="77"/>
              </a:rPr>
              <a:t> </a:t>
            </a:r>
            <a:r>
              <a:rPr lang="en-SG" sz="1200" dirty="0">
                <a:latin typeface="Libre Franklin" pitchFamily="2" charset="77"/>
              </a:rPr>
              <a:t>[Large language model]. </a:t>
            </a:r>
            <a:r>
              <a:rPr lang="en-SG" sz="1200" dirty="0">
                <a:latin typeface="Libre Franklin" pitchFamily="2" charset="77"/>
                <a:hlinkClick r:id="rId4"/>
              </a:rPr>
              <a:t>https://chat.openai.com/</a:t>
            </a:r>
            <a:endParaRPr lang="en-SG" sz="1200" dirty="0">
              <a:latin typeface="Libre Franklin" pitchFamily="2" charset="77"/>
            </a:endParaRPr>
          </a:p>
          <a:p>
            <a:pPr marL="228600" indent="-228600">
              <a:buFont typeface="+mj-lt"/>
              <a:buAutoNum type="arabicPeriod"/>
            </a:pPr>
            <a:r>
              <a:rPr lang="en-SG" sz="1200" i="1" dirty="0">
                <a:latin typeface="Libre Franklin" pitchFamily="2" charset="77"/>
              </a:rPr>
              <a:t>Gemini. Google, 21 Aug. 2025, Gemini response to EDA Visualisations </a:t>
            </a:r>
            <a:r>
              <a:rPr lang="en-SG" sz="1200" i="1" dirty="0">
                <a:latin typeface="Libre Franklin" pitchFamily="2" charset="77"/>
                <a:hlinkClick r:id="rId5"/>
              </a:rPr>
              <a:t>https://gemini.google.com/</a:t>
            </a:r>
            <a:endParaRPr lang="en-SG" sz="1200" i="1" dirty="0">
              <a:latin typeface="Libre Franklin" pitchFamily="2" charset="77"/>
            </a:endParaRPr>
          </a:p>
        </p:txBody>
      </p:sp>
      <p:sp>
        <p:nvSpPr>
          <p:cNvPr id="596" name="Google Shape;596;p48">
            <a:extLst>
              <a:ext uri="{FF2B5EF4-FFF2-40B4-BE49-F238E27FC236}">
                <a16:creationId xmlns:a16="http://schemas.microsoft.com/office/drawing/2014/main" id="{ECA8438B-80B6-345C-9D84-7962CB5A6215}"/>
              </a:ext>
            </a:extLst>
          </p:cNvPr>
          <p:cNvSpPr/>
          <p:nvPr/>
        </p:nvSpPr>
        <p:spPr>
          <a:xfrm rot="10800000" flipH="1">
            <a:off x="4065425" y="354872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0953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C245DABA-285F-6A22-3DD5-0526D52A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>
            <a:extLst>
              <a:ext uri="{FF2B5EF4-FFF2-40B4-BE49-F238E27FC236}">
                <a16:creationId xmlns:a16="http://schemas.microsoft.com/office/drawing/2014/main" id="{A01505C2-E989-71DB-C8AF-179195CB2BFD}"/>
              </a:ext>
            </a:extLst>
          </p:cNvPr>
          <p:cNvSpPr/>
          <p:nvPr/>
        </p:nvSpPr>
        <p:spPr>
          <a:xfrm>
            <a:off x="-3296262" y="1536975"/>
            <a:ext cx="4184100" cy="4184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1">
            <a:extLst>
              <a:ext uri="{FF2B5EF4-FFF2-40B4-BE49-F238E27FC236}">
                <a16:creationId xmlns:a16="http://schemas.microsoft.com/office/drawing/2014/main" id="{49294CFE-9D39-1476-A4DF-0F9EDC37E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2571750"/>
            <a:ext cx="3857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/>
              <a:t>Data Cleaning</a:t>
            </a:r>
          </a:p>
        </p:txBody>
      </p:sp>
      <p:sp>
        <p:nvSpPr>
          <p:cNvPr id="335" name="Google Shape;335;p31">
            <a:extLst>
              <a:ext uri="{FF2B5EF4-FFF2-40B4-BE49-F238E27FC236}">
                <a16:creationId xmlns:a16="http://schemas.microsoft.com/office/drawing/2014/main" id="{955A2347-0459-D897-633E-B1402C8197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7" name="Google Shape;337;p31">
            <a:extLst>
              <a:ext uri="{FF2B5EF4-FFF2-40B4-BE49-F238E27FC236}">
                <a16:creationId xmlns:a16="http://schemas.microsoft.com/office/drawing/2014/main" id="{8546A1B3-853C-C53D-6EF7-97F0EAEDA41C}"/>
              </a:ext>
            </a:extLst>
          </p:cNvPr>
          <p:cNvGrpSpPr/>
          <p:nvPr/>
        </p:nvGrpSpPr>
        <p:grpSpPr>
          <a:xfrm>
            <a:off x="392200" y="367400"/>
            <a:ext cx="1272750" cy="1059825"/>
            <a:chOff x="1808250" y="703950"/>
            <a:chExt cx="1272750" cy="1059825"/>
          </a:xfrm>
        </p:grpSpPr>
        <p:sp>
          <p:nvSpPr>
            <p:cNvPr id="338" name="Google Shape;338;p31">
              <a:extLst>
                <a:ext uri="{FF2B5EF4-FFF2-40B4-BE49-F238E27FC236}">
                  <a16:creationId xmlns:a16="http://schemas.microsoft.com/office/drawing/2014/main" id="{C7CD71A4-8D37-A242-314E-B99A44C71843}"/>
                </a:ext>
              </a:extLst>
            </p:cNvPr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31">
              <a:extLst>
                <a:ext uri="{FF2B5EF4-FFF2-40B4-BE49-F238E27FC236}">
                  <a16:creationId xmlns:a16="http://schemas.microsoft.com/office/drawing/2014/main" id="{94AE7D0D-6953-A936-AD8D-3360CAE01409}"/>
                </a:ext>
              </a:extLst>
            </p:cNvPr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" name="Google Shape;585;p47">
            <a:extLst>
              <a:ext uri="{FF2B5EF4-FFF2-40B4-BE49-F238E27FC236}">
                <a16:creationId xmlns:a16="http://schemas.microsoft.com/office/drawing/2014/main" id="{8737EFF7-9197-F4D7-A061-67D4ED00F2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838" y="1503262"/>
            <a:ext cx="3110008" cy="297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52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69CD92EB-93A5-C426-A408-70C0BF5C8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>
            <a:extLst>
              <a:ext uri="{FF2B5EF4-FFF2-40B4-BE49-F238E27FC236}">
                <a16:creationId xmlns:a16="http://schemas.microsoft.com/office/drawing/2014/main" id="{E317D86F-315B-F725-3C0D-46303589A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Steps: Part I</a:t>
            </a:r>
            <a:endParaRPr dirty="0"/>
          </a:p>
        </p:txBody>
      </p:sp>
      <p:sp>
        <p:nvSpPr>
          <p:cNvPr id="358" name="Google Shape;358;p33">
            <a:extLst>
              <a:ext uri="{FF2B5EF4-FFF2-40B4-BE49-F238E27FC236}">
                <a16:creationId xmlns:a16="http://schemas.microsoft.com/office/drawing/2014/main" id="{D9B777F4-BA8D-D631-805B-5357178C6D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Employee_dataset</a:t>
            </a:r>
            <a:endParaRPr dirty="0"/>
          </a:p>
        </p:txBody>
      </p:sp>
      <p:sp>
        <p:nvSpPr>
          <p:cNvPr id="359" name="Google Shape;359;p33">
            <a:extLst>
              <a:ext uri="{FF2B5EF4-FFF2-40B4-BE49-F238E27FC236}">
                <a16:creationId xmlns:a16="http://schemas.microsoft.com/office/drawing/2014/main" id="{9019B2DE-66EB-E74C-5FCD-388ECEF6FC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Employee_salaries</a:t>
            </a:r>
            <a:endParaRPr dirty="0"/>
          </a:p>
        </p:txBody>
      </p:sp>
      <p:sp>
        <p:nvSpPr>
          <p:cNvPr id="360" name="Google Shape;360;p33">
            <a:extLst>
              <a:ext uri="{FF2B5EF4-FFF2-40B4-BE49-F238E27FC236}">
                <a16:creationId xmlns:a16="http://schemas.microsoft.com/office/drawing/2014/main" id="{175E968E-584B-E200-819F-28AC5AC6A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Consisted information including </a:t>
            </a:r>
            <a:r>
              <a:rPr lang="en" dirty="0" err="1"/>
              <a:t>JobID</a:t>
            </a:r>
            <a:r>
              <a:rPr lang="en" dirty="0"/>
              <a:t>, </a:t>
            </a:r>
            <a:r>
              <a:rPr lang="en" dirty="0" err="1"/>
              <a:t>CompID</a:t>
            </a:r>
            <a:r>
              <a:rPr lang="en" dirty="0"/>
              <a:t> etc.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Did preliminary checks including missing, duplicated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61" name="Google Shape;361;p33">
            <a:extLst>
              <a:ext uri="{FF2B5EF4-FFF2-40B4-BE49-F238E27FC236}">
                <a16:creationId xmlns:a16="http://schemas.microsoft.com/office/drawing/2014/main" id="{551E0E61-B0C9-2A5B-6DCA-7A8A893FA25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84350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Consisted information about the </a:t>
            </a:r>
            <a:r>
              <a:rPr lang="en-US" dirty="0" err="1"/>
              <a:t>jobID’s</a:t>
            </a:r>
            <a:r>
              <a:rPr lang="en-US" dirty="0"/>
              <a:t> salary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Did preliminary checks and cleaning including missing &amp; duplicated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Cross-Checked with </a:t>
            </a:r>
            <a:r>
              <a:rPr lang="en-US" dirty="0" err="1"/>
              <a:t>Employee_dataset</a:t>
            </a:r>
            <a:r>
              <a:rPr lang="en-US" dirty="0"/>
              <a:t> if it has exactly the same </a:t>
            </a:r>
            <a:r>
              <a:rPr lang="en-US" dirty="0" err="1"/>
              <a:t>JobId</a:t>
            </a:r>
            <a:r>
              <a:rPr lang="en-US" dirty="0"/>
              <a:t>, dropped </a:t>
            </a:r>
            <a:r>
              <a:rPr lang="en-US" dirty="0" err="1"/>
              <a:t>JobID</a:t>
            </a:r>
            <a:r>
              <a:rPr lang="en-US" dirty="0"/>
              <a:t> in Salary dataset if it was not present in </a:t>
            </a:r>
            <a:r>
              <a:rPr lang="en-US" dirty="0" err="1"/>
              <a:t>Employee_dataset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33">
            <a:extLst>
              <a:ext uri="{FF2B5EF4-FFF2-40B4-BE49-F238E27FC236}">
                <a16:creationId xmlns:a16="http://schemas.microsoft.com/office/drawing/2014/main" id="{357C4C71-6871-B414-5A01-03D2039196C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Merged cleaned </a:t>
            </a:r>
            <a:r>
              <a:rPr lang="en" dirty="0" err="1"/>
              <a:t>Employee_dataset</a:t>
            </a:r>
            <a:r>
              <a:rPr lang="en" dirty="0"/>
              <a:t> and </a:t>
            </a:r>
            <a:r>
              <a:rPr lang="en" dirty="0" err="1"/>
              <a:t>Employee_salaries</a:t>
            </a:r>
            <a:r>
              <a:rPr lang="en" dirty="0"/>
              <a:t> to create </a:t>
            </a:r>
            <a:r>
              <a:rPr lang="en" dirty="0" err="1"/>
              <a:t>master_df</a:t>
            </a:r>
            <a:r>
              <a:rPr lang="en" dirty="0"/>
              <a:t> using inner join. </a:t>
            </a:r>
            <a:endParaRPr dirty="0"/>
          </a:p>
        </p:txBody>
      </p:sp>
      <p:sp>
        <p:nvSpPr>
          <p:cNvPr id="363" name="Google Shape;363;p33">
            <a:extLst>
              <a:ext uri="{FF2B5EF4-FFF2-40B4-BE49-F238E27FC236}">
                <a16:creationId xmlns:a16="http://schemas.microsoft.com/office/drawing/2014/main" id="{142A1429-988C-B1D6-737B-098704C3211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</a:t>
            </a:r>
            <a:r>
              <a:rPr lang="en" dirty="0" err="1"/>
              <a:t>aster_df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19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Steps: Part II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4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jobRole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5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C</a:t>
            </a:r>
            <a:r>
              <a:rPr lang="en" dirty="0" err="1"/>
              <a:t>onverted</a:t>
            </a:r>
            <a:r>
              <a:rPr lang="en" dirty="0"/>
              <a:t> everything to lowercase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Checked value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Removed the president column as it was the only one entry, with no education and no major. </a:t>
            </a:r>
            <a:endParaRPr dirty="0"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2"/>
          </p:nvPr>
        </p:nvSpPr>
        <p:spPr>
          <a:xfrm>
            <a:off x="3484350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Converted entries to lowercase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Checked value distribution, no sign of outliers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Looked clean</a:t>
            </a:r>
            <a:endParaRPr dirty="0"/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3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Converted </a:t>
            </a:r>
            <a:r>
              <a:rPr lang="en-US" dirty="0" err="1"/>
              <a:t>entires</a:t>
            </a:r>
            <a:r>
              <a:rPr lang="en-US" dirty="0"/>
              <a:t> to lowercase and checked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Had a lot of none values, but it is plausible as not a lot of people will get a major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crosstab between major and education to see if those who are in high school as their education have a major. </a:t>
            </a:r>
            <a:endParaRPr dirty="0"/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6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8D3BBA-495E-BA24-8BD9-CBF33DC7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75" y="3794056"/>
            <a:ext cx="4838700" cy="1177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5991B33F-26FF-B471-AC76-B29A2F3B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>
            <a:extLst>
              <a:ext uri="{FF2B5EF4-FFF2-40B4-BE49-F238E27FC236}">
                <a16:creationId xmlns:a16="http://schemas.microsoft.com/office/drawing/2014/main" id="{332EE410-214B-F2AC-434C-153D59218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Steps: Part II</a:t>
            </a:r>
            <a:endParaRPr dirty="0"/>
          </a:p>
        </p:txBody>
      </p:sp>
      <p:sp>
        <p:nvSpPr>
          <p:cNvPr id="358" name="Google Shape;358;p33">
            <a:extLst>
              <a:ext uri="{FF2B5EF4-FFF2-40B4-BE49-F238E27FC236}">
                <a16:creationId xmlns:a16="http://schemas.microsoft.com/office/drawing/2014/main" id="{56631A5F-3D37-EA3F-5B81-91FC1041F90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industry</a:t>
            </a:r>
            <a:endParaRPr dirty="0"/>
          </a:p>
        </p:txBody>
      </p:sp>
      <p:sp>
        <p:nvSpPr>
          <p:cNvPr id="359" name="Google Shape;359;p33">
            <a:extLst>
              <a:ext uri="{FF2B5EF4-FFF2-40B4-BE49-F238E27FC236}">
                <a16:creationId xmlns:a16="http://schemas.microsoft.com/office/drawing/2014/main" id="{6611ABD7-2AB1-90FF-76DD-9D25B90FFD9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yearsExperience</a:t>
            </a:r>
            <a:endParaRPr dirty="0"/>
          </a:p>
        </p:txBody>
      </p:sp>
      <p:sp>
        <p:nvSpPr>
          <p:cNvPr id="360" name="Google Shape;360;p33">
            <a:extLst>
              <a:ext uri="{FF2B5EF4-FFF2-40B4-BE49-F238E27FC236}">
                <a16:creationId xmlns:a16="http://schemas.microsoft.com/office/drawing/2014/main" id="{F85C8D4D-578B-E059-DC5F-AC562D0747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C</a:t>
            </a:r>
            <a:r>
              <a:rPr lang="en" dirty="0" err="1"/>
              <a:t>onverted</a:t>
            </a:r>
            <a:r>
              <a:rPr lang="en" dirty="0"/>
              <a:t> everything to lowercase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Checked value distribution.</a:t>
            </a:r>
          </a:p>
        </p:txBody>
      </p:sp>
      <p:sp>
        <p:nvSpPr>
          <p:cNvPr id="361" name="Google Shape;361;p33">
            <a:extLst>
              <a:ext uri="{FF2B5EF4-FFF2-40B4-BE49-F238E27FC236}">
                <a16:creationId xmlns:a16="http://schemas.microsoft.com/office/drawing/2014/main" id="{9EAF816A-F903-DF8C-E14B-67954CC38D3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84350" y="2043315"/>
            <a:ext cx="2175300" cy="20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Check the distribution of </a:t>
            </a:r>
            <a:r>
              <a:rPr lang="en-US" dirty="0" err="1"/>
              <a:t>yearsExperience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Retained entries equal to 0 as they might be new in the field. </a:t>
            </a:r>
            <a:endParaRPr dirty="0"/>
          </a:p>
        </p:txBody>
      </p:sp>
      <p:sp>
        <p:nvSpPr>
          <p:cNvPr id="362" name="Google Shape;362;p33">
            <a:extLst>
              <a:ext uri="{FF2B5EF4-FFF2-40B4-BE49-F238E27FC236}">
                <a16:creationId xmlns:a16="http://schemas.microsoft.com/office/drawing/2014/main" id="{85B62CDB-659B-E0C1-C2F8-93039EC11CA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31075" y="2043314"/>
            <a:ext cx="2175300" cy="247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extreme outliers of 400 and 500, and retained the remaining as it might be plausible that there are some people travelling a lot for work. </a:t>
            </a:r>
            <a:endParaRPr dirty="0"/>
          </a:p>
        </p:txBody>
      </p:sp>
      <p:sp>
        <p:nvSpPr>
          <p:cNvPr id="363" name="Google Shape;363;p33">
            <a:extLst>
              <a:ext uri="{FF2B5EF4-FFF2-40B4-BE49-F238E27FC236}">
                <a16:creationId xmlns:a16="http://schemas.microsoft.com/office/drawing/2014/main" id="{AC019E14-4FEA-6BB1-4126-EB1114EFEC8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distanceFromCBD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6E362-D827-6878-03C1-6D59B29C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1" y="3044798"/>
            <a:ext cx="3477270" cy="19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3B5DF384-D67E-9D56-868B-835BBD33D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>
            <a:extLst>
              <a:ext uri="{FF2B5EF4-FFF2-40B4-BE49-F238E27FC236}">
                <a16:creationId xmlns:a16="http://schemas.microsoft.com/office/drawing/2014/main" id="{EBA2D3CB-F2E8-096C-0754-8865597D3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Steps: Part II</a:t>
            </a:r>
            <a:endParaRPr dirty="0"/>
          </a:p>
        </p:txBody>
      </p:sp>
      <p:sp>
        <p:nvSpPr>
          <p:cNvPr id="358" name="Google Shape;358;p33">
            <a:extLst>
              <a:ext uri="{FF2B5EF4-FFF2-40B4-BE49-F238E27FC236}">
                <a16:creationId xmlns:a16="http://schemas.microsoft.com/office/drawing/2014/main" id="{BBE34EBB-254E-A440-A41C-C2C126D83A8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66850" y="1539083"/>
            <a:ext cx="6388100" cy="188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salaryInThousands</a:t>
            </a:r>
            <a:endParaRPr dirty="0"/>
          </a:p>
        </p:txBody>
      </p:sp>
      <p:sp>
        <p:nvSpPr>
          <p:cNvPr id="360" name="Google Shape;360;p33">
            <a:extLst>
              <a:ext uri="{FF2B5EF4-FFF2-40B4-BE49-F238E27FC236}">
                <a16:creationId xmlns:a16="http://schemas.microsoft.com/office/drawing/2014/main" id="{9A12925B-9748-F5C1-CD56-B38F5657B9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66850" y="1634476"/>
            <a:ext cx="6388100" cy="842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Checked value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Checked for outliers and removed one where it was 1 million thousand.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Checked for no salary and removed the 5 </a:t>
            </a:r>
            <a:r>
              <a:rPr lang="en" dirty="0" err="1"/>
              <a:t>entires</a:t>
            </a:r>
            <a:r>
              <a:rPr lang="en" dirty="0"/>
              <a:t> as they do not seem plausible.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FF5B1B-0549-C009-3F04-84B883AE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71750"/>
            <a:ext cx="7772400" cy="11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6896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Analytics Project Proposal by Slidesgo">
  <a:themeElements>
    <a:clrScheme name="Simple Light">
      <a:dk1>
        <a:srgbClr val="1F0F61"/>
      </a:dk1>
      <a:lt1>
        <a:srgbClr val="FCF1FC"/>
      </a:lt1>
      <a:dk2>
        <a:srgbClr val="EEE9F5"/>
      </a:dk2>
      <a:lt2>
        <a:srgbClr val="EEC0FB"/>
      </a:lt2>
      <a:accent1>
        <a:srgbClr val="6B5DA3"/>
      </a:accent1>
      <a:accent2>
        <a:srgbClr val="7B7B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0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4979</Words>
  <Application>Microsoft Macintosh PowerPoint</Application>
  <PresentationFormat>On-screen Show (16:9)</PresentationFormat>
  <Paragraphs>654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Open Sans</vt:lpstr>
      <vt:lpstr>Libre Franklin</vt:lpstr>
      <vt:lpstr>Sofia Sans</vt:lpstr>
      <vt:lpstr>Sofia Sans SemiBold</vt:lpstr>
      <vt:lpstr>Anaheim</vt:lpstr>
      <vt:lpstr>Nunito Light</vt:lpstr>
      <vt:lpstr>Raleway</vt:lpstr>
      <vt:lpstr>Menlo</vt:lpstr>
      <vt:lpstr>Big Data Analytics Project Proposal by Slidesgo</vt:lpstr>
      <vt:lpstr>EGT305 Assignment Presentation</vt:lpstr>
      <vt:lpstr>Table of contents</vt:lpstr>
      <vt:lpstr>Project Objective</vt:lpstr>
      <vt:lpstr>Objectives</vt:lpstr>
      <vt:lpstr>Data Cleaning</vt:lpstr>
      <vt:lpstr>Data Cleaning Steps: Part I</vt:lpstr>
      <vt:lpstr>Data Cleaning Steps: Part II</vt:lpstr>
      <vt:lpstr>Data Cleaning Steps: Part II</vt:lpstr>
      <vt:lpstr>Data Cleaning Steps: Part II</vt:lpstr>
      <vt:lpstr>Data Visualisation</vt:lpstr>
      <vt:lpstr>Highest Paying Job For Web Industry</vt:lpstr>
      <vt:lpstr>Top 10 Jobs With Highest Salary Across All Industry</vt:lpstr>
      <vt:lpstr>Industries with the Highest Salary</vt:lpstr>
      <vt:lpstr>Jobs With Lowest Pay</vt:lpstr>
      <vt:lpstr>Industries with the Lowest Pay</vt:lpstr>
      <vt:lpstr>Industries with Highest % of People below Median Salary</vt:lpstr>
      <vt:lpstr>Jobs Below Median Salary</vt:lpstr>
      <vt:lpstr>Years Experience Vs Salary</vt:lpstr>
      <vt:lpstr>Education vs Salary</vt:lpstr>
      <vt:lpstr>Major Vs Salary</vt:lpstr>
      <vt:lpstr>Non-PySpark Modelling</vt:lpstr>
      <vt:lpstr>Non-PySpark Modelling Phases</vt:lpstr>
      <vt:lpstr>Different ML Models trained</vt:lpstr>
      <vt:lpstr>Metrics used to Evaluate Model</vt:lpstr>
      <vt:lpstr>Phase 1 – NonPySpark Modelling</vt:lpstr>
      <vt:lpstr>Phase 2 – Model Training Information</vt:lpstr>
      <vt:lpstr>Phase 2 – NonPySpark Modelling</vt:lpstr>
      <vt:lpstr>Phase 3 – Model Training Information</vt:lpstr>
      <vt:lpstr>Phase 3 – NonPySpark Modelling</vt:lpstr>
      <vt:lpstr>PySpark Modelling</vt:lpstr>
      <vt:lpstr>Non-PySpark Modelling Phases</vt:lpstr>
      <vt:lpstr>Different ML Models trained</vt:lpstr>
      <vt:lpstr>Phase 1 – PySpark Modelling</vt:lpstr>
      <vt:lpstr>Phase 2 – PySpark Modelling</vt:lpstr>
      <vt:lpstr>Phase 3 – PySpark Modelling</vt:lpstr>
      <vt:lpstr>Phase 3 – PySpark Vs Scikit-Learn</vt:lpstr>
      <vt:lpstr>Overall Comparison Of Sciki-Learn &amp; PySpark</vt:lpstr>
      <vt:lpstr>Real Life Scenario</vt:lpstr>
      <vt:lpstr>CatBoost Prediction</vt:lpstr>
      <vt:lpstr>EDA Recommendation</vt:lpstr>
      <vt:lpstr>Justification for EDA Recommendation</vt:lpstr>
      <vt:lpstr>Financial Fit</vt:lpstr>
      <vt:lpstr>Potential Jobs in Finance Industry (Primary)</vt:lpstr>
      <vt:lpstr>Thanks!</vt:lpstr>
      <vt:lpstr>Resources |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Satini Sai Keerthan</cp:lastModifiedBy>
  <cp:revision>7</cp:revision>
  <dcterms:modified xsi:type="dcterms:W3CDTF">2025-08-21T07:52:05Z</dcterms:modified>
</cp:coreProperties>
</file>