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80" r:id="rId11"/>
    <p:sldId id="282"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9" r:id="rId25"/>
    <p:sldId id="291" r:id="rId26"/>
    <p:sldId id="292" r:id="rId27"/>
    <p:sldId id="293" r:id="rId28"/>
    <p:sldId id="294" r:id="rId29"/>
    <p:sldId id="290" r:id="rId30"/>
    <p:sldId id="283" r:id="rId31"/>
    <p:sldId id="284" r:id="rId32"/>
    <p:sldId id="285" r:id="rId33"/>
    <p:sldId id="286" r:id="rId34"/>
    <p:sldId id="287" r:id="rId35"/>
    <p:sldId id="288" r:id="rId36"/>
    <p:sldId id="265" r:id="rId37"/>
  </p:sldIdLst>
  <p:sldSz cx="9144000" cy="5143500" type="screen16x9"/>
  <p:notesSz cx="6858000" cy="9144000"/>
  <p:embeddedFontLst>
    <p:embeddedFont>
      <p:font typeface="Source Sans Pro" panose="020B0604020202020204" charset="0"/>
      <p:regular r:id="rId39"/>
      <p:bold r:id="rId40"/>
      <p:italic r:id="rId41"/>
      <p:boldItalic r:id="rId42"/>
    </p:embeddedFont>
    <p:embeddedFont>
      <p:font typeface="PT Sans Narrow" panose="020B0604020202020204" charset="0"/>
      <p:regular r:id="rId43"/>
      <p:bold r:id="rId44"/>
    </p:embeddedFont>
    <p:embeddedFont>
      <p:font typeface="Times" panose="02020603050405020304" pitchFamily="18" charset="0"/>
      <p:regular r:id="rId45"/>
      <p:bold r:id="rId46"/>
      <p:italic r:id="rId47"/>
      <p:boldItalic r:id="rId48"/>
    </p:embeddedFont>
    <p:embeddedFont>
      <p:font typeface="Open Sans" panose="020B060402020202020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
      <p:font typeface="Roboto Slab" panose="020B0604020202020204"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3645D7-EE57-45B9-B4C3-B4DA21C4E88A}" v="10" dt="2023-02-26T13:05:18.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52" autoAdjust="0"/>
  </p:normalViewPr>
  <p:slideViewPr>
    <p:cSldViewPr snapToGrid="0">
      <p:cViewPr varScale="1">
        <p:scale>
          <a:sx n="100" d="100"/>
          <a:sy n="100" d="100"/>
        </p:scale>
        <p:origin x="5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ritha Turlapati" userId="48dc0661de74a932" providerId="LiveId" clId="{B83645D7-EE57-45B9-B4C3-B4DA21C4E88A}"/>
    <pc:docChg chg="custSel addSld delSld modSld">
      <pc:chgData name="Asritha Turlapati" userId="48dc0661de74a932" providerId="LiveId" clId="{B83645D7-EE57-45B9-B4C3-B4DA21C4E88A}" dt="2023-02-26T15:39:04.892" v="1261" actId="2710"/>
      <pc:docMkLst>
        <pc:docMk/>
      </pc:docMkLst>
      <pc:sldChg chg="modSp mod">
        <pc:chgData name="Asritha Turlapati" userId="48dc0661de74a932" providerId="LiveId" clId="{B83645D7-EE57-45B9-B4C3-B4DA21C4E88A}" dt="2023-02-10T16:40:58.911" v="331" actId="2711"/>
        <pc:sldMkLst>
          <pc:docMk/>
          <pc:sldMk cId="0" sldId="257"/>
        </pc:sldMkLst>
        <pc:spChg chg="mod">
          <ac:chgData name="Asritha Turlapati" userId="48dc0661de74a932" providerId="LiveId" clId="{B83645D7-EE57-45B9-B4C3-B4DA21C4E88A}" dt="2023-02-10T16:40:58.911" v="331" actId="2711"/>
          <ac:spMkLst>
            <pc:docMk/>
            <pc:sldMk cId="0" sldId="257"/>
            <ac:spMk id="82" creationId="{00000000-0000-0000-0000-000000000000}"/>
          </ac:spMkLst>
        </pc:spChg>
      </pc:sldChg>
      <pc:sldChg chg="modSp mod">
        <pc:chgData name="Asritha Turlapati" userId="48dc0661de74a932" providerId="LiveId" clId="{B83645D7-EE57-45B9-B4C3-B4DA21C4E88A}" dt="2023-02-10T15:59:30.230" v="262" actId="20577"/>
        <pc:sldMkLst>
          <pc:docMk/>
          <pc:sldMk cId="0" sldId="261"/>
        </pc:sldMkLst>
        <pc:spChg chg="mod">
          <ac:chgData name="Asritha Turlapati" userId="48dc0661de74a932" providerId="LiveId" clId="{B83645D7-EE57-45B9-B4C3-B4DA21C4E88A}" dt="2023-02-10T15:59:30.230" v="262" actId="20577"/>
          <ac:spMkLst>
            <pc:docMk/>
            <pc:sldMk cId="0" sldId="261"/>
            <ac:spMk id="110" creationId="{00000000-0000-0000-0000-000000000000}"/>
          </ac:spMkLst>
        </pc:spChg>
      </pc:sldChg>
      <pc:sldChg chg="modSp mod">
        <pc:chgData name="Asritha Turlapati" userId="48dc0661de74a932" providerId="LiveId" clId="{B83645D7-EE57-45B9-B4C3-B4DA21C4E88A}" dt="2023-02-10T16:00:29.089" v="275" actId="20577"/>
        <pc:sldMkLst>
          <pc:docMk/>
          <pc:sldMk cId="0" sldId="262"/>
        </pc:sldMkLst>
        <pc:spChg chg="mod">
          <ac:chgData name="Asritha Turlapati" userId="48dc0661de74a932" providerId="LiveId" clId="{B83645D7-EE57-45B9-B4C3-B4DA21C4E88A}" dt="2023-02-10T16:00:29.089" v="275" actId="20577"/>
          <ac:spMkLst>
            <pc:docMk/>
            <pc:sldMk cId="0" sldId="262"/>
            <ac:spMk id="117" creationId="{00000000-0000-0000-0000-000000000000}"/>
          </ac:spMkLst>
        </pc:spChg>
      </pc:sldChg>
      <pc:sldChg chg="modSp mod">
        <pc:chgData name="Asritha Turlapati" userId="48dc0661de74a932" providerId="LiveId" clId="{B83645D7-EE57-45B9-B4C3-B4DA21C4E88A}" dt="2023-02-10T16:39:41.429" v="325" actId="2711"/>
        <pc:sldMkLst>
          <pc:docMk/>
          <pc:sldMk cId="0" sldId="263"/>
        </pc:sldMkLst>
        <pc:spChg chg="mod">
          <ac:chgData name="Asritha Turlapati" userId="48dc0661de74a932" providerId="LiveId" clId="{B83645D7-EE57-45B9-B4C3-B4DA21C4E88A}" dt="2023-02-10T16:39:41.429" v="325" actId="2711"/>
          <ac:spMkLst>
            <pc:docMk/>
            <pc:sldMk cId="0" sldId="263"/>
            <ac:spMk id="123" creationId="{00000000-0000-0000-0000-000000000000}"/>
          </ac:spMkLst>
        </pc:spChg>
        <pc:spChg chg="mod">
          <ac:chgData name="Asritha Turlapati" userId="48dc0661de74a932" providerId="LiveId" clId="{B83645D7-EE57-45B9-B4C3-B4DA21C4E88A}" dt="2023-02-10T16:06:39.768" v="320" actId="20577"/>
          <ac:spMkLst>
            <pc:docMk/>
            <pc:sldMk cId="0" sldId="263"/>
            <ac:spMk id="124" creationId="{00000000-0000-0000-0000-000000000000}"/>
          </ac:spMkLst>
        </pc:spChg>
        <pc:spChg chg="mod">
          <ac:chgData name="Asritha Turlapati" userId="48dc0661de74a932" providerId="LiveId" clId="{B83645D7-EE57-45B9-B4C3-B4DA21C4E88A}" dt="2023-02-10T16:07:13.723" v="324" actId="20577"/>
          <ac:spMkLst>
            <pc:docMk/>
            <pc:sldMk cId="0" sldId="263"/>
            <ac:spMk id="125" creationId="{00000000-0000-0000-0000-000000000000}"/>
          </ac:spMkLst>
        </pc:spChg>
      </pc:sldChg>
      <pc:sldChg chg="modSp mod">
        <pc:chgData name="Asritha Turlapati" userId="48dc0661de74a932" providerId="LiveId" clId="{B83645D7-EE57-45B9-B4C3-B4DA21C4E88A}" dt="2023-02-10T16:41:37.944" v="334" actId="2711"/>
        <pc:sldMkLst>
          <pc:docMk/>
          <pc:sldMk cId="3948304970" sldId="269"/>
        </pc:sldMkLst>
        <pc:spChg chg="mod">
          <ac:chgData name="Asritha Turlapati" userId="48dc0661de74a932" providerId="LiveId" clId="{B83645D7-EE57-45B9-B4C3-B4DA21C4E88A}" dt="2023-02-10T16:41:37.944" v="334" actId="2711"/>
          <ac:spMkLst>
            <pc:docMk/>
            <pc:sldMk cId="3948304970" sldId="269"/>
            <ac:spMk id="2" creationId="{6E513201-1179-82EB-7F19-A7AEEB695D3C}"/>
          </ac:spMkLst>
        </pc:spChg>
      </pc:sldChg>
      <pc:sldChg chg="modSp mod">
        <pc:chgData name="Asritha Turlapati" userId="48dc0661de74a932" providerId="LiveId" clId="{B83645D7-EE57-45B9-B4C3-B4DA21C4E88A}" dt="2023-02-10T16:41:44.122" v="335" actId="2711"/>
        <pc:sldMkLst>
          <pc:docMk/>
          <pc:sldMk cId="207208030" sldId="271"/>
        </pc:sldMkLst>
        <pc:spChg chg="mod">
          <ac:chgData name="Asritha Turlapati" userId="48dc0661de74a932" providerId="LiveId" clId="{B83645D7-EE57-45B9-B4C3-B4DA21C4E88A}" dt="2023-02-10T16:41:44.122" v="335" actId="2711"/>
          <ac:spMkLst>
            <pc:docMk/>
            <pc:sldMk cId="207208030" sldId="271"/>
            <ac:spMk id="2" creationId="{7EF69B3F-2FCA-A8FA-1BE7-E042705BF8CF}"/>
          </ac:spMkLst>
        </pc:spChg>
      </pc:sldChg>
      <pc:sldChg chg="modSp mod">
        <pc:chgData name="Asritha Turlapati" userId="48dc0661de74a932" providerId="LiveId" clId="{B83645D7-EE57-45B9-B4C3-B4DA21C4E88A}" dt="2023-02-10T16:41:52.653" v="336" actId="2711"/>
        <pc:sldMkLst>
          <pc:docMk/>
          <pc:sldMk cId="3344364525" sldId="274"/>
        </pc:sldMkLst>
        <pc:spChg chg="mod">
          <ac:chgData name="Asritha Turlapati" userId="48dc0661de74a932" providerId="LiveId" clId="{B83645D7-EE57-45B9-B4C3-B4DA21C4E88A}" dt="2023-02-10T16:41:52.653" v="336" actId="2711"/>
          <ac:spMkLst>
            <pc:docMk/>
            <pc:sldMk cId="3344364525" sldId="274"/>
            <ac:spMk id="2" creationId="{3CC4BE50-3AE9-6591-031E-06060BB8D770}"/>
          </ac:spMkLst>
        </pc:spChg>
      </pc:sldChg>
      <pc:sldChg chg="modSp mod">
        <pc:chgData name="Asritha Turlapati" userId="48dc0661de74a932" providerId="LiveId" clId="{B83645D7-EE57-45B9-B4C3-B4DA21C4E88A}" dt="2023-02-10T16:41:16.775" v="332" actId="2711"/>
        <pc:sldMkLst>
          <pc:docMk/>
          <pc:sldMk cId="4099996148" sldId="280"/>
        </pc:sldMkLst>
        <pc:spChg chg="mod">
          <ac:chgData name="Asritha Turlapati" userId="48dc0661de74a932" providerId="LiveId" clId="{B83645D7-EE57-45B9-B4C3-B4DA21C4E88A}" dt="2023-02-10T16:41:16.775" v="332" actId="2711"/>
          <ac:spMkLst>
            <pc:docMk/>
            <pc:sldMk cId="4099996148" sldId="280"/>
            <ac:spMk id="2" creationId="{93CAA839-46A7-98C0-89DC-883439ECC016}"/>
          </ac:spMkLst>
        </pc:spChg>
      </pc:sldChg>
      <pc:sldChg chg="modSp mod">
        <pc:chgData name="Asritha Turlapati" userId="48dc0661de74a932" providerId="LiveId" clId="{B83645D7-EE57-45B9-B4C3-B4DA21C4E88A}" dt="2023-02-10T16:41:25.469" v="333" actId="2711"/>
        <pc:sldMkLst>
          <pc:docMk/>
          <pc:sldMk cId="2601729753" sldId="282"/>
        </pc:sldMkLst>
        <pc:spChg chg="mod">
          <ac:chgData name="Asritha Turlapati" userId="48dc0661de74a932" providerId="LiveId" clId="{B83645D7-EE57-45B9-B4C3-B4DA21C4E88A}" dt="2023-02-10T16:41:25.469" v="333" actId="2711"/>
          <ac:spMkLst>
            <pc:docMk/>
            <pc:sldMk cId="2601729753" sldId="282"/>
            <ac:spMk id="2" creationId="{13BEB6E2-8DBB-6F9F-F083-012D2F3EC573}"/>
          </ac:spMkLst>
        </pc:spChg>
      </pc:sldChg>
      <pc:sldChg chg="modSp mod">
        <pc:chgData name="Asritha Turlapati" userId="48dc0661de74a932" providerId="LiveId" clId="{B83645D7-EE57-45B9-B4C3-B4DA21C4E88A}" dt="2023-02-10T16:42:06.322" v="338" actId="255"/>
        <pc:sldMkLst>
          <pc:docMk/>
          <pc:sldMk cId="2826450449" sldId="283"/>
        </pc:sldMkLst>
        <pc:spChg chg="mod">
          <ac:chgData name="Asritha Turlapati" userId="48dc0661de74a932" providerId="LiveId" clId="{B83645D7-EE57-45B9-B4C3-B4DA21C4E88A}" dt="2023-02-10T16:42:06.322" v="338" actId="255"/>
          <ac:spMkLst>
            <pc:docMk/>
            <pc:sldMk cId="2826450449" sldId="283"/>
            <ac:spMk id="2" creationId="{71213969-3EED-A691-583E-7DE956602668}"/>
          </ac:spMkLst>
        </pc:spChg>
      </pc:sldChg>
      <pc:sldChg chg="new del">
        <pc:chgData name="Asritha Turlapati" userId="48dc0661de74a932" providerId="LiveId" clId="{B83645D7-EE57-45B9-B4C3-B4DA21C4E88A}" dt="2023-02-17T08:33:16.981" v="340" actId="47"/>
        <pc:sldMkLst>
          <pc:docMk/>
          <pc:sldMk cId="3037106822" sldId="289"/>
        </pc:sldMkLst>
      </pc:sldChg>
      <pc:sldChg chg="modSp new mod">
        <pc:chgData name="Asritha Turlapati" userId="48dc0661de74a932" providerId="LiveId" clId="{B83645D7-EE57-45B9-B4C3-B4DA21C4E88A}" dt="2023-02-26T13:08:41.087" v="1172" actId="20577"/>
        <pc:sldMkLst>
          <pc:docMk/>
          <pc:sldMk cId="3437326524" sldId="289"/>
        </pc:sldMkLst>
        <pc:spChg chg="mod">
          <ac:chgData name="Asritha Turlapati" userId="48dc0661de74a932" providerId="LiveId" clId="{B83645D7-EE57-45B9-B4C3-B4DA21C4E88A}" dt="2023-02-26T13:08:41.087" v="1172" actId="20577"/>
          <ac:spMkLst>
            <pc:docMk/>
            <pc:sldMk cId="3437326524" sldId="289"/>
            <ac:spMk id="2" creationId="{761DDD1C-0345-4E1D-6AC4-6872059E6345}"/>
          </ac:spMkLst>
        </pc:spChg>
      </pc:sldChg>
      <pc:sldChg chg="new del">
        <pc:chgData name="Asritha Turlapati" userId="48dc0661de74a932" providerId="LiveId" clId="{B83645D7-EE57-45B9-B4C3-B4DA21C4E88A}" dt="2023-02-17T08:34:11.776" v="363" actId="47"/>
        <pc:sldMkLst>
          <pc:docMk/>
          <pc:sldMk cId="2376475365" sldId="290"/>
        </pc:sldMkLst>
      </pc:sldChg>
      <pc:sldChg chg="addSp delSp modSp new mod">
        <pc:chgData name="Asritha Turlapati" userId="48dc0661de74a932" providerId="LiveId" clId="{B83645D7-EE57-45B9-B4C3-B4DA21C4E88A}" dt="2023-02-26T13:06:58.477" v="1160" actId="20577"/>
        <pc:sldMkLst>
          <pc:docMk/>
          <pc:sldMk cId="3218656792" sldId="290"/>
        </pc:sldMkLst>
        <pc:graphicFrameChg chg="add del mod modGraphic">
          <ac:chgData name="Asritha Turlapati" userId="48dc0661de74a932" providerId="LiveId" clId="{B83645D7-EE57-45B9-B4C3-B4DA21C4E88A}" dt="2023-02-26T11:56:38.843" v="371" actId="478"/>
          <ac:graphicFrameMkLst>
            <pc:docMk/>
            <pc:sldMk cId="3218656792" sldId="290"/>
            <ac:graphicFrameMk id="3" creationId="{B7A9517A-DBAE-B47A-09CD-BE6B9FAB7B98}"/>
          </ac:graphicFrameMkLst>
        </pc:graphicFrameChg>
        <pc:graphicFrameChg chg="add del modGraphic">
          <ac:chgData name="Asritha Turlapati" userId="48dc0661de74a932" providerId="LiveId" clId="{B83645D7-EE57-45B9-B4C3-B4DA21C4E88A}" dt="2023-02-26T11:57:15.110" v="375" actId="478"/>
          <ac:graphicFrameMkLst>
            <pc:docMk/>
            <pc:sldMk cId="3218656792" sldId="290"/>
            <ac:graphicFrameMk id="4" creationId="{298E1188-CD94-0DDF-52AF-21128D301D29}"/>
          </ac:graphicFrameMkLst>
        </pc:graphicFrameChg>
        <pc:graphicFrameChg chg="add del modGraphic">
          <ac:chgData name="Asritha Turlapati" userId="48dc0661de74a932" providerId="LiveId" clId="{B83645D7-EE57-45B9-B4C3-B4DA21C4E88A}" dt="2023-02-26T11:58:19.552" v="384" actId="478"/>
          <ac:graphicFrameMkLst>
            <pc:docMk/>
            <pc:sldMk cId="3218656792" sldId="290"/>
            <ac:graphicFrameMk id="5" creationId="{5E56CE68-61EF-08CE-78E7-3C9CD83D9186}"/>
          </ac:graphicFrameMkLst>
        </pc:graphicFrameChg>
        <pc:graphicFrameChg chg="add del mod modGraphic">
          <ac:chgData name="Asritha Turlapati" userId="48dc0661de74a932" providerId="LiveId" clId="{B83645D7-EE57-45B9-B4C3-B4DA21C4E88A}" dt="2023-02-26T11:58:14.957" v="383" actId="478"/>
          <ac:graphicFrameMkLst>
            <pc:docMk/>
            <pc:sldMk cId="3218656792" sldId="290"/>
            <ac:graphicFrameMk id="6" creationId="{3AB33AC6-20A5-788A-26F6-0DD8765B88A4}"/>
          </ac:graphicFrameMkLst>
        </pc:graphicFrameChg>
        <pc:graphicFrameChg chg="add mod modGraphic">
          <ac:chgData name="Asritha Turlapati" userId="48dc0661de74a932" providerId="LiveId" clId="{B83645D7-EE57-45B9-B4C3-B4DA21C4E88A}" dt="2023-02-26T13:06:58.477" v="1160" actId="20577"/>
          <ac:graphicFrameMkLst>
            <pc:docMk/>
            <pc:sldMk cId="3218656792" sldId="290"/>
            <ac:graphicFrameMk id="7" creationId="{38219E0D-5BCA-DFE4-3E46-307811ECF4B6}"/>
          </ac:graphicFrameMkLst>
        </pc:graphicFrameChg>
        <pc:picChg chg="add del">
          <ac:chgData name="Asritha Turlapati" userId="48dc0661de74a932" providerId="LiveId" clId="{B83645D7-EE57-45B9-B4C3-B4DA21C4E88A}" dt="2023-02-26T12:50:54.007" v="1088" actId="478"/>
          <ac:picMkLst>
            <pc:docMk/>
            <pc:sldMk cId="3218656792" sldId="290"/>
            <ac:picMk id="9" creationId="{0FFC5846-56D3-F46F-2A4B-CA4170A25B97}"/>
          </ac:picMkLst>
        </pc:picChg>
      </pc:sldChg>
      <pc:sldChg chg="modSp new del mod">
        <pc:chgData name="Asritha Turlapati" userId="48dc0661de74a932" providerId="LiveId" clId="{B83645D7-EE57-45B9-B4C3-B4DA21C4E88A}" dt="2023-02-26T14:10:47.046" v="1184" actId="47"/>
        <pc:sldMkLst>
          <pc:docMk/>
          <pc:sldMk cId="1807240208" sldId="291"/>
        </pc:sldMkLst>
        <pc:spChg chg="mod">
          <ac:chgData name="Asritha Turlapati" userId="48dc0661de74a932" providerId="LiveId" clId="{B83645D7-EE57-45B9-B4C3-B4DA21C4E88A}" dt="2023-02-26T14:10:41.181" v="1183" actId="20577"/>
          <ac:spMkLst>
            <pc:docMk/>
            <pc:sldMk cId="1807240208" sldId="291"/>
            <ac:spMk id="2" creationId="{BD3E2B2B-D7CA-8C88-4CCD-DB81D729A446}"/>
          </ac:spMkLst>
        </pc:spChg>
      </pc:sldChg>
      <pc:sldChg chg="new del">
        <pc:chgData name="Asritha Turlapati" userId="48dc0661de74a932" providerId="LiveId" clId="{B83645D7-EE57-45B9-B4C3-B4DA21C4E88A}" dt="2023-02-26T14:09:37.333" v="1174" actId="47"/>
        <pc:sldMkLst>
          <pc:docMk/>
          <pc:sldMk cId="1904070934" sldId="291"/>
        </pc:sldMkLst>
      </pc:sldChg>
      <pc:sldChg chg="new del">
        <pc:chgData name="Asritha Turlapati" userId="48dc0661de74a932" providerId="LiveId" clId="{B83645D7-EE57-45B9-B4C3-B4DA21C4E88A}" dt="2023-02-26T14:10:09.633" v="1176" actId="47"/>
        <pc:sldMkLst>
          <pc:docMk/>
          <pc:sldMk cId="3248936590" sldId="291"/>
        </pc:sldMkLst>
      </pc:sldChg>
      <pc:sldChg chg="addSp modSp new mod">
        <pc:chgData name="Asritha Turlapati" userId="48dc0661de74a932" providerId="LiveId" clId="{B83645D7-EE57-45B9-B4C3-B4DA21C4E88A}" dt="2023-02-26T14:16:36.977" v="1218" actId="255"/>
        <pc:sldMkLst>
          <pc:docMk/>
          <pc:sldMk cId="3320923215" sldId="291"/>
        </pc:sldMkLst>
        <pc:spChg chg="add mod">
          <ac:chgData name="Asritha Turlapati" userId="48dc0661de74a932" providerId="LiveId" clId="{B83645D7-EE57-45B9-B4C3-B4DA21C4E88A}" dt="2023-02-26T14:16:36.977" v="1218" actId="255"/>
          <ac:spMkLst>
            <pc:docMk/>
            <pc:sldMk cId="3320923215" sldId="291"/>
            <ac:spMk id="4" creationId="{AF26D219-3A73-9D97-F50D-61F4D12C1E7B}"/>
          </ac:spMkLst>
        </pc:spChg>
      </pc:sldChg>
      <pc:sldChg chg="addSp modSp new mod">
        <pc:chgData name="Asritha Turlapati" userId="48dc0661de74a932" providerId="LiveId" clId="{B83645D7-EE57-45B9-B4C3-B4DA21C4E88A}" dt="2023-02-26T14:17:35.330" v="1226" actId="1076"/>
        <pc:sldMkLst>
          <pc:docMk/>
          <pc:sldMk cId="211133010" sldId="292"/>
        </pc:sldMkLst>
        <pc:spChg chg="add mod">
          <ac:chgData name="Asritha Turlapati" userId="48dc0661de74a932" providerId="LiveId" clId="{B83645D7-EE57-45B9-B4C3-B4DA21C4E88A}" dt="2023-02-26T14:17:35.330" v="1226" actId="1076"/>
          <ac:spMkLst>
            <pc:docMk/>
            <pc:sldMk cId="211133010" sldId="292"/>
            <ac:spMk id="4" creationId="{7652D474-EBE1-2746-891B-32F93B2E0681}"/>
          </ac:spMkLst>
        </pc:spChg>
      </pc:sldChg>
      <pc:sldChg chg="addSp delSp modSp new del mod">
        <pc:chgData name="Asritha Turlapati" userId="48dc0661de74a932" providerId="LiveId" clId="{B83645D7-EE57-45B9-B4C3-B4DA21C4E88A}" dt="2023-02-26T14:15:05.596" v="1206" actId="47"/>
        <pc:sldMkLst>
          <pc:docMk/>
          <pc:sldMk cId="4085322455" sldId="292"/>
        </pc:sldMkLst>
        <pc:spChg chg="add del mod">
          <ac:chgData name="Asritha Turlapati" userId="48dc0661de74a932" providerId="LiveId" clId="{B83645D7-EE57-45B9-B4C3-B4DA21C4E88A}" dt="2023-02-26T14:15:02.101" v="1205"/>
          <ac:spMkLst>
            <pc:docMk/>
            <pc:sldMk cId="4085322455" sldId="292"/>
            <ac:spMk id="4" creationId="{308CE5AE-61E1-55C5-DF38-815DF0BCC5A8}"/>
          </ac:spMkLst>
        </pc:spChg>
      </pc:sldChg>
      <pc:sldChg chg="addSp delSp modSp new mod">
        <pc:chgData name="Asritha Turlapati" userId="48dc0661de74a932" providerId="LiveId" clId="{B83645D7-EE57-45B9-B4C3-B4DA21C4E88A}" dt="2023-02-26T14:20:27.695" v="1243" actId="20577"/>
        <pc:sldMkLst>
          <pc:docMk/>
          <pc:sldMk cId="891695101" sldId="293"/>
        </pc:sldMkLst>
        <pc:spChg chg="add del mod">
          <ac:chgData name="Asritha Turlapati" userId="48dc0661de74a932" providerId="LiveId" clId="{B83645D7-EE57-45B9-B4C3-B4DA21C4E88A}" dt="2023-02-26T14:19:50.916" v="1239"/>
          <ac:spMkLst>
            <pc:docMk/>
            <pc:sldMk cId="891695101" sldId="293"/>
            <ac:spMk id="4" creationId="{67A6731A-7124-CCDB-1779-88A90D8662B8}"/>
          </ac:spMkLst>
        </pc:spChg>
        <pc:spChg chg="add mod">
          <ac:chgData name="Asritha Turlapati" userId="48dc0661de74a932" providerId="LiveId" clId="{B83645D7-EE57-45B9-B4C3-B4DA21C4E88A}" dt="2023-02-26T14:20:27.695" v="1243" actId="20577"/>
          <ac:spMkLst>
            <pc:docMk/>
            <pc:sldMk cId="891695101" sldId="293"/>
            <ac:spMk id="6" creationId="{DE487085-1A63-39AF-A8CF-790891806877}"/>
          </ac:spMkLst>
        </pc:spChg>
      </pc:sldChg>
      <pc:sldChg chg="addSp modSp new mod">
        <pc:chgData name="Asritha Turlapati" userId="48dc0661de74a932" providerId="LiveId" clId="{B83645D7-EE57-45B9-B4C3-B4DA21C4E88A}" dt="2023-02-26T15:39:04.892" v="1261" actId="2710"/>
        <pc:sldMkLst>
          <pc:docMk/>
          <pc:sldMk cId="1570552998" sldId="294"/>
        </pc:sldMkLst>
        <pc:spChg chg="add mod">
          <ac:chgData name="Asritha Turlapati" userId="48dc0661de74a932" providerId="LiveId" clId="{B83645D7-EE57-45B9-B4C3-B4DA21C4E88A}" dt="2023-02-26T15:39:04.892" v="1261" actId="2710"/>
          <ac:spMkLst>
            <pc:docMk/>
            <pc:sldMk cId="1570552998" sldId="294"/>
            <ac:spMk id="4" creationId="{466F1FA1-784A-5B76-6783-70E0E259DB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202420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9220b31fd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9220b31fd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44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9220b31fd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9220b31fd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1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02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95a0fcb99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95a0fcb9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25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9220b31fd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9220b31f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224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9220b31fd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9220b31fd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98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220b31fd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220b31fd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58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9220b31fd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9220b31fd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4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220b31fd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220b31fd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418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9220b31fd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9220b31fd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9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9.xml"/><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9.xml"/><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878775" y="2724480"/>
            <a:ext cx="5832600" cy="95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latin typeface="Times New Roman"/>
                <a:ea typeface="Times New Roman"/>
                <a:cs typeface="Times New Roman"/>
                <a:sym typeface="Times New Roman"/>
              </a:rPr>
              <a:t>MAJOR PROJECT </a:t>
            </a:r>
            <a:endParaRPr sz="2200">
              <a:latin typeface="Times New Roman"/>
              <a:ea typeface="Times New Roman"/>
              <a:cs typeface="Times New Roman"/>
              <a:sym typeface="Times New Roman"/>
            </a:endParaRPr>
          </a:p>
          <a:p>
            <a:pPr marL="0" lvl="0" indent="0" algn="ctr" rtl="0">
              <a:spcBef>
                <a:spcPts val="0"/>
              </a:spcBef>
              <a:spcAft>
                <a:spcPts val="0"/>
              </a:spcAft>
              <a:buNone/>
            </a:pPr>
            <a:r>
              <a:rPr lang="en" sz="2200">
                <a:latin typeface="Times New Roman"/>
                <a:ea typeface="Times New Roman"/>
                <a:cs typeface="Times New Roman"/>
                <a:sym typeface="Times New Roman"/>
              </a:rPr>
              <a:t>ON </a:t>
            </a:r>
            <a:endParaRPr sz="2200">
              <a:latin typeface="Times New Roman"/>
              <a:ea typeface="Times New Roman"/>
              <a:cs typeface="Times New Roman"/>
              <a:sym typeface="Times New Roman"/>
            </a:endParaRPr>
          </a:p>
          <a:p>
            <a:pPr marL="0" lvl="0" indent="0" algn="ctr" rtl="0">
              <a:spcBef>
                <a:spcPts val="0"/>
              </a:spcBef>
              <a:spcAft>
                <a:spcPts val="0"/>
              </a:spcAft>
              <a:buNone/>
            </a:pPr>
            <a:r>
              <a:rPr lang="en" sz="2200">
                <a:latin typeface="Times New Roman"/>
                <a:ea typeface="Times New Roman"/>
                <a:cs typeface="Times New Roman"/>
                <a:sym typeface="Times New Roman"/>
              </a:rPr>
              <a:t>ANDRO DOCTOR</a:t>
            </a:r>
            <a:endParaRPr sz="2200">
              <a:latin typeface="Times New Roman"/>
              <a:ea typeface="Times New Roman"/>
              <a:cs typeface="Times New Roman"/>
              <a:sym typeface="Times New Roman"/>
            </a:endParaRPr>
          </a:p>
        </p:txBody>
      </p:sp>
      <p:pic>
        <p:nvPicPr>
          <p:cNvPr id="71" name="Google Shape;71;p12"/>
          <p:cNvPicPr preferRelativeResize="0"/>
          <p:nvPr/>
        </p:nvPicPr>
        <p:blipFill rotWithShape="1">
          <a:blip r:embed="rId3">
            <a:alphaModFix/>
          </a:blip>
          <a:srcRect r="7381"/>
          <a:stretch/>
        </p:blipFill>
        <p:spPr>
          <a:xfrm>
            <a:off x="0" y="73275"/>
            <a:ext cx="1702425" cy="1230750"/>
          </a:xfrm>
          <a:prstGeom prst="rect">
            <a:avLst/>
          </a:prstGeom>
          <a:noFill/>
          <a:ln>
            <a:noFill/>
          </a:ln>
        </p:spPr>
      </p:pic>
      <p:pic>
        <p:nvPicPr>
          <p:cNvPr id="72" name="Google Shape;72;p12"/>
          <p:cNvPicPr preferRelativeResize="0"/>
          <p:nvPr/>
        </p:nvPicPr>
        <p:blipFill>
          <a:blip r:embed="rId4">
            <a:alphaModFix/>
          </a:blip>
          <a:stretch>
            <a:fillRect/>
          </a:stretch>
        </p:blipFill>
        <p:spPr>
          <a:xfrm>
            <a:off x="7822800" y="73275"/>
            <a:ext cx="1230750" cy="1230750"/>
          </a:xfrm>
          <a:prstGeom prst="rect">
            <a:avLst/>
          </a:prstGeom>
          <a:noFill/>
          <a:ln>
            <a:noFill/>
          </a:ln>
        </p:spPr>
      </p:pic>
      <p:sp>
        <p:nvSpPr>
          <p:cNvPr id="73" name="Google Shape;73;p12"/>
          <p:cNvSpPr txBox="1"/>
          <p:nvPr/>
        </p:nvSpPr>
        <p:spPr>
          <a:xfrm>
            <a:off x="1331675" y="268775"/>
            <a:ext cx="7037100" cy="954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3600" b="1">
                <a:solidFill>
                  <a:srgbClr val="323232"/>
                </a:solidFill>
                <a:latin typeface="Times New Roman"/>
                <a:ea typeface="Times New Roman"/>
                <a:cs typeface="Times New Roman"/>
                <a:sym typeface="Times New Roman"/>
              </a:rPr>
              <a:t> CMR TECHNICAL CAMPUS</a:t>
            </a:r>
            <a:endParaRPr sz="3600" b="1">
              <a:solidFill>
                <a:srgbClr val="323232"/>
              </a:solidFill>
              <a:latin typeface="Times New Roman"/>
              <a:ea typeface="Times New Roman"/>
              <a:cs typeface="Times New Roman"/>
              <a:sym typeface="Times New Roman"/>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4" name="Google Shape;74;p12"/>
          <p:cNvSpPr txBox="1"/>
          <p:nvPr/>
        </p:nvSpPr>
        <p:spPr>
          <a:xfrm>
            <a:off x="1453850" y="879650"/>
            <a:ext cx="7037100" cy="1323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a:solidFill>
                  <a:srgbClr val="EF6C00"/>
                </a:solidFill>
                <a:latin typeface="Open Sans"/>
                <a:ea typeface="Open Sans"/>
                <a:cs typeface="Open Sans"/>
                <a:sym typeface="Open Sans"/>
              </a:rPr>
              <a:t>                                     </a:t>
            </a:r>
            <a:r>
              <a:rPr lang="en" sz="1800">
                <a:solidFill>
                  <a:srgbClr val="EF6C00"/>
                </a:solidFill>
                <a:latin typeface="Times New Roman"/>
                <a:ea typeface="Times New Roman"/>
                <a:cs typeface="Times New Roman"/>
                <a:sym typeface="Times New Roman"/>
              </a:rPr>
              <a:t>  UGC AUTONOMOUS </a:t>
            </a:r>
            <a:endParaRPr sz="1800">
              <a:solidFill>
                <a:srgbClr val="EF6C00"/>
              </a:solidFill>
              <a:latin typeface="Times New Roman"/>
              <a:ea typeface="Times New Roman"/>
              <a:cs typeface="Times New Roman"/>
              <a:sym typeface="Times New Roman"/>
            </a:endParaRPr>
          </a:p>
          <a:p>
            <a:pPr marL="0" lvl="0" indent="0" algn="just" rtl="0">
              <a:spcBef>
                <a:spcPts val="0"/>
              </a:spcBef>
              <a:spcAft>
                <a:spcPts val="0"/>
              </a:spcAft>
              <a:buNone/>
            </a:pPr>
            <a:endParaRPr>
              <a:latin typeface="Times New Roman"/>
              <a:ea typeface="Times New Roman"/>
              <a:cs typeface="Times New Roman"/>
              <a:sym typeface="Times New Roman"/>
            </a:endParaRPr>
          </a:p>
          <a:p>
            <a:pPr marL="0" lvl="0" indent="0" algn="just" rtl="0">
              <a:spcBef>
                <a:spcPts val="0"/>
              </a:spcBef>
              <a:spcAft>
                <a:spcPts val="0"/>
              </a:spcAft>
              <a:buNone/>
            </a:pPr>
            <a:r>
              <a:rPr lang="en">
                <a:latin typeface="Times New Roman"/>
                <a:ea typeface="Times New Roman"/>
                <a:cs typeface="Times New Roman"/>
                <a:sym typeface="Times New Roman"/>
              </a:rPr>
              <a:t>                                          Accredited by NBA &amp; NAAC with A Grade  </a:t>
            </a:r>
            <a:endParaRPr>
              <a:latin typeface="Times New Roman"/>
              <a:ea typeface="Times New Roman"/>
              <a:cs typeface="Times New Roman"/>
              <a:sym typeface="Times New Roman"/>
            </a:endParaRPr>
          </a:p>
          <a:p>
            <a:pPr marL="0" lvl="0" indent="0" algn="just" rtl="0">
              <a:spcBef>
                <a:spcPts val="0"/>
              </a:spcBef>
              <a:spcAft>
                <a:spcPts val="0"/>
              </a:spcAft>
              <a:buNone/>
            </a:pPr>
            <a:r>
              <a:rPr lang="en">
                <a:latin typeface="Times New Roman"/>
                <a:ea typeface="Times New Roman"/>
                <a:cs typeface="Times New Roman"/>
                <a:sym typeface="Times New Roman"/>
              </a:rPr>
              <a:t>                             Approved by AICTE, New Delhi and Affiliated to JNTU, Hyderabad</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5" name="Google Shape;75;p12"/>
          <p:cNvSpPr txBox="1"/>
          <p:nvPr/>
        </p:nvSpPr>
        <p:spPr>
          <a:xfrm>
            <a:off x="1546025" y="1984213"/>
            <a:ext cx="7037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980000"/>
                </a:solidFill>
                <a:latin typeface="Times New Roman"/>
                <a:ea typeface="Times New Roman"/>
                <a:cs typeface="Times New Roman"/>
                <a:sym typeface="Times New Roman"/>
              </a:rPr>
              <a:t>  DEPARTMENT OF COMPUTER SCIENCE AND ENGINEERING</a:t>
            </a:r>
            <a:endParaRPr sz="1600" b="1">
              <a:solidFill>
                <a:srgbClr val="980000"/>
              </a:solidFill>
              <a:latin typeface="Times New Roman"/>
              <a:ea typeface="Times New Roman"/>
              <a:cs typeface="Times New Roman"/>
              <a:sym typeface="Times New Roman"/>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 name="Google Shape;76;p12"/>
          <p:cNvSpPr txBox="1"/>
          <p:nvPr/>
        </p:nvSpPr>
        <p:spPr>
          <a:xfrm>
            <a:off x="305450" y="3781200"/>
            <a:ext cx="2382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a:ea typeface="Times"/>
                <a:cs typeface="Times"/>
                <a:sym typeface="Times"/>
              </a:rPr>
              <a:t>UNDER THE GUIDANCE</a:t>
            </a:r>
            <a:endParaRPr>
              <a:latin typeface="Times"/>
              <a:ea typeface="Times"/>
              <a:cs typeface="Times"/>
              <a:sym typeface="Times"/>
            </a:endParaRPr>
          </a:p>
          <a:p>
            <a:pPr marL="0" lvl="0" indent="0" algn="l" rtl="0">
              <a:spcBef>
                <a:spcPts val="0"/>
              </a:spcBef>
              <a:spcAft>
                <a:spcPts val="0"/>
              </a:spcAft>
              <a:buNone/>
            </a:pPr>
            <a:r>
              <a:rPr lang="en">
                <a:latin typeface="Times"/>
                <a:ea typeface="Times"/>
                <a:cs typeface="Times"/>
                <a:sym typeface="Times"/>
              </a:rPr>
              <a:t>                OF</a:t>
            </a:r>
            <a:endParaRPr sz="1500">
              <a:latin typeface="Times"/>
              <a:ea typeface="Times"/>
              <a:cs typeface="Times"/>
              <a:sym typeface="Times"/>
            </a:endParaRPr>
          </a:p>
          <a:p>
            <a:pPr marL="0" lvl="0" indent="0" algn="l" rtl="0">
              <a:spcBef>
                <a:spcPts val="0"/>
              </a:spcBef>
              <a:spcAft>
                <a:spcPts val="0"/>
              </a:spcAft>
              <a:buNone/>
            </a:pPr>
            <a:r>
              <a:rPr lang="en" sz="1500" b="1">
                <a:latin typeface="Times"/>
                <a:ea typeface="Times"/>
                <a:cs typeface="Times"/>
                <a:sym typeface="Times"/>
              </a:rPr>
              <a:t>    </a:t>
            </a:r>
            <a:r>
              <a:rPr lang="en" sz="1700" b="1">
                <a:latin typeface="Times"/>
                <a:ea typeface="Times"/>
                <a:cs typeface="Times"/>
                <a:sym typeface="Times"/>
              </a:rPr>
              <a:t>Dr PRABHU A</a:t>
            </a:r>
            <a:endParaRPr sz="1700" b="1">
              <a:latin typeface="Times"/>
              <a:ea typeface="Times"/>
              <a:cs typeface="Times"/>
              <a:sym typeface="Times"/>
            </a:endParaRPr>
          </a:p>
          <a:p>
            <a:pPr marL="0" lvl="0" indent="0" algn="l" rtl="0">
              <a:spcBef>
                <a:spcPts val="0"/>
              </a:spcBef>
              <a:spcAft>
                <a:spcPts val="0"/>
              </a:spcAft>
              <a:buNone/>
            </a:pPr>
            <a:r>
              <a:rPr lang="en" sz="1100">
                <a:latin typeface="Times"/>
                <a:ea typeface="Times"/>
                <a:cs typeface="Times"/>
                <a:sym typeface="Times"/>
              </a:rPr>
              <a:t>        (Associate Professor)</a:t>
            </a:r>
            <a:endParaRPr sz="1100">
              <a:latin typeface="Times"/>
              <a:ea typeface="Times"/>
              <a:cs typeface="Times"/>
              <a:sym typeface="Times"/>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7" name="Google Shape;77;p12"/>
          <p:cNvSpPr txBox="1"/>
          <p:nvPr/>
        </p:nvSpPr>
        <p:spPr>
          <a:xfrm>
            <a:off x="5229025" y="3640775"/>
            <a:ext cx="3934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FF"/>
                </a:solidFill>
                <a:latin typeface="Times New Roman"/>
                <a:ea typeface="Times New Roman"/>
                <a:cs typeface="Times New Roman"/>
                <a:sym typeface="Times New Roman"/>
              </a:rPr>
              <a:t>PRESENTED BY:</a:t>
            </a:r>
            <a:endParaRPr b="1">
              <a:solidFill>
                <a:srgbClr val="0000FF"/>
              </a:solidFill>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SAI KEERTHANA T (197R1A05A4)</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         MATHEW PRABHAKAR  (207R5A0510)</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ASRITHA VENKATA KAMALA(197R1A05B0)</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CAA839-46A7-98C0-89DC-883439ECC016}"/>
              </a:ext>
            </a:extLst>
          </p:cNvPr>
          <p:cNvSpPr>
            <a:spLocks noGrp="1"/>
          </p:cNvSpPr>
          <p:nvPr>
            <p:ph type="title"/>
          </p:nvPr>
        </p:nvSpPr>
        <p:spPr/>
        <p:txBody>
          <a:bodyPr/>
          <a:lstStyle/>
          <a:p>
            <a:pPr algn="ctr"/>
            <a:r>
              <a:rPr lang="en-IN" sz="3600" b="1" dirty="0">
                <a:latin typeface="PT Sans Narrow" panose="020B0506020203020204" pitchFamily="34" charset="0"/>
                <a:cs typeface="Times New Roman" panose="02020603050405020304" pitchFamily="18" charset="0"/>
              </a:rPr>
              <a:t>ARCHITECTURE</a:t>
            </a:r>
          </a:p>
        </p:txBody>
      </p:sp>
      <p:sp>
        <p:nvSpPr>
          <p:cNvPr id="3" name="Slide Number Placeholder 2">
            <a:extLst>
              <a:ext uri="{FF2B5EF4-FFF2-40B4-BE49-F238E27FC236}">
                <a16:creationId xmlns="" xmlns:a16="http://schemas.microsoft.com/office/drawing/2014/main" id="{5E77A11C-C5BB-F8B8-87D9-131FDB8382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image34.png">
            <a:extLst>
              <a:ext uri="{FF2B5EF4-FFF2-40B4-BE49-F238E27FC236}">
                <a16:creationId xmlns="" xmlns:a16="http://schemas.microsoft.com/office/drawing/2014/main" id="{53D79A2B-CB7C-D3DB-1D6D-607534C1D63A}"/>
              </a:ext>
            </a:extLst>
          </p:cNvPr>
          <p:cNvPicPr/>
          <p:nvPr/>
        </p:nvPicPr>
        <p:blipFill>
          <a:blip r:embed="rId2"/>
          <a:srcRect/>
          <a:stretch>
            <a:fillRect/>
          </a:stretch>
        </p:blipFill>
        <p:spPr>
          <a:xfrm>
            <a:off x="1189463" y="979170"/>
            <a:ext cx="6354337" cy="3392108"/>
          </a:xfrm>
          <a:prstGeom prst="rect">
            <a:avLst/>
          </a:prstGeom>
          <a:ln/>
        </p:spPr>
      </p:pic>
    </p:spTree>
    <p:extLst>
      <p:ext uri="{BB962C8B-B14F-4D97-AF65-F5344CB8AC3E}">
        <p14:creationId xmlns:p14="http://schemas.microsoft.com/office/powerpoint/2010/main" val="409999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EB6E2-8DBB-6F9F-F083-012D2F3EC573}"/>
              </a:ext>
            </a:extLst>
          </p:cNvPr>
          <p:cNvSpPr>
            <a:spLocks noGrp="1"/>
          </p:cNvSpPr>
          <p:nvPr>
            <p:ph type="ctrTitle"/>
          </p:nvPr>
        </p:nvSpPr>
        <p:spPr/>
        <p:txBody>
          <a:bodyPr/>
          <a:lstStyle/>
          <a:p>
            <a:pPr algn="ctr"/>
            <a:r>
              <a:rPr lang="en-IN" sz="3600" dirty="0">
                <a:latin typeface="PT Sans Narrow" panose="020B0506020203020204" pitchFamily="34" charset="0"/>
                <a:cs typeface="Times" panose="02020603050405020304" pitchFamily="18" charset="0"/>
              </a:rPr>
              <a:t>USE CASE DIAGRAM</a:t>
            </a:r>
          </a:p>
        </p:txBody>
      </p:sp>
    </p:spTree>
    <p:extLst>
      <p:ext uri="{BB962C8B-B14F-4D97-AF65-F5344CB8AC3E}">
        <p14:creationId xmlns:p14="http://schemas.microsoft.com/office/powerpoint/2010/main" val="260172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379EDF10-329D-B142-4A62-393645559F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 xmlns:a16="http://schemas.microsoft.com/office/drawing/2014/main" id="{5D3FA55C-172E-7D86-8EBD-F983A06F240E}"/>
              </a:ext>
            </a:extLst>
          </p:cNvPr>
          <p:cNvPicPr>
            <a:picLocks noChangeAspect="1"/>
          </p:cNvPicPr>
          <p:nvPr/>
        </p:nvPicPr>
        <p:blipFill>
          <a:blip r:embed="rId2"/>
          <a:stretch>
            <a:fillRect/>
          </a:stretch>
        </p:blipFill>
        <p:spPr>
          <a:xfrm>
            <a:off x="789195" y="215590"/>
            <a:ext cx="7565609" cy="4207727"/>
          </a:xfrm>
          <a:prstGeom prst="rect">
            <a:avLst/>
          </a:prstGeom>
        </p:spPr>
      </p:pic>
    </p:spTree>
    <p:extLst>
      <p:ext uri="{BB962C8B-B14F-4D97-AF65-F5344CB8AC3E}">
        <p14:creationId xmlns:p14="http://schemas.microsoft.com/office/powerpoint/2010/main" val="388664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513201-1179-82EB-7F19-A7AEEB695D3C}"/>
              </a:ext>
            </a:extLst>
          </p:cNvPr>
          <p:cNvSpPr>
            <a:spLocks noGrp="1"/>
          </p:cNvSpPr>
          <p:nvPr>
            <p:ph type="ctrTitle"/>
          </p:nvPr>
        </p:nvSpPr>
        <p:spPr/>
        <p:txBody>
          <a:bodyPr/>
          <a:lstStyle/>
          <a:p>
            <a:pPr algn="ctr"/>
            <a:r>
              <a:rPr lang="en-IN" sz="3600" dirty="0">
                <a:latin typeface="PT Sans Narrow" panose="020B0506020203020204" pitchFamily="34" charset="0"/>
                <a:cs typeface="Times New Roman" panose="02020603050405020304" pitchFamily="18" charset="0"/>
              </a:rPr>
              <a:t>CLASS DIAGRAM</a:t>
            </a:r>
          </a:p>
        </p:txBody>
      </p:sp>
    </p:spTree>
    <p:extLst>
      <p:ext uri="{BB962C8B-B14F-4D97-AF65-F5344CB8AC3E}">
        <p14:creationId xmlns:p14="http://schemas.microsoft.com/office/powerpoint/2010/main" val="394830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2DEB011-238E-2C26-1C61-25E9BBD1B3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a:extLst>
              <a:ext uri="{FF2B5EF4-FFF2-40B4-BE49-F238E27FC236}">
                <a16:creationId xmlns="" xmlns:a16="http://schemas.microsoft.com/office/drawing/2014/main" id="{3388BE08-9B15-BC5F-5C07-9D6F2DE3E1DF}"/>
              </a:ext>
            </a:extLst>
          </p:cNvPr>
          <p:cNvPicPr>
            <a:picLocks noChangeAspect="1"/>
          </p:cNvPicPr>
          <p:nvPr/>
        </p:nvPicPr>
        <p:blipFill>
          <a:blip r:embed="rId2"/>
          <a:stretch>
            <a:fillRect/>
          </a:stretch>
        </p:blipFill>
        <p:spPr>
          <a:xfrm>
            <a:off x="716065" y="0"/>
            <a:ext cx="7711870" cy="4668644"/>
          </a:xfrm>
          <a:prstGeom prst="rect">
            <a:avLst/>
          </a:prstGeom>
        </p:spPr>
      </p:pic>
    </p:spTree>
    <p:extLst>
      <p:ext uri="{BB962C8B-B14F-4D97-AF65-F5344CB8AC3E}">
        <p14:creationId xmlns:p14="http://schemas.microsoft.com/office/powerpoint/2010/main" val="310395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69B3F-2FCA-A8FA-1BE7-E042705BF8CF}"/>
              </a:ext>
            </a:extLst>
          </p:cNvPr>
          <p:cNvSpPr>
            <a:spLocks noGrp="1"/>
          </p:cNvSpPr>
          <p:nvPr>
            <p:ph type="ctrTitle"/>
          </p:nvPr>
        </p:nvSpPr>
        <p:spPr/>
        <p:txBody>
          <a:bodyPr/>
          <a:lstStyle/>
          <a:p>
            <a:pPr algn="ctr"/>
            <a:r>
              <a:rPr lang="en-IN" sz="3600" dirty="0">
                <a:latin typeface="PT Sans Narrow" panose="020B0506020203020204" pitchFamily="34" charset="0"/>
                <a:cs typeface="Times New Roman" panose="02020603050405020304" pitchFamily="18" charset="0"/>
              </a:rPr>
              <a:t>SEQUENCE DIAGRAM</a:t>
            </a:r>
          </a:p>
        </p:txBody>
      </p:sp>
    </p:spTree>
    <p:extLst>
      <p:ext uri="{BB962C8B-B14F-4D97-AF65-F5344CB8AC3E}">
        <p14:creationId xmlns:p14="http://schemas.microsoft.com/office/powerpoint/2010/main" val="20720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1974006-9015-4FDE-1DBF-DB554320CD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 xmlns:a16="http://schemas.microsoft.com/office/drawing/2014/main" id="{2F284291-F5F8-05A9-029D-C79CD6033A9C}"/>
              </a:ext>
            </a:extLst>
          </p:cNvPr>
          <p:cNvPicPr>
            <a:picLocks noChangeAspect="1"/>
          </p:cNvPicPr>
          <p:nvPr/>
        </p:nvPicPr>
        <p:blipFill>
          <a:blip r:embed="rId2"/>
          <a:stretch>
            <a:fillRect/>
          </a:stretch>
        </p:blipFill>
        <p:spPr>
          <a:xfrm>
            <a:off x="623250" y="0"/>
            <a:ext cx="7897500" cy="5143500"/>
          </a:xfrm>
          <a:prstGeom prst="rect">
            <a:avLst/>
          </a:prstGeom>
        </p:spPr>
      </p:pic>
    </p:spTree>
    <p:extLst>
      <p:ext uri="{BB962C8B-B14F-4D97-AF65-F5344CB8AC3E}">
        <p14:creationId xmlns:p14="http://schemas.microsoft.com/office/powerpoint/2010/main" val="381920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AF35CDE-ABAA-E8C6-5377-82722C6EB3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 xmlns:a16="http://schemas.microsoft.com/office/drawing/2014/main" id="{A5F4CFA0-497D-197D-E406-26A2B713EA77}"/>
              </a:ext>
            </a:extLst>
          </p:cNvPr>
          <p:cNvPicPr>
            <a:picLocks noChangeAspect="1"/>
          </p:cNvPicPr>
          <p:nvPr/>
        </p:nvPicPr>
        <p:blipFill>
          <a:blip r:embed="rId2"/>
          <a:stretch>
            <a:fillRect/>
          </a:stretch>
        </p:blipFill>
        <p:spPr>
          <a:xfrm>
            <a:off x="722779" y="0"/>
            <a:ext cx="7698441" cy="5143500"/>
          </a:xfrm>
          <a:prstGeom prst="rect">
            <a:avLst/>
          </a:prstGeom>
        </p:spPr>
      </p:pic>
    </p:spTree>
    <p:extLst>
      <p:ext uri="{BB962C8B-B14F-4D97-AF65-F5344CB8AC3E}">
        <p14:creationId xmlns:p14="http://schemas.microsoft.com/office/powerpoint/2010/main" val="2628620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C4BE50-3AE9-6591-031E-06060BB8D770}"/>
              </a:ext>
            </a:extLst>
          </p:cNvPr>
          <p:cNvSpPr>
            <a:spLocks noGrp="1"/>
          </p:cNvSpPr>
          <p:nvPr>
            <p:ph type="ctrTitle"/>
          </p:nvPr>
        </p:nvSpPr>
        <p:spPr/>
        <p:txBody>
          <a:bodyPr/>
          <a:lstStyle/>
          <a:p>
            <a:pPr algn="ctr"/>
            <a:r>
              <a:rPr lang="en-IN" sz="3600" dirty="0">
                <a:latin typeface="PT Sans Narrow" panose="020B0506020203020204" pitchFamily="34" charset="0"/>
                <a:cs typeface="Times New Roman" panose="02020603050405020304" pitchFamily="18" charset="0"/>
              </a:rPr>
              <a:t>ACTIVITY DIAGRAM</a:t>
            </a:r>
          </a:p>
        </p:txBody>
      </p:sp>
    </p:spTree>
    <p:extLst>
      <p:ext uri="{BB962C8B-B14F-4D97-AF65-F5344CB8AC3E}">
        <p14:creationId xmlns:p14="http://schemas.microsoft.com/office/powerpoint/2010/main" val="334436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D401508-6B06-B940-1FA9-D48038F9F9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 xmlns:a16="http://schemas.microsoft.com/office/drawing/2014/main" id="{A46B42EE-B38A-AA3E-3E60-54E936FDC163}"/>
              </a:ext>
            </a:extLst>
          </p:cNvPr>
          <p:cNvPicPr>
            <a:picLocks noChangeAspect="1"/>
          </p:cNvPicPr>
          <p:nvPr/>
        </p:nvPicPr>
        <p:blipFill>
          <a:blip r:embed="rId2"/>
          <a:stretch>
            <a:fillRect/>
          </a:stretch>
        </p:blipFill>
        <p:spPr>
          <a:xfrm>
            <a:off x="1144859" y="0"/>
            <a:ext cx="6439335" cy="5143500"/>
          </a:xfrm>
          <a:prstGeom prst="rect">
            <a:avLst/>
          </a:prstGeom>
        </p:spPr>
      </p:pic>
    </p:spTree>
    <p:extLst>
      <p:ext uri="{BB962C8B-B14F-4D97-AF65-F5344CB8AC3E}">
        <p14:creationId xmlns:p14="http://schemas.microsoft.com/office/powerpoint/2010/main" val="413798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ctrTitle"/>
          </p:nvPr>
        </p:nvSpPr>
        <p:spPr>
          <a:xfrm>
            <a:off x="781900" y="171050"/>
            <a:ext cx="8636400" cy="103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PT Sans Narrow" panose="020B0506020203020204" pitchFamily="34" charset="0"/>
                <a:ea typeface="PT Sans Narrow"/>
                <a:cs typeface="Times New Roman" panose="02020603050405020304" pitchFamily="18" charset="0"/>
                <a:sym typeface="PT Sans Narrow"/>
              </a:rPr>
              <a:t>INTRODUCTION AND OVERVIEW OF THE PROJECT</a:t>
            </a:r>
            <a:endParaRPr sz="3600" dirty="0">
              <a:latin typeface="PT Sans Narrow" panose="020B0506020203020204" pitchFamily="34" charset="0"/>
              <a:ea typeface="PT Sans Narrow"/>
              <a:cs typeface="Times New Roman" panose="02020603050405020304" pitchFamily="18" charset="0"/>
              <a:sym typeface="PT Sans Narrow"/>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p:txBody>
      </p:sp>
      <p:sp>
        <p:nvSpPr>
          <p:cNvPr id="83" name="Google Shape;83;p13"/>
          <p:cNvSpPr txBox="1"/>
          <p:nvPr/>
        </p:nvSpPr>
        <p:spPr>
          <a:xfrm>
            <a:off x="232125" y="781900"/>
            <a:ext cx="8636400" cy="44793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0"/>
              </a:spcBef>
              <a:spcAft>
                <a:spcPts val="0"/>
              </a:spcAft>
              <a:buClr>
                <a:srgbClr val="000000"/>
              </a:buClr>
              <a:buSzPts val="1800"/>
              <a:buFont typeface="Times New Roman"/>
              <a:buChar char="❏"/>
            </a:pPr>
            <a:r>
              <a:rPr lang="en" sz="1800" dirty="0">
                <a:latin typeface="Times New Roman"/>
                <a:ea typeface="Times New Roman"/>
                <a:cs typeface="Times New Roman"/>
                <a:sym typeface="Times New Roman"/>
              </a:rPr>
              <a:t>Medical records is one of the most important aspect for a patient treatment. It is useful for the doctors to study the patients health history and provide better treatment for each individual. </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Char char="❏"/>
            </a:pPr>
            <a:r>
              <a:rPr lang="en" sz="1800" dirty="0">
                <a:latin typeface="Times New Roman"/>
                <a:ea typeface="Times New Roman"/>
                <a:cs typeface="Times New Roman"/>
                <a:sym typeface="Times New Roman"/>
              </a:rPr>
              <a:t>It could be considered as a medical management, family healthcare, medical records tracker app as normal persons can use the app to store their private medical information and their family health history, thus making it easy for your doctor to track your medical info history.</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Char char="❏"/>
            </a:pPr>
            <a:r>
              <a:rPr lang="en" sz="1800" dirty="0">
                <a:latin typeface="Times New Roman"/>
                <a:ea typeface="Times New Roman"/>
                <a:cs typeface="Times New Roman"/>
                <a:sym typeface="Times New Roman"/>
              </a:rPr>
              <a:t>Period Tracker logs your dates and calculates the average of your past menstrual cycles to predict the start date of your next period. </a:t>
            </a:r>
            <a:endParaRPr sz="1800" dirty="0">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rgbClr val="695D46"/>
              </a:buClr>
              <a:buSzPts val="2200"/>
              <a:buFont typeface="Times New Roman"/>
              <a:buChar char="❏"/>
            </a:pPr>
            <a:r>
              <a:rPr lang="en" sz="1800" dirty="0">
                <a:latin typeface="Times New Roman"/>
                <a:ea typeface="Times New Roman"/>
                <a:cs typeface="Times New Roman"/>
                <a:sym typeface="Times New Roman"/>
              </a:rPr>
              <a:t>Human skin is one amongst the foremost unpredictable and tough terrains to mechanically synthesize and analyse because of its quality of unevenness, tone, presence of hair and alternative mitigating options.</a:t>
            </a:r>
            <a:endParaRPr sz="1800" dirty="0">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16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978E70C-4069-D282-17B3-9EE1EA8A61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Picture 3">
            <a:extLst>
              <a:ext uri="{FF2B5EF4-FFF2-40B4-BE49-F238E27FC236}">
                <a16:creationId xmlns="" xmlns:a16="http://schemas.microsoft.com/office/drawing/2014/main" id="{D7CD98E5-0D41-4FC2-765A-87C56B6AE03E}"/>
              </a:ext>
            </a:extLst>
          </p:cNvPr>
          <p:cNvPicPr>
            <a:picLocks noChangeAspect="1"/>
          </p:cNvPicPr>
          <p:nvPr/>
        </p:nvPicPr>
        <p:blipFill>
          <a:blip r:embed="rId2"/>
          <a:stretch>
            <a:fillRect/>
          </a:stretch>
        </p:blipFill>
        <p:spPr>
          <a:xfrm>
            <a:off x="105655" y="0"/>
            <a:ext cx="8932689" cy="5143500"/>
          </a:xfrm>
          <a:prstGeom prst="rect">
            <a:avLst/>
          </a:prstGeom>
        </p:spPr>
      </p:pic>
    </p:spTree>
    <p:extLst>
      <p:ext uri="{BB962C8B-B14F-4D97-AF65-F5344CB8AC3E}">
        <p14:creationId xmlns:p14="http://schemas.microsoft.com/office/powerpoint/2010/main" val="203871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B4CCC77-BB57-3B3E-E671-C177829A6D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4" name="Picture 3">
            <a:extLst>
              <a:ext uri="{FF2B5EF4-FFF2-40B4-BE49-F238E27FC236}">
                <a16:creationId xmlns="" xmlns:a16="http://schemas.microsoft.com/office/drawing/2014/main" id="{44588624-3F82-2499-1FB7-C7CC837316D8}"/>
              </a:ext>
            </a:extLst>
          </p:cNvPr>
          <p:cNvPicPr>
            <a:picLocks noChangeAspect="1"/>
          </p:cNvPicPr>
          <p:nvPr/>
        </p:nvPicPr>
        <p:blipFill>
          <a:blip r:embed="rId2"/>
          <a:stretch>
            <a:fillRect/>
          </a:stretch>
        </p:blipFill>
        <p:spPr>
          <a:xfrm>
            <a:off x="653505" y="0"/>
            <a:ext cx="7836990" cy="5143500"/>
          </a:xfrm>
          <a:prstGeom prst="rect">
            <a:avLst/>
          </a:prstGeom>
        </p:spPr>
      </p:pic>
    </p:spTree>
    <p:extLst>
      <p:ext uri="{BB962C8B-B14F-4D97-AF65-F5344CB8AC3E}">
        <p14:creationId xmlns:p14="http://schemas.microsoft.com/office/powerpoint/2010/main" val="4249727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3014606-FAD6-7D18-AA26-9B4F1E2070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4" name="Picture 3">
            <a:extLst>
              <a:ext uri="{FF2B5EF4-FFF2-40B4-BE49-F238E27FC236}">
                <a16:creationId xmlns="" xmlns:a16="http://schemas.microsoft.com/office/drawing/2014/main" id="{6ECBA620-A463-6C1F-34C3-59E1814E7E14}"/>
              </a:ext>
            </a:extLst>
          </p:cNvPr>
          <p:cNvPicPr>
            <a:picLocks noChangeAspect="1"/>
          </p:cNvPicPr>
          <p:nvPr/>
        </p:nvPicPr>
        <p:blipFill>
          <a:blip r:embed="rId2"/>
          <a:stretch>
            <a:fillRect/>
          </a:stretch>
        </p:blipFill>
        <p:spPr>
          <a:xfrm>
            <a:off x="463832" y="0"/>
            <a:ext cx="8216335" cy="5143500"/>
          </a:xfrm>
          <a:prstGeom prst="rect">
            <a:avLst/>
          </a:prstGeom>
        </p:spPr>
      </p:pic>
    </p:spTree>
    <p:extLst>
      <p:ext uri="{BB962C8B-B14F-4D97-AF65-F5344CB8AC3E}">
        <p14:creationId xmlns:p14="http://schemas.microsoft.com/office/powerpoint/2010/main" val="1267544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4B899BA-1BE9-98F2-E0BD-BA31D3A1F1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Picture 4">
            <a:extLst>
              <a:ext uri="{FF2B5EF4-FFF2-40B4-BE49-F238E27FC236}">
                <a16:creationId xmlns="" xmlns:a16="http://schemas.microsoft.com/office/drawing/2014/main" id="{81314805-08AA-ABF1-5861-2941DA25CFFE}"/>
              </a:ext>
            </a:extLst>
          </p:cNvPr>
          <p:cNvPicPr>
            <a:picLocks noChangeAspect="1"/>
          </p:cNvPicPr>
          <p:nvPr/>
        </p:nvPicPr>
        <p:blipFill>
          <a:blip r:embed="rId2"/>
          <a:stretch>
            <a:fillRect/>
          </a:stretch>
        </p:blipFill>
        <p:spPr>
          <a:xfrm>
            <a:off x="556086" y="0"/>
            <a:ext cx="8031828" cy="5143500"/>
          </a:xfrm>
          <a:prstGeom prst="rect">
            <a:avLst/>
          </a:prstGeom>
        </p:spPr>
      </p:pic>
    </p:spTree>
    <p:extLst>
      <p:ext uri="{BB962C8B-B14F-4D97-AF65-F5344CB8AC3E}">
        <p14:creationId xmlns:p14="http://schemas.microsoft.com/office/powerpoint/2010/main" val="488912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1DDD1C-0345-4E1D-6AC4-6872059E6345}"/>
              </a:ext>
            </a:extLst>
          </p:cNvPr>
          <p:cNvSpPr>
            <a:spLocks noGrp="1"/>
          </p:cNvSpPr>
          <p:nvPr>
            <p:ph type="ctrTitle"/>
          </p:nvPr>
        </p:nvSpPr>
        <p:spPr/>
        <p:txBody>
          <a:bodyPr/>
          <a:lstStyle/>
          <a:p>
            <a:pPr algn="ctr"/>
            <a:r>
              <a:rPr lang="en-IN" sz="3600" dirty="0">
                <a:latin typeface="PT Sans Narrow" panose="020B0506020203020204" pitchFamily="34" charset="0"/>
              </a:rPr>
              <a:t>LITERATURE SURVEY</a:t>
            </a:r>
          </a:p>
        </p:txBody>
      </p:sp>
    </p:spTree>
    <p:extLst>
      <p:ext uri="{BB962C8B-B14F-4D97-AF65-F5344CB8AC3E}">
        <p14:creationId xmlns:p14="http://schemas.microsoft.com/office/powerpoint/2010/main" val="3437326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FC19149-2E5A-A366-DE07-2B1C9159AC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TextBox 3">
            <a:extLst>
              <a:ext uri="{FF2B5EF4-FFF2-40B4-BE49-F238E27FC236}">
                <a16:creationId xmlns="" xmlns:a16="http://schemas.microsoft.com/office/drawing/2014/main" id="{AF26D219-3A73-9D97-F50D-61F4D12C1E7B}"/>
              </a:ext>
            </a:extLst>
          </p:cNvPr>
          <p:cNvSpPr txBox="1"/>
          <p:nvPr/>
        </p:nvSpPr>
        <p:spPr>
          <a:xfrm>
            <a:off x="412955" y="826929"/>
            <a:ext cx="7883013" cy="2962286"/>
          </a:xfrm>
          <a:prstGeom prst="rect">
            <a:avLst/>
          </a:prstGeom>
          <a:noFill/>
        </p:spPr>
        <p:txBody>
          <a:bodyPr wrap="square">
            <a:spAutoFit/>
          </a:bodyPr>
          <a:lstStyle/>
          <a:p>
            <a:pPr>
              <a:lnSpc>
                <a:spcPct val="150000"/>
              </a:lnSpc>
              <a:spcAft>
                <a:spcPts val="800"/>
              </a:spcAft>
            </a:pP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1.Skin Disease Detection and Classification </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300" b="1" dirty="0" err="1">
                <a:effectLst/>
                <a:latin typeface="Times New Roman" panose="02020603050405020304" pitchFamily="18" charset="0"/>
                <a:ea typeface="Times New Roman" panose="02020603050405020304" pitchFamily="18" charset="0"/>
                <a:cs typeface="Times New Roman" panose="02020603050405020304" pitchFamily="18" charset="0"/>
              </a:rPr>
              <a:t>Mritunjay</a:t>
            </a: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 Kumar Ojha; </a:t>
            </a:r>
            <a:r>
              <a:rPr lang="en-US" sz="1300" b="1" dirty="0" err="1">
                <a:effectLst/>
                <a:latin typeface="Times New Roman" panose="02020603050405020304" pitchFamily="18" charset="0"/>
                <a:ea typeface="Times New Roman" panose="02020603050405020304" pitchFamily="18" charset="0"/>
                <a:cs typeface="Times New Roman" panose="02020603050405020304" pitchFamily="18" charset="0"/>
              </a:rPr>
              <a:t>Dilrose</a:t>
            </a: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cs typeface="Times New Roman" panose="02020603050405020304" pitchFamily="18" charset="0"/>
              </a:rPr>
              <a:t>Reji</a:t>
            </a: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cs typeface="Times New Roman" panose="02020603050405020304" pitchFamily="18" charset="0"/>
              </a:rPr>
              <a:t>Karakattil</a:t>
            </a:r>
            <a:r>
              <a:rPr lang="en-US" sz="1300" b="1" dirty="0">
                <a:effectLst/>
                <a:latin typeface="Times New Roman" panose="02020603050405020304" pitchFamily="18" charset="0"/>
                <a:ea typeface="Times New Roman" panose="02020603050405020304" pitchFamily="18" charset="0"/>
                <a:cs typeface="Times New Roman" panose="02020603050405020304" pitchFamily="18" charset="0"/>
              </a:rPr>
              <a:t>; Akshat Devendra Sharma; Sneha Mary </a:t>
            </a:r>
            <a:r>
              <a:rPr lang="en-US" sz="1300" b="1" dirty="0" err="1">
                <a:effectLst/>
                <a:latin typeface="Times New Roman" panose="02020603050405020304" pitchFamily="18" charset="0"/>
                <a:ea typeface="Times New Roman" panose="02020603050405020304" pitchFamily="18" charset="0"/>
                <a:cs typeface="Times New Roman" panose="02020603050405020304" pitchFamily="18" charset="0"/>
              </a:rPr>
              <a:t>Bency</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300" b="0" i="0" dirty="0">
                <a:solidFill>
                  <a:srgbClr val="333333"/>
                </a:solidFill>
                <a:effectLst/>
                <a:latin typeface="Times New Roman" panose="02020603050405020304" pitchFamily="18" charset="0"/>
                <a:cs typeface="Times New Roman" panose="02020603050405020304" pitchFamily="18" charset="0"/>
              </a:rPr>
              <a:t>Skin being the outermost integument of the human body has a significant role when it comes to protecting our body from sunlight, cold and other harmful germs and substances. Hence it is highly necessary to detect and properly diagnose skin disease in the early stages to avoid spread of the </a:t>
            </a:r>
            <a:r>
              <a:rPr lang="en-US" sz="1300" b="0" i="0" dirty="0" err="1">
                <a:solidFill>
                  <a:srgbClr val="333333"/>
                </a:solidFill>
                <a:effectLst/>
                <a:latin typeface="Times New Roman" panose="02020603050405020304" pitchFamily="18" charset="0"/>
                <a:cs typeface="Times New Roman" panose="02020603050405020304" pitchFamily="18" charset="0"/>
              </a:rPr>
              <a:t>disease.</a:t>
            </a:r>
            <a:r>
              <a:rPr lang="en-US" sz="1300" dirty="0" err="1">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Our</a:t>
            </a:r>
            <a:r>
              <a:rPr lang="en-US" sz="1300" dirty="0">
                <a:solidFill>
                  <a:srgbClr val="333333"/>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project involves image processing and classification of skin diseases using image data. These have been implemented with the help of two classifiers such as Convolutional Neural Networks and Mobile Net in the domain of Deep Learning. Therefore, this project is an early warning tool which informs users about skin diseases that they are suffering from using a computer aided method</a:t>
            </a:r>
            <a:r>
              <a:rPr lang="en-US" sz="1300" dirty="0">
                <a:solidFill>
                  <a:srgbClr val="333333"/>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0923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7B8E62C-2E66-2934-B6AE-AFBF83CE80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4" name="TextBox 3">
            <a:extLst>
              <a:ext uri="{FF2B5EF4-FFF2-40B4-BE49-F238E27FC236}">
                <a16:creationId xmlns="" xmlns:a16="http://schemas.microsoft.com/office/drawing/2014/main" id="{7652D474-EBE1-2746-891B-32F93B2E0681}"/>
              </a:ext>
            </a:extLst>
          </p:cNvPr>
          <p:cNvSpPr txBox="1"/>
          <p:nvPr/>
        </p:nvSpPr>
        <p:spPr>
          <a:xfrm>
            <a:off x="620530" y="694204"/>
            <a:ext cx="7902939" cy="3562257"/>
          </a:xfrm>
          <a:prstGeom prst="rect">
            <a:avLst/>
          </a:prstGeom>
          <a:noFill/>
        </p:spPr>
        <p:txBody>
          <a:bodyPr wrap="square">
            <a:spAutoFit/>
          </a:bodyPr>
          <a:lstStyle/>
          <a:p>
            <a:pPr algn="just">
              <a:lnSpc>
                <a:spcPct val="150000"/>
              </a:lnSpc>
              <a:spcAft>
                <a:spcPts val="800"/>
              </a:spcAft>
            </a:pP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2.ScalpEye: A Deep Learning-Based Scalp Hair Inspection and Diagnosis System for Scalp Health</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Wan-Jung Chang Liang-Bi Chen Ming-Che Chen Yi-Chan Chiu and Jian-Yu Lin </a:t>
            </a:r>
            <a:endParaRPr lang="en-IN" sz="13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300" dirty="0">
                <a:solidFill>
                  <a:srgbClr val="20212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Many people suffer from scalp hair problems such as dandruff, folliculitis, hair loss, and oily hair due to poor daily habits, imbalanced nutritional intake, high stress, and toxic substances in their environment.</a:t>
            </a:r>
            <a:r>
              <a:rPr lang="en-US" sz="1300" b="0" i="0" dirty="0">
                <a:solidFill>
                  <a:srgbClr val="333333"/>
                </a:solidFill>
                <a:effectLst/>
                <a:latin typeface="Times New Roman" panose="02020603050405020304" pitchFamily="18" charset="0"/>
                <a:cs typeface="Times New Roman" panose="02020603050405020304" pitchFamily="18" charset="0"/>
              </a:rPr>
              <a:t> To treat these scalp problems, dedicated services such as scalp hair physiotherapy have emerged in recent years. This article proposes a deep learning-based intelligent scalp inspection and diagnosis system, named </a:t>
            </a:r>
            <a:r>
              <a:rPr lang="en-US" sz="1300" b="0" i="0" dirty="0" err="1">
                <a:solidFill>
                  <a:srgbClr val="333333"/>
                </a:solidFill>
                <a:effectLst/>
                <a:latin typeface="Times New Roman" panose="02020603050405020304" pitchFamily="18" charset="0"/>
                <a:cs typeface="Times New Roman" panose="02020603050405020304" pitchFamily="18" charset="0"/>
              </a:rPr>
              <a:t>ScalpEye</a:t>
            </a:r>
            <a:r>
              <a:rPr lang="en-US" sz="1300" b="0" i="0" dirty="0">
                <a:solidFill>
                  <a:srgbClr val="333333"/>
                </a:solidFill>
                <a:effectLst/>
                <a:latin typeface="Times New Roman" panose="02020603050405020304" pitchFamily="18" charset="0"/>
                <a:cs typeface="Times New Roman" panose="02020603050405020304" pitchFamily="18" charset="0"/>
              </a:rPr>
              <a:t>, as an efficient inspection and diagnosis system for scalp hair physiotherapy as part of scalp healthcare. The proposed </a:t>
            </a:r>
            <a:r>
              <a:rPr lang="en-US" sz="1300" b="0" i="0" dirty="0" err="1">
                <a:solidFill>
                  <a:srgbClr val="333333"/>
                </a:solidFill>
                <a:effectLst/>
                <a:latin typeface="Times New Roman" panose="02020603050405020304" pitchFamily="18" charset="0"/>
                <a:cs typeface="Times New Roman" panose="02020603050405020304" pitchFamily="18" charset="0"/>
              </a:rPr>
              <a:t>ScalpEye</a:t>
            </a:r>
            <a:r>
              <a:rPr lang="en-US" sz="1300" b="0" i="0" dirty="0">
                <a:solidFill>
                  <a:srgbClr val="333333"/>
                </a:solidFill>
                <a:effectLst/>
                <a:latin typeface="Times New Roman" panose="02020603050405020304" pitchFamily="18" charset="0"/>
                <a:cs typeface="Times New Roman" panose="02020603050405020304" pitchFamily="18" charset="0"/>
              </a:rPr>
              <a:t> system consists of a portable scalp hair imaging microscope, a mobile device app, a cloud-based artificial intelligence (AI) training server, and a cloud-based management platform.  In this study, we tested several popular object detection models and adopted a Faster R-CNN with the Inception ResNet_v2_Atrous model in the </a:t>
            </a:r>
            <a:r>
              <a:rPr lang="en-US" sz="1300" b="0" i="0" dirty="0" err="1">
                <a:solidFill>
                  <a:srgbClr val="333333"/>
                </a:solidFill>
                <a:effectLst/>
                <a:latin typeface="Times New Roman" panose="02020603050405020304" pitchFamily="18" charset="0"/>
                <a:cs typeface="Times New Roman" panose="02020603050405020304" pitchFamily="18" charset="0"/>
              </a:rPr>
              <a:t>ScalpEye</a:t>
            </a:r>
            <a:r>
              <a:rPr lang="en-US" sz="1300" b="0" i="0" dirty="0">
                <a:solidFill>
                  <a:srgbClr val="333333"/>
                </a:solidFill>
                <a:effectLst/>
                <a:latin typeface="Times New Roman" panose="02020603050405020304" pitchFamily="18" charset="0"/>
                <a:cs typeface="Times New Roman" panose="02020603050405020304" pitchFamily="18" charset="0"/>
              </a:rPr>
              <a:t> system for image recognition when inspecting and diagnosing scalp hair symptoms.</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3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1E405094-C808-1F11-BFE2-D7796202A1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TextBox 5">
            <a:extLst>
              <a:ext uri="{FF2B5EF4-FFF2-40B4-BE49-F238E27FC236}">
                <a16:creationId xmlns="" xmlns:a16="http://schemas.microsoft.com/office/drawing/2014/main" id="{DE487085-1A63-39AF-A8CF-790891806877}"/>
              </a:ext>
            </a:extLst>
          </p:cNvPr>
          <p:cNvSpPr txBox="1"/>
          <p:nvPr/>
        </p:nvSpPr>
        <p:spPr>
          <a:xfrm>
            <a:off x="132735" y="811161"/>
            <a:ext cx="7477433" cy="3262368"/>
          </a:xfrm>
          <a:prstGeom prst="rect">
            <a:avLst/>
          </a:prstGeom>
          <a:noFill/>
        </p:spPr>
        <p:txBody>
          <a:bodyPr wrap="square">
            <a:spAutoFit/>
          </a:bodyPr>
          <a:lstStyle/>
          <a:p>
            <a:pPr algn="just">
              <a:lnSpc>
                <a:spcPct val="150000"/>
              </a:lnSpc>
              <a:spcAft>
                <a:spcPts val="800"/>
              </a:spcAft>
            </a:pP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3.Diabetes Prediction Using Different Machine Learning Approaches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Priyanka Sonar; K. Jaya Malini</a:t>
            </a:r>
          </a:p>
          <a:p>
            <a:pPr algn="just">
              <a:lnSpc>
                <a:spcPct val="150000"/>
              </a:lnSpc>
              <a:spcAft>
                <a:spcPts val="800"/>
              </a:spcAft>
            </a:pPr>
            <a:r>
              <a:rPr lang="en-US" sz="1300" b="0" i="0" dirty="0">
                <a:solidFill>
                  <a:srgbClr val="333333"/>
                </a:solidFill>
                <a:effectLst/>
                <a:latin typeface="Times New Roman" panose="02020603050405020304" pitchFamily="18" charset="0"/>
                <a:cs typeface="Times New Roman" panose="02020603050405020304" pitchFamily="18" charset="0"/>
              </a:rPr>
              <a:t>The diabetes is one of lethal diseases in the world. It is additional a inventor of various varieties of disorders foe example: coronary failure, blindness, urinary organ diseases etc. In such case the patient is required to visit a diagnostic center, to get their reports after consultation. Due to every time they have to invest their time and currency. But with the growth of Machine Learning methods we have got the flexibility to search out an answer to the current issue, we have got advanced system mistreatment information processing that has the ability to forecast whether the patient has polygenic illness or not. The aim of this analysis is to develop a system which might predict the diabetic risk level of a patient with a better accuracy. Model development is based on categorization methods as Decision Tree, ANN, Naive Bayes and SVM algorithms.</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1695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A11AC676-6835-51EB-40D6-06F8246B7C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4" name="TextBox 3">
            <a:extLst>
              <a:ext uri="{FF2B5EF4-FFF2-40B4-BE49-F238E27FC236}">
                <a16:creationId xmlns="" xmlns:a16="http://schemas.microsoft.com/office/drawing/2014/main" id="{466F1FA1-784A-5B76-6783-70E0E259DBA6}"/>
              </a:ext>
            </a:extLst>
          </p:cNvPr>
          <p:cNvSpPr txBox="1"/>
          <p:nvPr/>
        </p:nvSpPr>
        <p:spPr>
          <a:xfrm>
            <a:off x="309716" y="553065"/>
            <a:ext cx="7883013" cy="3813865"/>
          </a:xfrm>
          <a:prstGeom prst="rect">
            <a:avLst/>
          </a:prstGeom>
          <a:noFill/>
        </p:spPr>
        <p:txBody>
          <a:bodyPr wrap="square">
            <a:spAutoFit/>
          </a:bodyPr>
          <a:lstStyle/>
          <a:p>
            <a:pPr algn="just">
              <a:lnSpc>
                <a:spcPct val="150000"/>
              </a:lnSpc>
              <a:spcAft>
                <a:spcPts val="800"/>
              </a:spcAft>
            </a:pPr>
            <a:endPar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4.Face Skin Disease Detection with Textural Feature Extraction</a:t>
            </a:r>
            <a:endParaRPr lang="en-IN"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Anita Ahmad Kasim,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Wirdayanti</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Irwan</a:t>
            </a:r>
            <a:r>
              <a:rPr lang="en-US" sz="13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Mahmudi</a:t>
            </a:r>
          </a:p>
          <a:p>
            <a:pPr algn="just">
              <a:lnSpc>
                <a:spcPct val="150000"/>
              </a:lnSpc>
            </a:pPr>
            <a:r>
              <a:rPr lang="en-US" sz="1300" b="0" i="0" dirty="0">
                <a:solidFill>
                  <a:srgbClr val="333333"/>
                </a:solidFill>
                <a:effectLst/>
                <a:latin typeface="Times New Roman" panose="02020603050405020304" pitchFamily="18" charset="0"/>
                <a:cs typeface="Times New Roman" panose="02020603050405020304" pitchFamily="18" charset="0"/>
              </a:rPr>
              <a:t>This study aims to build a model for the detection of facial skin diseases by utilizing the texture features in digital images of facial skin. The model is an automatic initial screening system for facial skin that can be used before carrying out further diagnosis processes by utilizing relatively expensive medical technology. Characteristics in facial images are obtained by extracting the textural features of the face digital image. Texture characteristics will distinguish the class of each facial problem based on their respective severity. The method used to extract textural features is the Gray Level Co-Occurrence Matrices (GLCM) method with the K-Nearest Neighbor classification method. The facial image data used were 150 digital images of problematic faces which were divided into 70% training data and 30% test data.</a:t>
            </a:r>
            <a:endParaRPr lang="en-US" sz="13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0552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444BC154-7A61-AFB9-D750-2006FFBCAA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7" name="Table 7">
            <a:extLst>
              <a:ext uri="{FF2B5EF4-FFF2-40B4-BE49-F238E27FC236}">
                <a16:creationId xmlns="" xmlns:a16="http://schemas.microsoft.com/office/drawing/2014/main" id="{38219E0D-5BCA-DFE4-3E46-307811ECF4B6}"/>
              </a:ext>
            </a:extLst>
          </p:cNvPr>
          <p:cNvGraphicFramePr>
            <a:graphicFrameLocks noGrp="1"/>
          </p:cNvGraphicFramePr>
          <p:nvPr>
            <p:extLst>
              <p:ext uri="{D42A27DB-BD31-4B8C-83A1-F6EECF244321}">
                <p14:modId xmlns:p14="http://schemas.microsoft.com/office/powerpoint/2010/main" val="3176780470"/>
              </p:ext>
            </p:extLst>
          </p:nvPr>
        </p:nvGraphicFramePr>
        <p:xfrm>
          <a:off x="617034" y="52039"/>
          <a:ext cx="7642063" cy="4992133"/>
        </p:xfrm>
        <a:graphic>
          <a:graphicData uri="http://schemas.openxmlformats.org/drawingml/2006/table">
            <a:tbl>
              <a:tblPr firstRow="1" bandRow="1">
                <a:tableStyleId>{5940675A-B579-460E-94D1-54222C63F5DA}</a:tableStyleId>
              </a:tblPr>
              <a:tblGrid>
                <a:gridCol w="1929209">
                  <a:extLst>
                    <a:ext uri="{9D8B030D-6E8A-4147-A177-3AD203B41FA5}">
                      <a16:colId xmlns="" xmlns:a16="http://schemas.microsoft.com/office/drawing/2014/main" val="1263082140"/>
                    </a:ext>
                  </a:extLst>
                </a:gridCol>
                <a:gridCol w="1893022">
                  <a:extLst>
                    <a:ext uri="{9D8B030D-6E8A-4147-A177-3AD203B41FA5}">
                      <a16:colId xmlns="" xmlns:a16="http://schemas.microsoft.com/office/drawing/2014/main" val="1297119187"/>
                    </a:ext>
                  </a:extLst>
                </a:gridCol>
                <a:gridCol w="1913055">
                  <a:extLst>
                    <a:ext uri="{9D8B030D-6E8A-4147-A177-3AD203B41FA5}">
                      <a16:colId xmlns="" xmlns:a16="http://schemas.microsoft.com/office/drawing/2014/main" val="2375506080"/>
                    </a:ext>
                  </a:extLst>
                </a:gridCol>
                <a:gridCol w="1906777">
                  <a:extLst>
                    <a:ext uri="{9D8B030D-6E8A-4147-A177-3AD203B41FA5}">
                      <a16:colId xmlns="" xmlns:a16="http://schemas.microsoft.com/office/drawing/2014/main" val="2577821577"/>
                    </a:ext>
                  </a:extLst>
                </a:gridCol>
              </a:tblGrid>
              <a:tr h="395605">
                <a:tc>
                  <a:txBody>
                    <a:bodyPr/>
                    <a:lstStyle/>
                    <a:p>
                      <a:pPr algn="ctr"/>
                      <a:r>
                        <a:rPr lang="en-IN" sz="1600" b="1" dirty="0">
                          <a:latin typeface="Times New Roman" panose="02020603050405020304" pitchFamily="18" charset="0"/>
                          <a:cs typeface="Times New Roman" panose="02020603050405020304" pitchFamily="18" charset="0"/>
                        </a:rPr>
                        <a:t>AUTHOR</a:t>
                      </a:r>
                    </a:p>
                  </a:txBody>
                  <a:tcPr/>
                </a:tc>
                <a:tc>
                  <a:txBody>
                    <a:bodyPr/>
                    <a:lstStyle/>
                    <a:p>
                      <a:pPr algn="ctr"/>
                      <a:r>
                        <a:rPr lang="en-IN" sz="1600" b="1" dirty="0">
                          <a:latin typeface="Times New Roman" panose="02020603050405020304" pitchFamily="18" charset="0"/>
                          <a:cs typeface="Times New Roman" panose="02020603050405020304" pitchFamily="18" charset="0"/>
                        </a:rPr>
                        <a:t>TITLE</a:t>
                      </a:r>
                    </a:p>
                  </a:txBody>
                  <a:tcPr/>
                </a:tc>
                <a:tc>
                  <a:txBody>
                    <a:bodyPr/>
                    <a:lstStyle/>
                    <a:p>
                      <a:pPr algn="ctr"/>
                      <a:r>
                        <a:rPr lang="en-IN" sz="16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1600" b="1" dirty="0">
                          <a:latin typeface="Times New Roman" panose="02020603050405020304" pitchFamily="18" charset="0"/>
                          <a:cs typeface="Times New Roman" panose="02020603050405020304" pitchFamily="18" charset="0"/>
                        </a:rPr>
                        <a:t>DRAWBACKS</a:t>
                      </a:r>
                    </a:p>
                  </a:txBody>
                  <a:tcPr/>
                </a:tc>
                <a:extLst>
                  <a:ext uri="{0D108BD9-81ED-4DB2-BD59-A6C34878D82A}">
                    <a16:rowId xmlns="" xmlns:a16="http://schemas.microsoft.com/office/drawing/2014/main" val="4042984927"/>
                  </a:ext>
                </a:extLst>
              </a:tr>
              <a:tr h="13351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Mritunjay</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Kumar Ojha,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Dilrose</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Reji</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Karakattil</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Akshat Devendra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Sharma,Sneha</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Mary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Bency</a:t>
                      </a:r>
                      <a:endPar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IN" sz="1400" dirty="0">
                          <a:latin typeface="Times New Roman" panose="02020603050405020304" pitchFamily="18" charset="0"/>
                          <a:cs typeface="Times New Roman" panose="02020603050405020304" pitchFamily="18" charset="0"/>
                        </a:rPr>
                        <a:t>Skin Disease Detection And Classification</a:t>
                      </a:r>
                    </a:p>
                  </a:txBody>
                  <a:tcPr/>
                </a:tc>
                <a:tc>
                  <a:txBody>
                    <a:bodyPr/>
                    <a:lstStyle/>
                    <a:p>
                      <a:r>
                        <a:rPr lang="en-IN" dirty="0">
                          <a:latin typeface="Times New Roman" panose="02020603050405020304" pitchFamily="18" charset="0"/>
                          <a:cs typeface="Times New Roman" panose="02020603050405020304" pitchFamily="18" charset="0"/>
                        </a:rPr>
                        <a:t>Convolutional Neural Network(CNN),</a:t>
                      </a:r>
                      <a:r>
                        <a:rPr lang="en-IN" dirty="0" err="1">
                          <a:latin typeface="Times New Roman" panose="02020603050405020304" pitchFamily="18" charset="0"/>
                          <a:cs typeface="Times New Roman" panose="02020603050405020304" pitchFamily="18" charset="0"/>
                        </a:rPr>
                        <a:t>MobileNet</a:t>
                      </a:r>
                      <a:r>
                        <a:rPr lang="en-IN" dirty="0">
                          <a:latin typeface="Times New Roman" panose="02020603050405020304" pitchFamily="18" charset="0"/>
                          <a:cs typeface="Times New Roman" panose="02020603050405020304" pitchFamily="18" charset="0"/>
                        </a:rPr>
                        <a:t> in Deep Learning</a:t>
                      </a:r>
                    </a:p>
                  </a:txBody>
                  <a:tcPr/>
                </a:tc>
                <a:tc>
                  <a:txBody>
                    <a:bodyPr/>
                    <a:lstStyle/>
                    <a:p>
                      <a:pPr marL="285750" indent="-285750">
                        <a:buFontTx/>
                        <a:buChar char="-"/>
                      </a:pPr>
                      <a:r>
                        <a:rPr lang="en-IN" dirty="0" smtClean="0"/>
                        <a:t>Small architecture</a:t>
                      </a:r>
                    </a:p>
                    <a:p>
                      <a:pPr marL="285750" indent="-285750">
                        <a:buFontTx/>
                        <a:buChar char="-"/>
                      </a:pPr>
                      <a:r>
                        <a:rPr lang="en-IN" dirty="0" smtClean="0"/>
                        <a:t>Unpredictable results</a:t>
                      </a:r>
                      <a:endParaRPr lang="en-IN" dirty="0"/>
                    </a:p>
                    <a:p>
                      <a:pPr marL="0" indent="0">
                        <a:buFontTx/>
                        <a:buNone/>
                      </a:pPr>
                      <a:endParaRPr lang="en-IN" dirty="0"/>
                    </a:p>
                    <a:p>
                      <a:pPr marL="0" indent="0">
                        <a:buFontTx/>
                        <a:buNone/>
                      </a:pPr>
                      <a:endParaRPr lang="en-IN" dirty="0"/>
                    </a:p>
                  </a:txBody>
                  <a:tcPr/>
                </a:tc>
                <a:extLst>
                  <a:ext uri="{0D108BD9-81ED-4DB2-BD59-A6C34878D82A}">
                    <a16:rowId xmlns="" xmlns:a16="http://schemas.microsoft.com/office/drawing/2014/main" val="3764240834"/>
                  </a:ext>
                </a:extLst>
              </a:tr>
              <a:tr h="11274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Wan-Jung Chan, Liang-Bi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Chen,Ming</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-Che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Chen,Yi</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-Chan Chiu and Jian-Yu Lin </a:t>
                      </a:r>
                      <a:endPar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endParaRPr lang="en-IN" dirty="0"/>
                    </a:p>
                  </a:txBody>
                  <a:tcPr/>
                </a:tc>
                <a:tc>
                  <a:txBody>
                    <a:bodyPr/>
                    <a:lstStyle/>
                    <a:p>
                      <a:pPr algn="l"/>
                      <a:r>
                        <a:rPr lang="en-IN" sz="1400" dirty="0">
                          <a:latin typeface="Times New Roman" panose="02020603050405020304" pitchFamily="18" charset="0"/>
                          <a:cs typeface="Times New Roman" panose="02020603050405020304" pitchFamily="18" charset="0"/>
                        </a:rPr>
                        <a:t>Scalp-Eye: A Deep Learning Based Scalp Hair Inspection and Diagnosis System For Scalp Health</a:t>
                      </a:r>
                    </a:p>
                  </a:txBody>
                  <a:tcPr/>
                </a:tc>
                <a:tc>
                  <a:txBody>
                    <a:bodyPr/>
                    <a:lstStyle/>
                    <a:p>
                      <a:r>
                        <a:rPr lang="en-US" sz="1400" b="0" i="0" u="none" strike="noStrike" cap="none" dirty="0">
                          <a:solidFill>
                            <a:schemeClr val="tx1"/>
                          </a:solidFill>
                          <a:effectLst/>
                          <a:latin typeface="+mn-lt"/>
                          <a:ea typeface="+mn-ea"/>
                          <a:cs typeface="+mn-cs"/>
                          <a:sym typeface="Arial"/>
                        </a:rPr>
                        <a:t>Regions with convolutional neural networks(R-CNN)</a:t>
                      </a:r>
                      <a:endParaRPr lang="en-IN" b="0" dirty="0"/>
                    </a:p>
                  </a:txBody>
                  <a:tcPr/>
                </a:tc>
                <a:tc>
                  <a:txBody>
                    <a:bodyPr/>
                    <a:lstStyle/>
                    <a:p>
                      <a:r>
                        <a:rPr lang="en-IN" dirty="0" smtClean="0"/>
                        <a:t>-</a:t>
                      </a:r>
                      <a:r>
                        <a:rPr lang="en-IN" baseline="0" dirty="0" smtClean="0"/>
                        <a:t> Even though better algorithm is used yet results are with less accuracy.</a:t>
                      </a:r>
                      <a:endParaRPr lang="en-IN" dirty="0"/>
                    </a:p>
                  </a:txBody>
                  <a:tcPr/>
                </a:tc>
                <a:extLst>
                  <a:ext uri="{0D108BD9-81ED-4DB2-BD59-A6C34878D82A}">
                    <a16:rowId xmlns="" xmlns:a16="http://schemas.microsoft.com/office/drawing/2014/main" val="3286535450"/>
                  </a:ext>
                </a:extLst>
              </a:tr>
              <a:tr h="9197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Priyanka Sonar, K. Jaya Malini</a:t>
                      </a:r>
                      <a:endPar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Diabetes Prediction Using Different Machine Learning Approaches</a:t>
                      </a:r>
                    </a:p>
                  </a:txBody>
                  <a:tcPr/>
                </a:tc>
                <a:tc>
                  <a:txBody>
                    <a:bodyPr/>
                    <a:lstStyle/>
                    <a:p>
                      <a:r>
                        <a:rPr lang="en-IN" dirty="0">
                          <a:latin typeface="Times New Roman" panose="02020603050405020304" pitchFamily="18" charset="0"/>
                          <a:cs typeface="Times New Roman" panose="02020603050405020304" pitchFamily="18" charset="0"/>
                        </a:rPr>
                        <a:t>Decision Tree, Artificial Neural Network(ANN), Naive Bayes, Support Vector Machine(SVM)</a:t>
                      </a:r>
                    </a:p>
                  </a:txBody>
                  <a:tcPr/>
                </a:tc>
                <a:tc>
                  <a:txBody>
                    <a:bodyPr/>
                    <a:lstStyle/>
                    <a:p>
                      <a:pPr marL="285750" indent="-285750">
                        <a:buFontTx/>
                        <a:buChar char="-"/>
                      </a:pPr>
                      <a:r>
                        <a:rPr lang="en-IN" dirty="0" smtClean="0"/>
                        <a:t>Low accuracy</a:t>
                      </a:r>
                    </a:p>
                    <a:p>
                      <a:pPr marL="285750" indent="-285750">
                        <a:buFontTx/>
                        <a:buChar char="-"/>
                      </a:pPr>
                      <a:r>
                        <a:rPr lang="en-IN" dirty="0" smtClean="0"/>
                        <a:t>Less precision</a:t>
                      </a:r>
                    </a:p>
                    <a:p>
                      <a:pPr marL="285750" indent="-285750">
                        <a:buFontTx/>
                        <a:buChar char="-"/>
                      </a:pPr>
                      <a:r>
                        <a:rPr lang="en-IN" dirty="0" smtClean="0"/>
                        <a:t>Requires</a:t>
                      </a:r>
                      <a:r>
                        <a:rPr lang="en-IN" baseline="0" dirty="0" smtClean="0"/>
                        <a:t> huge processing time</a:t>
                      </a:r>
                      <a:endParaRPr lang="en-IN" dirty="0"/>
                    </a:p>
                  </a:txBody>
                  <a:tcPr/>
                </a:tc>
                <a:extLst>
                  <a:ext uri="{0D108BD9-81ED-4DB2-BD59-A6C34878D82A}">
                    <a16:rowId xmlns="" xmlns:a16="http://schemas.microsoft.com/office/drawing/2014/main" val="3200669485"/>
                  </a:ext>
                </a:extLst>
              </a:tr>
              <a:tr h="9197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Anita Ahmad Kasim,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Wirdayanti</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Irwan</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Mahmudi</a:t>
                      </a:r>
                      <a:endPar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Face Skin Disease Detection With Textural Feature Extraction</a:t>
                      </a:r>
                    </a:p>
                  </a:txBody>
                  <a:tcPr/>
                </a:tc>
                <a:tc>
                  <a:txBody>
                    <a:bodyPr/>
                    <a:lstStyle/>
                    <a:p>
                      <a:r>
                        <a:rPr lang="en-IN" dirty="0">
                          <a:latin typeface="Times New Roman" panose="02020603050405020304" pitchFamily="18" charset="0"/>
                          <a:cs typeface="Times New Roman" panose="02020603050405020304" pitchFamily="18" charset="0"/>
                        </a:rPr>
                        <a:t>K-Nearest Neighbour(KNN)</a:t>
                      </a:r>
                    </a:p>
                  </a:txBody>
                  <a:tcPr/>
                </a:tc>
                <a:tc>
                  <a:txBody>
                    <a:bodyPr/>
                    <a:lstStyle/>
                    <a:p>
                      <a:r>
                        <a:rPr lang="en-IN" dirty="0" smtClean="0"/>
                        <a:t>- Cannot</a:t>
                      </a:r>
                      <a:r>
                        <a:rPr lang="en-IN" baseline="0" dirty="0" smtClean="0"/>
                        <a:t> handle large data</a:t>
                      </a:r>
                      <a:endParaRPr lang="en-IN" dirty="0"/>
                    </a:p>
                  </a:txBody>
                  <a:tcPr/>
                </a:tc>
                <a:extLst>
                  <a:ext uri="{0D108BD9-81ED-4DB2-BD59-A6C34878D82A}">
                    <a16:rowId xmlns="" xmlns:a16="http://schemas.microsoft.com/office/drawing/2014/main" val="4119910155"/>
                  </a:ext>
                </a:extLst>
              </a:tr>
            </a:tbl>
          </a:graphicData>
        </a:graphic>
      </p:graphicFrame>
    </p:spTree>
    <p:extLst>
      <p:ext uri="{BB962C8B-B14F-4D97-AF65-F5344CB8AC3E}">
        <p14:creationId xmlns:p14="http://schemas.microsoft.com/office/powerpoint/2010/main" val="321865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9" name="Google Shape;89;p14"/>
          <p:cNvSpPr txBox="1">
            <a:spLocks noGrp="1"/>
          </p:cNvSpPr>
          <p:nvPr>
            <p:ph type="body" idx="1"/>
          </p:nvPr>
        </p:nvSpPr>
        <p:spPr>
          <a:xfrm>
            <a:off x="354400" y="723575"/>
            <a:ext cx="8402400" cy="4111800"/>
          </a:xfrm>
          <a:prstGeom prst="rect">
            <a:avLst/>
          </a:prstGeom>
        </p:spPr>
        <p:txBody>
          <a:bodyPr spcFirstLastPara="1" wrap="square" lIns="91425" tIns="91425" rIns="91425" bIns="91425" anchor="t" anchorCtr="0">
            <a:noAutofit/>
          </a:bodyPr>
          <a:lstStyle/>
          <a:p>
            <a:pPr marL="457200" lvl="0" indent="-368300" algn="just" rtl="0">
              <a:lnSpc>
                <a:spcPct val="115000"/>
              </a:lnSpc>
              <a:spcBef>
                <a:spcPts val="0"/>
              </a:spcBef>
              <a:spcAft>
                <a:spcPts val="0"/>
              </a:spcAft>
              <a:buClr>
                <a:srgbClr val="695D46"/>
              </a:buClr>
              <a:buSzPts val="2200"/>
              <a:buFont typeface="Times New Roman"/>
              <a:buChar char="❏"/>
            </a:pPr>
            <a:r>
              <a:rPr lang="en" sz="1800" dirty="0">
                <a:solidFill>
                  <a:srgbClr val="000000"/>
                </a:solidFill>
                <a:latin typeface="Times New Roman"/>
                <a:ea typeface="Times New Roman"/>
                <a:cs typeface="Times New Roman"/>
                <a:sym typeface="Times New Roman"/>
              </a:rPr>
              <a:t>Diabetes is rapidly growing nowadays in individuals, particularly young people and become a major challenge for the researcher, scientist and educationist.</a:t>
            </a:r>
            <a:endParaRPr sz="1800" dirty="0">
              <a:solidFill>
                <a:srgbClr val="000000"/>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rgbClr val="695D46"/>
              </a:buClr>
              <a:buSzPts val="2200"/>
              <a:buFont typeface="Times New Roman"/>
              <a:buChar char="❏"/>
            </a:pPr>
            <a:r>
              <a:rPr lang="en" sz="1800" dirty="0">
                <a:solidFill>
                  <a:srgbClr val="000000"/>
                </a:solidFill>
                <a:latin typeface="Times New Roman"/>
                <a:ea typeface="Times New Roman"/>
                <a:cs typeface="Times New Roman"/>
                <a:sym typeface="Times New Roman"/>
              </a:rPr>
              <a:t> The main reason of diabetes is increase in the amount of sugar in the blood.</a:t>
            </a:r>
            <a:endParaRPr sz="2000" dirty="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Many people suffer from scalp hair problems such as dandruff, folliculitis, hair loss, and oily hair due to poor daily habits, imbalanced nutritional intake, high stress, and toxic substances in their environment. </a:t>
            </a:r>
            <a:endParaRPr sz="1800" dirty="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To treat these scalp problems, dedicated services such as scalp hair physiotherapy have emerged in recent years.</a:t>
            </a:r>
            <a:endParaRPr sz="1800" dirty="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Open Sans"/>
              <a:buChar char="❏"/>
            </a:pPr>
            <a:r>
              <a:rPr lang="en" sz="1800" dirty="0">
                <a:solidFill>
                  <a:srgbClr val="000000"/>
                </a:solidFill>
                <a:latin typeface="Times New Roman"/>
                <a:ea typeface="Times New Roman"/>
                <a:cs typeface="Times New Roman"/>
                <a:sym typeface="Times New Roman"/>
              </a:rPr>
              <a:t> This app proposes a deep learning-based intelligent scalp inspection and diagnosis system. </a:t>
            </a:r>
            <a:r>
              <a:rPr lang="en" sz="1800" dirty="0">
                <a:solidFill>
                  <a:srgbClr val="000000"/>
                </a:solidFill>
                <a:latin typeface="Arial"/>
                <a:ea typeface="Arial"/>
                <a:cs typeface="Arial"/>
                <a:sym typeface="Arial"/>
              </a:rPr>
              <a:t> </a:t>
            </a:r>
            <a:endParaRPr dirty="0"/>
          </a:p>
        </p:txBody>
      </p:sp>
      <p:sp>
        <p:nvSpPr>
          <p:cNvPr id="90" name="Google Shape;90;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213969-3EED-A691-583E-7DE956602668}"/>
              </a:ext>
            </a:extLst>
          </p:cNvPr>
          <p:cNvSpPr>
            <a:spLocks noGrp="1"/>
          </p:cNvSpPr>
          <p:nvPr>
            <p:ph type="ctrTitle"/>
          </p:nvPr>
        </p:nvSpPr>
        <p:spPr/>
        <p:txBody>
          <a:bodyPr/>
          <a:lstStyle/>
          <a:p>
            <a:pPr algn="ctr"/>
            <a:r>
              <a:rPr lang="en-IN" sz="3600" dirty="0">
                <a:latin typeface="PT Sans Narrow" panose="020B0506020203020204" pitchFamily="34" charset="0"/>
                <a:cs typeface="Times New Roman" panose="02020603050405020304" pitchFamily="18" charset="0"/>
              </a:rPr>
              <a:t>SCREENSHOTS</a:t>
            </a:r>
            <a:r>
              <a:rPr lang="en-IN" sz="3600" dirty="0">
                <a:latin typeface="PT Sans Narrow" panose="020B0506020203020204" pitchFamily="34" charset="0"/>
              </a:rPr>
              <a:t/>
            </a:r>
            <a:br>
              <a:rPr lang="en-IN" sz="3600" dirty="0">
                <a:latin typeface="PT Sans Narrow" panose="020B0506020203020204" pitchFamily="34" charset="0"/>
              </a:rPr>
            </a:br>
            <a:endParaRPr lang="en-IN" sz="3600" dirty="0">
              <a:latin typeface="PT Sans Narrow" panose="020B0506020203020204" pitchFamily="34" charset="0"/>
            </a:endParaRPr>
          </a:p>
        </p:txBody>
      </p:sp>
    </p:spTree>
    <p:extLst>
      <p:ext uri="{BB962C8B-B14F-4D97-AF65-F5344CB8AC3E}">
        <p14:creationId xmlns:p14="http://schemas.microsoft.com/office/powerpoint/2010/main" val="282645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7DC653-3E0A-3B25-B738-446C841D43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3" name="Picture 2">
            <a:extLst>
              <a:ext uri="{FF2B5EF4-FFF2-40B4-BE49-F238E27FC236}">
                <a16:creationId xmlns="" xmlns:a16="http://schemas.microsoft.com/office/drawing/2014/main" id="{3D165C7A-DE6A-6A9C-DD1E-9B59EC710B74}"/>
              </a:ext>
            </a:extLst>
          </p:cNvPr>
          <p:cNvPicPr>
            <a:picLocks noChangeAspect="1"/>
          </p:cNvPicPr>
          <p:nvPr/>
        </p:nvPicPr>
        <p:blipFill>
          <a:blip r:embed="rId2"/>
          <a:stretch>
            <a:fillRect/>
          </a:stretch>
        </p:blipFill>
        <p:spPr>
          <a:xfrm>
            <a:off x="984486" y="59473"/>
            <a:ext cx="2640200" cy="5143500"/>
          </a:xfrm>
          <a:prstGeom prst="rect">
            <a:avLst/>
          </a:prstGeom>
        </p:spPr>
      </p:pic>
      <p:pic>
        <p:nvPicPr>
          <p:cNvPr id="5" name="Picture 4">
            <a:extLst>
              <a:ext uri="{FF2B5EF4-FFF2-40B4-BE49-F238E27FC236}">
                <a16:creationId xmlns="" xmlns:a16="http://schemas.microsoft.com/office/drawing/2014/main" id="{12530FC7-FB0F-476A-2CCC-D3731F2596A8}"/>
              </a:ext>
            </a:extLst>
          </p:cNvPr>
          <p:cNvPicPr>
            <a:picLocks noChangeAspect="1"/>
          </p:cNvPicPr>
          <p:nvPr/>
        </p:nvPicPr>
        <p:blipFill>
          <a:blip r:embed="rId3"/>
          <a:stretch>
            <a:fillRect/>
          </a:stretch>
        </p:blipFill>
        <p:spPr>
          <a:xfrm>
            <a:off x="4927880" y="-49"/>
            <a:ext cx="2574133" cy="5143500"/>
          </a:xfrm>
          <a:prstGeom prst="rect">
            <a:avLst/>
          </a:prstGeom>
        </p:spPr>
      </p:pic>
    </p:spTree>
    <p:extLst>
      <p:ext uri="{BB962C8B-B14F-4D97-AF65-F5344CB8AC3E}">
        <p14:creationId xmlns:p14="http://schemas.microsoft.com/office/powerpoint/2010/main" val="1571243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5E45E21-58FF-EEA3-90A0-60F76EA4B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4" name="Picture 3">
            <a:extLst>
              <a:ext uri="{FF2B5EF4-FFF2-40B4-BE49-F238E27FC236}">
                <a16:creationId xmlns="" xmlns:a16="http://schemas.microsoft.com/office/drawing/2014/main" id="{7C5ECEAF-73C1-270D-DF11-15B89FC5B678}"/>
              </a:ext>
            </a:extLst>
          </p:cNvPr>
          <p:cNvPicPr>
            <a:picLocks noChangeAspect="1"/>
          </p:cNvPicPr>
          <p:nvPr/>
        </p:nvPicPr>
        <p:blipFill>
          <a:blip r:embed="rId2"/>
          <a:stretch>
            <a:fillRect/>
          </a:stretch>
        </p:blipFill>
        <p:spPr>
          <a:xfrm>
            <a:off x="190916" y="-49"/>
            <a:ext cx="2588527" cy="5143500"/>
          </a:xfrm>
          <a:prstGeom prst="rect">
            <a:avLst/>
          </a:prstGeom>
        </p:spPr>
      </p:pic>
      <p:pic>
        <p:nvPicPr>
          <p:cNvPr id="6" name="Picture 5">
            <a:extLst>
              <a:ext uri="{FF2B5EF4-FFF2-40B4-BE49-F238E27FC236}">
                <a16:creationId xmlns="" xmlns:a16="http://schemas.microsoft.com/office/drawing/2014/main" id="{F6ECCD96-FB0F-858A-2B2D-8B796EFB58CE}"/>
              </a:ext>
            </a:extLst>
          </p:cNvPr>
          <p:cNvPicPr>
            <a:picLocks noChangeAspect="1"/>
          </p:cNvPicPr>
          <p:nvPr/>
        </p:nvPicPr>
        <p:blipFill>
          <a:blip r:embed="rId3"/>
          <a:stretch>
            <a:fillRect/>
          </a:stretch>
        </p:blipFill>
        <p:spPr>
          <a:xfrm>
            <a:off x="3041719" y="0"/>
            <a:ext cx="2590942" cy="5143500"/>
          </a:xfrm>
          <a:prstGeom prst="rect">
            <a:avLst/>
          </a:prstGeom>
        </p:spPr>
      </p:pic>
      <p:pic>
        <p:nvPicPr>
          <p:cNvPr id="7" name="Picture 6">
            <a:extLst>
              <a:ext uri="{FF2B5EF4-FFF2-40B4-BE49-F238E27FC236}">
                <a16:creationId xmlns="" xmlns:a16="http://schemas.microsoft.com/office/drawing/2014/main" id="{DD4D7697-0328-5301-BE02-B54A150AA661}"/>
              </a:ext>
            </a:extLst>
          </p:cNvPr>
          <p:cNvPicPr>
            <a:picLocks noChangeAspect="1"/>
          </p:cNvPicPr>
          <p:nvPr/>
        </p:nvPicPr>
        <p:blipFill>
          <a:blip r:embed="rId4"/>
          <a:stretch>
            <a:fillRect/>
          </a:stretch>
        </p:blipFill>
        <p:spPr>
          <a:xfrm>
            <a:off x="5986305" y="0"/>
            <a:ext cx="2595785" cy="5143500"/>
          </a:xfrm>
          <a:prstGeom prst="rect">
            <a:avLst/>
          </a:prstGeom>
        </p:spPr>
      </p:pic>
    </p:spTree>
    <p:extLst>
      <p:ext uri="{BB962C8B-B14F-4D97-AF65-F5344CB8AC3E}">
        <p14:creationId xmlns:p14="http://schemas.microsoft.com/office/powerpoint/2010/main" val="3288829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3A78D8E-5E73-8A5F-8660-CDE27EE86C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6" name="Picture 5">
            <a:extLst>
              <a:ext uri="{FF2B5EF4-FFF2-40B4-BE49-F238E27FC236}">
                <a16:creationId xmlns="" xmlns:a16="http://schemas.microsoft.com/office/drawing/2014/main" id="{1984F3BD-9848-5739-DCE2-85D4C7CE0308}"/>
              </a:ext>
            </a:extLst>
          </p:cNvPr>
          <p:cNvPicPr>
            <a:picLocks noChangeAspect="1"/>
          </p:cNvPicPr>
          <p:nvPr/>
        </p:nvPicPr>
        <p:blipFill>
          <a:blip r:embed="rId2"/>
          <a:stretch>
            <a:fillRect/>
          </a:stretch>
        </p:blipFill>
        <p:spPr>
          <a:xfrm>
            <a:off x="109140" y="0"/>
            <a:ext cx="2536521" cy="5143500"/>
          </a:xfrm>
          <a:prstGeom prst="rect">
            <a:avLst/>
          </a:prstGeom>
        </p:spPr>
      </p:pic>
      <p:pic>
        <p:nvPicPr>
          <p:cNvPr id="8" name="Picture 7">
            <a:extLst>
              <a:ext uri="{FF2B5EF4-FFF2-40B4-BE49-F238E27FC236}">
                <a16:creationId xmlns="" xmlns:a16="http://schemas.microsoft.com/office/drawing/2014/main" id="{F41392D4-C5AC-6600-A89E-8DF913DF27C9}"/>
              </a:ext>
            </a:extLst>
          </p:cNvPr>
          <p:cNvPicPr>
            <a:picLocks noChangeAspect="1"/>
          </p:cNvPicPr>
          <p:nvPr/>
        </p:nvPicPr>
        <p:blipFill>
          <a:blip r:embed="rId3"/>
          <a:stretch>
            <a:fillRect/>
          </a:stretch>
        </p:blipFill>
        <p:spPr>
          <a:xfrm>
            <a:off x="2977452" y="-49"/>
            <a:ext cx="2595785" cy="5143500"/>
          </a:xfrm>
          <a:prstGeom prst="rect">
            <a:avLst/>
          </a:prstGeom>
        </p:spPr>
      </p:pic>
      <p:pic>
        <p:nvPicPr>
          <p:cNvPr id="9" name="Picture 8">
            <a:extLst>
              <a:ext uri="{FF2B5EF4-FFF2-40B4-BE49-F238E27FC236}">
                <a16:creationId xmlns="" xmlns:a16="http://schemas.microsoft.com/office/drawing/2014/main" id="{A36F8CF2-9C85-7384-DFB4-71C37015D5C2}"/>
              </a:ext>
            </a:extLst>
          </p:cNvPr>
          <p:cNvPicPr>
            <a:picLocks noChangeAspect="1"/>
          </p:cNvPicPr>
          <p:nvPr/>
        </p:nvPicPr>
        <p:blipFill>
          <a:blip r:embed="rId4"/>
          <a:stretch>
            <a:fillRect/>
          </a:stretch>
        </p:blipFill>
        <p:spPr>
          <a:xfrm>
            <a:off x="5966480" y="0"/>
            <a:ext cx="2593361" cy="5143500"/>
          </a:xfrm>
          <a:prstGeom prst="rect">
            <a:avLst/>
          </a:prstGeom>
        </p:spPr>
      </p:pic>
    </p:spTree>
    <p:extLst>
      <p:ext uri="{BB962C8B-B14F-4D97-AF65-F5344CB8AC3E}">
        <p14:creationId xmlns:p14="http://schemas.microsoft.com/office/powerpoint/2010/main" val="1210214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BC424148-CC57-341C-0454-8B16992FE0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6" name="Picture 5">
            <a:extLst>
              <a:ext uri="{FF2B5EF4-FFF2-40B4-BE49-F238E27FC236}">
                <a16:creationId xmlns="" xmlns:a16="http://schemas.microsoft.com/office/drawing/2014/main" id="{F1F0AB6D-C84B-33B0-D4DB-0C51F27ACD8A}"/>
              </a:ext>
            </a:extLst>
          </p:cNvPr>
          <p:cNvPicPr>
            <a:picLocks noChangeAspect="1"/>
          </p:cNvPicPr>
          <p:nvPr/>
        </p:nvPicPr>
        <p:blipFill>
          <a:blip r:embed="rId2"/>
          <a:stretch>
            <a:fillRect/>
          </a:stretch>
        </p:blipFill>
        <p:spPr>
          <a:xfrm>
            <a:off x="97556" y="-49"/>
            <a:ext cx="2314575" cy="5143500"/>
          </a:xfrm>
          <a:prstGeom prst="rect">
            <a:avLst/>
          </a:prstGeom>
        </p:spPr>
      </p:pic>
      <p:pic>
        <p:nvPicPr>
          <p:cNvPr id="8" name="Picture 7">
            <a:extLst>
              <a:ext uri="{FF2B5EF4-FFF2-40B4-BE49-F238E27FC236}">
                <a16:creationId xmlns="" xmlns:a16="http://schemas.microsoft.com/office/drawing/2014/main" id="{8E5BC166-1454-345E-6DA7-C841A43FEB07}"/>
              </a:ext>
            </a:extLst>
          </p:cNvPr>
          <p:cNvPicPr>
            <a:picLocks noChangeAspect="1"/>
          </p:cNvPicPr>
          <p:nvPr/>
        </p:nvPicPr>
        <p:blipFill>
          <a:blip r:embed="rId3"/>
          <a:stretch>
            <a:fillRect/>
          </a:stretch>
        </p:blipFill>
        <p:spPr>
          <a:xfrm>
            <a:off x="2918480" y="-49"/>
            <a:ext cx="2593361" cy="5143500"/>
          </a:xfrm>
          <a:prstGeom prst="rect">
            <a:avLst/>
          </a:prstGeom>
        </p:spPr>
      </p:pic>
      <p:pic>
        <p:nvPicPr>
          <p:cNvPr id="9" name="Picture 8">
            <a:extLst>
              <a:ext uri="{FF2B5EF4-FFF2-40B4-BE49-F238E27FC236}">
                <a16:creationId xmlns="" xmlns:a16="http://schemas.microsoft.com/office/drawing/2014/main" id="{37C2766F-BA94-0259-79A8-D08E8F337B48}"/>
              </a:ext>
            </a:extLst>
          </p:cNvPr>
          <p:cNvPicPr>
            <a:picLocks noChangeAspect="1"/>
          </p:cNvPicPr>
          <p:nvPr/>
        </p:nvPicPr>
        <p:blipFill>
          <a:blip r:embed="rId4"/>
          <a:stretch>
            <a:fillRect/>
          </a:stretch>
        </p:blipFill>
        <p:spPr>
          <a:xfrm>
            <a:off x="5915209" y="0"/>
            <a:ext cx="2607972" cy="5143500"/>
          </a:xfrm>
          <a:prstGeom prst="rect">
            <a:avLst/>
          </a:prstGeom>
        </p:spPr>
      </p:pic>
    </p:spTree>
    <p:extLst>
      <p:ext uri="{BB962C8B-B14F-4D97-AF65-F5344CB8AC3E}">
        <p14:creationId xmlns:p14="http://schemas.microsoft.com/office/powerpoint/2010/main" val="1675400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5DEC1D7-AAAE-1841-C183-9DA9C7EE6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5" name="Picture 4">
            <a:extLst>
              <a:ext uri="{FF2B5EF4-FFF2-40B4-BE49-F238E27FC236}">
                <a16:creationId xmlns="" xmlns:a16="http://schemas.microsoft.com/office/drawing/2014/main" id="{A8B142A2-D58F-DE80-6FAD-5F7F64126817}"/>
              </a:ext>
            </a:extLst>
          </p:cNvPr>
          <p:cNvPicPr>
            <a:picLocks noChangeAspect="1"/>
          </p:cNvPicPr>
          <p:nvPr/>
        </p:nvPicPr>
        <p:blipFill>
          <a:blip r:embed="rId2"/>
          <a:stretch>
            <a:fillRect/>
          </a:stretch>
        </p:blipFill>
        <p:spPr>
          <a:xfrm>
            <a:off x="707929" y="0"/>
            <a:ext cx="2583712" cy="5143500"/>
          </a:xfrm>
          <a:prstGeom prst="rect">
            <a:avLst/>
          </a:prstGeom>
        </p:spPr>
      </p:pic>
      <p:pic>
        <p:nvPicPr>
          <p:cNvPr id="7" name="Picture 6">
            <a:extLst>
              <a:ext uri="{FF2B5EF4-FFF2-40B4-BE49-F238E27FC236}">
                <a16:creationId xmlns="" xmlns:a16="http://schemas.microsoft.com/office/drawing/2014/main" id="{2DB9EB9A-8E30-90C0-02B3-8E9DB9E74C6B}"/>
              </a:ext>
            </a:extLst>
          </p:cNvPr>
          <p:cNvPicPr>
            <a:picLocks noChangeAspect="1"/>
          </p:cNvPicPr>
          <p:nvPr/>
        </p:nvPicPr>
        <p:blipFill>
          <a:blip r:embed="rId3"/>
          <a:stretch>
            <a:fillRect/>
          </a:stretch>
        </p:blipFill>
        <p:spPr>
          <a:xfrm>
            <a:off x="5089007" y="-49"/>
            <a:ext cx="2586117" cy="5143500"/>
          </a:xfrm>
          <a:prstGeom prst="rect">
            <a:avLst/>
          </a:prstGeom>
        </p:spPr>
      </p:pic>
    </p:spTree>
    <p:extLst>
      <p:ext uri="{BB962C8B-B14F-4D97-AF65-F5344CB8AC3E}">
        <p14:creationId xmlns:p14="http://schemas.microsoft.com/office/powerpoint/2010/main" val="1457606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latin typeface="PT Sans Narrow"/>
                <a:ea typeface="PT Sans Narrow"/>
                <a:cs typeface="PT Sans Narrow"/>
                <a:sym typeface="PT Sans Narrow"/>
              </a:rPr>
              <a:t>CONCLUSION</a:t>
            </a:r>
            <a:endParaRPr sz="3600" b="1" dirty="0">
              <a:latin typeface="PT Sans Narrow"/>
              <a:ea typeface="PT Sans Narrow"/>
              <a:cs typeface="PT Sans Narrow"/>
              <a:sym typeface="PT Sans Narrow"/>
            </a:endParaRPr>
          </a:p>
          <a:p>
            <a:pPr marL="0" lvl="0" indent="0" algn="l" rtl="0">
              <a:spcBef>
                <a:spcPts val="0"/>
              </a:spcBef>
              <a:spcAft>
                <a:spcPts val="0"/>
              </a:spcAft>
              <a:buNone/>
            </a:pPr>
            <a:endParaRPr dirty="0"/>
          </a:p>
        </p:txBody>
      </p:sp>
      <p:sp>
        <p:nvSpPr>
          <p:cNvPr id="139" name="Google Shape;139;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140" name="Google Shape;140;p21"/>
          <p:cNvSpPr txBox="1"/>
          <p:nvPr/>
        </p:nvSpPr>
        <p:spPr>
          <a:xfrm>
            <a:off x="489950" y="843750"/>
            <a:ext cx="8405400" cy="3548633"/>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 sz="1800" dirty="0">
                <a:latin typeface="Times New Roman"/>
                <a:ea typeface="Times New Roman"/>
                <a:cs typeface="Times New Roman"/>
                <a:sym typeface="Times New Roman"/>
              </a:rPr>
              <a:t>This project is regarding an application which collects the medical records of the user like health checkups, blood reports, doctor prescription, laboratory data, billing data etc and retrieves it when it is necessary.Women can also track their monthly periods easily and will be reminded regularly. </a:t>
            </a:r>
            <a:endParaRPr sz="1800" dirty="0">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 sz="1800" dirty="0">
                <a:latin typeface="Times New Roman"/>
                <a:ea typeface="Times New Roman"/>
                <a:cs typeface="Times New Roman"/>
                <a:sym typeface="Times New Roman"/>
              </a:rPr>
              <a:t>Here we are taking three diseases like skin disease, hair fall and diabetic,  successfully detected the disease and provide treatment for the detected disease. Hence it is very useful to people’s who are having the problems with above mentioned. It can reduce the user’s time.</a:t>
            </a:r>
            <a:r>
              <a:rPr lang="en" sz="2000" dirty="0"/>
              <a:t> </a:t>
            </a:r>
            <a:endParaRPr sz="2000" dirty="0"/>
          </a:p>
          <a:p>
            <a:pPr marL="457200" lvl="0" indent="0" algn="l" rtl="0">
              <a:lnSpc>
                <a:spcPct val="115000"/>
              </a:lnSpc>
              <a:spcBef>
                <a:spcPts val="1200"/>
              </a:spcBef>
              <a:spcAft>
                <a:spcPts val="1200"/>
              </a:spcAft>
              <a:buNone/>
            </a:pP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390950" y="-48875"/>
            <a:ext cx="7869300" cy="105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PT Sans Narrow"/>
                <a:ea typeface="PT Sans Narrow"/>
                <a:cs typeface="PT Sans Narrow"/>
                <a:sym typeface="PT Sans Narrow"/>
              </a:rPr>
              <a:t>EXISTING SYSTEM</a:t>
            </a:r>
            <a:endParaRPr sz="3600" b="1" dirty="0">
              <a:latin typeface="PT Sans Narrow"/>
              <a:ea typeface="PT Sans Narrow"/>
              <a:cs typeface="PT Sans Narrow"/>
              <a:sym typeface="PT Sans Narrow"/>
            </a:endParaRPr>
          </a:p>
          <a:p>
            <a:pPr marL="0" lvl="0" indent="0" algn="l" rtl="0">
              <a:spcBef>
                <a:spcPts val="0"/>
              </a:spcBef>
              <a:spcAft>
                <a:spcPts val="0"/>
              </a:spcAft>
              <a:buNone/>
            </a:pPr>
            <a:endParaRPr dirty="0"/>
          </a:p>
        </p:txBody>
      </p:sp>
      <p:sp>
        <p:nvSpPr>
          <p:cNvPr id="96" name="Google Shape;96;p15"/>
          <p:cNvSpPr txBox="1">
            <a:spLocks noGrp="1"/>
          </p:cNvSpPr>
          <p:nvPr>
            <p:ph type="body" idx="1"/>
          </p:nvPr>
        </p:nvSpPr>
        <p:spPr>
          <a:xfrm>
            <a:off x="73300" y="671950"/>
            <a:ext cx="9070800" cy="41634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There are some existing applications for managing the medical records. You can use it to store the data and retrieve it when it is necessary. It will also work as a tracker and analyze the key information.</a:t>
            </a:r>
            <a:endParaRPr sz="1800">
              <a:solidFill>
                <a:srgbClr val="000000"/>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Unfortunately, there are no applications which track both men and women's health. Women's menstrual tracking systems exist in individual applications but complete tracking of a women’s health data is neglected.</a:t>
            </a:r>
            <a:endParaRPr sz="1800">
              <a:solidFill>
                <a:srgbClr val="000000"/>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There are some existing systems regarding predicting the skin disease which are implemented using Machine Learning algorithms like ANN,BPN and SVM where the accuracy are 80%,75-80% respectively.</a:t>
            </a:r>
            <a:endParaRPr sz="1800">
              <a:solidFill>
                <a:srgbClr val="000000"/>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Predicting the Diabetes using Machine Learning algorithms like KNN,SVM,Decision Tree,Logistic Regression, Random Forest algorithms which produces accuracy less than 70%.</a:t>
            </a:r>
            <a:endParaRPr/>
          </a:p>
        </p:txBody>
      </p:sp>
      <p:sp>
        <p:nvSpPr>
          <p:cNvPr id="97" name="Google Shape;97;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PT Sans Narrow"/>
                <a:ea typeface="PT Sans Narrow"/>
                <a:cs typeface="PT Sans Narrow"/>
                <a:sym typeface="PT Sans Narrow"/>
              </a:rPr>
              <a:t>DISADVANTAGES</a:t>
            </a:r>
            <a:endParaRPr sz="3600" b="1" dirty="0">
              <a:latin typeface="PT Sans Narrow"/>
              <a:ea typeface="PT Sans Narrow"/>
              <a:cs typeface="PT Sans Narrow"/>
              <a:sym typeface="PT Sans Narrow"/>
            </a:endParaRPr>
          </a:p>
          <a:p>
            <a:pPr marL="0" lvl="0" indent="0" algn="l" rtl="0">
              <a:spcBef>
                <a:spcPts val="0"/>
              </a:spcBef>
              <a:spcAft>
                <a:spcPts val="0"/>
              </a:spcAft>
              <a:buNone/>
            </a:pPr>
            <a:endParaRPr dirty="0"/>
          </a:p>
        </p:txBody>
      </p:sp>
      <p:sp>
        <p:nvSpPr>
          <p:cNvPr id="103" name="Google Shape;103;p16"/>
          <p:cNvSpPr txBox="1">
            <a:spLocks noGrp="1"/>
          </p:cNvSpPr>
          <p:nvPr>
            <p:ph type="body" idx="1"/>
          </p:nvPr>
        </p:nvSpPr>
        <p:spPr>
          <a:xfrm>
            <a:off x="329875" y="757475"/>
            <a:ext cx="8028000" cy="4077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There is no single application which can track men and women health separately. </a:t>
            </a:r>
            <a:endParaRPr sz="180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just" rtl="0">
              <a:spcBef>
                <a:spcPts val="12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Complete tracking of women’s health including menstrual cycle is not available.</a:t>
            </a:r>
            <a:endParaRPr sz="180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457200" lvl="0" indent="-342900" algn="just" rtl="0">
              <a:spcBef>
                <a:spcPts val="12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 case of analysing the blood glucose levels and blood pressure levels,data needs to be entered manually.</a:t>
            </a:r>
            <a:endParaRPr sz="180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just" rtl="0">
              <a:spcBef>
                <a:spcPts val="12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existing system  Machine Learning algorithms are not accurate to predict best results for various skin diseases and diabetes.</a:t>
            </a:r>
            <a:endParaRPr sz="180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endParaRPr sz="1800">
              <a:solidFill>
                <a:srgbClr val="695D46"/>
              </a:solidFill>
              <a:latin typeface="Open Sans"/>
              <a:ea typeface="Open Sans"/>
              <a:cs typeface="Open Sans"/>
              <a:sym typeface="Open Sans"/>
            </a:endParaRPr>
          </a:p>
          <a:p>
            <a:pPr marL="0" lvl="0" indent="0" algn="just" rtl="0">
              <a:spcBef>
                <a:spcPts val="1200"/>
              </a:spcBef>
              <a:spcAft>
                <a:spcPts val="0"/>
              </a:spcAft>
              <a:buNone/>
            </a:pPr>
            <a:endParaRPr/>
          </a:p>
        </p:txBody>
      </p:sp>
      <p:sp>
        <p:nvSpPr>
          <p:cNvPr id="104" name="Google Shape;104;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PT Sans Narrow"/>
                <a:ea typeface="PT Sans Narrow"/>
                <a:cs typeface="PT Sans Narrow"/>
                <a:sym typeface="PT Sans Narrow"/>
              </a:rPr>
              <a:t>PROPOSED SYSTEM </a:t>
            </a:r>
            <a:endParaRPr sz="3600" b="1" dirty="0">
              <a:latin typeface="PT Sans Narrow"/>
              <a:ea typeface="PT Sans Narrow"/>
              <a:cs typeface="PT Sans Narrow"/>
              <a:sym typeface="PT Sans Narrow"/>
            </a:endParaRPr>
          </a:p>
          <a:p>
            <a:pPr marL="0" lvl="0" indent="0" algn="l" rtl="0">
              <a:spcBef>
                <a:spcPts val="0"/>
              </a:spcBef>
              <a:spcAft>
                <a:spcPts val="0"/>
              </a:spcAft>
              <a:buNone/>
            </a:pPr>
            <a:endParaRPr dirty="0"/>
          </a:p>
        </p:txBody>
      </p:sp>
      <p:sp>
        <p:nvSpPr>
          <p:cNvPr id="110" name="Google Shape;110;p17"/>
          <p:cNvSpPr txBox="1">
            <a:spLocks noGrp="1"/>
          </p:cNvSpPr>
          <p:nvPr>
            <p:ph type="body" idx="1"/>
          </p:nvPr>
        </p:nvSpPr>
        <p:spPr>
          <a:xfrm>
            <a:off x="232125" y="671950"/>
            <a:ext cx="8857500" cy="4163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In this application we intend to examine a person’s complete health. This is an application which can store and retrieve the  data when necessary and it can be considered as medical management and history tracker app.</a:t>
            </a:r>
            <a:endParaRPr sz="1800" dirty="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 Women can check their monthly period cycles and fertile days which will be updated regularly.</a:t>
            </a:r>
            <a:endParaRPr sz="1800" dirty="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The proposed approach is based on the pre-processing, Deep learning algorithm, training the model , validation and classification phase. </a:t>
            </a:r>
            <a:endParaRPr sz="1800" dirty="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Experiments were performed on various images of skin diseases and 93% accuracy is achieved using Convolutional Neural Networks (CNN).</a:t>
            </a:r>
            <a:endParaRPr sz="1800"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highlight>
                  <a:srgbClr val="FFFFFF"/>
                </a:highlight>
                <a:latin typeface="Times New Roman"/>
                <a:ea typeface="Times New Roman"/>
                <a:cs typeface="Times New Roman"/>
                <a:sym typeface="Times New Roman"/>
              </a:rPr>
              <a:t>The proposed method approach for diabetes prediction is CNN algorithm based on deep learning system and highest accuracy is achieved.</a:t>
            </a:r>
            <a:endParaRPr sz="1800" dirty="0">
              <a:solidFill>
                <a:srgbClr val="000000"/>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To treat these scalp problems, dedicated services such as scalp hair physiotherapy have emerged in recent years. This app proposes a deep learning-based intelligent scalp inspection and diagnosis system.</a:t>
            </a:r>
            <a:endParaRPr sz="18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111" name="Google Shape;111;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PT Sans Narrow"/>
                <a:ea typeface="PT Sans Narrow"/>
                <a:cs typeface="PT Sans Narrow"/>
                <a:sym typeface="PT Sans Narrow"/>
              </a:rPr>
              <a:t>ADVANTAGES</a:t>
            </a:r>
            <a:endParaRPr sz="3600" b="1" dirty="0">
              <a:latin typeface="PT Sans Narrow"/>
              <a:ea typeface="PT Sans Narrow"/>
              <a:cs typeface="PT Sans Narrow"/>
              <a:sym typeface="PT Sans Narrow"/>
            </a:endParaRPr>
          </a:p>
          <a:p>
            <a:pPr marL="0" lvl="0" indent="0" algn="l" rtl="0">
              <a:spcBef>
                <a:spcPts val="0"/>
              </a:spcBef>
              <a:spcAft>
                <a:spcPts val="0"/>
              </a:spcAft>
              <a:buNone/>
            </a:pPr>
            <a:endParaRPr dirty="0"/>
          </a:p>
        </p:txBody>
      </p:sp>
      <p:sp>
        <p:nvSpPr>
          <p:cNvPr id="117" name="Google Shape;117;p18"/>
          <p:cNvSpPr txBox="1">
            <a:spLocks noGrp="1"/>
          </p:cNvSpPr>
          <p:nvPr>
            <p:ph type="body" idx="1"/>
          </p:nvPr>
        </p:nvSpPr>
        <p:spPr>
          <a:xfrm>
            <a:off x="212700" y="1261700"/>
            <a:ext cx="8657700" cy="3573600"/>
          </a:xfrm>
          <a:prstGeom prst="rect">
            <a:avLst/>
          </a:prstGeom>
        </p:spPr>
        <p:txBody>
          <a:bodyPr spcFirstLastPara="1" wrap="square" lIns="91425" tIns="91425" rIns="91425" bIns="91425" anchor="t" anchorCtr="0">
            <a:noAutofit/>
          </a:bodyPr>
          <a:lstStyle/>
          <a:p>
            <a:pPr marL="457200" lvl="0" indent="-344487" algn="l" rtl="0">
              <a:lnSpc>
                <a:spcPct val="30000"/>
              </a:lnSpc>
              <a:spcBef>
                <a:spcPts val="0"/>
              </a:spcBef>
              <a:spcAft>
                <a:spcPts val="0"/>
              </a:spcAft>
              <a:buClr>
                <a:srgbClr val="000000"/>
              </a:buClr>
              <a:buSzPts val="1825"/>
              <a:buFont typeface="Times"/>
              <a:buChar char="❏"/>
            </a:pPr>
            <a:r>
              <a:rPr lang="en" sz="1825" dirty="0">
                <a:solidFill>
                  <a:srgbClr val="000000"/>
                </a:solidFill>
                <a:latin typeface="Times"/>
                <a:ea typeface="Times"/>
                <a:cs typeface="Times"/>
                <a:sym typeface="Times"/>
              </a:rPr>
              <a:t>Management of the medical records will be easy.</a:t>
            </a:r>
            <a:endParaRPr sz="18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None/>
            </a:pPr>
            <a:endParaRPr sz="1825" dirty="0">
              <a:solidFill>
                <a:srgbClr val="000000"/>
              </a:solidFill>
              <a:latin typeface="Times"/>
              <a:ea typeface="Times"/>
              <a:cs typeface="Times"/>
              <a:sym typeface="Times"/>
            </a:endParaRPr>
          </a:p>
          <a:p>
            <a:pPr marL="457200" lvl="0" indent="-344487" algn="l" rtl="0">
              <a:lnSpc>
                <a:spcPct val="30000"/>
              </a:lnSpc>
              <a:spcBef>
                <a:spcPts val="1200"/>
              </a:spcBef>
              <a:spcAft>
                <a:spcPts val="0"/>
              </a:spcAft>
              <a:buClr>
                <a:srgbClr val="000000"/>
              </a:buClr>
              <a:buSzPts val="1825"/>
              <a:buFont typeface="Times"/>
              <a:buChar char="❏"/>
            </a:pPr>
            <a:r>
              <a:rPr lang="en" sz="1825" dirty="0">
                <a:solidFill>
                  <a:srgbClr val="000000"/>
                </a:solidFill>
                <a:latin typeface="Times"/>
                <a:ea typeface="Times"/>
                <a:cs typeface="Times"/>
                <a:sym typeface="Times"/>
              </a:rPr>
              <a:t>Women can track their monthly periods.</a:t>
            </a:r>
            <a:endParaRPr sz="18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None/>
            </a:pPr>
            <a:endParaRPr sz="1825" dirty="0">
              <a:solidFill>
                <a:srgbClr val="000000"/>
              </a:solidFill>
              <a:latin typeface="Times"/>
              <a:ea typeface="Times"/>
              <a:cs typeface="Times"/>
              <a:sym typeface="Times"/>
            </a:endParaRPr>
          </a:p>
          <a:p>
            <a:pPr marL="457200" lvl="0" indent="-344487" algn="l" rtl="0">
              <a:lnSpc>
                <a:spcPct val="30000"/>
              </a:lnSpc>
              <a:spcBef>
                <a:spcPts val="1200"/>
              </a:spcBef>
              <a:spcAft>
                <a:spcPts val="0"/>
              </a:spcAft>
              <a:buClr>
                <a:srgbClr val="000000"/>
              </a:buClr>
              <a:buSzPts val="1825"/>
              <a:buFont typeface="Times"/>
              <a:buChar char="❏"/>
            </a:pPr>
            <a:r>
              <a:rPr lang="en" sz="1825" dirty="0">
                <a:solidFill>
                  <a:srgbClr val="000000"/>
                </a:solidFill>
                <a:latin typeface="Times"/>
                <a:ea typeface="Times"/>
                <a:cs typeface="Times"/>
                <a:sym typeface="Times"/>
              </a:rPr>
              <a:t> Patient records will be stored at one place.</a:t>
            </a:r>
            <a:endParaRPr sz="1825" dirty="0">
              <a:solidFill>
                <a:srgbClr val="000000"/>
              </a:solidFill>
              <a:latin typeface="Times"/>
              <a:ea typeface="Times"/>
              <a:cs typeface="Times"/>
              <a:sym typeface="Times"/>
            </a:endParaRPr>
          </a:p>
          <a:p>
            <a:pPr marL="0" lvl="0" indent="0" algn="l" rtl="0">
              <a:lnSpc>
                <a:spcPct val="30000"/>
              </a:lnSpc>
              <a:spcBef>
                <a:spcPts val="1200"/>
              </a:spcBef>
              <a:spcAft>
                <a:spcPts val="0"/>
              </a:spcAft>
              <a:buNone/>
            </a:pPr>
            <a:endParaRPr sz="1825" dirty="0">
              <a:solidFill>
                <a:srgbClr val="000000"/>
              </a:solidFill>
              <a:latin typeface="Times"/>
              <a:ea typeface="Times"/>
              <a:cs typeface="Times"/>
              <a:sym typeface="Times"/>
            </a:endParaRPr>
          </a:p>
          <a:p>
            <a:pPr marL="457200" lvl="0" indent="-344487" algn="l" rtl="0">
              <a:lnSpc>
                <a:spcPct val="30000"/>
              </a:lnSpc>
              <a:spcBef>
                <a:spcPts val="1200"/>
              </a:spcBef>
              <a:spcAft>
                <a:spcPts val="0"/>
              </a:spcAft>
              <a:buClr>
                <a:srgbClr val="000000"/>
              </a:buClr>
              <a:buSzPts val="1825"/>
              <a:buFont typeface="Times"/>
              <a:buChar char="❏"/>
            </a:pPr>
            <a:r>
              <a:rPr lang="en" sz="1825" dirty="0">
                <a:solidFill>
                  <a:srgbClr val="000000"/>
                </a:solidFill>
                <a:latin typeface="Times"/>
                <a:ea typeface="Times"/>
                <a:cs typeface="Times"/>
                <a:sym typeface="Times"/>
              </a:rPr>
              <a:t>Paper maintenance will be reduced.</a:t>
            </a:r>
            <a:endParaRPr sz="1825" dirty="0">
              <a:solidFill>
                <a:srgbClr val="000000"/>
              </a:solidFill>
              <a:latin typeface="Times"/>
              <a:ea typeface="Times"/>
              <a:cs typeface="Times"/>
              <a:sym typeface="Times"/>
            </a:endParaRPr>
          </a:p>
          <a:p>
            <a:pPr marL="0" lvl="0" indent="0" algn="l" rtl="0">
              <a:lnSpc>
                <a:spcPct val="30000"/>
              </a:lnSpc>
              <a:spcBef>
                <a:spcPts val="1200"/>
              </a:spcBef>
              <a:spcAft>
                <a:spcPts val="0"/>
              </a:spcAft>
              <a:buNone/>
            </a:pPr>
            <a:endParaRPr sz="1825" dirty="0">
              <a:solidFill>
                <a:srgbClr val="000000"/>
              </a:solidFill>
              <a:latin typeface="Times"/>
              <a:ea typeface="Times"/>
              <a:cs typeface="Times"/>
              <a:sym typeface="Times"/>
            </a:endParaRPr>
          </a:p>
          <a:p>
            <a:pPr marL="457200" lvl="0" indent="-344487" algn="l" rtl="0">
              <a:lnSpc>
                <a:spcPct val="30000"/>
              </a:lnSpc>
              <a:spcBef>
                <a:spcPts val="1200"/>
              </a:spcBef>
              <a:spcAft>
                <a:spcPts val="0"/>
              </a:spcAft>
              <a:buClr>
                <a:srgbClr val="000000"/>
              </a:buClr>
              <a:buSzPts val="1825"/>
              <a:buFont typeface="Times"/>
              <a:buChar char="❏"/>
            </a:pPr>
            <a:r>
              <a:rPr lang="en" sz="1825" dirty="0">
                <a:solidFill>
                  <a:srgbClr val="000000"/>
                </a:solidFill>
                <a:latin typeface="Times"/>
                <a:ea typeface="Times"/>
                <a:cs typeface="Times"/>
                <a:sym typeface="Times"/>
              </a:rPr>
              <a:t>The application reminds the users regarding the period cycle of women.</a:t>
            </a:r>
            <a:endParaRPr sz="1825" dirty="0">
              <a:solidFill>
                <a:srgbClr val="000000"/>
              </a:solidFill>
              <a:latin typeface="Times"/>
              <a:ea typeface="Times"/>
              <a:cs typeface="Times"/>
              <a:sym typeface="Times"/>
            </a:endParaRPr>
          </a:p>
          <a:p>
            <a:pPr marL="0" lvl="0" indent="0" algn="l" rtl="0">
              <a:lnSpc>
                <a:spcPct val="30000"/>
              </a:lnSpc>
              <a:spcBef>
                <a:spcPts val="1200"/>
              </a:spcBef>
              <a:spcAft>
                <a:spcPts val="0"/>
              </a:spcAft>
              <a:buNone/>
            </a:pPr>
            <a:endParaRPr sz="1625" dirty="0">
              <a:solidFill>
                <a:srgbClr val="000000"/>
              </a:solidFill>
              <a:latin typeface="Times"/>
              <a:ea typeface="Times"/>
              <a:cs typeface="Times"/>
              <a:sym typeface="Times"/>
            </a:endParaRPr>
          </a:p>
          <a:p>
            <a:pPr marL="457200" lvl="0" indent="-344487" algn="l" rtl="0">
              <a:lnSpc>
                <a:spcPct val="30000"/>
              </a:lnSpc>
              <a:spcBef>
                <a:spcPts val="1200"/>
              </a:spcBef>
              <a:spcAft>
                <a:spcPts val="0"/>
              </a:spcAft>
              <a:buClr>
                <a:srgbClr val="000000"/>
              </a:buClr>
              <a:buSzPts val="1825"/>
              <a:buFont typeface="Times"/>
              <a:buChar char="❏"/>
            </a:pPr>
            <a:r>
              <a:rPr lang="en" sz="1825" dirty="0">
                <a:solidFill>
                  <a:srgbClr val="000000"/>
                </a:solidFill>
                <a:latin typeface="Times"/>
                <a:ea typeface="Times"/>
                <a:cs typeface="Times"/>
                <a:sym typeface="Times"/>
              </a:rPr>
              <a:t>The prediction of skin diseases and diabetes produces the best accurate results.</a:t>
            </a:r>
            <a:endParaRPr sz="18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None/>
            </a:pPr>
            <a:endParaRPr sz="14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None/>
            </a:pPr>
            <a:endParaRPr sz="1425" dirty="0">
              <a:solidFill>
                <a:srgbClr val="000000"/>
              </a:solidFill>
              <a:latin typeface="Times"/>
              <a:ea typeface="Times"/>
              <a:cs typeface="Times"/>
              <a:sym typeface="Times"/>
            </a:endParaRPr>
          </a:p>
          <a:p>
            <a:pPr marL="0" lvl="0" indent="0" algn="l" rtl="0">
              <a:lnSpc>
                <a:spcPct val="30000"/>
              </a:lnSpc>
              <a:spcBef>
                <a:spcPts val="1200"/>
              </a:spcBef>
              <a:spcAft>
                <a:spcPts val="0"/>
              </a:spcAft>
              <a:buNone/>
            </a:pPr>
            <a:endParaRPr sz="1425" dirty="0">
              <a:solidFill>
                <a:srgbClr val="000000"/>
              </a:solidFill>
              <a:latin typeface="Times"/>
              <a:ea typeface="Times"/>
              <a:cs typeface="Times"/>
              <a:sym typeface="Times"/>
            </a:endParaRPr>
          </a:p>
          <a:p>
            <a:pPr marL="0" lvl="0" indent="0" algn="l" rtl="0">
              <a:lnSpc>
                <a:spcPct val="30000"/>
              </a:lnSpc>
              <a:spcBef>
                <a:spcPts val="1200"/>
              </a:spcBef>
              <a:spcAft>
                <a:spcPts val="0"/>
              </a:spcAft>
              <a:buNone/>
            </a:pPr>
            <a:endParaRPr sz="1425" dirty="0">
              <a:solidFill>
                <a:srgbClr val="000000"/>
              </a:solidFill>
              <a:latin typeface="Times"/>
              <a:ea typeface="Times"/>
              <a:cs typeface="Times"/>
              <a:sym typeface="Times"/>
            </a:endParaRPr>
          </a:p>
          <a:p>
            <a:pPr marL="0" lvl="0" indent="0" algn="l" rtl="0">
              <a:lnSpc>
                <a:spcPct val="30000"/>
              </a:lnSpc>
              <a:spcBef>
                <a:spcPts val="1200"/>
              </a:spcBef>
              <a:spcAft>
                <a:spcPts val="0"/>
              </a:spcAft>
              <a:buNone/>
            </a:pPr>
            <a:endParaRPr sz="1425" dirty="0">
              <a:solidFill>
                <a:srgbClr val="000000"/>
              </a:solidFill>
              <a:latin typeface="Times"/>
              <a:ea typeface="Times"/>
              <a:cs typeface="Times"/>
              <a:sym typeface="Times"/>
            </a:endParaRPr>
          </a:p>
          <a:p>
            <a:pPr marL="0" lvl="0" indent="0" algn="l" rtl="0">
              <a:lnSpc>
                <a:spcPct val="30000"/>
              </a:lnSpc>
              <a:spcBef>
                <a:spcPts val="1200"/>
              </a:spcBef>
              <a:spcAft>
                <a:spcPts val="0"/>
              </a:spcAft>
              <a:buClr>
                <a:srgbClr val="000000"/>
              </a:buClr>
              <a:buSzPts val="688"/>
              <a:buFont typeface="Arial"/>
              <a:buNone/>
            </a:pPr>
            <a:endParaRPr sz="14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Clr>
                <a:srgbClr val="000000"/>
              </a:buClr>
              <a:buSzPts val="688"/>
              <a:buFont typeface="Arial"/>
              <a:buNone/>
            </a:pPr>
            <a:endParaRPr sz="14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Clr>
                <a:srgbClr val="000000"/>
              </a:buClr>
              <a:buSzPts val="688"/>
              <a:buFont typeface="Arial"/>
              <a:buNone/>
            </a:pPr>
            <a:r>
              <a:rPr lang="en" sz="1425" dirty="0">
                <a:solidFill>
                  <a:srgbClr val="000000"/>
                </a:solidFill>
                <a:latin typeface="Times"/>
                <a:ea typeface="Times"/>
                <a:cs typeface="Times"/>
                <a:sym typeface="Times"/>
              </a:rPr>
              <a:t> </a:t>
            </a:r>
            <a:endParaRPr sz="1425" dirty="0">
              <a:solidFill>
                <a:srgbClr val="000000"/>
              </a:solidFill>
              <a:latin typeface="Times"/>
              <a:ea typeface="Times"/>
              <a:cs typeface="Times"/>
              <a:sym typeface="Times"/>
            </a:endParaRPr>
          </a:p>
          <a:p>
            <a:pPr marL="0" lvl="0" indent="0" algn="l" rtl="0">
              <a:lnSpc>
                <a:spcPct val="30000"/>
              </a:lnSpc>
              <a:spcBef>
                <a:spcPts val="1200"/>
              </a:spcBef>
              <a:spcAft>
                <a:spcPts val="0"/>
              </a:spcAft>
              <a:buClr>
                <a:srgbClr val="000000"/>
              </a:buClr>
              <a:buSzPts val="688"/>
              <a:buFont typeface="Arial"/>
              <a:buNone/>
            </a:pPr>
            <a:endParaRPr sz="1425" dirty="0">
              <a:solidFill>
                <a:srgbClr val="000000"/>
              </a:solidFill>
              <a:latin typeface="Times"/>
              <a:ea typeface="Times"/>
              <a:cs typeface="Times"/>
              <a:sym typeface="Times"/>
            </a:endParaRPr>
          </a:p>
          <a:p>
            <a:pPr marL="0" lvl="0" indent="0" algn="l" rtl="0">
              <a:lnSpc>
                <a:spcPct val="30000"/>
              </a:lnSpc>
              <a:spcBef>
                <a:spcPts val="1200"/>
              </a:spcBef>
              <a:spcAft>
                <a:spcPts val="0"/>
              </a:spcAft>
              <a:buClr>
                <a:srgbClr val="000000"/>
              </a:buClr>
              <a:buSzPts val="688"/>
              <a:buFont typeface="Arial"/>
              <a:buNone/>
            </a:pPr>
            <a:endParaRPr sz="14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Clr>
                <a:srgbClr val="000000"/>
              </a:buClr>
              <a:buSzPts val="688"/>
              <a:buFont typeface="Arial"/>
              <a:buNone/>
            </a:pPr>
            <a:endParaRPr sz="1425" dirty="0">
              <a:solidFill>
                <a:srgbClr val="000000"/>
              </a:solidFill>
              <a:latin typeface="Times"/>
              <a:ea typeface="Times"/>
              <a:cs typeface="Times"/>
              <a:sym typeface="Times"/>
            </a:endParaRPr>
          </a:p>
          <a:p>
            <a:pPr marL="457200" lvl="0" indent="0" algn="l" rtl="0">
              <a:lnSpc>
                <a:spcPct val="30000"/>
              </a:lnSpc>
              <a:spcBef>
                <a:spcPts val="1200"/>
              </a:spcBef>
              <a:spcAft>
                <a:spcPts val="0"/>
              </a:spcAft>
              <a:buClr>
                <a:srgbClr val="000000"/>
              </a:buClr>
              <a:buSzPts val="688"/>
              <a:buFont typeface="Arial"/>
              <a:buNone/>
            </a:pPr>
            <a:endParaRPr sz="1425" dirty="0">
              <a:solidFill>
                <a:srgbClr val="000000"/>
              </a:solidFill>
              <a:latin typeface="Times"/>
              <a:ea typeface="Times"/>
              <a:cs typeface="Times"/>
              <a:sym typeface="Times"/>
            </a:endParaRPr>
          </a:p>
          <a:p>
            <a:pPr marL="457200" lvl="0" indent="0" algn="l" rtl="0">
              <a:lnSpc>
                <a:spcPct val="95000"/>
              </a:lnSpc>
              <a:spcBef>
                <a:spcPts val="1200"/>
              </a:spcBef>
              <a:spcAft>
                <a:spcPts val="0"/>
              </a:spcAft>
              <a:buClr>
                <a:srgbClr val="000000"/>
              </a:buClr>
              <a:buSzPts val="688"/>
              <a:buFont typeface="Arial"/>
              <a:buNone/>
            </a:pPr>
            <a:endParaRPr sz="1425" dirty="0">
              <a:solidFill>
                <a:srgbClr val="695D46"/>
              </a:solidFill>
              <a:latin typeface="Times"/>
              <a:ea typeface="Times"/>
              <a:cs typeface="Times"/>
              <a:sym typeface="Times"/>
            </a:endParaRPr>
          </a:p>
          <a:p>
            <a:pPr marL="0" lvl="0" indent="0" algn="l" rtl="0">
              <a:spcBef>
                <a:spcPts val="1200"/>
              </a:spcBef>
              <a:spcAft>
                <a:spcPts val="0"/>
              </a:spcAft>
              <a:buNone/>
            </a:pPr>
            <a:endParaRPr dirty="0"/>
          </a:p>
        </p:txBody>
      </p:sp>
      <p:sp>
        <p:nvSpPr>
          <p:cNvPr id="118" name="Google Shape;118;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PT Sans Narrow" panose="020B0506020203020204" pitchFamily="34" charset="0"/>
                <a:ea typeface="Times New Roman"/>
                <a:cs typeface="Times New Roman"/>
                <a:sym typeface="Times New Roman"/>
              </a:rPr>
              <a:t>SYSTEM REQUIREMENTS</a:t>
            </a:r>
            <a:endParaRPr sz="3600" b="1" dirty="0">
              <a:latin typeface="PT Sans Narrow" panose="020B0506020203020204" pitchFamily="34" charset="0"/>
              <a:ea typeface="Times New Roman"/>
              <a:cs typeface="Times New Roman"/>
              <a:sym typeface="Times New Roman"/>
            </a:endParaRPr>
          </a:p>
          <a:p>
            <a:pPr marL="0" lvl="0" indent="0" algn="l" rtl="0">
              <a:spcBef>
                <a:spcPts val="0"/>
              </a:spcBef>
              <a:spcAft>
                <a:spcPts val="0"/>
              </a:spcAft>
              <a:buNone/>
            </a:pPr>
            <a:endParaRPr dirty="0"/>
          </a:p>
        </p:txBody>
      </p:sp>
      <p:sp>
        <p:nvSpPr>
          <p:cNvPr id="124" name="Google Shape;124;p19"/>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solidFill>
                  <a:srgbClr val="000000"/>
                </a:solidFill>
                <a:latin typeface="Times New Roman"/>
                <a:ea typeface="Times New Roman"/>
                <a:cs typeface="Times New Roman"/>
                <a:sym typeface="Times New Roman"/>
              </a:rPr>
              <a:t>HARDWARE REQUIREMENTS</a:t>
            </a:r>
            <a:endParaRPr sz="1800" b="1" dirty="0">
              <a:solidFill>
                <a:srgbClr val="000000"/>
              </a:solidFill>
              <a:latin typeface="Times New Roman"/>
              <a:ea typeface="Times New Roman"/>
              <a:cs typeface="Times New Roman"/>
              <a:sym typeface="Times New Roman"/>
            </a:endParaRPr>
          </a:p>
          <a:p>
            <a:pPr marL="457200" lvl="0" indent="-342900" algn="l" rtl="0">
              <a:lnSpc>
                <a:spcPct val="115000"/>
              </a:lnSpc>
              <a:spcBef>
                <a:spcPts val="1200"/>
              </a:spcBef>
              <a:spcAft>
                <a:spcPts val="0"/>
              </a:spcAft>
              <a:buClr>
                <a:srgbClr val="000000"/>
              </a:buClr>
              <a:buSzPts val="1800"/>
              <a:buFont typeface="Times New Roman"/>
              <a:buChar char="❏"/>
            </a:pPr>
            <a:r>
              <a:rPr lang="en" sz="1800" b="1" dirty="0">
                <a:solidFill>
                  <a:srgbClr val="000000"/>
                </a:solidFill>
                <a:latin typeface="Times New Roman"/>
                <a:ea typeface="Times New Roman"/>
                <a:cs typeface="Times New Roman"/>
                <a:sym typeface="Times New Roman"/>
              </a:rPr>
              <a:t>System	   </a:t>
            </a:r>
            <a:r>
              <a:rPr lang="en" sz="1800" dirty="0">
                <a:solidFill>
                  <a:srgbClr val="000000"/>
                </a:solidFill>
                <a:latin typeface="Times New Roman"/>
                <a:ea typeface="Times New Roman"/>
                <a:cs typeface="Times New Roman"/>
                <a:sym typeface="Times New Roman"/>
              </a:rPr>
              <a:t>:  Intel Core i5.</a:t>
            </a:r>
            <a:endParaRPr sz="1800" dirty="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b="1" dirty="0">
                <a:solidFill>
                  <a:srgbClr val="000000"/>
                </a:solidFill>
                <a:latin typeface="Times New Roman"/>
                <a:ea typeface="Times New Roman"/>
                <a:cs typeface="Times New Roman"/>
                <a:sym typeface="Times New Roman"/>
              </a:rPr>
              <a:t>Hard Disk  </a:t>
            </a:r>
            <a:r>
              <a:rPr lang="en" sz="1800" dirty="0">
                <a:solidFill>
                  <a:srgbClr val="000000"/>
                </a:solidFill>
                <a:latin typeface="Times New Roman"/>
                <a:ea typeface="Times New Roman"/>
                <a:cs typeface="Times New Roman"/>
                <a:sym typeface="Times New Roman"/>
              </a:rPr>
              <a:t>    : 1 TB.</a:t>
            </a:r>
            <a:endParaRPr sz="1800" dirty="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b="1" dirty="0">
                <a:solidFill>
                  <a:srgbClr val="000000"/>
                </a:solidFill>
                <a:latin typeface="Times New Roman"/>
                <a:ea typeface="Times New Roman"/>
                <a:cs typeface="Times New Roman"/>
                <a:sym typeface="Times New Roman"/>
              </a:rPr>
              <a:t>Monitor</a:t>
            </a:r>
            <a:r>
              <a:rPr lang="en" sz="1800" dirty="0">
                <a:solidFill>
                  <a:srgbClr val="000000"/>
                </a:solidFill>
                <a:latin typeface="Times New Roman"/>
                <a:ea typeface="Times New Roman"/>
                <a:cs typeface="Times New Roman"/>
                <a:sym typeface="Times New Roman"/>
              </a:rPr>
              <a:t>          : 15’’ LED</a:t>
            </a:r>
            <a:endParaRPr sz="1800" dirty="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b="1" dirty="0">
                <a:solidFill>
                  <a:srgbClr val="000000"/>
                </a:solidFill>
                <a:latin typeface="Times New Roman"/>
                <a:ea typeface="Times New Roman"/>
                <a:cs typeface="Times New Roman"/>
                <a:sym typeface="Times New Roman"/>
              </a:rPr>
              <a:t>Input Devices</a:t>
            </a:r>
            <a:r>
              <a:rPr lang="en" sz="1800" dirty="0">
                <a:solidFill>
                  <a:srgbClr val="000000"/>
                </a:solidFill>
                <a:latin typeface="Times New Roman"/>
                <a:ea typeface="Times New Roman"/>
                <a:cs typeface="Times New Roman"/>
                <a:sym typeface="Times New Roman"/>
              </a:rPr>
              <a:t> : Keyboard, Mouse</a:t>
            </a:r>
            <a:endParaRPr sz="1800" dirty="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b="1" dirty="0">
                <a:solidFill>
                  <a:srgbClr val="000000"/>
                </a:solidFill>
                <a:latin typeface="Times New Roman"/>
                <a:ea typeface="Times New Roman"/>
                <a:cs typeface="Times New Roman"/>
                <a:sym typeface="Times New Roman"/>
              </a:rPr>
              <a:t>RAM   </a:t>
            </a:r>
            <a:r>
              <a:rPr lang="en" sz="1800" dirty="0">
                <a:solidFill>
                  <a:srgbClr val="000000"/>
                </a:solidFill>
                <a:latin typeface="Times New Roman"/>
                <a:ea typeface="Times New Roman"/>
                <a:cs typeface="Times New Roman"/>
                <a:sym typeface="Times New Roman"/>
              </a:rPr>
              <a:t>            : 8 GB.</a:t>
            </a:r>
          </a:p>
          <a:p>
            <a:pPr marL="457200" lvl="0" indent="-342900" algn="l" rtl="0">
              <a:lnSpc>
                <a:spcPct val="115000"/>
              </a:lnSpc>
              <a:spcBef>
                <a:spcPts val="0"/>
              </a:spcBef>
              <a:spcAft>
                <a:spcPts val="0"/>
              </a:spcAft>
              <a:buClr>
                <a:srgbClr val="000000"/>
              </a:buClr>
              <a:buSzPts val="1800"/>
              <a:buFont typeface="Times New Roman"/>
              <a:buChar char="❏"/>
            </a:pPr>
            <a:r>
              <a:rPr lang="en" sz="1800" b="1" dirty="0">
                <a:solidFill>
                  <a:srgbClr val="000000"/>
                </a:solidFill>
                <a:latin typeface="Times New Roman"/>
                <a:ea typeface="Times New Roman"/>
                <a:cs typeface="Times New Roman"/>
                <a:sym typeface="Times New Roman"/>
              </a:rPr>
              <a:t>PROCESSOR </a:t>
            </a:r>
            <a:r>
              <a:rPr lang="en" sz="1800" dirty="0">
                <a:solidFill>
                  <a:srgbClr val="000000"/>
                </a:solidFill>
                <a:latin typeface="Times New Roman"/>
                <a:ea typeface="Times New Roman"/>
                <a:cs typeface="Times New Roman"/>
                <a:sym typeface="Times New Roman"/>
              </a:rPr>
              <a:t>:13/Intel Processor</a:t>
            </a:r>
            <a:endParaRPr sz="1800" b="1" dirty="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2200" dirty="0"/>
          </a:p>
        </p:txBody>
      </p:sp>
      <p:sp>
        <p:nvSpPr>
          <p:cNvPr id="125" name="Google Shape;125;p19"/>
          <p:cNvSpPr txBox="1">
            <a:spLocks noGrp="1"/>
          </p:cNvSpPr>
          <p:nvPr>
            <p:ph type="body" idx="2"/>
          </p:nvPr>
        </p:nvSpPr>
        <p:spPr>
          <a:xfrm>
            <a:off x="4682649" y="1200150"/>
            <a:ext cx="4270500" cy="37257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800" b="1" dirty="0">
                <a:solidFill>
                  <a:srgbClr val="000000"/>
                </a:solidFill>
                <a:latin typeface="Times New Roman"/>
                <a:ea typeface="Times New Roman"/>
                <a:cs typeface="Times New Roman"/>
                <a:sym typeface="Times New Roman"/>
              </a:rPr>
              <a:t>SOFTWARE REQUIREMENTS</a:t>
            </a:r>
            <a:endParaRPr sz="1800" b="1" dirty="0">
              <a:solidFill>
                <a:srgbClr val="000000"/>
              </a:solidFill>
              <a:latin typeface="Times New Roman"/>
              <a:ea typeface="Times New Roman"/>
              <a:cs typeface="Times New Roman"/>
              <a:sym typeface="Times New Roman"/>
            </a:endParaRPr>
          </a:p>
          <a:p>
            <a:pPr marL="914400" lvl="0" indent="-342900" algn="l" rtl="0">
              <a:lnSpc>
                <a:spcPct val="115000"/>
              </a:lnSpc>
              <a:spcBef>
                <a:spcPts val="1200"/>
              </a:spcBef>
              <a:spcAft>
                <a:spcPts val="0"/>
              </a:spcAft>
              <a:buClr>
                <a:srgbClr val="000000"/>
              </a:buClr>
              <a:buSzPts val="1800"/>
              <a:buFont typeface="Times New Roman"/>
              <a:buChar char="❏"/>
            </a:pPr>
            <a:r>
              <a:rPr lang="en" sz="1800" b="1" dirty="0">
                <a:solidFill>
                  <a:srgbClr val="000000"/>
                </a:solidFill>
                <a:highlight>
                  <a:schemeClr val="lt1"/>
                </a:highlight>
                <a:latin typeface="Times New Roman"/>
                <a:ea typeface="Times New Roman"/>
                <a:cs typeface="Times New Roman"/>
                <a:sym typeface="Times New Roman"/>
              </a:rPr>
              <a:t>Operating System:</a:t>
            </a:r>
            <a:r>
              <a:rPr lang="en" sz="1800" dirty="0">
                <a:solidFill>
                  <a:srgbClr val="000000"/>
                </a:solidFill>
                <a:highlight>
                  <a:schemeClr val="lt1"/>
                </a:highlight>
                <a:latin typeface="Times New Roman"/>
                <a:ea typeface="Times New Roman"/>
                <a:cs typeface="Times New Roman"/>
                <a:sym typeface="Times New Roman"/>
              </a:rPr>
              <a:t>    Windows 8/10/11</a:t>
            </a:r>
            <a:endParaRPr sz="1800" dirty="0">
              <a:solidFill>
                <a:srgbClr val="000000"/>
              </a:solidFill>
              <a:highlight>
                <a:schemeClr val="lt1"/>
              </a:highlight>
              <a:latin typeface="Times New Roman"/>
              <a:ea typeface="Times New Roman"/>
              <a:cs typeface="Times New Roman"/>
              <a:sym typeface="Times New Roman"/>
            </a:endParaRPr>
          </a:p>
          <a:p>
            <a:pPr marL="914400" lvl="0" indent="-342900" algn="l" rtl="0">
              <a:lnSpc>
                <a:spcPct val="115000"/>
              </a:lnSpc>
              <a:spcBef>
                <a:spcPts val="0"/>
              </a:spcBef>
              <a:spcAft>
                <a:spcPts val="0"/>
              </a:spcAft>
              <a:buClr>
                <a:srgbClr val="000000"/>
              </a:buClr>
              <a:buSzPts val="1800"/>
              <a:buFont typeface="Times New Roman"/>
              <a:buChar char="❏"/>
            </a:pPr>
            <a:r>
              <a:rPr lang="en" sz="1800" b="1" dirty="0">
                <a:solidFill>
                  <a:srgbClr val="000000"/>
                </a:solidFill>
                <a:highlight>
                  <a:schemeClr val="lt1"/>
                </a:highlight>
                <a:latin typeface="Times New Roman"/>
                <a:ea typeface="Times New Roman"/>
                <a:cs typeface="Times New Roman"/>
                <a:sym typeface="Times New Roman"/>
              </a:rPr>
              <a:t>Development Software: </a:t>
            </a:r>
            <a:r>
              <a:rPr lang="en" sz="1800" dirty="0">
                <a:solidFill>
                  <a:srgbClr val="000000"/>
                </a:solidFill>
                <a:highlight>
                  <a:schemeClr val="lt1"/>
                </a:highlight>
                <a:latin typeface="Times New Roman"/>
                <a:ea typeface="Times New Roman"/>
                <a:cs typeface="Times New Roman"/>
                <a:sym typeface="Times New Roman"/>
              </a:rPr>
              <a:t>Android Studio,PyCharm</a:t>
            </a:r>
            <a:endParaRPr sz="1800" dirty="0">
              <a:solidFill>
                <a:srgbClr val="000000"/>
              </a:solidFill>
              <a:highlight>
                <a:schemeClr val="lt1"/>
              </a:highlight>
              <a:latin typeface="Times New Roman"/>
              <a:ea typeface="Times New Roman"/>
              <a:cs typeface="Times New Roman"/>
              <a:sym typeface="Times New Roman"/>
            </a:endParaRPr>
          </a:p>
          <a:p>
            <a:pPr marL="914400" lvl="0" indent="-342900" algn="l" rtl="0">
              <a:lnSpc>
                <a:spcPct val="115000"/>
              </a:lnSpc>
              <a:spcBef>
                <a:spcPts val="0"/>
              </a:spcBef>
              <a:spcAft>
                <a:spcPts val="0"/>
              </a:spcAft>
              <a:buClr>
                <a:srgbClr val="000000"/>
              </a:buClr>
              <a:buSzPts val="1800"/>
              <a:buFont typeface="Times New Roman"/>
              <a:buChar char="❏"/>
            </a:pPr>
            <a:r>
              <a:rPr lang="en" sz="1800" b="1" dirty="0">
                <a:solidFill>
                  <a:srgbClr val="000000"/>
                </a:solidFill>
                <a:highlight>
                  <a:schemeClr val="lt1"/>
                </a:highlight>
                <a:latin typeface="Times New Roman"/>
                <a:ea typeface="Times New Roman"/>
                <a:cs typeface="Times New Roman"/>
                <a:sym typeface="Times New Roman"/>
              </a:rPr>
              <a:t>Database:</a:t>
            </a:r>
            <a:r>
              <a:rPr lang="en" sz="1800" dirty="0">
                <a:solidFill>
                  <a:srgbClr val="000000"/>
                </a:solidFill>
                <a:highlight>
                  <a:schemeClr val="lt1"/>
                </a:highlight>
                <a:latin typeface="Times New Roman"/>
                <a:ea typeface="Times New Roman"/>
                <a:cs typeface="Times New Roman"/>
                <a:sym typeface="Times New Roman"/>
              </a:rPr>
              <a:t> Firebase</a:t>
            </a:r>
            <a:endParaRPr sz="1800" dirty="0">
              <a:solidFill>
                <a:srgbClr val="000000"/>
              </a:solidFill>
              <a:highlight>
                <a:schemeClr val="lt1"/>
              </a:highlight>
              <a:latin typeface="Times New Roman"/>
              <a:ea typeface="Times New Roman"/>
              <a:cs typeface="Times New Roman"/>
              <a:sym typeface="Times New Roman"/>
            </a:endParaRPr>
          </a:p>
          <a:p>
            <a:pPr marL="914400" lvl="0" indent="0" algn="l" rtl="0">
              <a:lnSpc>
                <a:spcPct val="115000"/>
              </a:lnSpc>
              <a:spcBef>
                <a:spcPts val="500"/>
              </a:spcBef>
              <a:spcAft>
                <a:spcPts val="0"/>
              </a:spcAft>
              <a:buNone/>
            </a:pPr>
            <a:endParaRPr sz="1600" dirty="0">
              <a:solidFill>
                <a:srgbClr val="000000"/>
              </a:solidFill>
              <a:latin typeface="Open Sans"/>
              <a:ea typeface="Open Sans"/>
              <a:cs typeface="Open Sans"/>
              <a:sym typeface="Open Sans"/>
            </a:endParaRPr>
          </a:p>
          <a:p>
            <a:pPr marL="0" lvl="0" indent="0" algn="l" rtl="0">
              <a:spcBef>
                <a:spcPts val="1200"/>
              </a:spcBef>
              <a:spcAft>
                <a:spcPts val="0"/>
              </a:spcAft>
              <a:buNone/>
            </a:pPr>
            <a:endParaRPr sz="2200" dirty="0"/>
          </a:p>
        </p:txBody>
      </p:sp>
      <p:sp>
        <p:nvSpPr>
          <p:cNvPr id="126" name="Google Shape;126;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PT Sans Narrow"/>
                <a:ea typeface="PT Sans Narrow"/>
                <a:cs typeface="PT Sans Narrow"/>
                <a:sym typeface="PT Sans Narrow"/>
              </a:rPr>
              <a:t>NOVELTY</a:t>
            </a:r>
            <a:endParaRPr sz="3600" b="1" dirty="0">
              <a:latin typeface="PT Sans Narrow"/>
              <a:ea typeface="PT Sans Narrow"/>
              <a:cs typeface="PT Sans Narrow"/>
              <a:sym typeface="PT Sans Narrow"/>
            </a:endParaRPr>
          </a:p>
          <a:p>
            <a:pPr marL="0" lvl="0" indent="0" algn="l" rtl="0">
              <a:spcBef>
                <a:spcPts val="0"/>
              </a:spcBef>
              <a:spcAft>
                <a:spcPts val="0"/>
              </a:spcAft>
              <a:buNone/>
            </a:pPr>
            <a:endParaRPr dirty="0"/>
          </a:p>
        </p:txBody>
      </p:sp>
      <p:sp>
        <p:nvSpPr>
          <p:cNvPr id="132" name="Google Shape;132;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33" name="Google Shape;133;p20"/>
          <p:cNvSpPr txBox="1"/>
          <p:nvPr/>
        </p:nvSpPr>
        <p:spPr>
          <a:xfrm>
            <a:off x="316675" y="1009375"/>
            <a:ext cx="8330100" cy="34218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Font typeface="Times New Roman"/>
              <a:buChar char="❏"/>
            </a:pPr>
            <a:r>
              <a:rPr lang="en" sz="1800">
                <a:highlight>
                  <a:schemeClr val="lt1"/>
                </a:highlight>
                <a:latin typeface="Times New Roman"/>
                <a:ea typeface="Times New Roman"/>
                <a:cs typeface="Times New Roman"/>
                <a:sym typeface="Times New Roman"/>
              </a:rPr>
              <a:t>The novelty of</a:t>
            </a:r>
            <a:r>
              <a:rPr lang="en" sz="1800">
                <a:solidFill>
                  <a:srgbClr val="323232"/>
                </a:solidFill>
                <a:highlight>
                  <a:schemeClr val="lt1"/>
                </a:highlight>
                <a:latin typeface="Times New Roman"/>
                <a:ea typeface="Times New Roman"/>
                <a:cs typeface="Times New Roman"/>
                <a:sym typeface="Times New Roman"/>
              </a:rPr>
              <a:t> this </a:t>
            </a:r>
            <a:r>
              <a:rPr lang="en" sz="1800">
                <a:highlight>
                  <a:schemeClr val="lt1"/>
                </a:highlight>
                <a:latin typeface="Times New Roman"/>
                <a:ea typeface="Times New Roman"/>
                <a:cs typeface="Times New Roman"/>
                <a:sym typeface="Times New Roman"/>
              </a:rPr>
              <a:t>project</a:t>
            </a:r>
            <a:r>
              <a:rPr lang="en" sz="1800">
                <a:solidFill>
                  <a:srgbClr val="323232"/>
                </a:solidFill>
                <a:highlight>
                  <a:schemeClr val="lt1"/>
                </a:highlight>
                <a:latin typeface="Times New Roman"/>
                <a:ea typeface="Times New Roman"/>
                <a:cs typeface="Times New Roman"/>
                <a:sym typeface="Times New Roman"/>
              </a:rPr>
              <a:t> centers on </a:t>
            </a:r>
            <a:r>
              <a:rPr lang="en" sz="1800">
                <a:highlight>
                  <a:schemeClr val="lt1"/>
                </a:highlight>
                <a:latin typeface="Times New Roman"/>
                <a:ea typeface="Times New Roman"/>
                <a:cs typeface="Times New Roman"/>
                <a:sym typeface="Times New Roman"/>
              </a:rPr>
              <a:t>the</a:t>
            </a:r>
            <a:r>
              <a:rPr lang="en" sz="1800">
                <a:solidFill>
                  <a:srgbClr val="323232"/>
                </a:solidFill>
                <a:highlight>
                  <a:schemeClr val="lt1"/>
                </a:highlight>
                <a:latin typeface="Times New Roman"/>
                <a:ea typeface="Times New Roman"/>
                <a:cs typeface="Times New Roman"/>
                <a:sym typeface="Times New Roman"/>
              </a:rPr>
              <a:t> application collecting complete data of men and women wherein, both  men and women can store all the medical documents which includes  medical health checkups, blood reports, doctor's prescription,laboratory data, reports of diagnostic evaluations, pharmacy records, and billing processes etc. </a:t>
            </a:r>
            <a:endParaRPr sz="1800">
              <a:solidFill>
                <a:srgbClr val="323232"/>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23232"/>
              </a:buClr>
              <a:buSzPts val="1800"/>
              <a:buFont typeface="Times New Roman"/>
              <a:buChar char="❏"/>
            </a:pPr>
            <a:r>
              <a:rPr lang="en" sz="1800">
                <a:solidFill>
                  <a:srgbClr val="323232"/>
                </a:solidFill>
                <a:highlight>
                  <a:schemeClr val="lt1"/>
                </a:highlight>
                <a:latin typeface="Times New Roman"/>
                <a:ea typeface="Times New Roman"/>
                <a:cs typeface="Times New Roman"/>
                <a:sym typeface="Times New Roman"/>
              </a:rPr>
              <a:t>The special feature for women is they can track their monthly period cycles and will be notified before the cycle start. </a:t>
            </a:r>
            <a:endParaRPr sz="1800">
              <a:solidFill>
                <a:srgbClr val="323232"/>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23232"/>
              </a:buClr>
              <a:buSzPts val="1800"/>
              <a:buFont typeface="Times New Roman"/>
              <a:buChar char="❏"/>
            </a:pPr>
            <a:r>
              <a:rPr lang="en" sz="1800">
                <a:solidFill>
                  <a:srgbClr val="323232"/>
                </a:solidFill>
                <a:highlight>
                  <a:schemeClr val="lt1"/>
                </a:highlight>
                <a:latin typeface="Times New Roman"/>
                <a:ea typeface="Times New Roman"/>
                <a:cs typeface="Times New Roman"/>
                <a:sym typeface="Times New Roman"/>
              </a:rPr>
              <a:t>A novel system is  presented where there are No single application integrated with Machine Learning predicting Multiple diseases.</a:t>
            </a:r>
            <a:endParaRPr sz="1800">
              <a:solidFill>
                <a:srgbClr val="323232"/>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1750</Words>
  <Application>Microsoft Office PowerPoint</Application>
  <PresentationFormat>On-screen Show (16:9)</PresentationFormat>
  <Paragraphs>162</Paragraphs>
  <Slides>36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Source Sans Pro</vt:lpstr>
      <vt:lpstr>PT Sans Narrow</vt:lpstr>
      <vt:lpstr>Times</vt:lpstr>
      <vt:lpstr>Open Sans</vt:lpstr>
      <vt:lpstr>Calibri</vt:lpstr>
      <vt:lpstr>Times New Roman</vt:lpstr>
      <vt:lpstr>Roboto Slab</vt:lpstr>
      <vt:lpstr>Arial</vt:lpstr>
      <vt:lpstr>Cordelia template</vt:lpstr>
      <vt:lpstr>MAJOR PROJECT  ON  ANDRO DOCTOR</vt:lpstr>
      <vt:lpstr>INTRODUCTION AND OVERVIEW OF THE PROJECT </vt:lpstr>
      <vt:lpstr>PowerPoint Presentation</vt:lpstr>
      <vt:lpstr>EXISTING SYSTEM </vt:lpstr>
      <vt:lpstr>DISADVANTAGES </vt:lpstr>
      <vt:lpstr>PROPOSED SYSTEM  </vt:lpstr>
      <vt:lpstr>ADVANTAGES </vt:lpstr>
      <vt:lpstr>SYSTEM REQUIREMENTS </vt:lpstr>
      <vt:lpstr>NOVELTY </vt:lpstr>
      <vt:lpstr>ARCHITECTURE</vt:lpstr>
      <vt:lpstr>USE CASE DIAGRAM</vt:lpstr>
      <vt:lpstr>PowerPoint Presentation</vt:lpstr>
      <vt:lpstr>CLASS DIAGRAM</vt:lpstr>
      <vt:lpstr>PowerPoint Presentation</vt:lpstr>
      <vt:lpstr>SEQUENCE DIAGRAM</vt:lpstr>
      <vt:lpstr>PowerPoint Presentation</vt:lpstr>
      <vt:lpstr>PowerPoint Presentation</vt:lpstr>
      <vt:lpstr>ACTIVITY DIAGRAM</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SCREENSHOTS </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ON  ANDRO DOCTOR</dc:title>
  <dc:creator>Asritha Turlapati</dc:creator>
  <cp:lastModifiedBy>Microsoft account</cp:lastModifiedBy>
  <cp:revision>6</cp:revision>
  <dcterms:modified xsi:type="dcterms:W3CDTF">2023-03-06T10:03:43Z</dcterms:modified>
</cp:coreProperties>
</file>