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Lst>
  <p:notesMasterIdLst>
    <p:notesMasterId r:id="rId16"/>
  </p:notesMasterIdLst>
  <p:sldIdLst>
    <p:sldId id="256" r:id="rId2"/>
    <p:sldId id="283" r:id="rId3"/>
    <p:sldId id="284" r:id="rId4"/>
    <p:sldId id="258" r:id="rId5"/>
    <p:sldId id="282" r:id="rId6"/>
    <p:sldId id="262" r:id="rId7"/>
    <p:sldId id="263" r:id="rId8"/>
    <p:sldId id="265" r:id="rId9"/>
    <p:sldId id="266" r:id="rId10"/>
    <p:sldId id="272" r:id="rId11"/>
    <p:sldId id="276" r:id="rId12"/>
    <p:sldId id="277"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bZ/092FS+PZHGqeEjmoAx/J8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59D85-82F4-428A-AA10-221A11F0CC8C}">
  <a:tblStyle styleId="{1EB59D85-82F4-428A-AA10-221A11F0CC8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69" d="100"/>
          <a:sy n="69" d="100"/>
        </p:scale>
        <p:origin x="4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8C09A-5BEE-4E0F-84E7-3A23532E0E7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CD76DFD-99FA-4D23-95CD-24BFD57967DA}">
      <dgm:prSet custT="1"/>
      <dgm:spPr/>
      <dgm:t>
        <a:bodyPr/>
        <a:lstStyle/>
        <a:p>
          <a:r>
            <a:rPr lang="en-US" sz="2000" dirty="0"/>
            <a:t>Within the proposed work, a model for brain tumor classification is displayed utilizing CNN and transfer learning procedures. </a:t>
          </a:r>
        </a:p>
      </dgm:t>
    </dgm:pt>
    <dgm:pt modelId="{E45D5611-B51D-4505-9587-3AE4A0A70CA9}" type="parTrans" cxnId="{DD97FD4C-F787-474E-8C2C-636D980E77D0}">
      <dgm:prSet/>
      <dgm:spPr/>
      <dgm:t>
        <a:bodyPr/>
        <a:lstStyle/>
        <a:p>
          <a:endParaRPr lang="en-US"/>
        </a:p>
      </dgm:t>
    </dgm:pt>
    <dgm:pt modelId="{695BE38B-D0F2-4B7F-B326-778A4AC425D8}" type="sibTrans" cxnId="{DD97FD4C-F787-474E-8C2C-636D980E77D0}">
      <dgm:prSet/>
      <dgm:spPr/>
      <dgm:t>
        <a:bodyPr/>
        <a:lstStyle/>
        <a:p>
          <a:endParaRPr lang="en-US"/>
        </a:p>
      </dgm:t>
    </dgm:pt>
    <dgm:pt modelId="{9060AF35-0010-4F8C-BA38-D13031962684}">
      <dgm:prSet custT="1"/>
      <dgm:spPr/>
      <dgm:t>
        <a:bodyPr/>
        <a:lstStyle/>
        <a:p>
          <a:r>
            <a:rPr lang="en-US" sz="2000" dirty="0"/>
            <a:t>The outcomes proposed that VGG16 model gives way better comes about in comparison to CNN and InceptionV3 with accuracy of 98% on the test dataset. </a:t>
          </a:r>
        </a:p>
      </dgm:t>
    </dgm:pt>
    <dgm:pt modelId="{75CC775A-69D0-4A9F-B9ED-FAC0F4889046}" type="parTrans" cxnId="{F3B91F89-0034-419D-AB6C-52A9B7DE464E}">
      <dgm:prSet/>
      <dgm:spPr/>
      <dgm:t>
        <a:bodyPr/>
        <a:lstStyle/>
        <a:p>
          <a:endParaRPr lang="en-US"/>
        </a:p>
      </dgm:t>
    </dgm:pt>
    <dgm:pt modelId="{05BAE482-1B0C-49F8-BEC0-E4C9F24445A7}" type="sibTrans" cxnId="{F3B91F89-0034-419D-AB6C-52A9B7DE464E}">
      <dgm:prSet/>
      <dgm:spPr/>
      <dgm:t>
        <a:bodyPr/>
        <a:lstStyle/>
        <a:p>
          <a:endParaRPr lang="en-US"/>
        </a:p>
      </dgm:t>
    </dgm:pt>
    <dgm:pt modelId="{F5E2160F-7A99-4DEC-8AD4-DCF66026236B}">
      <dgm:prSet custT="1"/>
      <dgm:spPr/>
      <dgm:t>
        <a:bodyPr/>
        <a:lstStyle/>
        <a:p>
          <a:r>
            <a:rPr lang="en-US" sz="2000" dirty="0"/>
            <a:t>This show is computationally successful, less time expending and gives strong design for classification of brain tumors. </a:t>
          </a:r>
        </a:p>
      </dgm:t>
    </dgm:pt>
    <dgm:pt modelId="{9B5ACEAE-4A93-4F95-ABBE-977A916CDCB8}" type="parTrans" cxnId="{3371FC33-53CB-41CF-8C25-71BD7AB6ABD6}">
      <dgm:prSet/>
      <dgm:spPr/>
      <dgm:t>
        <a:bodyPr/>
        <a:lstStyle/>
        <a:p>
          <a:endParaRPr lang="en-US"/>
        </a:p>
      </dgm:t>
    </dgm:pt>
    <dgm:pt modelId="{194247CA-E3A1-488D-A9CF-4D8D2905A3AC}" type="sibTrans" cxnId="{3371FC33-53CB-41CF-8C25-71BD7AB6ABD6}">
      <dgm:prSet/>
      <dgm:spPr/>
      <dgm:t>
        <a:bodyPr/>
        <a:lstStyle/>
        <a:p>
          <a:endParaRPr lang="en-US"/>
        </a:p>
      </dgm:t>
    </dgm:pt>
    <dgm:pt modelId="{F7529C57-A5B3-4AE1-BD70-1FAA4AED0A6F}">
      <dgm:prSet custT="1"/>
      <dgm:spPr/>
      <dgm:t>
        <a:bodyPr/>
        <a:lstStyle/>
        <a:p>
          <a:r>
            <a:rPr lang="en-US" sz="2000" dirty="0"/>
            <a:t>In future scope, the tumor discovery can be performed utilizing multimodal MRI pictures for moved forward execution.</a:t>
          </a:r>
        </a:p>
      </dgm:t>
    </dgm:pt>
    <dgm:pt modelId="{0F2685A5-2AB4-4F01-89B1-A07A05FCE97B}" type="parTrans" cxnId="{02067083-E56D-4963-97E7-39B5EACB94D1}">
      <dgm:prSet/>
      <dgm:spPr/>
      <dgm:t>
        <a:bodyPr/>
        <a:lstStyle/>
        <a:p>
          <a:endParaRPr lang="en-US"/>
        </a:p>
      </dgm:t>
    </dgm:pt>
    <dgm:pt modelId="{9A973AEA-CC4F-4C08-9F81-045E71CF718D}" type="sibTrans" cxnId="{02067083-E56D-4963-97E7-39B5EACB94D1}">
      <dgm:prSet/>
      <dgm:spPr/>
      <dgm:t>
        <a:bodyPr/>
        <a:lstStyle/>
        <a:p>
          <a:endParaRPr lang="en-US"/>
        </a:p>
      </dgm:t>
    </dgm:pt>
    <dgm:pt modelId="{AAEAB5E5-324B-4E6A-A75D-D6D0F66C7367}" type="pres">
      <dgm:prSet presAssocID="{5668C09A-5BEE-4E0F-84E7-3A23532E0E7D}" presName="outerComposite" presStyleCnt="0">
        <dgm:presLayoutVars>
          <dgm:chMax val="5"/>
          <dgm:dir/>
          <dgm:resizeHandles val="exact"/>
        </dgm:presLayoutVars>
      </dgm:prSet>
      <dgm:spPr/>
    </dgm:pt>
    <dgm:pt modelId="{95BE6F52-97F2-4668-8992-09FBA4CF29FB}" type="pres">
      <dgm:prSet presAssocID="{5668C09A-5BEE-4E0F-84E7-3A23532E0E7D}" presName="dummyMaxCanvas" presStyleCnt="0">
        <dgm:presLayoutVars/>
      </dgm:prSet>
      <dgm:spPr/>
    </dgm:pt>
    <dgm:pt modelId="{35D70CA8-E3D8-474B-8637-7F107F7B4582}" type="pres">
      <dgm:prSet presAssocID="{5668C09A-5BEE-4E0F-84E7-3A23532E0E7D}" presName="FourNodes_1" presStyleLbl="node1" presStyleIdx="0" presStyleCnt="4">
        <dgm:presLayoutVars>
          <dgm:bulletEnabled val="1"/>
        </dgm:presLayoutVars>
      </dgm:prSet>
      <dgm:spPr/>
    </dgm:pt>
    <dgm:pt modelId="{9A07DFD3-7CAB-4A5C-8118-983E6B2DC2A6}" type="pres">
      <dgm:prSet presAssocID="{5668C09A-5BEE-4E0F-84E7-3A23532E0E7D}" presName="FourNodes_2" presStyleLbl="node1" presStyleIdx="1" presStyleCnt="4">
        <dgm:presLayoutVars>
          <dgm:bulletEnabled val="1"/>
        </dgm:presLayoutVars>
      </dgm:prSet>
      <dgm:spPr/>
    </dgm:pt>
    <dgm:pt modelId="{06AF2EEA-0A90-4214-92C7-20A3E53EE1DB}" type="pres">
      <dgm:prSet presAssocID="{5668C09A-5BEE-4E0F-84E7-3A23532E0E7D}" presName="FourNodes_3" presStyleLbl="node1" presStyleIdx="2" presStyleCnt="4">
        <dgm:presLayoutVars>
          <dgm:bulletEnabled val="1"/>
        </dgm:presLayoutVars>
      </dgm:prSet>
      <dgm:spPr/>
    </dgm:pt>
    <dgm:pt modelId="{0B52CEE6-06D8-4670-AA12-66B1483D15A5}" type="pres">
      <dgm:prSet presAssocID="{5668C09A-5BEE-4E0F-84E7-3A23532E0E7D}" presName="FourNodes_4" presStyleLbl="node1" presStyleIdx="3" presStyleCnt="4">
        <dgm:presLayoutVars>
          <dgm:bulletEnabled val="1"/>
        </dgm:presLayoutVars>
      </dgm:prSet>
      <dgm:spPr/>
    </dgm:pt>
    <dgm:pt modelId="{45DC6599-D165-45FD-9F23-CE89C71A8C3F}" type="pres">
      <dgm:prSet presAssocID="{5668C09A-5BEE-4E0F-84E7-3A23532E0E7D}" presName="FourConn_1-2" presStyleLbl="fgAccFollowNode1" presStyleIdx="0" presStyleCnt="3">
        <dgm:presLayoutVars>
          <dgm:bulletEnabled val="1"/>
        </dgm:presLayoutVars>
      </dgm:prSet>
      <dgm:spPr/>
    </dgm:pt>
    <dgm:pt modelId="{BC6F3008-8F65-4806-84D6-0D3863D67D54}" type="pres">
      <dgm:prSet presAssocID="{5668C09A-5BEE-4E0F-84E7-3A23532E0E7D}" presName="FourConn_2-3" presStyleLbl="fgAccFollowNode1" presStyleIdx="1" presStyleCnt="3">
        <dgm:presLayoutVars>
          <dgm:bulletEnabled val="1"/>
        </dgm:presLayoutVars>
      </dgm:prSet>
      <dgm:spPr/>
    </dgm:pt>
    <dgm:pt modelId="{D6B6A07E-9F42-41D1-B4F1-18C3F40996EA}" type="pres">
      <dgm:prSet presAssocID="{5668C09A-5BEE-4E0F-84E7-3A23532E0E7D}" presName="FourConn_3-4" presStyleLbl="fgAccFollowNode1" presStyleIdx="2" presStyleCnt="3">
        <dgm:presLayoutVars>
          <dgm:bulletEnabled val="1"/>
        </dgm:presLayoutVars>
      </dgm:prSet>
      <dgm:spPr/>
    </dgm:pt>
    <dgm:pt modelId="{26D49B24-BF59-4195-84F4-3A6F53EB7FBC}" type="pres">
      <dgm:prSet presAssocID="{5668C09A-5BEE-4E0F-84E7-3A23532E0E7D}" presName="FourNodes_1_text" presStyleLbl="node1" presStyleIdx="3" presStyleCnt="4">
        <dgm:presLayoutVars>
          <dgm:bulletEnabled val="1"/>
        </dgm:presLayoutVars>
      </dgm:prSet>
      <dgm:spPr/>
    </dgm:pt>
    <dgm:pt modelId="{0C51CF53-9D4E-4142-A559-5DBC391075E9}" type="pres">
      <dgm:prSet presAssocID="{5668C09A-5BEE-4E0F-84E7-3A23532E0E7D}" presName="FourNodes_2_text" presStyleLbl="node1" presStyleIdx="3" presStyleCnt="4">
        <dgm:presLayoutVars>
          <dgm:bulletEnabled val="1"/>
        </dgm:presLayoutVars>
      </dgm:prSet>
      <dgm:spPr/>
    </dgm:pt>
    <dgm:pt modelId="{EF3A493B-9277-4103-9E85-7587120D0385}" type="pres">
      <dgm:prSet presAssocID="{5668C09A-5BEE-4E0F-84E7-3A23532E0E7D}" presName="FourNodes_3_text" presStyleLbl="node1" presStyleIdx="3" presStyleCnt="4">
        <dgm:presLayoutVars>
          <dgm:bulletEnabled val="1"/>
        </dgm:presLayoutVars>
      </dgm:prSet>
      <dgm:spPr/>
    </dgm:pt>
    <dgm:pt modelId="{B07757B7-0F10-4726-896F-2B4D997F52E4}" type="pres">
      <dgm:prSet presAssocID="{5668C09A-5BEE-4E0F-84E7-3A23532E0E7D}" presName="FourNodes_4_text" presStyleLbl="node1" presStyleIdx="3" presStyleCnt="4">
        <dgm:presLayoutVars>
          <dgm:bulletEnabled val="1"/>
        </dgm:presLayoutVars>
      </dgm:prSet>
      <dgm:spPr/>
    </dgm:pt>
  </dgm:ptLst>
  <dgm:cxnLst>
    <dgm:cxn modelId="{3371FC33-53CB-41CF-8C25-71BD7AB6ABD6}" srcId="{5668C09A-5BEE-4E0F-84E7-3A23532E0E7D}" destId="{F5E2160F-7A99-4DEC-8AD4-DCF66026236B}" srcOrd="2" destOrd="0" parTransId="{9B5ACEAE-4A93-4F95-ABBE-977A916CDCB8}" sibTransId="{194247CA-E3A1-488D-A9CF-4D8D2905A3AC}"/>
    <dgm:cxn modelId="{01BFDA34-AD24-43DC-AB4A-01B0856CE5BE}" type="presOf" srcId="{F7529C57-A5B3-4AE1-BD70-1FAA4AED0A6F}" destId="{0B52CEE6-06D8-4670-AA12-66B1483D15A5}" srcOrd="0" destOrd="0" presId="urn:microsoft.com/office/officeart/2005/8/layout/vProcess5"/>
    <dgm:cxn modelId="{EA2B075F-7C44-448B-BFF9-80F10E5898F7}" type="presOf" srcId="{F5E2160F-7A99-4DEC-8AD4-DCF66026236B}" destId="{EF3A493B-9277-4103-9E85-7587120D0385}" srcOrd="1" destOrd="0" presId="urn:microsoft.com/office/officeart/2005/8/layout/vProcess5"/>
    <dgm:cxn modelId="{27FB8266-0763-4D7C-BE9B-8FB84981ADB2}" type="presOf" srcId="{F7529C57-A5B3-4AE1-BD70-1FAA4AED0A6F}" destId="{B07757B7-0F10-4726-896F-2B4D997F52E4}" srcOrd="1" destOrd="0" presId="urn:microsoft.com/office/officeart/2005/8/layout/vProcess5"/>
    <dgm:cxn modelId="{35F87F68-652E-4769-9C53-DFCF69053825}" type="presOf" srcId="{9060AF35-0010-4F8C-BA38-D13031962684}" destId="{9A07DFD3-7CAB-4A5C-8118-983E6B2DC2A6}" srcOrd="0" destOrd="0" presId="urn:microsoft.com/office/officeart/2005/8/layout/vProcess5"/>
    <dgm:cxn modelId="{5C3BDD69-03DD-4610-8DCD-66FC92F7EA86}" type="presOf" srcId="{1CD76DFD-99FA-4D23-95CD-24BFD57967DA}" destId="{26D49B24-BF59-4195-84F4-3A6F53EB7FBC}" srcOrd="1" destOrd="0" presId="urn:microsoft.com/office/officeart/2005/8/layout/vProcess5"/>
    <dgm:cxn modelId="{44423E6C-4E7E-4B26-92B4-B3F8A2157E5E}" type="presOf" srcId="{5668C09A-5BEE-4E0F-84E7-3A23532E0E7D}" destId="{AAEAB5E5-324B-4E6A-A75D-D6D0F66C7367}" srcOrd="0" destOrd="0" presId="urn:microsoft.com/office/officeart/2005/8/layout/vProcess5"/>
    <dgm:cxn modelId="{DD97FD4C-F787-474E-8C2C-636D980E77D0}" srcId="{5668C09A-5BEE-4E0F-84E7-3A23532E0E7D}" destId="{1CD76DFD-99FA-4D23-95CD-24BFD57967DA}" srcOrd="0" destOrd="0" parTransId="{E45D5611-B51D-4505-9587-3AE4A0A70CA9}" sibTransId="{695BE38B-D0F2-4B7F-B326-778A4AC425D8}"/>
    <dgm:cxn modelId="{BE22EC70-7AA6-4341-BE5D-27CC25665A3C}" type="presOf" srcId="{05BAE482-1B0C-49F8-BEC0-E4C9F24445A7}" destId="{BC6F3008-8F65-4806-84D6-0D3863D67D54}" srcOrd="0" destOrd="0" presId="urn:microsoft.com/office/officeart/2005/8/layout/vProcess5"/>
    <dgm:cxn modelId="{02067083-E56D-4963-97E7-39B5EACB94D1}" srcId="{5668C09A-5BEE-4E0F-84E7-3A23532E0E7D}" destId="{F7529C57-A5B3-4AE1-BD70-1FAA4AED0A6F}" srcOrd="3" destOrd="0" parTransId="{0F2685A5-2AB4-4F01-89B1-A07A05FCE97B}" sibTransId="{9A973AEA-CC4F-4C08-9F81-045E71CF718D}"/>
    <dgm:cxn modelId="{F3B91F89-0034-419D-AB6C-52A9B7DE464E}" srcId="{5668C09A-5BEE-4E0F-84E7-3A23532E0E7D}" destId="{9060AF35-0010-4F8C-BA38-D13031962684}" srcOrd="1" destOrd="0" parTransId="{75CC775A-69D0-4A9F-B9ED-FAC0F4889046}" sibTransId="{05BAE482-1B0C-49F8-BEC0-E4C9F24445A7}"/>
    <dgm:cxn modelId="{C5ADDF98-29D8-462D-95CD-B1D1F39F75B5}" type="presOf" srcId="{9060AF35-0010-4F8C-BA38-D13031962684}" destId="{0C51CF53-9D4E-4142-A559-5DBC391075E9}" srcOrd="1" destOrd="0" presId="urn:microsoft.com/office/officeart/2005/8/layout/vProcess5"/>
    <dgm:cxn modelId="{488D47C1-1ABA-485D-9AD8-1A33714926A3}" type="presOf" srcId="{1CD76DFD-99FA-4D23-95CD-24BFD57967DA}" destId="{35D70CA8-E3D8-474B-8637-7F107F7B4582}" srcOrd="0" destOrd="0" presId="urn:microsoft.com/office/officeart/2005/8/layout/vProcess5"/>
    <dgm:cxn modelId="{31805CEA-4D4E-4A92-B37D-5AE7B0E2A42C}" type="presOf" srcId="{194247CA-E3A1-488D-A9CF-4D8D2905A3AC}" destId="{D6B6A07E-9F42-41D1-B4F1-18C3F40996EA}" srcOrd="0" destOrd="0" presId="urn:microsoft.com/office/officeart/2005/8/layout/vProcess5"/>
    <dgm:cxn modelId="{494C69FC-F3ED-498A-80D7-B56605B8FDDC}" type="presOf" srcId="{695BE38B-D0F2-4B7F-B326-778A4AC425D8}" destId="{45DC6599-D165-45FD-9F23-CE89C71A8C3F}" srcOrd="0" destOrd="0" presId="urn:microsoft.com/office/officeart/2005/8/layout/vProcess5"/>
    <dgm:cxn modelId="{9193FCFE-454A-4E0B-BDC3-FD430675BA95}" type="presOf" srcId="{F5E2160F-7A99-4DEC-8AD4-DCF66026236B}" destId="{06AF2EEA-0A90-4214-92C7-20A3E53EE1DB}" srcOrd="0" destOrd="0" presId="urn:microsoft.com/office/officeart/2005/8/layout/vProcess5"/>
    <dgm:cxn modelId="{2175704A-93CE-4C84-A45E-2AA9C503BE4E}" type="presParOf" srcId="{AAEAB5E5-324B-4E6A-A75D-D6D0F66C7367}" destId="{95BE6F52-97F2-4668-8992-09FBA4CF29FB}" srcOrd="0" destOrd="0" presId="urn:microsoft.com/office/officeart/2005/8/layout/vProcess5"/>
    <dgm:cxn modelId="{C7B0FA03-0817-4C15-98B0-C2A0D81FDE0F}" type="presParOf" srcId="{AAEAB5E5-324B-4E6A-A75D-D6D0F66C7367}" destId="{35D70CA8-E3D8-474B-8637-7F107F7B4582}" srcOrd="1" destOrd="0" presId="urn:microsoft.com/office/officeart/2005/8/layout/vProcess5"/>
    <dgm:cxn modelId="{FD4B09CA-5D9E-4C00-BDD8-C3C42B2F179F}" type="presParOf" srcId="{AAEAB5E5-324B-4E6A-A75D-D6D0F66C7367}" destId="{9A07DFD3-7CAB-4A5C-8118-983E6B2DC2A6}" srcOrd="2" destOrd="0" presId="urn:microsoft.com/office/officeart/2005/8/layout/vProcess5"/>
    <dgm:cxn modelId="{F0B533B9-D750-4594-A41E-1F5A889E23BE}" type="presParOf" srcId="{AAEAB5E5-324B-4E6A-A75D-D6D0F66C7367}" destId="{06AF2EEA-0A90-4214-92C7-20A3E53EE1DB}" srcOrd="3" destOrd="0" presId="urn:microsoft.com/office/officeart/2005/8/layout/vProcess5"/>
    <dgm:cxn modelId="{98BBFE94-1EB1-4311-A750-FD36780F10B9}" type="presParOf" srcId="{AAEAB5E5-324B-4E6A-A75D-D6D0F66C7367}" destId="{0B52CEE6-06D8-4670-AA12-66B1483D15A5}" srcOrd="4" destOrd="0" presId="urn:microsoft.com/office/officeart/2005/8/layout/vProcess5"/>
    <dgm:cxn modelId="{5F66F2AA-3F49-45FC-963E-7F5CB9964ED2}" type="presParOf" srcId="{AAEAB5E5-324B-4E6A-A75D-D6D0F66C7367}" destId="{45DC6599-D165-45FD-9F23-CE89C71A8C3F}" srcOrd="5" destOrd="0" presId="urn:microsoft.com/office/officeart/2005/8/layout/vProcess5"/>
    <dgm:cxn modelId="{4D052A42-798C-4CED-8132-3430A6724C5A}" type="presParOf" srcId="{AAEAB5E5-324B-4E6A-A75D-D6D0F66C7367}" destId="{BC6F3008-8F65-4806-84D6-0D3863D67D54}" srcOrd="6" destOrd="0" presId="urn:microsoft.com/office/officeart/2005/8/layout/vProcess5"/>
    <dgm:cxn modelId="{226E0F7B-A724-476B-8124-C407259B352E}" type="presParOf" srcId="{AAEAB5E5-324B-4E6A-A75D-D6D0F66C7367}" destId="{D6B6A07E-9F42-41D1-B4F1-18C3F40996EA}" srcOrd="7" destOrd="0" presId="urn:microsoft.com/office/officeart/2005/8/layout/vProcess5"/>
    <dgm:cxn modelId="{14AED2CC-41B9-46CF-B53F-2650E58CF5D3}" type="presParOf" srcId="{AAEAB5E5-324B-4E6A-A75D-D6D0F66C7367}" destId="{26D49B24-BF59-4195-84F4-3A6F53EB7FBC}" srcOrd="8" destOrd="0" presId="urn:microsoft.com/office/officeart/2005/8/layout/vProcess5"/>
    <dgm:cxn modelId="{0739161B-0C9F-4A42-8D17-80AAFC1CFBCB}" type="presParOf" srcId="{AAEAB5E5-324B-4E6A-A75D-D6D0F66C7367}" destId="{0C51CF53-9D4E-4142-A559-5DBC391075E9}" srcOrd="9" destOrd="0" presId="urn:microsoft.com/office/officeart/2005/8/layout/vProcess5"/>
    <dgm:cxn modelId="{E475BF45-582E-4320-8F04-E84E83C558D5}" type="presParOf" srcId="{AAEAB5E5-324B-4E6A-A75D-D6D0F66C7367}" destId="{EF3A493B-9277-4103-9E85-7587120D0385}" srcOrd="10" destOrd="0" presId="urn:microsoft.com/office/officeart/2005/8/layout/vProcess5"/>
    <dgm:cxn modelId="{57D9E56F-364A-470C-B152-4D5D4026022A}" type="presParOf" srcId="{AAEAB5E5-324B-4E6A-A75D-D6D0F66C7367}" destId="{B07757B7-0F10-4726-896F-2B4D997F52E4}"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70CA8-E3D8-474B-8637-7F107F7B4582}">
      <dsp:nvSpPr>
        <dsp:cNvPr id="0" name=""/>
        <dsp:cNvSpPr/>
      </dsp:nvSpPr>
      <dsp:spPr>
        <a:xfrm>
          <a:off x="0" y="0"/>
          <a:ext cx="8046720" cy="8984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Within the proposed work, a model for brain tumor classification is displayed utilizing CNN and transfer learning procedures. </a:t>
          </a:r>
        </a:p>
      </dsp:txBody>
      <dsp:txXfrm>
        <a:off x="26315" y="26315"/>
        <a:ext cx="7001290" cy="845830"/>
      </dsp:txXfrm>
    </dsp:sp>
    <dsp:sp modelId="{9A07DFD3-7CAB-4A5C-8118-983E6B2DC2A6}">
      <dsp:nvSpPr>
        <dsp:cNvPr id="0" name=""/>
        <dsp:cNvSpPr/>
      </dsp:nvSpPr>
      <dsp:spPr>
        <a:xfrm>
          <a:off x="673912" y="1061817"/>
          <a:ext cx="8046720" cy="898460"/>
        </a:xfrm>
        <a:prstGeom prst="roundRect">
          <a:avLst>
            <a:gd name="adj" fmla="val 10000"/>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outcomes proposed that VGG16 model gives way better comes about in comparison to CNN and InceptionV3 with accuracy of 98% on the test dataset. </a:t>
          </a:r>
        </a:p>
      </dsp:txBody>
      <dsp:txXfrm>
        <a:off x="700227" y="1088132"/>
        <a:ext cx="6736177" cy="845830"/>
      </dsp:txXfrm>
    </dsp:sp>
    <dsp:sp modelId="{06AF2EEA-0A90-4214-92C7-20A3E53EE1DB}">
      <dsp:nvSpPr>
        <dsp:cNvPr id="0" name=""/>
        <dsp:cNvSpPr/>
      </dsp:nvSpPr>
      <dsp:spPr>
        <a:xfrm>
          <a:off x="1337767" y="2123634"/>
          <a:ext cx="8046720" cy="898460"/>
        </a:xfrm>
        <a:prstGeom prst="roundRect">
          <a:avLst>
            <a:gd name="adj" fmla="val 10000"/>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show is computationally successful, less time expending and gives strong design for classification of brain tumors. </a:t>
          </a:r>
        </a:p>
      </dsp:txBody>
      <dsp:txXfrm>
        <a:off x="1364082" y="2149949"/>
        <a:ext cx="6746236" cy="845830"/>
      </dsp:txXfrm>
    </dsp:sp>
    <dsp:sp modelId="{0B52CEE6-06D8-4670-AA12-66B1483D15A5}">
      <dsp:nvSpPr>
        <dsp:cNvPr id="0" name=""/>
        <dsp:cNvSpPr/>
      </dsp:nvSpPr>
      <dsp:spPr>
        <a:xfrm>
          <a:off x="2011680" y="3185452"/>
          <a:ext cx="8046720" cy="898460"/>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future scope, the tumor discovery can be performed utilizing multimodal MRI pictures for moved forward execution.</a:t>
          </a:r>
        </a:p>
      </dsp:txBody>
      <dsp:txXfrm>
        <a:off x="2037995" y="3211767"/>
        <a:ext cx="6736177" cy="845830"/>
      </dsp:txXfrm>
    </dsp:sp>
    <dsp:sp modelId="{45DC6599-D165-45FD-9F23-CE89C71A8C3F}">
      <dsp:nvSpPr>
        <dsp:cNvPr id="0" name=""/>
        <dsp:cNvSpPr/>
      </dsp:nvSpPr>
      <dsp:spPr>
        <a:xfrm>
          <a:off x="7462720" y="688139"/>
          <a:ext cx="583999" cy="58399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594120" y="688139"/>
        <a:ext cx="321199" cy="439459"/>
      </dsp:txXfrm>
    </dsp:sp>
    <dsp:sp modelId="{BC6F3008-8F65-4806-84D6-0D3863D67D54}">
      <dsp:nvSpPr>
        <dsp:cNvPr id="0" name=""/>
        <dsp:cNvSpPr/>
      </dsp:nvSpPr>
      <dsp:spPr>
        <a:xfrm>
          <a:off x="8136633" y="1749956"/>
          <a:ext cx="583999" cy="583999"/>
        </a:xfrm>
        <a:prstGeom prst="downArrow">
          <a:avLst>
            <a:gd name="adj1" fmla="val 55000"/>
            <a:gd name="adj2" fmla="val 45000"/>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68033" y="1749956"/>
        <a:ext cx="321199" cy="439459"/>
      </dsp:txXfrm>
    </dsp:sp>
    <dsp:sp modelId="{D6B6A07E-9F42-41D1-B4F1-18C3F40996EA}">
      <dsp:nvSpPr>
        <dsp:cNvPr id="0" name=""/>
        <dsp:cNvSpPr/>
      </dsp:nvSpPr>
      <dsp:spPr>
        <a:xfrm>
          <a:off x="8800487" y="2811774"/>
          <a:ext cx="583999" cy="583999"/>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931887" y="2811774"/>
        <a:ext cx="321199" cy="43945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603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797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424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082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1"/>
          <p:cNvSpPr>
            <a:spLocks noGrp="1"/>
          </p:cNvSpPr>
          <p:nvPr>
            <p:ph type="pic" idx="2"/>
          </p:nvPr>
        </p:nvSpPr>
        <p:spPr>
          <a:xfrm>
            <a:off x="5183188" y="987425"/>
            <a:ext cx="6172200" cy="4873625"/>
          </a:xfrm>
          <a:prstGeom prst="rect">
            <a:avLst/>
          </a:prstGeom>
          <a:noFill/>
          <a:ln>
            <a:noFill/>
          </a:ln>
        </p:spPr>
      </p:sp>
      <p:sp>
        <p:nvSpPr>
          <p:cNvPr id="33" name="Google Shape;3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53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544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12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99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933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54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293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246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60623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678763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2.wdp"/><Relationship Id="rId9" Type="http://schemas.microsoft.com/office/2007/relationships/diagramDrawing" Target="../diagrams/drawing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
          <p:cNvSpPr txBox="1"/>
          <p:nvPr/>
        </p:nvSpPr>
        <p:spPr>
          <a:xfrm>
            <a:off x="6358759" y="0"/>
            <a:ext cx="5833241" cy="2848303"/>
          </a:xfrm>
          <a:prstGeom prst="rect">
            <a:avLst/>
          </a:prstGeom>
        </p:spPr>
        <p:txBody>
          <a:bodyPr spcFirstLastPara="1" vert="horz" lIns="91440" tIns="45720" rIns="91440" bIns="45720" rtlCol="0" anchor="b" anchorCtr="0">
            <a:normAutofit/>
          </a:bodyPr>
          <a:lstStyle/>
          <a:p>
            <a:pPr marL="0" marR="0" lvl="0" indent="0" defTabSz="914400">
              <a:lnSpc>
                <a:spcPct val="80000"/>
              </a:lnSpc>
              <a:spcBef>
                <a:spcPct val="0"/>
              </a:spcBef>
              <a:spcAft>
                <a:spcPts val="600"/>
              </a:spcAft>
            </a:pPr>
            <a:r>
              <a:rPr lang="en-US" sz="3600" b="1" cap="all" dirty="0">
                <a:blipFill dpi="0" rotWithShape="1">
                  <a:blip r:embed="rId5"/>
                  <a:srcRect/>
                  <a:tile tx="6350" ty="-127000" sx="65000" sy="64000" flip="none" algn="tl"/>
                </a:blipFill>
                <a:latin typeface="Times New Roman" panose="02020603050405020304" pitchFamily="18" charset="0"/>
                <a:ea typeface="+mj-ea"/>
                <a:cs typeface="Times New Roman" panose="02020603050405020304" pitchFamily="18" charset="0"/>
                <a:sym typeface="Times New Roman"/>
              </a:rPr>
              <a:t>BRAIN TUMOR CLASSIFICATION USING MR IMAGES AND TRANSFER LEARNING</a:t>
            </a:r>
          </a:p>
          <a:p>
            <a:pPr marL="0" marR="0" lvl="0" indent="0" defTabSz="914400">
              <a:lnSpc>
                <a:spcPct val="80000"/>
              </a:lnSpc>
              <a:spcBef>
                <a:spcPct val="0"/>
              </a:spcBef>
              <a:spcAft>
                <a:spcPts val="600"/>
              </a:spcAft>
            </a:pPr>
            <a:endParaRPr lang="en-US" sz="3400" cap="all" dirty="0">
              <a:blipFill dpi="0" rotWithShape="1">
                <a:blip r:embed="rId5"/>
                <a:srcRect/>
                <a:tile tx="6350" ty="-127000" sx="65000" sy="64000" flip="none" algn="tl"/>
              </a:blipFill>
              <a:latin typeface="+mj-lt"/>
              <a:ea typeface="+mj-ea"/>
              <a:cs typeface="+mj-cs"/>
              <a:sym typeface="Times New Roman"/>
            </a:endParaRPr>
          </a:p>
        </p:txBody>
      </p:sp>
      <p:sp>
        <p:nvSpPr>
          <p:cNvPr id="84" name="Google Shape;84;p1"/>
          <p:cNvSpPr txBox="1">
            <a:spLocks noGrp="1"/>
          </p:cNvSpPr>
          <p:nvPr>
            <p:ph type="subTitle" idx="1"/>
          </p:nvPr>
        </p:nvSpPr>
        <p:spPr>
          <a:xfrm>
            <a:off x="6096000" y="4272456"/>
            <a:ext cx="5957455" cy="1069848"/>
          </a:xfrm>
          <a:prstGeom prst="rect">
            <a:avLst/>
          </a:prstGeom>
        </p:spPr>
        <p:txBody>
          <a:bodyPr spcFirstLastPara="1" vert="horz" lIns="91440" tIns="45720" rIns="91440" bIns="45720" rtlCol="0" anchorCtr="0">
            <a:normAutofit/>
          </a:bodyPr>
          <a:lstStyle/>
          <a:p>
            <a:pPr lvl="0">
              <a:spcAft>
                <a:spcPts val="0"/>
              </a:spcAft>
            </a:pPr>
            <a:r>
              <a:rPr lang="en-US" b="1" dirty="0">
                <a:sym typeface="Times New Roman"/>
              </a:rPr>
              <a:t>SAI KEERTHI THUNGAPATI - 700763831</a:t>
            </a:r>
          </a:p>
        </p:txBody>
      </p:sp>
      <p:pic>
        <p:nvPicPr>
          <p:cNvPr id="88" name="Picture 87" descr="Red Triangles">
            <a:extLst>
              <a:ext uri="{FF2B5EF4-FFF2-40B4-BE49-F238E27FC236}">
                <a16:creationId xmlns:a16="http://schemas.microsoft.com/office/drawing/2014/main" id="{7F7AD666-DDAA-547D-E026-AD80C55E560F}"/>
              </a:ext>
            </a:extLst>
          </p:cNvPr>
          <p:cNvPicPr>
            <a:picLocks noChangeAspect="1"/>
          </p:cNvPicPr>
          <p:nvPr/>
        </p:nvPicPr>
        <p:blipFill>
          <a:blip r:embed="rId6"/>
          <a:srcRect l="15416" r="15401" b="-1"/>
          <a:stretch/>
        </p:blipFill>
        <p:spPr>
          <a:xfrm>
            <a:off x="20" y="10"/>
            <a:ext cx="5738628" cy="6857990"/>
          </a:xfrm>
          <a:prstGeom prst="rect">
            <a:avLst/>
          </a:prstGeom>
        </p:spPr>
      </p:pic>
      <p:grpSp>
        <p:nvGrpSpPr>
          <p:cNvPr id="96" name="Group 95">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97" name="Oval 96">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7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8" name="Group 197">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99" name="Oval 198">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0" name="Oval 199">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0" name="Google Shape;190;p17"/>
          <p:cNvSpPr txBox="1">
            <a:spLocks noGrp="1"/>
          </p:cNvSpPr>
          <p:nvPr>
            <p:ph type="title"/>
          </p:nvPr>
        </p:nvSpPr>
        <p:spPr>
          <a:xfrm>
            <a:off x="1490145" y="2376862"/>
            <a:ext cx="2640646" cy="2104273"/>
          </a:xfrm>
          <a:prstGeom prst="rect">
            <a:avLst/>
          </a:prstGeom>
          <a:noFill/>
        </p:spPr>
        <p:txBody>
          <a:bodyPr spcFirstLastPara="1" vert="horz" lIns="91440" tIns="45720" rIns="91440" bIns="45720" rtlCol="0" anchor="ctr" anchorCtr="0">
            <a:normAutofit/>
          </a:bodyPr>
          <a:lstStyle/>
          <a:p>
            <a:pPr marL="0" lvl="0" indent="0" algn="ctr">
              <a:spcAft>
                <a:spcPts val="0"/>
              </a:spcAft>
              <a:buClr>
                <a:schemeClr val="dk1"/>
              </a:buClr>
              <a:buSzPts val="4400"/>
            </a:pPr>
            <a:r>
              <a:rPr lang="en-US" sz="3000">
                <a:solidFill>
                  <a:srgbClr val="FFFFFF"/>
                </a:solidFill>
                <a:sym typeface="Times New Roman"/>
              </a:rPr>
              <a:t>Performance metrics</a:t>
            </a:r>
            <a:endParaRPr lang="en-US" sz="3000">
              <a:solidFill>
                <a:srgbClr val="FFFFFF"/>
              </a:solidFill>
            </a:endParaRPr>
          </a:p>
        </p:txBody>
      </p:sp>
      <p:sp>
        <p:nvSpPr>
          <p:cNvPr id="202" name="Rectangle 20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1" name="Google Shape;191;p17"/>
          <p:cNvSpPr txBox="1"/>
          <p:nvPr/>
        </p:nvSpPr>
        <p:spPr>
          <a:xfrm>
            <a:off x="6081089" y="725394"/>
            <a:ext cx="5142658" cy="5407212"/>
          </a:xfrm>
          <a:prstGeom prst="rect">
            <a:avLst/>
          </a:prstGeom>
        </p:spPr>
        <p:txBody>
          <a:bodyPr spcFirstLastPara="1" vert="horz" lIns="91440" tIns="45720" rIns="91440" bIns="45720" rtlCol="0" anchor="ctr"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The metrics we have used for the evaluation of our model are:</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Accuracy= (TN+TP)/ (TN+FP+FN+TP)      (1) </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Precision=TP/ (FP+TP)                                  (2)</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Recall=TP/ (TP+FN)                                   (3)</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F1 score= TP/ (TP+1/2(FP+FN))                (4) </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Where,</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TP = True-positive,</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TN = True-negative,</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FP = False- positive,</a:t>
            </a:r>
          </a:p>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dirty="0">
                <a:sym typeface="Times New Roman"/>
              </a:rPr>
              <a:t> FN = False-negative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3"/>
        <p:cNvGrpSpPr/>
        <p:nvPr/>
      </p:nvGrpSpPr>
      <p:grpSpPr>
        <a:xfrm>
          <a:off x="0" y="0"/>
          <a:ext cx="0" cy="0"/>
          <a:chOff x="0" y="0"/>
          <a:chExt cx="0" cy="0"/>
        </a:xfrm>
      </p:grpSpPr>
      <p:grpSp>
        <p:nvGrpSpPr>
          <p:cNvPr id="255" name="Group 254">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6" name="Oval 255">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7" name="Oval 256">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8" name="Rectangle 257">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Google Shape;224;p21"/>
          <p:cNvSpPr txBox="1">
            <a:spLocks noGrp="1"/>
          </p:cNvSpPr>
          <p:nvPr>
            <p:ph type="title"/>
          </p:nvPr>
        </p:nvSpPr>
        <p:spPr>
          <a:xfrm>
            <a:off x="4970109" y="484632"/>
            <a:ext cx="6730277" cy="1609344"/>
          </a:xfrm>
          <a:prstGeom prst="rect">
            <a:avLst/>
          </a:prstGeom>
          <a:ln>
            <a:noFill/>
          </a:ln>
        </p:spPr>
        <p:txBody>
          <a:bodyPr spcFirstLastPara="1" vert="horz" lIns="91440" tIns="45720" rIns="91440" bIns="45720" rtlCol="0" anchor="ctr" anchorCtr="0">
            <a:normAutofit/>
          </a:bodyPr>
          <a:lstStyle/>
          <a:p>
            <a:pPr marL="0" lvl="0" indent="0">
              <a:spcAft>
                <a:spcPts val="0"/>
              </a:spcAft>
              <a:buClr>
                <a:schemeClr val="dk1"/>
              </a:buClr>
              <a:buSzPts val="3600"/>
            </a:pPr>
            <a:r>
              <a:rPr lang="en-US" sz="4800" dirty="0">
                <a:latin typeface="Times New Roman" panose="02020603050405020304" pitchFamily="18" charset="0"/>
                <a:cs typeface="Times New Roman" panose="02020603050405020304" pitchFamily="18" charset="0"/>
                <a:sym typeface="Times New Roman"/>
              </a:rPr>
              <a:t>RESULTS</a:t>
            </a:r>
          </a:p>
        </p:txBody>
      </p:sp>
      <p:pic>
        <p:nvPicPr>
          <p:cNvPr id="228" name="Google Shape;228;p21" descr="meningioma"/>
          <p:cNvPicPr preferRelativeResize="0"/>
          <p:nvPr/>
        </p:nvPicPr>
        <p:blipFill rotWithShape="1">
          <a:blip r:embed="rId7"/>
          <a:stretch/>
        </p:blipFill>
        <p:spPr>
          <a:xfrm>
            <a:off x="702807" y="639447"/>
            <a:ext cx="3244455" cy="2709120"/>
          </a:xfrm>
          <a:prstGeom prst="rect">
            <a:avLst/>
          </a:prstGeom>
          <a:noFill/>
        </p:spPr>
      </p:pic>
      <p:pic>
        <p:nvPicPr>
          <p:cNvPr id="225" name="Google Shape;225;p21"/>
          <p:cNvPicPr preferRelativeResize="0">
            <a:picLocks noGrp="1"/>
          </p:cNvPicPr>
          <p:nvPr>
            <p:ph sz="half" idx="1"/>
          </p:nvPr>
        </p:nvPicPr>
        <p:blipFill rotWithShape="1">
          <a:blip r:embed="rId8"/>
          <a:stretch/>
        </p:blipFill>
        <p:spPr>
          <a:xfrm>
            <a:off x="750260" y="3509433"/>
            <a:ext cx="3149549" cy="2543261"/>
          </a:xfrm>
          <a:prstGeom prst="rect">
            <a:avLst/>
          </a:prstGeom>
          <a:noFill/>
        </p:spPr>
      </p:pic>
      <p:sp>
        <p:nvSpPr>
          <p:cNvPr id="227" name="Google Shape;227;p21"/>
          <p:cNvSpPr txBox="1"/>
          <p:nvPr/>
        </p:nvSpPr>
        <p:spPr>
          <a:xfrm>
            <a:off x="4970109" y="2121408"/>
            <a:ext cx="6730276" cy="4050792"/>
          </a:xfrm>
          <a:prstGeom prst="rect">
            <a:avLst/>
          </a:prstGeom>
        </p:spPr>
        <p:txBody>
          <a:bodyPr spcFirstLastPara="1" vert="horz" lIns="91440" tIns="45720" rIns="91440" bIns="45720" rtlCol="0"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sz="2800" dirty="0">
                <a:sym typeface="Times New Roman"/>
              </a:rPr>
              <a:t>The MR image is predicted correctly as expected. The image is displayed after the prediction with the label on the top of the image as result. </a:t>
            </a:r>
          </a:p>
        </p:txBody>
      </p:sp>
      <p:grpSp>
        <p:nvGrpSpPr>
          <p:cNvPr id="259" name="Group 258">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0" name="Oval 239">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0" name="Oval 259">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6" name="Google Shape;226;p21"/>
          <p:cNvSpPr txBox="1"/>
          <p:nvPr/>
        </p:nvSpPr>
        <p:spPr>
          <a:xfrm>
            <a:off x="6797040" y="2588895"/>
            <a:ext cx="297180" cy="4462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600"/>
              </a:spcAft>
              <a:buNone/>
            </a:pPr>
            <a:r>
              <a:rPr lang="en-US">
                <a:solidFill>
                  <a:schemeClr val="dk1"/>
                </a:solidFill>
                <a:latin typeface="Calibri"/>
                <a:ea typeface="Calibri"/>
                <a:cs typeface="Calibri"/>
                <a:sym typeface="Calibri"/>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Comparision of Results</a:t>
            </a:r>
            <a:endParaRPr>
              <a:latin typeface="Times New Roman"/>
              <a:ea typeface="Times New Roman"/>
              <a:cs typeface="Times New Roman"/>
              <a:sym typeface="Times New Roman"/>
            </a:endParaRPr>
          </a:p>
        </p:txBody>
      </p:sp>
      <p:graphicFrame>
        <p:nvGraphicFramePr>
          <p:cNvPr id="234" name="Google Shape;234;p22"/>
          <p:cNvGraphicFramePr/>
          <p:nvPr/>
        </p:nvGraphicFramePr>
        <p:xfrm>
          <a:off x="635000" y="1971675"/>
          <a:ext cx="11337275" cy="3262025"/>
        </p:xfrm>
        <a:graphic>
          <a:graphicData uri="http://schemas.openxmlformats.org/drawingml/2006/table">
            <a:tbl>
              <a:tblPr firstRow="1" bandRow="1">
                <a:noFill/>
                <a:tableStyleId>{1EB59D85-82F4-428A-AA10-221A11F0CC8C}</a:tableStyleId>
              </a:tblPr>
              <a:tblGrid>
                <a:gridCol w="1845950">
                  <a:extLst>
                    <a:ext uri="{9D8B030D-6E8A-4147-A177-3AD203B41FA5}">
                      <a16:colId xmlns:a16="http://schemas.microsoft.com/office/drawing/2014/main" val="20000"/>
                    </a:ext>
                  </a:extLst>
                </a:gridCol>
                <a:gridCol w="982350">
                  <a:extLst>
                    <a:ext uri="{9D8B030D-6E8A-4147-A177-3AD203B41FA5}">
                      <a16:colId xmlns:a16="http://schemas.microsoft.com/office/drawing/2014/main" val="20001"/>
                    </a:ext>
                  </a:extLst>
                </a:gridCol>
                <a:gridCol w="1388750">
                  <a:extLst>
                    <a:ext uri="{9D8B030D-6E8A-4147-A177-3AD203B41FA5}">
                      <a16:colId xmlns:a16="http://schemas.microsoft.com/office/drawing/2014/main" val="20002"/>
                    </a:ext>
                  </a:extLst>
                </a:gridCol>
                <a:gridCol w="959475">
                  <a:extLst>
                    <a:ext uri="{9D8B030D-6E8A-4147-A177-3AD203B41FA5}">
                      <a16:colId xmlns:a16="http://schemas.microsoft.com/office/drawing/2014/main" val="20003"/>
                    </a:ext>
                  </a:extLst>
                </a:gridCol>
                <a:gridCol w="1432550">
                  <a:extLst>
                    <a:ext uri="{9D8B030D-6E8A-4147-A177-3AD203B41FA5}">
                      <a16:colId xmlns:a16="http://schemas.microsoft.com/office/drawing/2014/main" val="20004"/>
                    </a:ext>
                  </a:extLst>
                </a:gridCol>
                <a:gridCol w="1000750">
                  <a:extLst>
                    <a:ext uri="{9D8B030D-6E8A-4147-A177-3AD203B41FA5}">
                      <a16:colId xmlns:a16="http://schemas.microsoft.com/office/drawing/2014/main" val="20005"/>
                    </a:ext>
                  </a:extLst>
                </a:gridCol>
                <a:gridCol w="1416050">
                  <a:extLst>
                    <a:ext uri="{9D8B030D-6E8A-4147-A177-3AD203B41FA5}">
                      <a16:colId xmlns:a16="http://schemas.microsoft.com/office/drawing/2014/main" val="20006"/>
                    </a:ext>
                  </a:extLst>
                </a:gridCol>
                <a:gridCol w="934075">
                  <a:extLst>
                    <a:ext uri="{9D8B030D-6E8A-4147-A177-3AD203B41FA5}">
                      <a16:colId xmlns:a16="http://schemas.microsoft.com/office/drawing/2014/main" val="20007"/>
                    </a:ext>
                  </a:extLst>
                </a:gridCol>
                <a:gridCol w="1377325">
                  <a:extLst>
                    <a:ext uri="{9D8B030D-6E8A-4147-A177-3AD203B41FA5}">
                      <a16:colId xmlns:a16="http://schemas.microsoft.com/office/drawing/2014/main" val="20008"/>
                    </a:ext>
                  </a:extLst>
                </a:gridCol>
              </a:tblGrid>
              <a:tr h="599450">
                <a:tc rowSpan="2">
                  <a:txBody>
                    <a:bodyPr/>
                    <a:lstStyle/>
                    <a:p>
                      <a:pPr marL="0" marR="0" lvl="0" indent="0" algn="ctr" rtl="0">
                        <a:spcBef>
                          <a:spcPts val="0"/>
                        </a:spcBef>
                        <a:spcAft>
                          <a:spcPts val="0"/>
                        </a:spcAft>
                        <a:buClr>
                          <a:schemeClr val="dk1"/>
                        </a:buClr>
                        <a:buSzPts val="2400"/>
                        <a:buFont typeface="Calibri"/>
                        <a:buNone/>
                      </a:pPr>
                      <a:endParaRPr sz="2400" b="1"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Epochs</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Three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Five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Seven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1525">
                <a:tc vMerge="1">
                  <a:txBody>
                    <a:bodyPr/>
                    <a:lstStyle/>
                    <a:p>
                      <a:endParaRPr lang="en-US"/>
                    </a:p>
                  </a:txBody>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60007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CNN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165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599450">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VGG-16</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98%</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3152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InceptionV3</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184</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221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069848" y="484632"/>
            <a:ext cx="10058400" cy="160934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000"/>
              <a:buFont typeface="Times New Roman"/>
              <a:buNone/>
            </a:pPr>
            <a:r>
              <a:rPr lang="en-US" dirty="0">
                <a:latin typeface="Times New Roman"/>
                <a:ea typeface="Times New Roman"/>
                <a:cs typeface="Times New Roman"/>
                <a:sym typeface="Times New Roman"/>
              </a:rPr>
              <a:t>CONCLUSION</a:t>
            </a:r>
          </a:p>
        </p:txBody>
      </p:sp>
      <p:sp>
        <p:nvSpPr>
          <p:cNvPr id="252" name="Rectangle 25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Google Shape;246;p24"/>
          <p:cNvSpPr txBox="1"/>
          <p:nvPr/>
        </p:nvSpPr>
        <p:spPr>
          <a:xfrm>
            <a:off x="3449955" y="76009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48" name="Google Shape;245;p24">
            <a:extLst>
              <a:ext uri="{FF2B5EF4-FFF2-40B4-BE49-F238E27FC236}">
                <a16:creationId xmlns:a16="http://schemas.microsoft.com/office/drawing/2014/main" id="{ACAAD6F1-B949-F9E2-7D51-E3FF0E5CDFC3}"/>
              </a:ext>
            </a:extLst>
          </p:cNvPr>
          <p:cNvGraphicFramePr>
            <a:graphicFrameLocks noGrp="1"/>
          </p:cNvGraphicFramePr>
          <p:nvPr>
            <p:ph idx="1"/>
            <p:extLst>
              <p:ext uri="{D42A27DB-BD31-4B8C-83A1-F6EECF244321}">
                <p14:modId xmlns:p14="http://schemas.microsoft.com/office/powerpoint/2010/main" val="419565040"/>
              </p:ext>
            </p:extLst>
          </p:nvPr>
        </p:nvGraphicFramePr>
        <p:xfrm>
          <a:off x="1069975" y="2369438"/>
          <a:ext cx="10058400" cy="40839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0"/>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59" name="Group 25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260" name="Oval 25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1" name="Oval 26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1" name="Google Shape;251;p25"/>
          <p:cNvSpPr txBox="1">
            <a:spLocks noGrp="1"/>
          </p:cNvSpPr>
          <p:nvPr>
            <p:ph type="title"/>
          </p:nvPr>
        </p:nvSpPr>
        <p:spPr>
          <a:xfrm>
            <a:off x="1490145" y="2376862"/>
            <a:ext cx="2640646" cy="2104273"/>
          </a:xfrm>
          <a:prstGeom prst="rect">
            <a:avLst/>
          </a:prstGeom>
          <a:noFill/>
        </p:spPr>
        <p:txBody>
          <a:bodyPr spcFirstLastPara="1" lIns="91425" tIns="45700" rIns="91425" bIns="45700" anchorCtr="0">
            <a:normAutofit/>
          </a:bodyPr>
          <a:lstStyle/>
          <a:p>
            <a:pPr marL="0" lvl="0" indent="0" algn="ctr" rtl="0">
              <a:spcBef>
                <a:spcPts val="0"/>
              </a:spcBef>
              <a:spcAft>
                <a:spcPts val="0"/>
              </a:spcAft>
              <a:buClr>
                <a:schemeClr val="dk1"/>
              </a:buClr>
              <a:buSzPts val="4000"/>
              <a:buFont typeface="Times New Roman"/>
              <a:buNone/>
            </a:pPr>
            <a:r>
              <a:rPr lang="en-US" sz="3000">
                <a:solidFill>
                  <a:srgbClr val="FFFFFF"/>
                </a:solidFill>
                <a:latin typeface="Times New Roman"/>
                <a:ea typeface="Times New Roman"/>
                <a:cs typeface="Times New Roman"/>
                <a:sym typeface="Times New Roman"/>
              </a:rPr>
              <a:t>REFERENCES</a:t>
            </a:r>
          </a:p>
        </p:txBody>
      </p:sp>
      <p:sp>
        <p:nvSpPr>
          <p:cNvPr id="263" name="Rectangle 26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2" name="Google Shape;252;p25"/>
          <p:cNvSpPr txBox="1">
            <a:spLocks noGrp="1"/>
          </p:cNvSpPr>
          <p:nvPr>
            <p:ph idx="1"/>
          </p:nvPr>
        </p:nvSpPr>
        <p:spPr>
          <a:xfrm>
            <a:off x="6081089" y="725394"/>
            <a:ext cx="5142658" cy="5407212"/>
          </a:xfrm>
          <a:prstGeom prst="rect">
            <a:avLst/>
          </a:prstGeom>
        </p:spPr>
        <p:txBody>
          <a:bodyPr spcFirstLastPara="1" lIns="91425" tIns="45700" rIns="91425" bIns="45700" anchor="ctr" anchorCtr="0">
            <a:noAutofit/>
          </a:bodyPr>
          <a:lstStyle/>
          <a:p>
            <a:pPr marL="0" lvl="0" indent="0" rtl="0">
              <a:spcBef>
                <a:spcPts val="0"/>
              </a:spcBef>
              <a:spcAft>
                <a:spcPts val="0"/>
              </a:spcAft>
              <a:buClr>
                <a:schemeClr val="dk1"/>
              </a:buClr>
              <a:buSzPts val="1800"/>
              <a:buNone/>
            </a:pPr>
            <a:r>
              <a:rPr lang="en-US" sz="1400" dirty="0">
                <a:latin typeface="Times New Roman"/>
                <a:ea typeface="Times New Roman"/>
                <a:cs typeface="Times New Roman"/>
                <a:sym typeface="Times New Roman"/>
              </a:rPr>
              <a:t>[1] A. </a:t>
            </a:r>
            <a:r>
              <a:rPr lang="en-US" sz="1400" dirty="0" err="1">
                <a:latin typeface="Times New Roman"/>
                <a:ea typeface="Times New Roman"/>
                <a:cs typeface="Times New Roman"/>
                <a:sym typeface="Times New Roman"/>
              </a:rPr>
              <a:t>Çinar</a:t>
            </a:r>
            <a:r>
              <a:rPr lang="en-US" sz="1400" dirty="0">
                <a:latin typeface="Times New Roman"/>
                <a:ea typeface="Times New Roman"/>
                <a:cs typeface="Times New Roman"/>
                <a:sym typeface="Times New Roman"/>
              </a:rPr>
              <a:t> and M. Yildirim, ‘‘Detection of tumors on brain MRI images using the hybrid convolutional neural network architecture,’’ Med. Hypotheses, vol. 139, Jun. 2020, Art. no. 109684.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[2] H. M. Rai and K. Chatterjee, ‘‘Detection of brain abnormality by a novel Lu-Net deep neural CNN model from MR images,’’ Mach. Learn. Appl., vol. 2, Dec. 2020, Art. no. 100004.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[3] M. K. Islam, M. S. Ali, M. S. Miah, M. M. Rahman, M. S. Alam, and M. A. Hossain, “Brain tumor detection in MR image using </a:t>
            </a:r>
            <a:r>
              <a:rPr lang="en-US" sz="1400" dirty="0" err="1">
                <a:latin typeface="Times New Roman"/>
                <a:ea typeface="Times New Roman"/>
                <a:cs typeface="Times New Roman"/>
                <a:sym typeface="Times New Roman"/>
              </a:rPr>
              <a:t>superpixels</a:t>
            </a:r>
            <a:r>
              <a:rPr lang="en-US" sz="1400" dirty="0">
                <a:latin typeface="Times New Roman"/>
                <a:ea typeface="Times New Roman"/>
                <a:cs typeface="Times New Roman"/>
                <a:sym typeface="Times New Roman"/>
              </a:rPr>
              <a:t>, principal component analysis and template based K-means clustering algorithm,’’ Mach. Learn. Appl., vol. 5, Sep. 2021, Art. no. 100044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[4] R. Mehrotra, M. A. Ansari, R. Agrawal and R. </a:t>
            </a:r>
            <a:r>
              <a:rPr lang="en-US" sz="1400" dirty="0" err="1">
                <a:latin typeface="Times New Roman"/>
                <a:ea typeface="Times New Roman"/>
                <a:cs typeface="Times New Roman"/>
                <a:sym typeface="Times New Roman"/>
              </a:rPr>
              <a:t>S.Anand</a:t>
            </a:r>
            <a:r>
              <a:rPr lang="en-US" sz="1400" dirty="0">
                <a:latin typeface="Times New Roman"/>
                <a:ea typeface="Times New Roman"/>
                <a:cs typeface="Times New Roman"/>
                <a:sym typeface="Times New Roman"/>
              </a:rPr>
              <a:t>, “A Transfer Learning approach for </a:t>
            </a:r>
            <a:r>
              <a:rPr lang="en-US" sz="1400" dirty="0" err="1">
                <a:latin typeface="Times New Roman"/>
                <a:ea typeface="Times New Roman"/>
                <a:cs typeface="Times New Roman"/>
                <a:sym typeface="Times New Roman"/>
              </a:rPr>
              <a:t>AIbased</a:t>
            </a:r>
            <a:r>
              <a:rPr lang="en-US" sz="1400" dirty="0">
                <a:latin typeface="Times New Roman"/>
                <a:ea typeface="Times New Roman"/>
                <a:cs typeface="Times New Roman"/>
                <a:sym typeface="Times New Roman"/>
              </a:rPr>
              <a:t> classification of brain tumors,” Mach. Learn. Appl. 2020, 2, 10–19.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[5] T. K. Das, P. K. Roy, M. Uddin, K. Srinivasan, C.-Y. Chang, and S. Syed-Abdul, ‘‘Early tumor diagnosis in brain MR images via deep convolutional neural network model,’’ </a:t>
            </a:r>
            <a:r>
              <a:rPr lang="en-US" sz="1400" dirty="0" err="1">
                <a:latin typeface="Times New Roman"/>
                <a:ea typeface="Times New Roman"/>
                <a:cs typeface="Times New Roman"/>
                <a:sym typeface="Times New Roman"/>
              </a:rPr>
              <a:t>Comput</a:t>
            </a:r>
            <a:r>
              <a:rPr lang="en-US" sz="1400" dirty="0">
                <a:latin typeface="Times New Roman"/>
                <a:ea typeface="Times New Roman"/>
                <a:cs typeface="Times New Roman"/>
                <a:sym typeface="Times New Roman"/>
              </a:rPr>
              <a:t>., Mater. Continua, vol. 68, no. 2, pp. 2413–2429, 2021.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[6] M. </a:t>
            </a:r>
            <a:r>
              <a:rPr lang="en-US" sz="1400" dirty="0" err="1">
                <a:latin typeface="Times New Roman"/>
                <a:ea typeface="Times New Roman"/>
                <a:cs typeface="Times New Roman"/>
                <a:sym typeface="Times New Roman"/>
              </a:rPr>
              <a:t>Toğaçar</a:t>
            </a:r>
            <a:r>
              <a:rPr lang="en-US" sz="1400" dirty="0">
                <a:latin typeface="Times New Roman"/>
                <a:ea typeface="Times New Roman"/>
                <a:cs typeface="Times New Roman"/>
                <a:sym typeface="Times New Roman"/>
              </a:rPr>
              <a:t>, B. </a:t>
            </a:r>
            <a:r>
              <a:rPr lang="en-US" sz="1400" dirty="0" err="1">
                <a:latin typeface="Times New Roman"/>
                <a:ea typeface="Times New Roman"/>
                <a:cs typeface="Times New Roman"/>
                <a:sym typeface="Times New Roman"/>
              </a:rPr>
              <a:t>Ergen</a:t>
            </a:r>
            <a:r>
              <a:rPr lang="en-US" sz="1400" dirty="0">
                <a:latin typeface="Times New Roman"/>
                <a:ea typeface="Times New Roman"/>
                <a:cs typeface="Times New Roman"/>
                <a:sym typeface="Times New Roman"/>
              </a:rPr>
              <a:t>, and Z. </a:t>
            </a:r>
            <a:r>
              <a:rPr lang="en-US" sz="1400" dirty="0" err="1">
                <a:latin typeface="Times New Roman"/>
                <a:ea typeface="Times New Roman"/>
                <a:cs typeface="Times New Roman"/>
                <a:sym typeface="Times New Roman"/>
              </a:rPr>
              <a:t>Cömert</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BrainMRNet</a:t>
            </a:r>
            <a:r>
              <a:rPr lang="en-US" sz="1400" dirty="0">
                <a:latin typeface="Times New Roman"/>
                <a:ea typeface="Times New Roman"/>
                <a:cs typeface="Times New Roman"/>
                <a:sym typeface="Times New Roman"/>
              </a:rPr>
              <a:t>: Brain tumor detection using magnetic resonance images with a novel convolutional neural network model,’’ Med. Hypotheses, vol. 134, Jan. 2020, Art. no. 109531. </a:t>
            </a:r>
          </a:p>
          <a:p>
            <a:pPr marL="0" lvl="0" indent="0" rtl="0">
              <a:spcBef>
                <a:spcPts val="1000"/>
              </a:spcBef>
              <a:spcAft>
                <a:spcPts val="0"/>
              </a:spcAft>
              <a:buClr>
                <a:schemeClr val="dk1"/>
              </a:buClr>
              <a:buSzPts val="1800"/>
              <a:buNone/>
            </a:pPr>
            <a:r>
              <a:rPr lang="en-US" sz="1400" dirty="0">
                <a:latin typeface="Times New Roman"/>
                <a:ea typeface="Times New Roman"/>
                <a:cs typeface="Times New Roman"/>
                <a:sym typeface="Times New Roman"/>
              </a:rPr>
              <a:t>[7] Z. Jia and D. Chen, ‘‘Brain tumor identification and classification of MRI images using deep learning techniques,’’ IEEE Access, early access, Aug. 13, 2020,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10.1109/ACCESS.2020.3016319. </a:t>
            </a:r>
          </a:p>
          <a:p>
            <a:pPr marL="0" lvl="0" indent="0" rtl="0">
              <a:spcBef>
                <a:spcPts val="1000"/>
              </a:spcBef>
              <a:spcAft>
                <a:spcPts val="0"/>
              </a:spcAft>
              <a:buClr>
                <a:schemeClr val="dk1"/>
              </a:buClr>
              <a:buSzPts val="1800"/>
              <a:buNone/>
            </a:pPr>
            <a:endParaRPr lang="en-US" sz="1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154ED-E671-E0E5-7059-AF64A42BFF78}"/>
              </a:ext>
            </a:extLst>
          </p:cNvPr>
          <p:cNvSpPr>
            <a:spLocks noGrp="1"/>
          </p:cNvSpPr>
          <p:nvPr>
            <p:ph type="title"/>
          </p:nvPr>
        </p:nvSpPr>
        <p:spPr>
          <a:xfrm>
            <a:off x="6115733" y="152455"/>
            <a:ext cx="4869179" cy="1150827"/>
          </a:xfrm>
        </p:spPr>
        <p:txBody>
          <a:bodyPr>
            <a:normAutofit/>
          </a:bodyPr>
          <a:lstStyle/>
          <a:p>
            <a:r>
              <a:rPr lang="en-US" sz="4800" dirty="0">
                <a:solidFill>
                  <a:srgbClr val="000000"/>
                </a:solidFill>
                <a:latin typeface="Times New Roman" panose="02020603050405020304" pitchFamily="18" charset="0"/>
                <a:cs typeface="Times New Roman" panose="02020603050405020304" pitchFamily="18" charset="0"/>
              </a:rPr>
              <a:t>motivation</a:t>
            </a:r>
          </a:p>
        </p:txBody>
      </p:sp>
      <p:pic>
        <p:nvPicPr>
          <p:cNvPr id="5" name="Picture 4" descr="Scan of a human brain in a neurology clinic">
            <a:extLst>
              <a:ext uri="{FF2B5EF4-FFF2-40B4-BE49-F238E27FC236}">
                <a16:creationId xmlns:a16="http://schemas.microsoft.com/office/drawing/2014/main" id="{4E09D52C-9051-E5AF-1875-5E167557E344}"/>
              </a:ext>
            </a:extLst>
          </p:cNvPr>
          <p:cNvPicPr>
            <a:picLocks noChangeAspect="1"/>
          </p:cNvPicPr>
          <p:nvPr/>
        </p:nvPicPr>
        <p:blipFill>
          <a:blip r:embed="rId2"/>
          <a:srcRect l="28953"/>
          <a:stretch/>
        </p:blipFill>
        <p:spPr>
          <a:xfrm>
            <a:off x="-9865" y="401980"/>
            <a:ext cx="5690230"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8C7A6035-7EB0-547E-0B80-4F8470E44020}"/>
              </a:ext>
            </a:extLst>
          </p:cNvPr>
          <p:cNvSpPr>
            <a:spLocks noGrp="1"/>
          </p:cNvSpPr>
          <p:nvPr>
            <p:ph idx="1"/>
          </p:nvPr>
        </p:nvSpPr>
        <p:spPr>
          <a:xfrm>
            <a:off x="5713998" y="1303283"/>
            <a:ext cx="6115733" cy="5402262"/>
          </a:xfrm>
        </p:spPr>
        <p:txBody>
          <a:bodyPr anchor="t">
            <a:noAutofit/>
          </a:bodyPr>
          <a:lstStyle/>
          <a:p>
            <a:pPr marL="371475" lvl="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Detection of brain tumors in real-time can be achieved through various imaging techniques such as magnetic resonance imaging (MRI), computed tomography (CT), and positron emission tomography (PET) scans. </a:t>
            </a:r>
          </a:p>
          <a:p>
            <a:pPr marL="371475" lvl="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MRI is the most commonly used imaging technique for detecting brain tumors. It uses a magnetic field and radio waves to create detailed images of the brain. CT scans use X-rays to create images of the brain, and PET scans use a radioactive tracer to show how the brain is functioning. </a:t>
            </a:r>
          </a:p>
          <a:p>
            <a:pPr marL="371475" lvl="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Real-time detection of brain tumors can be helpful for doctors in several ways. It allows them to quickly identify the location and size of the tumor, which can help guide treatment decisions. Real-time imaging can also be used during surgery to help surgeons precisely remove the tumor while minimizing damage to healthy brain tissue. </a:t>
            </a:r>
          </a:p>
          <a:p>
            <a:pPr marL="371475" lvl="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addition, real-time monitoring of the tumor during and after treatment can help doctors evaluate the effectiveness of the treatment and make any necessary adjustments. Overall, real-time detection of brain tumors is a valuable tool in the diagnosis and treatment of brain tumors. </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314325" lvl="0" indent="-285750" algn="just" rtl="0">
              <a:lnSpc>
                <a:spcPct val="90000"/>
              </a:lnSpc>
              <a:spcBef>
                <a:spcPts val="1000"/>
              </a:spcBef>
              <a:spcAft>
                <a:spcPts val="0"/>
              </a:spcAft>
              <a:buClr>
                <a:schemeClr val="dk1"/>
              </a:buClr>
              <a:buSzPct val="100000"/>
              <a:buFont typeface="Wingdings" panose="05000000000000000000" pitchFamily="2" charset="2"/>
              <a:buChar char="Ø"/>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Font typeface="Noto Sans Symbols"/>
              <a:buNone/>
            </a:pPr>
            <a:endParaRPr lang="en-US" sz="1800" dirty="0">
              <a:latin typeface="Times New Roman"/>
              <a:ea typeface="Times New Roman"/>
              <a:cs typeface="Times New Roman"/>
              <a:sym typeface="Times New Roman"/>
            </a:endParaRPr>
          </a:p>
          <a:p>
            <a:pPr algn="just"/>
            <a:endParaRPr lang="en-US" sz="1800" dirty="0">
              <a:solidFill>
                <a:srgbClr val="000000"/>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88607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C2D5C-186A-2C1D-7B67-5B7FE56EE64E}"/>
              </a:ext>
            </a:extLst>
          </p:cNvPr>
          <p:cNvSpPr>
            <a:spLocks noGrp="1"/>
          </p:cNvSpPr>
          <p:nvPr>
            <p:ph type="title"/>
          </p:nvPr>
        </p:nvSpPr>
        <p:spPr>
          <a:xfrm>
            <a:off x="5898493" y="171119"/>
            <a:ext cx="5403492" cy="1517984"/>
          </a:xfrm>
        </p:spPr>
        <p:txBody>
          <a:bodyPr>
            <a:normAutofit/>
          </a:bodyPr>
          <a:lstStyle/>
          <a:p>
            <a:r>
              <a:rPr lang="en-US" sz="4800" dirty="0">
                <a:solidFill>
                  <a:srgbClr val="000000"/>
                </a:solidFill>
                <a:latin typeface="Times New Roman" panose="02020603050405020304" pitchFamily="18" charset="0"/>
                <a:cs typeface="Times New Roman" panose="02020603050405020304" pitchFamily="18" charset="0"/>
              </a:rPr>
              <a:t>Problem Statement</a:t>
            </a:r>
          </a:p>
        </p:txBody>
      </p:sp>
      <p:pic>
        <p:nvPicPr>
          <p:cNvPr id="5" name="Picture 4" descr="Computer Generated Lights">
            <a:extLst>
              <a:ext uri="{FF2B5EF4-FFF2-40B4-BE49-F238E27FC236}">
                <a16:creationId xmlns:a16="http://schemas.microsoft.com/office/drawing/2014/main" id="{6952F5C2-2A9C-1930-801D-120961D8E7BF}"/>
              </a:ext>
            </a:extLst>
          </p:cNvPr>
          <p:cNvPicPr>
            <a:picLocks noChangeAspect="1"/>
          </p:cNvPicPr>
          <p:nvPr/>
        </p:nvPicPr>
        <p:blipFill>
          <a:blip r:embed="rId3"/>
          <a:srcRect l="9676" r="20225"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8" name="Freeform: Shape 27">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24B1500-A656-1270-9C9A-B1135A06F484}"/>
              </a:ext>
            </a:extLst>
          </p:cNvPr>
          <p:cNvSpPr>
            <a:spLocks noGrp="1"/>
          </p:cNvSpPr>
          <p:nvPr>
            <p:ph idx="1"/>
          </p:nvPr>
        </p:nvSpPr>
        <p:spPr>
          <a:xfrm>
            <a:off x="5914883" y="1817583"/>
            <a:ext cx="6066910" cy="4971144"/>
          </a:xfrm>
        </p:spPr>
        <p:txBody>
          <a:bodyPr anchor="t">
            <a:noAutofit/>
          </a:bodyPr>
          <a:lstStyle/>
          <a:p>
            <a:pPr algn="just"/>
            <a:r>
              <a:rPr lang="en-US" dirty="0">
                <a:solidFill>
                  <a:srgbClr val="000000"/>
                </a:solidFill>
                <a:latin typeface="Times New Roman" panose="02020603050405020304" pitchFamily="18" charset="0"/>
                <a:cs typeface="Times New Roman" panose="02020603050405020304" pitchFamily="18" charset="0"/>
              </a:rPr>
              <a:t>Brain tumors are one of the most life-threatening conditions, and early diagnosis is crucial for effective treatment. Magnetic Resonance Imaging (MRI) is commonly used for brain tumor detection due to its detailed visualization of soft tissues. However, manual classification of brain tumors from MR images can be time-consuming, subjective, and prone to human error. The challenge is to develop an automated and accurate method for classifying brain tumors based on MR images. Traditional machine learning models require a large amount of labeled data and significant feature engineering, which can be difficult in medical image analysis. Transfer learning, a deep learning approach that utilizes pre-trained models, offers a promising solution by leveraging pre-existing knowledge from large datasets to improve classification performance on smaller, specific medical datasets.</a:t>
            </a:r>
          </a:p>
        </p:txBody>
      </p:sp>
      <p:grpSp>
        <p:nvGrpSpPr>
          <p:cNvPr id="24" name="Group 23">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6" name="Oval 25">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52033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120" name="Rectangle 119">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3"/>
          <p:cNvSpPr txBox="1">
            <a:spLocks noGrp="1"/>
          </p:cNvSpPr>
          <p:nvPr>
            <p:ph type="title"/>
          </p:nvPr>
        </p:nvSpPr>
        <p:spPr>
          <a:xfrm>
            <a:off x="6400800" y="484632"/>
            <a:ext cx="5299586" cy="1609344"/>
          </a:xfrm>
          <a:prstGeom prst="rect">
            <a:avLst/>
          </a:prstGeom>
          <a:ln>
            <a:noFill/>
          </a:ln>
        </p:spPr>
        <p:txBody>
          <a:bodyPr spcFirstLastPara="1" lIns="91425" tIns="45700" rIns="91425" bIns="45700" anchorCtr="0">
            <a:normAutofit/>
          </a:bodyPr>
          <a:lstStyle/>
          <a:p>
            <a:pPr marL="0" lvl="0" indent="0" rtl="0">
              <a:spcBef>
                <a:spcPts val="0"/>
              </a:spcBef>
              <a:spcAft>
                <a:spcPts val="0"/>
              </a:spcAft>
              <a:buClr>
                <a:schemeClr val="dk1"/>
              </a:buClr>
              <a:buSzPts val="3600"/>
              <a:buFont typeface="Times New Roman"/>
              <a:buNone/>
            </a:pPr>
            <a:r>
              <a:rPr lang="en-US" sz="4000" dirty="0">
                <a:latin typeface="Times New Roman"/>
                <a:ea typeface="Times New Roman"/>
                <a:cs typeface="Times New Roman"/>
                <a:sym typeface="Times New Roman"/>
              </a:rPr>
              <a:t>OBJECTIVE</a:t>
            </a:r>
          </a:p>
        </p:txBody>
      </p:sp>
      <p:pic>
        <p:nvPicPr>
          <p:cNvPr id="112" name="Picture 111" descr="3D polygons with dots and lines in a white background">
            <a:extLst>
              <a:ext uri="{FF2B5EF4-FFF2-40B4-BE49-F238E27FC236}">
                <a16:creationId xmlns:a16="http://schemas.microsoft.com/office/drawing/2014/main" id="{6F6A21E7-3410-0CE6-3524-9921B5EF4D19}"/>
              </a:ext>
            </a:extLst>
          </p:cNvPr>
          <p:cNvPicPr>
            <a:picLocks noChangeAspect="1"/>
          </p:cNvPicPr>
          <p:nvPr/>
        </p:nvPicPr>
        <p:blipFill>
          <a:blip r:embed="rId4"/>
          <a:srcRect r="45376"/>
          <a:stretch/>
        </p:blipFill>
        <p:spPr>
          <a:xfrm>
            <a:off x="1" y="10"/>
            <a:ext cx="6066502" cy="6857989"/>
          </a:xfrm>
          <a:prstGeom prst="rect">
            <a:avLst/>
          </a:prstGeom>
        </p:spPr>
      </p:pic>
      <p:sp>
        <p:nvSpPr>
          <p:cNvPr id="99" name="Google Shape;99;p3"/>
          <p:cNvSpPr txBox="1">
            <a:spLocks noGrp="1"/>
          </p:cNvSpPr>
          <p:nvPr>
            <p:ph idx="1"/>
          </p:nvPr>
        </p:nvSpPr>
        <p:spPr>
          <a:xfrm>
            <a:off x="6400799" y="2121408"/>
            <a:ext cx="5299585" cy="4251960"/>
          </a:xfrm>
          <a:prstGeom prst="rect">
            <a:avLst/>
          </a:prstGeom>
        </p:spPr>
        <p:txBody>
          <a:bodyPr spcFirstLastPara="1" lIns="91425" tIns="45700" rIns="91425" bIns="45700" anchorCtr="0">
            <a:noAutofit/>
          </a:bodyPr>
          <a:lstStyle/>
          <a:p>
            <a:pPr marL="228600" lvl="0" indent="-228600" algn="just" rtl="0">
              <a:spcBef>
                <a:spcPts val="0"/>
              </a:spcBef>
              <a:spcAft>
                <a:spcPts val="600"/>
              </a:spcAft>
              <a:buClr>
                <a:schemeClr val="dk1"/>
              </a:buClr>
              <a:buSzPts val="2400"/>
              <a:buFont typeface="Noto Sans Symbols"/>
              <a:buChar char="⮚"/>
            </a:pPr>
            <a:r>
              <a:rPr lang="en-US" dirty="0">
                <a:latin typeface="Times New Roman" panose="02020603050405020304" pitchFamily="18" charset="0"/>
                <a:cs typeface="Times New Roman" panose="02020603050405020304" pitchFamily="18" charset="0"/>
              </a:rPr>
              <a:t>Our objective is to build a system that works with Convolution Neural Network using Transfer Learning Techniques. The model is trained with augmentation methods and generate good accuracy among all the transfer learning and predefined architectures. In transfer learning algorithms based on highly complex neural network that mimic the human brain works to detect patterns in large unstructured data set. Transfer Learning can analyze images, videos, and unstructured data in which machine learning can’t easily do. The model is able to achieve high accuracy on the target dataset, while still being computationally efficient.</a:t>
            </a:r>
            <a:endParaRPr lang="en-US" dirty="0">
              <a:latin typeface="Times New Roman" panose="02020603050405020304" pitchFamily="18" charset="0"/>
              <a:ea typeface="Times New Roman"/>
              <a:cs typeface="Times New Roman" panose="02020603050405020304" pitchFamily="18" charset="0"/>
              <a:sym typeface="Times New Roman"/>
            </a:endParaRPr>
          </a:p>
        </p:txBody>
      </p:sp>
      <p:grpSp>
        <p:nvGrpSpPr>
          <p:cNvPr id="122" name="Group 121">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3" name="Oval 122">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4" name="Oval 123">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E56A3-3207-9DDF-EB86-FE8BED3421DC}"/>
              </a:ext>
            </a:extLst>
          </p:cNvPr>
          <p:cNvSpPr>
            <a:spLocks noGrp="1"/>
          </p:cNvSpPr>
          <p:nvPr>
            <p:ph type="title"/>
          </p:nvPr>
        </p:nvSpPr>
        <p:spPr>
          <a:xfrm>
            <a:off x="4970109" y="484632"/>
            <a:ext cx="6730277" cy="1609344"/>
          </a:xfrm>
          <a:ln>
            <a:noFill/>
          </a:ln>
        </p:spPr>
        <p:txBody>
          <a:bodyPr>
            <a:normAutofit/>
          </a:bodyPr>
          <a:lstStyle/>
          <a:p>
            <a:r>
              <a:rPr lang="en-US" sz="4800" dirty="0">
                <a:latin typeface="Times New Roman" panose="02020603050405020304" pitchFamily="18" charset="0"/>
                <a:cs typeface="Times New Roman" panose="02020603050405020304" pitchFamily="18" charset="0"/>
              </a:rPr>
              <a:t> contributions</a:t>
            </a:r>
          </a:p>
        </p:txBody>
      </p:sp>
      <p:pic>
        <p:nvPicPr>
          <p:cNvPr id="5" name="Picture 4" descr="Scan of a human brain in a neurology clinic">
            <a:extLst>
              <a:ext uri="{FF2B5EF4-FFF2-40B4-BE49-F238E27FC236}">
                <a16:creationId xmlns:a16="http://schemas.microsoft.com/office/drawing/2014/main" id="{14DF9CC4-7D28-CC7A-91F8-88071DFAD265}"/>
              </a:ext>
            </a:extLst>
          </p:cNvPr>
          <p:cNvPicPr>
            <a:picLocks noChangeAspect="1"/>
          </p:cNvPicPr>
          <p:nvPr/>
        </p:nvPicPr>
        <p:blipFill>
          <a:blip r:embed="rId4"/>
          <a:srcRect l="49183"/>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39E35C68-24C0-DBA4-7C58-0959D784C35C}"/>
              </a:ext>
            </a:extLst>
          </p:cNvPr>
          <p:cNvSpPr>
            <a:spLocks noGrp="1"/>
          </p:cNvSpPr>
          <p:nvPr>
            <p:ph idx="1"/>
          </p:nvPr>
        </p:nvSpPr>
        <p:spPr>
          <a:xfrm>
            <a:off x="4970109" y="1865745"/>
            <a:ext cx="6730276" cy="4791943"/>
          </a:xfrm>
        </p:spPr>
        <p:txBody>
          <a:bodyPr>
            <a:normAutofit/>
          </a:bodyPr>
          <a:lstStyle/>
          <a:p>
            <a:r>
              <a:rPr lang="en-US" b="1" dirty="0">
                <a:latin typeface="Times New Roman" panose="02020603050405020304" pitchFamily="18" charset="0"/>
                <a:cs typeface="Times New Roman" panose="02020603050405020304" pitchFamily="18" charset="0"/>
              </a:rPr>
              <a:t>Advances in Medical Imaging Analysis:  </a:t>
            </a:r>
            <a:r>
              <a:rPr lang="en-US" dirty="0">
                <a:latin typeface="Times New Roman" panose="02020603050405020304" pitchFamily="18" charset="0"/>
                <a:cs typeface="Times New Roman" panose="02020603050405020304" pitchFamily="18" charset="0"/>
              </a:rPr>
              <a:t>Transfer learning improves the ability to detect and classify brain tumors from MR images with high accuracy. Reduces the need for manual analysis, helping radiologists make quicker, more reliable decisions.</a:t>
            </a:r>
          </a:p>
          <a:p>
            <a:r>
              <a:rPr lang="en-US" b="1" dirty="0">
                <a:latin typeface="Times New Roman" panose="02020603050405020304" pitchFamily="18" charset="0"/>
                <a:cs typeface="Times New Roman" panose="02020603050405020304" pitchFamily="18" charset="0"/>
              </a:rPr>
              <a:t>Improved Tumor  Classification: </a:t>
            </a:r>
            <a:r>
              <a:rPr lang="en-US" dirty="0">
                <a:latin typeface="Times New Roman" panose="02020603050405020304" pitchFamily="18" charset="0"/>
                <a:cs typeface="Times New Roman" panose="02020603050405020304" pitchFamily="18" charset="0"/>
              </a:rPr>
              <a:t>Helps in distinguishing between different types of brain tumors, such as gliomas, meningiomas, and pituitary tumors. Early Detection: Facilitates early diagnosis and treatment planning, potentially improving patient outcomes.</a:t>
            </a:r>
          </a:p>
          <a:p>
            <a:r>
              <a:rPr lang="en-US" b="1" dirty="0">
                <a:latin typeface="Times New Roman" panose="02020603050405020304" pitchFamily="18" charset="0"/>
                <a:cs typeface="Times New Roman" panose="02020603050405020304" pitchFamily="18" charset="0"/>
              </a:rPr>
              <a:t>Contribution to Personalized Medicine:  </a:t>
            </a:r>
            <a:r>
              <a:rPr lang="en-US" dirty="0">
                <a:latin typeface="Times New Roman" panose="02020603050405020304" pitchFamily="18" charset="0"/>
                <a:cs typeface="Times New Roman" panose="02020603050405020304" pitchFamily="18" charset="0"/>
              </a:rPr>
              <a:t>Accurate classification aids in developing tailored treatment strategies based on the specific type and grade of the tumor.</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7608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EXISTING METHODOLOGY</a:t>
            </a:r>
            <a:endParaRPr sz="3600">
              <a:latin typeface="Times New Roman"/>
              <a:ea typeface="Times New Roman"/>
              <a:cs typeface="Times New Roman"/>
              <a:sym typeface="Times New Roman"/>
            </a:endParaRPr>
          </a:p>
        </p:txBody>
      </p:sp>
      <p:sp>
        <p:nvSpPr>
          <p:cNvPr id="122" name="Google Shape;122;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just" rtl="0">
              <a:lnSpc>
                <a:spcPct val="13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Traditionally,</a:t>
            </a:r>
            <a:r>
              <a:rPr lang="en-US" sz="2000" b="1">
                <a:latin typeface="Times New Roman"/>
                <a:ea typeface="Times New Roman"/>
                <a:cs typeface="Times New Roman"/>
                <a:sym typeface="Times New Roman"/>
              </a:rPr>
              <a:t>Convolutional neural network (CNN)</a:t>
            </a:r>
            <a:r>
              <a:rPr lang="en-US" sz="2000">
                <a:latin typeface="Times New Roman"/>
                <a:ea typeface="Times New Roman"/>
                <a:cs typeface="Times New Roman"/>
                <a:sym typeface="Times New Roman"/>
              </a:rPr>
              <a:t> model using a large dataset involves a significant level of computational complexity. </a:t>
            </a:r>
            <a:endParaRPr sz="2000">
              <a:latin typeface="Times New Roman"/>
              <a:ea typeface="Times New Roman"/>
              <a:cs typeface="Times New Roman"/>
              <a:sym typeface="Times New Roman"/>
            </a:endParaRPr>
          </a:p>
          <a:p>
            <a:pPr marL="285750" lvl="0" indent="-28575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Reusing the model weights from previously trained models might therefore streamline this learning process.</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Disadvantages:</a:t>
            </a:r>
            <a:endParaRPr sz="2000" b="1">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Poorer output</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Significant degree of computational complexity.</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4000">
                <a:latin typeface="Times New Roman"/>
                <a:ea typeface="Times New Roman"/>
                <a:cs typeface="Times New Roman"/>
                <a:sym typeface="Times New Roman"/>
              </a:rPr>
              <a:t>Existing model Block diagram</a:t>
            </a:r>
            <a:endParaRPr lang="en-US" sz="4000" dirty="0">
              <a:latin typeface="Times New Roman"/>
              <a:ea typeface="Times New Roman"/>
              <a:cs typeface="Times New Roman"/>
              <a:sym typeface="Times New Roman"/>
            </a:endParaRPr>
          </a:p>
        </p:txBody>
      </p:sp>
      <p:pic>
        <p:nvPicPr>
          <p:cNvPr id="128" name="Google Shape;128;p8" descr="existing system block_diagram"/>
          <p:cNvPicPr preferRelativeResize="0">
            <a:picLocks noGrp="1"/>
          </p:cNvPicPr>
          <p:nvPr>
            <p:ph idx="1"/>
          </p:nvPr>
        </p:nvPicPr>
        <p:blipFill rotWithShape="1">
          <a:blip r:embed="rId3">
            <a:alphaModFix/>
          </a:blip>
          <a:srcRect/>
          <a:stretch/>
        </p:blipFill>
        <p:spPr>
          <a:xfrm>
            <a:off x="2954217" y="2093976"/>
            <a:ext cx="5334635" cy="47980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147" name="Group 14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8" name="Oval 14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49" name="Oval 14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51" name="Rectangle 150">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0"/>
          <p:cNvSpPr txBox="1">
            <a:spLocks noGrp="1"/>
          </p:cNvSpPr>
          <p:nvPr>
            <p:ph type="title"/>
          </p:nvPr>
        </p:nvSpPr>
        <p:spPr>
          <a:xfrm>
            <a:off x="4970109" y="200312"/>
            <a:ext cx="6730277" cy="913785"/>
          </a:xfrm>
          <a:prstGeom prst="rect">
            <a:avLst/>
          </a:prstGeom>
          <a:ln>
            <a:noFill/>
          </a:ln>
        </p:spPr>
        <p:txBody>
          <a:bodyPr spcFirstLastPara="1" vert="horz" lIns="91440" tIns="45720" rIns="91440" bIns="45720" rtlCol="0" anchor="ctr" anchorCtr="0">
            <a:noAutofit/>
          </a:bodyPr>
          <a:lstStyle/>
          <a:p>
            <a:pPr marL="0" lvl="0" indent="0">
              <a:spcBef>
                <a:spcPct val="0"/>
              </a:spcBef>
              <a:spcAft>
                <a:spcPts val="0"/>
              </a:spcAft>
              <a:buClr>
                <a:schemeClr val="dk1"/>
              </a:buClr>
              <a:buSzPct val="100000"/>
            </a:pPr>
            <a:r>
              <a:rPr lang="en-US" sz="3600" b="1" dirty="0">
                <a:latin typeface="Times New Roman" panose="02020603050405020304" pitchFamily="18" charset="0"/>
                <a:cs typeface="Times New Roman" panose="02020603050405020304" pitchFamily="18" charset="0"/>
                <a:sym typeface="Times New Roman"/>
              </a:rPr>
              <a:t>Model Implementation</a:t>
            </a:r>
            <a:br>
              <a:rPr lang="en-US" sz="3600" b="1" dirty="0">
                <a:latin typeface="Times New Roman" panose="02020603050405020304" pitchFamily="18" charset="0"/>
                <a:cs typeface="Times New Roman" panose="02020603050405020304" pitchFamily="18" charset="0"/>
                <a:sym typeface="Times New Roman"/>
              </a:rPr>
            </a:br>
            <a:endParaRPr lang="en-US" sz="3600" dirty="0">
              <a:latin typeface="Times New Roman" panose="02020603050405020304" pitchFamily="18" charset="0"/>
              <a:cs typeface="Times New Roman" panose="02020603050405020304" pitchFamily="18" charset="0"/>
            </a:endParaRPr>
          </a:p>
        </p:txBody>
      </p:sp>
      <p:pic>
        <p:nvPicPr>
          <p:cNvPr id="143" name="Picture 142" descr="Cubes connected with a red line">
            <a:extLst>
              <a:ext uri="{FF2B5EF4-FFF2-40B4-BE49-F238E27FC236}">
                <a16:creationId xmlns:a16="http://schemas.microsoft.com/office/drawing/2014/main" id="{ADE611C6-C1EB-904F-D43F-70F7B3678363}"/>
              </a:ext>
            </a:extLst>
          </p:cNvPr>
          <p:cNvPicPr>
            <a:picLocks noChangeAspect="1"/>
          </p:cNvPicPr>
          <p:nvPr/>
        </p:nvPicPr>
        <p:blipFill>
          <a:blip r:embed="rId7"/>
          <a:srcRect l="29629" r="18199" b="-1"/>
          <a:stretch/>
        </p:blipFill>
        <p:spPr>
          <a:xfrm>
            <a:off x="3344" y="10"/>
            <a:ext cx="4646726" cy="6857990"/>
          </a:xfrm>
          <a:prstGeom prst="rect">
            <a:avLst/>
          </a:prstGeom>
        </p:spPr>
      </p:pic>
      <p:sp>
        <p:nvSpPr>
          <p:cNvPr id="141" name="Google Shape;141;p10"/>
          <p:cNvSpPr txBox="1">
            <a:spLocks noGrp="1"/>
          </p:cNvSpPr>
          <p:nvPr>
            <p:ph type="body" idx="1"/>
          </p:nvPr>
        </p:nvSpPr>
        <p:spPr>
          <a:xfrm>
            <a:off x="4970109" y="756745"/>
            <a:ext cx="6730276" cy="5791200"/>
          </a:xfrm>
          <a:prstGeom prst="rect">
            <a:avLst/>
          </a:prstGeom>
        </p:spPr>
        <p:txBody>
          <a:bodyPr spcFirstLastPara="1" vert="horz" lIns="91440" tIns="45720" rIns="91440" bIns="45720" rtlCol="0" anchorCtr="0">
            <a:normAutofit/>
          </a:bodyPr>
          <a:lstStyle/>
          <a:p>
            <a:pPr marL="285750" lvl="0" indent="-182880" algn="just">
              <a:spcBef>
                <a:spcPts val="0"/>
              </a:spcBef>
              <a:spcAft>
                <a:spcPts val="0"/>
              </a:spcAft>
              <a:buClr>
                <a:schemeClr val="accent1">
                  <a:lumMod val="75000"/>
                </a:schemeClr>
              </a:buClr>
              <a:buSzPct val="85000"/>
              <a:buFont typeface="Wingdings" pitchFamily="2" charset="2"/>
              <a:buChar char="§"/>
            </a:pPr>
            <a:r>
              <a:rPr lang="en-US" b="1" dirty="0">
                <a:latin typeface="Times New Roman" panose="02020603050405020304" pitchFamily="18" charset="0"/>
                <a:cs typeface="Times New Roman" panose="02020603050405020304" pitchFamily="18" charset="0"/>
                <a:sym typeface="Times New Roman"/>
              </a:rPr>
              <a:t>Loading the dataset</a:t>
            </a:r>
            <a:r>
              <a:rPr lang="en-US" dirty="0">
                <a:latin typeface="Times New Roman" panose="02020603050405020304" pitchFamily="18" charset="0"/>
                <a:cs typeface="Times New Roman" panose="02020603050405020304" pitchFamily="18" charset="0"/>
                <a:sym typeface="Times New Roman"/>
              </a:rPr>
              <a:t>: The first step is to load the dataset into memory. This can be done using Python libraries such as NumPy or Pandas. The dataset should be divided into training and test sets.</a:t>
            </a:r>
          </a:p>
          <a:p>
            <a:pPr marL="285750" lvl="0" indent="-182880" algn="just">
              <a:spcBef>
                <a:spcPts val="1000"/>
              </a:spcBef>
              <a:spcAft>
                <a:spcPts val="0"/>
              </a:spcAft>
              <a:buClr>
                <a:schemeClr val="accent1">
                  <a:lumMod val="75000"/>
                </a:schemeClr>
              </a:buClr>
              <a:buSzPct val="85000"/>
              <a:buFont typeface="Wingdings" pitchFamily="2" charset="2"/>
              <a:buChar char="§"/>
            </a:pPr>
            <a:r>
              <a:rPr lang="en-US" b="1" dirty="0">
                <a:latin typeface="Times New Roman" panose="02020603050405020304" pitchFamily="18" charset="0"/>
                <a:cs typeface="Times New Roman" panose="02020603050405020304" pitchFamily="18" charset="0"/>
                <a:sym typeface="Times New Roman"/>
              </a:rPr>
              <a:t>Augmentation and image pre-</a:t>
            </a:r>
            <a:r>
              <a:rPr lang="en-US" b="1" dirty="0" err="1">
                <a:latin typeface="Times New Roman" panose="02020603050405020304" pitchFamily="18" charset="0"/>
                <a:cs typeface="Times New Roman" panose="02020603050405020304" pitchFamily="18" charset="0"/>
                <a:sym typeface="Times New Roman"/>
              </a:rPr>
              <a:t>procesing</a:t>
            </a:r>
            <a:r>
              <a:rPr lang="en-US" dirty="0">
                <a:latin typeface="Times New Roman" panose="02020603050405020304" pitchFamily="18" charset="0"/>
                <a:cs typeface="Times New Roman" panose="02020603050405020304" pitchFamily="18" charset="0"/>
                <a:sym typeface="Times New Roman"/>
              </a:rPr>
              <a:t>: Data augmentation techniques such as and cropping can be used to artificially increase the size of the dataset and reduce overfitting. This step can be done using Python libraries such as </a:t>
            </a:r>
            <a:r>
              <a:rPr lang="en-US" dirty="0" err="1">
                <a:latin typeface="Times New Roman" panose="02020603050405020304" pitchFamily="18" charset="0"/>
                <a:cs typeface="Times New Roman" panose="02020603050405020304" pitchFamily="18" charset="0"/>
                <a:sym typeface="Times New Roman"/>
              </a:rPr>
              <a:t>Keras</a:t>
            </a:r>
            <a:r>
              <a:rPr lang="en-US" dirty="0">
                <a:latin typeface="Times New Roman" panose="02020603050405020304" pitchFamily="18" charset="0"/>
                <a:cs typeface="Times New Roman" panose="02020603050405020304" pitchFamily="18" charset="0"/>
                <a:sym typeface="Times New Roman"/>
              </a:rPr>
              <a:t> or OpenCV.</a:t>
            </a:r>
          </a:p>
          <a:p>
            <a:pPr marL="285750" lvl="0" indent="-182880" algn="just">
              <a:spcBef>
                <a:spcPts val="1000"/>
              </a:spcBef>
              <a:spcAft>
                <a:spcPts val="0"/>
              </a:spcAft>
              <a:buClr>
                <a:schemeClr val="accent1">
                  <a:lumMod val="75000"/>
                </a:schemeClr>
              </a:buClr>
              <a:buSzPct val="85000"/>
              <a:buFont typeface="Wingdings" pitchFamily="2" charset="2"/>
              <a:buChar char="§"/>
            </a:pPr>
            <a:r>
              <a:rPr lang="en-US" b="1" dirty="0">
                <a:latin typeface="Times New Roman" panose="02020603050405020304" pitchFamily="18" charset="0"/>
                <a:cs typeface="Times New Roman" panose="02020603050405020304" pitchFamily="18" charset="0"/>
                <a:sym typeface="Times New Roman"/>
              </a:rPr>
              <a:t>Feature extraction</a:t>
            </a:r>
            <a:r>
              <a:rPr lang="en-US" dirty="0">
                <a:latin typeface="Times New Roman" panose="02020603050405020304" pitchFamily="18" charset="0"/>
                <a:cs typeface="Times New Roman" panose="02020603050405020304" pitchFamily="18" charset="0"/>
                <a:sym typeface="Times New Roman"/>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p>
          <a:p>
            <a:pPr marL="285750" lvl="0" indent="-182880" algn="just">
              <a:spcBef>
                <a:spcPts val="1000"/>
              </a:spcBef>
              <a:spcAft>
                <a:spcPts val="0"/>
              </a:spcAft>
              <a:buClr>
                <a:schemeClr val="accent1">
                  <a:lumMod val="75000"/>
                </a:schemeClr>
              </a:buClr>
              <a:buSzPct val="85000"/>
              <a:buFont typeface="Wingdings" pitchFamily="2" charset="2"/>
              <a:buChar char="§"/>
            </a:pPr>
            <a:r>
              <a:rPr lang="en-US" b="1" dirty="0">
                <a:latin typeface="Times New Roman" panose="02020603050405020304" pitchFamily="18" charset="0"/>
                <a:cs typeface="Times New Roman" panose="02020603050405020304" pitchFamily="18" charset="0"/>
                <a:sym typeface="Times New Roman"/>
              </a:rPr>
              <a:t>Classification</a:t>
            </a:r>
            <a:r>
              <a:rPr lang="en-US" dirty="0">
                <a:latin typeface="Times New Roman" panose="02020603050405020304" pitchFamily="18" charset="0"/>
                <a:cs typeface="Times New Roman" panose="02020603050405020304" pitchFamily="18" charset="0"/>
                <a:sym typeface="Times New Roman"/>
              </a:rPr>
              <a:t>: Once the features have been extracted, a classification model can be trained to classify the images into different tumor types.</a:t>
            </a:r>
          </a:p>
          <a:p>
            <a:pPr marL="285750" lvl="0" indent="-182880" algn="just">
              <a:spcBef>
                <a:spcPts val="1000"/>
              </a:spcBef>
              <a:spcAft>
                <a:spcPts val="0"/>
              </a:spcAft>
              <a:buClr>
                <a:schemeClr val="accent1">
                  <a:lumMod val="75000"/>
                </a:schemeClr>
              </a:buClr>
              <a:buSzPct val="85000"/>
              <a:buFont typeface="Wingdings" pitchFamily="2" charset="2"/>
              <a:buChar char="§"/>
            </a:pPr>
            <a:r>
              <a:rPr lang="en-US" b="1" dirty="0">
                <a:latin typeface="Times New Roman" panose="02020603050405020304" pitchFamily="18" charset="0"/>
                <a:cs typeface="Times New Roman" panose="02020603050405020304" pitchFamily="18" charset="0"/>
                <a:sym typeface="Times New Roman"/>
              </a:rPr>
              <a:t>Further classification of tumor type</a:t>
            </a:r>
            <a:r>
              <a:rPr lang="en-US" dirty="0">
                <a:latin typeface="Times New Roman" panose="02020603050405020304" pitchFamily="18" charset="0"/>
                <a:cs typeface="Times New Roman" panose="02020603050405020304" pitchFamily="18" charset="0"/>
                <a:sym typeface="Times New Roman"/>
              </a:rPr>
              <a:t>: After the images have been classified into different tumor types, further classification can be done to identify the specific type of tumor.</a:t>
            </a:r>
          </a:p>
          <a:p>
            <a:pPr marL="285750" lvl="0" indent="-182880" algn="just">
              <a:spcBef>
                <a:spcPts val="1000"/>
              </a:spcBef>
              <a:spcAft>
                <a:spcPts val="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p>
          <a:p>
            <a:pPr marL="285750" lvl="0" indent="-182880" algn="just">
              <a:spcBef>
                <a:spcPts val="1000"/>
              </a:spcBef>
              <a:spcAft>
                <a:spcPts val="0"/>
              </a:spcAft>
              <a:buClr>
                <a:schemeClr val="accent1">
                  <a:lumMod val="75000"/>
                </a:schemeClr>
              </a:buClr>
              <a:buSzPct val="85000"/>
              <a:buFont typeface="Wingdings" pitchFamily="2" charset="2"/>
              <a:buChar char="§"/>
            </a:pPr>
            <a:endParaRPr lang="en-US" sz="1100" dirty="0">
              <a:latin typeface="Times New Roman" panose="02020603050405020304" pitchFamily="18" charset="0"/>
              <a:cs typeface="Times New Roman" panose="02020603050405020304" pitchFamily="18" charset="0"/>
              <a:sym typeface="Times New Roman"/>
            </a:endParaRPr>
          </a:p>
        </p:txBody>
      </p:sp>
      <p:grpSp>
        <p:nvGrpSpPr>
          <p:cNvPr id="153" name="Group 152">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4" name="Oval 153">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1008888" y="512064"/>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Data Description</a:t>
            </a:r>
            <a:endParaRPr sz="3600">
              <a:latin typeface="Times New Roman"/>
              <a:ea typeface="Times New Roman"/>
              <a:cs typeface="Times New Roman"/>
              <a:sym typeface="Times New Roman"/>
            </a:endParaRPr>
          </a:p>
        </p:txBody>
      </p:sp>
      <p:sp>
        <p:nvSpPr>
          <p:cNvPr id="147" name="Google Shape;147;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1800"/>
              <a:buChar char="•"/>
            </a:pPr>
            <a:r>
              <a:rPr lang="en-US" sz="1800">
                <a:solidFill>
                  <a:srgbClr val="292929"/>
                </a:solidFill>
                <a:latin typeface="Times New Roman"/>
                <a:ea typeface="Times New Roman"/>
                <a:cs typeface="Times New Roman"/>
                <a:sym typeface="Times New Roman"/>
              </a:rPr>
              <a:t>There were 4 distinct classes in the dataset — Glioma, Meningioma, Pituitary Tumor, and a baseline case of No Tumor. The dataset consists of 5,712 images in the training set and 1,311 images in the test set.</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Sample Images:</a:t>
            </a:r>
            <a:endParaRPr sz="1800">
              <a:latin typeface="Times New Roman"/>
              <a:ea typeface="Times New Roman"/>
              <a:cs typeface="Times New Roman"/>
              <a:sym typeface="Times New Roman"/>
            </a:endParaRPr>
          </a:p>
        </p:txBody>
      </p:sp>
      <p:pic>
        <p:nvPicPr>
          <p:cNvPr id="149" name="Google Shape;149;p11" descr="SIZE_PIE"/>
          <p:cNvPicPr preferRelativeResize="0">
            <a:picLocks noGrp="1"/>
          </p:cNvPicPr>
          <p:nvPr>
            <p:ph type="body" idx="4294967295"/>
          </p:nvPr>
        </p:nvPicPr>
        <p:blipFill rotWithShape="1">
          <a:blip r:embed="rId3">
            <a:alphaModFix/>
          </a:blip>
          <a:srcRect/>
          <a:stretch/>
        </p:blipFill>
        <p:spPr>
          <a:xfrm>
            <a:off x="8393113" y="3060700"/>
            <a:ext cx="3798887" cy="2865438"/>
          </a:xfrm>
          <a:prstGeom prst="rect">
            <a:avLst/>
          </a:prstGeom>
          <a:noFill/>
          <a:ln>
            <a:noFill/>
          </a:ln>
        </p:spPr>
      </p:pic>
      <p:pic>
        <p:nvPicPr>
          <p:cNvPr id="148" name="Google Shape;148;p11"/>
          <p:cNvPicPr preferRelativeResize="0"/>
          <p:nvPr/>
        </p:nvPicPr>
        <p:blipFill rotWithShape="1">
          <a:blip r:embed="rId4">
            <a:alphaModFix/>
          </a:blip>
          <a:srcRect r="22071"/>
          <a:stretch/>
        </p:blipFill>
        <p:spPr>
          <a:xfrm>
            <a:off x="1112838" y="3161233"/>
            <a:ext cx="5372100" cy="282956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569</TotalTime>
  <Words>1577</Words>
  <Application>Microsoft Office PowerPoint</Application>
  <PresentationFormat>Widescreen</PresentationFormat>
  <Paragraphs>114</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Noto Sans Symbols</vt:lpstr>
      <vt:lpstr>Rockwell</vt:lpstr>
      <vt:lpstr>Rockwell Condensed</vt:lpstr>
      <vt:lpstr>Rockwell Extra Bold</vt:lpstr>
      <vt:lpstr>Times New Roman</vt:lpstr>
      <vt:lpstr>Wingdings</vt:lpstr>
      <vt:lpstr>Wood Type</vt:lpstr>
      <vt:lpstr>PowerPoint Presentation</vt:lpstr>
      <vt:lpstr>motivation</vt:lpstr>
      <vt:lpstr>Problem Statement</vt:lpstr>
      <vt:lpstr>OBJECTIVE</vt:lpstr>
      <vt:lpstr> contributions</vt:lpstr>
      <vt:lpstr>EXISTING METHODOLOGY</vt:lpstr>
      <vt:lpstr>Existing model Block diagram</vt:lpstr>
      <vt:lpstr>Model Implementation </vt:lpstr>
      <vt:lpstr>Data Description</vt:lpstr>
      <vt:lpstr>Performance metrics</vt:lpstr>
      <vt:lpstr>RESULTS</vt:lpstr>
      <vt:lpstr>Comparision of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BELIDE</dc:creator>
  <cp:lastModifiedBy>Sai Keerthi Thungapati</cp:lastModifiedBy>
  <cp:revision>25</cp:revision>
  <dcterms:created xsi:type="dcterms:W3CDTF">2023-04-10T01:41:00Z</dcterms:created>
  <dcterms:modified xsi:type="dcterms:W3CDTF">2024-10-26T22:02:21Z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