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312" r:id="rId3"/>
    <p:sldId id="257" r:id="rId4"/>
    <p:sldId id="304" r:id="rId5"/>
    <p:sldId id="305" r:id="rId6"/>
    <p:sldId id="306" r:id="rId7"/>
    <p:sldId id="313" r:id="rId8"/>
    <p:sldId id="307" r:id="rId9"/>
    <p:sldId id="308" r:id="rId10"/>
    <p:sldId id="314" r:id="rId11"/>
  </p:sldIdLst>
  <p:sldSz cx="9144000" cy="5143500" type="screen16x9"/>
  <p:notesSz cx="6858000" cy="9144000"/>
  <p:embeddedFontLst>
    <p:embeddedFont>
      <p:font typeface="Mulish" panose="020B0604020202020204" charset="0"/>
      <p:regular r:id="rId13"/>
      <p:bold r:id="rId14"/>
      <p:italic r:id="rId15"/>
      <p:boldItalic r:id="rId16"/>
    </p:embeddedFont>
    <p:embeddedFont>
      <p:font typeface="Nunito Light" pitchFamily="2" charset="0"/>
      <p:regular r:id="rId17"/>
      <p:italic r:id="rId18"/>
    </p:embeddedFont>
    <p:embeddedFont>
      <p:font typeface="Quicksa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F6AEE-41CE-499A-B3A4-28AF86033BA9}">
  <a:tblStyle styleId="{EACF6AEE-41CE-499A-B3A4-28AF86033B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25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93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5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49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16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83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7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24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914400" y="1368114"/>
            <a:ext cx="7144213" cy="1119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dk2"/>
                </a:solidFill>
              </a:rPr>
              <a:t>Supermarket Sales Analysis</a:t>
            </a:r>
            <a:endParaRPr sz="2800" b="1" dirty="0">
              <a:solidFill>
                <a:schemeClr val="dk2"/>
              </a:solidFill>
            </a:endParaRPr>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1609200" y="1795227"/>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112741" y="1816123"/>
            <a:ext cx="239400" cy="239400"/>
          </a:xfrm>
          <a:prstGeom prst="star4">
            <a:avLst>
              <a:gd name="adj" fmla="val 9516"/>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59ED085-A3D8-A638-3722-1231AABAC01F}"/>
              </a:ext>
            </a:extLst>
          </p:cNvPr>
          <p:cNvSpPr>
            <a:spLocks noGrp="1"/>
          </p:cNvSpPr>
          <p:nvPr>
            <p:ph type="subTitle" idx="1"/>
          </p:nvPr>
        </p:nvSpPr>
        <p:spPr>
          <a:xfrm>
            <a:off x="2337747" y="2655662"/>
            <a:ext cx="5942700" cy="475800"/>
          </a:xfrm>
        </p:spPr>
        <p:txBody>
          <a:bodyPr/>
          <a:lstStyle/>
          <a:p>
            <a:r>
              <a:rPr lang="en-US" dirty="0"/>
              <a:t>                                                        By:  Sai Keerthi Mandalapu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026" name="Picture 2" descr="Free Google Thank You Slide &amp; PowerPoint Templates">
            <a:extLst>
              <a:ext uri="{FF2B5EF4-FFF2-40B4-BE49-F238E27FC236}">
                <a16:creationId xmlns:a16="http://schemas.microsoft.com/office/drawing/2014/main" id="{5AD56679-13CB-A151-D80F-D0677F008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7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5" name="TextBox 4">
            <a:extLst>
              <a:ext uri="{FF2B5EF4-FFF2-40B4-BE49-F238E27FC236}">
                <a16:creationId xmlns:a16="http://schemas.microsoft.com/office/drawing/2014/main" id="{F97C6C38-F245-C697-6FF9-A85CE43A6490}"/>
              </a:ext>
            </a:extLst>
          </p:cNvPr>
          <p:cNvSpPr txBox="1"/>
          <p:nvPr/>
        </p:nvSpPr>
        <p:spPr>
          <a:xfrm>
            <a:off x="669073" y="773151"/>
            <a:ext cx="7367239" cy="584775"/>
          </a:xfrm>
          <a:prstGeom prst="rect">
            <a:avLst/>
          </a:prstGeom>
          <a:noFill/>
        </p:spPr>
        <p:txBody>
          <a:bodyPr wrap="square" rtlCol="0">
            <a:spAutoFit/>
          </a:bodyPr>
          <a:lstStyle/>
          <a:p>
            <a:r>
              <a:rPr lang="en-US" sz="3200" dirty="0"/>
              <a:t>Problem Statement:</a:t>
            </a:r>
          </a:p>
        </p:txBody>
      </p:sp>
      <p:sp>
        <p:nvSpPr>
          <p:cNvPr id="6" name="TextBox 5">
            <a:extLst>
              <a:ext uri="{FF2B5EF4-FFF2-40B4-BE49-F238E27FC236}">
                <a16:creationId xmlns:a16="http://schemas.microsoft.com/office/drawing/2014/main" id="{5FEF5D3F-7EE1-70FF-AAD7-B67E8E9FCFED}"/>
              </a:ext>
            </a:extLst>
          </p:cNvPr>
          <p:cNvSpPr txBox="1"/>
          <p:nvPr/>
        </p:nvSpPr>
        <p:spPr>
          <a:xfrm>
            <a:off x="669073" y="1471960"/>
            <a:ext cx="7753815" cy="954107"/>
          </a:xfrm>
          <a:prstGeom prst="rect">
            <a:avLst/>
          </a:prstGeom>
          <a:noFill/>
        </p:spPr>
        <p:txBody>
          <a:bodyPr wrap="square" rtlCol="0">
            <a:spAutoFit/>
          </a:bodyPr>
          <a:lstStyle/>
          <a:p>
            <a:r>
              <a:rPr lang="en-US" dirty="0"/>
              <a:t>Understanding and analyzing supermarket sales data is crucial due to the increasing presence of supermarkets in densely populated cities and high market competition. The objective of this analysis is to utilize historical sales data from three branches over three months to gain valuable insights using MySQL</a:t>
            </a:r>
          </a:p>
        </p:txBody>
      </p:sp>
      <p:pic>
        <p:nvPicPr>
          <p:cNvPr id="8" name="Picture 7">
            <a:extLst>
              <a:ext uri="{FF2B5EF4-FFF2-40B4-BE49-F238E27FC236}">
                <a16:creationId xmlns:a16="http://schemas.microsoft.com/office/drawing/2014/main" id="{DB57C0CB-4F04-9D68-A60D-B98D33FC7CAB}"/>
              </a:ext>
            </a:extLst>
          </p:cNvPr>
          <p:cNvPicPr>
            <a:picLocks noChangeAspect="1"/>
          </p:cNvPicPr>
          <p:nvPr/>
        </p:nvPicPr>
        <p:blipFill>
          <a:blip r:embed="rId3"/>
          <a:stretch>
            <a:fillRect/>
          </a:stretch>
        </p:blipFill>
        <p:spPr>
          <a:xfrm>
            <a:off x="5690786" y="2324657"/>
            <a:ext cx="3304532" cy="2671089"/>
          </a:xfrm>
          <a:prstGeom prst="rect">
            <a:avLst/>
          </a:prstGeom>
        </p:spPr>
      </p:pic>
    </p:spTree>
    <p:extLst>
      <p:ext uri="{BB962C8B-B14F-4D97-AF65-F5344CB8AC3E}">
        <p14:creationId xmlns:p14="http://schemas.microsoft.com/office/powerpoint/2010/main" val="23247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D8EFCF1B-55EC-F09F-1BBA-E3F5A9D021A6}"/>
              </a:ext>
            </a:extLst>
          </p:cNvPr>
          <p:cNvPicPr>
            <a:picLocks noChangeAspect="1"/>
          </p:cNvPicPr>
          <p:nvPr/>
        </p:nvPicPr>
        <p:blipFill>
          <a:blip r:embed="rId3"/>
          <a:stretch>
            <a:fillRect/>
          </a:stretch>
        </p:blipFill>
        <p:spPr>
          <a:xfrm>
            <a:off x="388945" y="445024"/>
            <a:ext cx="3791112" cy="3011853"/>
          </a:xfrm>
          <a:prstGeom prst="rect">
            <a:avLst/>
          </a:prstGeom>
        </p:spPr>
      </p:pic>
      <p:pic>
        <p:nvPicPr>
          <p:cNvPr id="7" name="Picture 6">
            <a:extLst>
              <a:ext uri="{FF2B5EF4-FFF2-40B4-BE49-F238E27FC236}">
                <a16:creationId xmlns:a16="http://schemas.microsoft.com/office/drawing/2014/main" id="{BABB8808-9431-0704-3856-52DB2BDFC266}"/>
              </a:ext>
            </a:extLst>
          </p:cNvPr>
          <p:cNvPicPr>
            <a:picLocks noChangeAspect="1"/>
          </p:cNvPicPr>
          <p:nvPr/>
        </p:nvPicPr>
        <p:blipFill>
          <a:blip r:embed="rId4"/>
          <a:stretch>
            <a:fillRect/>
          </a:stretch>
        </p:blipFill>
        <p:spPr>
          <a:xfrm>
            <a:off x="4646341" y="445024"/>
            <a:ext cx="4108714" cy="3011853"/>
          </a:xfrm>
          <a:prstGeom prst="rect">
            <a:avLst/>
          </a:prstGeom>
        </p:spPr>
      </p:pic>
      <p:sp>
        <p:nvSpPr>
          <p:cNvPr id="8" name="TextBox 7">
            <a:extLst>
              <a:ext uri="{FF2B5EF4-FFF2-40B4-BE49-F238E27FC236}">
                <a16:creationId xmlns:a16="http://schemas.microsoft.com/office/drawing/2014/main" id="{F37CAEB4-B49C-DFCE-CB45-075F339B0477}"/>
              </a:ext>
            </a:extLst>
          </p:cNvPr>
          <p:cNvSpPr txBox="1"/>
          <p:nvPr/>
        </p:nvSpPr>
        <p:spPr>
          <a:xfrm>
            <a:off x="297366" y="3731941"/>
            <a:ext cx="8363414" cy="523220"/>
          </a:xfrm>
          <a:prstGeom prst="rect">
            <a:avLst/>
          </a:prstGeom>
          <a:noFill/>
        </p:spPr>
        <p:txBody>
          <a:bodyPr wrap="square" rtlCol="0">
            <a:spAutoFit/>
          </a:bodyPr>
          <a:lstStyle/>
          <a:p>
            <a:r>
              <a:rPr lang="en-US" dirty="0"/>
              <a:t>This query changes the data type of the 'Date' column from text to date format, which is essential for accurate date-based analyses..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9" name="Picture 8">
            <a:extLst>
              <a:ext uri="{FF2B5EF4-FFF2-40B4-BE49-F238E27FC236}">
                <a16:creationId xmlns:a16="http://schemas.microsoft.com/office/drawing/2014/main" id="{93997568-87CE-501F-4612-C8727C804BEB}"/>
              </a:ext>
            </a:extLst>
          </p:cNvPr>
          <p:cNvPicPr>
            <a:picLocks noChangeAspect="1"/>
          </p:cNvPicPr>
          <p:nvPr/>
        </p:nvPicPr>
        <p:blipFill>
          <a:blip r:embed="rId3"/>
          <a:stretch>
            <a:fillRect/>
          </a:stretch>
        </p:blipFill>
        <p:spPr>
          <a:xfrm>
            <a:off x="4661657" y="445025"/>
            <a:ext cx="4061047" cy="2818565"/>
          </a:xfrm>
          <a:prstGeom prst="rect">
            <a:avLst/>
          </a:prstGeom>
        </p:spPr>
      </p:pic>
      <p:pic>
        <p:nvPicPr>
          <p:cNvPr id="11" name="Picture 10">
            <a:extLst>
              <a:ext uri="{FF2B5EF4-FFF2-40B4-BE49-F238E27FC236}">
                <a16:creationId xmlns:a16="http://schemas.microsoft.com/office/drawing/2014/main" id="{8258B93E-E775-3C0E-EAF2-CDF67F45C68B}"/>
              </a:ext>
            </a:extLst>
          </p:cNvPr>
          <p:cNvPicPr>
            <a:picLocks noChangeAspect="1"/>
          </p:cNvPicPr>
          <p:nvPr/>
        </p:nvPicPr>
        <p:blipFill>
          <a:blip r:embed="rId4"/>
          <a:stretch>
            <a:fillRect/>
          </a:stretch>
        </p:blipFill>
        <p:spPr>
          <a:xfrm>
            <a:off x="362269" y="445024"/>
            <a:ext cx="4061047" cy="2818566"/>
          </a:xfrm>
          <a:prstGeom prst="rect">
            <a:avLst/>
          </a:prstGeom>
        </p:spPr>
      </p:pic>
      <p:sp>
        <p:nvSpPr>
          <p:cNvPr id="2" name="TextBox 1">
            <a:extLst>
              <a:ext uri="{FF2B5EF4-FFF2-40B4-BE49-F238E27FC236}">
                <a16:creationId xmlns:a16="http://schemas.microsoft.com/office/drawing/2014/main" id="{A9DEFCF2-146C-F76E-7401-B272B89A3D5F}"/>
              </a:ext>
            </a:extLst>
          </p:cNvPr>
          <p:cNvSpPr txBox="1"/>
          <p:nvPr/>
        </p:nvSpPr>
        <p:spPr>
          <a:xfrm>
            <a:off x="362270" y="3420969"/>
            <a:ext cx="4135389" cy="523220"/>
          </a:xfrm>
          <a:prstGeom prst="rect">
            <a:avLst/>
          </a:prstGeom>
          <a:noFill/>
        </p:spPr>
        <p:txBody>
          <a:bodyPr wrap="square" rtlCol="0">
            <a:spAutoFit/>
          </a:bodyPr>
          <a:lstStyle/>
          <a:p>
            <a:r>
              <a:rPr lang="en-US" dirty="0"/>
              <a:t>This query retrieves the unique branches present in the dataset.</a:t>
            </a:r>
          </a:p>
        </p:txBody>
      </p:sp>
      <p:sp>
        <p:nvSpPr>
          <p:cNvPr id="3" name="TextBox 2">
            <a:extLst>
              <a:ext uri="{FF2B5EF4-FFF2-40B4-BE49-F238E27FC236}">
                <a16:creationId xmlns:a16="http://schemas.microsoft.com/office/drawing/2014/main" id="{684D7B32-2F0C-3F99-0DB9-953D9171623F}"/>
              </a:ext>
            </a:extLst>
          </p:cNvPr>
          <p:cNvSpPr txBox="1"/>
          <p:nvPr/>
        </p:nvSpPr>
        <p:spPr>
          <a:xfrm>
            <a:off x="4661657" y="3420969"/>
            <a:ext cx="4378265" cy="523220"/>
          </a:xfrm>
          <a:prstGeom prst="rect">
            <a:avLst/>
          </a:prstGeom>
          <a:noFill/>
        </p:spPr>
        <p:txBody>
          <a:bodyPr wrap="square" rtlCol="0">
            <a:spAutoFit/>
          </a:bodyPr>
          <a:lstStyle/>
          <a:p>
            <a:r>
              <a:rPr lang="en-US" dirty="0"/>
              <a:t>This query retrieves the unique customer types present in the dataset.</a:t>
            </a:r>
          </a:p>
        </p:txBody>
      </p:sp>
    </p:spTree>
    <p:extLst>
      <p:ext uri="{BB962C8B-B14F-4D97-AF65-F5344CB8AC3E}">
        <p14:creationId xmlns:p14="http://schemas.microsoft.com/office/powerpoint/2010/main" val="127116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F9D6D2BE-12C3-20E1-EAF3-5A0DCFE483A8}"/>
              </a:ext>
            </a:extLst>
          </p:cNvPr>
          <p:cNvPicPr>
            <a:picLocks noChangeAspect="1"/>
          </p:cNvPicPr>
          <p:nvPr/>
        </p:nvPicPr>
        <p:blipFill>
          <a:blip r:embed="rId3"/>
          <a:stretch>
            <a:fillRect/>
          </a:stretch>
        </p:blipFill>
        <p:spPr>
          <a:xfrm>
            <a:off x="4691958" y="396381"/>
            <a:ext cx="4059443" cy="2993590"/>
          </a:xfrm>
          <a:prstGeom prst="rect">
            <a:avLst/>
          </a:prstGeom>
        </p:spPr>
      </p:pic>
      <p:pic>
        <p:nvPicPr>
          <p:cNvPr id="6" name="Picture 5">
            <a:extLst>
              <a:ext uri="{FF2B5EF4-FFF2-40B4-BE49-F238E27FC236}">
                <a16:creationId xmlns:a16="http://schemas.microsoft.com/office/drawing/2014/main" id="{29B52007-B6BB-4331-FD22-C957A1B8E808}"/>
              </a:ext>
            </a:extLst>
          </p:cNvPr>
          <p:cNvPicPr>
            <a:picLocks noChangeAspect="1"/>
          </p:cNvPicPr>
          <p:nvPr/>
        </p:nvPicPr>
        <p:blipFill>
          <a:blip r:embed="rId4"/>
          <a:stretch>
            <a:fillRect/>
          </a:stretch>
        </p:blipFill>
        <p:spPr>
          <a:xfrm>
            <a:off x="325692" y="396379"/>
            <a:ext cx="3971958" cy="3059009"/>
          </a:xfrm>
          <a:prstGeom prst="rect">
            <a:avLst/>
          </a:prstGeom>
        </p:spPr>
      </p:pic>
      <p:sp>
        <p:nvSpPr>
          <p:cNvPr id="2" name="TextBox 1">
            <a:extLst>
              <a:ext uri="{FF2B5EF4-FFF2-40B4-BE49-F238E27FC236}">
                <a16:creationId xmlns:a16="http://schemas.microsoft.com/office/drawing/2014/main" id="{A0C3EAF8-629C-F3C0-D55E-026D77D8F84D}"/>
              </a:ext>
            </a:extLst>
          </p:cNvPr>
          <p:cNvSpPr txBox="1"/>
          <p:nvPr/>
        </p:nvSpPr>
        <p:spPr>
          <a:xfrm>
            <a:off x="325692" y="3456878"/>
            <a:ext cx="4030718" cy="523220"/>
          </a:xfrm>
          <a:prstGeom prst="rect">
            <a:avLst/>
          </a:prstGeom>
          <a:noFill/>
        </p:spPr>
        <p:txBody>
          <a:bodyPr wrap="square" rtlCol="0">
            <a:spAutoFit/>
          </a:bodyPr>
          <a:lstStyle/>
          <a:p>
            <a:r>
              <a:rPr lang="en-US" dirty="0"/>
              <a:t>This query identifies the distinct product lines present in the dataset.</a:t>
            </a:r>
          </a:p>
        </p:txBody>
      </p:sp>
      <p:sp>
        <p:nvSpPr>
          <p:cNvPr id="4" name="TextBox 3">
            <a:extLst>
              <a:ext uri="{FF2B5EF4-FFF2-40B4-BE49-F238E27FC236}">
                <a16:creationId xmlns:a16="http://schemas.microsoft.com/office/drawing/2014/main" id="{16AB04DF-6F1A-882E-BA7D-48858C9DD9E2}"/>
              </a:ext>
            </a:extLst>
          </p:cNvPr>
          <p:cNvSpPr txBox="1"/>
          <p:nvPr/>
        </p:nvSpPr>
        <p:spPr>
          <a:xfrm>
            <a:off x="4575732" y="3473203"/>
            <a:ext cx="4175669" cy="523220"/>
          </a:xfrm>
          <a:prstGeom prst="rect">
            <a:avLst/>
          </a:prstGeom>
          <a:noFill/>
        </p:spPr>
        <p:txBody>
          <a:bodyPr wrap="square" rtlCol="0">
            <a:spAutoFit/>
          </a:bodyPr>
          <a:lstStyle/>
          <a:p>
            <a:r>
              <a:rPr lang="en-US" dirty="0"/>
              <a:t>This query retrieves the unique payment methods used by customers in the dataset.</a:t>
            </a:r>
          </a:p>
        </p:txBody>
      </p:sp>
    </p:spTree>
    <p:extLst>
      <p:ext uri="{BB962C8B-B14F-4D97-AF65-F5344CB8AC3E}">
        <p14:creationId xmlns:p14="http://schemas.microsoft.com/office/powerpoint/2010/main" val="57144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94207515-D835-5A21-4070-AF504D3693BD}"/>
              </a:ext>
            </a:extLst>
          </p:cNvPr>
          <p:cNvPicPr>
            <a:picLocks noChangeAspect="1"/>
          </p:cNvPicPr>
          <p:nvPr/>
        </p:nvPicPr>
        <p:blipFill>
          <a:blip r:embed="rId3"/>
          <a:stretch>
            <a:fillRect/>
          </a:stretch>
        </p:blipFill>
        <p:spPr>
          <a:xfrm>
            <a:off x="305814" y="445025"/>
            <a:ext cx="3991836" cy="2922643"/>
          </a:xfrm>
          <a:prstGeom prst="rect">
            <a:avLst/>
          </a:prstGeom>
        </p:spPr>
      </p:pic>
      <p:sp>
        <p:nvSpPr>
          <p:cNvPr id="3" name="TextBox 2">
            <a:extLst>
              <a:ext uri="{FF2B5EF4-FFF2-40B4-BE49-F238E27FC236}">
                <a16:creationId xmlns:a16="http://schemas.microsoft.com/office/drawing/2014/main" id="{4B55EBB6-8B35-EAE8-211D-17DF9FB9AD24}"/>
              </a:ext>
            </a:extLst>
          </p:cNvPr>
          <p:cNvSpPr txBox="1"/>
          <p:nvPr/>
        </p:nvSpPr>
        <p:spPr>
          <a:xfrm>
            <a:off x="251350" y="3449444"/>
            <a:ext cx="3939203" cy="523220"/>
          </a:xfrm>
          <a:prstGeom prst="rect">
            <a:avLst/>
          </a:prstGeom>
          <a:noFill/>
        </p:spPr>
        <p:txBody>
          <a:bodyPr wrap="square" rtlCol="0">
            <a:spAutoFit/>
          </a:bodyPr>
          <a:lstStyle/>
          <a:p>
            <a:r>
              <a:rPr lang="en-US" dirty="0"/>
              <a:t>This query calculates the total sales generated by each branch.</a:t>
            </a:r>
          </a:p>
        </p:txBody>
      </p:sp>
      <p:pic>
        <p:nvPicPr>
          <p:cNvPr id="5" name="Picture 4">
            <a:extLst>
              <a:ext uri="{FF2B5EF4-FFF2-40B4-BE49-F238E27FC236}">
                <a16:creationId xmlns:a16="http://schemas.microsoft.com/office/drawing/2014/main" id="{7A6C7941-6303-5070-AEE3-CCEE7256D78F}"/>
              </a:ext>
            </a:extLst>
          </p:cNvPr>
          <p:cNvPicPr>
            <a:picLocks noChangeAspect="1"/>
          </p:cNvPicPr>
          <p:nvPr/>
        </p:nvPicPr>
        <p:blipFill>
          <a:blip r:embed="rId4"/>
          <a:stretch>
            <a:fillRect/>
          </a:stretch>
        </p:blipFill>
        <p:spPr>
          <a:xfrm>
            <a:off x="4572000" y="470756"/>
            <a:ext cx="4170556" cy="2896912"/>
          </a:xfrm>
          <a:prstGeom prst="rect">
            <a:avLst/>
          </a:prstGeom>
        </p:spPr>
      </p:pic>
      <p:sp>
        <p:nvSpPr>
          <p:cNvPr id="8" name="TextBox 7">
            <a:extLst>
              <a:ext uri="{FF2B5EF4-FFF2-40B4-BE49-F238E27FC236}">
                <a16:creationId xmlns:a16="http://schemas.microsoft.com/office/drawing/2014/main" id="{A46435B6-407A-89DC-A5FA-612254EE4842}"/>
              </a:ext>
            </a:extLst>
          </p:cNvPr>
          <p:cNvSpPr txBox="1"/>
          <p:nvPr/>
        </p:nvSpPr>
        <p:spPr>
          <a:xfrm>
            <a:off x="4508527" y="3462051"/>
            <a:ext cx="4384123" cy="523220"/>
          </a:xfrm>
          <a:prstGeom prst="rect">
            <a:avLst/>
          </a:prstGeom>
          <a:noFill/>
        </p:spPr>
        <p:txBody>
          <a:bodyPr wrap="square" rtlCol="0">
            <a:spAutoFit/>
          </a:bodyPr>
          <a:lstStyle/>
          <a:p>
            <a:r>
              <a:rPr lang="en-US" dirty="0"/>
              <a:t>This query counts the number of customers categorized by gender.</a:t>
            </a:r>
          </a:p>
        </p:txBody>
      </p:sp>
    </p:spTree>
    <p:extLst>
      <p:ext uri="{BB962C8B-B14F-4D97-AF65-F5344CB8AC3E}">
        <p14:creationId xmlns:p14="http://schemas.microsoft.com/office/powerpoint/2010/main" val="176986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F82EAD31-52EC-0983-1899-8819F02976E7}"/>
              </a:ext>
            </a:extLst>
          </p:cNvPr>
          <p:cNvPicPr>
            <a:picLocks noChangeAspect="1"/>
          </p:cNvPicPr>
          <p:nvPr/>
        </p:nvPicPr>
        <p:blipFill>
          <a:blip r:embed="rId3"/>
          <a:stretch>
            <a:fillRect/>
          </a:stretch>
        </p:blipFill>
        <p:spPr>
          <a:xfrm>
            <a:off x="327102" y="445025"/>
            <a:ext cx="3970548" cy="3080382"/>
          </a:xfrm>
          <a:prstGeom prst="rect">
            <a:avLst/>
          </a:prstGeom>
        </p:spPr>
      </p:pic>
      <p:sp>
        <p:nvSpPr>
          <p:cNvPr id="4" name="TextBox 3">
            <a:extLst>
              <a:ext uri="{FF2B5EF4-FFF2-40B4-BE49-F238E27FC236}">
                <a16:creationId xmlns:a16="http://schemas.microsoft.com/office/drawing/2014/main" id="{B3070090-569C-B1C6-B4F2-453D118385B9}"/>
              </a:ext>
            </a:extLst>
          </p:cNvPr>
          <p:cNvSpPr txBox="1"/>
          <p:nvPr/>
        </p:nvSpPr>
        <p:spPr>
          <a:xfrm>
            <a:off x="219772" y="3558705"/>
            <a:ext cx="3938151" cy="523220"/>
          </a:xfrm>
          <a:prstGeom prst="rect">
            <a:avLst/>
          </a:prstGeom>
          <a:noFill/>
        </p:spPr>
        <p:txBody>
          <a:bodyPr wrap="square" rtlCol="0">
            <a:spAutoFit/>
          </a:bodyPr>
          <a:lstStyle/>
          <a:p>
            <a:r>
              <a:rPr lang="en-US" dirty="0"/>
              <a:t>This query calculates the total sales for each product type.</a:t>
            </a:r>
          </a:p>
        </p:txBody>
      </p:sp>
      <p:pic>
        <p:nvPicPr>
          <p:cNvPr id="5" name="Picture 4">
            <a:extLst>
              <a:ext uri="{FF2B5EF4-FFF2-40B4-BE49-F238E27FC236}">
                <a16:creationId xmlns:a16="http://schemas.microsoft.com/office/drawing/2014/main" id="{2C27255E-8382-B212-7BEA-163CDB9567EF}"/>
              </a:ext>
            </a:extLst>
          </p:cNvPr>
          <p:cNvPicPr>
            <a:picLocks noChangeAspect="1"/>
          </p:cNvPicPr>
          <p:nvPr/>
        </p:nvPicPr>
        <p:blipFill>
          <a:blip r:embed="rId4"/>
          <a:stretch>
            <a:fillRect/>
          </a:stretch>
        </p:blipFill>
        <p:spPr>
          <a:xfrm>
            <a:off x="4572000" y="445025"/>
            <a:ext cx="4212501" cy="2987299"/>
          </a:xfrm>
          <a:prstGeom prst="rect">
            <a:avLst/>
          </a:prstGeom>
        </p:spPr>
      </p:pic>
      <p:sp>
        <p:nvSpPr>
          <p:cNvPr id="7" name="TextBox 6">
            <a:extLst>
              <a:ext uri="{FF2B5EF4-FFF2-40B4-BE49-F238E27FC236}">
                <a16:creationId xmlns:a16="http://schemas.microsoft.com/office/drawing/2014/main" id="{00BB5E10-B194-CB27-6DA6-D94225EFF65B}"/>
              </a:ext>
            </a:extLst>
          </p:cNvPr>
          <p:cNvSpPr txBox="1"/>
          <p:nvPr/>
        </p:nvSpPr>
        <p:spPr>
          <a:xfrm>
            <a:off x="4501092" y="3525407"/>
            <a:ext cx="4038082" cy="523220"/>
          </a:xfrm>
          <a:prstGeom prst="rect">
            <a:avLst/>
          </a:prstGeom>
          <a:noFill/>
        </p:spPr>
        <p:txBody>
          <a:bodyPr wrap="square" rtlCol="0">
            <a:spAutoFit/>
          </a:bodyPr>
          <a:lstStyle/>
          <a:p>
            <a:r>
              <a:rPr lang="en-US" dirty="0"/>
              <a:t>This query calculates the average rating for each product line.</a:t>
            </a:r>
          </a:p>
        </p:txBody>
      </p:sp>
    </p:spTree>
    <p:extLst>
      <p:ext uri="{BB962C8B-B14F-4D97-AF65-F5344CB8AC3E}">
        <p14:creationId xmlns:p14="http://schemas.microsoft.com/office/powerpoint/2010/main" val="1100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D6092929-35BE-8B54-B930-713B0A5815DA}"/>
              </a:ext>
            </a:extLst>
          </p:cNvPr>
          <p:cNvPicPr>
            <a:picLocks noChangeAspect="1"/>
          </p:cNvPicPr>
          <p:nvPr/>
        </p:nvPicPr>
        <p:blipFill>
          <a:blip r:embed="rId3"/>
          <a:stretch>
            <a:fillRect/>
          </a:stretch>
        </p:blipFill>
        <p:spPr>
          <a:xfrm>
            <a:off x="4756352" y="445025"/>
            <a:ext cx="4028149" cy="2987299"/>
          </a:xfrm>
          <a:prstGeom prst="rect">
            <a:avLst/>
          </a:prstGeom>
        </p:spPr>
      </p:pic>
      <p:sp>
        <p:nvSpPr>
          <p:cNvPr id="2" name="TextBox 1">
            <a:extLst>
              <a:ext uri="{FF2B5EF4-FFF2-40B4-BE49-F238E27FC236}">
                <a16:creationId xmlns:a16="http://schemas.microsoft.com/office/drawing/2014/main" id="{704A9EC2-4BC6-4F60-A4F7-542AF4DD7F80}"/>
              </a:ext>
            </a:extLst>
          </p:cNvPr>
          <p:cNvSpPr txBox="1"/>
          <p:nvPr/>
        </p:nvSpPr>
        <p:spPr>
          <a:xfrm>
            <a:off x="253691" y="3462061"/>
            <a:ext cx="4043959" cy="523220"/>
          </a:xfrm>
          <a:prstGeom prst="rect">
            <a:avLst/>
          </a:prstGeom>
          <a:noFill/>
        </p:spPr>
        <p:txBody>
          <a:bodyPr wrap="square" rtlCol="0">
            <a:spAutoFit/>
          </a:bodyPr>
          <a:lstStyle/>
          <a:p>
            <a:r>
              <a:rPr lang="en-US" dirty="0"/>
              <a:t>Query to obtain number of Transactions made using each payment type.</a:t>
            </a:r>
          </a:p>
        </p:txBody>
      </p:sp>
      <p:sp>
        <p:nvSpPr>
          <p:cNvPr id="4" name="TextBox 3">
            <a:extLst>
              <a:ext uri="{FF2B5EF4-FFF2-40B4-BE49-F238E27FC236}">
                <a16:creationId xmlns:a16="http://schemas.microsoft.com/office/drawing/2014/main" id="{146F4AC8-F87B-4D42-3C60-ECBC778A38C5}"/>
              </a:ext>
            </a:extLst>
          </p:cNvPr>
          <p:cNvSpPr txBox="1"/>
          <p:nvPr/>
        </p:nvSpPr>
        <p:spPr>
          <a:xfrm>
            <a:off x="4746419" y="3456878"/>
            <a:ext cx="4038082" cy="523220"/>
          </a:xfrm>
          <a:prstGeom prst="rect">
            <a:avLst/>
          </a:prstGeom>
          <a:noFill/>
        </p:spPr>
        <p:txBody>
          <a:bodyPr wrap="square" rtlCol="0">
            <a:spAutoFit/>
          </a:bodyPr>
          <a:lstStyle/>
          <a:p>
            <a:r>
              <a:rPr lang="en-US" dirty="0"/>
              <a:t>Query to obtain total sales categorized by each payment method.</a:t>
            </a:r>
          </a:p>
        </p:txBody>
      </p:sp>
      <p:pic>
        <p:nvPicPr>
          <p:cNvPr id="6" name="Picture 5">
            <a:extLst>
              <a:ext uri="{FF2B5EF4-FFF2-40B4-BE49-F238E27FC236}">
                <a16:creationId xmlns:a16="http://schemas.microsoft.com/office/drawing/2014/main" id="{3BED70AD-062F-CB64-E32C-2B841D71E2C7}"/>
              </a:ext>
            </a:extLst>
          </p:cNvPr>
          <p:cNvPicPr>
            <a:picLocks noChangeAspect="1"/>
          </p:cNvPicPr>
          <p:nvPr/>
        </p:nvPicPr>
        <p:blipFill>
          <a:blip r:embed="rId4"/>
          <a:stretch>
            <a:fillRect/>
          </a:stretch>
        </p:blipFill>
        <p:spPr>
          <a:xfrm>
            <a:off x="357769" y="445024"/>
            <a:ext cx="4028149" cy="3011854"/>
          </a:xfrm>
          <a:prstGeom prst="rect">
            <a:avLst/>
          </a:prstGeom>
        </p:spPr>
      </p:pic>
    </p:spTree>
    <p:extLst>
      <p:ext uri="{BB962C8B-B14F-4D97-AF65-F5344CB8AC3E}">
        <p14:creationId xmlns:p14="http://schemas.microsoft.com/office/powerpoint/2010/main" val="37641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D6289652-D519-53CC-D012-83C63473CFC2}"/>
              </a:ext>
            </a:extLst>
          </p:cNvPr>
          <p:cNvPicPr>
            <a:picLocks noChangeAspect="1"/>
          </p:cNvPicPr>
          <p:nvPr/>
        </p:nvPicPr>
        <p:blipFill>
          <a:blip r:embed="rId3"/>
          <a:stretch>
            <a:fillRect/>
          </a:stretch>
        </p:blipFill>
        <p:spPr>
          <a:xfrm>
            <a:off x="384205" y="445025"/>
            <a:ext cx="3913446" cy="2992199"/>
          </a:xfrm>
          <a:prstGeom prst="rect">
            <a:avLst/>
          </a:prstGeom>
        </p:spPr>
      </p:pic>
      <p:sp>
        <p:nvSpPr>
          <p:cNvPr id="2" name="TextBox 1">
            <a:extLst>
              <a:ext uri="{FF2B5EF4-FFF2-40B4-BE49-F238E27FC236}">
                <a16:creationId xmlns:a16="http://schemas.microsoft.com/office/drawing/2014/main" id="{31AF5370-084A-3804-398C-BADF11DC5167}"/>
              </a:ext>
            </a:extLst>
          </p:cNvPr>
          <p:cNvSpPr txBox="1"/>
          <p:nvPr/>
        </p:nvSpPr>
        <p:spPr>
          <a:xfrm>
            <a:off x="303389" y="3496829"/>
            <a:ext cx="4180730" cy="523220"/>
          </a:xfrm>
          <a:prstGeom prst="rect">
            <a:avLst/>
          </a:prstGeom>
          <a:noFill/>
        </p:spPr>
        <p:txBody>
          <a:bodyPr wrap="square" rtlCol="0">
            <a:spAutoFit/>
          </a:bodyPr>
          <a:lstStyle/>
          <a:p>
            <a:r>
              <a:rPr lang="en-US" dirty="0"/>
              <a:t>This query calculates the total sales grouped by each customer type.</a:t>
            </a:r>
          </a:p>
        </p:txBody>
      </p:sp>
      <p:pic>
        <p:nvPicPr>
          <p:cNvPr id="6" name="Picture 5">
            <a:extLst>
              <a:ext uri="{FF2B5EF4-FFF2-40B4-BE49-F238E27FC236}">
                <a16:creationId xmlns:a16="http://schemas.microsoft.com/office/drawing/2014/main" id="{A24E6721-463B-F13B-ACAF-6B326C08D1C3}"/>
              </a:ext>
            </a:extLst>
          </p:cNvPr>
          <p:cNvPicPr>
            <a:picLocks noChangeAspect="1"/>
          </p:cNvPicPr>
          <p:nvPr/>
        </p:nvPicPr>
        <p:blipFill>
          <a:blip r:embed="rId4"/>
          <a:stretch>
            <a:fillRect/>
          </a:stretch>
        </p:blipFill>
        <p:spPr>
          <a:xfrm>
            <a:off x="4633446" y="477186"/>
            <a:ext cx="4126350" cy="2960038"/>
          </a:xfrm>
          <a:prstGeom prst="rect">
            <a:avLst/>
          </a:prstGeom>
        </p:spPr>
      </p:pic>
      <p:sp>
        <p:nvSpPr>
          <p:cNvPr id="7" name="TextBox 6">
            <a:extLst>
              <a:ext uri="{FF2B5EF4-FFF2-40B4-BE49-F238E27FC236}">
                <a16:creationId xmlns:a16="http://schemas.microsoft.com/office/drawing/2014/main" id="{7A4AFCE7-8FEB-6E2A-22D5-65D34F8F5A3E}"/>
              </a:ext>
            </a:extLst>
          </p:cNvPr>
          <p:cNvSpPr txBox="1"/>
          <p:nvPr/>
        </p:nvSpPr>
        <p:spPr>
          <a:xfrm>
            <a:off x="4572000" y="3499609"/>
            <a:ext cx="4341541" cy="523220"/>
          </a:xfrm>
          <a:prstGeom prst="rect">
            <a:avLst/>
          </a:prstGeom>
          <a:noFill/>
        </p:spPr>
        <p:txBody>
          <a:bodyPr wrap="square" rtlCol="0">
            <a:spAutoFit/>
          </a:bodyPr>
          <a:lstStyle/>
          <a:p>
            <a:r>
              <a:rPr lang="en-US" dirty="0"/>
              <a:t>This query calculates the total sales obtained on each day of the week.</a:t>
            </a:r>
          </a:p>
        </p:txBody>
      </p:sp>
    </p:spTree>
    <p:extLst>
      <p:ext uri="{BB962C8B-B14F-4D97-AF65-F5344CB8AC3E}">
        <p14:creationId xmlns:p14="http://schemas.microsoft.com/office/powerpoint/2010/main" val="58420506"/>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CFDEE7"/>
      </a:lt1>
      <a:dk2>
        <a:srgbClr val="809FAF"/>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234</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Quicksand</vt:lpstr>
      <vt:lpstr>Nunito Light</vt:lpstr>
      <vt:lpstr>Mulish</vt:lpstr>
      <vt:lpstr>Elegant Bachelor Thesis by Slidesgo</vt:lpstr>
      <vt:lpstr>Supermarket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Mandalapu Sai Keerthi</cp:lastModifiedBy>
  <cp:revision>7</cp:revision>
  <dcterms:modified xsi:type="dcterms:W3CDTF">2024-07-03T20:35:58Z</dcterms:modified>
</cp:coreProperties>
</file>