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63" r:id="rId3"/>
    <p:sldId id="264" r:id="rId4"/>
    <p:sldId id="265" r:id="rId5"/>
    <p:sldId id="266" r:id="rId6"/>
    <p:sldId id="278" r:id="rId7"/>
    <p:sldId id="276" r:id="rId8"/>
    <p:sldId id="275" r:id="rId9"/>
    <p:sldId id="256" r:id="rId10"/>
    <p:sldId id="257" r:id="rId11"/>
    <p:sldId id="258" r:id="rId12"/>
    <p:sldId id="259" r:id="rId13"/>
    <p:sldId id="260" r:id="rId14"/>
    <p:sldId id="261" r:id="rId16"/>
    <p:sldId id="262"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p:cNvSpPr>
            <a:spLocks noGrp="1" noRot="1" noChangeAspect="1" noMove="1" noResize="1" noEditPoints="1" noAdjustHandles="1" noChangeArrowheads="1" noChangeShapeType="1" noTextEdit="1"/>
          </p:cNvSpPr>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p:cNvSpPr>
            <a:spLocks noGrp="1" noRot="1" noChangeAspect="1" noMove="1" noResize="1" noEditPoints="1" noAdjustHandles="1" noChangeArrowheads="1" noChangeShapeType="1" noTextEdit="1"/>
          </p:cNvSpPr>
          <p:nvPr/>
        </p:nvSpPr>
        <p:spPr>
          <a:xfrm>
            <a:off x="2118360" y="2032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p:cNvSpPr txBox="1"/>
          <p:nvPr/>
        </p:nvSpPr>
        <p:spPr>
          <a:xfrm>
            <a:off x="2554996" y="-815487"/>
            <a:ext cx="7080738" cy="3974124"/>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gn="ctr">
              <a:lnSpc>
                <a:spcPct val="90000"/>
              </a:lnSpc>
              <a:spcBef>
                <a:spcPct val="0"/>
              </a:spcBef>
              <a:spcAft>
                <a:spcPts val="600"/>
              </a:spcAft>
            </a:pPr>
            <a:endParaRPr lang="en-US" sz="5400" dirty="0">
              <a:solidFill>
                <a:schemeClr val="bg1">
                  <a:lumMod val="95000"/>
                  <a:lumOff val="5000"/>
                </a:schemeClr>
              </a:solidFill>
              <a:latin typeface="+mj-lt"/>
              <a:ea typeface="+mj-ea"/>
              <a:cs typeface="Calibri Light" panose="020F0302020204030204"/>
            </a:endParaRPr>
          </a:p>
          <a:p>
            <a:pPr algn="ctr">
              <a:lnSpc>
                <a:spcPct val="90000"/>
              </a:lnSpc>
              <a:spcBef>
                <a:spcPct val="0"/>
              </a:spcBef>
              <a:spcAft>
                <a:spcPts val="600"/>
              </a:spcAft>
            </a:pPr>
            <a:r>
              <a:rPr lang="en-US" sz="5400" u="sng" dirty="0">
                <a:solidFill>
                  <a:schemeClr val="bg1">
                    <a:lumMod val="95000"/>
                    <a:lumOff val="5000"/>
                  </a:schemeClr>
                </a:solidFill>
                <a:latin typeface="+mj-lt"/>
                <a:ea typeface="+mj-ea"/>
                <a:cs typeface="Calibri Light" panose="020F0302020204030204"/>
              </a:rPr>
              <a:t>BINGO</a:t>
            </a:r>
            <a:endParaRPr lang="en-US" sz="5400" u="sng" dirty="0">
              <a:solidFill>
                <a:schemeClr val="bg1">
                  <a:lumMod val="95000"/>
                  <a:lumOff val="5000"/>
                </a:schemeClr>
              </a:solidFill>
              <a:latin typeface="+mj-lt"/>
              <a:ea typeface="+mj-ea"/>
              <a:cs typeface="Calibri Light" panose="020F0302020204030204"/>
            </a:endParaRPr>
          </a:p>
        </p:txBody>
      </p:sp>
      <p:sp>
        <p:nvSpPr>
          <p:cNvPr id="3" name="Text Box 2"/>
          <p:cNvSpPr txBox="1"/>
          <p:nvPr/>
        </p:nvSpPr>
        <p:spPr>
          <a:xfrm>
            <a:off x="6356985" y="3270250"/>
            <a:ext cx="3881120" cy="2584450"/>
          </a:xfrm>
          <a:prstGeom prst="rect">
            <a:avLst/>
          </a:prstGeom>
          <a:noFill/>
        </p:spPr>
        <p:txBody>
          <a:bodyPr wrap="square" rtlCol="0">
            <a:spAutoFit/>
          </a:bodyPr>
          <a:p>
            <a:r>
              <a:rPr lang="en-US" u="sng">
                <a:solidFill>
                  <a:schemeClr val="bg1"/>
                </a:solidFill>
              </a:rPr>
              <a:t>GROUP 13</a:t>
            </a:r>
            <a:endParaRPr lang="en-US" u="sng">
              <a:solidFill>
                <a:schemeClr val="bg1"/>
              </a:solidFill>
            </a:endParaRPr>
          </a:p>
          <a:p>
            <a:endParaRPr lang="en-US" u="sng">
              <a:solidFill>
                <a:schemeClr val="bg1"/>
              </a:solidFill>
            </a:endParaRPr>
          </a:p>
          <a:p>
            <a:r>
              <a:rPr lang="en-US">
                <a:solidFill>
                  <a:schemeClr val="bg1"/>
                </a:solidFill>
              </a:rPr>
              <a:t>Preetham Reddy Annavaram</a:t>
            </a:r>
            <a:endParaRPr lang="en-US">
              <a:solidFill>
                <a:schemeClr val="bg1"/>
              </a:solidFill>
            </a:endParaRPr>
          </a:p>
          <a:p>
            <a:r>
              <a:rPr lang="en-US">
                <a:solidFill>
                  <a:schemeClr val="bg1"/>
                </a:solidFill>
              </a:rPr>
              <a:t>Pavan Kumar Reddy Bhumireddy</a:t>
            </a:r>
            <a:endParaRPr lang="en-US">
              <a:solidFill>
                <a:schemeClr val="bg1"/>
              </a:solidFill>
            </a:endParaRPr>
          </a:p>
          <a:p>
            <a:r>
              <a:rPr lang="en-US">
                <a:solidFill>
                  <a:schemeClr val="bg1"/>
                </a:solidFill>
              </a:rPr>
              <a:t>Hemanth Kumar Gulivindala</a:t>
            </a:r>
            <a:endParaRPr lang="en-US">
              <a:solidFill>
                <a:schemeClr val="bg1"/>
              </a:solidFill>
            </a:endParaRPr>
          </a:p>
          <a:p>
            <a:r>
              <a:rPr lang="en-US">
                <a:solidFill>
                  <a:schemeClr val="bg1"/>
                </a:solidFill>
              </a:rPr>
              <a:t>Saikiran Reddy Kondreddy</a:t>
            </a:r>
            <a:endParaRPr lang="en-US">
              <a:solidFill>
                <a:schemeClr val="bg1"/>
              </a:solidFill>
            </a:endParaRPr>
          </a:p>
          <a:p>
            <a:r>
              <a:rPr lang="en-US">
                <a:solidFill>
                  <a:schemeClr val="bg1"/>
                </a:solidFill>
              </a:rPr>
              <a:t>Afnan Ali Mohammed</a:t>
            </a:r>
            <a:endParaRPr lang="en-US">
              <a:solidFill>
                <a:schemeClr val="bg1"/>
              </a:solidFill>
            </a:endParaRPr>
          </a:p>
          <a:p>
            <a:r>
              <a:rPr lang="en-US">
                <a:solidFill>
                  <a:schemeClr val="bg1"/>
                </a:solidFill>
              </a:rPr>
              <a:t>Ramu Valivarthi</a:t>
            </a:r>
            <a:endParaRPr lang="en-US">
              <a:solidFill>
                <a:schemeClr val="bg1"/>
              </a:solidFill>
            </a:endParaRPr>
          </a:p>
          <a:p>
            <a:r>
              <a:rPr lang="en-US">
                <a:solidFill>
                  <a:schemeClr val="bg1"/>
                </a:solidFill>
              </a:rPr>
              <a:t>Sai Keerthi Vanga</a:t>
            </a:r>
            <a:endParaRPr lang="en-US">
              <a:solidFill>
                <a:schemeClr val="bg1"/>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4130" y="480391"/>
            <a:ext cx="11297478" cy="840230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b="1" u="sng" dirty="0">
                <a:cs typeface="Calibri" panose="020F0502020204030204"/>
              </a:rPr>
              <a:t>FUTURE ARCHITECTURE PLAN</a:t>
            </a:r>
            <a:r>
              <a:rPr lang="en-US" dirty="0">
                <a:cs typeface="Calibri" panose="020F0502020204030204"/>
              </a:rPr>
              <a:t> </a:t>
            </a:r>
            <a:endParaRPr lang="en-US" dirty="0">
              <a:cs typeface="Calibri" panose="020F0502020204030204"/>
            </a:endParaRPr>
          </a:p>
          <a:p>
            <a:endParaRPr lang="en-US" dirty="0">
              <a:cs typeface="Calibri" panose="020F0502020204030204"/>
            </a:endParaRPr>
          </a:p>
          <a:p>
            <a:r>
              <a:rPr lang="en-US" dirty="0">
                <a:ea typeface="+mn-lt"/>
                <a:cs typeface="+mn-lt"/>
              </a:rPr>
              <a:t>DevOps and Deployment:</a:t>
            </a:r>
            <a:endParaRPr lang="en-US" dirty="0"/>
          </a:p>
          <a:p>
            <a:endParaRPr lang="en-US"/>
          </a:p>
          <a:p>
            <a:r>
              <a:rPr lang="en-US" dirty="0">
                <a:ea typeface="+mn-lt"/>
                <a:cs typeface="+mn-lt"/>
              </a:rPr>
              <a:t>We would like to deploy our project with the help of Azure</a:t>
            </a:r>
            <a:endParaRPr lang="en-US" dirty="0">
              <a:ea typeface="+mn-lt"/>
              <a:cs typeface="+mn-lt"/>
            </a:endParaRPr>
          </a:p>
          <a:p>
            <a:endParaRPr lang="en-US" dirty="0">
              <a:ea typeface="+mn-lt"/>
              <a:cs typeface="+mn-lt"/>
            </a:endParaRPr>
          </a:p>
          <a:p>
            <a:r>
              <a:rPr lang="en-US" dirty="0">
                <a:ea typeface="+mn-lt"/>
                <a:cs typeface="+mn-lt"/>
              </a:rPr>
              <a:t>In a monolithic setup, the deployment process involves deploying the entire application as a single unit.</a:t>
            </a:r>
            <a:endParaRPr lang="en-US" dirty="0"/>
          </a:p>
          <a:p>
            <a:r>
              <a:rPr lang="en-US" dirty="0">
                <a:ea typeface="+mn-lt"/>
                <a:cs typeface="+mn-lt"/>
              </a:rPr>
              <a:t>CI/CD pipelines, if used, manage the build, test, and deployment processes for the entire monolith.</a:t>
            </a:r>
            <a:endParaRPr lang="en-US" dirty="0"/>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8549" y="442098"/>
            <a:ext cx="5946913" cy="521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2800" b="1" u="sng" dirty="0">
                <a:solidFill>
                  <a:schemeClr val="accent1"/>
                </a:solidFill>
                <a:cs typeface="Calibri" panose="020F0502020204030204"/>
              </a:rPr>
              <a:t>DEMO</a:t>
            </a:r>
            <a:endParaRPr lang="en-US" sz="2800" b="1" u="sng" dirty="0">
              <a:solidFill>
                <a:schemeClr val="accent1"/>
              </a:solidFill>
              <a:cs typeface="Calibri" panose="020F0502020204030204"/>
            </a:endParaRPr>
          </a:p>
        </p:txBody>
      </p:sp>
      <p:pic>
        <p:nvPicPr>
          <p:cNvPr id="3" name="Picture 2" descr="A screenshot of a screen shot of a screen shot of a fruit&#10;&#10;Description automatically generated"/>
          <p:cNvPicPr>
            <a:picLocks noChangeAspect="1"/>
          </p:cNvPicPr>
          <p:nvPr/>
        </p:nvPicPr>
        <p:blipFill>
          <a:blip r:embed="rId1"/>
          <a:stretch>
            <a:fillRect/>
          </a:stretch>
        </p:blipFill>
        <p:spPr>
          <a:xfrm>
            <a:off x="1435735" y="985520"/>
            <a:ext cx="9329420" cy="4745355"/>
          </a:xfrm>
          <a:prstGeom prst="rect">
            <a:avLst/>
          </a:prstGeom>
        </p:spPr>
      </p:pic>
      <p:sp>
        <p:nvSpPr>
          <p:cNvPr id="4" name="TextBox 3"/>
          <p:cNvSpPr txBox="1"/>
          <p:nvPr/>
        </p:nvSpPr>
        <p:spPr>
          <a:xfrm>
            <a:off x="3699565" y="5902739"/>
            <a:ext cx="3511826" cy="3987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2000" dirty="0">
                <a:cs typeface="Calibri" panose="020F0502020204030204"/>
              </a:rPr>
              <a:t>Login Page</a:t>
            </a:r>
            <a:endParaRPr lang="en-US" sz="2000" dirty="0">
              <a:cs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screen&#10;&#10;Description automatically generated"/>
          <p:cNvPicPr>
            <a:picLocks noChangeAspect="1"/>
          </p:cNvPicPr>
          <p:nvPr/>
        </p:nvPicPr>
        <p:blipFill>
          <a:blip r:embed="rId1"/>
          <a:stretch>
            <a:fillRect/>
          </a:stretch>
        </p:blipFill>
        <p:spPr>
          <a:xfrm>
            <a:off x="1238196" y="468106"/>
            <a:ext cx="9342781" cy="4998995"/>
          </a:xfrm>
          <a:prstGeom prst="rect">
            <a:avLst/>
          </a:prstGeom>
        </p:spPr>
      </p:pic>
      <p:sp>
        <p:nvSpPr>
          <p:cNvPr id="3" name="TextBox 2"/>
          <p:cNvSpPr txBox="1"/>
          <p:nvPr/>
        </p:nvSpPr>
        <p:spPr>
          <a:xfrm>
            <a:off x="4879450" y="5838686"/>
            <a:ext cx="2743200" cy="3987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2000" dirty="0">
                <a:cs typeface="Calibri" panose="020F0502020204030204"/>
              </a:rPr>
              <a:t>Registration page</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website&#10;&#10;Description automatically generated"/>
          <p:cNvPicPr>
            <a:picLocks noChangeAspect="1"/>
          </p:cNvPicPr>
          <p:nvPr/>
        </p:nvPicPr>
        <p:blipFill>
          <a:blip r:embed="rId1"/>
          <a:stretch>
            <a:fillRect/>
          </a:stretch>
        </p:blipFill>
        <p:spPr>
          <a:xfrm>
            <a:off x="862965" y="396240"/>
            <a:ext cx="9993630" cy="5353685"/>
          </a:xfrm>
          <a:prstGeom prst="rect">
            <a:avLst/>
          </a:prstGeom>
        </p:spPr>
      </p:pic>
      <p:sp>
        <p:nvSpPr>
          <p:cNvPr id="3" name="TextBox 2"/>
          <p:cNvSpPr txBox="1"/>
          <p:nvPr/>
        </p:nvSpPr>
        <p:spPr>
          <a:xfrm>
            <a:off x="5029861" y="5966349"/>
            <a:ext cx="3727173" cy="3987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2000" dirty="0">
                <a:cs typeface="Calibri" panose="020F0502020204030204"/>
              </a:rPr>
              <a:t>Dashboard</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grocery store&#10;&#10;Description automatically generated"/>
          <p:cNvPicPr>
            <a:picLocks noChangeAspect="1"/>
          </p:cNvPicPr>
          <p:nvPr/>
        </p:nvPicPr>
        <p:blipFill>
          <a:blip r:embed="rId1"/>
          <a:stretch>
            <a:fillRect/>
          </a:stretch>
        </p:blipFill>
        <p:spPr>
          <a:xfrm>
            <a:off x="673652" y="506620"/>
            <a:ext cx="9839738" cy="5226325"/>
          </a:xfrm>
          <a:prstGeom prst="rect">
            <a:avLst/>
          </a:prstGeom>
        </p:spPr>
      </p:pic>
      <p:sp>
        <p:nvSpPr>
          <p:cNvPr id="3" name="TextBox 2"/>
          <p:cNvSpPr txBox="1"/>
          <p:nvPr/>
        </p:nvSpPr>
        <p:spPr>
          <a:xfrm>
            <a:off x="5048415" y="4323521"/>
            <a:ext cx="4406347" cy="3987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2000" dirty="0">
                <a:cs typeface="Calibri" panose="020F0502020204030204"/>
              </a:rPr>
              <a:t>Cart</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28912" y="2981738"/>
            <a:ext cx="907773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4000" dirty="0">
                <a:cs typeface="Calibri" panose="020F0502020204030204"/>
              </a:rPr>
              <a:t>THANK YOU</a:t>
            </a:r>
            <a:endParaRPr lang="en-US" sz="4000" dirty="0">
              <a:cs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2912" y="563217"/>
            <a:ext cx="11098695" cy="2399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u="sng" dirty="0">
                <a:solidFill>
                  <a:schemeClr val="accent1"/>
                </a:solidFill>
                <a:cs typeface="Calibri" panose="020F0502020204030204"/>
              </a:rPr>
              <a:t>SOFTWARE VISION</a:t>
            </a:r>
            <a:endParaRPr lang="en-US" sz="2400" b="1" u="sng" dirty="0">
              <a:solidFill>
                <a:schemeClr val="accent1"/>
              </a:solidFill>
              <a:cs typeface="Calibri" panose="020F0502020204030204"/>
            </a:endParaRPr>
          </a:p>
          <a:p>
            <a:endParaRPr lang="en-US" dirty="0">
              <a:cs typeface="Calibri" panose="020F0502020204030204"/>
            </a:endParaRPr>
          </a:p>
          <a:p>
            <a:endParaRPr lang="en-US" dirty="0">
              <a:cs typeface="Calibri" panose="020F0502020204030204"/>
            </a:endParaRPr>
          </a:p>
          <a:p>
            <a:pPr algn="just"/>
            <a:r>
              <a:rPr lang="en-US" b="1" dirty="0">
                <a:ea typeface="+mn-lt"/>
                <a:cs typeface="+mn-lt"/>
              </a:rPr>
              <a:t>FOR</a:t>
            </a:r>
            <a:r>
              <a:rPr lang="en-US" dirty="0">
                <a:ea typeface="+mn-lt"/>
                <a:cs typeface="+mn-lt"/>
              </a:rPr>
              <a:t> the students and public </a:t>
            </a:r>
            <a:r>
              <a:rPr lang="en-US" b="1" dirty="0">
                <a:ea typeface="+mn-lt"/>
                <a:cs typeface="+mn-lt"/>
              </a:rPr>
              <a:t>WHO</a:t>
            </a:r>
            <a:r>
              <a:rPr lang="en-US" dirty="0">
                <a:ea typeface="+mn-lt"/>
                <a:cs typeface="+mn-lt"/>
              </a:rPr>
              <a:t> wants to save time and money, </a:t>
            </a:r>
            <a:r>
              <a:rPr lang="en-US" b="1" dirty="0">
                <a:ea typeface="+mn-lt"/>
                <a:cs typeface="+mn-lt"/>
              </a:rPr>
              <a:t>THE BINGO</a:t>
            </a:r>
            <a:r>
              <a:rPr lang="en-US" dirty="0">
                <a:ea typeface="+mn-lt"/>
                <a:cs typeface="+mn-lt"/>
              </a:rPr>
              <a:t> project is a web application operating across the internet, </a:t>
            </a:r>
            <a:r>
              <a:rPr lang="en-US" b="1" dirty="0">
                <a:ea typeface="+mn-lt"/>
                <a:cs typeface="+mn-lt"/>
              </a:rPr>
              <a:t>THAT</a:t>
            </a:r>
            <a:r>
              <a:rPr lang="en-US" dirty="0">
                <a:ea typeface="+mn-lt"/>
                <a:cs typeface="+mn-lt"/>
              </a:rPr>
              <a:t> provides Instant and scheduled delivery Options within one day, more payment options (like COD) than the existing applications, GPS tracking, Easy Returns, Social media Integration, Voluntary services, bidding system and push Notifications. </a:t>
            </a:r>
            <a:r>
              <a:rPr lang="en-US" b="1" dirty="0">
                <a:ea typeface="+mn-lt"/>
                <a:cs typeface="+mn-lt"/>
              </a:rPr>
              <a:t>UNLIKE</a:t>
            </a:r>
            <a:r>
              <a:rPr lang="en-US" dirty="0">
                <a:ea typeface="+mn-lt"/>
                <a:cs typeface="+mn-lt"/>
              </a:rPr>
              <a:t> other delivery websites (such as Walmart, Amazon), </a:t>
            </a:r>
            <a:r>
              <a:rPr lang="en-US" b="1" dirty="0">
                <a:ea typeface="+mn-lt"/>
                <a:cs typeface="+mn-lt"/>
              </a:rPr>
              <a:t>OUR</a:t>
            </a:r>
            <a:r>
              <a:rPr lang="en-US" dirty="0">
                <a:ea typeface="+mn-lt"/>
                <a:cs typeface="+mn-lt"/>
              </a:rPr>
              <a:t> website helps the people in saving money and time by delivering the products at affordable prices in a day without any subscription.</a:t>
            </a:r>
            <a:endParaRPr lang="en-US">
              <a:cs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482" y="433581"/>
            <a:ext cx="11006784" cy="710963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u="sng" dirty="0">
                <a:solidFill>
                  <a:schemeClr val="accent1"/>
                </a:solidFill>
                <a:cs typeface="Calibri" panose="020F0502020204030204"/>
              </a:rPr>
              <a:t>USER STORIES</a:t>
            </a:r>
            <a:endParaRPr lang="en-US" sz="2400" b="1" u="sng" dirty="0">
              <a:solidFill>
                <a:schemeClr val="accent1"/>
              </a:solidFill>
              <a:cs typeface="Calibri" panose="020F0502020204030204"/>
            </a:endParaRPr>
          </a:p>
          <a:p>
            <a:endParaRPr lang="en-US" dirty="0">
              <a:cs typeface="Calibri" panose="020F0502020204030204"/>
            </a:endParaRPr>
          </a:p>
          <a:p>
            <a:r>
              <a:rPr lang="en-US" dirty="0">
                <a:ea typeface="+mn-lt"/>
                <a:cs typeface="+mn-lt"/>
              </a:rPr>
              <a:t>➢ Booking an order</a:t>
            </a:r>
            <a:endParaRPr lang="en-US" dirty="0"/>
          </a:p>
          <a:p>
            <a:r>
              <a:rPr lang="en-US" dirty="0">
                <a:ea typeface="+mn-lt"/>
                <a:cs typeface="+mn-lt"/>
              </a:rPr>
              <a:t>As a customer, I want an easy online grocery shopping experience to search for and manage items in my cart and Wishlist, so that I can have flexible delivery options and a variety of secure payment methods to ensure a convenient and satisfying shopping process.</a:t>
            </a:r>
            <a:endParaRPr lang="en-US" dirty="0"/>
          </a:p>
          <a:p>
            <a:endParaRPr lang="en-US" dirty="0">
              <a:ea typeface="+mn-lt"/>
              <a:cs typeface="+mn-lt"/>
            </a:endParaRPr>
          </a:p>
          <a:p>
            <a:r>
              <a:rPr lang="en-US" dirty="0">
                <a:ea typeface="+mn-lt"/>
                <a:cs typeface="+mn-lt"/>
              </a:rPr>
              <a:t>➢ Online Tracking</a:t>
            </a:r>
            <a:endParaRPr lang="en-US" dirty="0"/>
          </a:p>
          <a:p>
            <a:r>
              <a:rPr lang="en-US" dirty="0">
                <a:ea typeface="+mn-lt"/>
                <a:cs typeface="+mn-lt"/>
              </a:rPr>
              <a:t>As a customer, I want to track my order online for real-time updates from packaging to delivery, so that I can get a worry-free experience, allowing me to plan my day efficiently.</a:t>
            </a:r>
            <a:endParaRPr lang="en-US" dirty="0"/>
          </a:p>
          <a:p>
            <a:endParaRPr lang="en-US" dirty="0">
              <a:ea typeface="+mn-lt"/>
              <a:cs typeface="+mn-lt"/>
            </a:endParaRPr>
          </a:p>
          <a:p>
            <a:r>
              <a:rPr lang="en-US" dirty="0">
                <a:ea typeface="+mn-lt"/>
                <a:cs typeface="+mn-lt"/>
              </a:rPr>
              <a:t>➢ Social media Handles</a:t>
            </a:r>
            <a:endParaRPr lang="en-US" dirty="0"/>
          </a:p>
          <a:p>
            <a:r>
              <a:rPr lang="en-US" dirty="0">
                <a:ea typeface="+mn-lt"/>
                <a:cs typeface="+mn-lt"/>
              </a:rPr>
              <a:t>As a user, I want to follow grocery companies on social media for the latest trends and deals, so that I prefer online grocery shopping for its time-saving convenience and the ability to plan purchases around promotions.</a:t>
            </a:r>
            <a:endParaRPr lang="en-US" dirty="0"/>
          </a:p>
          <a:p>
            <a:endParaRPr lang="en-US" dirty="0">
              <a:ea typeface="+mn-lt"/>
              <a:cs typeface="+mn-lt"/>
            </a:endParaRPr>
          </a:p>
          <a:p>
            <a:r>
              <a:rPr lang="en-US" dirty="0">
                <a:ea typeface="+mn-lt"/>
                <a:cs typeface="+mn-lt"/>
              </a:rPr>
              <a:t>➢ Reviews and Ratings</a:t>
            </a:r>
            <a:endParaRPr lang="en-US" dirty="0"/>
          </a:p>
          <a:p>
            <a:r>
              <a:rPr lang="en-US" dirty="0">
                <a:ea typeface="+mn-lt"/>
                <a:cs typeface="+mn-lt"/>
              </a:rPr>
              <a:t>As a registered user, I want to be able to provide reviews and ratings for products or services, so that I can share my feedback and experiences with others and help them make informed decisions about their purchases.</a:t>
            </a:r>
            <a:endParaRPr lang="en-US" dirty="0"/>
          </a:p>
          <a:p>
            <a:endParaRPr lang="en-US" dirty="0">
              <a:ea typeface="+mn-lt"/>
              <a:cs typeface="+mn-lt"/>
            </a:endParaRPr>
          </a:p>
          <a:p>
            <a:r>
              <a:rPr lang="en-US" dirty="0">
                <a:ea typeface="+mn-lt"/>
                <a:cs typeface="+mn-lt"/>
              </a:rPr>
              <a:t>➢ Payment Methods</a:t>
            </a:r>
            <a:endParaRPr lang="en-US" dirty="0"/>
          </a:p>
          <a:p>
            <a:r>
              <a:rPr lang="en-US" dirty="0">
                <a:ea typeface="+mn-lt"/>
                <a:cs typeface="+mn-lt"/>
              </a:rPr>
              <a:t>As a User, I want to be able to add multiple payment methods to my account, such as credit cards, debit cards, digital wallets, and cash on delivery (COD), so that I can choose the most convenient option for each order.</a:t>
            </a:r>
            <a:endParaRPr lang="en-US" dirty="0"/>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0071" y="620252"/>
            <a:ext cx="10990006" cy="507746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cs typeface="Segoe UI" panose="020B0502040204020203"/>
              </a:rPr>
              <a:t>➢ Order History​</a:t>
            </a:r>
            <a:endParaRPr lang="en-US" dirty="0">
              <a:cs typeface="Segoe UI" panose="020B0502040204020203"/>
            </a:endParaRPr>
          </a:p>
          <a:p>
            <a:r>
              <a:rPr lang="en-US" dirty="0">
                <a:cs typeface="Segoe UI" panose="020B0502040204020203"/>
              </a:rPr>
              <a:t>As a registered user of the web application, I want to be able to view my order history and understand the return policy for products I've purchased, so that I can easily initiate a return or check the status of a return request.​</a:t>
            </a:r>
            <a:endParaRPr lang="en-US" dirty="0">
              <a:cs typeface="Segoe UI" panose="020B0502040204020203"/>
            </a:endParaRPr>
          </a:p>
          <a:p>
            <a:endParaRPr lang="en-US" dirty="0">
              <a:cs typeface="Segoe UI" panose="020B0502040204020203"/>
            </a:endParaRPr>
          </a:p>
          <a:p>
            <a:r>
              <a:rPr lang="en-US" dirty="0">
                <a:cs typeface="Segoe UI" panose="020B0502040204020203"/>
              </a:rPr>
              <a:t>➢ Push Notifications​</a:t>
            </a:r>
            <a:endParaRPr lang="en-US" dirty="0">
              <a:cs typeface="Segoe UI" panose="020B0502040204020203"/>
            </a:endParaRPr>
          </a:p>
          <a:p>
            <a:r>
              <a:rPr lang="en-US" dirty="0">
                <a:cs typeface="Segoe UI" panose="020B0502040204020203"/>
              </a:rPr>
              <a:t>As a user, I want push notifications for messages, updates, and announcements, so that I stay informed and a notification history is crucial, as is security alerts, and order delivery updates for an enhanced experience.​</a:t>
            </a:r>
            <a:endParaRPr lang="en-US" dirty="0">
              <a:cs typeface="Segoe UI" panose="020B0502040204020203"/>
            </a:endParaRPr>
          </a:p>
          <a:p>
            <a:endParaRPr lang="en-US" dirty="0">
              <a:cs typeface="Segoe UI" panose="020B0502040204020203"/>
            </a:endParaRPr>
          </a:p>
          <a:p>
            <a:r>
              <a:rPr lang="en-US" dirty="0">
                <a:cs typeface="Segoe UI" panose="020B0502040204020203"/>
              </a:rPr>
              <a:t>➢ Authorization and Authentication​</a:t>
            </a:r>
            <a:endParaRPr lang="en-US" dirty="0">
              <a:cs typeface="Segoe UI" panose="020B0502040204020203"/>
            </a:endParaRPr>
          </a:p>
          <a:p>
            <a:r>
              <a:rPr lang="en-US" dirty="0">
                <a:cs typeface="Segoe UI" panose="020B0502040204020203"/>
              </a:rPr>
              <a:t>As a user, I want to have access to features and data based on my permissions, ensuring a safe and secure experience, so that I can expect administrators to assign roles (admin, user, editor) with specific permissions, resulting in personalized dashboards. This enhances my experience by providing access to only what's relevant and necessary for my role and responsibilities.​</a:t>
            </a:r>
            <a:endParaRPr lang="en-US" dirty="0">
              <a:cs typeface="Segoe UI" panose="020B0502040204020203"/>
            </a:endParaRPr>
          </a:p>
          <a:p>
            <a:endParaRPr lang="en-US" dirty="0">
              <a:cs typeface="Segoe UI" panose="020B0502040204020203"/>
            </a:endParaRPr>
          </a:p>
          <a:p>
            <a:r>
              <a:rPr lang="en-US" dirty="0">
                <a:cs typeface="Segoe UI" panose="020B0502040204020203"/>
              </a:rPr>
              <a:t>As a user, I want a secure user authentication and security system that ensures safe logins. This system should require unique usernames and strong passwords for registered users, so that it should also allow new users to create accounts with distinct credentials and provide options for password resets via email or SMS. To enhance security, I expect the system to include two-factor authentication (2FA).</a:t>
            </a:r>
            <a:endParaRPr lang="en-US" dirty="0">
              <a:cs typeface="Segoe UI" panose="020B05020402040202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0840" y="579120"/>
            <a:ext cx="4744720" cy="521970"/>
          </a:xfrm>
          <a:prstGeom prst="rect">
            <a:avLst/>
          </a:prstGeom>
          <a:noFill/>
        </p:spPr>
        <p:txBody>
          <a:bodyPr wrap="square" rtlCol="0">
            <a:spAutoFit/>
          </a:bodyPr>
          <a:p>
            <a:r>
              <a:rPr lang="en-US" sz="2800" b="1" u="sng">
                <a:solidFill>
                  <a:schemeClr val="accent1"/>
                </a:solidFill>
              </a:rPr>
              <a:t>TECHNOLOGIES</a:t>
            </a:r>
            <a:endParaRPr lang="en-US" sz="2800" b="1" u="sng">
              <a:solidFill>
                <a:schemeClr val="accent1"/>
              </a:solidFill>
            </a:endParaRPr>
          </a:p>
        </p:txBody>
      </p:sp>
      <p:sp>
        <p:nvSpPr>
          <p:cNvPr id="6" name="Rectangles 5"/>
          <p:cNvSpPr/>
          <p:nvPr/>
        </p:nvSpPr>
        <p:spPr>
          <a:xfrm>
            <a:off x="1727200" y="1793240"/>
            <a:ext cx="2032000" cy="600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Database</a:t>
            </a:r>
            <a:endParaRPr lang="en-US"/>
          </a:p>
        </p:txBody>
      </p:sp>
      <p:sp>
        <p:nvSpPr>
          <p:cNvPr id="9" name="Rectangles 8"/>
          <p:cNvSpPr/>
          <p:nvPr/>
        </p:nvSpPr>
        <p:spPr>
          <a:xfrm>
            <a:off x="5308600" y="1793240"/>
            <a:ext cx="2214245" cy="6007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t>MS SQL</a:t>
            </a:r>
            <a:endParaRPr lang="en-US"/>
          </a:p>
        </p:txBody>
      </p:sp>
      <p:sp>
        <p:nvSpPr>
          <p:cNvPr id="10" name="Rectangles 9"/>
          <p:cNvSpPr/>
          <p:nvPr/>
        </p:nvSpPr>
        <p:spPr>
          <a:xfrm>
            <a:off x="1727200" y="2967355"/>
            <a:ext cx="2032000" cy="600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Back-End</a:t>
            </a:r>
            <a:endParaRPr lang="en-US"/>
          </a:p>
        </p:txBody>
      </p:sp>
      <p:sp>
        <p:nvSpPr>
          <p:cNvPr id="11" name="Rectangles 10"/>
          <p:cNvSpPr/>
          <p:nvPr/>
        </p:nvSpPr>
        <p:spPr>
          <a:xfrm>
            <a:off x="5308600" y="2966720"/>
            <a:ext cx="2214245" cy="6007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t>C# and Dotnet</a:t>
            </a:r>
            <a:endParaRPr lang="en-US"/>
          </a:p>
        </p:txBody>
      </p:sp>
      <p:cxnSp>
        <p:nvCxnSpPr>
          <p:cNvPr id="12" name="Straight Connector 11"/>
          <p:cNvCxnSpPr>
            <a:stCxn id="6" idx="3"/>
            <a:endCxn id="9" idx="1"/>
          </p:cNvCxnSpPr>
          <p:nvPr/>
        </p:nvCxnSpPr>
        <p:spPr>
          <a:xfrm>
            <a:off x="3759200" y="2093595"/>
            <a:ext cx="154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0" idx="3"/>
            <a:endCxn id="11" idx="1"/>
          </p:cNvCxnSpPr>
          <p:nvPr/>
        </p:nvCxnSpPr>
        <p:spPr>
          <a:xfrm flipV="1">
            <a:off x="3759200" y="3267075"/>
            <a:ext cx="1549400" cy="635"/>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s 14"/>
          <p:cNvSpPr/>
          <p:nvPr/>
        </p:nvSpPr>
        <p:spPr>
          <a:xfrm>
            <a:off x="1752600" y="4141470"/>
            <a:ext cx="2032000" cy="600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Front-End</a:t>
            </a:r>
            <a:endParaRPr lang="en-US"/>
          </a:p>
        </p:txBody>
      </p:sp>
      <p:sp>
        <p:nvSpPr>
          <p:cNvPr id="16" name="Rectangles 15"/>
          <p:cNvSpPr/>
          <p:nvPr/>
        </p:nvSpPr>
        <p:spPr>
          <a:xfrm>
            <a:off x="5308600" y="4140200"/>
            <a:ext cx="2214245" cy="6007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t>HTML and CSS</a:t>
            </a:r>
            <a:endParaRPr lang="en-US"/>
          </a:p>
        </p:txBody>
      </p:sp>
      <p:cxnSp>
        <p:nvCxnSpPr>
          <p:cNvPr id="17" name="Straight Connector 16"/>
          <p:cNvCxnSpPr>
            <a:stCxn id="15" idx="3"/>
            <a:endCxn id="16" idx="1"/>
          </p:cNvCxnSpPr>
          <p:nvPr/>
        </p:nvCxnSpPr>
        <p:spPr>
          <a:xfrm flipV="1">
            <a:off x="3784600" y="4440555"/>
            <a:ext cx="1524000" cy="127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mvc"/>
          <p:cNvPicPr>
            <a:picLocks noChangeAspect="1"/>
          </p:cNvPicPr>
          <p:nvPr/>
        </p:nvPicPr>
        <p:blipFill>
          <a:blip r:embed="rId1"/>
          <a:stretch>
            <a:fillRect/>
          </a:stretch>
        </p:blipFill>
        <p:spPr>
          <a:xfrm>
            <a:off x="3048000" y="1143000"/>
            <a:ext cx="6553835" cy="4915535"/>
          </a:xfrm>
          <a:prstGeom prst="rect">
            <a:avLst/>
          </a:prstGeom>
        </p:spPr>
      </p:pic>
      <p:sp>
        <p:nvSpPr>
          <p:cNvPr id="3" name="Text Box 2"/>
          <p:cNvSpPr txBox="1"/>
          <p:nvPr/>
        </p:nvSpPr>
        <p:spPr>
          <a:xfrm>
            <a:off x="716280" y="589280"/>
            <a:ext cx="6309360" cy="521970"/>
          </a:xfrm>
          <a:prstGeom prst="rect">
            <a:avLst/>
          </a:prstGeom>
          <a:noFill/>
        </p:spPr>
        <p:txBody>
          <a:bodyPr wrap="square" rtlCol="0">
            <a:spAutoFit/>
          </a:bodyPr>
          <a:p>
            <a:r>
              <a:rPr lang="en-US" sz="2800" b="1" u="sng">
                <a:solidFill>
                  <a:schemeClr val="accent1"/>
                </a:solidFill>
              </a:rPr>
              <a:t>MVC MODEL</a:t>
            </a:r>
            <a:endParaRPr lang="en-US" sz="2800" b="1" u="sng">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architecture"/>
          <p:cNvPicPr>
            <a:picLocks noChangeAspect="1"/>
          </p:cNvPicPr>
          <p:nvPr/>
        </p:nvPicPr>
        <p:blipFill>
          <a:blip r:embed="rId1"/>
          <a:stretch>
            <a:fillRect/>
          </a:stretch>
        </p:blipFill>
        <p:spPr>
          <a:xfrm>
            <a:off x="2202180" y="1000125"/>
            <a:ext cx="7950200" cy="48571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21608" y="1500587"/>
            <a:ext cx="6548782" cy="463826"/>
          </a:xfrm>
          <a:prstGeom prst="rect">
            <a:avLst/>
          </a:prstGeom>
          <a:solidFill>
            <a:schemeClr val="bg1"/>
          </a:solidFill>
          <a:ln w="571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Calibri" panose="020F0502020204030204"/>
              </a:rPr>
              <a:t>User </a:t>
            </a:r>
            <a:endParaRPr lang="en-US" dirty="0">
              <a:solidFill>
                <a:schemeClr val="tx1"/>
              </a:solidFill>
              <a:cs typeface="Calibri" panose="020F0502020204030204"/>
            </a:endParaRPr>
          </a:p>
        </p:txBody>
      </p:sp>
      <p:sp>
        <p:nvSpPr>
          <p:cNvPr id="8" name="TextBox 7"/>
          <p:cNvSpPr txBox="1"/>
          <p:nvPr/>
        </p:nvSpPr>
        <p:spPr>
          <a:xfrm>
            <a:off x="818100" y="737345"/>
            <a:ext cx="3694043" cy="4603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u="sng" dirty="0">
                <a:solidFill>
                  <a:schemeClr val="accent1"/>
                </a:solidFill>
                <a:cs typeface="Calibri" panose="020F0502020204030204"/>
              </a:rPr>
              <a:t>PROJECT ARCHITECTURE</a:t>
            </a:r>
            <a:endParaRPr lang="en-US" sz="2400" b="1" u="sng" dirty="0">
              <a:solidFill>
                <a:schemeClr val="accent1"/>
              </a:solidFill>
              <a:cs typeface="Calibri" panose="020F0502020204030204"/>
            </a:endParaRPr>
          </a:p>
        </p:txBody>
      </p:sp>
      <p:sp>
        <p:nvSpPr>
          <p:cNvPr id="9" name="Rectangle 8"/>
          <p:cNvSpPr/>
          <p:nvPr/>
        </p:nvSpPr>
        <p:spPr>
          <a:xfrm>
            <a:off x="2821608" y="2267584"/>
            <a:ext cx="6548782" cy="463826"/>
          </a:xfrm>
          <a:prstGeom prst="rect">
            <a:avLst/>
          </a:prstGeom>
          <a:solidFill>
            <a:schemeClr val="bg1"/>
          </a:solidFill>
          <a:ln w="571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cs typeface="Calibri" panose="020F0502020204030204"/>
              </a:rPr>
              <a:t>Presentation Layer (User, Product, Home)</a:t>
            </a:r>
            <a:endParaRPr lang="en-US" dirty="0">
              <a:solidFill>
                <a:schemeClr val="tx1"/>
              </a:solidFill>
              <a:cs typeface="Calibri" panose="020F0502020204030204"/>
            </a:endParaRPr>
          </a:p>
        </p:txBody>
      </p:sp>
      <p:sp>
        <p:nvSpPr>
          <p:cNvPr id="14" name="Rectangle 13"/>
          <p:cNvSpPr/>
          <p:nvPr/>
        </p:nvSpPr>
        <p:spPr>
          <a:xfrm>
            <a:off x="2821608" y="3056171"/>
            <a:ext cx="6548782" cy="463826"/>
          </a:xfrm>
          <a:prstGeom prst="rect">
            <a:avLst/>
          </a:prstGeom>
          <a:solidFill>
            <a:schemeClr val="bg1"/>
          </a:solidFill>
          <a:ln w="571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cs typeface="Calibri" panose="020F0502020204030204"/>
              </a:rPr>
              <a:t>Application Layer (controllers, Services, Interfaces)</a:t>
            </a:r>
            <a:endParaRPr lang="en-US" dirty="0">
              <a:solidFill>
                <a:schemeClr val="tx1"/>
              </a:solidFill>
              <a:cs typeface="Calibri" panose="020F0502020204030204"/>
            </a:endParaRPr>
          </a:p>
        </p:txBody>
      </p:sp>
      <p:sp>
        <p:nvSpPr>
          <p:cNvPr id="15" name="Rectangle 14"/>
          <p:cNvSpPr/>
          <p:nvPr/>
        </p:nvSpPr>
        <p:spPr>
          <a:xfrm>
            <a:off x="2822878" y="3834073"/>
            <a:ext cx="6548782" cy="463826"/>
          </a:xfrm>
          <a:prstGeom prst="rect">
            <a:avLst/>
          </a:prstGeom>
          <a:solidFill>
            <a:schemeClr val="bg1"/>
          </a:solidFill>
          <a:ln w="571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cs typeface="Calibri" panose="020F0502020204030204"/>
              </a:rPr>
              <a:t>Data Layer(Entities, Models, DbOperations)</a:t>
            </a:r>
            <a:endParaRPr lang="en-US" dirty="0">
              <a:solidFill>
                <a:schemeClr val="tx1"/>
              </a:solidFill>
              <a:cs typeface="Calibri" panose="020F0502020204030204"/>
            </a:endParaRPr>
          </a:p>
        </p:txBody>
      </p:sp>
      <p:sp>
        <p:nvSpPr>
          <p:cNvPr id="16" name="Rectangle 15"/>
          <p:cNvSpPr/>
          <p:nvPr/>
        </p:nvSpPr>
        <p:spPr>
          <a:xfrm>
            <a:off x="2822243" y="4611975"/>
            <a:ext cx="6548782" cy="463826"/>
          </a:xfrm>
          <a:prstGeom prst="rect">
            <a:avLst/>
          </a:prstGeom>
          <a:solidFill>
            <a:schemeClr val="bg1"/>
          </a:solidFill>
          <a:ln w="571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cs typeface="Calibri" panose="020F0502020204030204"/>
              </a:rPr>
              <a:t>Database</a:t>
            </a:r>
            <a:endParaRPr lang="en-US" dirty="0">
              <a:solidFill>
                <a:schemeClr val="tx1"/>
              </a:solidFill>
              <a:cs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6652" y="513521"/>
            <a:ext cx="10568608" cy="7293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ea typeface="+mn-lt"/>
                <a:cs typeface="+mn-lt"/>
              </a:rPr>
              <a:t>1. Single Codebase:</a:t>
            </a:r>
            <a:endParaRPr lang="en-US" dirty="0"/>
          </a:p>
          <a:p>
            <a:endParaRPr lang="en-US" dirty="0">
              <a:ea typeface="+mn-lt"/>
              <a:cs typeface="+mn-lt"/>
            </a:endParaRPr>
          </a:p>
          <a:p>
            <a:r>
              <a:rPr lang="en-US" dirty="0">
                <a:ea typeface="+mn-lt"/>
                <a:cs typeface="+mn-lt"/>
              </a:rPr>
              <a:t>The entire application, including the user interface, business logic, and data access layers, is developed and  managed within a single codebase.</a:t>
            </a:r>
            <a:endParaRPr lang="en-US">
              <a:cs typeface="Calibri" panose="020F0502020204030204"/>
            </a:endParaRPr>
          </a:p>
          <a:p>
            <a:endParaRPr lang="en-US" dirty="0">
              <a:cs typeface="Calibri" panose="020F0502020204030204"/>
            </a:endParaRPr>
          </a:p>
          <a:p>
            <a:r>
              <a:rPr lang="en-US" dirty="0">
                <a:ea typeface="+mn-lt"/>
                <a:cs typeface="+mn-lt"/>
              </a:rPr>
              <a:t>2. Presentation Layer:</a:t>
            </a:r>
            <a:endParaRPr lang="en-US" dirty="0"/>
          </a:p>
          <a:p>
            <a:endParaRPr lang="en-US"/>
          </a:p>
          <a:p>
            <a:r>
              <a:rPr lang="en-US" dirty="0">
                <a:ea typeface="+mn-lt"/>
                <a:cs typeface="+mn-lt"/>
              </a:rPr>
              <a:t>Contains the user interface elements developed using </a:t>
            </a:r>
            <a:r>
              <a:rPr lang="en-US" b="1" dirty="0">
                <a:ea typeface="+mn-lt"/>
                <a:cs typeface="+mn-lt"/>
              </a:rPr>
              <a:t>ASP.NET CORE MVC</a:t>
            </a:r>
            <a:r>
              <a:rPr lang="en-US" dirty="0">
                <a:ea typeface="+mn-lt"/>
                <a:cs typeface="+mn-lt"/>
              </a:rPr>
              <a:t> and uses </a:t>
            </a:r>
            <a:r>
              <a:rPr lang="en-US" b="1" dirty="0">
                <a:ea typeface="+mn-lt"/>
                <a:cs typeface="+mn-lt"/>
              </a:rPr>
              <a:t>HTML, CSS, JavaScript</a:t>
            </a:r>
            <a:r>
              <a:rPr lang="en-US" dirty="0">
                <a:ea typeface="+mn-lt"/>
                <a:cs typeface="+mn-lt"/>
              </a:rPr>
              <a:t>, and client-side frameworks for user interface application.</a:t>
            </a:r>
            <a:endParaRPr lang="en-US" dirty="0">
              <a:cs typeface="Calibri" panose="020F0502020204030204"/>
            </a:endParaRPr>
          </a:p>
          <a:p>
            <a:endParaRPr lang="en-US" dirty="0">
              <a:cs typeface="Calibri" panose="020F0502020204030204"/>
            </a:endParaRPr>
          </a:p>
          <a:p>
            <a:r>
              <a:rPr lang="en-US" dirty="0">
                <a:ea typeface="+mn-lt"/>
                <a:cs typeface="+mn-lt"/>
              </a:rPr>
              <a:t>3. Application Layer:</a:t>
            </a:r>
            <a:endParaRPr lang="en-US" dirty="0"/>
          </a:p>
          <a:p>
            <a:endParaRPr lang="en-US"/>
          </a:p>
          <a:p>
            <a:r>
              <a:rPr lang="en-US" dirty="0">
                <a:ea typeface="+mn-lt"/>
                <a:cs typeface="+mn-lt"/>
              </a:rPr>
              <a:t>It consists of business logic, including user management, product catalog, order processing, etc.</a:t>
            </a:r>
            <a:endParaRPr lang="en-US" dirty="0"/>
          </a:p>
          <a:p>
            <a:r>
              <a:rPr lang="en-US" dirty="0">
                <a:ea typeface="+mn-lt"/>
                <a:cs typeface="+mn-lt"/>
              </a:rPr>
              <a:t>Written in </a:t>
            </a:r>
            <a:r>
              <a:rPr lang="en-US" b="1" dirty="0">
                <a:ea typeface="+mn-lt"/>
                <a:cs typeface="+mn-lt"/>
              </a:rPr>
              <a:t>.NET</a:t>
            </a:r>
            <a:r>
              <a:rPr lang="en-US" dirty="0">
                <a:ea typeface="+mn-lt"/>
                <a:cs typeface="+mn-lt"/>
              </a:rPr>
              <a:t> using </a:t>
            </a:r>
            <a:r>
              <a:rPr lang="en-US" b="1" dirty="0">
                <a:ea typeface="+mn-lt"/>
                <a:cs typeface="+mn-lt"/>
              </a:rPr>
              <a:t>C#</a:t>
            </a:r>
            <a:r>
              <a:rPr lang="en-US" dirty="0">
                <a:ea typeface="+mn-lt"/>
                <a:cs typeface="+mn-lt"/>
              </a:rPr>
              <a:t> and other relevant languages for implementing business rules and functionalities.</a:t>
            </a:r>
            <a:endParaRPr lang="en-US" dirty="0"/>
          </a:p>
          <a:p>
            <a:endParaRPr lang="en-US" dirty="0">
              <a:cs typeface="Calibri" panose="020F0502020204030204"/>
            </a:endParaRPr>
          </a:p>
          <a:p>
            <a:r>
              <a:rPr lang="en-US" dirty="0">
                <a:ea typeface="+mn-lt"/>
                <a:cs typeface="+mn-lt"/>
              </a:rPr>
              <a:t>4. Data Layer:</a:t>
            </a:r>
            <a:endParaRPr lang="en-US" dirty="0">
              <a:ea typeface="+mn-lt"/>
              <a:cs typeface="+mn-lt"/>
            </a:endParaRPr>
          </a:p>
          <a:p>
            <a:endParaRPr lang="en-US"/>
          </a:p>
          <a:p>
            <a:r>
              <a:rPr lang="en-US" dirty="0">
                <a:ea typeface="+mn-lt"/>
                <a:cs typeface="+mn-lt"/>
              </a:rPr>
              <a:t>Manages data storage, retrieval, and manipulation.</a:t>
            </a:r>
            <a:endParaRPr lang="en-US" dirty="0">
              <a:ea typeface="+mn-lt"/>
              <a:cs typeface="+mn-lt"/>
            </a:endParaRPr>
          </a:p>
          <a:p>
            <a:r>
              <a:rPr lang="en-US" dirty="0">
                <a:ea typeface="+mn-lt"/>
                <a:cs typeface="+mn-lt"/>
              </a:rPr>
              <a:t>Uses </a:t>
            </a:r>
            <a:r>
              <a:rPr lang="en-US" b="1" dirty="0">
                <a:ea typeface="+mn-lt"/>
                <a:cs typeface="+mn-lt"/>
              </a:rPr>
              <a:t>MS SQL Server</a:t>
            </a:r>
            <a:r>
              <a:rPr lang="en-US" dirty="0">
                <a:ea typeface="+mn-lt"/>
                <a:cs typeface="+mn-lt"/>
              </a:rPr>
              <a:t> as the database system, interacting with Entity Framework for data access using </a:t>
            </a:r>
            <a:r>
              <a:rPr lang="en-US" b="1" dirty="0">
                <a:ea typeface="+mn-lt"/>
                <a:cs typeface="+mn-lt"/>
              </a:rPr>
              <a:t>LINQ(Language Integrated Query)</a:t>
            </a:r>
            <a:r>
              <a:rPr lang="en-US" dirty="0">
                <a:ea typeface="+mn-lt"/>
                <a:cs typeface="+mn-lt"/>
              </a:rPr>
              <a:t>.</a:t>
            </a:r>
            <a:endParaRPr lang="en-US" dirty="0">
              <a:ea typeface="+mn-lt"/>
              <a:cs typeface="+mn-lt"/>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pPr algn="just"/>
            <a:endParaRPr lang="en-US" dirty="0">
              <a:cs typeface="Calibri" panose="020F0502020204030204"/>
            </a:endParaRPr>
          </a:p>
          <a:p>
            <a:pPr algn="just"/>
            <a:endParaRPr lang="en-US" dirty="0">
              <a:cs typeface="Calibri" panose="020F0502020204030204"/>
            </a:endParaRPr>
          </a:p>
          <a:p>
            <a:endParaRPr lang="en-US" dirty="0">
              <a:cs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4632</Words>
  <Application>WPS Presentation</Application>
  <PresentationFormat>Widescreen</PresentationFormat>
  <Paragraphs>143</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Calibri Light</vt:lpstr>
      <vt:lpstr>Calibri</vt:lpstr>
      <vt:lpstr>Segoe UI</vt:lpstr>
      <vt:lpstr>Microsoft YaHei</vt:lpstr>
      <vt:lpstr>Arial Unicode MS</vt:lpstr>
      <vt:lpstr>Calibri</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cp:lastModifiedBy>
  <cp:revision>234</cp:revision>
  <dcterms:created xsi:type="dcterms:W3CDTF">2023-11-16T05:19:00Z</dcterms:created>
  <dcterms:modified xsi:type="dcterms:W3CDTF">2023-11-16T23:46:49Z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69CDAFCC41904368ADF2D35263015334</vt:lpwstr>
  </property>
  <property fmtid="{D5CDD505-2E9C-101B-9397-08002B2CF9AE}" pid="3" name="KSOProductBuildVer">
    <vt:lpwstr>1033-11.2.0.11225</vt:lpwstr>
  </property>
</Properties>
</file>