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4" r:id="rId1"/>
  </p:sldMasterIdLst>
  <p:notesMasterIdLst>
    <p:notesMasterId r:id="rId22"/>
  </p:notesMasterIdLst>
  <p:sldIdLst>
    <p:sldId id="261" r:id="rId2"/>
    <p:sldId id="263" r:id="rId3"/>
    <p:sldId id="290" r:id="rId4"/>
    <p:sldId id="289" r:id="rId5"/>
    <p:sldId id="285" r:id="rId6"/>
    <p:sldId id="267" r:id="rId7"/>
    <p:sldId id="269" r:id="rId8"/>
    <p:sldId id="292" r:id="rId9"/>
    <p:sldId id="303" r:id="rId10"/>
    <p:sldId id="304" r:id="rId11"/>
    <p:sldId id="293" r:id="rId12"/>
    <p:sldId id="302" r:id="rId13"/>
    <p:sldId id="297" r:id="rId14"/>
    <p:sldId id="298" r:id="rId15"/>
    <p:sldId id="299" r:id="rId16"/>
    <p:sldId id="300" r:id="rId17"/>
    <p:sldId id="301" r:id="rId18"/>
    <p:sldId id="295" r:id="rId19"/>
    <p:sldId id="294" r:id="rId20"/>
    <p:sldId id="291"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C5F"/>
    <a:srgbClr val="F0230C"/>
    <a:srgbClr val="0000CC"/>
    <a:srgbClr val="56B806"/>
    <a:srgbClr val="C80064"/>
    <a:srgbClr val="D6370C"/>
    <a:srgbClr val="CF1565"/>
    <a:srgbClr val="FF856D"/>
    <a:srgbClr val="DB0B0B"/>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726DE-DCFB-4BE8-9C23-CE253C1C5F25}" v="112" dt="2022-08-12T04:20:52.844"/>
    <p1510:client id="{34D16C6B-BD94-4C88-94A0-F2F48137B41C}" v="444" dt="2022-12-16T16:23:20.751"/>
    <p1510:client id="{54013BCC-720E-4B87-9C4C-C35EACFE6704}" v="131" dt="2022-08-11T17:48:24.209"/>
    <p1510:client id="{6E801A22-EFF7-4D05-A670-AC319E594200}" v="77" dt="2023-01-27T08:51:24.395"/>
    <p1510:client id="{6FD479A7-D2C0-4D85-A97D-9546413DED22}" v="249" dt="2022-10-18T10:59:09.921"/>
    <p1510:client id="{7EDB4C82-6D17-4A5F-89A3-B53C0F5B36B4}" v="9" dt="2022-10-08T13:55:56.250"/>
    <p1510:client id="{8486F391-4E85-40FD-B50C-0DE9620754E2}" v="338" dt="2022-10-09T11:02:16.109"/>
    <p1510:client id="{8E7AC29F-E768-4531-9659-02CC54FE7D39}" v="323" dt="2023-01-27T08:43:17.128"/>
    <p1510:client id="{8EFEE8AA-D064-4D4B-8B0D-B51872806F79}" v="19" dt="2022-08-12T04:37:07.644"/>
    <p1510:client id="{9E79A0EF-29CA-4CF3-AA16-6DBB13E7D938}" v="454" dt="2023-01-27T16:14:45.052"/>
    <p1510:client id="{BE697209-D783-4916-B0FB-4185FB970701}" v="75" dt="2022-08-12T17:03:01.167"/>
    <p1510:client id="{C27B5F22-0EBD-4A39-B1F7-C867E06372DF}" v="61" dt="2023-05-09T16:56:27.818"/>
    <p1510:client id="{CB752D94-E220-4FB3-BCF7-5F43B03FC7AD}" v="39" dt="2022-08-11T17:29:27.765"/>
    <p1510:client id="{D82F618D-7FC1-44D8-925D-FE641C434B25}" v="157" dt="2022-08-11T17:22:43.432"/>
    <p1510:client id="{D8B0562C-B379-4848-887A-4E9E2E74CEE6}" v="27" dt="2022-12-16T13:05:10"/>
    <p1510:client id="{E7CE2958-3168-4183-88D6-542C7928905D}" v="6" dt="2022-12-16T16:32:47.797"/>
    <p1510:client id="{EE278266-589E-49F6-BEB0-0F9076ED61E7}" v="862" dt="2022-08-11T17:09:55.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113" d="100"/>
          <a:sy n="113" d="100"/>
        </p:scale>
        <p:origin x="614" y="7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9600"/>
            </a:lvl1pPr>
          </a:lstStyle>
          <a:p>
            <a:r>
              <a:rPr lang="en-US" dirty="0"/>
              <a:t>Click to edit Master title style</a:t>
            </a:r>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812810" indent="0" algn="ctr">
              <a:buNone/>
              <a:defRPr>
                <a:solidFill>
                  <a:schemeClr val="tx1">
                    <a:tint val="75000"/>
                  </a:schemeClr>
                </a:solidFill>
              </a:defRPr>
            </a:lvl2pPr>
            <a:lvl3pPr marL="1625620" indent="0" algn="ctr">
              <a:buNone/>
              <a:defRPr>
                <a:solidFill>
                  <a:schemeClr val="tx1">
                    <a:tint val="75000"/>
                  </a:schemeClr>
                </a:solidFill>
              </a:defRPr>
            </a:lvl3pPr>
            <a:lvl4pPr marL="2438430" indent="0" algn="ctr">
              <a:buNone/>
              <a:defRPr>
                <a:solidFill>
                  <a:schemeClr val="tx1">
                    <a:tint val="75000"/>
                  </a:schemeClr>
                </a:solidFill>
              </a:defRPr>
            </a:lvl4pPr>
            <a:lvl5pPr marL="3251241" indent="0" algn="ctr">
              <a:buNone/>
              <a:defRPr>
                <a:solidFill>
                  <a:schemeClr val="tx1">
                    <a:tint val="75000"/>
                  </a:schemeClr>
                </a:solidFill>
              </a:defRPr>
            </a:lvl5pPr>
            <a:lvl6pPr marL="4064051" indent="0" algn="ctr">
              <a:buNone/>
              <a:defRPr>
                <a:solidFill>
                  <a:schemeClr val="tx1">
                    <a:tint val="75000"/>
                  </a:schemeClr>
                </a:solidFill>
              </a:defRPr>
            </a:lvl6pPr>
            <a:lvl7pPr marL="4876861" indent="0" algn="ctr">
              <a:buNone/>
              <a:defRPr>
                <a:solidFill>
                  <a:schemeClr val="tx1">
                    <a:tint val="75000"/>
                  </a:schemeClr>
                </a:solidFill>
              </a:defRPr>
            </a:lvl7pPr>
            <a:lvl8pPr marL="5689671" indent="0" algn="ctr">
              <a:buNone/>
              <a:defRPr>
                <a:solidFill>
                  <a:schemeClr val="tx1">
                    <a:tint val="75000"/>
                  </a:schemeClr>
                </a:solidFill>
              </a:defRPr>
            </a:lvl8pPr>
            <a:lvl9pPr marL="65024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045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8533" b="0" cap="none"/>
            </a:lvl1pPr>
          </a:lstStyle>
          <a:p>
            <a:r>
              <a:rPr lang="en-US" dirty="0"/>
              <a:t>Click to edit Master title style</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51875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dirty="0"/>
              <a:t>Click to edit Master title style</a:t>
            </a:r>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2844">
                <a:solidFill>
                  <a:schemeClr val="tx1">
                    <a:lumMod val="50000"/>
                    <a:lumOff val="50000"/>
                  </a:schemeClr>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3200">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
        <p:nvSpPr>
          <p:cNvPr id="14" name="TextBox 13"/>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522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8533" b="0"/>
            </a:lvl1pPr>
          </a:lstStyle>
          <a:p>
            <a:r>
              <a:rPr lang="en-US" dirty="0"/>
              <a:t>Click to edit Master title style</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4792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8533" b="0" cap="none"/>
            </a:lvl1pPr>
          </a:lstStyle>
          <a:p>
            <a:r>
              <a:rPr lang="en-US" dirty="0"/>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
        <p:nvSpPr>
          <p:cNvPr id="17" name="TextBox 16"/>
          <p:cNvSpPr txBox="1"/>
          <p:nvPr/>
        </p:nvSpPr>
        <p:spPr>
          <a:xfrm>
            <a:off x="1850739" y="486004"/>
            <a:ext cx="457200" cy="438582"/>
          </a:xfrm>
          <a:prstGeom prst="rect">
            <a:avLst/>
          </a:prstGeom>
        </p:spPr>
        <p:txBody>
          <a:bodyPr vert="horz" lIns="162560" tIns="81280" rIns="162560" bIns="81280" rtlCol="0" anchor="ctr">
            <a:noAutofit/>
          </a:bodyPr>
          <a:lstStyle/>
          <a:p>
            <a:pPr lvl="0"/>
            <a:r>
              <a:rPr lang="en-US" sz="14222"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162560" tIns="81280" rIns="162560" bIns="81280" rtlCol="0" anchor="ctr">
            <a:noAutofit/>
          </a:bodyPr>
          <a:lstStyle/>
          <a:p>
            <a:pPr lvl="0"/>
            <a:r>
              <a:rPr lang="en-US" sz="14222"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5153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8533" b="0"/>
            </a:lvl1pPr>
          </a:lstStyle>
          <a:p>
            <a:r>
              <a:rPr lang="en-US" dirty="0"/>
              <a:t>Click to edit Master title style</a:t>
            </a:r>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4267">
                <a:solidFill>
                  <a:schemeClr val="accent1"/>
                </a:solidFill>
              </a:defRPr>
            </a:lvl1pPr>
            <a:lvl2pPr marL="812810" indent="0">
              <a:buFontTx/>
              <a:buNone/>
              <a:defRPr/>
            </a:lvl2pPr>
            <a:lvl3pPr marL="1625620" indent="0">
              <a:buFontTx/>
              <a:buNone/>
              <a:defRPr/>
            </a:lvl3pPr>
            <a:lvl4pPr marL="2438430" indent="0">
              <a:buFontTx/>
              <a:buNone/>
              <a:defRPr/>
            </a:lvl4pPr>
            <a:lvl5pPr marL="3251241"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80827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673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542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dirty="0"/>
              <a:t>Click to edit Master title style</a:t>
            </a:r>
          </a:p>
        </p:txBody>
      </p:sp>
      <p:sp>
        <p:nvSpPr>
          <p:cNvPr id="3" name="Content Placeholder 2"/>
          <p:cNvSpPr>
            <a:spLocks noGrp="1"/>
          </p:cNvSpPr>
          <p:nvPr>
            <p:ph idx="1"/>
          </p:nvPr>
        </p:nvSpPr>
        <p:spPr>
          <a:xfrm>
            <a:off x="1941909" y="1600200"/>
            <a:ext cx="6686550" cy="283321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43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7111" b="0" cap="none"/>
            </a:lvl1pPr>
          </a:lstStyle>
          <a:p>
            <a:r>
              <a:rPr lang="en-US" dirty="0"/>
              <a:t>Click to edit Master title style</a:t>
            </a:r>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3556">
                <a:solidFill>
                  <a:schemeClr val="tx1">
                    <a:lumMod val="65000"/>
                    <a:lumOff val="35000"/>
                  </a:schemeClr>
                </a:solidFill>
              </a:defRPr>
            </a:lvl1pPr>
            <a:lvl2pPr marL="812810" indent="0">
              <a:buNone/>
              <a:defRPr sz="3200">
                <a:solidFill>
                  <a:schemeClr val="tx1">
                    <a:tint val="75000"/>
                  </a:schemeClr>
                </a:solidFill>
              </a:defRPr>
            </a:lvl2pPr>
            <a:lvl3pPr marL="1625620" indent="0">
              <a:buNone/>
              <a:defRPr sz="2844">
                <a:solidFill>
                  <a:schemeClr val="tx1">
                    <a:tint val="75000"/>
                  </a:schemeClr>
                </a:solidFill>
              </a:defRPr>
            </a:lvl3pPr>
            <a:lvl4pPr marL="2438430" indent="0">
              <a:buNone/>
              <a:defRPr sz="2489">
                <a:solidFill>
                  <a:schemeClr val="tx1">
                    <a:tint val="75000"/>
                  </a:schemeClr>
                </a:solidFill>
              </a:defRPr>
            </a:lvl4pPr>
            <a:lvl5pPr marL="3251241" indent="0">
              <a:buNone/>
              <a:defRPr sz="2489">
                <a:solidFill>
                  <a:schemeClr val="tx1">
                    <a:tint val="75000"/>
                  </a:schemeClr>
                </a:solidFill>
              </a:defRPr>
            </a:lvl5pPr>
            <a:lvl6pPr marL="4064051" indent="0">
              <a:buNone/>
              <a:defRPr sz="2489">
                <a:solidFill>
                  <a:schemeClr val="tx1">
                    <a:tint val="75000"/>
                  </a:schemeClr>
                </a:solidFill>
              </a:defRPr>
            </a:lvl6pPr>
            <a:lvl7pPr marL="4876861" indent="0">
              <a:buNone/>
              <a:defRPr sz="2489">
                <a:solidFill>
                  <a:schemeClr val="tx1">
                    <a:tint val="75000"/>
                  </a:schemeClr>
                </a:solidFill>
              </a:defRPr>
            </a:lvl7pPr>
            <a:lvl8pPr marL="5689671" indent="0">
              <a:buNone/>
              <a:defRPr sz="2489">
                <a:solidFill>
                  <a:schemeClr val="tx1">
                    <a:tint val="75000"/>
                  </a:schemeClr>
                </a:solidFill>
              </a:defRPr>
            </a:lvl8pPr>
            <a:lvl9pPr marL="6502481" indent="0">
              <a:buNone/>
              <a:defRPr sz="2489">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87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9790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4267" b="0"/>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1384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5593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453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3556" b="0"/>
            </a:lvl1pPr>
          </a:lstStyle>
          <a:p>
            <a:r>
              <a:rPr lang="en-US" dirty="0"/>
              <a:t>Click to edit Master title style</a:t>
            </a:r>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2489"/>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7377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4267" b="0"/>
            </a:lvl1pPr>
          </a:lstStyle>
          <a:p>
            <a:r>
              <a:rPr lang="en-US" dirty="0"/>
              <a:t>Click to edit Master title style</a:t>
            </a:r>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2844"/>
            </a:lvl1pPr>
            <a:lvl2pPr marL="812810" indent="0">
              <a:buNone/>
              <a:defRPr sz="2844"/>
            </a:lvl2pPr>
            <a:lvl3pPr marL="1625620" indent="0">
              <a:buNone/>
              <a:defRPr sz="2844"/>
            </a:lvl3pPr>
            <a:lvl4pPr marL="2438430" indent="0">
              <a:buNone/>
              <a:defRPr sz="2844"/>
            </a:lvl4pPr>
            <a:lvl5pPr marL="3251241" indent="0">
              <a:buNone/>
              <a:defRPr sz="2844"/>
            </a:lvl5pPr>
            <a:lvl6pPr marL="4064051" indent="0">
              <a:buNone/>
              <a:defRPr sz="2844"/>
            </a:lvl6pPr>
            <a:lvl7pPr marL="4876861" indent="0">
              <a:buNone/>
              <a:defRPr sz="2844"/>
            </a:lvl7pPr>
            <a:lvl8pPr marL="5689671" indent="0">
              <a:buNone/>
              <a:defRPr sz="2844"/>
            </a:lvl8pPr>
            <a:lvl9pPr marL="6502481" indent="0">
              <a:buNone/>
              <a:defRPr sz="2844"/>
            </a:lvl9pPr>
          </a:lstStyle>
          <a:p>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2133"/>
            </a:lvl1pPr>
            <a:lvl2pPr marL="812810" indent="0">
              <a:buNone/>
              <a:defRPr sz="2133"/>
            </a:lvl2pPr>
            <a:lvl3pPr marL="1625620" indent="0">
              <a:buNone/>
              <a:defRPr sz="1778"/>
            </a:lvl3pPr>
            <a:lvl4pPr marL="2438430" indent="0">
              <a:buNone/>
              <a:defRPr sz="1600"/>
            </a:lvl4pPr>
            <a:lvl5pPr marL="3251241" indent="0">
              <a:buNone/>
              <a:defRPr sz="1600"/>
            </a:lvl5pPr>
            <a:lvl6pPr marL="4064051" indent="0">
              <a:buNone/>
              <a:defRPr sz="1600"/>
            </a:lvl6pPr>
            <a:lvl7pPr marL="4876861" indent="0">
              <a:buNone/>
              <a:defRPr sz="1600"/>
            </a:lvl7pPr>
            <a:lvl8pPr marL="5689671" indent="0">
              <a:buNone/>
              <a:defRPr sz="1600"/>
            </a:lvl8pPr>
            <a:lvl9pPr marL="6502481" indent="0">
              <a:buNone/>
              <a:defRPr sz="16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17965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1600">
                <a:solidFill>
                  <a:schemeClr val="tx1">
                    <a:tint val="75000"/>
                  </a:schemeClr>
                </a:solidFill>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3556">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2208677"/>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 id="2147484098" r:id="rId14"/>
    <p:sldLayoutId id="2147484099" r:id="rId15"/>
    <p:sldLayoutId id="2147484100"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7685E-BF7D-6215-214C-FF8BCE72253E}"/>
              </a:ext>
            </a:extLst>
          </p:cNvPr>
          <p:cNvSpPr>
            <a:spLocks noGrp="1"/>
          </p:cNvSpPr>
          <p:nvPr>
            <p:ph idx="1"/>
          </p:nvPr>
        </p:nvSpPr>
        <p:spPr>
          <a:xfrm>
            <a:off x="1262839" y="848082"/>
            <a:ext cx="7711830" cy="3110572"/>
          </a:xfrm>
          <a:effectLst>
            <a:glow rad="63500">
              <a:schemeClr val="accent2">
                <a:satMod val="175000"/>
                <a:alpha val="40000"/>
              </a:schemeClr>
            </a:glow>
          </a:effectLst>
        </p:spPr>
        <p:txBody>
          <a:bodyPr vert="horz" lIns="91440" tIns="45720" rIns="91440" bIns="45720" rtlCol="0" anchor="t">
            <a:normAutofit/>
          </a:bodyPr>
          <a:lstStyle/>
          <a:p>
            <a:pPr marL="0" indent="0" algn="ctr">
              <a:buNone/>
            </a:pPr>
            <a:r>
              <a:rPr lang="en-US" sz="2200" b="1" dirty="0">
                <a:solidFill>
                  <a:srgbClr val="002060"/>
                </a:solidFill>
                <a:latin typeface="Times New Roman"/>
                <a:cs typeface="Times New Roman"/>
              </a:rPr>
              <a:t>IOT</a:t>
            </a:r>
            <a:r>
              <a:rPr lang="en-US" sz="2200" b="1" dirty="0">
                <a:solidFill>
                  <a:srgbClr val="002060"/>
                </a:solidFill>
                <a:latin typeface="Times New Roman"/>
                <a:ea typeface="+mn-lt"/>
                <a:cs typeface="+mn-lt"/>
              </a:rPr>
              <a:t> BASED MANHOLE DETECTION AND </a:t>
            </a:r>
            <a:endParaRPr lang="en-US" sz="2200" dirty="0">
              <a:solidFill>
                <a:srgbClr val="002060"/>
              </a:solidFill>
              <a:latin typeface="Times New Roman"/>
              <a:cs typeface="Times New Roman" panose="02020603050405020304" pitchFamily="18" charset="0"/>
            </a:endParaRPr>
          </a:p>
          <a:p>
            <a:pPr algn="ctr">
              <a:buNone/>
            </a:pPr>
            <a:r>
              <a:rPr lang="en-US" sz="2200" b="1" dirty="0">
                <a:solidFill>
                  <a:srgbClr val="002060"/>
                </a:solidFill>
                <a:latin typeface="Times New Roman"/>
                <a:cs typeface="Times New Roman"/>
              </a:rPr>
              <a:t>  MONITORING SYSTEM</a:t>
            </a:r>
          </a:p>
          <a:p>
            <a:pPr algn="ctr">
              <a:buNone/>
            </a:pPr>
            <a:endParaRPr lang="en-IN" sz="1600" b="1" dirty="0">
              <a:solidFill>
                <a:srgbClr val="002060"/>
              </a:solidFill>
              <a:latin typeface="Times New Roman"/>
              <a:cs typeface="Times New Roman"/>
            </a:endParaRPr>
          </a:p>
          <a:p>
            <a:pPr>
              <a:buNone/>
            </a:pPr>
            <a:r>
              <a:rPr lang="en-IN" b="1" dirty="0">
                <a:solidFill>
                  <a:srgbClr val="002060"/>
                </a:solidFill>
                <a:latin typeface="Times New Roman"/>
                <a:cs typeface="Times New Roman"/>
              </a:rPr>
              <a:t> </a:t>
            </a:r>
            <a:r>
              <a:rPr lang="en-IN" sz="1600" b="1" dirty="0">
                <a:solidFill>
                  <a:srgbClr val="002060"/>
                </a:solidFill>
                <a:latin typeface="Times New Roman"/>
                <a:cs typeface="Times New Roman"/>
              </a:rPr>
              <a:t>UNDER THE GUIDANCE OF :</a:t>
            </a:r>
            <a:r>
              <a:rPr lang="en-IN" sz="1600" b="1" dirty="0" err="1">
                <a:solidFill>
                  <a:schemeClr val="tx1">
                    <a:lumMod val="95000"/>
                  </a:schemeClr>
                </a:solidFill>
                <a:latin typeface="Times New Roman"/>
                <a:cs typeface="Times New Roman"/>
              </a:rPr>
              <a:t>Dr.K.KAMAKSHAIAH</a:t>
            </a:r>
            <a:endParaRPr lang="en-IN" sz="1600" b="1" dirty="0">
              <a:solidFill>
                <a:schemeClr val="tx1">
                  <a:lumMod val="95000"/>
                </a:schemeClr>
              </a:solidFill>
              <a:latin typeface="Times New Roman"/>
              <a:cs typeface="Times New Roman"/>
            </a:endParaRPr>
          </a:p>
          <a:p>
            <a:pPr>
              <a:buNone/>
            </a:pPr>
            <a:r>
              <a:rPr lang="en-IN" b="1" dirty="0">
                <a:solidFill>
                  <a:schemeClr val="accent2">
                    <a:lumMod val="50000"/>
                  </a:schemeClr>
                </a:solidFill>
                <a:latin typeface="Times New Roman"/>
                <a:cs typeface="Times New Roman"/>
              </a:rPr>
              <a:t>  </a:t>
            </a:r>
            <a:r>
              <a:rPr lang="en-IN" sz="1600" b="1" dirty="0">
                <a:solidFill>
                  <a:schemeClr val="accent2">
                    <a:lumMod val="50000"/>
                  </a:schemeClr>
                </a:solidFill>
                <a:latin typeface="Times New Roman"/>
                <a:cs typeface="Times New Roman"/>
              </a:rPr>
              <a:t>DONE BY :</a:t>
            </a:r>
          </a:p>
          <a:p>
            <a:pPr>
              <a:buNone/>
            </a:pPr>
            <a:r>
              <a:rPr lang="en-IN" sz="1400" b="1" dirty="0">
                <a:solidFill>
                  <a:schemeClr val="tx1">
                    <a:lumMod val="95000"/>
                  </a:schemeClr>
                </a:solidFill>
                <a:latin typeface="Times New Roman"/>
                <a:cs typeface="Times New Roman"/>
              </a:rPr>
              <a:t>MADA SAI KIRAN</a:t>
            </a:r>
            <a:endParaRPr lang="en-IN" sz="1400" dirty="0">
              <a:solidFill>
                <a:schemeClr val="tx1">
                  <a:lumMod val="95000"/>
                </a:schemeClr>
              </a:solidFill>
              <a:latin typeface="Times New Roman"/>
              <a:ea typeface="Calibri"/>
              <a:cs typeface="Calibri"/>
            </a:endParaRPr>
          </a:p>
          <a:p>
            <a:pPr>
              <a:buNone/>
            </a:pPr>
            <a:endParaRPr lang="en-US" dirty="0">
              <a:latin typeface="Times New Roman"/>
              <a:ea typeface="+mn-lt"/>
              <a:cs typeface="Times New Roman"/>
            </a:endParaRPr>
          </a:p>
          <a:p>
            <a:pPr algn="ctr">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206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0000"/>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rgbClr val="0070C0"/>
              </a:solidFill>
              <a:latin typeface="Times New Roman" panose="02020603050405020304" pitchFamily="18" charset="0"/>
              <a:cs typeface="Times New Roman" panose="02020603050405020304" pitchFamily="18" charset="0"/>
            </a:endParaRPr>
          </a:p>
          <a:p>
            <a:pPr marL="0" indent="0" algn="ctr">
              <a:buNone/>
            </a:pPr>
            <a:endParaRPr lang="en-IN"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801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815" y="497018"/>
            <a:ext cx="7081644" cy="931732"/>
          </a:xfrm>
        </p:spPr>
        <p:txBody>
          <a:bodyPr>
            <a:normAutofit/>
          </a:bodyPr>
          <a:lstStyle/>
          <a:p>
            <a:r>
              <a:rPr lang="en-IN" sz="2400" b="1" dirty="0">
                <a:solidFill>
                  <a:schemeClr val="tx2"/>
                </a:solidFill>
                <a:latin typeface="Times New Roman"/>
                <a:cs typeface="Times New Roman"/>
              </a:rPr>
              <a:t>  </a:t>
            </a:r>
            <a:r>
              <a:rPr lang="en-IN" sz="2400" b="1" dirty="0">
                <a:solidFill>
                  <a:srgbClr val="002060"/>
                </a:solidFill>
                <a:latin typeface="Times New Roman"/>
                <a:cs typeface="Times New Roman"/>
              </a:rPr>
              <a:t>DISADVANTGES</a:t>
            </a:r>
            <a:endParaRPr lang="en-US" sz="2400" b="1" dirty="0">
              <a:solidFill>
                <a:srgbClr val="002060"/>
              </a:solidFill>
              <a:latin typeface="Times New Roman"/>
              <a:cs typeface="Times New Roman"/>
            </a:endParaRPr>
          </a:p>
        </p:txBody>
      </p:sp>
      <p:sp>
        <p:nvSpPr>
          <p:cNvPr id="3" name="Content Placeholder 2"/>
          <p:cNvSpPr>
            <a:spLocks noGrp="1"/>
          </p:cNvSpPr>
          <p:nvPr>
            <p:ph idx="1"/>
          </p:nvPr>
        </p:nvSpPr>
        <p:spPr>
          <a:xfrm>
            <a:off x="1652542" y="1057052"/>
            <a:ext cx="6975917" cy="3376365"/>
          </a:xfrm>
        </p:spPr>
        <p:txBody>
          <a:bodyPr vert="horz" lIns="91440" tIns="45720" rIns="91440" bIns="45720" rtlCol="0" anchor="t">
            <a:normAutofit/>
          </a:bodyPr>
          <a:lstStyle/>
          <a:p>
            <a:pPr algn="just">
              <a:lnSpc>
                <a:spcPct val="200000"/>
              </a:lnSpc>
            </a:pPr>
            <a:r>
              <a:rPr lang="en-IN" dirty="0">
                <a:latin typeface="Times New Roman" pitchFamily="18" charset="0"/>
                <a:cs typeface="Times New Roman" pitchFamily="18" charset="0"/>
              </a:rPr>
              <a:t>All the sensors in the manhole should be regularly monitored.</a:t>
            </a:r>
            <a:endParaRPr lang="en-US"/>
          </a:p>
          <a:p>
            <a:pPr algn="just">
              <a:lnSpc>
                <a:spcPct val="200000"/>
              </a:lnSpc>
            </a:pPr>
            <a:r>
              <a:rPr lang="en-IN" dirty="0">
                <a:latin typeface="Times New Roman" pitchFamily="18" charset="0"/>
                <a:cs typeface="Times New Roman" pitchFamily="18" charset="0"/>
              </a:rPr>
              <a:t>Proper power supply should be maintained for the system to be active.</a:t>
            </a:r>
          </a:p>
          <a:p>
            <a:pPr algn="just">
              <a:lnSpc>
                <a:spcPct val="200000"/>
              </a:lnSpc>
            </a:pPr>
            <a:r>
              <a:rPr lang="en-IN" dirty="0">
                <a:latin typeface="Times New Roman" pitchFamily="18" charset="0"/>
                <a:cs typeface="Times New Roman" pitchFamily="18" charset="0"/>
              </a:rPr>
              <a:t>The transmission of data to the cloud may be delayed due to signal jamming, hence , the system must be monitored on regular basis.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890" y="438899"/>
            <a:ext cx="6958663" cy="524139"/>
          </a:xfrm>
        </p:spPr>
        <p:txBody>
          <a:bodyPr>
            <a:normAutofit/>
          </a:bodyPr>
          <a:lstStyle/>
          <a:p>
            <a:r>
              <a:rPr lang="en-IN" sz="2400" b="1" dirty="0">
                <a:solidFill>
                  <a:srgbClr val="002060"/>
                </a:solidFill>
                <a:latin typeface="Times New Roman"/>
                <a:cs typeface="Times New Roman"/>
              </a:rPr>
              <a:t>LITERATURE SURVEY</a:t>
            </a:r>
            <a:endParaRPr lang="en-US" sz="2400" b="1">
              <a:solidFill>
                <a:srgbClr val="002060"/>
              </a:solidFill>
              <a:latin typeface="Times New Roman"/>
              <a:cs typeface="Times New Roman"/>
            </a:endParaRPr>
          </a:p>
        </p:txBody>
      </p:sp>
      <p:sp>
        <p:nvSpPr>
          <p:cNvPr id="3" name="Content Placeholder 2"/>
          <p:cNvSpPr>
            <a:spLocks noGrp="1"/>
          </p:cNvSpPr>
          <p:nvPr>
            <p:ph idx="1"/>
          </p:nvPr>
        </p:nvSpPr>
        <p:spPr>
          <a:xfrm>
            <a:off x="1737627" y="1094362"/>
            <a:ext cx="6686550" cy="3691647"/>
          </a:xfrm>
        </p:spPr>
        <p:txBody>
          <a:bodyPr vert="horz" lIns="91440" tIns="45720" rIns="91440" bIns="45720" rtlCol="0" anchor="t">
            <a:normAutofit fontScale="92500" lnSpcReduction="20000"/>
          </a:bodyPr>
          <a:lstStyle/>
          <a:p>
            <a:pPr algn="just"/>
            <a:r>
              <a:rPr lang="en-US" dirty="0">
                <a:solidFill>
                  <a:schemeClr val="tx1"/>
                </a:solidFill>
                <a:latin typeface="Times New Roman" pitchFamily="18" charset="0"/>
                <a:cs typeface="Times New Roman" pitchFamily="18" charset="0"/>
              </a:rPr>
              <a:t>In the recent past, wireless sensor networks have found their way into a wide variety of applications and systems with vastly varying requirements and characteristics.  </a:t>
            </a:r>
            <a:endParaRPr lang="en-US"/>
          </a:p>
          <a:p>
            <a:pPr algn="just"/>
            <a:r>
              <a:rPr lang="en-US" dirty="0">
                <a:solidFill>
                  <a:schemeClr val="tx1"/>
                </a:solidFill>
                <a:latin typeface="Times New Roman" pitchFamily="18" charset="0"/>
                <a:cs typeface="Times New Roman" pitchFamily="18" charset="0"/>
              </a:rPr>
              <a:t>As a consequence, it is becoming increasingly difficult to discuss typical requirements regarding hardware issues and software support. </a:t>
            </a:r>
          </a:p>
          <a:p>
            <a:pPr algn="just"/>
            <a:r>
              <a:rPr lang="en-US" dirty="0">
                <a:solidFill>
                  <a:schemeClr val="tx1"/>
                </a:solidFill>
                <a:latin typeface="Times New Roman" pitchFamily="18" charset="0"/>
                <a:cs typeface="Times New Roman" pitchFamily="18" charset="0"/>
              </a:rPr>
              <a:t>This is particularly problematic in a multidisciplinary research area such as wireless sensor networks, where close collaboration between users, application domain experts, hardware designers, and software developers is needed to implement efficient systems. </a:t>
            </a:r>
          </a:p>
          <a:p>
            <a:pPr algn="just"/>
            <a:r>
              <a:rPr lang="en-US" dirty="0">
                <a:solidFill>
                  <a:schemeClr val="tx1"/>
                </a:solidFill>
                <a:latin typeface="Times New Roman" pitchFamily="18" charset="0"/>
                <a:cs typeface="Times New Roman" pitchFamily="18" charset="0"/>
              </a:rPr>
              <a:t>In this project, we discuss the consequences of this fact with regard to the design space of wireless sensor networks by considering its various dimensions. </a:t>
            </a:r>
          </a:p>
          <a:p>
            <a:pPr algn="just"/>
            <a:r>
              <a:rPr lang="en-US" dirty="0">
                <a:solidFill>
                  <a:schemeClr val="tx1"/>
                </a:solidFill>
                <a:latin typeface="Times New Roman" pitchFamily="18" charset="0"/>
                <a:cs typeface="Times New Roman" pitchFamily="18" charset="0"/>
              </a:rPr>
              <a:t>We justify our view by demonstrating that specific existing applications occupy different points in the design space.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543" y="468082"/>
            <a:ext cx="6842916" cy="662820"/>
          </a:xfrm>
        </p:spPr>
        <p:txBody>
          <a:bodyPr>
            <a:normAutofit/>
          </a:bodyPr>
          <a:lstStyle/>
          <a:p>
            <a:r>
              <a:rPr lang="en-IN" sz="2400" b="1" dirty="0">
                <a:solidFill>
                  <a:srgbClr val="002060"/>
                </a:solidFill>
                <a:latin typeface="Times New Roman"/>
                <a:cs typeface="Times New Roman"/>
              </a:rPr>
              <a:t>SAMPLE PROTOTYPE</a:t>
            </a:r>
            <a:endParaRPr lang="en-US" sz="2400" b="1">
              <a:solidFill>
                <a:srgbClr val="002060"/>
              </a:solidFill>
              <a:latin typeface="Times New Roman"/>
              <a:cs typeface="Times New Roman"/>
            </a:endParaRPr>
          </a:p>
        </p:txBody>
      </p:sp>
      <p:pic>
        <p:nvPicPr>
          <p:cNvPr id="4" name="Content Placeholder 3" descr="PT.jpg"/>
          <p:cNvPicPr>
            <a:picLocks noGrp="1" noChangeAspect="1"/>
          </p:cNvPicPr>
          <p:nvPr>
            <p:ph idx="1"/>
          </p:nvPr>
        </p:nvPicPr>
        <p:blipFill>
          <a:blip r:embed="rId2" cstate="print"/>
          <a:stretch>
            <a:fillRect/>
          </a:stretch>
        </p:blipFill>
        <p:spPr>
          <a:xfrm>
            <a:off x="1877438" y="1128713"/>
            <a:ext cx="6138153" cy="352110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408562"/>
            <a:ext cx="6683765" cy="535021"/>
          </a:xfrm>
        </p:spPr>
        <p:txBody>
          <a:bodyPr>
            <a:normAutofit fontScale="90000"/>
          </a:bodyPr>
          <a:lstStyle/>
          <a:p>
            <a:r>
              <a:rPr lang="en-IN" sz="2700" b="1" dirty="0">
                <a:solidFill>
                  <a:srgbClr val="002060"/>
                </a:solidFill>
                <a:latin typeface="Times New Roman"/>
                <a:cs typeface="Times New Roman"/>
              </a:rPr>
              <a:t>SAMPLE CODE</a:t>
            </a:r>
            <a:br>
              <a:rPr lang="en-IN" dirty="0"/>
            </a:br>
            <a:endParaRPr lang="en-US" dirty="0"/>
          </a:p>
        </p:txBody>
      </p:sp>
      <p:sp>
        <p:nvSpPr>
          <p:cNvPr id="3" name="Content Placeholder 2"/>
          <p:cNvSpPr>
            <a:spLocks noGrp="1"/>
          </p:cNvSpPr>
          <p:nvPr>
            <p:ph idx="1"/>
          </p:nvPr>
        </p:nvSpPr>
        <p:spPr>
          <a:xfrm>
            <a:off x="1941909" y="933855"/>
            <a:ext cx="6686550" cy="3813243"/>
          </a:xfrm>
        </p:spPr>
        <p:txBody>
          <a:bodyPr>
            <a:normAutofit fontScale="92500" lnSpcReduction="10000"/>
          </a:bodyPr>
          <a:lstStyle/>
          <a:p>
            <a:pPr>
              <a:buNone/>
            </a:pPr>
            <a:r>
              <a:rPr lang="en-US" sz="1300" dirty="0">
                <a:latin typeface="Times New Roman" pitchFamily="18" charset="0"/>
                <a:cs typeface="Times New Roman" pitchFamily="18" charset="0"/>
              </a:rPr>
              <a:t>#include &lt;</a:t>
            </a:r>
            <a:r>
              <a:rPr lang="en-US" sz="1300" dirty="0" err="1">
                <a:latin typeface="Times New Roman" pitchFamily="18" charset="0"/>
                <a:cs typeface="Times New Roman" pitchFamily="18" charset="0"/>
              </a:rPr>
              <a:t>LiquidCrystal.h</a:t>
            </a:r>
            <a:r>
              <a:rPr lang="en-US" sz="1300" dirty="0">
                <a:latin typeface="Times New Roman" pitchFamily="18" charset="0"/>
                <a:cs typeface="Times New Roman" pitchFamily="18" charset="0"/>
              </a:rPr>
              <a:t>&gt;</a:t>
            </a:r>
          </a:p>
          <a:p>
            <a:pPr>
              <a:buNone/>
            </a:pPr>
            <a:r>
              <a:rPr lang="en-US" sz="1300" dirty="0" err="1">
                <a:latin typeface="Times New Roman" pitchFamily="18" charset="0"/>
                <a:cs typeface="Times New Roman" pitchFamily="18" charset="0"/>
              </a:rPr>
              <a:t>LiquidCrystal</a:t>
            </a:r>
            <a:r>
              <a:rPr lang="en-US" sz="1300" dirty="0">
                <a:latin typeface="Times New Roman" pitchFamily="18" charset="0"/>
                <a:cs typeface="Times New Roman" pitchFamily="18" charset="0"/>
              </a:rPr>
              <a:t> </a:t>
            </a:r>
            <a:r>
              <a:rPr lang="en-US" sz="1300" dirty="0" err="1">
                <a:latin typeface="Times New Roman" pitchFamily="18" charset="0"/>
                <a:cs typeface="Times New Roman" pitchFamily="18" charset="0"/>
              </a:rPr>
              <a:t>lcd</a:t>
            </a:r>
            <a:r>
              <a:rPr lang="en-US" sz="1300" dirty="0">
                <a:latin typeface="Times New Roman" pitchFamily="18" charset="0"/>
                <a:cs typeface="Times New Roman" pitchFamily="18" charset="0"/>
              </a:rPr>
              <a:t>(2, 3, 4, 5, 6, 7);</a:t>
            </a:r>
          </a:p>
          <a:p>
            <a:pPr>
              <a:buNone/>
            </a:pPr>
            <a:r>
              <a:rPr lang="en-US" sz="1300" dirty="0">
                <a:latin typeface="Times New Roman" pitchFamily="18" charset="0"/>
                <a:cs typeface="Times New Roman" pitchFamily="18" charset="0"/>
              </a:rPr>
              <a:t>#include &lt;</a:t>
            </a:r>
            <a:r>
              <a:rPr lang="en-US" sz="1300" dirty="0" err="1">
                <a:latin typeface="Times New Roman" pitchFamily="18" charset="0"/>
                <a:cs typeface="Times New Roman" pitchFamily="18" charset="0"/>
              </a:rPr>
              <a:t>SoftwareSerial.h</a:t>
            </a:r>
            <a:r>
              <a:rPr lang="en-US" sz="1300" dirty="0">
                <a:latin typeface="Times New Roman" pitchFamily="18" charset="0"/>
                <a:cs typeface="Times New Roman" pitchFamily="18" charset="0"/>
              </a:rPr>
              <a:t>&gt;</a:t>
            </a:r>
          </a:p>
          <a:p>
            <a:pPr>
              <a:buNone/>
            </a:pPr>
            <a:r>
              <a:rPr lang="en-US" sz="1300" dirty="0">
                <a:latin typeface="Times New Roman" pitchFamily="18" charset="0"/>
                <a:cs typeface="Times New Roman" pitchFamily="18" charset="0"/>
              </a:rPr>
              <a:t>#include &lt;dht11.h&gt;</a:t>
            </a:r>
          </a:p>
          <a:p>
            <a:pPr>
              <a:buNone/>
            </a:pPr>
            <a:r>
              <a:rPr lang="en-US" sz="1300" dirty="0">
                <a:latin typeface="Times New Roman" pitchFamily="18" charset="0"/>
                <a:cs typeface="Times New Roman" pitchFamily="18" charset="0"/>
              </a:rPr>
              <a:t>#define RX 9</a:t>
            </a:r>
          </a:p>
          <a:p>
            <a:pPr>
              <a:buNone/>
            </a:pPr>
            <a:r>
              <a:rPr lang="en-US" sz="1300" dirty="0">
                <a:latin typeface="Times New Roman" pitchFamily="18" charset="0"/>
                <a:cs typeface="Times New Roman" pitchFamily="18" charset="0"/>
              </a:rPr>
              <a:t>#define TX 10</a:t>
            </a:r>
          </a:p>
          <a:p>
            <a:pPr>
              <a:buNone/>
            </a:pPr>
            <a:r>
              <a:rPr lang="en-US" sz="1300" dirty="0">
                <a:latin typeface="Times New Roman" pitchFamily="18" charset="0"/>
                <a:cs typeface="Times New Roman" pitchFamily="18" charset="0"/>
              </a:rPr>
              <a:t>#define </a:t>
            </a:r>
            <a:r>
              <a:rPr lang="en-US" sz="1300" dirty="0" err="1">
                <a:latin typeface="Times New Roman" pitchFamily="18" charset="0"/>
                <a:cs typeface="Times New Roman" pitchFamily="18" charset="0"/>
              </a:rPr>
              <a:t>dht_apin</a:t>
            </a:r>
            <a:r>
              <a:rPr lang="en-US" sz="1300" dirty="0">
                <a:latin typeface="Times New Roman" pitchFamily="18" charset="0"/>
                <a:cs typeface="Times New Roman" pitchFamily="18" charset="0"/>
              </a:rPr>
              <a:t> 11 // Analog Pin sensor is connected to dht11 </a:t>
            </a:r>
            <a:r>
              <a:rPr lang="en-US" sz="1300" dirty="0" err="1">
                <a:latin typeface="Times New Roman" pitchFamily="18" charset="0"/>
                <a:cs typeface="Times New Roman" pitchFamily="18" charset="0"/>
              </a:rPr>
              <a:t>dhtObject</a:t>
            </a:r>
            <a:r>
              <a:rPr lang="en-US" sz="1300" dirty="0">
                <a:latin typeface="Times New Roman" pitchFamily="18" charset="0"/>
                <a:cs typeface="Times New Roman" pitchFamily="18" charset="0"/>
              </a:rPr>
              <a:t>;</a:t>
            </a:r>
          </a:p>
          <a:p>
            <a:pPr>
              <a:buNone/>
            </a:pPr>
            <a:r>
              <a:rPr lang="en-US" sz="1300" dirty="0" err="1">
                <a:latin typeface="Times New Roman" pitchFamily="18" charset="0"/>
                <a:cs typeface="Times New Roman" pitchFamily="18" charset="0"/>
              </a:rPr>
              <a:t>nt</a:t>
            </a:r>
            <a:r>
              <a:rPr lang="en-US" sz="1300" dirty="0">
                <a:latin typeface="Times New Roman" pitchFamily="18" charset="0"/>
                <a:cs typeface="Times New Roman" pitchFamily="18" charset="0"/>
              </a:rPr>
              <a:t> </a:t>
            </a:r>
            <a:r>
              <a:rPr lang="en-US" sz="1300" dirty="0" err="1">
                <a:latin typeface="Times New Roman" pitchFamily="18" charset="0"/>
                <a:cs typeface="Times New Roman" pitchFamily="18" charset="0"/>
              </a:rPr>
              <a:t>sensorPin</a:t>
            </a:r>
            <a:r>
              <a:rPr lang="en-US" sz="1300" dirty="0">
                <a:latin typeface="Times New Roman" pitchFamily="18" charset="0"/>
                <a:cs typeface="Times New Roman" pitchFamily="18" charset="0"/>
              </a:rPr>
              <a:t> = A0;</a:t>
            </a:r>
          </a:p>
          <a:p>
            <a:pPr>
              <a:buNone/>
            </a:pPr>
            <a:r>
              <a:rPr lang="en-US" sz="1300" dirty="0">
                <a:latin typeface="Times New Roman" pitchFamily="18" charset="0"/>
                <a:cs typeface="Times New Roman" pitchFamily="18" charset="0"/>
              </a:rPr>
              <a:t> #define trigger A1</a:t>
            </a:r>
          </a:p>
          <a:p>
            <a:pPr>
              <a:buNone/>
            </a:pPr>
            <a:r>
              <a:rPr lang="en-US" sz="1300" dirty="0">
                <a:latin typeface="Times New Roman" pitchFamily="18" charset="0"/>
                <a:cs typeface="Times New Roman" pitchFamily="18" charset="0"/>
              </a:rPr>
              <a:t>#define echo A2int </a:t>
            </a:r>
            <a:r>
              <a:rPr lang="en-US" sz="1300" dirty="0" err="1">
                <a:latin typeface="Times New Roman" pitchFamily="18" charset="0"/>
                <a:cs typeface="Times New Roman" pitchFamily="18" charset="0"/>
              </a:rPr>
              <a:t>sensorValue</a:t>
            </a:r>
            <a:r>
              <a:rPr lang="en-US" sz="1300" dirty="0">
                <a:latin typeface="Times New Roman" pitchFamily="18" charset="0"/>
                <a:cs typeface="Times New Roman" pitchFamily="18" charset="0"/>
              </a:rPr>
              <a:t> = 0;</a:t>
            </a:r>
          </a:p>
          <a:p>
            <a:pPr>
              <a:buNone/>
            </a:pPr>
            <a:r>
              <a:rPr lang="en-US" sz="1300" dirty="0">
                <a:latin typeface="Times New Roman" pitchFamily="18" charset="0"/>
                <a:cs typeface="Times New Roman" pitchFamily="18" charset="0"/>
              </a:rPr>
              <a:t> </a:t>
            </a:r>
            <a:r>
              <a:rPr lang="en-US" sz="1300" dirty="0" err="1">
                <a:latin typeface="Times New Roman" pitchFamily="18" charset="0"/>
                <a:cs typeface="Times New Roman" pitchFamily="18" charset="0"/>
              </a:rPr>
              <a:t>int</a:t>
            </a:r>
            <a:r>
              <a:rPr lang="en-US" sz="1300" dirty="0">
                <a:latin typeface="Times New Roman" pitchFamily="18" charset="0"/>
                <a:cs typeface="Times New Roman" pitchFamily="18" charset="0"/>
              </a:rPr>
              <a:t> led = 12;</a:t>
            </a:r>
          </a:p>
          <a:p>
            <a:pPr>
              <a:buNone/>
            </a:pPr>
            <a:r>
              <a:rPr lang="en-US" sz="1300" dirty="0">
                <a:latin typeface="Times New Roman" pitchFamily="18" charset="0"/>
                <a:cs typeface="Times New Roman" pitchFamily="18" charset="0"/>
              </a:rPr>
              <a:t>String AP = "elegant";       // AP </a:t>
            </a:r>
            <a:r>
              <a:rPr lang="en-US" sz="1300" dirty="0" err="1">
                <a:latin typeface="Times New Roman" pitchFamily="18" charset="0"/>
                <a:cs typeface="Times New Roman" pitchFamily="18" charset="0"/>
              </a:rPr>
              <a:t>NAMEString</a:t>
            </a:r>
            <a:r>
              <a:rPr lang="en-US" sz="1300" dirty="0">
                <a:latin typeface="Times New Roman" pitchFamily="18" charset="0"/>
                <a:cs typeface="Times New Roman" pitchFamily="18" charset="0"/>
              </a:rPr>
              <a:t> PASS = "</a:t>
            </a:r>
            <a:r>
              <a:rPr lang="en-US" sz="1300" dirty="0" err="1">
                <a:latin typeface="Times New Roman" pitchFamily="18" charset="0"/>
                <a:cs typeface="Times New Roman" pitchFamily="18" charset="0"/>
              </a:rPr>
              <a:t>smartwork</a:t>
            </a:r>
            <a:r>
              <a:rPr lang="en-US" sz="1300" dirty="0">
                <a:latin typeface="Times New Roman" pitchFamily="18" charset="0"/>
                <a:cs typeface="Times New Roman" pitchFamily="18" charset="0"/>
              </a:rPr>
              <a:t>"; // AP </a:t>
            </a:r>
            <a:r>
              <a:rPr lang="en-US" sz="1300" dirty="0" err="1">
                <a:latin typeface="Times New Roman" pitchFamily="18" charset="0"/>
                <a:cs typeface="Times New Roman" pitchFamily="18" charset="0"/>
              </a:rPr>
              <a:t>PASSWORDString</a:t>
            </a:r>
            <a:r>
              <a:rPr lang="en-US" sz="1300" dirty="0">
                <a:latin typeface="Times New Roman" pitchFamily="18" charset="0"/>
                <a:cs typeface="Times New Roman" pitchFamily="18" charset="0"/>
              </a:rPr>
              <a:t> API = "KA5N7CVOXCUBVBWW";   // Write API KEY 9EWU4V8S8ECXFQUXString HOST = "api.thingspeak.com";</a:t>
            </a: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475501"/>
          </a:xfrm>
        </p:spPr>
        <p:txBody>
          <a:bodyPr>
            <a:normAutofit/>
          </a:bodyPr>
          <a:lstStyle/>
          <a:p>
            <a:r>
              <a:rPr lang="en-IN" sz="2400" b="1" dirty="0">
                <a:solidFill>
                  <a:srgbClr val="002060"/>
                </a:solidFill>
                <a:latin typeface="Times New Roman"/>
                <a:cs typeface="Times New Roman"/>
              </a:rPr>
              <a:t>SAMPLE CODE</a:t>
            </a:r>
            <a:endParaRPr lang="en-US" sz="2400" b="1" dirty="0">
              <a:solidFill>
                <a:srgbClr val="002060"/>
              </a:solidFill>
              <a:latin typeface="Times New Roman"/>
              <a:cs typeface="Times New Roman"/>
            </a:endParaRPr>
          </a:p>
        </p:txBody>
      </p:sp>
      <p:sp>
        <p:nvSpPr>
          <p:cNvPr id="3" name="Content Placeholder 2"/>
          <p:cNvSpPr>
            <a:spLocks noGrp="1"/>
          </p:cNvSpPr>
          <p:nvPr>
            <p:ph idx="1"/>
          </p:nvPr>
        </p:nvSpPr>
        <p:spPr>
          <a:xfrm>
            <a:off x="1941909" y="1118681"/>
            <a:ext cx="6686550" cy="3501957"/>
          </a:xfrm>
        </p:spPr>
        <p:txBody>
          <a:bodyPr>
            <a:normAutofit fontScale="70000" lnSpcReduction="20000"/>
          </a:bodyPr>
          <a:lstStyle/>
          <a:p>
            <a:pPr>
              <a:buNone/>
            </a:pPr>
            <a:r>
              <a:rPr lang="en-US" dirty="0">
                <a:latin typeface="Times New Roman" pitchFamily="18" charset="0"/>
                <a:cs typeface="Times New Roman" pitchFamily="18" charset="0"/>
              </a:rPr>
              <a:t>String PORT = "80";</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countTrueCommand</a:t>
            </a:r>
            <a:r>
              <a:rPr lang="en-US" dirty="0">
                <a:latin typeface="Times New Roman" pitchFamily="18" charset="0"/>
                <a:cs typeface="Times New Roman" pitchFamily="18" charset="0"/>
              </a:rPr>
              <a:t>;</a:t>
            </a:r>
          </a:p>
          <a:p>
            <a:pPr>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countTimeCommand</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boolean</a:t>
            </a:r>
            <a:r>
              <a:rPr lang="en-US" dirty="0">
                <a:latin typeface="Times New Roman" pitchFamily="18" charset="0"/>
                <a:cs typeface="Times New Roman" pitchFamily="18" charset="0"/>
              </a:rPr>
              <a:t> found = false; </a:t>
            </a:r>
          </a:p>
          <a:p>
            <a:pPr>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valSensor</a:t>
            </a:r>
            <a:r>
              <a:rPr lang="en-US" dirty="0">
                <a:latin typeface="Times New Roman" pitchFamily="18" charset="0"/>
                <a:cs typeface="Times New Roman" pitchFamily="18" charset="0"/>
              </a:rPr>
              <a:t> = 1;</a:t>
            </a:r>
          </a:p>
          <a:p>
            <a:pPr>
              <a:buNone/>
            </a:pPr>
            <a:r>
              <a:rPr lang="en-US" dirty="0">
                <a:latin typeface="Times New Roman" pitchFamily="18" charset="0"/>
                <a:cs typeface="Times New Roman" pitchFamily="18" charset="0"/>
              </a:rPr>
              <a:t>float time=0,</a:t>
            </a:r>
          </a:p>
          <a:p>
            <a:pPr>
              <a:buNone/>
            </a:pPr>
            <a:r>
              <a:rPr lang="en-US" dirty="0">
                <a:latin typeface="Times New Roman" pitchFamily="18" charset="0"/>
                <a:cs typeface="Times New Roman" pitchFamily="18" charset="0"/>
              </a:rPr>
              <a:t>distance=0;  </a:t>
            </a:r>
          </a:p>
          <a:p>
            <a:pPr>
              <a:buNone/>
            </a:pPr>
            <a:r>
              <a:rPr lang="en-US" dirty="0" err="1">
                <a:latin typeface="Times New Roman" pitchFamily="18" charset="0"/>
                <a:cs typeface="Times New Roman" pitchFamily="18" charset="0"/>
              </a:rPr>
              <a:t>SoftwareSerial</a:t>
            </a:r>
            <a:r>
              <a:rPr lang="en-US" dirty="0">
                <a:latin typeface="Times New Roman" pitchFamily="18" charset="0"/>
                <a:cs typeface="Times New Roman" pitchFamily="18" charset="0"/>
              </a:rPr>
              <a:t> esp8266(RX,TX);   </a:t>
            </a:r>
          </a:p>
          <a:p>
            <a:pPr>
              <a:buNone/>
            </a:pPr>
            <a:r>
              <a:rPr lang="en-US" dirty="0">
                <a:latin typeface="Times New Roman" pitchFamily="18" charset="0"/>
                <a:cs typeface="Times New Roman" pitchFamily="18" charset="0"/>
              </a:rPr>
              <a:t>void setup()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lcd.begin</a:t>
            </a:r>
            <a:r>
              <a:rPr lang="en-US" dirty="0">
                <a:latin typeface="Times New Roman" pitchFamily="18" charset="0"/>
                <a:cs typeface="Times New Roman" pitchFamily="18" charset="0"/>
              </a:rPr>
              <a:t>(16, 2); </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lcd.clear</a:t>
            </a:r>
            <a:r>
              <a:rPr lang="en-US" dirty="0">
                <a:latin typeface="Times New Roman" pitchFamily="18" charset="0"/>
                <a:cs typeface="Times New Roman" pitchFamily="18" charset="0"/>
              </a:rPr>
              <a:t>();  </a:t>
            </a:r>
          </a:p>
          <a:p>
            <a:pPr>
              <a:buNone/>
            </a:pPr>
            <a:r>
              <a:rPr lang="en-US" dirty="0" err="1">
                <a:latin typeface="Times New Roman" pitchFamily="18" charset="0"/>
                <a:cs typeface="Times New Roman" pitchFamily="18" charset="0"/>
              </a:rPr>
              <a:t>lcd.print</a:t>
            </a:r>
            <a:r>
              <a:rPr lang="en-US" dirty="0">
                <a:latin typeface="Times New Roman" pitchFamily="18" charset="0"/>
                <a:cs typeface="Times New Roman" pitchFamily="18" charset="0"/>
              </a:rPr>
              <a:t>("IOT BASED MANHOLE");</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553322"/>
          </a:xfrm>
        </p:spPr>
        <p:txBody>
          <a:bodyPr>
            <a:normAutofit/>
          </a:bodyPr>
          <a:lstStyle/>
          <a:p>
            <a:r>
              <a:rPr lang="en-IN" sz="2400" b="1" dirty="0">
                <a:solidFill>
                  <a:srgbClr val="002060"/>
                </a:solidFill>
                <a:latin typeface="Times New Roman"/>
                <a:cs typeface="Times New Roman"/>
              </a:rPr>
              <a:t>SAMPLE CODE</a:t>
            </a:r>
            <a:endParaRPr lang="en-US" sz="2400" b="1" dirty="0">
              <a:solidFill>
                <a:srgbClr val="002060"/>
              </a:solidFill>
              <a:latin typeface="Times New Roman"/>
              <a:cs typeface="Times New Roman"/>
            </a:endParaRPr>
          </a:p>
        </p:txBody>
      </p:sp>
      <p:sp>
        <p:nvSpPr>
          <p:cNvPr id="3" name="Content Placeholder 2"/>
          <p:cNvSpPr>
            <a:spLocks noGrp="1"/>
          </p:cNvSpPr>
          <p:nvPr>
            <p:ph idx="1"/>
          </p:nvPr>
        </p:nvSpPr>
        <p:spPr>
          <a:xfrm>
            <a:off x="1941909" y="1157591"/>
            <a:ext cx="6686550" cy="3394953"/>
          </a:xfrm>
        </p:spPr>
        <p:txBody>
          <a:bodyPr>
            <a:normAutofit fontScale="70000" lnSpcReduction="20000"/>
          </a:bodyPr>
          <a:lstStyle/>
          <a:p>
            <a:pPr>
              <a:buNone/>
            </a:pPr>
            <a:r>
              <a:rPr lang="en-US" dirty="0"/>
              <a:t> </a:t>
            </a:r>
            <a:r>
              <a:rPr lang="en-US" sz="1700" dirty="0" err="1">
                <a:latin typeface="Times New Roman" pitchFamily="18" charset="0"/>
                <a:cs typeface="Times New Roman" pitchFamily="18" charset="0"/>
              </a:rPr>
              <a:t>lcd.setCursor</a:t>
            </a:r>
            <a:r>
              <a:rPr lang="en-US" sz="1700" dirty="0">
                <a:latin typeface="Times New Roman" pitchFamily="18" charset="0"/>
                <a:cs typeface="Times New Roman" pitchFamily="18" charset="0"/>
              </a:rPr>
              <a:t>(0, 1); </a:t>
            </a:r>
          </a:p>
          <a:p>
            <a:pPr>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lcd.print</a:t>
            </a:r>
            <a:r>
              <a:rPr lang="en-US" sz="1700" dirty="0">
                <a:latin typeface="Times New Roman" pitchFamily="18" charset="0"/>
                <a:cs typeface="Times New Roman" pitchFamily="18" charset="0"/>
              </a:rPr>
              <a:t>("  MONITORING");  </a:t>
            </a:r>
          </a:p>
          <a:p>
            <a:pPr>
              <a:buNone/>
            </a:pPr>
            <a:r>
              <a:rPr lang="en-US" sz="1700" dirty="0">
                <a:latin typeface="Times New Roman" pitchFamily="18" charset="0"/>
                <a:cs typeface="Times New Roman" pitchFamily="18" charset="0"/>
              </a:rPr>
              <a:t>delay(1000);  </a:t>
            </a:r>
          </a:p>
          <a:p>
            <a:pPr>
              <a:buNone/>
            </a:pPr>
            <a:r>
              <a:rPr lang="en-US" sz="1700" dirty="0" err="1">
                <a:latin typeface="Times New Roman" pitchFamily="18" charset="0"/>
                <a:cs typeface="Times New Roman" pitchFamily="18" charset="0"/>
              </a:rPr>
              <a:t>pinMode</a:t>
            </a:r>
            <a:r>
              <a:rPr lang="en-US" sz="1700" dirty="0">
                <a:latin typeface="Times New Roman" pitchFamily="18" charset="0"/>
                <a:cs typeface="Times New Roman" pitchFamily="18" charset="0"/>
              </a:rPr>
              <a:t>(led, OUTPUT);</a:t>
            </a:r>
          </a:p>
          <a:p>
            <a:pPr>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pinMode</a:t>
            </a:r>
            <a:r>
              <a:rPr lang="en-US" sz="1700" dirty="0">
                <a:latin typeface="Times New Roman" pitchFamily="18" charset="0"/>
                <a:cs typeface="Times New Roman" pitchFamily="18" charset="0"/>
              </a:rPr>
              <a:t>(</a:t>
            </a:r>
            <a:r>
              <a:rPr lang="en-US" sz="1700" dirty="0" err="1">
                <a:latin typeface="Times New Roman" pitchFamily="18" charset="0"/>
                <a:cs typeface="Times New Roman" pitchFamily="18" charset="0"/>
              </a:rPr>
              <a:t>trigger,OUTPUT</a:t>
            </a:r>
            <a:r>
              <a:rPr lang="en-US" sz="1700" dirty="0">
                <a:latin typeface="Times New Roman" pitchFamily="18" charset="0"/>
                <a:cs typeface="Times New Roman" pitchFamily="18" charset="0"/>
              </a:rPr>
              <a:t>);</a:t>
            </a:r>
          </a:p>
          <a:p>
            <a:pPr>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pinMode</a:t>
            </a:r>
            <a:r>
              <a:rPr lang="en-US" sz="1700" dirty="0">
                <a:latin typeface="Times New Roman" pitchFamily="18" charset="0"/>
                <a:cs typeface="Times New Roman" pitchFamily="18" charset="0"/>
              </a:rPr>
              <a:t>(</a:t>
            </a:r>
            <a:r>
              <a:rPr lang="en-US" sz="1700" dirty="0" err="1">
                <a:latin typeface="Times New Roman" pitchFamily="18" charset="0"/>
                <a:cs typeface="Times New Roman" pitchFamily="18" charset="0"/>
              </a:rPr>
              <a:t>echo,INPUT</a:t>
            </a:r>
            <a:r>
              <a:rPr lang="en-US" sz="1700" dirty="0">
                <a:latin typeface="Times New Roman" pitchFamily="18" charset="0"/>
                <a:cs typeface="Times New Roman" pitchFamily="18" charset="0"/>
              </a:rPr>
              <a:t>); </a:t>
            </a:r>
          </a:p>
          <a:p>
            <a:pPr>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Serial.begin</a:t>
            </a:r>
            <a:r>
              <a:rPr lang="en-US" sz="1700" dirty="0">
                <a:latin typeface="Times New Roman" pitchFamily="18" charset="0"/>
                <a:cs typeface="Times New Roman" pitchFamily="18" charset="0"/>
              </a:rPr>
              <a:t>(9600);  </a:t>
            </a:r>
          </a:p>
          <a:p>
            <a:pPr>
              <a:buNone/>
            </a:pPr>
            <a:r>
              <a:rPr lang="en-US" sz="1700" dirty="0">
                <a:latin typeface="Times New Roman" pitchFamily="18" charset="0"/>
                <a:cs typeface="Times New Roman" pitchFamily="18" charset="0"/>
              </a:rPr>
              <a:t>esp8266.begin(115200);  </a:t>
            </a:r>
          </a:p>
          <a:p>
            <a:pPr>
              <a:buNone/>
            </a:pPr>
            <a:r>
              <a:rPr lang="en-US" sz="1700" dirty="0" err="1">
                <a:latin typeface="Times New Roman" pitchFamily="18" charset="0"/>
                <a:cs typeface="Times New Roman" pitchFamily="18" charset="0"/>
              </a:rPr>
              <a:t>sendCommand</a:t>
            </a:r>
            <a:r>
              <a:rPr lang="en-US" sz="1700" dirty="0">
                <a:latin typeface="Times New Roman" pitchFamily="18" charset="0"/>
                <a:cs typeface="Times New Roman" pitchFamily="18" charset="0"/>
              </a:rPr>
              <a:t>("AT",5,"OK");  </a:t>
            </a:r>
          </a:p>
          <a:p>
            <a:pPr>
              <a:buNone/>
            </a:pPr>
            <a:r>
              <a:rPr lang="en-US" sz="1700" dirty="0" err="1">
                <a:latin typeface="Times New Roman" pitchFamily="18" charset="0"/>
                <a:cs typeface="Times New Roman" pitchFamily="18" charset="0"/>
              </a:rPr>
              <a:t>sendCommand</a:t>
            </a:r>
            <a:r>
              <a:rPr lang="en-US" sz="1700" dirty="0">
                <a:latin typeface="Times New Roman" pitchFamily="18" charset="0"/>
                <a:cs typeface="Times New Roman" pitchFamily="18" charset="0"/>
              </a:rPr>
              <a:t>("AT+CWMODE=1",5,"OK"); </a:t>
            </a:r>
          </a:p>
          <a:p>
            <a:pPr>
              <a:buNone/>
            </a:pP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sendCommand</a:t>
            </a:r>
            <a:r>
              <a:rPr lang="en-US" sz="1700" dirty="0">
                <a:latin typeface="Times New Roman" pitchFamily="18" charset="0"/>
                <a:cs typeface="Times New Roman" pitchFamily="18" charset="0"/>
              </a:rPr>
              <a:t>("AT+CWJAP=\""+ AP +"\",\""+ PASS +"\"",20,"OK");</a:t>
            </a:r>
          </a:p>
          <a:p>
            <a:pPr>
              <a:buNone/>
            </a:pPr>
            <a:r>
              <a:rPr lang="en-US" sz="1700" dirty="0">
                <a:latin typeface="Times New Roman" pitchFamily="18" charset="0"/>
                <a:cs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002060"/>
                </a:solidFill>
                <a:latin typeface="Times New Roman"/>
                <a:cs typeface="Times New Roman"/>
              </a:rPr>
              <a:t>OUTPUT SCREENS</a:t>
            </a:r>
            <a:endParaRPr lang="en-US" sz="2400" b="1">
              <a:solidFill>
                <a:srgbClr val="002060"/>
              </a:solidFill>
              <a:latin typeface="Times New Roman"/>
              <a:cs typeface="Times New Roman"/>
            </a:endParaRPr>
          </a:p>
        </p:txBody>
      </p:sp>
      <p:pic>
        <p:nvPicPr>
          <p:cNvPr id="5" name="Content Placeholder 4" descr="11.jpg"/>
          <p:cNvPicPr>
            <a:picLocks noGrp="1" noChangeAspect="1"/>
          </p:cNvPicPr>
          <p:nvPr>
            <p:ph sz="half" idx="1"/>
          </p:nvPr>
        </p:nvPicPr>
        <p:blipFill>
          <a:blip r:embed="rId2" cstate="print"/>
          <a:stretch>
            <a:fillRect/>
          </a:stretch>
        </p:blipFill>
        <p:spPr>
          <a:xfrm>
            <a:off x="1079770" y="1673157"/>
            <a:ext cx="3793787" cy="2752927"/>
          </a:xfrm>
        </p:spPr>
      </p:pic>
      <p:pic>
        <p:nvPicPr>
          <p:cNvPr id="6" name="Content Placeholder 5" descr="22.jpg"/>
          <p:cNvPicPr>
            <a:picLocks noGrp="1" noChangeAspect="1"/>
          </p:cNvPicPr>
          <p:nvPr>
            <p:ph sz="half" idx="2"/>
          </p:nvPr>
        </p:nvPicPr>
        <p:blipFill>
          <a:blip r:embed="rId3" cstate="print"/>
          <a:stretch>
            <a:fillRect/>
          </a:stretch>
        </p:blipFill>
        <p:spPr>
          <a:xfrm>
            <a:off x="5068112" y="1566154"/>
            <a:ext cx="3559952" cy="284047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solidFill>
                  <a:srgbClr val="002060"/>
                </a:solidFill>
                <a:latin typeface="Times New Roman"/>
                <a:cs typeface="Times New Roman"/>
              </a:rPr>
              <a:t>OUTPUT SCREENS</a:t>
            </a:r>
            <a:endParaRPr lang="en-US" sz="2400" b="1" dirty="0">
              <a:solidFill>
                <a:srgbClr val="002060"/>
              </a:solidFill>
              <a:latin typeface="Times New Roman"/>
              <a:cs typeface="Times New Roman"/>
            </a:endParaRPr>
          </a:p>
        </p:txBody>
      </p:sp>
      <p:pic>
        <p:nvPicPr>
          <p:cNvPr id="5" name="Content Placeholder 4" descr="33.jpg"/>
          <p:cNvPicPr>
            <a:picLocks noGrp="1" noChangeAspect="1"/>
          </p:cNvPicPr>
          <p:nvPr>
            <p:ph sz="half" idx="1"/>
          </p:nvPr>
        </p:nvPicPr>
        <p:blipFill>
          <a:blip r:embed="rId2" cstate="print"/>
          <a:stretch>
            <a:fillRect/>
          </a:stretch>
        </p:blipFill>
        <p:spPr>
          <a:xfrm>
            <a:off x="865763" y="1595336"/>
            <a:ext cx="3715965" cy="2655651"/>
          </a:xfrm>
        </p:spPr>
      </p:pic>
      <p:pic>
        <p:nvPicPr>
          <p:cNvPr id="6" name="Content Placeholder 5" descr="44.jpg"/>
          <p:cNvPicPr>
            <a:picLocks noGrp="1" noChangeAspect="1"/>
          </p:cNvPicPr>
          <p:nvPr>
            <p:ph sz="half" idx="2"/>
          </p:nvPr>
        </p:nvPicPr>
        <p:blipFill>
          <a:blip r:embed="rId3" cstate="print"/>
          <a:stretch>
            <a:fillRect/>
          </a:stretch>
        </p:blipFill>
        <p:spPr>
          <a:xfrm>
            <a:off x="4834647" y="1507787"/>
            <a:ext cx="3949430" cy="275678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784" y="526448"/>
            <a:ext cx="6683765" cy="601961"/>
          </a:xfrm>
        </p:spPr>
        <p:txBody>
          <a:bodyPr>
            <a:normAutofit/>
          </a:bodyPr>
          <a:lstStyle/>
          <a:p>
            <a:r>
              <a:rPr lang="en-IN" sz="2400" b="1" dirty="0">
                <a:solidFill>
                  <a:schemeClr val="accent3">
                    <a:lumMod val="75000"/>
                  </a:schemeClr>
                </a:solidFill>
                <a:latin typeface="Times New Roman" pitchFamily="18" charset="0"/>
                <a:cs typeface="Times New Roman" pitchFamily="18" charset="0"/>
              </a:rPr>
              <a:t>REFERENCES</a:t>
            </a:r>
            <a:endParaRPr lang="en-US" sz="2400" b="1" dirty="0">
              <a:solidFill>
                <a:schemeClr val="accent3">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688990" y="1191638"/>
            <a:ext cx="6686550" cy="3078805"/>
          </a:xfrm>
        </p:spPr>
        <p:txBody>
          <a:bodyPr vert="horz" lIns="91440" tIns="45720" rIns="91440" bIns="45720" rtlCol="0" anchor="t">
            <a:normAutofit fontScale="77500" lnSpcReduction="20000"/>
          </a:bodyPr>
          <a:lstStyle/>
          <a:p>
            <a:pPr algn="just"/>
            <a:r>
              <a:rPr lang="en-US" sz="2100" dirty="0">
                <a:solidFill>
                  <a:schemeClr val="tx1"/>
                </a:solidFill>
                <a:latin typeface="Times New Roman"/>
                <a:cs typeface="Times New Roman"/>
              </a:rPr>
              <a:t>[1] S Sultana, A Rahaman, AM Jhara, AC Paul “An IOT Based Smart Drain Monitoring System with Alert Messages”-Conference on Intelligent, 2020 Springer. </a:t>
            </a:r>
            <a:endParaRPr lang="en-US"/>
          </a:p>
          <a:p>
            <a:pPr algn="just"/>
            <a:r>
              <a:rPr lang="en-US" sz="2100" dirty="0">
                <a:solidFill>
                  <a:schemeClr val="tx1"/>
                </a:solidFill>
                <a:latin typeface="Times New Roman"/>
                <a:cs typeface="Times New Roman"/>
              </a:rPr>
              <a:t>[2] A Pendharkar, J </a:t>
            </a:r>
            <a:r>
              <a:rPr lang="en-US" sz="2100" dirty="0" err="1">
                <a:solidFill>
                  <a:schemeClr val="tx1"/>
                </a:solidFill>
                <a:latin typeface="Times New Roman"/>
                <a:cs typeface="Times New Roman"/>
              </a:rPr>
              <a:t>Chillapalli</a:t>
            </a:r>
            <a:r>
              <a:rPr lang="en-US" sz="2100" dirty="0">
                <a:solidFill>
                  <a:schemeClr val="tx1"/>
                </a:solidFill>
                <a:latin typeface="Times New Roman"/>
                <a:cs typeface="Times New Roman"/>
              </a:rPr>
              <a:t>, K </a:t>
            </a:r>
            <a:r>
              <a:rPr lang="en-US" sz="2100" dirty="0" err="1">
                <a:solidFill>
                  <a:schemeClr val="tx1"/>
                </a:solidFill>
                <a:latin typeface="Times New Roman"/>
                <a:cs typeface="Times New Roman"/>
              </a:rPr>
              <a:t>Dhakate</a:t>
            </a:r>
            <a:r>
              <a:rPr lang="en-US" sz="2100" dirty="0">
                <a:solidFill>
                  <a:schemeClr val="tx1"/>
                </a:solidFill>
                <a:latin typeface="Times New Roman"/>
                <a:cs typeface="Times New Roman"/>
              </a:rPr>
              <a:t>, “IoT Based Sewage Monitoring System”, Available at SSRN, 2020, researchgate.net. </a:t>
            </a:r>
            <a:endParaRPr lang="en-US" sz="2100" dirty="0">
              <a:solidFill>
                <a:schemeClr val="tx1"/>
              </a:solidFill>
              <a:latin typeface="Times New Roman" pitchFamily="18" charset="0"/>
              <a:cs typeface="Times New Roman" pitchFamily="18" charset="0"/>
            </a:endParaRPr>
          </a:p>
          <a:p>
            <a:pPr algn="just"/>
            <a:r>
              <a:rPr lang="en-US" sz="2100" dirty="0">
                <a:solidFill>
                  <a:schemeClr val="tx1"/>
                </a:solidFill>
                <a:latin typeface="Times New Roman"/>
                <a:cs typeface="Times New Roman"/>
              </a:rPr>
              <a:t>[3] U Andrijašević, J </a:t>
            </a:r>
            <a:r>
              <a:rPr lang="en-US" sz="2100" dirty="0" err="1">
                <a:solidFill>
                  <a:schemeClr val="tx1"/>
                </a:solidFill>
                <a:latin typeface="Times New Roman"/>
                <a:cs typeface="Times New Roman"/>
              </a:rPr>
              <a:t>Kocić</a:t>
            </a:r>
            <a:r>
              <a:rPr lang="en-US" sz="2100" dirty="0">
                <a:solidFill>
                  <a:schemeClr val="tx1"/>
                </a:solidFill>
                <a:latin typeface="Times New Roman"/>
                <a:cs typeface="Times New Roman"/>
              </a:rPr>
              <a:t>, V </a:t>
            </a:r>
            <a:r>
              <a:rPr lang="en-US" sz="2100" dirty="0" err="1">
                <a:solidFill>
                  <a:schemeClr val="tx1"/>
                </a:solidFill>
                <a:latin typeface="Times New Roman"/>
                <a:cs typeface="Times New Roman"/>
              </a:rPr>
              <a:t>Nešić</a:t>
            </a:r>
            <a:r>
              <a:rPr lang="en-US" sz="2100" dirty="0">
                <a:solidFill>
                  <a:schemeClr val="tx1"/>
                </a:solidFill>
                <a:latin typeface="Times New Roman"/>
                <a:cs typeface="Times New Roman"/>
              </a:rPr>
              <a:t>, “Lid Opening Detection in Manholes” 2020 - ieeexplore.ieee.org. </a:t>
            </a:r>
            <a:endParaRPr lang="en-US" sz="2100" dirty="0">
              <a:solidFill>
                <a:schemeClr val="tx1"/>
              </a:solidFill>
              <a:latin typeface="Times New Roman" pitchFamily="18" charset="0"/>
              <a:cs typeface="Times New Roman" pitchFamily="18" charset="0"/>
            </a:endParaRPr>
          </a:p>
          <a:p>
            <a:pPr algn="just"/>
            <a:r>
              <a:rPr lang="en-US" sz="2100" dirty="0">
                <a:solidFill>
                  <a:schemeClr val="tx1"/>
                </a:solidFill>
                <a:latin typeface="Times New Roman"/>
                <a:cs typeface="Times New Roman"/>
              </a:rPr>
              <a:t>[4] P Bhosale, “</a:t>
            </a:r>
            <a:r>
              <a:rPr lang="en-US" sz="2100" dirty="0" err="1">
                <a:solidFill>
                  <a:schemeClr val="tx1"/>
                </a:solidFill>
                <a:latin typeface="Times New Roman"/>
                <a:cs typeface="Times New Roman"/>
              </a:rPr>
              <a:t>Iot</a:t>
            </a:r>
            <a:r>
              <a:rPr lang="en-US" sz="2100" dirty="0">
                <a:solidFill>
                  <a:schemeClr val="tx1"/>
                </a:solidFill>
                <a:latin typeface="Times New Roman"/>
                <a:cs typeface="Times New Roman"/>
              </a:rPr>
              <a:t> Based System for Detection of Sewage Blockages”, 2021, it-in-industry.org.</a:t>
            </a:r>
          </a:p>
          <a:p>
            <a:pPr algn="just"/>
            <a:r>
              <a:rPr lang="en-US" sz="2100" dirty="0">
                <a:solidFill>
                  <a:schemeClr val="tx1"/>
                </a:solidFill>
                <a:latin typeface="Times New Roman"/>
                <a:cs typeface="Times New Roman"/>
              </a:rPr>
              <a:t>[5] M Aarthi, A </a:t>
            </a:r>
            <a:r>
              <a:rPr lang="en-US" sz="2100" dirty="0" err="1">
                <a:solidFill>
                  <a:schemeClr val="tx1"/>
                </a:solidFill>
                <a:latin typeface="Times New Roman"/>
                <a:cs typeface="Times New Roman"/>
              </a:rPr>
              <a:t>Bhuvaneshwaran</a:t>
            </a:r>
            <a:r>
              <a:rPr lang="en-US" sz="2100" dirty="0">
                <a:solidFill>
                  <a:schemeClr val="tx1"/>
                </a:solidFill>
                <a:latin typeface="Times New Roman"/>
                <a:cs typeface="Times New Roman"/>
              </a:rPr>
              <a:t>, “</a:t>
            </a:r>
            <a:r>
              <a:rPr lang="en-US" sz="2100" dirty="0" err="1">
                <a:solidFill>
                  <a:schemeClr val="tx1"/>
                </a:solidFill>
                <a:latin typeface="Times New Roman"/>
                <a:cs typeface="Times New Roman"/>
              </a:rPr>
              <a:t>Iot</a:t>
            </a:r>
            <a:r>
              <a:rPr lang="en-US" sz="2100" dirty="0">
                <a:solidFill>
                  <a:schemeClr val="tx1"/>
                </a:solidFill>
                <a:latin typeface="Times New Roman"/>
                <a:cs typeface="Times New Roman"/>
              </a:rPr>
              <a:t> Based Drainage and Waste Management Monitoring and Alert System for Smart City”- Annals of the Romanian Society, 2021 - annalsofrscb.ro.</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493" y="485536"/>
            <a:ext cx="6799511" cy="603961"/>
          </a:xfrm>
        </p:spPr>
        <p:txBody>
          <a:bodyPr>
            <a:normAutofit/>
          </a:bodyPr>
          <a:lstStyle/>
          <a:p>
            <a:r>
              <a:rPr lang="en-IN" sz="2400" b="1" dirty="0">
                <a:solidFill>
                  <a:schemeClr val="accent3">
                    <a:lumMod val="75000"/>
                  </a:schemeClr>
                </a:solidFill>
                <a:latin typeface="Times New Roman" pitchFamily="18" charset="0"/>
                <a:cs typeface="Times New Roman" pitchFamily="18" charset="0"/>
              </a:rPr>
              <a:t>CONCLUSION</a:t>
            </a:r>
            <a:endParaRPr lang="en-US" sz="2400" b="1" dirty="0">
              <a:solidFill>
                <a:schemeClr val="accent3">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650080" y="1181910"/>
            <a:ext cx="6686550" cy="3526278"/>
          </a:xfrm>
        </p:spPr>
        <p:txBody>
          <a:bodyPr>
            <a:normAutofit/>
          </a:bodyPr>
          <a:lstStyle/>
          <a:p>
            <a:pPr algn="just">
              <a:buNone/>
            </a:pPr>
            <a:r>
              <a:rPr lang="en-US" dirty="0">
                <a:solidFill>
                  <a:schemeClr val="tx1"/>
                </a:solidFill>
                <a:latin typeface="Times New Roman" pitchFamily="18" charset="0"/>
                <a:cs typeface="Times New Roman" pitchFamily="18" charset="0"/>
              </a:rPr>
              <a:t>      Underground monitoring is challenging problem. This project proposes different methods for monitoring and managing underground drainage system. It explains various applications like underground drainage and manhole identification in real time. Various parameters like temperature, toxic gases, flow and level of water are being monitored and updated on the internet using the Internet of Things. This enables the person in-charge to take the necessary actions regarding the same. In this way the unnecessary trips on the manholes are saved and can only be conducted as and when required. Also, real time update on the internet helps in maintaining the regularity in drainage check thus avoid the hazards.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235B-0574-4816-A498-58A514215163}"/>
              </a:ext>
            </a:extLst>
          </p:cNvPr>
          <p:cNvSpPr>
            <a:spLocks noGrp="1"/>
          </p:cNvSpPr>
          <p:nvPr>
            <p:ph type="title"/>
          </p:nvPr>
        </p:nvSpPr>
        <p:spPr>
          <a:xfrm>
            <a:off x="1246296" y="145916"/>
            <a:ext cx="3102795" cy="593386"/>
          </a:xfrm>
        </p:spPr>
        <p:txBody>
          <a:bodyPr>
            <a:normAutofit fontScale="90000"/>
          </a:bodyPr>
          <a:lstStyle/>
          <a:p>
            <a:r>
              <a:rPr lang="en-IN" sz="2400" b="1" dirty="0">
                <a:latin typeface="Times New Roman"/>
                <a:cs typeface="Times New Roman"/>
              </a:rPr>
              <a:t>                </a:t>
            </a:r>
            <a:br>
              <a:rPr lang="en-IN" sz="2400" b="1" dirty="0">
                <a:latin typeface="Times New Roman"/>
                <a:cs typeface="Times New Roman"/>
              </a:rPr>
            </a:br>
            <a:r>
              <a:rPr lang="en-IN" sz="2400" b="1" dirty="0">
                <a:solidFill>
                  <a:srgbClr val="002060"/>
                </a:solidFill>
                <a:effectLst/>
                <a:latin typeface="Times New Roman"/>
                <a:cs typeface="Times New Roman"/>
              </a:rPr>
              <a:t>CONTENTS</a:t>
            </a:r>
          </a:p>
        </p:txBody>
      </p:sp>
      <p:sp>
        <p:nvSpPr>
          <p:cNvPr id="3" name="Content Placeholder 2">
            <a:extLst>
              <a:ext uri="{FF2B5EF4-FFF2-40B4-BE49-F238E27FC236}">
                <a16:creationId xmlns:a16="http://schemas.microsoft.com/office/drawing/2014/main" id="{6E45BCF5-8530-1A6F-D841-741B150D8C0D}"/>
              </a:ext>
            </a:extLst>
          </p:cNvPr>
          <p:cNvSpPr>
            <a:spLocks noGrp="1"/>
          </p:cNvSpPr>
          <p:nvPr>
            <p:ph idx="1"/>
          </p:nvPr>
        </p:nvSpPr>
        <p:spPr>
          <a:xfrm>
            <a:off x="1248123" y="836863"/>
            <a:ext cx="3098157" cy="4454573"/>
          </a:xfrm>
        </p:spPr>
        <p:txBody>
          <a:bodyPr vert="horz" lIns="91440" tIns="45720" rIns="91440" bIns="45720" rtlCol="0" anchor="t">
            <a:noAutofit/>
          </a:bodyPr>
          <a:lstStyle/>
          <a:p>
            <a:r>
              <a:rPr lang="en-IN" sz="1200" dirty="0">
                <a:solidFill>
                  <a:srgbClr val="000000"/>
                </a:solidFill>
                <a:latin typeface="Times New Roman"/>
                <a:cs typeface="Times New Roman"/>
              </a:rPr>
              <a:t>Abstract</a:t>
            </a:r>
          </a:p>
          <a:p>
            <a:r>
              <a:rPr lang="en-IN" sz="1200" dirty="0">
                <a:solidFill>
                  <a:srgbClr val="000000"/>
                </a:solidFill>
                <a:latin typeface="Times New Roman"/>
                <a:cs typeface="Times New Roman"/>
              </a:rPr>
              <a:t>Existing System </a:t>
            </a:r>
          </a:p>
          <a:p>
            <a:r>
              <a:rPr lang="en-IN" sz="1200" dirty="0">
                <a:solidFill>
                  <a:srgbClr val="000000"/>
                </a:solidFill>
                <a:latin typeface="Times New Roman"/>
                <a:cs typeface="Times New Roman"/>
              </a:rPr>
              <a:t>Proposed System</a:t>
            </a:r>
          </a:p>
          <a:p>
            <a:r>
              <a:rPr lang="en-IN" sz="1200" dirty="0">
                <a:solidFill>
                  <a:srgbClr val="000000"/>
                </a:solidFill>
                <a:latin typeface="Times New Roman"/>
                <a:cs typeface="Times New Roman"/>
              </a:rPr>
              <a:t>System configuration</a:t>
            </a:r>
          </a:p>
          <a:p>
            <a:r>
              <a:rPr lang="en-IN" sz="1200" dirty="0">
                <a:solidFill>
                  <a:srgbClr val="000000"/>
                </a:solidFill>
                <a:latin typeface="Times New Roman"/>
                <a:cs typeface="Times New Roman"/>
              </a:rPr>
              <a:t>System Architecture</a:t>
            </a:r>
          </a:p>
          <a:p>
            <a:r>
              <a:rPr lang="en-IN" sz="1200" dirty="0">
                <a:solidFill>
                  <a:srgbClr val="000000"/>
                </a:solidFill>
                <a:latin typeface="Times New Roman"/>
                <a:cs typeface="Times New Roman"/>
              </a:rPr>
              <a:t>System Design</a:t>
            </a:r>
          </a:p>
          <a:p>
            <a:r>
              <a:rPr lang="en-IN" sz="1200" dirty="0">
                <a:solidFill>
                  <a:srgbClr val="000000"/>
                </a:solidFill>
                <a:latin typeface="Times New Roman"/>
                <a:cs typeface="Times New Roman"/>
              </a:rPr>
              <a:t>Advantages</a:t>
            </a:r>
          </a:p>
          <a:p>
            <a:r>
              <a:rPr lang="en-IN" sz="1200" dirty="0">
                <a:solidFill>
                  <a:srgbClr val="000000"/>
                </a:solidFill>
                <a:latin typeface="Times New Roman"/>
                <a:cs typeface="Times New Roman"/>
              </a:rPr>
              <a:t>Disadvantages</a:t>
            </a:r>
          </a:p>
          <a:p>
            <a:r>
              <a:rPr lang="en-IN" sz="1200" dirty="0">
                <a:solidFill>
                  <a:srgbClr val="000000"/>
                </a:solidFill>
                <a:latin typeface="Times New Roman"/>
                <a:cs typeface="Times New Roman"/>
              </a:rPr>
              <a:t>Literature survey</a:t>
            </a:r>
          </a:p>
          <a:p>
            <a:r>
              <a:rPr lang="en-IN" sz="1200" dirty="0">
                <a:solidFill>
                  <a:srgbClr val="000000"/>
                </a:solidFill>
                <a:latin typeface="Times New Roman"/>
                <a:cs typeface="Times New Roman"/>
              </a:rPr>
              <a:t>Sample Prototype </a:t>
            </a:r>
          </a:p>
          <a:p>
            <a:r>
              <a:rPr lang="en-IN" sz="1200" dirty="0">
                <a:solidFill>
                  <a:srgbClr val="000000"/>
                </a:solidFill>
                <a:latin typeface="Times New Roman"/>
                <a:cs typeface="Times New Roman"/>
              </a:rPr>
              <a:t>Sample Code</a:t>
            </a:r>
          </a:p>
          <a:p>
            <a:r>
              <a:rPr lang="en-IN" sz="1200" dirty="0">
                <a:solidFill>
                  <a:srgbClr val="000000"/>
                </a:solidFill>
                <a:latin typeface="Times New Roman"/>
                <a:cs typeface="Times New Roman"/>
              </a:rPr>
              <a:t>Output Screens</a:t>
            </a:r>
          </a:p>
          <a:p>
            <a:r>
              <a:rPr lang="en-IN" sz="1200" dirty="0">
                <a:solidFill>
                  <a:srgbClr val="000000"/>
                </a:solidFill>
                <a:latin typeface="Times New Roman"/>
                <a:cs typeface="Times New Roman"/>
              </a:rPr>
              <a:t>References </a:t>
            </a:r>
          </a:p>
          <a:p>
            <a:r>
              <a:rPr lang="en-IN" sz="1200" dirty="0">
                <a:solidFill>
                  <a:srgbClr val="000000"/>
                </a:solidFill>
                <a:latin typeface="Times New Roman"/>
                <a:cs typeface="Times New Roman"/>
              </a:rPr>
              <a:t>Conclusion</a:t>
            </a:r>
          </a:p>
          <a:p>
            <a:pPr marL="0" indent="0">
              <a:buNone/>
            </a:pPr>
            <a:endParaRPr lang="en-IN" sz="1200" dirty="0">
              <a:solidFill>
                <a:srgbClr val="000000"/>
              </a:solidFill>
              <a:latin typeface="Times New Roman"/>
              <a:ea typeface="Calibri" panose="020F0502020204030204"/>
              <a:cs typeface="Calibri" panose="020F0502020204030204"/>
            </a:endParaRPr>
          </a:p>
          <a:p>
            <a:pPr marL="0" indent="0">
              <a:buNone/>
            </a:pPr>
            <a:endParaRPr lang="en-IN" sz="1200" dirty="0">
              <a:solidFill>
                <a:srgbClr val="000000"/>
              </a:solidFill>
              <a:latin typeface="Times New Roman"/>
              <a:ea typeface="Calibri" panose="020F0502020204030204"/>
              <a:cs typeface="Calibri" panose="020F0502020204030204"/>
            </a:endParaRPr>
          </a:p>
          <a:p>
            <a:pPr marL="0" indent="0">
              <a:buNone/>
            </a:pPr>
            <a:endParaRPr lang="en-IN" sz="1200" dirty="0">
              <a:solidFill>
                <a:srgbClr val="000000"/>
              </a:solidFill>
              <a:latin typeface="Times New Roman"/>
              <a:ea typeface="Calibri" panose="020F0502020204030204"/>
              <a:cs typeface="Calibri" panose="020F0502020204030204"/>
            </a:endParaRPr>
          </a:p>
          <a:p>
            <a:pPr marL="0" indent="0">
              <a:buNone/>
            </a:pPr>
            <a:endParaRPr lang="en-IN" sz="1200" dirty="0">
              <a:solidFill>
                <a:srgbClr val="000000"/>
              </a:solidFill>
              <a:latin typeface="Times New Roman"/>
              <a:ea typeface="Calibri" panose="020F0502020204030204"/>
              <a:cs typeface="Calibri" panose="020F0502020204030204"/>
            </a:endParaRPr>
          </a:p>
          <a:p>
            <a:pPr marL="0" indent="0">
              <a:buNone/>
            </a:pPr>
            <a:endParaRPr lang="en-IN" sz="1200" dirty="0">
              <a:solidFill>
                <a:srgbClr val="000000"/>
              </a:solidFill>
              <a:latin typeface="Century Gothic" panose="020B0502020202020204"/>
              <a:ea typeface="Calibri" panose="020F0502020204030204"/>
              <a:cs typeface="Calibri" panose="020F0502020204030204"/>
            </a:endParaRPr>
          </a:p>
          <a:p>
            <a:pPr marL="0" indent="0">
              <a:buNone/>
            </a:pPr>
            <a:endParaRPr lang="en-IN" sz="1200" dirty="0">
              <a:solidFill>
                <a:srgbClr val="000000"/>
              </a:solidFill>
              <a:ea typeface="Calibri" panose="020F0502020204030204"/>
              <a:cs typeface="Calibri" panose="020F0502020204030204"/>
            </a:endParaRPr>
          </a:p>
        </p:txBody>
      </p:sp>
      <p:pic>
        <p:nvPicPr>
          <p:cNvPr id="18" name="Picture 4" descr="Many question marks on black background">
            <a:extLst>
              <a:ext uri="{FF2B5EF4-FFF2-40B4-BE49-F238E27FC236}">
                <a16:creationId xmlns:a16="http://schemas.microsoft.com/office/drawing/2014/main" id="{DD74CCD6-07F0-3FA1-79D5-8CC489BBFF02}"/>
              </a:ext>
            </a:extLst>
          </p:cNvPr>
          <p:cNvPicPr>
            <a:picLocks noChangeAspect="1"/>
          </p:cNvPicPr>
          <p:nvPr/>
        </p:nvPicPr>
        <p:blipFill rotWithShape="1">
          <a:blip r:embed="rId2" cstate="print"/>
          <a:srcRect l="36631" r="-2" b="-2"/>
          <a:stretch/>
        </p:blipFill>
        <p:spPr>
          <a:xfrm>
            <a:off x="4568937" y="483829"/>
            <a:ext cx="4088720" cy="3935810"/>
          </a:xfrm>
          <a:prstGeom prst="rect">
            <a:avLst/>
          </a:prstGeom>
        </p:spPr>
      </p:pic>
    </p:spTree>
    <p:extLst>
      <p:ext uri="{BB962C8B-B14F-4D97-AF65-F5344CB8AC3E}">
        <p14:creationId xmlns:p14="http://schemas.microsoft.com/office/powerpoint/2010/main" val="982300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6811765-3F3D-B140-1F2C-B086CC7FB2ED}"/>
              </a:ext>
            </a:extLst>
          </p:cNvPr>
          <p:cNvSpPr>
            <a:spLocks noGrp="1"/>
          </p:cNvSpPr>
          <p:nvPr>
            <p:ph type="body" idx="1"/>
          </p:nvPr>
        </p:nvSpPr>
        <p:spPr>
          <a:xfrm>
            <a:off x="1491150" y="1084176"/>
            <a:ext cx="7137309" cy="3074581"/>
          </a:xfrm>
        </p:spPr>
        <p:txBody>
          <a:bodyPr/>
          <a:lstStyle/>
          <a:p>
            <a:pPr algn="just"/>
            <a:r>
              <a:rPr lang="en-GB" b="1" dirty="0">
                <a:solidFill>
                  <a:srgbClr val="002060"/>
                </a:solidFill>
                <a:latin typeface="Times New Roman"/>
                <a:cs typeface="Times New Roman"/>
              </a:rPr>
              <a:t>                     THANK YOU</a:t>
            </a:r>
            <a:endParaRPr lang="en-US"/>
          </a:p>
        </p:txBody>
      </p:sp>
    </p:spTree>
    <p:extLst>
      <p:ext uri="{BB962C8B-B14F-4D97-AF65-F5344CB8AC3E}">
        <p14:creationId xmlns:p14="http://schemas.microsoft.com/office/powerpoint/2010/main" val="22254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1005-3684-2881-E68C-AC4D48C5E111}"/>
              </a:ext>
            </a:extLst>
          </p:cNvPr>
          <p:cNvSpPr>
            <a:spLocks noGrp="1"/>
          </p:cNvSpPr>
          <p:nvPr>
            <p:ph type="title"/>
          </p:nvPr>
        </p:nvSpPr>
        <p:spPr>
          <a:xfrm>
            <a:off x="1363720" y="548677"/>
            <a:ext cx="7271973" cy="438585"/>
          </a:xfrm>
        </p:spPr>
        <p:txBody>
          <a:bodyPr>
            <a:normAutofit fontScale="90000"/>
          </a:bodyPr>
          <a:lstStyle/>
          <a:p>
            <a:r>
              <a:rPr lang="en-IN" sz="2400" b="1" dirty="0">
                <a:solidFill>
                  <a:srgbClr val="002060"/>
                </a:solidFill>
                <a:latin typeface="Times New Roman"/>
                <a:cs typeface="Times New Roman"/>
              </a:rPr>
              <a:t> ABSTRACT</a:t>
            </a:r>
          </a:p>
        </p:txBody>
      </p:sp>
      <p:sp>
        <p:nvSpPr>
          <p:cNvPr id="3" name="Content Placeholder 2">
            <a:extLst>
              <a:ext uri="{FF2B5EF4-FFF2-40B4-BE49-F238E27FC236}">
                <a16:creationId xmlns:a16="http://schemas.microsoft.com/office/drawing/2014/main" id="{F3DB6A2B-2D61-4CB3-B848-8AAA3AD565C9}"/>
              </a:ext>
            </a:extLst>
          </p:cNvPr>
          <p:cNvSpPr>
            <a:spLocks noGrp="1"/>
          </p:cNvSpPr>
          <p:nvPr>
            <p:ph idx="1"/>
          </p:nvPr>
        </p:nvSpPr>
        <p:spPr>
          <a:xfrm>
            <a:off x="1145060" y="1044438"/>
            <a:ext cx="7483399" cy="3381151"/>
          </a:xfrm>
        </p:spPr>
        <p:txBody>
          <a:bodyPr vert="horz" lIns="91440" tIns="45720" rIns="91440" bIns="45720" rtlCol="0" anchor="t">
            <a:normAutofit/>
          </a:bodyPr>
          <a:lstStyle/>
          <a:p>
            <a:pPr marL="0" indent="0">
              <a:buNone/>
            </a:pPr>
            <a:r>
              <a:rPr lang="en-IN" sz="2000" b="1" dirty="0">
                <a:solidFill>
                  <a:srgbClr val="CF1565"/>
                </a:solidFill>
                <a:latin typeface="Times New Roman"/>
                <a:cs typeface="Times New Roman"/>
              </a:rPr>
              <a:t>   </a:t>
            </a:r>
            <a:endParaRPr lang="en-IN" sz="2000" b="1" dirty="0">
              <a:solidFill>
                <a:srgbClr val="002060"/>
              </a:solidFill>
              <a:latin typeface="Times New Roman"/>
              <a:cs typeface="Times New Roman"/>
            </a:endParaRPr>
          </a:p>
        </p:txBody>
      </p:sp>
      <p:sp>
        <p:nvSpPr>
          <p:cNvPr id="4" name="TextBox 3">
            <a:extLst>
              <a:ext uri="{FF2B5EF4-FFF2-40B4-BE49-F238E27FC236}">
                <a16:creationId xmlns:a16="http://schemas.microsoft.com/office/drawing/2014/main" id="{B92DEE1F-36C4-F89A-B16A-C8B64C729D56}"/>
              </a:ext>
            </a:extLst>
          </p:cNvPr>
          <p:cNvSpPr txBox="1"/>
          <p:nvPr/>
        </p:nvSpPr>
        <p:spPr>
          <a:xfrm>
            <a:off x="1437606" y="1047214"/>
            <a:ext cx="626879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1600" dirty="0">
                <a:latin typeface="Times New Roman"/>
                <a:cs typeface="Arial"/>
              </a:rPr>
              <a:t>A smart city is the future goal to have cleaner and better amenities for the society. Smart underground infrastructure is an important feature to be considered while implementing a smart city. Drainage system monitoring plays a vital role in keeping the city clean and healthy. Since manual monitoring is incompetent, this leads to slow handling of problems in drainage and consumes more time to solve. To mitigate all these issues, the system using a wireless sensor network, consisting of sensor nodes is designed. The proposed system is low cost, low maintenance, IoT based real time which alerts the managing station through message when any manhole crosses its threshold values. We use API with embedded C as the source and platform for developing the project. This system reduces the death risk of manual scavengers who clean the underground drainage and also benefits the public.​</a:t>
            </a:r>
            <a:endParaRPr lang="en-US" sz="1600" dirty="0"/>
          </a:p>
        </p:txBody>
      </p:sp>
    </p:spTree>
    <p:extLst>
      <p:ext uri="{BB962C8B-B14F-4D97-AF65-F5344CB8AC3E}">
        <p14:creationId xmlns:p14="http://schemas.microsoft.com/office/powerpoint/2010/main" val="3154434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7D45-F76C-0856-7055-343BE0AC4B02}"/>
              </a:ext>
            </a:extLst>
          </p:cNvPr>
          <p:cNvSpPr>
            <a:spLocks noGrp="1"/>
          </p:cNvSpPr>
          <p:nvPr>
            <p:ph type="title"/>
          </p:nvPr>
        </p:nvSpPr>
        <p:spPr>
          <a:xfrm>
            <a:off x="1566378" y="513219"/>
            <a:ext cx="7070130" cy="480870"/>
          </a:xfrm>
        </p:spPr>
        <p:txBody>
          <a:bodyPr>
            <a:normAutofit/>
          </a:bodyPr>
          <a:lstStyle/>
          <a:p>
            <a:r>
              <a:rPr lang="en-US" sz="2400" b="1" dirty="0">
                <a:solidFill>
                  <a:srgbClr val="002060"/>
                </a:solidFill>
                <a:latin typeface="Times New Roman"/>
                <a:cs typeface="Times New Roman"/>
              </a:rPr>
              <a:t>EXISTING SYSTEM</a:t>
            </a:r>
            <a:endParaRPr lang="en-GB" sz="2400" dirty="0">
              <a:ea typeface="+mj-lt"/>
              <a:cs typeface="+mj-lt"/>
            </a:endParaRPr>
          </a:p>
          <a:p>
            <a:endParaRPr lang="en-GB" dirty="0"/>
          </a:p>
        </p:txBody>
      </p:sp>
      <p:sp>
        <p:nvSpPr>
          <p:cNvPr id="3" name="Content Placeholder 2">
            <a:extLst>
              <a:ext uri="{FF2B5EF4-FFF2-40B4-BE49-F238E27FC236}">
                <a16:creationId xmlns:a16="http://schemas.microsoft.com/office/drawing/2014/main" id="{68D9895F-6EB2-C40E-44E6-0629CC255388}"/>
              </a:ext>
            </a:extLst>
          </p:cNvPr>
          <p:cNvSpPr>
            <a:spLocks noGrp="1"/>
          </p:cNvSpPr>
          <p:nvPr>
            <p:ph idx="1"/>
          </p:nvPr>
        </p:nvSpPr>
        <p:spPr>
          <a:xfrm>
            <a:off x="1563593" y="1109193"/>
            <a:ext cx="7064866" cy="3324224"/>
          </a:xfrm>
        </p:spPr>
        <p:txBody>
          <a:bodyPr vert="horz" lIns="91440" tIns="45720" rIns="91440" bIns="45720" rtlCol="0" anchor="t">
            <a:normAutofit/>
          </a:bodyPr>
          <a:lstStyle/>
          <a:p>
            <a:pPr algn="just">
              <a:lnSpc>
                <a:spcPct val="90000"/>
              </a:lnSpc>
            </a:pPr>
            <a:r>
              <a:rPr lang="en-US" dirty="0">
                <a:solidFill>
                  <a:schemeClr val="tx1"/>
                </a:solidFill>
                <a:latin typeface="Times New Roman"/>
                <a:cs typeface="Times New Roman"/>
              </a:rPr>
              <a:t>The existing drainage monitoring system is not automated . Therefore, when a jam occurs, it is difficult to determine the exact location of the jam. </a:t>
            </a:r>
            <a:endParaRPr lang="en-US" dirty="0">
              <a:solidFill>
                <a:schemeClr val="tx1"/>
              </a:solidFill>
              <a:ea typeface="+mn-lt"/>
              <a:cs typeface="+mn-lt"/>
            </a:endParaRPr>
          </a:p>
          <a:p>
            <a:pPr algn="just">
              <a:lnSpc>
                <a:spcPct val="90000"/>
              </a:lnSpc>
            </a:pPr>
            <a:r>
              <a:rPr lang="en-US" dirty="0">
                <a:solidFill>
                  <a:schemeClr val="tx1"/>
                </a:solidFill>
                <a:latin typeface="Times New Roman"/>
                <a:cs typeface="Times New Roman"/>
              </a:rPr>
              <a:t>There is also no early fall warning. Therefore, it takes a long time to identify and eliminate the blockage.</a:t>
            </a:r>
            <a:endParaRPr lang="en-US" dirty="0">
              <a:solidFill>
                <a:schemeClr val="tx1"/>
              </a:solidFill>
              <a:ea typeface="+mn-lt"/>
              <a:cs typeface="+mn-lt"/>
            </a:endParaRPr>
          </a:p>
          <a:p>
            <a:pPr algn="just">
              <a:lnSpc>
                <a:spcPct val="90000"/>
              </a:lnSpc>
            </a:pPr>
            <a:r>
              <a:rPr lang="en-US" dirty="0">
                <a:solidFill>
                  <a:schemeClr val="tx1"/>
                </a:solidFill>
                <a:latin typeface="Times New Roman"/>
                <a:cs typeface="Times New Roman"/>
              </a:rPr>
              <a:t> It became very uncomfortable. </a:t>
            </a:r>
            <a:endParaRPr lang="en-US" dirty="0">
              <a:solidFill>
                <a:schemeClr val="tx1"/>
              </a:solidFill>
              <a:ea typeface="+mn-lt"/>
              <a:cs typeface="+mn-lt"/>
            </a:endParaRPr>
          </a:p>
          <a:p>
            <a:pPr algn="just">
              <a:lnSpc>
                <a:spcPct val="90000"/>
              </a:lnSpc>
            </a:pPr>
            <a:r>
              <a:rPr lang="en-US" dirty="0">
                <a:solidFill>
                  <a:schemeClr val="tx1"/>
                </a:solidFill>
                <a:latin typeface="Times New Roman"/>
                <a:cs typeface="Times New Roman"/>
              </a:rPr>
              <a:t>Deal with the situation where the pipeline is completely blocked. People have a big problem due to the failure of the drain pipe.</a:t>
            </a:r>
            <a:endParaRPr lang="en-US" dirty="0">
              <a:solidFill>
                <a:schemeClr val="tx1"/>
              </a:solidFill>
              <a:ea typeface="+mn-lt"/>
              <a:cs typeface="+mn-lt"/>
            </a:endParaRPr>
          </a:p>
          <a:p>
            <a:pPr>
              <a:lnSpc>
                <a:spcPct val="90000"/>
              </a:lnSpc>
            </a:pPr>
            <a:endParaRPr lang="en-US" dirty="0">
              <a:ea typeface="+mn-lt"/>
              <a:cs typeface="+mn-lt"/>
            </a:endParaRPr>
          </a:p>
          <a:p>
            <a:pPr>
              <a:lnSpc>
                <a:spcPct val="90000"/>
              </a:lnSpc>
            </a:pPr>
            <a:endParaRPr lang="en-US" dirty="0">
              <a:ea typeface="+mn-lt"/>
              <a:cs typeface="+mn-lt"/>
            </a:endParaRPr>
          </a:p>
          <a:p>
            <a:endParaRPr lang="en-GB" dirty="0"/>
          </a:p>
        </p:txBody>
      </p:sp>
    </p:spTree>
    <p:extLst>
      <p:ext uri="{BB962C8B-B14F-4D97-AF65-F5344CB8AC3E}">
        <p14:creationId xmlns:p14="http://schemas.microsoft.com/office/powerpoint/2010/main" val="185058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9F768-39A6-A33B-ADFE-FC4739DE6798}"/>
              </a:ext>
            </a:extLst>
          </p:cNvPr>
          <p:cNvSpPr>
            <a:spLocks noGrp="1"/>
          </p:cNvSpPr>
          <p:nvPr>
            <p:ph type="title"/>
          </p:nvPr>
        </p:nvSpPr>
        <p:spPr>
          <a:xfrm>
            <a:off x="1244406" y="500279"/>
            <a:ext cx="7384053" cy="493810"/>
          </a:xfrm>
        </p:spPr>
        <p:txBody>
          <a:bodyPr>
            <a:normAutofit/>
          </a:bodyPr>
          <a:lstStyle/>
          <a:p>
            <a:r>
              <a:rPr lang="en-US" sz="2400" b="1" dirty="0">
                <a:solidFill>
                  <a:srgbClr val="002060"/>
                </a:solidFill>
                <a:latin typeface="Times New Roman"/>
                <a:cs typeface="Times New Roman"/>
              </a:rPr>
              <a:t>    PROPOSED SYSTEM</a:t>
            </a:r>
            <a:endParaRPr lang="en-US" sz="2400" dirty="0">
              <a:solidFill>
                <a:srgbClr val="002060"/>
              </a:solidFill>
            </a:endParaRPr>
          </a:p>
        </p:txBody>
      </p:sp>
      <p:sp>
        <p:nvSpPr>
          <p:cNvPr id="3" name="Content Placeholder 2">
            <a:extLst>
              <a:ext uri="{FF2B5EF4-FFF2-40B4-BE49-F238E27FC236}">
                <a16:creationId xmlns:a16="http://schemas.microsoft.com/office/drawing/2014/main" id="{AE440925-AE13-11E9-E43B-DCC483CEE4F3}"/>
              </a:ext>
            </a:extLst>
          </p:cNvPr>
          <p:cNvSpPr>
            <a:spLocks noGrp="1"/>
          </p:cNvSpPr>
          <p:nvPr>
            <p:ph idx="1"/>
          </p:nvPr>
        </p:nvSpPr>
        <p:spPr>
          <a:xfrm>
            <a:off x="1618803" y="1147144"/>
            <a:ext cx="6858015" cy="3463768"/>
          </a:xfrm>
        </p:spPr>
        <p:txBody>
          <a:bodyPr vert="horz" lIns="91440" tIns="45720" rIns="91440" bIns="45720" rtlCol="0" anchor="t">
            <a:normAutofit fontScale="92500"/>
          </a:bodyPr>
          <a:lstStyle/>
          <a:p>
            <a:pPr algn="just"/>
            <a:r>
              <a:rPr lang="en-US" sz="1600" dirty="0">
                <a:solidFill>
                  <a:schemeClr val="tx1"/>
                </a:solidFill>
                <a:latin typeface="Times New Roman" pitchFamily="18" charset="0"/>
                <a:cs typeface="Times New Roman" pitchFamily="18" charset="0"/>
              </a:rPr>
              <a:t>An underground drainage monitoring system will not only help in maintaining the proper health and safety of the city but also in reducing the work of government personnel.</a:t>
            </a:r>
            <a:r>
              <a:rPr lang="en-GB" sz="1600" dirty="0">
                <a:solidFill>
                  <a:schemeClr val="tx1"/>
                </a:solidFill>
                <a:latin typeface="Times New Roman"/>
                <a:ea typeface="+mn-lt"/>
                <a:cs typeface="+mn-lt"/>
              </a:rPr>
              <a:t> </a:t>
            </a:r>
            <a:endParaRPr lang="en-GB" sz="1600" dirty="0">
              <a:solidFill>
                <a:schemeClr val="tx1"/>
              </a:solidFill>
              <a:latin typeface="Times New Roman"/>
              <a:ea typeface="+mn-lt"/>
              <a:cs typeface="Times New Roman"/>
            </a:endParaRPr>
          </a:p>
          <a:p>
            <a:pPr algn="just"/>
            <a:r>
              <a:rPr lang="en-US" sz="1600" dirty="0">
                <a:solidFill>
                  <a:schemeClr val="tx1"/>
                </a:solidFill>
                <a:latin typeface="Times New Roman"/>
                <a:cs typeface="Times New Roman"/>
              </a:rPr>
              <a:t> Various types of sensors (flow, level, temperature and gas sensors) are interfaced with microcontroller Arduino Uno in order to make the system smart. When the respective sensors reach the threshold level, the indication of that respective value and sensor is being sent to the microcontroller</a:t>
            </a:r>
            <a:r>
              <a:rPr lang="en-GB" sz="1600" dirty="0">
                <a:solidFill>
                  <a:schemeClr val="tx1"/>
                </a:solidFill>
                <a:latin typeface="Times New Roman"/>
                <a:ea typeface="+mn-lt"/>
                <a:cs typeface="+mn-lt"/>
              </a:rPr>
              <a:t>. </a:t>
            </a:r>
            <a:endParaRPr lang="en-GB" sz="1600" dirty="0">
              <a:solidFill>
                <a:schemeClr val="tx1"/>
              </a:solidFill>
              <a:latin typeface="Times New Roman"/>
              <a:ea typeface="+mn-lt"/>
              <a:cs typeface="Times New Roman"/>
            </a:endParaRPr>
          </a:p>
          <a:p>
            <a:pPr algn="just"/>
            <a:r>
              <a:rPr lang="en-GB" sz="1600" dirty="0">
                <a:solidFill>
                  <a:schemeClr val="tx1"/>
                </a:solidFill>
                <a:latin typeface="Times New Roman"/>
                <a:ea typeface="+mn-lt"/>
                <a:cs typeface="+mn-lt"/>
              </a:rPr>
              <a:t>The</a:t>
            </a:r>
            <a:r>
              <a:rPr lang="en-US" sz="1600" dirty="0">
                <a:solidFill>
                  <a:schemeClr val="tx1"/>
                </a:solidFill>
                <a:latin typeface="Times New Roman"/>
                <a:cs typeface="Times New Roman"/>
              </a:rPr>
              <a:t> Furthermore, Arduino Uno then sends the signal and location of the manhole to the municipal corporation through GSM and GPS and the officials could easily locate which manhole is having the problem and could take appropriate steps.</a:t>
            </a:r>
            <a:endParaRPr lang="en-GB" sz="1600" dirty="0">
              <a:solidFill>
                <a:schemeClr val="tx1"/>
              </a:solidFill>
              <a:latin typeface="Times New Roman"/>
              <a:ea typeface="+mn-lt"/>
              <a:cs typeface="Times New Roman"/>
            </a:endParaRPr>
          </a:p>
          <a:p>
            <a:pPr algn="just"/>
            <a:r>
              <a:rPr lang="en-US" sz="1600" dirty="0">
                <a:solidFill>
                  <a:schemeClr val="tx1"/>
                </a:solidFill>
                <a:latin typeface="Times New Roman"/>
                <a:cs typeface="Times New Roman"/>
              </a:rPr>
              <a:t>Also, Arduino Uno updates the live values of all the sensors in the manholes falling under the respective area using IoT. A message will also be displayed on the LCD.</a:t>
            </a:r>
            <a:endParaRPr lang="en-GB" sz="1600" dirty="0">
              <a:solidFill>
                <a:schemeClr val="tx1"/>
              </a:solidFill>
              <a:latin typeface="Times New Roman"/>
              <a:ea typeface="+mn-lt"/>
              <a:cs typeface="Times New Roman"/>
            </a:endParaRPr>
          </a:p>
        </p:txBody>
      </p:sp>
    </p:spTree>
    <p:extLst>
      <p:ext uri="{BB962C8B-B14F-4D97-AF65-F5344CB8AC3E}">
        <p14:creationId xmlns:p14="http://schemas.microsoft.com/office/powerpoint/2010/main" val="75889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E068-A06C-47AC-BAAF-1C0EE3AAB498}"/>
              </a:ext>
            </a:extLst>
          </p:cNvPr>
          <p:cNvSpPr>
            <a:spLocks noGrp="1"/>
          </p:cNvSpPr>
          <p:nvPr>
            <p:ph type="title"/>
          </p:nvPr>
        </p:nvSpPr>
        <p:spPr>
          <a:xfrm>
            <a:off x="1161956" y="456349"/>
            <a:ext cx="6879707" cy="574783"/>
          </a:xfrm>
        </p:spPr>
        <p:txBody>
          <a:bodyPr>
            <a:noAutofit/>
          </a:bodyPr>
          <a:lstStyle/>
          <a:p>
            <a:r>
              <a:rPr lang="en-US" sz="2400" b="1" dirty="0">
                <a:solidFill>
                  <a:srgbClr val="002060"/>
                </a:solidFill>
                <a:latin typeface="Times New Roman"/>
                <a:cs typeface="Times New Roman"/>
              </a:rPr>
              <a:t>  </a:t>
            </a:r>
            <a:r>
              <a:rPr lang="en-US" sz="2400" b="1" dirty="0">
                <a:solidFill>
                  <a:srgbClr val="002060"/>
                </a:solidFill>
                <a:effectLst/>
                <a:latin typeface="Times New Roman"/>
                <a:cs typeface="Times New Roman"/>
              </a:rPr>
              <a:t>SYSTEM CONFIGURATION</a:t>
            </a:r>
            <a:endParaRPr lang="en-IN" sz="2400" b="1" dirty="0">
              <a:solidFill>
                <a:srgbClr val="002060"/>
              </a:solidFill>
              <a:effectLst/>
              <a:latin typeface="Times New Roman"/>
              <a:cs typeface="Times New Roman"/>
            </a:endParaRPr>
          </a:p>
        </p:txBody>
      </p:sp>
      <p:sp>
        <p:nvSpPr>
          <p:cNvPr id="3" name="Content Placeholder 2">
            <a:extLst>
              <a:ext uri="{FF2B5EF4-FFF2-40B4-BE49-F238E27FC236}">
                <a16:creationId xmlns:a16="http://schemas.microsoft.com/office/drawing/2014/main" id="{279E4EED-3531-CA84-8C57-B6433021FAA5}"/>
              </a:ext>
            </a:extLst>
          </p:cNvPr>
          <p:cNvSpPr>
            <a:spLocks noGrp="1"/>
          </p:cNvSpPr>
          <p:nvPr>
            <p:ph idx="1"/>
          </p:nvPr>
        </p:nvSpPr>
        <p:spPr>
          <a:xfrm>
            <a:off x="1441046" y="1097430"/>
            <a:ext cx="6536179" cy="3766400"/>
          </a:xfrm>
        </p:spPr>
        <p:txBody>
          <a:bodyPr vert="horz" lIns="91440" tIns="45720" rIns="91440" bIns="45720" rtlCol="0" anchor="t">
            <a:normAutofit fontScale="40000" lnSpcReduction="20000"/>
          </a:bodyPr>
          <a:lstStyle/>
          <a:p>
            <a:pPr marL="0" indent="0">
              <a:buNone/>
            </a:pPr>
            <a:r>
              <a:rPr lang="en-US" sz="3500" b="1" kern="0" dirty="0">
                <a:solidFill>
                  <a:srgbClr val="002060"/>
                </a:solidFill>
                <a:latin typeface="Times New Roman"/>
                <a:ea typeface="Calibri"/>
                <a:cs typeface="Times New Roman"/>
              </a:rPr>
              <a:t>Software</a:t>
            </a:r>
            <a:r>
              <a:rPr lang="en-US" sz="3500" b="1" kern="0" spc="-20" dirty="0">
                <a:solidFill>
                  <a:srgbClr val="002060"/>
                </a:solidFill>
                <a:effectLst/>
                <a:latin typeface="Times New Roman"/>
                <a:ea typeface="Calibri"/>
                <a:cs typeface="Times New Roman"/>
              </a:rPr>
              <a:t> </a:t>
            </a:r>
            <a:r>
              <a:rPr lang="en-US" sz="3500" b="1" kern="0" dirty="0">
                <a:solidFill>
                  <a:srgbClr val="002060"/>
                </a:solidFill>
                <a:effectLst/>
                <a:latin typeface="Times New Roman"/>
                <a:ea typeface="Calibri"/>
                <a:cs typeface="Times New Roman"/>
              </a:rPr>
              <a:t>Requirements:</a:t>
            </a:r>
            <a:endParaRPr lang="en-IN" sz="3500" b="1" kern="0" dirty="0">
              <a:solidFill>
                <a:srgbClr val="002060"/>
              </a:solidFill>
              <a:effectLst/>
              <a:latin typeface="Times New Roman"/>
              <a:ea typeface="Calibri"/>
              <a:cs typeface="Times New Roman"/>
            </a:endParaRPr>
          </a:p>
          <a:p>
            <a:pPr>
              <a:buFont typeface="Wingdings 3" panose="05000000000000000000" pitchFamily="2" charset="2"/>
              <a:buChar char=""/>
              <a:tabLst>
                <a:tab pos="457200" algn="l"/>
              </a:tabLst>
            </a:pPr>
            <a:r>
              <a:rPr lang="en-US" sz="3000" dirty="0" err="1">
                <a:solidFill>
                  <a:schemeClr val="tx1"/>
                </a:solidFill>
                <a:latin typeface="Times New Roman"/>
                <a:ea typeface="+mn-lt"/>
                <a:cs typeface="+mn-lt"/>
              </a:rPr>
              <a:t>Arduino</a:t>
            </a:r>
            <a:r>
              <a:rPr lang="en-US" sz="3000" dirty="0">
                <a:solidFill>
                  <a:schemeClr val="tx1"/>
                </a:solidFill>
                <a:latin typeface="Times New Roman"/>
                <a:ea typeface="+mn-lt"/>
                <a:cs typeface="+mn-lt"/>
              </a:rPr>
              <a:t> IDE</a:t>
            </a:r>
            <a:endParaRPr lang="en-US" altLang="en-US" sz="3000" b="1" dirty="0">
              <a:solidFill>
                <a:schemeClr val="tx1"/>
              </a:solidFill>
              <a:latin typeface="Times New Roman"/>
              <a:ea typeface="+mn-lt"/>
              <a:cs typeface="Times New Roman" panose="02020603050405020304" pitchFamily="18" charset="0"/>
            </a:endParaRPr>
          </a:p>
          <a:p>
            <a:pPr>
              <a:buFont typeface="Wingdings 3" panose="05000000000000000000" pitchFamily="2" charset="2"/>
              <a:buChar char=""/>
              <a:tabLst>
                <a:tab pos="457200" algn="l"/>
              </a:tabLst>
            </a:pPr>
            <a:r>
              <a:rPr lang="en-US" sz="3000" dirty="0">
                <a:solidFill>
                  <a:schemeClr val="tx1"/>
                </a:solidFill>
                <a:latin typeface="Times New Roman"/>
                <a:ea typeface="+mn-lt"/>
                <a:cs typeface="+mn-lt"/>
              </a:rPr>
              <a:t>Windows OS</a:t>
            </a:r>
            <a:endParaRPr lang="en-US" sz="3000" dirty="0">
              <a:solidFill>
                <a:schemeClr val="tx1"/>
              </a:solidFill>
              <a:latin typeface="Times New Roman"/>
              <a:cs typeface="Times New Roman"/>
            </a:endParaRPr>
          </a:p>
          <a:p>
            <a:pPr>
              <a:buFont typeface="Wingdings 3" panose="05000000000000000000" pitchFamily="2" charset="2"/>
              <a:buChar char=""/>
              <a:tabLst>
                <a:tab pos="457200" algn="l"/>
              </a:tabLst>
            </a:pPr>
            <a:r>
              <a:rPr lang="en-US" sz="3000" dirty="0">
                <a:solidFill>
                  <a:schemeClr val="tx1"/>
                </a:solidFill>
                <a:latin typeface="Times New Roman"/>
                <a:ea typeface="+mn-lt"/>
                <a:cs typeface="+mn-lt"/>
              </a:rPr>
              <a:t>EMBEDDED C</a:t>
            </a:r>
            <a:endParaRPr lang="en-US" sz="3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spcBef>
                <a:spcPts val="185"/>
              </a:spcBef>
              <a:buNone/>
              <a:tabLst>
                <a:tab pos="457200" algn="l"/>
              </a:tabLst>
            </a:pPr>
            <a:endParaRPr lang="en-IN" sz="2300" b="1" dirty="0">
              <a:solidFill>
                <a:srgbClr val="FF0000"/>
              </a:solidFill>
              <a:latin typeface="Times New Roman" panose="02020603050405020304" pitchFamily="18" charset="0"/>
              <a:ea typeface="Calibri"/>
              <a:cs typeface="Times New Roman" panose="02020603050405020304" pitchFamily="18" charset="0"/>
            </a:endParaRPr>
          </a:p>
          <a:p>
            <a:pPr marL="0" indent="0">
              <a:spcBef>
                <a:spcPts val="185"/>
              </a:spcBef>
              <a:buNone/>
              <a:tabLst>
                <a:tab pos="520700" algn="l"/>
                <a:tab pos="521335" algn="l"/>
              </a:tabLst>
            </a:pPr>
            <a:r>
              <a:rPr lang="en-US" sz="2300" b="1" dirty="0">
                <a:solidFill>
                  <a:srgbClr val="FF0000"/>
                </a:solidFill>
                <a:latin typeface="Times New Roman"/>
                <a:ea typeface="Times New Roman" panose="02020603050405020304" pitchFamily="18" charset="0"/>
                <a:cs typeface="Times New Roman"/>
              </a:rPr>
              <a:t> </a:t>
            </a:r>
            <a:r>
              <a:rPr lang="en-US" sz="3500" b="1" dirty="0">
                <a:solidFill>
                  <a:srgbClr val="002060"/>
                </a:solidFill>
                <a:effectLst/>
                <a:latin typeface="Times New Roman"/>
                <a:ea typeface="Times New Roman" panose="02020603050405020304" pitchFamily="18" charset="0"/>
                <a:cs typeface="Times New Roman"/>
              </a:rPr>
              <a:t>Hardware Requirements</a:t>
            </a:r>
            <a:r>
              <a:rPr lang="en-US" sz="3500" b="1" dirty="0">
                <a:solidFill>
                  <a:srgbClr val="002060"/>
                </a:solidFill>
                <a:latin typeface="Times New Roman"/>
                <a:ea typeface="Times New Roman" panose="02020603050405020304" pitchFamily="18" charset="0"/>
                <a:cs typeface="Times New Roman"/>
              </a:rPr>
              <a:t>:</a:t>
            </a:r>
            <a:endParaRPr lang="en-IN" sz="3500" b="1" dirty="0">
              <a:solidFill>
                <a:srgbClr val="002060"/>
              </a:solidFill>
              <a:effectLst/>
              <a:latin typeface="Times New Roman"/>
              <a:ea typeface="Times New Roman" panose="02020603050405020304" pitchFamily="18" charset="0"/>
              <a:cs typeface="Times New Roman"/>
            </a:endParaRPr>
          </a:p>
          <a:p>
            <a:pPr>
              <a:buFont typeface="Wingdings 3" panose="05000000000000000000" pitchFamily="2" charset="2"/>
              <a:buChar char=""/>
              <a:tabLst>
                <a:tab pos="457200" algn="l"/>
              </a:tabLst>
            </a:pPr>
            <a:r>
              <a:rPr lang="en-GB" sz="2900" dirty="0">
                <a:latin typeface="Times New Roman"/>
                <a:ea typeface="+mn-lt"/>
                <a:cs typeface="+mn-lt"/>
              </a:rPr>
              <a:t> </a:t>
            </a:r>
            <a:r>
              <a:rPr lang="en-GB" sz="2900" dirty="0">
                <a:solidFill>
                  <a:schemeClr val="tx1"/>
                </a:solidFill>
                <a:latin typeface="Times New Roman"/>
                <a:ea typeface="+mn-lt"/>
                <a:cs typeface="+mn-lt"/>
              </a:rPr>
              <a:t>Power supply</a:t>
            </a:r>
            <a:endParaRPr lang="en-GB" sz="2900" dirty="0">
              <a:solidFill>
                <a:schemeClr val="tx1"/>
              </a:solidFill>
              <a:latin typeface="Times New Roman"/>
              <a:cs typeface="Times New Roman"/>
            </a:endParaRP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 </a:t>
            </a:r>
            <a:r>
              <a:rPr lang="en-GB" sz="2900" dirty="0" err="1">
                <a:solidFill>
                  <a:schemeClr val="tx1"/>
                </a:solidFill>
                <a:latin typeface="Times New Roman"/>
                <a:ea typeface="+mn-lt"/>
                <a:cs typeface="+mn-lt"/>
              </a:rPr>
              <a:t>Arduino</a:t>
            </a:r>
            <a:endParaRPr lang="en-GB" sz="2900" dirty="0">
              <a:solidFill>
                <a:schemeClr val="tx1"/>
              </a:solidFill>
              <a:latin typeface="Times New Roman"/>
              <a:cs typeface="Times New Roman"/>
            </a:endParaRP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 SIM8008(GSM module)</a:t>
            </a:r>
            <a:endParaRPr lang="en-GB" sz="2900" dirty="0">
              <a:solidFill>
                <a:schemeClr val="tx1"/>
              </a:solidFill>
              <a:latin typeface="Times New Roman"/>
              <a:cs typeface="Times New Roman"/>
            </a:endParaRP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 LCD</a:t>
            </a:r>
            <a:endParaRPr lang="en-GB" sz="2900" dirty="0">
              <a:solidFill>
                <a:schemeClr val="tx1"/>
              </a:solidFill>
              <a:latin typeface="Times New Roman"/>
              <a:cs typeface="Times New Roman"/>
            </a:endParaRP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 LED</a:t>
            </a: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DC Motor</a:t>
            </a: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Sensors( water , gas ,tilt , temperature)</a:t>
            </a:r>
          </a:p>
          <a:p>
            <a:pPr>
              <a:buFont typeface="Wingdings 3" panose="05000000000000000000" pitchFamily="2" charset="2"/>
              <a:buChar char=""/>
              <a:tabLst>
                <a:tab pos="457200" algn="l"/>
              </a:tabLst>
            </a:pPr>
            <a:r>
              <a:rPr lang="en-GB" sz="2900" dirty="0">
                <a:solidFill>
                  <a:schemeClr val="tx1"/>
                </a:solidFill>
                <a:latin typeface="Times New Roman"/>
                <a:ea typeface="+mn-lt"/>
                <a:cs typeface="+mn-lt"/>
              </a:rPr>
              <a:t>Mobile Phone</a:t>
            </a:r>
            <a:endParaRPr lang="en-GB" sz="2900" dirty="0">
              <a:solidFill>
                <a:schemeClr val="tx1"/>
              </a:solidFill>
              <a:latin typeface="Times New Roman"/>
              <a:cs typeface="Times New Roman"/>
            </a:endParaRPr>
          </a:p>
          <a:p>
            <a:pPr>
              <a:buFont typeface="Wingdings 3" panose="05000000000000000000" pitchFamily="2" charset="2"/>
              <a:buChar char=""/>
              <a:tabLst>
                <a:tab pos="457200" algn="l"/>
              </a:tabLst>
            </a:pPr>
            <a:endParaRPr lang="en-GB" sz="4000" dirty="0">
              <a:solidFill>
                <a:srgbClr val="404040"/>
              </a:solidFill>
              <a:latin typeface="Times New Roman"/>
              <a:cs typeface="Times New Roman"/>
            </a:endParaRPr>
          </a:p>
          <a:p>
            <a:pPr>
              <a:lnSpc>
                <a:spcPct val="200000"/>
              </a:lnSpc>
              <a:spcBef>
                <a:spcPct val="0"/>
              </a:spcBef>
              <a:buFont typeface="Arial" panose="05000000000000000000" pitchFamily="2" charset="2"/>
              <a:buChar char="•"/>
              <a:tabLst>
                <a:tab pos="457200" algn="l"/>
              </a:tabLst>
            </a:pPr>
            <a:endParaRPr lang="en-GB" altLang="en-US" sz="4000" b="1" dirty="0">
              <a:solidFill>
                <a:srgbClr val="00B050"/>
              </a:solidFill>
              <a:latin typeface="Times New Roman"/>
              <a:cs typeface="Times New Roman"/>
            </a:endParaRPr>
          </a:p>
          <a:p>
            <a:pPr>
              <a:tabLst>
                <a:tab pos="457200" algn="l"/>
              </a:tabLst>
            </a:pPr>
            <a:endParaRPr lang="en-IN" dirty="0"/>
          </a:p>
        </p:txBody>
      </p:sp>
    </p:spTree>
    <p:extLst>
      <p:ext uri="{BB962C8B-B14F-4D97-AF65-F5344CB8AC3E}">
        <p14:creationId xmlns:p14="http://schemas.microsoft.com/office/powerpoint/2010/main" val="11477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FAC7-8592-9B3A-366F-774399931B6A}"/>
              </a:ext>
            </a:extLst>
          </p:cNvPr>
          <p:cNvSpPr>
            <a:spLocks noGrp="1"/>
          </p:cNvSpPr>
          <p:nvPr>
            <p:ph type="title"/>
          </p:nvPr>
        </p:nvSpPr>
        <p:spPr>
          <a:xfrm>
            <a:off x="1334511" y="556624"/>
            <a:ext cx="7293948" cy="540893"/>
          </a:xfrm>
        </p:spPr>
        <p:txBody>
          <a:bodyPr>
            <a:normAutofit/>
          </a:bodyPr>
          <a:lstStyle/>
          <a:p>
            <a:r>
              <a:rPr lang="en-US" sz="2400" b="1" dirty="0">
                <a:solidFill>
                  <a:srgbClr val="002060"/>
                </a:solidFill>
                <a:latin typeface="Times New Roman"/>
                <a:cs typeface="Times New Roman"/>
              </a:rPr>
              <a:t>  SYSTEM</a:t>
            </a:r>
            <a:r>
              <a:rPr lang="en-US" sz="2400" b="1" dirty="0">
                <a:solidFill>
                  <a:srgbClr val="002060"/>
                </a:solidFill>
                <a:effectLst/>
                <a:latin typeface="Times New Roman"/>
                <a:cs typeface="Times New Roman"/>
              </a:rPr>
              <a:t> ARCHITECTURE</a:t>
            </a:r>
            <a:endParaRPr lang="en-IN" sz="2400" b="1" dirty="0">
              <a:solidFill>
                <a:srgbClr val="002060"/>
              </a:solidFill>
              <a:effectLst/>
              <a:latin typeface="Times New Roman"/>
              <a:cs typeface="Times New Roman"/>
            </a:endParaRPr>
          </a:p>
        </p:txBody>
      </p:sp>
      <p:pic>
        <p:nvPicPr>
          <p:cNvPr id="6" name="Picture 6" descr="Diagram&#10;&#10;Description automatically generated">
            <a:extLst>
              <a:ext uri="{FF2B5EF4-FFF2-40B4-BE49-F238E27FC236}">
                <a16:creationId xmlns:a16="http://schemas.microsoft.com/office/drawing/2014/main" id="{3F6E420D-BA71-F680-1A65-6D4003D8DF83}"/>
              </a:ext>
            </a:extLst>
          </p:cNvPr>
          <p:cNvPicPr>
            <a:picLocks noGrp="1" noChangeAspect="1"/>
          </p:cNvPicPr>
          <p:nvPr>
            <p:ph idx="1"/>
          </p:nvPr>
        </p:nvPicPr>
        <p:blipFill>
          <a:blip r:embed="rId2" cstate="print"/>
          <a:stretch>
            <a:fillRect/>
          </a:stretch>
        </p:blipFill>
        <p:spPr>
          <a:xfrm>
            <a:off x="1849108" y="1283637"/>
            <a:ext cx="5778528" cy="3569356"/>
          </a:xfrm>
        </p:spPr>
      </p:pic>
    </p:spTree>
    <p:extLst>
      <p:ext uri="{BB962C8B-B14F-4D97-AF65-F5344CB8AC3E}">
        <p14:creationId xmlns:p14="http://schemas.microsoft.com/office/powerpoint/2010/main" val="41530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601961"/>
          </a:xfrm>
        </p:spPr>
        <p:txBody>
          <a:bodyPr>
            <a:normAutofit/>
          </a:bodyPr>
          <a:lstStyle/>
          <a:p>
            <a:r>
              <a:rPr lang="en-IN" sz="2400" b="1" dirty="0">
                <a:solidFill>
                  <a:srgbClr val="002060"/>
                </a:solidFill>
                <a:latin typeface="Times New Roman"/>
                <a:cs typeface="Times New Roman"/>
              </a:rPr>
              <a:t>SYSTEM DESIGN</a:t>
            </a:r>
            <a:endParaRPr lang="en-US" sz="2400" b="1" dirty="0">
              <a:solidFill>
                <a:srgbClr val="002060"/>
              </a:solidFill>
              <a:latin typeface="Times New Roman"/>
              <a:cs typeface="Times New Roman"/>
            </a:endParaRPr>
          </a:p>
        </p:txBody>
      </p:sp>
      <p:pic>
        <p:nvPicPr>
          <p:cNvPr id="4" name="Content Placeholder 3" descr="C:\Users\Tru Projects\Desktop\1.jpg"/>
          <p:cNvPicPr>
            <a:picLocks noGrp="1"/>
          </p:cNvPicPr>
          <p:nvPr>
            <p:ph idx="1"/>
          </p:nvPr>
        </p:nvPicPr>
        <p:blipFill>
          <a:blip r:embed="rId2" cstate="print"/>
          <a:srcRect/>
          <a:stretch>
            <a:fillRect/>
          </a:stretch>
        </p:blipFill>
        <p:spPr bwMode="auto">
          <a:xfrm>
            <a:off x="1916350" y="1135856"/>
            <a:ext cx="5817140" cy="36598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16" y="468082"/>
            <a:ext cx="6785043" cy="729175"/>
          </a:xfrm>
        </p:spPr>
        <p:txBody>
          <a:bodyPr>
            <a:normAutofit/>
          </a:bodyPr>
          <a:lstStyle/>
          <a:p>
            <a:r>
              <a:rPr lang="en-IN" sz="2400" b="1" dirty="0">
                <a:solidFill>
                  <a:srgbClr val="002060"/>
                </a:solidFill>
                <a:latin typeface="Times New Roman"/>
                <a:cs typeface="Times New Roman"/>
              </a:rPr>
              <a:t>ADVANTAGES</a:t>
            </a:r>
            <a:endParaRPr lang="en-US" sz="2400" b="1" dirty="0">
              <a:solidFill>
                <a:srgbClr val="002060"/>
              </a:solidFill>
              <a:latin typeface="Times New Roman"/>
              <a:cs typeface="Times New Roman"/>
            </a:endParaRPr>
          </a:p>
        </p:txBody>
      </p:sp>
      <p:sp>
        <p:nvSpPr>
          <p:cNvPr id="3" name="Content Placeholder 2"/>
          <p:cNvSpPr>
            <a:spLocks noGrp="1"/>
          </p:cNvSpPr>
          <p:nvPr>
            <p:ph idx="1"/>
          </p:nvPr>
        </p:nvSpPr>
        <p:spPr>
          <a:xfrm>
            <a:off x="1941909" y="1061547"/>
            <a:ext cx="6686550" cy="3371870"/>
          </a:xfrm>
        </p:spPr>
        <p:txBody>
          <a:bodyPr vert="horz" lIns="91440" tIns="45720" rIns="91440" bIns="45720" rtlCol="0" anchor="t">
            <a:normAutofit/>
          </a:bodyPr>
          <a:lstStyle/>
          <a:p>
            <a:pPr algn="just">
              <a:lnSpc>
                <a:spcPct val="200000"/>
              </a:lnSpc>
            </a:pPr>
            <a:r>
              <a:rPr lang="en-US" dirty="0"/>
              <a:t> </a:t>
            </a:r>
            <a:r>
              <a:rPr lang="en-US" dirty="0">
                <a:latin typeface="Times New Roman"/>
                <a:cs typeface="Times New Roman"/>
              </a:rPr>
              <a:t>Detect the location</a:t>
            </a:r>
            <a:endParaRPr lang="en-US">
              <a:latin typeface="Times New Roman"/>
              <a:cs typeface="Times New Roman"/>
            </a:endParaRPr>
          </a:p>
          <a:p>
            <a:pPr algn="just">
              <a:lnSpc>
                <a:spcPct val="200000"/>
              </a:lnSpc>
            </a:pPr>
            <a:r>
              <a:rPr lang="en-US" dirty="0">
                <a:latin typeface="Times New Roman"/>
                <a:cs typeface="Times New Roman"/>
              </a:rPr>
              <a:t>The system governing the flow of sewage from the pipes. </a:t>
            </a:r>
            <a:endParaRPr lang="en-US" dirty="0">
              <a:latin typeface="Times New Roman" pitchFamily="18" charset="0"/>
              <a:cs typeface="Times New Roman" pitchFamily="18" charset="0"/>
            </a:endParaRPr>
          </a:p>
          <a:p>
            <a:pPr algn="just">
              <a:lnSpc>
                <a:spcPct val="200000"/>
              </a:lnSpc>
            </a:pPr>
            <a:r>
              <a:rPr lang="en-US" dirty="0">
                <a:latin typeface="Times New Roman"/>
                <a:cs typeface="Times New Roman"/>
              </a:rPr>
              <a:t>Use of flow sensors to detect the variations in the flow.</a:t>
            </a:r>
          </a:p>
          <a:p>
            <a:pPr algn="just">
              <a:lnSpc>
                <a:spcPct val="200000"/>
              </a:lnSpc>
            </a:pPr>
            <a:r>
              <a:rPr lang="en-US" dirty="0">
                <a:latin typeface="Times New Roman"/>
                <a:cs typeface="Times New Roman"/>
              </a:rPr>
              <a:t>Get the prior alerts of blockages and locate them using IOT. </a:t>
            </a:r>
            <a:endParaRPr lang="en-US" dirty="0">
              <a:latin typeface="Times New Roman" pitchFamily="18" charset="0"/>
              <a:cs typeface="Times New Roman" pitchFamily="18" charset="0"/>
            </a:endParaRPr>
          </a:p>
          <a:p>
            <a:pPr algn="just">
              <a:lnSpc>
                <a:spcPct val="200000"/>
              </a:lnSpc>
            </a:pPr>
            <a:r>
              <a:rPr lang="en-US" dirty="0">
                <a:latin typeface="Times New Roman" pitchFamily="18" charset="0"/>
                <a:cs typeface="Times New Roman" pitchFamily="18" charset="0"/>
              </a:rPr>
              <a:t>Trace location using GPS and send SMS through GSM. </a:t>
            </a:r>
          </a:p>
          <a:p>
            <a:pPr>
              <a:lnSpc>
                <a:spcPct val="200000"/>
              </a:lnSpc>
              <a:buNone/>
            </a:pP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1293</Words>
  <Application>Microsoft Office PowerPoint</Application>
  <PresentationFormat>On-screen Show (16:9)</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Times New Roman</vt:lpstr>
      <vt:lpstr>Wingdings 3</vt:lpstr>
      <vt:lpstr>Wisp</vt:lpstr>
      <vt:lpstr>PowerPoint Presentation</vt:lpstr>
      <vt:lpstr>                 CONTENTS</vt:lpstr>
      <vt:lpstr> ABSTRACT</vt:lpstr>
      <vt:lpstr>EXISTING SYSTEM </vt:lpstr>
      <vt:lpstr>    PROPOSED SYSTEM</vt:lpstr>
      <vt:lpstr>  SYSTEM CONFIGURATION</vt:lpstr>
      <vt:lpstr>  SYSTEM ARCHITECTURE</vt:lpstr>
      <vt:lpstr>SYSTEM DESIGN</vt:lpstr>
      <vt:lpstr>ADVANTAGES</vt:lpstr>
      <vt:lpstr>  DISADVANTGES</vt:lpstr>
      <vt:lpstr>LITERATURE SURVEY</vt:lpstr>
      <vt:lpstr>SAMPLE PROTOTYPE</vt:lpstr>
      <vt:lpstr>SAMPLE CODE </vt:lpstr>
      <vt:lpstr>SAMPLE CODE</vt:lpstr>
      <vt:lpstr>SAMPLE CODE</vt:lpstr>
      <vt:lpstr>OUTPUT SCREENS</vt:lpstr>
      <vt:lpstr>OUTPUT SCREENS</vt:lpstr>
      <vt:lpstr>REFERENCES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GEETHANJALI COLLEGE OF ENGINEERING AND TECHNOLOGY  (UGC AUTONOMOUS)                               Cheeryal (V), Keesara (M), Medchal District, Hyderabad– 501 301               (Approved by AICTE, Permanently Affiliated to JNTUH, Accredited by NBA ,  Accredited by    NAAC  with “A” Grade and ISO 9000:2015 Certified)</dc:title>
  <dc:creator/>
  <cp:lastModifiedBy>SAI KIRAN</cp:lastModifiedBy>
  <cp:revision>1643</cp:revision>
  <dcterms:created xsi:type="dcterms:W3CDTF">2017-08-01T15:40:51Z</dcterms:created>
  <dcterms:modified xsi:type="dcterms:W3CDTF">2025-05-28T23:47:57Z</dcterms:modified>
</cp:coreProperties>
</file>