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BE85E-229F-451F-9006-2EEB26D4674E}">
  <a:tblStyle styleId="{324BE85E-229F-451F-9006-2EEB26D46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501b1164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501b1164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501b1164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501b1164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505faf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505faf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505faf1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505faf1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501b1164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501b1164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505faf1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505faf1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505faf1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505faf1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501b1164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501b1164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501b1164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501b1164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501b1164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501b1164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01b1164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01b1164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501b1164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501b1164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01b1164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01b1164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01b1164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01b1164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02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CS337-PROJECT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16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</a:rPr>
              <a:t>Stock Predictions</a:t>
            </a:r>
            <a:endParaRPr sz="2100">
              <a:solidFill>
                <a:srgbClr val="9900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409150" y="3123550"/>
            <a:ext cx="43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 SaiKiran, Sasank, Varun, Sai Teja</a:t>
            </a:r>
            <a:endParaRPr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924075" y="239350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_test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1510" l="4018" r="6279" t="7497"/>
          <a:stretch/>
        </p:blipFill>
        <p:spPr>
          <a:xfrm>
            <a:off x="2522488" y="651775"/>
            <a:ext cx="4099026" cy="31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methods have been used to test the </a:t>
            </a:r>
            <a:r>
              <a:rPr lang="en"/>
              <a:t>accuracy</a:t>
            </a:r>
            <a:r>
              <a:rPr lang="en"/>
              <a:t> of the model.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Viewing this task as a </a:t>
            </a:r>
            <a:r>
              <a:rPr b="1" lang="en"/>
              <a:t>REGRESSION TASK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Viewing this task as a  </a:t>
            </a:r>
            <a:r>
              <a:rPr b="1" lang="en"/>
              <a:t>CLASSIFICATION TASK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TASK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Coefficient of variance(C.V)</a:t>
            </a:r>
            <a:r>
              <a:rPr lang="en"/>
              <a:t> is used as </a:t>
            </a:r>
            <a:r>
              <a:rPr lang="en"/>
              <a:t>metric</a:t>
            </a:r>
            <a:r>
              <a:rPr lang="en"/>
              <a:t> </a:t>
            </a:r>
            <a:r>
              <a:rPr lang="en"/>
              <a:t>since</a:t>
            </a:r>
            <a:r>
              <a:rPr lang="en"/>
              <a:t> absolute loss is frame dependent, by which we mean it depends on the scaling factors and selective biases on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model can be used in variety of tasks, ranging from </a:t>
            </a:r>
            <a:r>
              <a:rPr b="1" lang="en"/>
              <a:t>Q-learning methods like DQN,DDPG</a:t>
            </a:r>
            <a:r>
              <a:rPr lang="en"/>
              <a:t> and other methods which demand us to know the expected value of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Time series forecasting techniques</a:t>
            </a:r>
            <a:r>
              <a:rPr lang="en"/>
              <a:t> used here are pretty naive and the accuracies that are being reported are not </a:t>
            </a:r>
            <a:r>
              <a:rPr lang="en"/>
              <a:t>state of art but more complex models can be derived upon these basic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597400" y="516600"/>
            <a:ext cx="76932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784925" y="124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{324BE85E-229F-451F-9006-2EEB26D4674E}</a:tableStyleId>
              </a:tblPr>
              <a:tblGrid>
                <a:gridCol w="3619500"/>
                <a:gridCol w="3619500"/>
              </a:tblGrid>
              <a:tr h="65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 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" sz="17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C.V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MA(moving averages)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1.74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NN(neural network)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as Classification Task 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714500"/>
            <a:ext cx="75057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we tried to </a:t>
            </a:r>
            <a:r>
              <a:rPr b="1" lang="en" sz="1500"/>
              <a:t>predict </a:t>
            </a:r>
            <a:r>
              <a:rPr lang="en" sz="1500"/>
              <a:t>if the stock opening value is </a:t>
            </a:r>
            <a:r>
              <a:rPr b="1" lang="en" sz="1500"/>
              <a:t>higher</a:t>
            </a:r>
            <a:r>
              <a:rPr lang="en" sz="1500"/>
              <a:t> or </a:t>
            </a:r>
            <a:r>
              <a:rPr b="1" lang="en" sz="1500"/>
              <a:t>lower</a:t>
            </a:r>
            <a:r>
              <a:rPr lang="en" sz="1500"/>
              <a:t> than the closing value of a day. We tried two methods here.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used the last 120 days </a:t>
            </a:r>
            <a:r>
              <a:rPr b="1" lang="en" sz="1500"/>
              <a:t>opening</a:t>
            </a:r>
            <a:r>
              <a:rPr lang="en" sz="1500"/>
              <a:t> and </a:t>
            </a:r>
            <a:r>
              <a:rPr b="1" lang="en" sz="1500"/>
              <a:t>closing</a:t>
            </a:r>
            <a:r>
              <a:rPr lang="en" sz="1500"/>
              <a:t> values as </a:t>
            </a:r>
            <a:r>
              <a:rPr b="1" lang="en" sz="1500"/>
              <a:t>features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first method we have trained </a:t>
            </a:r>
            <a:r>
              <a:rPr b="1" lang="en" sz="1500"/>
              <a:t>two models</a:t>
            </a:r>
            <a:r>
              <a:rPr lang="en" sz="1500"/>
              <a:t> for closing and opening </a:t>
            </a:r>
            <a:r>
              <a:rPr lang="en" sz="1500"/>
              <a:t>separately.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we have classified them based on the difference between opening and closing days.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gave </a:t>
            </a:r>
            <a:r>
              <a:rPr b="1" lang="en" sz="1500"/>
              <a:t>poor</a:t>
            </a:r>
            <a:r>
              <a:rPr lang="en" sz="1500"/>
              <a:t> accuracies because the </a:t>
            </a:r>
            <a:r>
              <a:rPr b="1" lang="en" sz="1500"/>
              <a:t>loss </a:t>
            </a:r>
            <a:r>
              <a:rPr lang="en" sz="1500"/>
              <a:t>function is not exactly trying to </a:t>
            </a:r>
            <a:r>
              <a:rPr b="1" lang="en" sz="1500"/>
              <a:t>improve</a:t>
            </a:r>
            <a:r>
              <a:rPr lang="en" sz="1500"/>
              <a:t> on the </a:t>
            </a:r>
            <a:r>
              <a:rPr b="1" lang="en" sz="1500"/>
              <a:t>classification task </a:t>
            </a:r>
            <a:r>
              <a:rPr lang="en" sz="1500"/>
              <a:t>we want but it is trying to predict </a:t>
            </a:r>
            <a:r>
              <a:rPr b="1" lang="en" sz="1500"/>
              <a:t>each closing and opening</a:t>
            </a:r>
            <a:r>
              <a:rPr lang="en" sz="1500"/>
              <a:t>.  </a:t>
            </a:r>
            <a:r>
              <a:rPr lang="en" sz="1500"/>
              <a:t>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</a:t>
            </a:r>
            <a:r>
              <a:rPr b="1" lang="en" sz="1500"/>
              <a:t>Mean Square Loss </a:t>
            </a:r>
            <a:r>
              <a:rPr lang="en" sz="1500"/>
              <a:t>as loss metric here.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s</a:t>
            </a:r>
            <a:r>
              <a:rPr lang="en" sz="1500"/>
              <a:t>econd</a:t>
            </a:r>
            <a:r>
              <a:rPr lang="en" sz="1500"/>
              <a:t> method we have directly predicted the type of the day and then  used</a:t>
            </a:r>
            <a:r>
              <a:rPr b="1" lang="en" sz="1500"/>
              <a:t> Binary Cross-entropy Loss</a:t>
            </a:r>
            <a:r>
              <a:rPr lang="en" sz="1500"/>
              <a:t> as loss. Here we achieved an accuracy of 70%.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179025"/>
            <a:ext cx="75057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</a:t>
            </a:r>
            <a:r>
              <a:rPr lang="en"/>
              <a:t>have used </a:t>
            </a:r>
            <a:r>
              <a:rPr b="1" lang="en"/>
              <a:t>TATA stock</a:t>
            </a:r>
            <a:r>
              <a:rPr lang="en"/>
              <a:t> market dataset, which contains High, Low, Open, Close stock values, we have used the average of </a:t>
            </a:r>
            <a:r>
              <a:rPr b="1" lang="en"/>
              <a:t>High</a:t>
            </a:r>
            <a:r>
              <a:rPr lang="en"/>
              <a:t> and </a:t>
            </a:r>
            <a:r>
              <a:rPr b="1" lang="en"/>
              <a:t>Low</a:t>
            </a:r>
            <a:r>
              <a:rPr lang="en"/>
              <a:t> to represent the stock value to a particular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used four different algorithms for predicting the stock values, Moving Average (</a:t>
            </a:r>
            <a:r>
              <a:rPr b="1" lang="en"/>
              <a:t>MA</a:t>
            </a:r>
            <a:r>
              <a:rPr lang="en"/>
              <a:t>), Neural Nets(</a:t>
            </a:r>
            <a:r>
              <a:rPr b="1" lang="en"/>
              <a:t>NN’s</a:t>
            </a:r>
            <a:r>
              <a:rPr lang="en"/>
              <a:t>), Long short term memory (</a:t>
            </a:r>
            <a:r>
              <a:rPr b="1" lang="en"/>
              <a:t>LSTM</a:t>
            </a:r>
            <a:r>
              <a:rPr lang="en"/>
              <a:t>) , Gated Recurrent Unit(</a:t>
            </a:r>
            <a:r>
              <a:rPr b="1" lang="en"/>
              <a:t>GRU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Below are the plots of training data fit and the prediction on test data using the above four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1459" l="3515" r="5159" t="4378"/>
          <a:stretch/>
        </p:blipFill>
        <p:spPr>
          <a:xfrm>
            <a:off x="2463375" y="642325"/>
            <a:ext cx="4217250" cy="30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923050" y="239750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MA_fit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902400" y="240325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MA_test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3801" r="5265" t="3735"/>
          <a:stretch/>
        </p:blipFill>
        <p:spPr>
          <a:xfrm>
            <a:off x="2556963" y="702025"/>
            <a:ext cx="4030075" cy="31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913200" y="237350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_fit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-794" l="4136" r="4136" t="6267"/>
          <a:stretch/>
        </p:blipFill>
        <p:spPr>
          <a:xfrm>
            <a:off x="2478150" y="620775"/>
            <a:ext cx="4187701" cy="3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823550" y="238350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NN_test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3569" r="5131" t="6094"/>
          <a:stretch/>
        </p:blipFill>
        <p:spPr>
          <a:xfrm>
            <a:off x="2468275" y="650350"/>
            <a:ext cx="4207426" cy="3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825550" y="229500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_test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1669" l="3216" r="6944" t="6070"/>
          <a:stretch/>
        </p:blipFill>
        <p:spPr>
          <a:xfrm>
            <a:off x="2660450" y="691200"/>
            <a:ext cx="4030050" cy="31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913225" y="220625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LSTM_fit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3408" r="4467" t="5633"/>
          <a:stretch/>
        </p:blipFill>
        <p:spPr>
          <a:xfrm>
            <a:off x="2502788" y="682325"/>
            <a:ext cx="4138426" cy="3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914225" y="239325"/>
            <a:ext cx="62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r>
              <a:rPr b="1" lang="en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_fit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1767" l="3232" r="5451" t="4704"/>
          <a:stretch/>
        </p:blipFill>
        <p:spPr>
          <a:xfrm>
            <a:off x="2532337" y="701025"/>
            <a:ext cx="4079325" cy="3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