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30"/>
  </p:notesMasterIdLst>
  <p:sldIdLst>
    <p:sldId id="637" r:id="rId2"/>
    <p:sldId id="638" r:id="rId3"/>
    <p:sldId id="639" r:id="rId4"/>
    <p:sldId id="640" r:id="rId5"/>
    <p:sldId id="641" r:id="rId6"/>
    <p:sldId id="642" r:id="rId7"/>
    <p:sldId id="643" r:id="rId8"/>
    <p:sldId id="644" r:id="rId9"/>
    <p:sldId id="645" r:id="rId10"/>
    <p:sldId id="646" r:id="rId11"/>
    <p:sldId id="647" r:id="rId12"/>
    <p:sldId id="666" r:id="rId13"/>
    <p:sldId id="649" r:id="rId14"/>
    <p:sldId id="652" r:id="rId15"/>
    <p:sldId id="654" r:id="rId16"/>
    <p:sldId id="653" r:id="rId17"/>
    <p:sldId id="650" r:id="rId18"/>
    <p:sldId id="651" r:id="rId19"/>
    <p:sldId id="648" r:id="rId20"/>
    <p:sldId id="657" r:id="rId21"/>
    <p:sldId id="658" r:id="rId22"/>
    <p:sldId id="659" r:id="rId23"/>
    <p:sldId id="660" r:id="rId24"/>
    <p:sldId id="661" r:id="rId25"/>
    <p:sldId id="662" r:id="rId26"/>
    <p:sldId id="663" r:id="rId27"/>
    <p:sldId id="664" r:id="rId28"/>
    <p:sldId id="6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3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83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83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3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83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9"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62"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gradFill>
        </p:grpSpPr>
        <p:sp>
          <p:nvSpPr>
            <p:cNvPr id="1048638" name="Rectangle 5"/>
            <p:cNvSpPr>
              <a:spLocks noChangeArrowheads="1"/>
            </p:cNvSpPr>
            <p:nvPr/>
          </p:nvSpPr>
          <p:spPr bwMode="auto">
            <a:xfrm>
              <a:off x="1209675" y="4763"/>
              <a:ext cx="23813" cy="2181225"/>
            </a:xfrm>
            <a:prstGeom prst="rect">
              <a:avLst/>
            </a:prstGeom>
            <a:grpFill/>
            <a:ln>
              <a:noFill/>
            </a:ln>
          </p:spPr>
        </p:sp>
        <p:sp>
          <p:nvSpPr>
            <p:cNvPr id="1048639"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40"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1" name="Rectangle 8"/>
            <p:cNvSpPr>
              <a:spLocks noChangeArrowheads="1"/>
            </p:cNvSpPr>
            <p:nvPr/>
          </p:nvSpPr>
          <p:spPr bwMode="auto">
            <a:xfrm>
              <a:off x="414338" y="9525"/>
              <a:ext cx="28575" cy="4481513"/>
            </a:xfrm>
            <a:prstGeom prst="rect">
              <a:avLst/>
            </a:prstGeom>
            <a:grpFill/>
            <a:ln>
              <a:noFill/>
            </a:ln>
          </p:spPr>
        </p:sp>
        <p:sp>
          <p:nvSpPr>
            <p:cNvPr id="1048642"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3"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44"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45"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46"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47"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48"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9"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0"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51"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52"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53"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54"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55"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56"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57"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58"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59"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0"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61"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2"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63"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4"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65"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6" name="Rectangle 33"/>
            <p:cNvSpPr>
              <a:spLocks noChangeArrowheads="1"/>
            </p:cNvSpPr>
            <p:nvPr/>
          </p:nvSpPr>
          <p:spPr bwMode="auto">
            <a:xfrm>
              <a:off x="642938" y="6610350"/>
              <a:ext cx="23813" cy="242888"/>
            </a:xfrm>
            <a:prstGeom prst="rect">
              <a:avLst/>
            </a:prstGeom>
            <a:grpFill/>
            <a:ln>
              <a:noFill/>
            </a:ln>
          </p:spPr>
        </p:sp>
        <p:sp>
          <p:nvSpPr>
            <p:cNvPr id="1048667"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8"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69"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70"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71"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72"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73"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74"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75"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76"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77"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78" name="Rectangle 45"/>
            <p:cNvSpPr>
              <a:spLocks noChangeArrowheads="1"/>
            </p:cNvSpPr>
            <p:nvPr/>
          </p:nvSpPr>
          <p:spPr bwMode="auto">
            <a:xfrm>
              <a:off x="1228725" y="4662488"/>
              <a:ext cx="23813" cy="2181225"/>
            </a:xfrm>
            <a:prstGeom prst="rect">
              <a:avLst/>
            </a:prstGeom>
            <a:grpFill/>
            <a:ln>
              <a:noFill/>
            </a:ln>
          </p:spPr>
        </p:sp>
        <p:sp>
          <p:nvSpPr>
            <p:cNvPr id="1048679"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80"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1"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82"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83"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4"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85"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86"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7"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8"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89"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90"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91"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9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104869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9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5/23/2023</a:t>
            </a:fld>
            <a:endParaRPr lang="en-US" dirty="0"/>
          </a:p>
        </p:txBody>
      </p:sp>
      <p:sp>
        <p:nvSpPr>
          <p:cNvPr id="1048695" name="Footer Placeholder 4"/>
          <p:cNvSpPr>
            <a:spLocks noGrp="1"/>
          </p:cNvSpPr>
          <p:nvPr>
            <p:ph type="ftr" sz="quarter" idx="11"/>
          </p:nvPr>
        </p:nvSpPr>
        <p:spPr>
          <a:xfrm>
            <a:off x="1876424" y="5410201"/>
            <a:ext cx="5124886" cy="365125"/>
          </a:xfrm>
        </p:spPr>
        <p:txBody>
          <a:bodyPr/>
          <a:lstStyle/>
          <a:p>
            <a:endParaRPr lang="en-US" dirty="0"/>
          </a:p>
        </p:txBody>
      </p:sp>
      <p:sp>
        <p:nvSpPr>
          <p:cNvPr id="104869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98"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99"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1048800"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801"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802" name="Footer Placeholder 5"/>
          <p:cNvSpPr>
            <a:spLocks noGrp="1"/>
          </p:cNvSpPr>
          <p:nvPr>
            <p:ph type="ftr" sz="quarter" idx="11"/>
          </p:nvPr>
        </p:nvSpPr>
        <p:spPr/>
        <p:txBody>
          <a:bodyPr/>
          <a:lstStyle/>
          <a:p>
            <a:endParaRPr lang="en-US" dirty="0"/>
          </a:p>
        </p:txBody>
      </p:sp>
      <p:sp>
        <p:nvSpPr>
          <p:cNvPr id="1048803"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45"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1048746"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7"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48" name="Footer Placeholder 5"/>
          <p:cNvSpPr>
            <a:spLocks noGrp="1"/>
          </p:cNvSpPr>
          <p:nvPr>
            <p:ph type="ftr" sz="quarter" idx="11"/>
          </p:nvPr>
        </p:nvSpPr>
        <p:spPr/>
        <p:txBody>
          <a:bodyPr/>
          <a:lstStyle/>
          <a:p>
            <a:endParaRPr lang="en-US" dirty="0"/>
          </a:p>
        </p:txBody>
      </p:sp>
      <p:sp>
        <p:nvSpPr>
          <p:cNvPr id="1048749"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90"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048791"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92"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93"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94" name="Footer Placeholder 5"/>
          <p:cNvSpPr>
            <a:spLocks noGrp="1"/>
          </p:cNvSpPr>
          <p:nvPr>
            <p:ph type="ftr" sz="quarter" idx="11"/>
          </p:nvPr>
        </p:nvSpPr>
        <p:spPr/>
        <p:txBody>
          <a:bodyPr/>
          <a:lstStyle/>
          <a:p>
            <a:endParaRPr lang="en-US" dirty="0"/>
          </a:p>
        </p:txBody>
      </p:sp>
      <p:sp>
        <p:nvSpPr>
          <p:cNvPr id="104879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48796"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97"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40"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1048741"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2"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43" name="Footer Placeholder 5"/>
          <p:cNvSpPr>
            <a:spLocks noGrp="1"/>
          </p:cNvSpPr>
          <p:nvPr>
            <p:ph type="ftr" sz="quarter" idx="11"/>
          </p:nvPr>
        </p:nvSpPr>
        <p:spPr/>
        <p:txBody>
          <a:bodyPr/>
          <a:lstStyle/>
          <a:p>
            <a:endParaRPr lang="en-US" dirty="0"/>
          </a:p>
        </p:txBody>
      </p:sp>
      <p:sp>
        <p:nvSpPr>
          <p:cNvPr id="1048744"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810"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1048811"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2"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13"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4"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15"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6"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17"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818" name="Footer Placeholder 3"/>
          <p:cNvSpPr>
            <a:spLocks noGrp="1"/>
          </p:cNvSpPr>
          <p:nvPr>
            <p:ph type="ftr" sz="quarter" idx="11"/>
          </p:nvPr>
        </p:nvSpPr>
        <p:spPr/>
        <p:txBody>
          <a:bodyPr/>
          <a:lstStyle/>
          <a:p>
            <a:endParaRPr lang="en-US" dirty="0"/>
          </a:p>
        </p:txBody>
      </p:sp>
      <p:sp>
        <p:nvSpPr>
          <p:cNvPr id="1048819"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56"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048757"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8"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1048759"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0"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1"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1048762"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3"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4"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1048765"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6"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67" name="Footer Placeholder 3"/>
          <p:cNvSpPr>
            <a:spLocks noGrp="1"/>
          </p:cNvSpPr>
          <p:nvPr>
            <p:ph type="ftr" sz="quarter" idx="11"/>
          </p:nvPr>
        </p:nvSpPr>
        <p:spPr/>
        <p:txBody>
          <a:bodyPr/>
          <a:lstStyle/>
          <a:p>
            <a:endParaRPr lang="en-US" dirty="0"/>
          </a:p>
        </p:txBody>
      </p:sp>
      <p:sp>
        <p:nvSpPr>
          <p:cNvPr id="1048768"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26" name="Title 1"/>
          <p:cNvSpPr>
            <a:spLocks noGrp="1"/>
          </p:cNvSpPr>
          <p:nvPr>
            <p:ph type="title"/>
          </p:nvPr>
        </p:nvSpPr>
        <p:spPr/>
        <p:txBody>
          <a:bodyPr/>
          <a:lstStyle/>
          <a:p>
            <a:r>
              <a:rPr lang="en-US"/>
              <a:t>Click to edit Master title style</a:t>
            </a:r>
            <a:endParaRPr lang="en-US" dirty="0"/>
          </a:p>
        </p:txBody>
      </p:sp>
      <p:sp>
        <p:nvSpPr>
          <p:cNvPr id="104882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8"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829" name="Footer Placeholder 4"/>
          <p:cNvSpPr>
            <a:spLocks noGrp="1"/>
          </p:cNvSpPr>
          <p:nvPr>
            <p:ph type="ftr" sz="quarter" idx="11"/>
          </p:nvPr>
        </p:nvSpPr>
        <p:spPr/>
        <p:txBody>
          <a:bodyPr/>
          <a:lstStyle/>
          <a:p>
            <a:endParaRPr lang="en-US" dirty="0"/>
          </a:p>
        </p:txBody>
      </p:sp>
      <p:sp>
        <p:nvSpPr>
          <p:cNvPr id="1048830"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5"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1048786"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7"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88" name="Footer Placeholder 4"/>
          <p:cNvSpPr>
            <a:spLocks noGrp="1"/>
          </p:cNvSpPr>
          <p:nvPr>
            <p:ph type="ftr" sz="quarter" idx="11"/>
          </p:nvPr>
        </p:nvSpPr>
        <p:spPr/>
        <p:txBody>
          <a:bodyPr/>
          <a:lstStyle/>
          <a:p>
            <a:endParaRPr lang="en-US" dirty="0"/>
          </a:p>
        </p:txBody>
      </p:sp>
      <p:sp>
        <p:nvSpPr>
          <p:cNvPr id="1048789"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US" dirty="0"/>
          </a:p>
        </p:txBody>
      </p:sp>
      <p:sp>
        <p:nvSpPr>
          <p:cNvPr id="104861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0"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621" name="Footer Placeholder 4"/>
          <p:cNvSpPr>
            <a:spLocks noGrp="1"/>
          </p:cNvSpPr>
          <p:nvPr>
            <p:ph type="ftr" sz="quarter" idx="11"/>
          </p:nvPr>
        </p:nvSpPr>
        <p:spPr/>
        <p:txBody>
          <a:bodyPr/>
          <a:lstStyle/>
          <a:p>
            <a:endParaRPr lang="en-US" dirty="0"/>
          </a:p>
        </p:txBody>
      </p:sp>
      <p:sp>
        <p:nvSpPr>
          <p:cNvPr id="1048622"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69"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1048770"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72" name="Footer Placeholder 4"/>
          <p:cNvSpPr>
            <a:spLocks noGrp="1"/>
          </p:cNvSpPr>
          <p:nvPr>
            <p:ph type="ftr" sz="quarter" idx="11"/>
          </p:nvPr>
        </p:nvSpPr>
        <p:spPr/>
        <p:txBody>
          <a:bodyPr/>
          <a:lstStyle/>
          <a:p>
            <a:endParaRPr lang="en-US" dirty="0"/>
          </a:p>
        </p:txBody>
      </p:sp>
      <p:sp>
        <p:nvSpPr>
          <p:cNvPr id="1048773"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r>
              <a:rPr lang="en-US"/>
              <a:t>Click to edit Master title style</a:t>
            </a:r>
            <a:endParaRPr lang="en-US" dirty="0"/>
          </a:p>
        </p:txBody>
      </p:sp>
      <p:sp>
        <p:nvSpPr>
          <p:cNvPr id="1048805"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6"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7"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808" name="Footer Placeholder 5"/>
          <p:cNvSpPr>
            <a:spLocks noGrp="1"/>
          </p:cNvSpPr>
          <p:nvPr>
            <p:ph type="ftr" sz="quarter" idx="11"/>
          </p:nvPr>
        </p:nvSpPr>
        <p:spPr/>
        <p:txBody>
          <a:bodyPr/>
          <a:lstStyle/>
          <a:p>
            <a:endParaRPr lang="en-US" dirty="0"/>
          </a:p>
        </p:txBody>
      </p:sp>
      <p:sp>
        <p:nvSpPr>
          <p:cNvPr id="1048809"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74"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1048775"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6"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7"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8"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9" name="Date Placeholder 6"/>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80" name="Footer Placeholder 7"/>
          <p:cNvSpPr>
            <a:spLocks noGrp="1"/>
          </p:cNvSpPr>
          <p:nvPr>
            <p:ph type="ftr" sz="quarter" idx="11"/>
          </p:nvPr>
        </p:nvSpPr>
        <p:spPr/>
        <p:txBody>
          <a:bodyPr/>
          <a:lstStyle/>
          <a:p>
            <a:endParaRPr lang="en-US" dirty="0"/>
          </a:p>
        </p:txBody>
      </p:sp>
      <p:sp>
        <p:nvSpPr>
          <p:cNvPr id="1048781"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US"/>
              <a:t>Click to edit Master title style</a:t>
            </a:r>
            <a:endParaRPr lang="en-US" dirty="0"/>
          </a:p>
        </p:txBody>
      </p:sp>
      <p:sp>
        <p:nvSpPr>
          <p:cNvPr id="1048736"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37" name="Footer Placeholder 3"/>
          <p:cNvSpPr>
            <a:spLocks noGrp="1"/>
          </p:cNvSpPr>
          <p:nvPr>
            <p:ph type="ftr" sz="quarter" idx="11"/>
          </p:nvPr>
        </p:nvSpPr>
        <p:spPr/>
        <p:txBody>
          <a:bodyPr/>
          <a:lstStyle/>
          <a:p>
            <a:endParaRPr lang="en-US" dirty="0"/>
          </a:p>
        </p:txBody>
      </p:sp>
      <p:sp>
        <p:nvSpPr>
          <p:cNvPr id="1048738"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82" name="Date Placeholder 1"/>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83" name="Footer Placeholder 2"/>
          <p:cNvSpPr>
            <a:spLocks noGrp="1"/>
          </p:cNvSpPr>
          <p:nvPr>
            <p:ph type="ftr" sz="quarter" idx="11"/>
          </p:nvPr>
        </p:nvSpPr>
        <p:spPr/>
        <p:txBody>
          <a:bodyPr/>
          <a:lstStyle/>
          <a:p>
            <a:endParaRPr lang="en-US" dirty="0"/>
          </a:p>
        </p:txBody>
      </p:sp>
      <p:sp>
        <p:nvSpPr>
          <p:cNvPr id="104878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20"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1048821"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2"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823"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824" name="Footer Placeholder 5"/>
          <p:cNvSpPr>
            <a:spLocks noGrp="1"/>
          </p:cNvSpPr>
          <p:nvPr>
            <p:ph type="ftr" sz="quarter" idx="11"/>
          </p:nvPr>
        </p:nvSpPr>
        <p:spPr/>
        <p:txBody>
          <a:bodyPr/>
          <a:lstStyle/>
          <a:p>
            <a:endParaRPr lang="en-US" dirty="0"/>
          </a:p>
        </p:txBody>
      </p:sp>
      <p:sp>
        <p:nvSpPr>
          <p:cNvPr id="104882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0"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1048751"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48752"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3"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1048754" name="Footer Placeholder 5"/>
          <p:cNvSpPr>
            <a:spLocks noGrp="1"/>
          </p:cNvSpPr>
          <p:nvPr>
            <p:ph type="ftr" sz="quarter" idx="11"/>
          </p:nvPr>
        </p:nvSpPr>
        <p:spPr/>
        <p:txBody>
          <a:bodyPr/>
          <a:lstStyle/>
          <a:p>
            <a:endParaRPr lang="en-US" dirty="0"/>
          </a:p>
        </p:txBody>
      </p:sp>
      <p:sp>
        <p:nvSpPr>
          <p:cNvPr id="104875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31"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gradFill>
        </p:grpSpPr>
        <p:grpSp>
          <p:nvGrpSpPr>
            <p:cNvPr id="32" name="Group 8"/>
            <p:cNvGrpSpPr/>
            <p:nvPr/>
          </p:nvGrpSpPr>
          <p:grpSpPr>
            <a:xfrm>
              <a:off x="-14288" y="0"/>
              <a:ext cx="1220788" cy="6858001"/>
              <a:chOff x="-14288" y="0"/>
              <a:chExt cx="1220788" cy="6858001"/>
            </a:xfrm>
            <a:grp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33" name="Group 9"/>
            <p:cNvGrpSpPr/>
            <p:nvPr/>
          </p:nvGrpSpPr>
          <p:grpSpPr>
            <a:xfrm>
              <a:off x="11364912" y="0"/>
              <a:ext cx="674688" cy="6848476"/>
              <a:chOff x="11364912" y="0"/>
              <a:chExt cx="674688" cy="6848476"/>
            </a:xfrm>
            <a:grp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5/23/2023</a:t>
            </a:fld>
            <a:endParaRPr lang="en-US" dirty="0"/>
          </a:p>
        </p:txBody>
      </p:sp>
      <p:sp>
        <p:nvSpPr>
          <p:cNvPr id="1048616"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1048617"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ctrTitle"/>
          </p:nvPr>
        </p:nvSpPr>
        <p:spPr>
          <a:xfrm>
            <a:off x="2267339" y="447870"/>
            <a:ext cx="7616889" cy="373286"/>
          </a:xfrm>
        </p:spPr>
        <p:txBody>
          <a:bodyPr>
            <a:normAutofit fontScale="90000"/>
          </a:bodyPr>
          <a:lstStyle/>
          <a:p>
            <a:pPr algn="ctr"/>
            <a:r>
              <a:rPr lang="en-IN" sz="2400" dirty="0"/>
              <a:t>Title of the project</a:t>
            </a:r>
          </a:p>
        </p:txBody>
      </p:sp>
      <p:sp>
        <p:nvSpPr>
          <p:cNvPr id="1048698" name="Subtitle 2"/>
          <p:cNvSpPr>
            <a:spLocks noGrp="1"/>
          </p:cNvSpPr>
          <p:nvPr>
            <p:ph type="subTitle" idx="1"/>
          </p:nvPr>
        </p:nvSpPr>
        <p:spPr>
          <a:xfrm>
            <a:off x="905069" y="821156"/>
            <a:ext cx="10784905" cy="1655763"/>
          </a:xfrm>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 </a:t>
            </a:r>
            <a:r>
              <a:rPr lang="en-US" sz="4800" dirty="0">
                <a:solidFill>
                  <a:schemeClr val="tx1"/>
                </a:solidFill>
                <a:latin typeface="Times New Roman" panose="02020603050405020304" pitchFamily="18" charset="0"/>
                <a:cs typeface="Times New Roman" panose="02020603050405020304" pitchFamily="18" charset="0"/>
              </a:rPr>
              <a:t>Smart bp and Stress Detection</a:t>
            </a:r>
            <a:endParaRPr lang="en-IN" sz="4800" dirty="0">
              <a:solidFill>
                <a:schemeClr val="tx1"/>
              </a:solidFill>
              <a:latin typeface="Times New Roman" panose="02020603050405020304" pitchFamily="18" charset="0"/>
              <a:cs typeface="Times New Roman" panose="02020603050405020304" pitchFamily="18" charset="0"/>
            </a:endParaRPr>
          </a:p>
        </p:txBody>
      </p:sp>
      <p:sp>
        <p:nvSpPr>
          <p:cNvPr id="1048699" name="TextBox 3"/>
          <p:cNvSpPr txBox="1"/>
          <p:nvPr/>
        </p:nvSpPr>
        <p:spPr>
          <a:xfrm>
            <a:off x="2942344" y="2423818"/>
            <a:ext cx="6104964" cy="584775"/>
          </a:xfrm>
          <a:prstGeom prst="rect">
            <a:avLst/>
          </a:prstGeom>
          <a:noFill/>
        </p:spPr>
        <p:txBody>
          <a:bodyPr wrap="square">
            <a:spAutoFit/>
          </a:bodyPr>
          <a:lstStyle/>
          <a:p>
            <a:pPr algn="ct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TEAM</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DETAILS</a:t>
            </a:r>
          </a:p>
        </p:txBody>
      </p:sp>
      <p:sp>
        <p:nvSpPr>
          <p:cNvPr id="1048700" name="TextBox 4"/>
          <p:cNvSpPr txBox="1"/>
          <p:nvPr/>
        </p:nvSpPr>
        <p:spPr>
          <a:xfrm>
            <a:off x="3144692" y="3008593"/>
            <a:ext cx="6104964" cy="1158240"/>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Ch. Harika           2451-19-737-013</a:t>
            </a:r>
          </a:p>
          <a:p>
            <a:pPr algn="ctr"/>
            <a:r>
              <a:rPr lang="en-IN" sz="2400" dirty="0">
                <a:latin typeface="Times New Roman" panose="02020603050405020304" pitchFamily="18" charset="0"/>
                <a:cs typeface="Times New Roman" panose="02020603050405020304" pitchFamily="18" charset="0"/>
              </a:rPr>
              <a:t>M. Shirisha           2451-19-737-015</a:t>
            </a:r>
          </a:p>
          <a:p>
            <a:pPr algn="ctr"/>
            <a:r>
              <a:rPr lang="en-IN" sz="2400" dirty="0">
                <a:latin typeface="Times New Roman" panose="02020603050405020304" pitchFamily="18" charset="0"/>
                <a:cs typeface="Times New Roman" panose="02020603050405020304" pitchFamily="18" charset="0"/>
              </a:rPr>
              <a:t>K. Sai Kiran         2451-19-737-011</a:t>
            </a:r>
          </a:p>
        </p:txBody>
      </p:sp>
      <p:sp>
        <p:nvSpPr>
          <p:cNvPr id="1048701" name="TextBox 5"/>
          <p:cNvSpPr txBox="1"/>
          <p:nvPr/>
        </p:nvSpPr>
        <p:spPr>
          <a:xfrm>
            <a:off x="3023301" y="4328565"/>
            <a:ext cx="6104964"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GUIDE DETAILS</a:t>
            </a:r>
            <a:endParaRPr lang="en-IN" sz="2400" dirty="0">
              <a:latin typeface="Times New Roman" panose="02020603050405020304" pitchFamily="18" charset="0"/>
              <a:cs typeface="Times New Roman" panose="02020603050405020304" pitchFamily="18" charset="0"/>
            </a:endParaRPr>
          </a:p>
        </p:txBody>
      </p:sp>
      <p:sp>
        <p:nvSpPr>
          <p:cNvPr id="1048702" name="TextBox 6"/>
          <p:cNvSpPr txBox="1"/>
          <p:nvPr/>
        </p:nvSpPr>
        <p:spPr>
          <a:xfrm>
            <a:off x="2720788" y="4913566"/>
            <a:ext cx="6104964" cy="1158240"/>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G. Usha Sri</a:t>
            </a:r>
          </a:p>
          <a:p>
            <a:pPr algn="ctr"/>
            <a:r>
              <a:rPr lang="en-IN" sz="2400" b="1" dirty="0">
                <a:latin typeface="Times New Roman" panose="02020603050405020304" pitchFamily="18" charset="0"/>
                <a:cs typeface="Times New Roman" panose="02020603050405020304" pitchFamily="18" charset="0"/>
              </a:rPr>
              <a:t>Asst. Professor , IT Dept</a:t>
            </a:r>
          </a:p>
          <a:p>
            <a:pPr algn="ctr"/>
            <a:r>
              <a:rPr lang="en-IN" sz="2400" b="1" dirty="0">
                <a:latin typeface="Times New Roman" panose="02020603050405020304" pitchFamily="18" charset="0"/>
                <a:cs typeface="Times New Roman" panose="02020603050405020304" pitchFamily="18" charset="0"/>
              </a:rPr>
              <a:t>MVSR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1048718" name="Content Placeholder 2"/>
          <p:cNvSpPr>
            <a:spLocks noGrp="1"/>
          </p:cNvSpPr>
          <p:nvPr>
            <p:ph idx="1"/>
          </p:nvPr>
        </p:nvSpPr>
        <p:spPr>
          <a:xfrm>
            <a:off x="964097" y="2718318"/>
            <a:ext cx="10083314" cy="2481134"/>
          </a:xfrm>
        </p:spPr>
        <p:txBody>
          <a:bodyPr>
            <a:normAutofit/>
          </a:bodyPr>
          <a:lstStyle/>
          <a:p>
            <a:pPr algn="just"/>
            <a:r>
              <a:rPr lang="en-US" sz="2000" dirty="0">
                <a:latin typeface="Times New Roman" panose="02020603050405020304" pitchFamily="18" charset="0"/>
                <a:cs typeface="Times New Roman" panose="02020603050405020304" pitchFamily="18" charset="0"/>
              </a:rPr>
              <a:t>IOT based wearable health care devices and fitness bands are available that uses heart rate variability to measure stress level. The heart rate can show variation in most cases. For example, people may have higher heart rate when standing than when sitting. Hence using heart rate as an indicator to detect mental stress may lead to misclassification.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1048720" name="Content Placeholder 2"/>
          <p:cNvSpPr>
            <a:spLocks noGrp="1"/>
          </p:cNvSpPr>
          <p:nvPr>
            <p:ph idx="1"/>
          </p:nvPr>
        </p:nvSpPr>
        <p:spPr>
          <a:xfrm>
            <a:off x="908113" y="2557397"/>
            <a:ext cx="10139298" cy="2079917"/>
          </a:xfrm>
        </p:spPr>
        <p:txBody>
          <a:bodyPr>
            <a:normAutofit/>
          </a:bodyPr>
          <a:lstStyle/>
          <a:p>
            <a:pPr algn="just"/>
            <a:r>
              <a:rPr lang="en-US" sz="2000" dirty="0">
                <a:latin typeface="Times New Roman" panose="02020603050405020304" pitchFamily="18" charset="0"/>
                <a:cs typeface="Times New Roman" panose="02020603050405020304" pitchFamily="18" charset="0"/>
              </a:rPr>
              <a:t>In the proposed system, a model is designed to  monitor  the heartbeat rate,  temperature and skin conductance using various sensors which  will  be uploaded  to the cloud  through  ESP WIFI module. </a:t>
            </a:r>
            <a:r>
              <a:rPr lang="en-IN" sz="2000" dirty="0">
                <a:latin typeface="Times New Roman" panose="02020603050405020304" pitchFamily="18" charset="0"/>
                <a:cs typeface="Times New Roman" panose="02020603050405020304" pitchFamily="18" charset="0"/>
              </a:rPr>
              <a:t>Then the data is used for evaluation of stress levels and the details will be sent to the registered mobile number through GSM.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8E0E-449E-0802-2998-F3B6607A3377}"/>
              </a:ext>
            </a:extLst>
          </p:cNvPr>
          <p:cNvSpPr>
            <a:spLocks noGrp="1"/>
          </p:cNvSpPr>
          <p:nvPr>
            <p:ph type="title"/>
          </p:nvPr>
        </p:nvSpPr>
        <p:spPr>
          <a:xfrm>
            <a:off x="1141413" y="347930"/>
            <a:ext cx="9905998" cy="1478570"/>
          </a:xfrm>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25F7D2BE-76D9-A0B9-878F-D94FB6F33F72}"/>
              </a:ext>
            </a:extLst>
          </p:cNvPr>
          <p:cNvSpPr>
            <a:spLocks noGrp="1"/>
          </p:cNvSpPr>
          <p:nvPr>
            <p:ph idx="1"/>
          </p:nvPr>
        </p:nvSpPr>
        <p:spPr>
          <a:xfrm>
            <a:off x="1141412" y="1623527"/>
            <a:ext cx="9905999" cy="4980247"/>
          </a:xfrm>
        </p:spPr>
        <p:txBody>
          <a:bodyPr>
            <a:normAutofit fontScale="70000" lnSpcReduction="20000"/>
          </a:bodyPr>
          <a:lstStyle/>
          <a:p>
            <a:pPr marL="0" indent="0">
              <a:buNone/>
            </a:pPr>
            <a:r>
              <a:rPr lang="en-US" sz="2200" b="1" dirty="0">
                <a:latin typeface="Times New Roman" panose="02020603050405020304" pitchFamily="18" charset="0"/>
                <a:cs typeface="Times New Roman" panose="02020603050405020304" pitchFamily="18" charset="0"/>
              </a:rPr>
              <a:t>Software Requirements:</a:t>
            </a:r>
          </a:p>
          <a:p>
            <a:pPr lvl="1"/>
            <a:r>
              <a:rPr lang="en-US" sz="2200" dirty="0">
                <a:latin typeface="Times New Roman" panose="02020603050405020304" pitchFamily="18" charset="0"/>
                <a:cs typeface="Times New Roman" panose="02020603050405020304" pitchFamily="18" charset="0"/>
              </a:rPr>
              <a:t>Language Used : Embedded C</a:t>
            </a:r>
          </a:p>
          <a:p>
            <a:pPr lvl="1"/>
            <a:r>
              <a:rPr lang="en-US" sz="2200" dirty="0">
                <a:latin typeface="Times New Roman" panose="02020603050405020304" pitchFamily="18" charset="0"/>
                <a:cs typeface="Times New Roman" panose="02020603050405020304" pitchFamily="18" charset="0"/>
              </a:rPr>
              <a:t>Operating System: Windows 10 or above</a:t>
            </a:r>
          </a:p>
          <a:p>
            <a:pPr lvl="1"/>
            <a:r>
              <a:rPr lang="en-US" sz="2200" dirty="0">
                <a:latin typeface="Times New Roman" panose="02020603050405020304" pitchFamily="18" charset="0"/>
                <a:cs typeface="Times New Roman" panose="02020603050405020304" pitchFamily="18" charset="0"/>
              </a:rPr>
              <a:t>IDE Used: Arduino UNO</a:t>
            </a:r>
          </a:p>
          <a:p>
            <a:pPr marL="0" indent="0">
              <a:buNone/>
            </a:pPr>
            <a:r>
              <a:rPr lang="en-US" sz="2200" b="1" dirty="0">
                <a:latin typeface="Times New Roman" panose="02020603050405020304" pitchFamily="18" charset="0"/>
                <a:cs typeface="Times New Roman" panose="02020603050405020304" pitchFamily="18" charset="0"/>
              </a:rPr>
              <a:t>Hardware Requirements: </a:t>
            </a:r>
          </a:p>
          <a:p>
            <a:pPr lvl="1"/>
            <a:r>
              <a:rPr lang="en-IN" sz="2200" dirty="0">
                <a:latin typeface="Times New Roman" pitchFamily="18" charset="0"/>
                <a:cs typeface="Times New Roman" pitchFamily="18" charset="0"/>
              </a:rPr>
              <a:t>Processor: Core i3</a:t>
            </a:r>
          </a:p>
          <a:p>
            <a:pPr lvl="1"/>
            <a:r>
              <a:rPr lang="en-IN" sz="2200" dirty="0">
                <a:latin typeface="Times New Roman" pitchFamily="18" charset="0"/>
                <a:cs typeface="Times New Roman" pitchFamily="18" charset="0"/>
              </a:rPr>
              <a:t>Hard disk: 250 GB</a:t>
            </a:r>
          </a:p>
          <a:p>
            <a:pPr lvl="1"/>
            <a:r>
              <a:rPr lang="en-IN" sz="2200" dirty="0">
                <a:latin typeface="Times New Roman" pitchFamily="18" charset="0"/>
                <a:cs typeface="Times New Roman" pitchFamily="18" charset="0"/>
              </a:rPr>
              <a:t>Ram: 8GB </a:t>
            </a:r>
          </a:p>
          <a:p>
            <a:pPr lvl="1"/>
            <a:r>
              <a:rPr lang="en-US" sz="2200" dirty="0">
                <a:latin typeface="Times New Roman" panose="02020603050405020304" pitchFamily="18" charset="0"/>
                <a:cs typeface="Times New Roman" panose="02020603050405020304" pitchFamily="18" charset="0"/>
              </a:rPr>
              <a:t>ESP8266 WIFI Module</a:t>
            </a:r>
          </a:p>
          <a:p>
            <a:pPr lvl="1"/>
            <a:r>
              <a:rPr lang="en-US" sz="2200" dirty="0">
                <a:latin typeface="Times New Roman" panose="02020603050405020304" pitchFamily="18" charset="0"/>
                <a:cs typeface="Times New Roman" panose="02020603050405020304" pitchFamily="18" charset="0"/>
              </a:rPr>
              <a:t>LM35 Temperature Sensor</a:t>
            </a:r>
          </a:p>
          <a:p>
            <a:pPr lvl="1"/>
            <a:r>
              <a:rPr lang="en-US" sz="2400">
                <a:latin typeface="Times New Roman" panose="02020603050405020304" pitchFamily="18" charset="0"/>
                <a:cs typeface="Times New Roman" panose="02020603050405020304" pitchFamily="18" charset="0"/>
              </a:rPr>
              <a:t>Heart </a:t>
            </a:r>
            <a:r>
              <a:rPr lang="en-US" sz="2400" dirty="0">
                <a:latin typeface="Times New Roman" panose="02020603050405020304" pitchFamily="18" charset="0"/>
                <a:cs typeface="Times New Roman" panose="02020603050405020304" pitchFamily="18" charset="0"/>
              </a:rPr>
              <a:t>Beat Sensor</a:t>
            </a:r>
          </a:p>
          <a:p>
            <a:pPr lvl="1"/>
            <a:r>
              <a:rPr lang="en-US" sz="2400" dirty="0">
                <a:latin typeface="Times New Roman" panose="02020603050405020304" pitchFamily="18" charset="0"/>
                <a:cs typeface="Times New Roman" panose="02020603050405020304" pitchFamily="18" charset="0"/>
              </a:rPr>
              <a:t>16*2 LCD </a:t>
            </a:r>
            <a:endParaRPr lang="en-IN"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GSM (Global System for Mobile Communication)</a:t>
            </a:r>
            <a:endParaRPr lang="en-US" sz="22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GSR Sensor (Galvanic Skin Response)</a:t>
            </a:r>
          </a:p>
          <a:p>
            <a:pPr lvl="1"/>
            <a:r>
              <a:rPr lang="en-IN" sz="2400" dirty="0">
                <a:latin typeface="Times New Roman" panose="02020603050405020304" pitchFamily="18" charset="0"/>
                <a:cs typeface="Times New Roman" panose="02020603050405020304" pitchFamily="18" charset="0"/>
              </a:rPr>
              <a:t>Jumper Wires</a:t>
            </a:r>
          </a:p>
          <a:p>
            <a:pPr lvl="1"/>
            <a:r>
              <a:rPr lang="en-IN" sz="2400" dirty="0">
                <a:latin typeface="Times New Roman" panose="02020603050405020304" pitchFamily="18" charset="0"/>
                <a:cs typeface="Times New Roman" panose="02020603050405020304" pitchFamily="18" charset="0"/>
              </a:rPr>
              <a:t>Project Factory -Server</a:t>
            </a:r>
          </a:p>
          <a:p>
            <a:pPr marL="457200" lvl="1" indent="0">
              <a:buNone/>
            </a:pPr>
            <a:endParaRPr lang="en-US" sz="22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24513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
          <p:cNvSpPr>
            <a:spLocks noGrp="1"/>
          </p:cNvSpPr>
          <p:nvPr>
            <p:ph type="title"/>
          </p:nvPr>
        </p:nvSpPr>
        <p:spPr>
          <a:xfrm>
            <a:off x="184956" y="2391334"/>
            <a:ext cx="3127412" cy="1478570"/>
          </a:xfrm>
        </p:spPr>
        <p:txBody>
          <a:bodyPr/>
          <a:lstStyle/>
          <a:p>
            <a:r>
              <a:rPr lang="en-IN" dirty="0"/>
              <a:t>SYSTEM</a:t>
            </a:r>
            <a:br>
              <a:rPr lang="en-IN" dirty="0"/>
            </a:br>
            <a:r>
              <a:rPr lang="en-IN" dirty="0"/>
              <a:t>Architecture</a:t>
            </a:r>
          </a:p>
        </p:txBody>
      </p:sp>
      <p:pic>
        <p:nvPicPr>
          <p:cNvPr id="2097160" name="Content Placeholder 4"/>
          <p:cNvPicPr>
            <a:picLocks noGrp="1" noChangeAspect="1"/>
          </p:cNvPicPr>
          <p:nvPr>
            <p:ph idx="1"/>
          </p:nvPr>
        </p:nvPicPr>
        <p:blipFill>
          <a:blip r:embed="rId2"/>
          <a:stretch>
            <a:fillRect/>
          </a:stretch>
        </p:blipFill>
        <p:spPr>
          <a:xfrm>
            <a:off x="3312368" y="325191"/>
            <a:ext cx="8122194" cy="620761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a:xfrm>
            <a:off x="158621" y="2204722"/>
            <a:ext cx="3125755" cy="1478570"/>
          </a:xfrm>
        </p:spPr>
        <p:txBody>
          <a:bodyPr/>
          <a:lstStyle/>
          <a:p>
            <a:r>
              <a:rPr lang="en-IN" dirty="0"/>
              <a:t>Use case diagram</a:t>
            </a:r>
          </a:p>
        </p:txBody>
      </p:sp>
      <p:pic>
        <p:nvPicPr>
          <p:cNvPr id="2097163" name="Content Placeholder 6"/>
          <p:cNvPicPr>
            <a:picLocks noGrp="1" noChangeAspect="1"/>
          </p:cNvPicPr>
          <p:nvPr>
            <p:ph idx="1"/>
          </p:nvPr>
        </p:nvPicPr>
        <p:blipFill>
          <a:blip r:embed="rId2"/>
          <a:stretch>
            <a:fillRect/>
          </a:stretch>
        </p:blipFill>
        <p:spPr>
          <a:xfrm>
            <a:off x="2844398" y="339562"/>
            <a:ext cx="8258558" cy="596884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a:xfrm>
            <a:off x="1116564" y="-271018"/>
            <a:ext cx="4960807" cy="1478570"/>
          </a:xfrm>
        </p:spPr>
        <p:txBody>
          <a:bodyPr/>
          <a:lstStyle/>
          <a:p>
            <a:r>
              <a:rPr lang="en-IN" dirty="0"/>
              <a:t>Activity diagram</a:t>
            </a:r>
          </a:p>
        </p:txBody>
      </p:sp>
      <p:pic>
        <p:nvPicPr>
          <p:cNvPr id="2097158" name="Content Placeholder 6"/>
          <p:cNvPicPr>
            <a:picLocks noGrp="1" noChangeAspect="1"/>
          </p:cNvPicPr>
          <p:nvPr>
            <p:ph idx="1"/>
          </p:nvPr>
        </p:nvPicPr>
        <p:blipFill>
          <a:blip r:embed="rId2"/>
          <a:stretch>
            <a:fillRect/>
          </a:stretch>
        </p:blipFill>
        <p:spPr>
          <a:xfrm>
            <a:off x="5378853" y="51873"/>
            <a:ext cx="3684403" cy="680612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
          <p:cNvSpPr>
            <a:spLocks noGrp="1"/>
          </p:cNvSpPr>
          <p:nvPr>
            <p:ph type="title"/>
          </p:nvPr>
        </p:nvSpPr>
        <p:spPr>
          <a:xfrm>
            <a:off x="1141413" y="277792"/>
            <a:ext cx="9905998" cy="1203767"/>
          </a:xfrm>
        </p:spPr>
        <p:txBody>
          <a:bodyPr/>
          <a:lstStyle/>
          <a:p>
            <a:r>
              <a:rPr lang="en-US" dirty="0"/>
              <a:t>Sequence diagram</a:t>
            </a:r>
            <a:br>
              <a:rPr lang="en-US" dirty="0"/>
            </a:br>
            <a:endParaRPr lang="en-IN" dirty="0"/>
          </a:p>
        </p:txBody>
      </p:sp>
      <p:pic>
        <p:nvPicPr>
          <p:cNvPr id="2097164" name="Content Placeholder 4"/>
          <p:cNvPicPr>
            <a:picLocks noGrp="1" noChangeAspect="1"/>
          </p:cNvPicPr>
          <p:nvPr>
            <p:ph idx="1"/>
          </p:nvPr>
        </p:nvPicPr>
        <p:blipFill>
          <a:blip r:embed="rId2"/>
          <a:stretch>
            <a:fillRect/>
          </a:stretch>
        </p:blipFill>
        <p:spPr>
          <a:xfrm>
            <a:off x="590247" y="1099595"/>
            <a:ext cx="11371966" cy="566002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Title 1"/>
          <p:cNvSpPr>
            <a:spLocks noGrp="1"/>
          </p:cNvSpPr>
          <p:nvPr>
            <p:ph type="title"/>
          </p:nvPr>
        </p:nvSpPr>
        <p:spPr>
          <a:xfrm>
            <a:off x="951722" y="74912"/>
            <a:ext cx="9974391" cy="1128432"/>
          </a:xfrm>
        </p:spPr>
        <p:txBody>
          <a:bodyPr>
            <a:normAutofit fontScale="90000"/>
          </a:bodyPr>
          <a:lstStyle/>
          <a:p>
            <a:br>
              <a:rPr lang="en-IN" dirty="0"/>
            </a:br>
            <a:br>
              <a:rPr lang="en-IN" dirty="0"/>
            </a:br>
            <a:r>
              <a:rPr lang="en-IN" dirty="0"/>
              <a:t>DATA FLOW diagram(DFD)</a:t>
            </a:r>
            <a:br>
              <a:rPr lang="en-IN" dirty="0"/>
            </a:br>
            <a:endParaRPr lang="en-IN" dirty="0"/>
          </a:p>
        </p:txBody>
      </p:sp>
      <p:pic>
        <p:nvPicPr>
          <p:cNvPr id="2097161" name="Content Placeholder 6"/>
          <p:cNvPicPr>
            <a:picLocks noGrp="1" noChangeAspect="1"/>
          </p:cNvPicPr>
          <p:nvPr>
            <p:ph idx="1"/>
          </p:nvPr>
        </p:nvPicPr>
        <p:blipFill>
          <a:blip r:embed="rId2"/>
          <a:stretch>
            <a:fillRect/>
          </a:stretch>
        </p:blipFill>
        <p:spPr>
          <a:xfrm>
            <a:off x="1616597" y="1308411"/>
            <a:ext cx="8958805" cy="523208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dirty="0"/>
              <a:t>ER DIAGRAM</a:t>
            </a:r>
            <a:endParaRPr lang="en-IN" dirty="0"/>
          </a:p>
        </p:txBody>
      </p:sp>
      <p:pic>
        <p:nvPicPr>
          <p:cNvPr id="2097162" name="Content Placeholder 4"/>
          <p:cNvPicPr>
            <a:picLocks noGrp="1" noChangeAspect="1"/>
          </p:cNvPicPr>
          <p:nvPr>
            <p:ph idx="1"/>
          </p:nvPr>
        </p:nvPicPr>
        <p:blipFill>
          <a:blip r:embed="rId2"/>
          <a:stretch>
            <a:fillRect/>
          </a:stretch>
        </p:blipFill>
        <p:spPr>
          <a:xfrm>
            <a:off x="4226353" y="0"/>
            <a:ext cx="7235503"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a:xfrm>
            <a:off x="1141413" y="170283"/>
            <a:ext cx="9905998" cy="1478570"/>
          </a:xfrm>
        </p:spPr>
        <p:txBody>
          <a:bodyPr/>
          <a:lstStyle/>
          <a:p>
            <a:r>
              <a:rPr lang="en-IN" dirty="0">
                <a:latin typeface="Times New Roman" panose="02020603050405020304" pitchFamily="18" charset="0"/>
                <a:cs typeface="Times New Roman" panose="02020603050405020304" pitchFamily="18" charset="0"/>
              </a:rPr>
              <a:t>MODULES SPLIT-UP</a:t>
            </a:r>
          </a:p>
        </p:txBody>
      </p:sp>
      <p:sp>
        <p:nvSpPr>
          <p:cNvPr id="1048722" name="Content Placeholder 2"/>
          <p:cNvSpPr>
            <a:spLocks noGrp="1"/>
          </p:cNvSpPr>
          <p:nvPr>
            <p:ph idx="1"/>
          </p:nvPr>
        </p:nvSpPr>
        <p:spPr>
          <a:xfrm>
            <a:off x="718457" y="1648852"/>
            <a:ext cx="10832841" cy="4667972"/>
          </a:xfrm>
        </p:spPr>
        <p:txBody>
          <a:bodyPr>
            <a:normAutofit fontScale="95000"/>
          </a:bodyPr>
          <a:lstStyle/>
          <a:p>
            <a:r>
              <a:rPr lang="en-IN" sz="2000" b="1" dirty="0">
                <a:latin typeface="Times New Roman" panose="02020603050405020304" pitchFamily="18" charset="0"/>
                <a:cs typeface="Times New Roman" panose="02020603050405020304" pitchFamily="18" charset="0"/>
              </a:rPr>
              <a:t>Sensing pulse and other vitals using various sensors and display.</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model is designed to  detect the heart rate variability, skin conductance and temperature using various sensors.</a:t>
            </a:r>
          </a:p>
          <a:p>
            <a:r>
              <a:rPr lang="en-IN" sz="2000" b="1" dirty="0">
                <a:latin typeface="Times New Roman" panose="02020603050405020304" pitchFamily="18" charset="0"/>
                <a:cs typeface="Times New Roman" panose="02020603050405020304" pitchFamily="18" charset="0"/>
              </a:rPr>
              <a:t> Uploading to the cloud through WIFI module.</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Once we have taken the input from the person through sensors, the information is uploaded and saved to the server through WIFI module.</a:t>
            </a:r>
          </a:p>
          <a:p>
            <a:r>
              <a:rPr lang="en-IN" sz="2000" b="1" dirty="0">
                <a:latin typeface="Times New Roman" panose="02020603050405020304" pitchFamily="18" charset="0"/>
                <a:cs typeface="Times New Roman" panose="02020603050405020304" pitchFamily="18" charset="0"/>
              </a:rPr>
              <a:t>Analysis of stress levels of the person and delivery.</a:t>
            </a:r>
          </a:p>
          <a:p>
            <a:pPr marL="457200" lvl="1" indent="0">
              <a:buNone/>
            </a:pPr>
            <a:r>
              <a:rPr lang="en-IN" dirty="0">
                <a:latin typeface="Times New Roman" panose="02020603050405020304" pitchFamily="18" charset="0"/>
                <a:cs typeface="Times New Roman" panose="02020603050405020304" pitchFamily="18" charset="0"/>
              </a:rPr>
              <a:t>After data is analysed the results will be displayed to concerned person or to the doctor.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1048704" name="Content Placeholder 2"/>
          <p:cNvSpPr>
            <a:spLocks noGrp="1"/>
          </p:cNvSpPr>
          <p:nvPr>
            <p:ph idx="1"/>
          </p:nvPr>
        </p:nvSpPr>
        <p:spPr>
          <a:xfrm>
            <a:off x="1060365" y="1819469"/>
            <a:ext cx="9905999" cy="4833258"/>
          </a:xfrm>
        </p:spPr>
        <p:txBody>
          <a:bodyPr>
            <a:normAutofit fontScale="32500" lnSpcReduction="20000"/>
          </a:bodyPr>
          <a:lstStyle/>
          <a:p>
            <a:r>
              <a:rPr lang="en-IN" sz="3500" dirty="0">
                <a:latin typeface="Times New Roman" panose="02020603050405020304" pitchFamily="18" charset="0"/>
                <a:cs typeface="Times New Roman" panose="02020603050405020304" pitchFamily="18" charset="0"/>
              </a:rPr>
              <a:t>ABSTRACT</a:t>
            </a:r>
          </a:p>
          <a:p>
            <a:r>
              <a:rPr lang="en-IN" sz="3500" dirty="0">
                <a:latin typeface="Times New Roman" panose="02020603050405020304" pitchFamily="18" charset="0"/>
                <a:cs typeface="Times New Roman" panose="02020603050405020304" pitchFamily="18" charset="0"/>
              </a:rPr>
              <a:t>INTRODUCTION </a:t>
            </a:r>
          </a:p>
          <a:p>
            <a:r>
              <a:rPr lang="en-IN" sz="3500" dirty="0">
                <a:latin typeface="Times New Roman" panose="02020603050405020304" pitchFamily="18" charset="0"/>
                <a:cs typeface="Times New Roman" panose="02020603050405020304" pitchFamily="18" charset="0"/>
              </a:rPr>
              <a:t>PROBLEM STATEMENT</a:t>
            </a:r>
          </a:p>
          <a:p>
            <a:r>
              <a:rPr lang="en-IN" sz="3500" dirty="0">
                <a:latin typeface="Times New Roman" panose="02020603050405020304" pitchFamily="18" charset="0"/>
                <a:cs typeface="Times New Roman" panose="02020603050405020304" pitchFamily="18" charset="0"/>
              </a:rPr>
              <a:t>LITERATURE SURVEY</a:t>
            </a:r>
          </a:p>
          <a:p>
            <a:r>
              <a:rPr lang="en-IN" sz="3500" dirty="0">
                <a:latin typeface="Times New Roman" panose="02020603050405020304" pitchFamily="18" charset="0"/>
                <a:cs typeface="Times New Roman" panose="02020603050405020304" pitchFamily="18" charset="0"/>
              </a:rPr>
              <a:t>EXISTING SYSTEM </a:t>
            </a:r>
          </a:p>
          <a:p>
            <a:r>
              <a:rPr lang="en-IN" sz="3500" dirty="0">
                <a:latin typeface="Times New Roman" panose="02020603050405020304" pitchFamily="18" charset="0"/>
                <a:cs typeface="Times New Roman" panose="02020603050405020304" pitchFamily="18" charset="0"/>
              </a:rPr>
              <a:t>PROPOSED SYSTEM</a:t>
            </a:r>
          </a:p>
          <a:p>
            <a:r>
              <a:rPr lang="en-IN" sz="3500" dirty="0">
                <a:latin typeface="Times New Roman" panose="02020603050405020304" pitchFamily="18" charset="0"/>
                <a:cs typeface="Times New Roman" panose="02020603050405020304" pitchFamily="18" charset="0"/>
              </a:rPr>
              <a:t>SYSTEM REQUIREMENTS</a:t>
            </a:r>
          </a:p>
          <a:p>
            <a:r>
              <a:rPr lang="en-IN" sz="3500" dirty="0">
                <a:latin typeface="Times New Roman" panose="02020603050405020304" pitchFamily="18" charset="0"/>
                <a:cs typeface="Times New Roman" panose="02020603050405020304" pitchFamily="18" charset="0"/>
              </a:rPr>
              <a:t>ARCHITECTURE</a:t>
            </a:r>
          </a:p>
          <a:p>
            <a:r>
              <a:rPr lang="en-IN" sz="3500" dirty="0">
                <a:latin typeface="Times New Roman" panose="02020603050405020304" pitchFamily="18" charset="0"/>
                <a:cs typeface="Times New Roman" panose="02020603050405020304" pitchFamily="18" charset="0"/>
              </a:rPr>
              <a:t>UML DIAGRAMS</a:t>
            </a:r>
          </a:p>
          <a:p>
            <a:r>
              <a:rPr lang="en-IN" sz="3500" dirty="0">
                <a:latin typeface="Times New Roman" panose="02020603050405020304" pitchFamily="18" charset="0"/>
                <a:cs typeface="Times New Roman" panose="02020603050405020304" pitchFamily="18" charset="0"/>
              </a:rPr>
              <a:t>MODULES SPLIT-UP</a:t>
            </a:r>
          </a:p>
          <a:p>
            <a:r>
              <a:rPr lang="en-IN" sz="3500" dirty="0">
                <a:latin typeface="Times New Roman" panose="02020603050405020304" pitchFamily="18" charset="0"/>
                <a:cs typeface="Times New Roman" panose="02020603050405020304" pitchFamily="18" charset="0"/>
              </a:rPr>
              <a:t>METHODOLOGY</a:t>
            </a:r>
          </a:p>
          <a:p>
            <a:r>
              <a:rPr lang="en-IN" sz="3500" dirty="0">
                <a:latin typeface="Times New Roman" panose="02020603050405020304" pitchFamily="18" charset="0"/>
                <a:cs typeface="Times New Roman" panose="02020603050405020304" pitchFamily="18" charset="0"/>
              </a:rPr>
              <a:t>RESULTS</a:t>
            </a:r>
          </a:p>
          <a:p>
            <a:r>
              <a:rPr lang="en-IN" sz="3500" dirty="0">
                <a:latin typeface="Times New Roman" panose="02020603050405020304" pitchFamily="18" charset="0"/>
                <a:cs typeface="Times New Roman" panose="02020603050405020304" pitchFamily="18" charset="0"/>
              </a:rPr>
              <a:t>CONCLUSIONS</a:t>
            </a:r>
          </a:p>
          <a:p>
            <a:r>
              <a:rPr lang="en-IN" sz="3500" dirty="0">
                <a:latin typeface="Times New Roman" panose="02020603050405020304" pitchFamily="18" charset="0"/>
                <a:cs typeface="Times New Roman" panose="02020603050405020304" pitchFamily="18" charset="0"/>
              </a:rPr>
              <a:t>REFERENCES</a:t>
            </a:r>
          </a:p>
          <a:p>
            <a:pPr marL="0" indent="0">
              <a:buNone/>
            </a:pPr>
            <a:r>
              <a:rPr lang="en-IN" dirty="0">
                <a:latin typeface="Times New Roman" panose="02020603050405020304" pitchFamily="18" charset="0"/>
                <a:cs typeface="Times New Roman" panose="02020603050405020304" pitchFamily="18" charset="0"/>
              </a:rPr>
              <a:t> </a:t>
            </a:r>
          </a:p>
        </p:txBody>
      </p:sp>
      <p:sp>
        <p:nvSpPr>
          <p:cNvPr id="1048705" name="Title 1"/>
          <p:cNvSpPr txBox="1"/>
          <p:nvPr/>
        </p:nvSpPr>
        <p:spPr>
          <a:xfrm>
            <a:off x="1143001" y="62335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IN" dirty="0"/>
              <a:t>Methodology </a:t>
            </a:r>
          </a:p>
        </p:txBody>
      </p:sp>
      <p:sp>
        <p:nvSpPr>
          <p:cNvPr id="1048624" name="Content Placeholder 2"/>
          <p:cNvSpPr>
            <a:spLocks noGrp="1"/>
          </p:cNvSpPr>
          <p:nvPr>
            <p:ph idx="1"/>
          </p:nvPr>
        </p:nvSpPr>
        <p:spPr>
          <a:xfrm>
            <a:off x="1038775" y="2097088"/>
            <a:ext cx="10279257" cy="3620277"/>
          </a:xfrm>
        </p:spPr>
        <p:txBody>
          <a:bodyPr>
            <a:normAutofit fontScale="95000"/>
          </a:bodyPr>
          <a:lstStyle/>
          <a:p>
            <a:pPr marL="457200" indent="-457200">
              <a:buFont typeface="+mj-lt"/>
              <a:buAutoNum type="arabicPeriod"/>
            </a:pPr>
            <a:r>
              <a:rPr lang="en-US" sz="2100" dirty="0">
                <a:latin typeface="Times New Roman" panose="02020603050405020304" pitchFamily="18" charset="0"/>
                <a:cs typeface="Times New Roman" panose="02020603050405020304" pitchFamily="18" charset="0"/>
              </a:rPr>
              <a:t>Sensing the Vital from an Individual  :</a:t>
            </a:r>
          </a:p>
          <a:p>
            <a:pPr marL="0" indent="0">
              <a:buNone/>
            </a:pPr>
            <a:r>
              <a:rPr lang="en-US" sz="2100" dirty="0">
                <a:latin typeface="Times New Roman" panose="02020603050405020304" pitchFamily="18" charset="0"/>
                <a:cs typeface="Times New Roman" panose="02020603050405020304" pitchFamily="18" charset="0"/>
              </a:rPr>
              <a:t>	 A model is designed to detect the heart rate, skin conductance, and the body temperature using the respective sensors. The readings will be taken for every 30 seconds interval of time.</a:t>
            </a:r>
          </a:p>
          <a:p>
            <a:pPr marL="0" indent="0">
              <a:buNone/>
            </a:pPr>
            <a:endParaRPr lang="en-US" sz="2100" dirty="0">
              <a:latin typeface="Times New Roman" panose="02020603050405020304" pitchFamily="18" charset="0"/>
              <a:cs typeface="Times New Roman" panose="02020603050405020304" pitchFamily="18" charset="0"/>
            </a:endParaRPr>
          </a:p>
          <a:p>
            <a:pPr marL="457200" indent="-457200">
              <a:buAutoNum type="arabicPeriod" startAt="2"/>
            </a:pPr>
            <a:r>
              <a:rPr lang="en-US" sz="2100" dirty="0">
                <a:latin typeface="Times New Roman" panose="02020603050405020304" pitchFamily="18" charset="0"/>
                <a:cs typeface="Times New Roman" panose="02020603050405020304" pitchFamily="18" charset="0"/>
              </a:rPr>
              <a:t>Uploading to the cloud through WIFI module: </a:t>
            </a:r>
          </a:p>
          <a:p>
            <a:pPr marL="457200" lvl="1" indent="0">
              <a:buNone/>
            </a:pPr>
            <a:r>
              <a:rPr lang="en-US" sz="2100" dirty="0">
                <a:latin typeface="Times New Roman" panose="02020603050405020304" pitchFamily="18" charset="0"/>
                <a:cs typeface="Times New Roman" panose="02020603050405020304" pitchFamily="18" charset="0"/>
              </a:rPr>
              <a:t>	Once the reading are taken from the individual , the information is uploaded and saved to the project factory server through WIFI module for every 30 seconds. The uploaded data will be available in the tabular and graphical from for our reference.</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idx="1"/>
          </p:nvPr>
        </p:nvSpPr>
        <p:spPr>
          <a:xfrm>
            <a:off x="1003941" y="830425"/>
            <a:ext cx="10566017" cy="5467738"/>
          </a:xfrm>
        </p:spPr>
        <p:txBody>
          <a:bodyPr>
            <a:normAutofit fontScale="92500" lnSpcReduction="10000"/>
          </a:bodyPr>
          <a:lstStyle/>
          <a:p>
            <a:pPr marL="0" indent="0">
              <a:buNone/>
            </a:pPr>
            <a:r>
              <a:rPr lang="en-IN" dirty="0"/>
              <a:t>3.  </a:t>
            </a:r>
            <a:r>
              <a:rPr lang="en-US" dirty="0"/>
              <a:t>Analysis of stress levels of the person and delivery.</a:t>
            </a:r>
          </a:p>
          <a:p>
            <a:pPr marL="0" indent="0">
              <a:buNone/>
            </a:pPr>
            <a:r>
              <a:rPr lang="en-US" dirty="0"/>
              <a:t>	If gsr(200-500) and temp(32) and hr(72)</a:t>
            </a:r>
          </a:p>
          <a:p>
            <a:pPr marL="0" indent="0">
              <a:buNone/>
            </a:pPr>
            <a:r>
              <a:rPr lang="en-US" dirty="0"/>
              <a:t>		then the person has no stress ("normal")</a:t>
            </a:r>
          </a:p>
          <a:p>
            <a:pPr marL="0" indent="0">
              <a:buNone/>
            </a:pPr>
            <a:r>
              <a:rPr lang="en-US" dirty="0"/>
              <a:t>	If gsr(&lt;200) and temp(33-40) and hr(73-80)</a:t>
            </a:r>
          </a:p>
          <a:p>
            <a:pPr marL="0" indent="0">
              <a:buNone/>
            </a:pPr>
            <a:r>
              <a:rPr lang="en-US" dirty="0"/>
              <a:t>		then the person has low stress ("Stressed")</a:t>
            </a:r>
          </a:p>
          <a:p>
            <a:pPr marL="0" indent="0">
              <a:buNone/>
            </a:pPr>
            <a:r>
              <a:rPr lang="en-US" dirty="0"/>
              <a:t>	If gsr(&lt;100) and temp(&gt;40) and hr(&gt;80)</a:t>
            </a:r>
          </a:p>
          <a:p>
            <a:pPr marL="0" indent="0">
              <a:buNone/>
            </a:pPr>
            <a:r>
              <a:rPr lang="en-US" dirty="0"/>
              <a:t>		then the person has high stress ("visit doctor")</a:t>
            </a:r>
          </a:p>
          <a:p>
            <a:pPr marL="0" indent="0">
              <a:buNone/>
            </a:pPr>
            <a:r>
              <a:rPr lang="en-US" dirty="0"/>
              <a:t>4. The microcontroller informs the person by sending SMS to the mobile using the GSM module every minute when in contact with sensors. </a:t>
            </a:r>
          </a:p>
          <a:p>
            <a:pPr marL="0" indent="0">
              <a:buNone/>
            </a:pPr>
            <a:r>
              <a:rPr lang="en-US" dirty="0"/>
              <a:t>5. Based on the values from sensors the status of a person will be displayed on the LCD Screen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1141413" y="618518"/>
            <a:ext cx="9804754" cy="624356"/>
          </a:xfrm>
        </p:spPr>
        <p:txBody>
          <a:bodyPr>
            <a:normAutofit/>
          </a:bodyPr>
          <a:lstStyle/>
          <a:p>
            <a:r>
              <a:rPr lang="en-US" sz="3200" dirty="0">
                <a:latin typeface="Times New Roman" panose="02020603050405020304" pitchFamily="18" charset="0"/>
                <a:cs typeface="Times New Roman" panose="02020603050405020304" pitchFamily="18" charset="0"/>
              </a:rPr>
              <a:t>R</a:t>
            </a:r>
            <a:r>
              <a:rPr lang="en-IN" sz="3200" dirty="0">
                <a:latin typeface="Times New Roman" panose="02020603050405020304" pitchFamily="18" charset="0"/>
                <a:cs typeface="Times New Roman" panose="02020603050405020304" pitchFamily="18" charset="0"/>
              </a:rPr>
              <a:t>ESULTS</a:t>
            </a:r>
          </a:p>
        </p:txBody>
      </p:sp>
      <p:pic>
        <p:nvPicPr>
          <p:cNvPr id="2097153" name="Content Placeholder 3"/>
          <p:cNvPicPr>
            <a:picLocks noGrp="1"/>
          </p:cNvPicPr>
          <p:nvPr>
            <p:ph idx="1"/>
          </p:nvPr>
        </p:nvPicPr>
        <p:blipFill>
          <a:blip r:embed="rId2"/>
          <a:stretch>
            <a:fillRect/>
          </a:stretch>
        </p:blipFill>
        <p:spPr>
          <a:xfrm>
            <a:off x="1207580" y="1324760"/>
            <a:ext cx="4556769" cy="3438151"/>
          </a:xfrm>
          <a:prstGeom prst="rect">
            <a:avLst/>
          </a:prstGeom>
        </p:spPr>
      </p:pic>
      <p:grpSp>
        <p:nvGrpSpPr>
          <p:cNvPr id="56" name="Group 4"/>
          <p:cNvGrpSpPr/>
          <p:nvPr/>
        </p:nvGrpSpPr>
        <p:grpSpPr>
          <a:xfrm>
            <a:off x="6043790" y="1242874"/>
            <a:ext cx="4940630" cy="3655649"/>
            <a:chOff x="0" y="0"/>
            <a:chExt cx="3149139" cy="2419008"/>
          </a:xfrm>
        </p:grpSpPr>
        <p:sp>
          <p:nvSpPr>
            <p:cNvPr id="1048629" name="Rectangle 5"/>
            <p:cNvSpPr/>
            <p:nvPr/>
          </p:nvSpPr>
          <p:spPr>
            <a:xfrm>
              <a:off x="3099816" y="2239535"/>
              <a:ext cx="49323" cy="179473"/>
            </a:xfrm>
            <a:prstGeom prst="rect">
              <a:avLst/>
            </a:prstGeom>
            <a:ln>
              <a:noFill/>
            </a:ln>
          </p:spPr>
          <p:txBody>
            <a:bodyPr vert="horz" lIns="0" tIns="0" rIns="0" bIns="0" rtlCol="0">
              <a:noAutofit/>
            </a:bodyPr>
            <a:lstStyle/>
            <a:p>
              <a:pPr>
                <a:lnSpc>
                  <a:spcPct val="107000"/>
                </a:lnSpc>
                <a:spcAft>
                  <a:spcPts val="800"/>
                </a:spcAft>
              </a:pPr>
              <a:r>
                <a:rPr lang="en-IN" sz="1150" kern="100" dirty="0">
                  <a:solidFill>
                    <a:srgbClr val="000000"/>
                  </a:solidFill>
                  <a:effectLst/>
                  <a:latin typeface="Times New Roman" panose="02020603050405020304" pitchFamily="18" charset="0"/>
                  <a:ea typeface="Times New Roman" panose="02020603050405020304" pitchFamily="18" charset="0"/>
                </a:rPr>
                <a:t> </a:t>
              </a:r>
              <a:endParaRPr lang="en-IN" sz="1100" kern="100" dirty="0">
                <a:solidFill>
                  <a:srgbClr val="000000"/>
                </a:solidFill>
                <a:effectLst/>
                <a:latin typeface="Calibri" panose="020F0502020204030204" pitchFamily="34" charset="0"/>
                <a:ea typeface="Calibri" panose="020F0502020204030204" pitchFamily="34" charset="0"/>
              </a:endParaRPr>
            </a:p>
          </p:txBody>
        </p:sp>
        <p:pic>
          <p:nvPicPr>
            <p:cNvPr id="2097154" name="Picture 6"/>
            <p:cNvPicPr>
              <a:picLocks/>
            </p:cNvPicPr>
            <p:nvPr/>
          </p:nvPicPr>
          <p:blipFill>
            <a:blip r:embed="rId3"/>
            <a:stretch>
              <a:fillRect/>
            </a:stretch>
          </p:blipFill>
          <p:spPr>
            <a:xfrm>
              <a:off x="4572" y="4573"/>
              <a:ext cx="3081528" cy="2311908"/>
            </a:xfrm>
            <a:prstGeom prst="rect">
              <a:avLst/>
            </a:prstGeom>
          </p:spPr>
        </p:pic>
        <p:sp>
          <p:nvSpPr>
            <p:cNvPr id="1048630" name="Shape 2507"/>
            <p:cNvSpPr/>
            <p:nvPr/>
          </p:nvSpPr>
          <p:spPr>
            <a:xfrm>
              <a:off x="0" y="0"/>
              <a:ext cx="3090672" cy="2321052"/>
            </a:xfrm>
            <a:custGeom>
              <a:avLst/>
              <a:gdLst/>
              <a:ahLst/>
              <a:cxnLst/>
              <a:rect l="0" t="0" r="0" b="0"/>
              <a:pathLst>
                <a:path w="3090672" h="2321052">
                  <a:moveTo>
                    <a:pt x="0" y="0"/>
                  </a:moveTo>
                  <a:lnTo>
                    <a:pt x="3090672" y="0"/>
                  </a:lnTo>
                  <a:lnTo>
                    <a:pt x="3090672" y="2321052"/>
                  </a:lnTo>
                  <a:lnTo>
                    <a:pt x="0" y="2321052"/>
                  </a:lnTo>
                  <a:close/>
                </a:path>
              </a:pathLst>
            </a:custGeom>
            <a:ln w="9144" cap="flat">
              <a:round/>
            </a:ln>
          </p:spPr>
          <p:style>
            <a:lnRef idx="1">
              <a:srgbClr val="000000"/>
            </a:lnRef>
            <a:fillRef idx="0">
              <a:srgbClr val="000000">
                <a:alpha val="0"/>
              </a:srgbClr>
            </a:fillRef>
            <a:effectRef idx="0">
              <a:scrgbClr r="0" g="0" b="0"/>
            </a:effectRef>
            <a:fontRef idx="none">
              <a:srgbClr val="000000"/>
            </a:fontRef>
          </p:style>
          <p:txBody>
            <a:bodyPr/>
            <a:lstStyle/>
            <a:p>
              <a:endParaRPr lang="en-IN" dirty="0"/>
            </a:p>
          </p:txBody>
        </p:sp>
      </p:grpSp>
      <p:sp>
        <p:nvSpPr>
          <p:cNvPr id="1048631" name="TextBox 8"/>
          <p:cNvSpPr txBox="1"/>
          <p:nvPr/>
        </p:nvSpPr>
        <p:spPr>
          <a:xfrm>
            <a:off x="1371600" y="5069150"/>
            <a:ext cx="9423647" cy="400110"/>
          </a:xfrm>
          <a:prstGeom prst="rect">
            <a:avLst/>
          </a:prstGeom>
          <a:noFill/>
        </p:spPr>
        <p:txBody>
          <a:bodyPr wrap="square" rtlCol="0">
            <a:spAutoFit/>
          </a:bodyPr>
          <a:lstStyle/>
          <a:p>
            <a:r>
              <a:rPr lang="en-IN" sz="2000" dirty="0"/>
              <a:t>The above images shows the hardware setup of the device and values of a person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Content Placeholder 2"/>
          <p:cNvSpPr>
            <a:spLocks noGrp="1"/>
          </p:cNvSpPr>
          <p:nvPr>
            <p:ph idx="1"/>
          </p:nvPr>
        </p:nvSpPr>
        <p:spPr>
          <a:xfrm>
            <a:off x="1143000" y="5495730"/>
            <a:ext cx="9905999" cy="51620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above images shows the values in the server and the message received to the phone</a:t>
            </a:r>
            <a:endParaRPr lang="en-IN" dirty="0">
              <a:latin typeface="Times New Roman" panose="02020603050405020304" pitchFamily="18" charset="0"/>
              <a:cs typeface="Times New Roman" panose="02020603050405020304" pitchFamily="18" charset="0"/>
            </a:endParaRPr>
          </a:p>
        </p:txBody>
      </p:sp>
      <p:pic>
        <p:nvPicPr>
          <p:cNvPr id="2097156" name="Picture 7"/>
          <p:cNvPicPr>
            <a:picLocks/>
          </p:cNvPicPr>
          <p:nvPr/>
        </p:nvPicPr>
        <p:blipFill rotWithShape="1">
          <a:blip r:embed="rId2"/>
          <a:srcRect t="5430" r="26178" b="4047"/>
          <a:stretch>
            <a:fillRect/>
          </a:stretch>
        </p:blipFill>
        <p:spPr>
          <a:xfrm>
            <a:off x="882044" y="958788"/>
            <a:ext cx="5296814" cy="3994952"/>
          </a:xfrm>
          <a:prstGeom prst="rect">
            <a:avLst/>
          </a:prstGeom>
        </p:spPr>
      </p:pic>
      <p:grpSp>
        <p:nvGrpSpPr>
          <p:cNvPr id="59" name="Group 8"/>
          <p:cNvGrpSpPr/>
          <p:nvPr/>
        </p:nvGrpSpPr>
        <p:grpSpPr>
          <a:xfrm>
            <a:off x="6576491" y="707386"/>
            <a:ext cx="4073286" cy="4134245"/>
            <a:chOff x="0" y="0"/>
            <a:chExt cx="4073721" cy="4134386"/>
          </a:xfrm>
        </p:grpSpPr>
        <p:sp>
          <p:nvSpPr>
            <p:cNvPr id="1048634" name="Rectangle 9"/>
            <p:cNvSpPr/>
            <p:nvPr/>
          </p:nvSpPr>
          <p:spPr>
            <a:xfrm>
              <a:off x="1996440" y="0"/>
              <a:ext cx="65601" cy="234469"/>
            </a:xfrm>
            <a:prstGeom prst="rect">
              <a:avLst/>
            </a:prstGeom>
            <a:ln>
              <a:noFill/>
            </a:ln>
          </p:spPr>
          <p:txBody>
            <a:bodyPr vert="horz" lIns="0" tIns="0" rIns="0" bIns="0" rtlCol="0">
              <a:noAutofit/>
            </a:bodyPr>
            <a:lstStyle/>
            <a:p>
              <a:pPr>
                <a:lnSpc>
                  <a:spcPct val="107000"/>
                </a:lnSpc>
                <a:spcAft>
                  <a:spcPts val="800"/>
                </a:spcAft>
              </a:pPr>
              <a:r>
                <a:rPr lang="en-IN" sz="1550" kern="100" dirty="0">
                  <a:solidFill>
                    <a:srgbClr val="000000"/>
                  </a:solidFill>
                  <a:effectLst/>
                  <a:latin typeface="Times New Roman" panose="02020603050405020304" pitchFamily="18" charset="0"/>
                  <a:ea typeface="Times New Roman" panose="02020603050405020304" pitchFamily="18" charset="0"/>
                </a:rPr>
                <a:t> </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1048635" name="Rectangle 10"/>
            <p:cNvSpPr/>
            <p:nvPr/>
          </p:nvSpPr>
          <p:spPr>
            <a:xfrm>
              <a:off x="4008120" y="3899916"/>
              <a:ext cx="65601" cy="234470"/>
            </a:xfrm>
            <a:prstGeom prst="rect">
              <a:avLst/>
            </a:prstGeom>
            <a:ln>
              <a:noFill/>
            </a:ln>
          </p:spPr>
          <p:txBody>
            <a:bodyPr vert="horz" lIns="0" tIns="0" rIns="0" bIns="0" rtlCol="0">
              <a:noAutofit/>
            </a:bodyPr>
            <a:lstStyle/>
            <a:p>
              <a:pPr>
                <a:lnSpc>
                  <a:spcPct val="107000"/>
                </a:lnSpc>
                <a:spcAft>
                  <a:spcPts val="800"/>
                </a:spcAft>
              </a:pPr>
              <a:r>
                <a:rPr lang="en-IN" sz="1550" kern="100" dirty="0">
                  <a:solidFill>
                    <a:srgbClr val="000000"/>
                  </a:solidFill>
                  <a:effectLst/>
                  <a:latin typeface="Times New Roman" panose="02020603050405020304" pitchFamily="18" charset="0"/>
                  <a:ea typeface="Times New Roman" panose="02020603050405020304" pitchFamily="18" charset="0"/>
                </a:rPr>
                <a:t> </a:t>
              </a:r>
              <a:endParaRPr lang="en-IN" sz="1100" kern="100" dirty="0">
                <a:solidFill>
                  <a:srgbClr val="000000"/>
                </a:solidFill>
                <a:effectLst/>
                <a:latin typeface="Calibri" panose="020F0502020204030204" pitchFamily="34" charset="0"/>
                <a:ea typeface="Calibri" panose="020F0502020204030204" pitchFamily="34" charset="0"/>
              </a:endParaRPr>
            </a:p>
          </p:txBody>
        </p:sp>
        <p:pic>
          <p:nvPicPr>
            <p:cNvPr id="2097157" name="Picture 11"/>
            <p:cNvPicPr>
              <a:picLocks/>
            </p:cNvPicPr>
            <p:nvPr/>
          </p:nvPicPr>
          <p:blipFill>
            <a:blip r:embed="rId3"/>
            <a:stretch>
              <a:fillRect/>
            </a:stretch>
          </p:blipFill>
          <p:spPr>
            <a:xfrm>
              <a:off x="4572" y="212865"/>
              <a:ext cx="3980688" cy="3805428"/>
            </a:xfrm>
            <a:prstGeom prst="rect">
              <a:avLst/>
            </a:prstGeom>
          </p:spPr>
        </p:pic>
        <p:sp>
          <p:nvSpPr>
            <p:cNvPr id="1048636" name="Shape 2558"/>
            <p:cNvSpPr/>
            <p:nvPr/>
          </p:nvSpPr>
          <p:spPr>
            <a:xfrm>
              <a:off x="0" y="208292"/>
              <a:ext cx="3989832" cy="3814572"/>
            </a:xfrm>
            <a:custGeom>
              <a:avLst/>
              <a:gdLst/>
              <a:ahLst/>
              <a:cxnLst/>
              <a:rect l="0" t="0" r="0" b="0"/>
              <a:pathLst>
                <a:path w="3989832" h="3814572">
                  <a:moveTo>
                    <a:pt x="0" y="0"/>
                  </a:moveTo>
                  <a:lnTo>
                    <a:pt x="3989832" y="0"/>
                  </a:lnTo>
                  <a:lnTo>
                    <a:pt x="3989832" y="3814572"/>
                  </a:lnTo>
                  <a:lnTo>
                    <a:pt x="0" y="3814572"/>
                  </a:lnTo>
                  <a:close/>
                </a:path>
              </a:pathLst>
            </a:custGeom>
            <a:ln w="9144" cap="flat">
              <a:round/>
            </a:ln>
          </p:spPr>
          <p:style>
            <a:lnRef idx="1">
              <a:srgbClr val="000000"/>
            </a:lnRef>
            <a:fillRef idx="0">
              <a:srgbClr val="000000">
                <a:alpha val="0"/>
              </a:srgbClr>
            </a:fillRef>
            <a:effectRef idx="0">
              <a:scrgbClr r="0" g="0" b="0"/>
            </a:effectRef>
            <a:fontRef idx="none">
              <a:srgbClr val="000000"/>
            </a:fontRef>
          </p:style>
          <p:txBody>
            <a:bodyPr/>
            <a:lstStyle/>
            <a:p>
              <a:endParaRPr lang="en-IN"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Content Placeholder 4"/>
          <p:cNvPicPr>
            <a:picLocks noGrp="1" noChangeAspect="1"/>
          </p:cNvPicPr>
          <p:nvPr>
            <p:ph idx="1"/>
          </p:nvPr>
        </p:nvPicPr>
        <p:blipFill>
          <a:blip r:embed="rId2"/>
          <a:stretch>
            <a:fillRect/>
          </a:stretch>
        </p:blipFill>
        <p:spPr>
          <a:xfrm>
            <a:off x="79901" y="3338002"/>
            <a:ext cx="6050136" cy="2938511"/>
          </a:xfrm>
        </p:spPr>
      </p:pic>
      <p:pic>
        <p:nvPicPr>
          <p:cNvPr id="2097166" name="Picture 6"/>
          <p:cNvPicPr>
            <a:picLocks noChangeAspect="1"/>
          </p:cNvPicPr>
          <p:nvPr/>
        </p:nvPicPr>
        <p:blipFill>
          <a:blip r:embed="rId3"/>
          <a:stretch>
            <a:fillRect/>
          </a:stretch>
        </p:blipFill>
        <p:spPr>
          <a:xfrm>
            <a:off x="6207451" y="93381"/>
            <a:ext cx="5962432" cy="3110769"/>
          </a:xfrm>
          <a:prstGeom prst="rect">
            <a:avLst/>
          </a:prstGeom>
        </p:spPr>
      </p:pic>
      <p:pic>
        <p:nvPicPr>
          <p:cNvPr id="2097167" name="Picture 8"/>
          <p:cNvPicPr>
            <a:picLocks noChangeAspect="1"/>
          </p:cNvPicPr>
          <p:nvPr/>
        </p:nvPicPr>
        <p:blipFill>
          <a:blip r:embed="rId4"/>
          <a:stretch>
            <a:fillRect/>
          </a:stretch>
        </p:blipFill>
        <p:spPr>
          <a:xfrm>
            <a:off x="133568" y="93382"/>
            <a:ext cx="5962432" cy="3110769"/>
          </a:xfrm>
          <a:prstGeom prst="rect">
            <a:avLst/>
          </a:prstGeom>
        </p:spPr>
      </p:pic>
      <p:sp>
        <p:nvSpPr>
          <p:cNvPr id="1048728" name="TextBox 9"/>
          <p:cNvSpPr txBox="1"/>
          <p:nvPr/>
        </p:nvSpPr>
        <p:spPr>
          <a:xfrm>
            <a:off x="6693763" y="3728621"/>
            <a:ext cx="3728621" cy="646331"/>
          </a:xfrm>
          <a:prstGeom prst="rect">
            <a:avLst/>
          </a:prstGeom>
          <a:noFill/>
        </p:spPr>
        <p:txBody>
          <a:bodyPr wrap="square" rtlCol="0">
            <a:spAutoFit/>
          </a:bodyPr>
          <a:lstStyle/>
          <a:p>
            <a:r>
              <a:rPr lang="en-IN" dirty="0"/>
              <a:t>Sensors data shown in the graph format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IN" dirty="0"/>
              <a:t>conclusion</a:t>
            </a:r>
          </a:p>
        </p:txBody>
      </p:sp>
      <p:sp>
        <p:nvSpPr>
          <p:cNvPr id="1048730" name="Content Placeholder 2"/>
          <p:cNvSpPr>
            <a:spLocks noGrp="1"/>
          </p:cNvSpPr>
          <p:nvPr>
            <p:ph idx="1"/>
          </p:nvPr>
        </p:nvSpPr>
        <p:spPr>
          <a:xfrm>
            <a:off x="1141412" y="1950906"/>
            <a:ext cx="9905999" cy="4288575"/>
          </a:xfrm>
        </p:spPr>
        <p:txBody>
          <a:bodyPr>
            <a:normAutofit lnSpcReduction="10000"/>
          </a:bodyPr>
          <a:lstStyle/>
          <a:p>
            <a:r>
              <a:rPr lang="en-US" dirty="0"/>
              <a:t>Smart stress detection system is designed and developed using Arduino. The system successfully and accurately detects the stress levels of person using various sensors such as heartbeat rate, body temperature and skin conductance values. Based on the values of these sensors, the levels of stress is calculated and the information is transmitted using IOT to the concerned persons mobile for necessary action. The developed model is more flexible and consuming less power. It is very useful for personal monitoring and is very useful in taking care of disabled persons. This work can be extended by using ECG sensor, EEG sensor, Muscle sensor etc and this model can be built on a SOC device.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
          <p:cNvSpPr>
            <a:spLocks noGrp="1"/>
          </p:cNvSpPr>
          <p:nvPr>
            <p:ph type="title"/>
          </p:nvPr>
        </p:nvSpPr>
        <p:spPr>
          <a:xfrm>
            <a:off x="964132" y="86673"/>
            <a:ext cx="9905998" cy="1478570"/>
          </a:xfrm>
        </p:spPr>
        <p:txBody>
          <a:bodyPr/>
          <a:lstStyle/>
          <a:p>
            <a:r>
              <a:rPr lang="en-IN" dirty="0">
                <a:latin typeface="Times New Roman" panose="02020603050405020304" pitchFamily="18" charset="0"/>
                <a:cs typeface="Times New Roman" panose="02020603050405020304" pitchFamily="18" charset="0"/>
              </a:rPr>
              <a:t>REFERENCES</a:t>
            </a:r>
            <a:r>
              <a:rPr lang="en-IN" dirty="0"/>
              <a:t> </a:t>
            </a:r>
          </a:p>
        </p:txBody>
      </p:sp>
      <p:sp>
        <p:nvSpPr>
          <p:cNvPr id="1048732" name="Content Placeholder 2"/>
          <p:cNvSpPr>
            <a:spLocks noGrp="1"/>
          </p:cNvSpPr>
          <p:nvPr>
            <p:ph idx="1"/>
          </p:nvPr>
        </p:nvSpPr>
        <p:spPr>
          <a:xfrm>
            <a:off x="1001454" y="1565243"/>
            <a:ext cx="10189092" cy="4723590"/>
          </a:xfrm>
        </p:spPr>
        <p:txBody>
          <a:bodyPr>
            <a:noAutofit/>
          </a:bodyPr>
          <a:lstStyle/>
          <a:p>
            <a:r>
              <a:rPr lang="en-US" dirty="0"/>
              <a:t>Chalmers, T.; Hickey, B.A.; Newton, P.; Lin, C.-T.; Sibbritt, D.; McLachlan, C.S.; Clifton-Bligh, R.; Morley, J.; Lal, S. Stress Watch: The Use of Heart Rate and Heart Rate Variability to Detect Stress: A Pilot Study Using Smart Watch Wearables. Sensors 2022, 22, 151. https:// doi.org/10.3390/s22010151 </a:t>
            </a:r>
          </a:p>
          <a:p>
            <a:pPr marL="285750" indent="-285750"/>
            <a:r>
              <a:rPr lang="en-IN" dirty="0"/>
              <a:t>Jharna Agrawal1 , Manish Gupta2 , and Hitendra Garg3,2021.</a:t>
            </a:r>
            <a:r>
              <a:rPr lang="en-US" dirty="0"/>
              <a:t> Early Stress Detection and Analysis using EEG signals in Machine Learning Framework.</a:t>
            </a:r>
            <a:r>
              <a:rPr lang="en-IN" dirty="0"/>
              <a:t> 1116 (2021) 012134 </a:t>
            </a:r>
          </a:p>
          <a:p>
            <a:pPr marL="285750" indent="-285750"/>
            <a:r>
              <a:rPr lang="en-US" dirty="0"/>
              <a:t>Doma, V. and Pirouz, M., 2020. A comparative analysis of machine learning methods for emotion recognition using EEG and peripheral physiological signals.Journal of Big Data, 7(1), pp.1-21.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title"/>
          </p:nvPr>
        </p:nvSpPr>
        <p:spPr>
          <a:xfrm>
            <a:off x="1141413" y="86673"/>
            <a:ext cx="9905998" cy="1478570"/>
          </a:xfrm>
        </p:spPr>
        <p:txBody>
          <a:bodyPr/>
          <a:lstStyle/>
          <a:p>
            <a:r>
              <a:rPr lang="en-IN" dirty="0">
                <a:latin typeface="Times New Roman" panose="02020603050405020304" pitchFamily="18" charset="0"/>
                <a:cs typeface="Times New Roman" panose="02020603050405020304" pitchFamily="18" charset="0"/>
              </a:rPr>
              <a:t>REFERENCES</a:t>
            </a:r>
            <a:r>
              <a:rPr lang="en-IN" dirty="0"/>
              <a:t> </a:t>
            </a:r>
          </a:p>
        </p:txBody>
      </p:sp>
      <p:sp>
        <p:nvSpPr>
          <p:cNvPr id="1048734" name="Content Placeholder 2"/>
          <p:cNvSpPr>
            <a:spLocks noGrp="1"/>
          </p:cNvSpPr>
          <p:nvPr>
            <p:ph idx="1"/>
          </p:nvPr>
        </p:nvSpPr>
        <p:spPr>
          <a:xfrm>
            <a:off x="1141413" y="1565243"/>
            <a:ext cx="9047617" cy="3136105"/>
          </a:xfrm>
        </p:spPr>
        <p:txBody>
          <a:bodyPr>
            <a:normAutofit/>
          </a:bodyPr>
          <a:lstStyle/>
          <a:p>
            <a:pPr marL="285750" indent="-285750"/>
            <a:r>
              <a:rPr lang="en-IN" dirty="0">
                <a:latin typeface="Times New Roman" panose="02020603050405020304" pitchFamily="18" charset="0"/>
                <a:cs typeface="Times New Roman" panose="02020603050405020304" pitchFamily="18" charset="0"/>
              </a:rPr>
              <a:t>Siirtola, Pekka. (2019). “Continuous stress detection using the sensors of commercial smartwatch.” 1198-1201. 10.1145/3341162.3344831.</a:t>
            </a:r>
          </a:p>
          <a:p>
            <a:pPr marL="285750" indent="-285750"/>
            <a:r>
              <a:rPr lang="en-US" i="0" dirty="0">
                <a:effectLst/>
                <a:latin typeface="Times New Roman" panose="02020603050405020304" pitchFamily="18" charset="0"/>
                <a:cs typeface="Times New Roman" panose="02020603050405020304" pitchFamily="18" charset="0"/>
              </a:rPr>
              <a:t>Hae lee,Dou </a:t>
            </a:r>
            <a:r>
              <a:rPr lang="en-US" dirty="0">
                <a:latin typeface="Times New Roman" panose="02020603050405020304" pitchFamily="18" charset="0"/>
                <a:cs typeface="Times New Roman" panose="02020603050405020304" pitchFamily="18" charset="0"/>
              </a:rPr>
              <a:t>Ju Lee.et.al,</a:t>
            </a:r>
            <a:r>
              <a:rPr lang="en-US" i="0" dirty="0">
                <a:effectLst/>
                <a:latin typeface="Times New Roman" panose="02020603050405020304" pitchFamily="18" charset="0"/>
                <a:cs typeface="Times New Roman" panose="02020603050405020304" pitchFamily="18" charset="0"/>
              </a:rPr>
              <a:t>Smartphone / smartwatch-based cuffless blood pressure measurement : a position paper from the Korean Society of Hypertension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a:xfrm>
            <a:off x="684212" y="2474212"/>
            <a:ext cx="9905998" cy="1478570"/>
          </a:xfrm>
        </p:spPr>
        <p:txBody>
          <a:bodyPr>
            <a:normAutofit/>
          </a:bodyPr>
          <a:lstStyle/>
          <a:p>
            <a:pPr algn="ctr"/>
            <a:r>
              <a:rPr lang="en-IN" sz="5400" dirty="0">
                <a:latin typeface="Algerian" panose="04020705040A02060702"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
          <p:cNvSpPr>
            <a:spLocks noGrp="1"/>
          </p:cNvSpPr>
          <p:nvPr>
            <p:ph type="title"/>
          </p:nvPr>
        </p:nvSpPr>
        <p:spPr>
          <a:xfrm>
            <a:off x="1141414" y="627483"/>
            <a:ext cx="9905998" cy="147857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1048707" name="Content Placeholder 2"/>
          <p:cNvSpPr>
            <a:spLocks noGrp="1"/>
          </p:cNvSpPr>
          <p:nvPr>
            <p:ph idx="1"/>
          </p:nvPr>
        </p:nvSpPr>
        <p:spPr>
          <a:xfrm>
            <a:off x="847530" y="1957098"/>
            <a:ext cx="10797074" cy="4667638"/>
          </a:xfrm>
        </p:spPr>
        <p:txBody>
          <a:bodyPr>
            <a:normAutofit fontScale="94444"/>
          </a:bodyPr>
          <a:lstStyle/>
          <a:p>
            <a:pPr marL="0" indent="0" algn="just">
              <a:buNone/>
            </a:pPr>
            <a:r>
              <a:rPr lang="en-US" sz="2000" b="0" i="0" dirty="0">
                <a:effectLst/>
                <a:latin typeface="Times New Roman" panose="02020603050405020304" pitchFamily="18" charset="0"/>
                <a:cs typeface="Times New Roman" panose="02020603050405020304" pitchFamily="18" charset="0"/>
              </a:rPr>
              <a:t>The effects of stress are causing rigorous damage to the mental as well as physical state of humans. It is very difficult to identify whether a person is in stress. The person may look healthier physically but may not be in a state of good health due to the stress within the body. It  is very  essential  to monitor  stress levels  regularly which help  in diagnosis of any abnormalities in the body that may lead to chronic illness in future. </a:t>
            </a:r>
            <a:r>
              <a:rPr lang="en-US" sz="2000" dirty="0">
                <a:latin typeface="Times New Roman" panose="02020603050405020304" pitchFamily="18" charset="0"/>
                <a:cs typeface="Times New Roman" panose="02020603050405020304" pitchFamily="18" charset="0"/>
              </a:rPr>
              <a:t>The Wireless networks  based  on  IOT  (Internet  of  Things)  provides  wide  range  of  opportunities  to  monitor  stress  levels regularly and transmit the information to the concerned for immediate action. A model is designed and developed to detect the stress levels using various sensors such as heartbeat rate, blood pressure (BP), body temperature. Further based on  the  values of these sensors, the levels of stress is  calculated and the information is transmitted using IOT.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1"/>
          <p:cNvSpPr>
            <a:spLocks noGrp="1"/>
          </p:cNvSpPr>
          <p:nvPr>
            <p:ph type="title"/>
          </p:nvPr>
        </p:nvSpPr>
        <p:spPr>
          <a:xfrm>
            <a:off x="1066802" y="412329"/>
            <a:ext cx="9905998" cy="147857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1048709" name="Content Placeholder 2"/>
          <p:cNvSpPr>
            <a:spLocks noGrp="1"/>
          </p:cNvSpPr>
          <p:nvPr>
            <p:ph idx="1"/>
          </p:nvPr>
        </p:nvSpPr>
        <p:spPr>
          <a:xfrm>
            <a:off x="763555" y="1711606"/>
            <a:ext cx="10664890" cy="4409276"/>
          </a:xfrm>
        </p:spPr>
        <p:txBody>
          <a:bodyPr>
            <a:normAutofit fontScale="95000"/>
          </a:bodyPr>
          <a:lstStyle/>
          <a:p>
            <a:pPr algn="just"/>
            <a:r>
              <a:rPr lang="en-US" sz="2000" dirty="0">
                <a:latin typeface="Times New Roman" panose="02020603050405020304" pitchFamily="18" charset="0"/>
                <a:cs typeface="Times New Roman" panose="02020603050405020304" pitchFamily="18" charset="0"/>
              </a:rPr>
              <a:t>Stress is the feeling of mental or physical tension, which negatively affects a person’s mind and well-being. It is a normal human reaction that often arises due to challenges or difficulties. Headache, tiredness, disturbed sleep schedule, higher than normal blood pressure, aging, heart illness, obesity, etc., are common symptoms of stress. If a person is under stress for a long time, it can affect the mind and body, causing health issues.</a:t>
            </a:r>
          </a:p>
          <a:p>
            <a:pPr algn="just"/>
            <a:r>
              <a:rPr lang="en-US" sz="2000" dirty="0">
                <a:latin typeface="Times New Roman" panose="02020603050405020304" pitchFamily="18" charset="0"/>
                <a:cs typeface="Times New Roman" panose="02020603050405020304" pitchFamily="18" charset="0"/>
              </a:rPr>
              <a:t>With technology evolving constantly, smartwatches have adopted new stress measurement techniques like Heart rate variability (HRV) and Electro Dermal Activity (EDA) with an easy access to mobile features.</a:t>
            </a:r>
          </a:p>
          <a:p>
            <a:pPr algn="just"/>
            <a:r>
              <a:rPr lang="en-US" sz="2000" dirty="0">
                <a:latin typeface="Times New Roman" panose="02020603050405020304" pitchFamily="18" charset="0"/>
                <a:cs typeface="Times New Roman" panose="02020603050405020304" pitchFamily="18" charset="0"/>
              </a:rPr>
              <a:t>HRV is the measure of the variation of time between each heartbeat. A person who has a low HRV is likely under stress. An EDA sensor, found in some smartwatches, monitors tension by electrically altering the amount of sweat on our skin.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a:xfrm>
            <a:off x="1143001" y="125459"/>
            <a:ext cx="9905998" cy="147857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1048711" name="Content Placeholder 2"/>
          <p:cNvSpPr>
            <a:spLocks noGrp="1"/>
          </p:cNvSpPr>
          <p:nvPr>
            <p:ph idx="1"/>
          </p:nvPr>
        </p:nvSpPr>
        <p:spPr>
          <a:xfrm>
            <a:off x="513184" y="1523346"/>
            <a:ext cx="11150081" cy="4289626"/>
          </a:xfrm>
        </p:spPr>
        <p:txBody>
          <a:bodyPr>
            <a:normAutofit fontScale="46667" lnSpcReduction="20000"/>
          </a:bodyPr>
          <a:lstStyle/>
          <a:p>
            <a:pPr marL="342900" indent="-342900" algn="just" rtl="0">
              <a:buFont typeface="Arial" panose="020B0604020202020204" pitchFamily="34" charset="0"/>
              <a:buChar char="•"/>
            </a:pPr>
            <a:r>
              <a:rPr lang="en-US" sz="4300" b="0" i="0" dirty="0">
                <a:effectLst/>
                <a:latin typeface="Times New Roman" panose="02020603050405020304" pitchFamily="18" charset="0"/>
                <a:cs typeface="Times New Roman" panose="02020603050405020304" pitchFamily="18" charset="0"/>
              </a:rPr>
              <a:t>It has been suggested that individuals who experience repeated or prolonged stress exhibit blunted biological stress responses when compared to the general population. Thus, when assessing whether a ubiquitous stress response exists, it is important to stratify based on resting levels in the absence of stress. </a:t>
            </a:r>
          </a:p>
          <a:p>
            <a:pPr marL="342900" indent="-342900" algn="just" rtl="0">
              <a:buFont typeface="Arial" panose="020B0604020202020204" pitchFamily="34" charset="0"/>
              <a:buChar char="•"/>
            </a:pPr>
            <a:r>
              <a:rPr lang="en-US" sz="4300" b="0" i="0" dirty="0">
                <a:effectLst/>
                <a:latin typeface="Times New Roman" panose="02020603050405020304" pitchFamily="18" charset="0"/>
                <a:cs typeface="Times New Roman" panose="02020603050405020304" pitchFamily="18" charset="0"/>
              </a:rPr>
              <a:t>Research has shown that stress that causes symptomatic responses requires early intervention in order to mitigate possible associated mental health decline and personal risks. Given this, real-time monitoring of stress may provide immediate biofeedback to the individual and allow for early self-intervention.</a:t>
            </a:r>
          </a:p>
          <a:p>
            <a:pPr marL="342900" indent="-342900" algn="just" rtl="0">
              <a:buFont typeface="Arial" panose="020B0604020202020204" pitchFamily="34" charset="0"/>
              <a:buChar char="•"/>
            </a:pPr>
            <a:r>
              <a:rPr lang="en-US" sz="4300" b="0" i="0" dirty="0">
                <a:effectLst/>
                <a:latin typeface="Times New Roman" panose="02020603050405020304" pitchFamily="18" charset="0"/>
                <a:cs typeface="Times New Roman" panose="02020603050405020304" pitchFamily="18" charset="0"/>
              </a:rPr>
              <a:t>A normal Systolic Blood Pressure (SBP) is below 120 mmHg and a normal Diastolic Blood Pressure (DBP) is lower than 80 mmHg. Raised Blood Pressure (BP) throughout its range is the most signiﬁcant cause of death and disability in the world.</a:t>
            </a:r>
          </a:p>
          <a:p>
            <a:pPr marL="342900" indent="-342900" algn="just" rtl="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So design  of  stress  detection  and  health  monitoring  technology  that  could  help people  to  understand  their  state  of  mind  and  body  is  very  essential.</a:t>
            </a:r>
          </a:p>
          <a:p>
            <a:pPr marL="0" indent="0">
              <a:buNone/>
            </a:pPr>
            <a:endParaRPr lang="en-US" sz="4300"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1048713" name="Content Placeholder 2"/>
          <p:cNvSpPr>
            <a:spLocks noGrp="1"/>
          </p:cNvSpPr>
          <p:nvPr>
            <p:ph idx="1"/>
          </p:nvPr>
        </p:nvSpPr>
        <p:spPr>
          <a:xfrm>
            <a:off x="702873" y="2248678"/>
            <a:ext cx="10596498" cy="1478570"/>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build a model that sense </a:t>
            </a:r>
            <a:r>
              <a:rPr lang="en-US" sz="2000" b="0" i="0" dirty="0">
                <a:effectLst/>
                <a:latin typeface="Times New Roman" panose="02020603050405020304" pitchFamily="18" charset="0"/>
                <a:cs typeface="Times New Roman" panose="02020603050405020304" pitchFamily="18" charset="0"/>
              </a:rPr>
              <a:t>heart rate variability, Skin Conductance and temperature using  sensors  for</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measuring the stress levels of an individual.</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
          <p:cNvSpPr>
            <a:spLocks noGrp="1"/>
          </p:cNvSpPr>
          <p:nvPr>
            <p:ph type="title"/>
          </p:nvPr>
        </p:nvSpPr>
        <p:spPr>
          <a:xfrm>
            <a:off x="1254968" y="-120430"/>
            <a:ext cx="9905998" cy="147857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194304" name="Table 4"/>
          <p:cNvGraphicFramePr>
            <a:graphicFrameLocks noGrp="1"/>
          </p:cNvGraphicFramePr>
          <p:nvPr/>
        </p:nvGraphicFramePr>
        <p:xfrm>
          <a:off x="0" y="818146"/>
          <a:ext cx="11919282" cy="6199048"/>
        </p:xfrm>
        <a:graphic>
          <a:graphicData uri="http://schemas.openxmlformats.org/drawingml/2006/table">
            <a:tbl>
              <a:tblPr firstRow="1" bandRow="1">
                <a:tableStyleId>{5C22544A-7EE6-4342-B048-85BDC9FD1C3A}</a:tableStyleId>
              </a:tblPr>
              <a:tblGrid>
                <a:gridCol w="822375">
                  <a:extLst>
                    <a:ext uri="{9D8B030D-6E8A-4147-A177-3AD203B41FA5}">
                      <a16:colId xmlns:a16="http://schemas.microsoft.com/office/drawing/2014/main" val="20000"/>
                    </a:ext>
                  </a:extLst>
                </a:gridCol>
                <a:gridCol w="2009462">
                  <a:extLst>
                    <a:ext uri="{9D8B030D-6E8A-4147-A177-3AD203B41FA5}">
                      <a16:colId xmlns:a16="http://schemas.microsoft.com/office/drawing/2014/main" val="20001"/>
                    </a:ext>
                  </a:extLst>
                </a:gridCol>
                <a:gridCol w="2083276">
                  <a:extLst>
                    <a:ext uri="{9D8B030D-6E8A-4147-A177-3AD203B41FA5}">
                      <a16:colId xmlns:a16="http://schemas.microsoft.com/office/drawing/2014/main" val="20002"/>
                    </a:ext>
                  </a:extLst>
                </a:gridCol>
                <a:gridCol w="3143454">
                  <a:extLst>
                    <a:ext uri="{9D8B030D-6E8A-4147-A177-3AD203B41FA5}">
                      <a16:colId xmlns:a16="http://schemas.microsoft.com/office/drawing/2014/main" val="20003"/>
                    </a:ext>
                  </a:extLst>
                </a:gridCol>
                <a:gridCol w="2070627">
                  <a:extLst>
                    <a:ext uri="{9D8B030D-6E8A-4147-A177-3AD203B41FA5}">
                      <a16:colId xmlns:a16="http://schemas.microsoft.com/office/drawing/2014/main" val="20004"/>
                    </a:ext>
                  </a:extLst>
                </a:gridCol>
                <a:gridCol w="1790088">
                  <a:extLst>
                    <a:ext uri="{9D8B030D-6E8A-4147-A177-3AD203B41FA5}">
                      <a16:colId xmlns:a16="http://schemas.microsoft.com/office/drawing/2014/main" val="20005"/>
                    </a:ext>
                  </a:extLst>
                </a:gridCol>
              </a:tblGrid>
              <a:tr h="701040">
                <a:tc>
                  <a:txBody>
                    <a:bodyPr/>
                    <a:lstStyle/>
                    <a:p>
                      <a:r>
                        <a:rPr lang="en-IN" sz="2000" b="1" dirty="0">
                          <a:solidFill>
                            <a:schemeClr val="bg1"/>
                          </a:solidFill>
                          <a:latin typeface="Times New Roman" panose="02020603050405020304" pitchFamily="18" charset="0"/>
                          <a:cs typeface="Times New Roman" panose="02020603050405020304" pitchFamily="18" charset="0"/>
                        </a:rPr>
                        <a:t>S.No.</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Author Name</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Title of Project</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Method used for stress test </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Problem Identified</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663368">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Chalmers.T; Hickey.B.A; Newton.P; Lin, C.-T.; Sibbritt.D; McLachlan, CA.S.; Clifton-Bligh.R; Morley.J; Lal. 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dirty="0"/>
                        <a:t>Stress Watch: The Use of Heart Rate and Heart Rate Variability to Detect Stress: A Pilot Study Using Smart Watch Wearables. </a:t>
                      </a:r>
                      <a:endParaRPr lang="en-IN" dirty="0"/>
                    </a:p>
                    <a:p>
                      <a:endParaRPr lang="en-IN" dirty="0"/>
                    </a:p>
                  </a:txBody>
                  <a:tcPr/>
                </a:tc>
                <a:tc>
                  <a:txBody>
                    <a:bodyPr/>
                    <a:lstStyle/>
                    <a:p>
                      <a:r>
                        <a:rPr lang="en-US" dirty="0"/>
                        <a:t>1.AVG BP (Omron IA1B, Japan)</a:t>
                      </a:r>
                    </a:p>
                    <a:p>
                      <a:pPr marL="342900" indent="-342900">
                        <a:buAutoNum type="arabicPeriod" startAt="2"/>
                      </a:pPr>
                      <a:r>
                        <a:rPr lang="en-US" dirty="0"/>
                        <a:t>42-item Depression Anxiety Stress Scale (DASS) </a:t>
                      </a:r>
                    </a:p>
                    <a:p>
                      <a:pPr marL="0" indent="0">
                        <a:buNone/>
                      </a:pPr>
                      <a:r>
                        <a:rPr lang="en-US" dirty="0"/>
                        <a:t>3.</a:t>
                      </a:r>
                      <a:r>
                        <a:rPr lang="en-IN" dirty="0"/>
                        <a:t> Trier Social Stress Test (TSST)</a:t>
                      </a:r>
                    </a:p>
                    <a:p>
                      <a:pPr marL="0" indent="0">
                        <a:buNone/>
                      </a:pPr>
                      <a:r>
                        <a:rPr lang="en-IN" dirty="0"/>
                        <a:t>4.</a:t>
                      </a:r>
                      <a:r>
                        <a:rPr lang="pt-BR" dirty="0"/>
                        <a:t> Kubios HRV Premium software (HRV)</a:t>
                      </a:r>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dirty="0"/>
                        <a:t>Failure of identifying ubiquitous patterns of HRV and HR changes during stress.</a:t>
                      </a:r>
                      <a:endParaRPr lang="en-IN" dirty="0"/>
                    </a:p>
                    <a:p>
                      <a:endParaRPr lang="en-IN" dirty="0"/>
                    </a:p>
                  </a:txBody>
                  <a:tcPr/>
                </a:tc>
                <a:tc>
                  <a:txBody>
                    <a:bodyPr/>
                    <a:lstStyle/>
                    <a:p>
                      <a:r>
                        <a:rPr lang="en-US" dirty="0"/>
                        <a:t>Since medical students are more adapted to lab environments the data collected was effected.</a:t>
                      </a:r>
                    </a:p>
                    <a:p>
                      <a:endParaRPr lang="en-IN" dirty="0"/>
                    </a:p>
                    <a:p>
                      <a:endParaRPr lang="en-IN" dirty="0"/>
                    </a:p>
                  </a:txBody>
                  <a:tcPr/>
                </a:tc>
                <a:extLst>
                  <a:ext uri="{0D108BD9-81ED-4DB2-BD59-A6C34878D82A}">
                    <a16:rowId xmlns:a16="http://schemas.microsoft.com/office/drawing/2014/main" val="10001"/>
                  </a:ext>
                </a:extLst>
              </a:tr>
              <a:tr h="2834640">
                <a:tc>
                  <a:txBody>
                    <a:bodyPr/>
                    <a:lstStyle/>
                    <a:p>
                      <a:r>
                        <a:rPr lang="en-IN" dirty="0"/>
                        <a:t>2.</a:t>
                      </a:r>
                    </a:p>
                  </a:txBody>
                  <a:tcPr/>
                </a:tc>
                <a:tc>
                  <a:txBody>
                    <a:bodyPr/>
                    <a:lstStyle/>
                    <a:p>
                      <a:r>
                        <a:rPr lang="en-IN" dirty="0"/>
                        <a:t>Jharna Agrawal1 , Manish Gupta2 , and Hitendra Garg</a:t>
                      </a:r>
                    </a:p>
                  </a:txBody>
                  <a:tcPr/>
                </a:tc>
                <a:tc>
                  <a:txBody>
                    <a:bodyPr/>
                    <a:lstStyle/>
                    <a:p>
                      <a:r>
                        <a:rPr lang="en-US" dirty="0"/>
                        <a:t>Early Stress Detection and Analysis using EEG signals in Machine Learning Framework </a:t>
                      </a:r>
                      <a:endParaRPr lang="en-IN" dirty="0"/>
                    </a:p>
                  </a:txBody>
                  <a:tcPr/>
                </a:tc>
                <a:tc>
                  <a:txBody>
                    <a:bodyPr/>
                    <a:lstStyle/>
                    <a:p>
                      <a:r>
                        <a:rPr lang="en-US" dirty="0"/>
                        <a:t>stress detection methodology using EEG signals,</a:t>
                      </a:r>
                      <a:r>
                        <a:rPr lang="de-DE" dirty="0"/>
                        <a:t> used FD algorithms viz. Higuchi, Katz and Permutation Entropy for irregularities.</a:t>
                      </a:r>
                      <a:r>
                        <a:rPr lang="en-US" dirty="0"/>
                        <a:t> Random Forest and Artificial Neural Network for classification.</a:t>
                      </a:r>
                      <a:endParaRPr lang="en-IN" dirty="0"/>
                    </a:p>
                  </a:txBody>
                  <a:tcPr/>
                </a:tc>
                <a:tc>
                  <a:txBody>
                    <a:bodyPr/>
                    <a:lstStyle/>
                    <a:p>
                      <a:r>
                        <a:rPr lang="en-US" dirty="0"/>
                        <a:t> To find out the best way for detecting stress at an early stage to prevent stress becoming</a:t>
                      </a:r>
                    </a:p>
                    <a:p>
                      <a:r>
                        <a:rPr lang="en-US" dirty="0"/>
                        <a:t>persistent and proposing strategies to stop causing irreversible damages.</a:t>
                      </a:r>
                      <a:endParaRPr lang="en-IN" dirty="0"/>
                    </a:p>
                  </a:txBody>
                  <a:tcPr/>
                </a:tc>
                <a:tc>
                  <a:txBody>
                    <a:bodyPr/>
                    <a:lstStyle/>
                    <a:p>
                      <a:r>
                        <a:rPr lang="en-US" dirty="0"/>
                        <a:t>Due to Low spatial resolution and elevated noise results are not accurate.  It requires further practical validation.</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4"/>
          <p:cNvGraphicFramePr>
            <a:graphicFrameLocks noGrp="1"/>
          </p:cNvGraphicFramePr>
          <p:nvPr/>
        </p:nvGraphicFramePr>
        <p:xfrm>
          <a:off x="0" y="646331"/>
          <a:ext cx="12195110" cy="6006476"/>
        </p:xfrm>
        <a:graphic>
          <a:graphicData uri="http://schemas.openxmlformats.org/drawingml/2006/table">
            <a:tbl>
              <a:tblPr firstRow="1" bandRow="1">
                <a:tableStyleId>{5C22544A-7EE6-4342-B048-85BDC9FD1C3A}</a:tableStyleId>
              </a:tblPr>
              <a:tblGrid>
                <a:gridCol w="595603">
                  <a:extLst>
                    <a:ext uri="{9D8B030D-6E8A-4147-A177-3AD203B41FA5}">
                      <a16:colId xmlns:a16="http://schemas.microsoft.com/office/drawing/2014/main" val="20000"/>
                    </a:ext>
                  </a:extLst>
                </a:gridCol>
                <a:gridCol w="1576874">
                  <a:extLst>
                    <a:ext uri="{9D8B030D-6E8A-4147-A177-3AD203B41FA5}">
                      <a16:colId xmlns:a16="http://schemas.microsoft.com/office/drawing/2014/main" val="20001"/>
                    </a:ext>
                  </a:extLst>
                </a:gridCol>
                <a:gridCol w="2334209">
                  <a:extLst>
                    <a:ext uri="{9D8B030D-6E8A-4147-A177-3AD203B41FA5}">
                      <a16:colId xmlns:a16="http://schemas.microsoft.com/office/drawing/2014/main" val="20002"/>
                    </a:ext>
                  </a:extLst>
                </a:gridCol>
                <a:gridCol w="3152191">
                  <a:extLst>
                    <a:ext uri="{9D8B030D-6E8A-4147-A177-3AD203B41FA5}">
                      <a16:colId xmlns:a16="http://schemas.microsoft.com/office/drawing/2014/main" val="20003"/>
                    </a:ext>
                  </a:extLst>
                </a:gridCol>
                <a:gridCol w="2324878">
                  <a:extLst>
                    <a:ext uri="{9D8B030D-6E8A-4147-A177-3AD203B41FA5}">
                      <a16:colId xmlns:a16="http://schemas.microsoft.com/office/drawing/2014/main" val="20004"/>
                    </a:ext>
                  </a:extLst>
                </a:gridCol>
                <a:gridCol w="2211355">
                  <a:extLst>
                    <a:ext uri="{9D8B030D-6E8A-4147-A177-3AD203B41FA5}">
                      <a16:colId xmlns:a16="http://schemas.microsoft.com/office/drawing/2014/main" val="20005"/>
                    </a:ext>
                  </a:extLst>
                </a:gridCol>
              </a:tblGrid>
              <a:tr h="790583">
                <a:tc>
                  <a:txBody>
                    <a:bodyPr/>
                    <a:lstStyle/>
                    <a:p>
                      <a:r>
                        <a:rPr lang="en-IN" sz="2000" b="1" dirty="0">
                          <a:solidFill>
                            <a:schemeClr val="bg1"/>
                          </a:solidFill>
                          <a:latin typeface="Times New Roman" panose="02020603050405020304" pitchFamily="18" charset="0"/>
                          <a:cs typeface="Times New Roman" panose="02020603050405020304" pitchFamily="18" charset="0"/>
                        </a:rPr>
                        <a:t>S.No.</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Author Name</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Title of Project</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Method used for stress test </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Problem Identified</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359766">
                <a:tc>
                  <a:txBody>
                    <a:bodyPr/>
                    <a:lstStyle/>
                    <a:p>
                      <a:r>
                        <a:rPr lang="en-IN" dirty="0"/>
                        <a:t>3.</a:t>
                      </a:r>
                    </a:p>
                  </a:txBody>
                  <a:tcPr/>
                </a:tc>
                <a:tc>
                  <a:txBody>
                    <a:bodyPr/>
                    <a:lstStyle/>
                    <a:p>
                      <a:r>
                        <a:rPr lang="en-US" dirty="0"/>
                        <a:t>Doma, V. and Pirouz, M.,</a:t>
                      </a:r>
                      <a:endParaRPr lang="en-IN" dirty="0"/>
                    </a:p>
                  </a:txBody>
                  <a:tcPr/>
                </a:tc>
                <a:tc>
                  <a:txBody>
                    <a:bodyPr/>
                    <a:lstStyle/>
                    <a:p>
                      <a:r>
                        <a:rPr lang="en-US" dirty="0"/>
                        <a:t>A comparative analysis of machine learning methods for emotion recognition using EEG and peripheral physiological signals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b="0" i="0" kern="1200" dirty="0">
                          <a:solidFill>
                            <a:schemeClr val="dk1"/>
                          </a:solidFill>
                          <a:effectLst/>
                          <a:latin typeface="+mn-lt"/>
                          <a:ea typeface="+mn-ea"/>
                          <a:cs typeface="+mn-cs"/>
                        </a:rPr>
                        <a:t>DEAP dataset,learning techniques [namely Support Vector Machine (SVM), K-nearest neighbor, Linear Discriminant Analysis, Logistic Regression and Decision Trees each of these models] were tested with and without principal component analysis (PCA).</a:t>
                      </a:r>
                      <a:endParaRPr lang="en-IN" dirty="0"/>
                    </a:p>
                    <a:p>
                      <a:pPr marL="0" marR="0" lvl="0" indent="0" algn="l" defTabSz="914400" rtl="0" eaLnBrk="1" fontAlgn="auto" latinLnBrk="0" hangingPunct="1">
                        <a:lnSpc>
                          <a:spcPct val="100000"/>
                        </a:lnSpc>
                        <a:spcBef>
                          <a:spcPts val="0"/>
                        </a:spcBef>
                        <a:spcAft>
                          <a:spcPts val="0"/>
                        </a:spcAft>
                        <a:buClrTx/>
                        <a:buSzTx/>
                        <a:buFontTx/>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b="0" i="0" kern="1200" dirty="0">
                          <a:solidFill>
                            <a:schemeClr val="dk1"/>
                          </a:solidFill>
                          <a:effectLst/>
                          <a:latin typeface="+mn-lt"/>
                          <a:ea typeface="+mn-ea"/>
                          <a:cs typeface="+mn-cs"/>
                        </a:rPr>
                        <a:t>The motivation behind performing the comparative analysis was to check if it is possible to find a correct combination of  techniques that can achieve comparable results with more complex techniques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b="0" i="0" kern="1200" dirty="0">
                          <a:solidFill>
                            <a:schemeClr val="dk1"/>
                          </a:solidFill>
                          <a:effectLst/>
                          <a:latin typeface="+mn-lt"/>
                          <a:ea typeface="+mn-ea"/>
                          <a:cs typeface="+mn-cs"/>
                        </a:rPr>
                        <a:t>Improvement in accuracy or in efficiency could possibly be achieved with more data</a:t>
                      </a:r>
                      <a:endParaRPr lang="en-IN" dirty="0"/>
                    </a:p>
                    <a:p>
                      <a:endParaRPr lang="en-IN" dirty="0"/>
                    </a:p>
                  </a:txBody>
                  <a:tcPr/>
                </a:tc>
                <a:extLst>
                  <a:ext uri="{0D108BD9-81ED-4DB2-BD59-A6C34878D82A}">
                    <a16:rowId xmlns:a16="http://schemas.microsoft.com/office/drawing/2014/main" val="10001"/>
                  </a:ext>
                </a:extLst>
              </a:tr>
              <a:tr h="2106933">
                <a:tc>
                  <a:txBody>
                    <a:bodyPr/>
                    <a:lstStyle/>
                    <a:p>
                      <a:r>
                        <a:rPr lang="en-IN" dirty="0"/>
                        <a:t>4.</a:t>
                      </a:r>
                    </a:p>
                  </a:txBody>
                  <a:tcPr/>
                </a:tc>
                <a:tc>
                  <a:txBody>
                    <a:bodyPr/>
                    <a:lstStyle/>
                    <a:p>
                      <a:r>
                        <a:rPr lang="en-US" sz="1800" b="0" i="0" kern="1200" dirty="0">
                          <a:solidFill>
                            <a:schemeClr val="dk1"/>
                          </a:solidFill>
                          <a:effectLst/>
                          <a:latin typeface="+mn-lt"/>
                          <a:ea typeface="+mn-ea"/>
                          <a:cs typeface="+mn-cs"/>
                        </a:rPr>
                        <a:t> </a:t>
                      </a:r>
                      <a:r>
                        <a:rPr lang="en-IN" dirty="0">
                          <a:latin typeface="+mn-lt"/>
                          <a:cs typeface="Times New Roman" panose="02020603050405020304" pitchFamily="18" charset="0"/>
                        </a:rPr>
                        <a:t>Siirtola, Pekka. </a:t>
                      </a:r>
                      <a:endParaRPr lang="en-IN" dirty="0">
                        <a:latin typeface="+mn-lt"/>
                      </a:endParaRPr>
                    </a:p>
                  </a:txBody>
                  <a:tcPr/>
                </a:tc>
                <a:tc>
                  <a:txBody>
                    <a:bodyPr/>
                    <a:lstStyle/>
                    <a:p>
                      <a:r>
                        <a:rPr lang="en-IN" dirty="0">
                          <a:latin typeface="+mn-lt"/>
                          <a:cs typeface="Times New Roman" panose="02020603050405020304" pitchFamily="18" charset="0"/>
                        </a:rPr>
                        <a:t>Continuous stress detection using the sensors of commercial smartwatch</a:t>
                      </a:r>
                      <a:endParaRPr lang="en-IN" dirty="0">
                        <a:latin typeface="+mn-lt"/>
                      </a:endParaRPr>
                    </a:p>
                  </a:txBody>
                  <a:tcPr/>
                </a:tc>
                <a:tc>
                  <a:txBody>
                    <a:bodyPr/>
                    <a:lstStyle/>
                    <a:p>
                      <a:r>
                        <a:rPr lang="en-IN" dirty="0"/>
                        <a:t>WESAD dataset, Firebase Database, SVM classifier</a:t>
                      </a:r>
                    </a:p>
                  </a:txBody>
                  <a:tcPr/>
                </a:tc>
                <a:tc>
                  <a:txBody>
                    <a:bodyPr/>
                    <a:lstStyle/>
                    <a:p>
                      <a:r>
                        <a:rPr lang="en-US" sz="1800" b="0" i="0" kern="1200" dirty="0">
                          <a:solidFill>
                            <a:schemeClr val="dk1"/>
                          </a:solidFill>
                          <a:effectLst/>
                          <a:latin typeface="+mn-lt"/>
                          <a:ea typeface="+mn-ea"/>
                          <a:cs typeface="+mn-cs"/>
                        </a:rPr>
                        <a:t> The objective of the project is to help the user with necessary warnings when they are stressed during a task performed.</a:t>
                      </a:r>
                    </a:p>
                  </a:txBody>
                  <a:tcPr/>
                </a:tc>
                <a:tc>
                  <a:txBody>
                    <a:bodyPr/>
                    <a:lstStyle/>
                    <a:p>
                      <a:r>
                        <a:rPr lang="en-US" sz="1800" b="0" i="0" kern="1200" dirty="0">
                          <a:solidFill>
                            <a:schemeClr val="dk1"/>
                          </a:solidFill>
                          <a:effectLst/>
                          <a:latin typeface="+mn-lt"/>
                          <a:ea typeface="+mn-ea"/>
                          <a:cs typeface="+mn-cs"/>
                        </a:rPr>
                        <a:t>The stress detected is not accurate enough when compared to laboratory values.  more recent algorithms  is needed.</a:t>
                      </a:r>
                      <a:endParaRPr lang="en-IN" dirty="0"/>
                    </a:p>
                  </a:txBody>
                  <a:tcPr/>
                </a:tc>
                <a:extLst>
                  <a:ext uri="{0D108BD9-81ED-4DB2-BD59-A6C34878D82A}">
                    <a16:rowId xmlns:a16="http://schemas.microsoft.com/office/drawing/2014/main" val="10002"/>
                  </a:ext>
                </a:extLst>
              </a:tr>
            </a:tbl>
          </a:graphicData>
        </a:graphic>
      </p:graphicFrame>
      <p:sp>
        <p:nvSpPr>
          <p:cNvPr id="1048715" name="TextBox 5"/>
          <p:cNvSpPr txBox="1"/>
          <p:nvPr/>
        </p:nvSpPr>
        <p:spPr>
          <a:xfrm>
            <a:off x="962242" y="0"/>
            <a:ext cx="610496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LITERATURE SURVEY</a:t>
            </a:r>
            <a:endParaRPr lang="en-IN"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Table 4"/>
          <p:cNvGraphicFramePr>
            <a:graphicFrameLocks noGrp="1"/>
          </p:cNvGraphicFramePr>
          <p:nvPr>
            <p:extLst>
              <p:ext uri="{D42A27DB-BD31-4B8C-83A1-F6EECF244321}">
                <p14:modId xmlns:p14="http://schemas.microsoft.com/office/powerpoint/2010/main" val="1243943097"/>
              </p:ext>
            </p:extLst>
          </p:nvPr>
        </p:nvGraphicFramePr>
        <p:xfrm>
          <a:off x="83976" y="942392"/>
          <a:ext cx="12027159" cy="5598367"/>
        </p:xfrm>
        <a:graphic>
          <a:graphicData uri="http://schemas.openxmlformats.org/drawingml/2006/table">
            <a:tbl>
              <a:tblPr firstRow="1" bandRow="1">
                <a:tableStyleId>{5C22544A-7EE6-4342-B048-85BDC9FD1C3A}</a:tableStyleId>
              </a:tblPr>
              <a:tblGrid>
                <a:gridCol w="578497">
                  <a:extLst>
                    <a:ext uri="{9D8B030D-6E8A-4147-A177-3AD203B41FA5}">
                      <a16:colId xmlns:a16="http://schemas.microsoft.com/office/drawing/2014/main" val="20000"/>
                    </a:ext>
                  </a:extLst>
                </a:gridCol>
                <a:gridCol w="1511560">
                  <a:extLst>
                    <a:ext uri="{9D8B030D-6E8A-4147-A177-3AD203B41FA5}">
                      <a16:colId xmlns:a16="http://schemas.microsoft.com/office/drawing/2014/main" val="20001"/>
                    </a:ext>
                  </a:extLst>
                </a:gridCol>
                <a:gridCol w="2855167">
                  <a:extLst>
                    <a:ext uri="{9D8B030D-6E8A-4147-A177-3AD203B41FA5}">
                      <a16:colId xmlns:a16="http://schemas.microsoft.com/office/drawing/2014/main" val="20002"/>
                    </a:ext>
                  </a:extLst>
                </a:gridCol>
                <a:gridCol w="3284376">
                  <a:extLst>
                    <a:ext uri="{9D8B030D-6E8A-4147-A177-3AD203B41FA5}">
                      <a16:colId xmlns:a16="http://schemas.microsoft.com/office/drawing/2014/main" val="20003"/>
                    </a:ext>
                  </a:extLst>
                </a:gridCol>
                <a:gridCol w="2341983">
                  <a:extLst>
                    <a:ext uri="{9D8B030D-6E8A-4147-A177-3AD203B41FA5}">
                      <a16:colId xmlns:a16="http://schemas.microsoft.com/office/drawing/2014/main" val="20004"/>
                    </a:ext>
                  </a:extLst>
                </a:gridCol>
                <a:gridCol w="1455576">
                  <a:extLst>
                    <a:ext uri="{9D8B030D-6E8A-4147-A177-3AD203B41FA5}">
                      <a16:colId xmlns:a16="http://schemas.microsoft.com/office/drawing/2014/main" val="20005"/>
                    </a:ext>
                  </a:extLst>
                </a:gridCol>
              </a:tblGrid>
              <a:tr h="1131668">
                <a:tc>
                  <a:txBody>
                    <a:bodyPr/>
                    <a:lstStyle/>
                    <a:p>
                      <a:r>
                        <a:rPr lang="en-IN" sz="2000" b="1" dirty="0">
                          <a:solidFill>
                            <a:schemeClr val="bg1"/>
                          </a:solidFill>
                          <a:latin typeface="Times New Roman" panose="02020603050405020304" pitchFamily="18" charset="0"/>
                          <a:cs typeface="Times New Roman" panose="02020603050405020304" pitchFamily="18" charset="0"/>
                        </a:rPr>
                        <a:t>S.No.</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Author Name</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Title of Project</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Method used for stress test </a:t>
                      </a:r>
                    </a:p>
                  </a:txBody>
                  <a:tcPr/>
                </a:tc>
                <a:tc>
                  <a:txBody>
                    <a:bodyPr/>
                    <a:lstStyle/>
                    <a:p>
                      <a:r>
                        <a:rPr lang="en-IN" sz="2000" b="1" dirty="0">
                          <a:solidFill>
                            <a:schemeClr val="bg1"/>
                          </a:solidFill>
                          <a:latin typeface="Times New Roman" panose="02020603050405020304" pitchFamily="18" charset="0"/>
                          <a:cs typeface="Times New Roman" panose="02020603050405020304" pitchFamily="18" charset="0"/>
                        </a:rPr>
                        <a:t>Problem Identified</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359766">
                <a:tc>
                  <a:txBody>
                    <a:bodyPr/>
                    <a:lstStyle/>
                    <a:p>
                      <a:r>
                        <a:rPr lang="en-IN" dirty="0"/>
                        <a:t>5.</a:t>
                      </a:r>
                    </a:p>
                  </a:txBody>
                  <a:tcPr/>
                </a:tc>
                <a:tc>
                  <a:txBody>
                    <a:bodyPr/>
                    <a:lstStyle/>
                    <a:p>
                      <a:r>
                        <a:rPr lang="en-US" sz="1800" u="none" kern="1200" dirty="0">
                          <a:solidFill>
                            <a:schemeClr val="bg1"/>
                          </a:solidFill>
                          <a:effectLst/>
                          <a:latin typeface="+mn-lt"/>
                          <a:ea typeface="+mn-ea"/>
                          <a:cs typeface="+mn-cs"/>
                        </a:rPr>
                        <a:t>Hae Young Lee, Dong-Ju Lee .et.al</a:t>
                      </a:r>
                      <a:endParaRPr lang="en-IN" u="none"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en-US" sz="1800" b="0" i="0" kern="1200" dirty="0">
                          <a:solidFill>
                            <a:schemeClr val="dk1"/>
                          </a:solidFill>
                          <a:effectLst/>
                          <a:latin typeface="+mn-lt"/>
                          <a:ea typeface="+mn-ea"/>
                          <a:cs typeface="+mn-cs"/>
                        </a:rPr>
                        <a:t>Smartphone / smartwatch-based cuffless blood pressure measurement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sz="1800" b="0" i="0" kern="1200" dirty="0">
                          <a:solidFill>
                            <a:schemeClr val="dk1"/>
                          </a:solidFill>
                          <a:effectLst/>
                          <a:latin typeface="+mn-lt"/>
                          <a:ea typeface="+mn-ea"/>
                          <a:cs typeface="+mn-cs"/>
                        </a:rPr>
                        <a:t>photoplethysmography-based smartphone algorithm</a:t>
                      </a:r>
                      <a:endParaRPr lang="en-IN" dirty="0"/>
                    </a:p>
                  </a:txBody>
                  <a:tcPr/>
                </a:tc>
                <a:tc>
                  <a:txBody>
                    <a:bodyPr/>
                    <a:lstStyle/>
                    <a:p>
                      <a:r>
                        <a:rPr lang="en-US" sz="1800" b="0" i="0" kern="1200" dirty="0">
                          <a:solidFill>
                            <a:schemeClr val="dk1"/>
                          </a:solidFill>
                          <a:effectLst/>
                          <a:latin typeface="+mn-lt"/>
                          <a:ea typeface="+mn-ea"/>
                          <a:cs typeface="+mn-cs"/>
                        </a:rPr>
                        <a:t>To recommend optimal BP measurement methods using a smartphone device</a:t>
                      </a:r>
                      <a:endParaRPr lang="en-IN" dirty="0"/>
                    </a:p>
                  </a:txBody>
                  <a:tcPr/>
                </a:tc>
                <a:tc>
                  <a:txBody>
                    <a:bodyPr/>
                    <a:lstStyle/>
                    <a:p>
                      <a:r>
                        <a:rPr lang="en-US" sz="1800" b="0" i="0" kern="1200" dirty="0">
                          <a:solidFill>
                            <a:schemeClr val="dk1"/>
                          </a:solidFill>
                          <a:effectLst/>
                          <a:latin typeface="+mn-lt"/>
                          <a:ea typeface="+mn-ea"/>
                          <a:cs typeface="+mn-cs"/>
                        </a:rPr>
                        <a:t>The smartwatch-based BP measurement is not yet ready for clinical usage</a:t>
                      </a:r>
                      <a:endParaRPr lang="en-IN" dirty="0"/>
                    </a:p>
                  </a:txBody>
                  <a:tcPr/>
                </a:tc>
                <a:extLst>
                  <a:ext uri="{0D108BD9-81ED-4DB2-BD59-A6C34878D82A}">
                    <a16:rowId xmlns:a16="http://schemas.microsoft.com/office/drawing/2014/main" val="10001"/>
                  </a:ext>
                </a:extLst>
              </a:tr>
              <a:tr h="2106933">
                <a:tc>
                  <a:txBody>
                    <a:bodyPr/>
                    <a:lstStyle/>
                    <a:p>
                      <a:r>
                        <a:rPr lang="en-IN" dirty="0"/>
                        <a:t>6.</a:t>
                      </a:r>
                    </a:p>
                  </a:txBody>
                  <a:tcPr/>
                </a:tc>
                <a:tc>
                  <a:txBody>
                    <a:bodyPr/>
                    <a:lstStyle/>
                    <a:p>
                      <a:r>
                        <a:rPr lang="en-US" sz="1800" b="0" i="0" kern="1200" dirty="0">
                          <a:solidFill>
                            <a:schemeClr val="dk1"/>
                          </a:solidFill>
                          <a:effectLst/>
                          <a:latin typeface="+mn-lt"/>
                          <a:ea typeface="+mn-ea"/>
                          <a:cs typeface="+mn-cs"/>
                        </a:rPr>
                        <a:t> Zubair M., Yoon C., Kim H.</a:t>
                      </a:r>
                      <a:endParaRPr lang="en-IN" dirty="0"/>
                    </a:p>
                  </a:txBody>
                  <a:tcPr/>
                </a:tc>
                <a:tc>
                  <a:txBody>
                    <a:bodyPr/>
                    <a:lstStyle/>
                    <a:p>
                      <a:r>
                        <a:rPr lang="en-US" sz="1800" b="0" i="0" kern="1200" dirty="0">
                          <a:solidFill>
                            <a:schemeClr val="dk1"/>
                          </a:solidFill>
                          <a:effectLst/>
                          <a:latin typeface="+mn-lt"/>
                          <a:ea typeface="+mn-ea"/>
                          <a:cs typeface="+mn-cs"/>
                        </a:rPr>
                        <a:t>Smart Wearable Band for Stress Detection.</a:t>
                      </a:r>
                      <a:endParaRPr lang="en-IN" dirty="0"/>
                    </a:p>
                  </a:txBody>
                  <a:tcPr/>
                </a:tc>
                <a:tc>
                  <a:txBody>
                    <a:bodyPr/>
                    <a:lstStyle/>
                    <a:p>
                      <a:r>
                        <a:rPr lang="en-IN" sz="1800" b="0" i="0" kern="1200" dirty="0">
                          <a:solidFill>
                            <a:schemeClr val="dk1"/>
                          </a:solidFill>
                          <a:effectLst/>
                          <a:latin typeface="+mn-lt"/>
                          <a:ea typeface="+mn-ea"/>
                          <a:cs typeface="+mn-cs"/>
                        </a:rPr>
                        <a:t>EDA, Accelerometer, Bluetooth</a:t>
                      </a:r>
                      <a:endParaRPr lang="en-IN" dirty="0"/>
                    </a:p>
                  </a:txBody>
                  <a:tcPr/>
                </a:tc>
                <a:tc>
                  <a:txBody>
                    <a:bodyPr/>
                    <a:lstStyle/>
                    <a:p>
                      <a:r>
                        <a:rPr lang="en-US" sz="1800" b="0" i="0" kern="1200" dirty="0">
                          <a:solidFill>
                            <a:schemeClr val="dk1"/>
                          </a:solidFill>
                          <a:effectLst/>
                          <a:latin typeface="+mn-lt"/>
                          <a:ea typeface="+mn-ea"/>
                          <a:cs typeface="+mn-cs"/>
                        </a:rPr>
                        <a:t> Using only heart rate to detect stress resulting in misclassification.</a:t>
                      </a:r>
                    </a:p>
                  </a:txBody>
                  <a:tcPr/>
                </a:tc>
                <a:tc>
                  <a:txBody>
                    <a:bodyPr/>
                    <a:lstStyle/>
                    <a:p>
                      <a:r>
                        <a:rPr lang="en-IN" dirty="0"/>
                        <a:t>It only uses one parameter for the prediction.</a:t>
                      </a:r>
                    </a:p>
                  </a:txBody>
                  <a:tcPr/>
                </a:tc>
                <a:extLst>
                  <a:ext uri="{0D108BD9-81ED-4DB2-BD59-A6C34878D82A}">
                    <a16:rowId xmlns:a16="http://schemas.microsoft.com/office/drawing/2014/main" val="10002"/>
                  </a:ext>
                </a:extLst>
              </a:tr>
            </a:tbl>
          </a:graphicData>
        </a:graphic>
      </p:graphicFrame>
      <p:sp>
        <p:nvSpPr>
          <p:cNvPr id="1048716" name="TextBox 5"/>
          <p:cNvSpPr txBox="1"/>
          <p:nvPr/>
        </p:nvSpPr>
        <p:spPr>
          <a:xfrm>
            <a:off x="1326136" y="384641"/>
            <a:ext cx="610496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LITERATURE SURVEY</a:t>
            </a:r>
            <a:endParaRPr lang="en-IN"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2067</Words>
  <Application>Microsoft Office PowerPoint</Application>
  <PresentationFormat>Widescreen</PresentationFormat>
  <Paragraphs>169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Calibri</vt:lpstr>
      <vt:lpstr>Times New Roman</vt:lpstr>
      <vt:lpstr>Tw Cen MT</vt:lpstr>
      <vt:lpstr>Circuit</vt:lpstr>
      <vt:lpstr>Title of the project</vt:lpstr>
      <vt:lpstr>CONTENTS</vt:lpstr>
      <vt:lpstr>ABSTRACT</vt:lpstr>
      <vt:lpstr>INTRODUCTION</vt:lpstr>
      <vt:lpstr>Introduction</vt:lpstr>
      <vt:lpstr>PROBLEM STATEMENT</vt:lpstr>
      <vt:lpstr>LITERATURE SURVEY</vt:lpstr>
      <vt:lpstr>PowerPoint Presentation</vt:lpstr>
      <vt:lpstr>PowerPoint Presentation</vt:lpstr>
      <vt:lpstr>EXISTING SYSTEM</vt:lpstr>
      <vt:lpstr>PROPOSED SYSTEM</vt:lpstr>
      <vt:lpstr>SYSTEM REQUIREMENTS</vt:lpstr>
      <vt:lpstr>SYSTEM Architecture</vt:lpstr>
      <vt:lpstr>Use case diagram</vt:lpstr>
      <vt:lpstr>Activity diagram</vt:lpstr>
      <vt:lpstr>Sequence diagram </vt:lpstr>
      <vt:lpstr>  DATA FLOW diagram(DFD) </vt:lpstr>
      <vt:lpstr>ER DIAGRAM</vt:lpstr>
      <vt:lpstr>MODULES SPLIT-UP</vt:lpstr>
      <vt:lpstr>Methodology </vt:lpstr>
      <vt:lpstr>PowerPoint Presentation</vt:lpstr>
      <vt:lpstr>RESULTS</vt:lpstr>
      <vt:lpstr>PowerPoint Presentation</vt:lpstr>
      <vt:lpstr>PowerPoint Presentation</vt:lpstr>
      <vt:lpstr>conclusion</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Srikanth K</dc:creator>
  <cp:lastModifiedBy>Shirisha Manthoju</cp:lastModifiedBy>
  <cp:revision>3</cp:revision>
  <dcterms:created xsi:type="dcterms:W3CDTF">2022-11-13T00:14:28Z</dcterms:created>
  <dcterms:modified xsi:type="dcterms:W3CDTF">2023-05-23T17:06:42Z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4750facb287b4289b01e6dbfaf2a5ad6</vt:lpwstr>
  </property>
</Properties>
</file>