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1" r:id="rId1"/>
  </p:sldMasterIdLst>
  <p:sldIdLst>
    <p:sldId id="256" r:id="rId2"/>
    <p:sldId id="257" r:id="rId3"/>
    <p:sldId id="258" r:id="rId4"/>
    <p:sldId id="259" r:id="rId5"/>
    <p:sldId id="267" r:id="rId6"/>
    <p:sldId id="274" r:id="rId7"/>
    <p:sldId id="268" r:id="rId8"/>
    <p:sldId id="260" r:id="rId9"/>
    <p:sldId id="261" r:id="rId10"/>
    <p:sldId id="262" r:id="rId11"/>
    <p:sldId id="273" r:id="rId12"/>
    <p:sldId id="269" r:id="rId13"/>
    <p:sldId id="270" r:id="rId14"/>
    <p:sldId id="271" r:id="rId15"/>
    <p:sldId id="272" r:id="rId16"/>
    <p:sldId id="276" r:id="rId17"/>
    <p:sldId id="277" r:id="rId18"/>
    <p:sldId id="278" r:id="rId19"/>
    <p:sldId id="280" r:id="rId20"/>
    <p:sldId id="279" r:id="rId21"/>
    <p:sldId id="281" r:id="rId22"/>
    <p:sldId id="264" r:id="rId23"/>
    <p:sldId id="265" r:id="rId24"/>
    <p:sldId id="266"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428" autoAdjust="0"/>
    <p:restoredTop sz="94660"/>
  </p:normalViewPr>
  <p:slideViewPr>
    <p:cSldViewPr snapToGrid="0">
      <p:cViewPr varScale="1">
        <p:scale>
          <a:sx n="86" d="100"/>
          <a:sy n="86" d="100"/>
        </p:scale>
        <p:origin x="31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0C53EF0-5A47-4864-8066-1371B1AED524}" type="datetimeFigureOut">
              <a:rPr lang="en-IN" smtClean="0"/>
              <a:t>19-07-2022</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D530DADB-F4AC-4E9C-A53C-958FE3CDEB96}"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88501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C53EF0-5A47-4864-8066-1371B1AED524}" type="datetimeFigureOut">
              <a:rPr lang="en-IN" smtClean="0"/>
              <a:t>19-07-2022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30DADB-F4AC-4E9C-A53C-958FE3CDEB96}"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65378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C53EF0-5A47-4864-8066-1371B1AED524}" type="datetimeFigureOut">
              <a:rPr lang="en-IN" smtClean="0"/>
              <a:t>19-07-2022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30DADB-F4AC-4E9C-A53C-958FE3CDEB96}"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44768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C53EF0-5A47-4864-8066-1371B1AED524}" type="datetimeFigureOut">
              <a:rPr lang="en-IN" smtClean="0"/>
              <a:t>19-07-2022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30DADB-F4AC-4E9C-A53C-958FE3CDEB96}"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45713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C53EF0-5A47-4864-8066-1371B1AED524}" type="datetimeFigureOut">
              <a:rPr lang="en-IN" smtClean="0"/>
              <a:t>19-07-2022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30DADB-F4AC-4E9C-A53C-958FE3CDEB96}"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4435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C53EF0-5A47-4864-8066-1371B1AED524}" type="datetimeFigureOut">
              <a:rPr lang="en-IN" smtClean="0"/>
              <a:t>19-07-2022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30DADB-F4AC-4E9C-A53C-958FE3CDEB96}"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05190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C53EF0-5A47-4864-8066-1371B1AED524}" type="datetimeFigureOut">
              <a:rPr lang="en-IN" smtClean="0"/>
              <a:t>19-07-2022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530DADB-F4AC-4E9C-A53C-958FE3CDEB96}"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25697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C53EF0-5A47-4864-8066-1371B1AED524}" type="datetimeFigureOut">
              <a:rPr lang="en-IN" smtClean="0"/>
              <a:t>19-07-2022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530DADB-F4AC-4E9C-A53C-958FE3CDEB96}"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66852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C53EF0-5A47-4864-8066-1371B1AED524}" type="datetimeFigureOut">
              <a:rPr lang="en-IN" smtClean="0"/>
              <a:t>19-07-2022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530DADB-F4AC-4E9C-A53C-958FE3CDEB96}" type="slidenum">
              <a:rPr lang="en-IN" smtClean="0"/>
              <a:t>‹#›</a:t>
            </a:fld>
            <a:endParaRPr lang="en-IN"/>
          </a:p>
        </p:txBody>
      </p:sp>
    </p:spTree>
    <p:extLst>
      <p:ext uri="{BB962C8B-B14F-4D97-AF65-F5344CB8AC3E}">
        <p14:creationId xmlns:p14="http://schemas.microsoft.com/office/powerpoint/2010/main" val="101105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C53EF0-5A47-4864-8066-1371B1AED524}" type="datetimeFigureOut">
              <a:rPr lang="en-IN" smtClean="0"/>
              <a:t>19-07-2022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30DADB-F4AC-4E9C-A53C-958FE3CDEB96}"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24174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0C53EF0-5A47-4864-8066-1371B1AED524}" type="datetimeFigureOut">
              <a:rPr lang="en-IN" smtClean="0"/>
              <a:t>19-07-2022</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D530DADB-F4AC-4E9C-A53C-958FE3CDEB96}"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124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0C53EF0-5A47-4864-8066-1371B1AED524}" type="datetimeFigureOut">
              <a:rPr lang="en-IN" smtClean="0"/>
              <a:t>19-07-2022</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530DADB-F4AC-4E9C-A53C-958FE3CDEB96}"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7716288"/>
      </p:ext>
    </p:extLst>
  </p:cSld>
  <p:clrMap bg1="lt1" tx1="dk1" bg2="lt2" tx2="dk2" accent1="accent1" accent2="accent2" accent3="accent3" accent4="accent4" accent5="accent5" accent6="accent6" hlink="hlink" folHlink="folHlink"/>
  <p:sldLayoutIdLst>
    <p:sldLayoutId id="2147483852" r:id="rId1"/>
    <p:sldLayoutId id="2147483853" r:id="rId2"/>
    <p:sldLayoutId id="2147483854" r:id="rId3"/>
    <p:sldLayoutId id="2147483855" r:id="rId4"/>
    <p:sldLayoutId id="2147483856" r:id="rId5"/>
    <p:sldLayoutId id="2147483857" r:id="rId6"/>
    <p:sldLayoutId id="2147483858" r:id="rId7"/>
    <p:sldLayoutId id="2147483859" r:id="rId8"/>
    <p:sldLayoutId id="2147483860" r:id="rId9"/>
    <p:sldLayoutId id="2147483861" r:id="rId10"/>
    <p:sldLayoutId id="2147483862"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ieeexplore.ieee.org/document/6382910"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13023-8347-5BED-6F45-878A7F839484}"/>
              </a:ext>
            </a:extLst>
          </p:cNvPr>
          <p:cNvSpPr>
            <a:spLocks noGrp="1"/>
          </p:cNvSpPr>
          <p:nvPr>
            <p:ph type="ctrTitle"/>
          </p:nvPr>
        </p:nvSpPr>
        <p:spPr/>
        <p:txBody>
          <a:bodyPr>
            <a:normAutofit fontScale="90000"/>
          </a:bodyPr>
          <a:lstStyle/>
          <a:p>
            <a:br>
              <a:rPr lang="en-US" dirty="0"/>
            </a:br>
            <a:r>
              <a:rPr lang="en-US" sz="6000" dirty="0">
                <a:latin typeface="Times New Roman" panose="02020603050405020304" pitchFamily="18" charset="0"/>
                <a:cs typeface="Times New Roman" panose="02020603050405020304" pitchFamily="18" charset="0"/>
              </a:rPr>
              <a:t>Movie Recommendation</a:t>
            </a:r>
            <a:endParaRPr lang="en-IN" sz="6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3A3C654-5DE3-7831-F3BB-B732A3DAB10A}"/>
              </a:ext>
            </a:extLst>
          </p:cNvPr>
          <p:cNvSpPr>
            <a:spLocks noGrp="1"/>
          </p:cNvSpPr>
          <p:nvPr>
            <p:ph type="subTitle" idx="1"/>
          </p:nvPr>
        </p:nvSpPr>
        <p:spPr/>
        <p:txBody>
          <a:bodyPr/>
          <a:lstStyle/>
          <a:p>
            <a:r>
              <a:rPr lang="en-IN" dirty="0">
                <a:latin typeface="Times New Roman" panose="02020603050405020304" pitchFamily="18" charset="0"/>
                <a:cs typeface="Times New Roman" panose="02020603050405020304" pitchFamily="18" charset="0"/>
              </a:rPr>
              <a:t>Using collaborative filtering</a:t>
            </a:r>
          </a:p>
        </p:txBody>
      </p:sp>
    </p:spTree>
    <p:extLst>
      <p:ext uri="{BB962C8B-B14F-4D97-AF65-F5344CB8AC3E}">
        <p14:creationId xmlns:p14="http://schemas.microsoft.com/office/powerpoint/2010/main" val="6404936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8D408-DEA2-82A3-717C-EA5B6BE6CEC3}"/>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System requirements</a:t>
            </a:r>
          </a:p>
        </p:txBody>
      </p:sp>
      <p:sp>
        <p:nvSpPr>
          <p:cNvPr id="3" name="Content Placeholder 2">
            <a:extLst>
              <a:ext uri="{FF2B5EF4-FFF2-40B4-BE49-F238E27FC236}">
                <a16:creationId xmlns:a16="http://schemas.microsoft.com/office/drawing/2014/main" id="{DF9909D2-5031-2D1C-CC34-9A2399054C94}"/>
              </a:ext>
            </a:extLst>
          </p:cNvPr>
          <p:cNvSpPr>
            <a:spLocks noGrp="1"/>
          </p:cNvSpPr>
          <p:nvPr>
            <p:ph idx="1"/>
          </p:nvPr>
        </p:nvSpPr>
        <p:spPr/>
        <p:txBody>
          <a:bodyPr/>
          <a:lstStyle/>
          <a:p>
            <a:r>
              <a:rPr lang="en-IN" sz="1800" dirty="0">
                <a:latin typeface="Times New Roman" panose="02020603050405020304" pitchFamily="18" charset="0"/>
                <a:cs typeface="Times New Roman" panose="02020603050405020304" pitchFamily="18" charset="0"/>
              </a:rPr>
              <a:t>HARDWARE REQUIREMENTS:</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Processor: Core i3 and above</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Hard Disk: 256GB and above</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Ram: 4GB and above</a:t>
            </a:r>
          </a:p>
          <a:p>
            <a:r>
              <a:rPr lang="en-IN" sz="1800" dirty="0">
                <a:latin typeface="Times New Roman" panose="02020603050405020304" pitchFamily="18" charset="0"/>
                <a:cs typeface="Times New Roman" panose="02020603050405020304" pitchFamily="18" charset="0"/>
              </a:rPr>
              <a:t>SOFTWARE REQUIREMENTS:</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Operating System: Windows 10/11</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Software: </a:t>
            </a:r>
            <a:r>
              <a:rPr lang="en-IN" sz="1800" dirty="0" err="1">
                <a:latin typeface="Times New Roman" panose="02020603050405020304" pitchFamily="18" charset="0"/>
                <a:cs typeface="Times New Roman" panose="02020603050405020304" pitchFamily="18" charset="0"/>
              </a:rPr>
              <a:t>PyCharm,Python</a:t>
            </a:r>
            <a:r>
              <a:rPr lang="en-IN" sz="1800" dirty="0">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4258647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D052F-BE36-BD52-5F4F-43A74F04E49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ARCHITECTURE</a:t>
            </a:r>
            <a:endParaRPr lang="en-IN"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3DB3669F-77C0-69F9-A5D9-AFA234B5C3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6401" y="1957290"/>
            <a:ext cx="7220242" cy="4614464"/>
          </a:xfrm>
        </p:spPr>
      </p:pic>
    </p:spTree>
    <p:extLst>
      <p:ext uri="{BB962C8B-B14F-4D97-AF65-F5344CB8AC3E}">
        <p14:creationId xmlns:p14="http://schemas.microsoft.com/office/powerpoint/2010/main" val="3416440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681AA-8A8F-9764-D3CA-E360F19321A6}"/>
              </a:ext>
            </a:extLst>
          </p:cNvPr>
          <p:cNvSpPr>
            <a:spLocks noGrp="1"/>
          </p:cNvSpPr>
          <p:nvPr>
            <p:ph type="title"/>
          </p:nvPr>
        </p:nvSpPr>
        <p:spPr>
          <a:xfrm>
            <a:off x="0" y="0"/>
            <a:ext cx="9603275" cy="1049235"/>
          </a:xfrm>
        </p:spPr>
        <p:txBody>
          <a:bodyPr/>
          <a:lstStyle/>
          <a:p>
            <a:r>
              <a:rPr lang="en-US" dirty="0">
                <a:latin typeface="Times New Roman" panose="02020603050405020304" pitchFamily="18" charset="0"/>
                <a:cs typeface="Times New Roman" panose="02020603050405020304" pitchFamily="18" charset="0"/>
              </a:rPr>
              <a:t>USE CASE DIAGRAM</a:t>
            </a:r>
            <a:endParaRPr lang="en-IN"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704D2B28-1671-24F7-C0AC-B792866E1D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04839" y="607704"/>
            <a:ext cx="7966760" cy="5526765"/>
          </a:xfrm>
        </p:spPr>
      </p:pic>
    </p:spTree>
    <p:extLst>
      <p:ext uri="{BB962C8B-B14F-4D97-AF65-F5344CB8AC3E}">
        <p14:creationId xmlns:p14="http://schemas.microsoft.com/office/powerpoint/2010/main" val="879625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AC617-F4E3-5B7C-7BE1-AB4171E6D259}"/>
              </a:ext>
            </a:extLst>
          </p:cNvPr>
          <p:cNvSpPr>
            <a:spLocks noGrp="1"/>
          </p:cNvSpPr>
          <p:nvPr>
            <p:ph type="title"/>
          </p:nvPr>
        </p:nvSpPr>
        <p:spPr>
          <a:xfrm>
            <a:off x="0" y="0"/>
            <a:ext cx="9603275" cy="1049235"/>
          </a:xfrm>
        </p:spPr>
        <p:txBody>
          <a:bodyPr/>
          <a:lstStyle/>
          <a:p>
            <a:r>
              <a:rPr lang="en-US" dirty="0">
                <a:latin typeface="Times New Roman" panose="02020603050405020304" pitchFamily="18" charset="0"/>
                <a:cs typeface="Times New Roman" panose="02020603050405020304" pitchFamily="18" charset="0"/>
              </a:rPr>
              <a:t>CLASS DIAGRAM</a:t>
            </a:r>
            <a:endParaRPr lang="en-IN"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AA75D492-F23D-A876-8C09-AEF6542324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01637" y="0"/>
            <a:ext cx="4039340" cy="6102445"/>
          </a:xfrm>
        </p:spPr>
      </p:pic>
    </p:spTree>
    <p:extLst>
      <p:ext uri="{BB962C8B-B14F-4D97-AF65-F5344CB8AC3E}">
        <p14:creationId xmlns:p14="http://schemas.microsoft.com/office/powerpoint/2010/main" val="38696378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1567A-70D8-C119-8768-86D4D2A8EC5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SEQUENCE DIAGRAM</a:t>
            </a:r>
            <a:endParaRPr lang="en-IN"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EE97B793-E0A8-7492-8427-F92EAA1096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35660" y="1935721"/>
            <a:ext cx="6366541" cy="4745913"/>
          </a:xfrm>
        </p:spPr>
      </p:pic>
    </p:spTree>
    <p:extLst>
      <p:ext uri="{BB962C8B-B14F-4D97-AF65-F5344CB8AC3E}">
        <p14:creationId xmlns:p14="http://schemas.microsoft.com/office/powerpoint/2010/main" val="20435535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C3060-E94F-56A8-C582-6CD78BD4B8D1}"/>
              </a:ext>
            </a:extLst>
          </p:cNvPr>
          <p:cNvSpPr>
            <a:spLocks noGrp="1"/>
          </p:cNvSpPr>
          <p:nvPr>
            <p:ph type="title"/>
          </p:nvPr>
        </p:nvSpPr>
        <p:spPr>
          <a:xfrm>
            <a:off x="674702" y="550415"/>
            <a:ext cx="4848805" cy="1303339"/>
          </a:xfrm>
        </p:spPr>
        <p:txBody>
          <a:bodyPr/>
          <a:lstStyle/>
          <a:p>
            <a:r>
              <a:rPr lang="en-US" dirty="0">
                <a:latin typeface="Times New Roman" panose="02020603050405020304" pitchFamily="18" charset="0"/>
                <a:cs typeface="Times New Roman" panose="02020603050405020304" pitchFamily="18" charset="0"/>
              </a:rPr>
              <a:t>ACTIVITY DIAGRAM</a:t>
            </a:r>
            <a:br>
              <a:rPr lang="en-US" dirty="0"/>
            </a:br>
            <a:endParaRPr lang="en-IN" dirty="0"/>
          </a:p>
        </p:txBody>
      </p:sp>
      <p:pic>
        <p:nvPicPr>
          <p:cNvPr id="7" name="Content Placeholder 6">
            <a:extLst>
              <a:ext uri="{FF2B5EF4-FFF2-40B4-BE49-F238E27FC236}">
                <a16:creationId xmlns:a16="http://schemas.microsoft.com/office/drawing/2014/main" id="{371EC2BA-DDAB-72BF-9934-74278FDC23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46114" y="-17755"/>
            <a:ext cx="3149802" cy="6116715"/>
          </a:xfrm>
        </p:spPr>
      </p:pic>
    </p:spTree>
    <p:extLst>
      <p:ext uri="{BB962C8B-B14F-4D97-AF65-F5344CB8AC3E}">
        <p14:creationId xmlns:p14="http://schemas.microsoft.com/office/powerpoint/2010/main" val="29924378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6280B-8848-3DD8-A0B2-87C9C334BA15}"/>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Implementation</a:t>
            </a:r>
          </a:p>
        </p:txBody>
      </p:sp>
      <p:sp>
        <p:nvSpPr>
          <p:cNvPr id="3" name="Content Placeholder 2">
            <a:extLst>
              <a:ext uri="{FF2B5EF4-FFF2-40B4-BE49-F238E27FC236}">
                <a16:creationId xmlns:a16="http://schemas.microsoft.com/office/drawing/2014/main" id="{D8418801-6B99-5C58-F726-9A2F79353F0A}"/>
              </a:ext>
            </a:extLst>
          </p:cNvPr>
          <p:cNvSpPr>
            <a:spLocks noGrp="1"/>
          </p:cNvSpPr>
          <p:nvPr>
            <p:ph idx="1"/>
          </p:nvPr>
        </p:nvSpPr>
        <p:spPr>
          <a:xfrm>
            <a:off x="1294362" y="1999107"/>
            <a:ext cx="9603275" cy="3450613"/>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IN" dirty="0">
                <a:latin typeface="Times New Roman" panose="02020603050405020304" pitchFamily="18" charset="0"/>
                <a:cs typeface="Times New Roman" panose="02020603050405020304" pitchFamily="18" charset="0"/>
              </a:rPr>
              <a:t>Modules Used:</a:t>
            </a:r>
          </a:p>
          <a:p>
            <a:pPr marL="0" marR="0" lvl="0" indent="0" algn="l" defTabSz="914400" rtl="0" eaLnBrk="0" fontAlgn="base" latinLnBrk="0" hangingPunct="0">
              <a:lnSpc>
                <a:spcPct val="100000"/>
              </a:lnSpc>
              <a:spcBef>
                <a:spcPct val="0"/>
              </a:spcBef>
              <a:spcAft>
                <a:spcPct val="0"/>
              </a:spcAft>
              <a:buClrTx/>
              <a:buSzTx/>
              <a:buFontTx/>
              <a:buNone/>
              <a:tabLst/>
            </a:pPr>
            <a:r>
              <a:rPr lang="en-IN" dirty="0">
                <a:latin typeface="Times New Roman" panose="02020603050405020304" pitchFamily="18" charset="0"/>
                <a:cs typeface="Times New Roman" panose="02020603050405020304" pitchFamily="18" charset="0"/>
              </a:rPr>
              <a:t>Pandas ,</a:t>
            </a:r>
            <a:r>
              <a:rPr lang="en-IN" dirty="0" err="1">
                <a:latin typeface="Times New Roman" panose="02020603050405020304" pitchFamily="18" charset="0"/>
                <a:cs typeface="Times New Roman" panose="02020603050405020304" pitchFamily="18" charset="0"/>
              </a:rPr>
              <a:t>Numpy</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Scipy.sparse</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sklearn.neighbors</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matplotlib.pyplot</a:t>
            </a:r>
            <a:endParaRPr lang="en-IN"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IN"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IN" dirty="0">
                <a:latin typeface="Times New Roman" panose="02020603050405020304" pitchFamily="18" charset="0"/>
                <a:cs typeface="Times New Roman" panose="02020603050405020304" pitchFamily="18" charset="0"/>
              </a:rPr>
              <a:t>Movie Dataset:</a:t>
            </a:r>
          </a:p>
          <a:p>
            <a:pPr marL="0" marR="0" lvl="0" indent="0" algn="l" defTabSz="914400" rtl="0" eaLnBrk="0" fontAlgn="base" latinLnBrk="0" hangingPunct="0">
              <a:lnSpc>
                <a:spcPct val="100000"/>
              </a:lnSpc>
              <a:spcBef>
                <a:spcPct val="0"/>
              </a:spcBef>
              <a:spcAft>
                <a:spcPct val="0"/>
              </a:spcAft>
              <a:buClrTx/>
              <a:buSzTx/>
              <a:buFontTx/>
              <a:buNone/>
              <a:tabLst/>
            </a:pPr>
            <a:endParaRPr lang="en-IN" dirty="0"/>
          </a:p>
        </p:txBody>
      </p:sp>
      <p:sp>
        <p:nvSpPr>
          <p:cNvPr id="4" name="Rectangle 1">
            <a:extLst>
              <a:ext uri="{FF2B5EF4-FFF2-40B4-BE49-F238E27FC236}">
                <a16:creationId xmlns:a16="http://schemas.microsoft.com/office/drawing/2014/main" id="{514F8709-44D9-1725-38A0-F56B9D078F01}"/>
              </a:ext>
            </a:extLst>
          </p:cNvPr>
          <p:cNvSpPr>
            <a:spLocks noChangeArrowheads="1"/>
          </p:cNvSpPr>
          <p:nvPr/>
        </p:nvSpPr>
        <p:spPr bwMode="auto">
          <a:xfrm>
            <a:off x="0" y="58050"/>
            <a:ext cx="65" cy="341099"/>
          </a:xfrm>
          <a:prstGeom prst="rect">
            <a:avLst/>
          </a:prstGeom>
          <a:solidFill>
            <a:srgbClr val="2C2C2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F7C6CF69-EEE1-DB14-E739-D5C16B2BF49E}"/>
              </a:ext>
            </a:extLst>
          </p:cNvPr>
          <p:cNvPicPr>
            <a:picLocks noChangeAspect="1"/>
          </p:cNvPicPr>
          <p:nvPr/>
        </p:nvPicPr>
        <p:blipFill>
          <a:blip r:embed="rId2"/>
          <a:stretch>
            <a:fillRect/>
          </a:stretch>
        </p:blipFill>
        <p:spPr>
          <a:xfrm>
            <a:off x="7667703" y="3747371"/>
            <a:ext cx="3596042" cy="2269226"/>
          </a:xfrm>
          <a:prstGeom prst="rect">
            <a:avLst/>
          </a:prstGeom>
        </p:spPr>
      </p:pic>
      <p:sp>
        <p:nvSpPr>
          <p:cNvPr id="8" name="TextBox 7">
            <a:extLst>
              <a:ext uri="{FF2B5EF4-FFF2-40B4-BE49-F238E27FC236}">
                <a16:creationId xmlns:a16="http://schemas.microsoft.com/office/drawing/2014/main" id="{31123902-A8A0-23C0-FA9E-F512006DB0BC}"/>
              </a:ext>
            </a:extLst>
          </p:cNvPr>
          <p:cNvSpPr txBox="1"/>
          <p:nvPr/>
        </p:nvSpPr>
        <p:spPr>
          <a:xfrm>
            <a:off x="1451579" y="3429000"/>
            <a:ext cx="5497861" cy="1754326"/>
          </a:xfrm>
          <a:prstGeom prst="rect">
            <a:avLst/>
          </a:prstGeom>
          <a:noFill/>
        </p:spPr>
        <p:txBody>
          <a:bodyPr wrap="square" rtlCol="0">
            <a:spAutoFit/>
          </a:bodyPr>
          <a:lstStyle/>
          <a:p>
            <a:pPr algn="l"/>
            <a:endParaRPr lang="en-US" b="0" i="0" dirty="0">
              <a:solidFill>
                <a:srgbClr val="222222"/>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dirty="0" err="1">
                <a:solidFill>
                  <a:srgbClr val="222222"/>
                </a:solidFill>
                <a:latin typeface="Times New Roman" panose="02020603050405020304" pitchFamily="18" charset="0"/>
                <a:cs typeface="Times New Roman" panose="02020603050405020304" pitchFamily="18" charset="0"/>
              </a:rPr>
              <a:t>M</a:t>
            </a:r>
            <a:r>
              <a:rPr lang="en-US" b="0" i="0" dirty="0" err="1">
                <a:solidFill>
                  <a:srgbClr val="222222"/>
                </a:solidFill>
                <a:effectLst/>
                <a:latin typeface="Times New Roman" panose="02020603050405020304" pitchFamily="18" charset="0"/>
                <a:cs typeface="Times New Roman" panose="02020603050405020304" pitchFamily="18" charset="0"/>
              </a:rPr>
              <a:t>ovieId</a:t>
            </a:r>
            <a:r>
              <a:rPr lang="en-US" b="0" i="0" dirty="0">
                <a:solidFill>
                  <a:srgbClr val="222222"/>
                </a:solidFill>
                <a:effectLst/>
                <a:latin typeface="Times New Roman" panose="02020603050405020304" pitchFamily="18" charset="0"/>
                <a:cs typeface="Times New Roman" panose="02020603050405020304" pitchFamily="18" charset="0"/>
              </a:rPr>
              <a:t> – once the recommendation is done, we get a list of all similar </a:t>
            </a:r>
            <a:r>
              <a:rPr lang="en-US" b="0" i="0" dirty="0" err="1">
                <a:solidFill>
                  <a:srgbClr val="222222"/>
                </a:solidFill>
                <a:effectLst/>
                <a:latin typeface="Times New Roman" panose="02020603050405020304" pitchFamily="18" charset="0"/>
                <a:cs typeface="Times New Roman" panose="02020603050405020304" pitchFamily="18" charset="0"/>
              </a:rPr>
              <a:t>movieId</a:t>
            </a:r>
            <a:r>
              <a:rPr lang="en-US" b="0" i="0" dirty="0">
                <a:solidFill>
                  <a:srgbClr val="222222"/>
                </a:solidFill>
                <a:effectLst/>
                <a:latin typeface="Times New Roman" panose="02020603050405020304" pitchFamily="18" charset="0"/>
                <a:cs typeface="Times New Roman" panose="02020603050405020304" pitchFamily="18" charset="0"/>
              </a:rPr>
              <a:t> and get the title for each movie from this dataset.</a:t>
            </a:r>
          </a:p>
          <a:p>
            <a:pPr algn="l">
              <a:buFont typeface="Arial" panose="020B0604020202020204" pitchFamily="34" charset="0"/>
              <a:buChar char="•"/>
            </a:pPr>
            <a:r>
              <a:rPr lang="en-US" b="0" i="0" dirty="0">
                <a:solidFill>
                  <a:srgbClr val="222222"/>
                </a:solidFill>
                <a:effectLst/>
                <a:latin typeface="Times New Roman" panose="02020603050405020304" pitchFamily="18" charset="0"/>
                <a:cs typeface="Times New Roman" panose="02020603050405020304" pitchFamily="18" charset="0"/>
              </a:rPr>
              <a:t>genres – which is </a:t>
            </a:r>
            <a:r>
              <a:rPr lang="en-US" b="0" i="0" u="sng" dirty="0">
                <a:solidFill>
                  <a:srgbClr val="222222"/>
                </a:solidFill>
                <a:effectLst/>
                <a:latin typeface="Times New Roman" panose="02020603050405020304" pitchFamily="18" charset="0"/>
                <a:cs typeface="Times New Roman" panose="02020603050405020304" pitchFamily="18" charset="0"/>
              </a:rPr>
              <a:t>not required</a:t>
            </a:r>
            <a:r>
              <a:rPr lang="en-US" b="0" i="0" dirty="0">
                <a:solidFill>
                  <a:srgbClr val="222222"/>
                </a:solidFill>
                <a:effectLst/>
                <a:latin typeface="Times New Roman" panose="02020603050405020304" pitchFamily="18" charset="0"/>
                <a:cs typeface="Times New Roman" panose="02020603050405020304" pitchFamily="18" charset="0"/>
              </a:rPr>
              <a:t> for this filtering approach.</a:t>
            </a:r>
          </a:p>
          <a:p>
            <a:endParaRPr lang="en-IN" dirty="0"/>
          </a:p>
        </p:txBody>
      </p:sp>
    </p:spTree>
    <p:extLst>
      <p:ext uri="{BB962C8B-B14F-4D97-AF65-F5344CB8AC3E}">
        <p14:creationId xmlns:p14="http://schemas.microsoft.com/office/powerpoint/2010/main" val="42642225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91A11-7291-E0CE-26FD-5561F0E0AD24}"/>
              </a:ext>
            </a:extLst>
          </p:cNvPr>
          <p:cNvSpPr>
            <a:spLocks noGrp="1"/>
          </p:cNvSpPr>
          <p:nvPr>
            <p:ph type="title"/>
          </p:nvPr>
        </p:nvSpPr>
        <p:spPr>
          <a:xfrm>
            <a:off x="1451579" y="777771"/>
            <a:ext cx="9603275" cy="1049235"/>
          </a:xfrm>
        </p:spPr>
        <p:txBody>
          <a:bodyPr/>
          <a:lstStyle/>
          <a:p>
            <a:r>
              <a:rPr lang="en-IN" dirty="0">
                <a:latin typeface="Times New Roman" panose="02020603050405020304" pitchFamily="18" charset="0"/>
                <a:cs typeface="Times New Roman" panose="02020603050405020304" pitchFamily="18" charset="0"/>
              </a:rPr>
              <a:t>implementation</a:t>
            </a:r>
          </a:p>
        </p:txBody>
      </p:sp>
      <p:sp>
        <p:nvSpPr>
          <p:cNvPr id="3" name="Content Placeholder 2">
            <a:extLst>
              <a:ext uri="{FF2B5EF4-FFF2-40B4-BE49-F238E27FC236}">
                <a16:creationId xmlns:a16="http://schemas.microsoft.com/office/drawing/2014/main" id="{7308883A-F44A-8905-0086-0FFDB5465589}"/>
              </a:ext>
            </a:extLst>
          </p:cNvPr>
          <p:cNvSpPr>
            <a:spLocks noGrp="1"/>
          </p:cNvSpPr>
          <p:nvPr>
            <p:ph idx="1"/>
          </p:nvPr>
        </p:nvSpPr>
        <p:spPr/>
        <p:txBody>
          <a:bodyPr/>
          <a:lstStyle/>
          <a:p>
            <a:pPr marL="0" indent="0">
              <a:buNone/>
            </a:pPr>
            <a:endParaRPr lang="en-IN" dirty="0"/>
          </a:p>
          <a:p>
            <a:pPr marL="0" indent="0">
              <a:buNone/>
            </a:pPr>
            <a:r>
              <a:rPr lang="en-IN" dirty="0"/>
              <a:t> </a:t>
            </a:r>
          </a:p>
        </p:txBody>
      </p:sp>
      <p:pic>
        <p:nvPicPr>
          <p:cNvPr id="6" name="Picture 5" descr="A picture containing text&#10;&#10;Description automatically generated">
            <a:extLst>
              <a:ext uri="{FF2B5EF4-FFF2-40B4-BE49-F238E27FC236}">
                <a16:creationId xmlns:a16="http://schemas.microsoft.com/office/drawing/2014/main" id="{EDF44815-02AC-B71B-2F76-D3FC21DBAB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2562" y="4810726"/>
            <a:ext cx="6249328" cy="1668373"/>
          </a:xfrm>
          <a:prstGeom prst="rect">
            <a:avLst/>
          </a:prstGeom>
        </p:spPr>
      </p:pic>
      <p:sp>
        <p:nvSpPr>
          <p:cNvPr id="8" name="TextBox 7">
            <a:extLst>
              <a:ext uri="{FF2B5EF4-FFF2-40B4-BE49-F238E27FC236}">
                <a16:creationId xmlns:a16="http://schemas.microsoft.com/office/drawing/2014/main" id="{BC1AA89A-5410-C738-7E10-A291F64C47DA}"/>
              </a:ext>
            </a:extLst>
          </p:cNvPr>
          <p:cNvSpPr txBox="1"/>
          <p:nvPr/>
        </p:nvSpPr>
        <p:spPr>
          <a:xfrm>
            <a:off x="166254" y="5049392"/>
            <a:ext cx="5749636" cy="923330"/>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Filling the </a:t>
            </a:r>
            <a:r>
              <a:rPr lang="en-IN" dirty="0" err="1">
                <a:latin typeface="Times New Roman" panose="02020603050405020304" pitchFamily="18" charset="0"/>
                <a:cs typeface="Times New Roman" panose="02020603050405020304" pitchFamily="18" charset="0"/>
              </a:rPr>
              <a:t>NaN</a:t>
            </a:r>
            <a:r>
              <a:rPr lang="en-IN" dirty="0">
                <a:latin typeface="Times New Roman" panose="02020603050405020304" pitchFamily="18" charset="0"/>
                <a:cs typeface="Times New Roman" panose="02020603050405020304" pitchFamily="18" charset="0"/>
              </a:rPr>
              <a:t> with 0.0 to male things understandable for the algorithm:</a:t>
            </a:r>
          </a:p>
          <a:p>
            <a:endParaRPr lang="en-IN" dirty="0"/>
          </a:p>
        </p:txBody>
      </p:sp>
      <p:pic>
        <p:nvPicPr>
          <p:cNvPr id="9" name="Content Placeholder 4" descr="Table&#10;&#10;Description automatically generated with medium confidence">
            <a:extLst>
              <a:ext uri="{FF2B5EF4-FFF2-40B4-BE49-F238E27FC236}">
                <a16:creationId xmlns:a16="http://schemas.microsoft.com/office/drawing/2014/main" id="{43A3C4D0-30FA-2E4F-B5A8-60BAC33D18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254" y="2375097"/>
            <a:ext cx="5270269" cy="1740376"/>
          </a:xfrm>
          <a:prstGeom prst="rect">
            <a:avLst/>
          </a:prstGeom>
        </p:spPr>
      </p:pic>
      <p:sp>
        <p:nvSpPr>
          <p:cNvPr id="10" name="TextBox 9">
            <a:extLst>
              <a:ext uri="{FF2B5EF4-FFF2-40B4-BE49-F238E27FC236}">
                <a16:creationId xmlns:a16="http://schemas.microsoft.com/office/drawing/2014/main" id="{A9ED4AEC-94AB-AE65-0CDD-5ACB68FF744A}"/>
              </a:ext>
            </a:extLst>
          </p:cNvPr>
          <p:cNvSpPr txBox="1"/>
          <p:nvPr/>
        </p:nvSpPr>
        <p:spPr>
          <a:xfrm>
            <a:off x="6450676" y="2703313"/>
            <a:ext cx="4604178" cy="1231106"/>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User dataset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rgbClr val="222222"/>
                </a:solidFill>
                <a:latin typeface="Times New Roman" panose="02020603050405020304" pitchFamily="18" charset="0"/>
                <a:cs typeface="Times New Roman" panose="02020603050405020304" pitchFamily="18" charset="0"/>
              </a:rPr>
              <a:t>The dataset before removing the null values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buNone/>
            </a:pPr>
            <a:endParaRPr lang="en-IN" dirty="0"/>
          </a:p>
          <a:p>
            <a:endParaRPr lang="en-IN" dirty="0"/>
          </a:p>
        </p:txBody>
      </p:sp>
    </p:spTree>
    <p:extLst>
      <p:ext uri="{BB962C8B-B14F-4D97-AF65-F5344CB8AC3E}">
        <p14:creationId xmlns:p14="http://schemas.microsoft.com/office/powerpoint/2010/main" val="41021631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A3109-6D22-C034-E1B4-067E70690895}"/>
              </a:ext>
            </a:extLst>
          </p:cNvPr>
          <p:cNvSpPr>
            <a:spLocks noGrp="1"/>
          </p:cNvSpPr>
          <p:nvPr>
            <p:ph type="title"/>
          </p:nvPr>
        </p:nvSpPr>
        <p:spPr>
          <a:xfrm>
            <a:off x="1451579" y="804519"/>
            <a:ext cx="9603275" cy="1049235"/>
          </a:xfrm>
        </p:spPr>
        <p:txBody>
          <a:bodyPr>
            <a:normAutofit/>
          </a:bodyPr>
          <a:lstStyle/>
          <a:p>
            <a:r>
              <a:rPr lang="en-IN" dirty="0">
                <a:latin typeface="Times New Roman" panose="02020603050405020304" pitchFamily="18" charset="0"/>
                <a:cs typeface="Times New Roman" panose="02020603050405020304" pitchFamily="18" charset="0"/>
              </a:rPr>
              <a:t>Implementation</a:t>
            </a:r>
          </a:p>
        </p:txBody>
      </p:sp>
      <p:sp>
        <p:nvSpPr>
          <p:cNvPr id="9" name="Content Placeholder 8">
            <a:extLst>
              <a:ext uri="{FF2B5EF4-FFF2-40B4-BE49-F238E27FC236}">
                <a16:creationId xmlns:a16="http://schemas.microsoft.com/office/drawing/2014/main" id="{18AD5507-4FE5-CACB-A7A4-7EE7E333A205}"/>
              </a:ext>
            </a:extLst>
          </p:cNvPr>
          <p:cNvSpPr>
            <a:spLocks noGrp="1"/>
          </p:cNvSpPr>
          <p:nvPr>
            <p:ph idx="1"/>
          </p:nvPr>
        </p:nvSpPr>
        <p:spPr>
          <a:xfrm>
            <a:off x="91440" y="2123439"/>
            <a:ext cx="7609839" cy="1452881"/>
          </a:xfrm>
        </p:spPr>
        <p:txBody>
          <a:bodyPr>
            <a:normAutofit fontScale="92500" lnSpcReduction="20000"/>
          </a:bodyPr>
          <a:lstStyle/>
          <a:p>
            <a:pPr marL="0" indent="0">
              <a:buNone/>
            </a:pPr>
            <a:r>
              <a:rPr lang="en-US" sz="3300" b="0" i="0" dirty="0">
                <a:effectLst/>
                <a:latin typeface="Times New Roman" panose="02020603050405020304" pitchFamily="18" charset="0"/>
                <a:cs typeface="Times New Roman" panose="02020603050405020304" pitchFamily="18" charset="0"/>
              </a:rPr>
              <a:t>Removing Noise from the data</a:t>
            </a:r>
          </a:p>
          <a:p>
            <a:pPr>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To qualify a movie, a minimum of </a:t>
            </a:r>
            <a:r>
              <a:rPr lang="en-US" b="1" i="0" dirty="0">
                <a:effectLst/>
                <a:latin typeface="Times New Roman" panose="02020603050405020304" pitchFamily="18" charset="0"/>
                <a:cs typeface="Times New Roman" panose="02020603050405020304" pitchFamily="18" charset="0"/>
              </a:rPr>
              <a:t>10</a:t>
            </a:r>
            <a:r>
              <a:rPr lang="en-US" b="0" i="0" dirty="0">
                <a:effectLst/>
                <a:latin typeface="Times New Roman" panose="02020603050405020304" pitchFamily="18" charset="0"/>
                <a:cs typeface="Times New Roman" panose="02020603050405020304" pitchFamily="18" charset="0"/>
              </a:rPr>
              <a:t> users should have voted a movie.</a:t>
            </a:r>
          </a:p>
          <a:p>
            <a:pPr>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To qualify a user, a minimum of </a:t>
            </a:r>
            <a:r>
              <a:rPr lang="en-US" b="1" i="0" dirty="0">
                <a:effectLst/>
                <a:latin typeface="Times New Roman" panose="02020603050405020304" pitchFamily="18" charset="0"/>
                <a:cs typeface="Times New Roman" panose="02020603050405020304" pitchFamily="18" charset="0"/>
              </a:rPr>
              <a:t>50</a:t>
            </a:r>
            <a:r>
              <a:rPr lang="en-US" b="0" i="0" dirty="0">
                <a:effectLst/>
                <a:latin typeface="Times New Roman" panose="02020603050405020304" pitchFamily="18" charset="0"/>
                <a:cs typeface="Times New Roman" panose="02020603050405020304" pitchFamily="18" charset="0"/>
              </a:rPr>
              <a:t> movies should have voted by the user.</a:t>
            </a:r>
          </a:p>
          <a:p>
            <a:pPr marL="0" indent="0">
              <a:buNone/>
            </a:pPr>
            <a:endParaRPr lang="en-US" b="0" i="0" dirty="0">
              <a:effectLst/>
              <a:latin typeface="Lato" panose="020F0502020204030203" pitchFamily="34" charset="0"/>
            </a:endParaRPr>
          </a:p>
          <a:p>
            <a:pPr marL="0" indent="0">
              <a:buNone/>
            </a:pPr>
            <a:endParaRPr lang="en-US" dirty="0"/>
          </a:p>
        </p:txBody>
      </p:sp>
      <p:pic>
        <p:nvPicPr>
          <p:cNvPr id="25" name="Content Placeholder 4" descr="Chart, scatter chart&#10;&#10;Description automatically generated">
            <a:extLst>
              <a:ext uri="{FF2B5EF4-FFF2-40B4-BE49-F238E27FC236}">
                <a16:creationId xmlns:a16="http://schemas.microsoft.com/office/drawing/2014/main" id="{49C045DD-9C3C-9B3B-A687-F60BC1C26E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5824" y="4502597"/>
            <a:ext cx="4612640" cy="1550884"/>
          </a:xfrm>
          <a:prstGeom prst="rect">
            <a:avLst/>
          </a:prstGeom>
        </p:spPr>
      </p:pic>
      <p:pic>
        <p:nvPicPr>
          <p:cNvPr id="7" name="Picture 6" descr="Chart, scatter chart&#10;&#10;Description automatically generated">
            <a:extLst>
              <a:ext uri="{FF2B5EF4-FFF2-40B4-BE49-F238E27FC236}">
                <a16:creationId xmlns:a16="http://schemas.microsoft.com/office/drawing/2014/main" id="{FF1C01D8-8634-7308-5057-38AD2D7D3A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5824" y="1991360"/>
            <a:ext cx="4716336" cy="1722566"/>
          </a:xfrm>
          <a:prstGeom prst="rect">
            <a:avLst/>
          </a:prstGeom>
        </p:spPr>
      </p:pic>
      <p:sp>
        <p:nvSpPr>
          <p:cNvPr id="8" name="TextBox 7">
            <a:extLst>
              <a:ext uri="{FF2B5EF4-FFF2-40B4-BE49-F238E27FC236}">
                <a16:creationId xmlns:a16="http://schemas.microsoft.com/office/drawing/2014/main" id="{61862463-C285-88AA-A606-FEC2DF8E5A38}"/>
              </a:ext>
            </a:extLst>
          </p:cNvPr>
          <p:cNvSpPr txBox="1"/>
          <p:nvPr/>
        </p:nvSpPr>
        <p:spPr>
          <a:xfrm>
            <a:off x="289559" y="4202546"/>
            <a:ext cx="7213600"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Making modification as per the threshold set.</a:t>
            </a:r>
          </a:p>
        </p:txBody>
      </p:sp>
    </p:spTree>
    <p:extLst>
      <p:ext uri="{BB962C8B-B14F-4D97-AF65-F5344CB8AC3E}">
        <p14:creationId xmlns:p14="http://schemas.microsoft.com/office/powerpoint/2010/main" val="20015692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CAE4B-C099-3F7A-8029-B1089710AEB0}"/>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implementation</a:t>
            </a:r>
          </a:p>
        </p:txBody>
      </p:sp>
      <p:pic>
        <p:nvPicPr>
          <p:cNvPr id="5" name="Content Placeholder 4">
            <a:extLst>
              <a:ext uri="{FF2B5EF4-FFF2-40B4-BE49-F238E27FC236}">
                <a16:creationId xmlns:a16="http://schemas.microsoft.com/office/drawing/2014/main" id="{DEC2401B-938F-D2E6-41CA-377429A32808}"/>
              </a:ext>
            </a:extLst>
          </p:cNvPr>
          <p:cNvPicPr>
            <a:picLocks noGrp="1" noChangeAspect="1"/>
          </p:cNvPicPr>
          <p:nvPr>
            <p:ph idx="1"/>
          </p:nvPr>
        </p:nvPicPr>
        <p:blipFill>
          <a:blip r:embed="rId2"/>
          <a:stretch>
            <a:fillRect/>
          </a:stretch>
        </p:blipFill>
        <p:spPr>
          <a:xfrm>
            <a:off x="3507971" y="3680067"/>
            <a:ext cx="3023543" cy="1324180"/>
          </a:xfrm>
        </p:spPr>
      </p:pic>
      <p:sp>
        <p:nvSpPr>
          <p:cNvPr id="6" name="TextBox 5">
            <a:extLst>
              <a:ext uri="{FF2B5EF4-FFF2-40B4-BE49-F238E27FC236}">
                <a16:creationId xmlns:a16="http://schemas.microsoft.com/office/drawing/2014/main" id="{64BDC3B1-3FDA-6270-E896-AED73DCF4DD4}"/>
              </a:ext>
            </a:extLst>
          </p:cNvPr>
          <p:cNvSpPr txBox="1"/>
          <p:nvPr/>
        </p:nvSpPr>
        <p:spPr>
          <a:xfrm>
            <a:off x="1451578" y="2213160"/>
            <a:ext cx="8856203" cy="1292662"/>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Cosine Similarity:</a:t>
            </a:r>
            <a:r>
              <a:rPr lang="en-US" dirty="0">
                <a:latin typeface="Times New Roman" panose="02020603050405020304" pitchFamily="18" charset="0"/>
                <a:cs typeface="Times New Roman" panose="02020603050405020304" pitchFamily="18" charset="0"/>
              </a:rPr>
              <a:t>The formula used to measure how similar the movies are based on their similarities of different properties. Mathematically, it shows the cosine of the angle of two vectors projected in a multidimensional space. The cosine similarity is very beneficial since it helps in finding similar objects.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694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1E8F4-416A-DF6C-52A9-21E46E164F26}"/>
              </a:ext>
            </a:extLst>
          </p:cNvPr>
          <p:cNvSpPr>
            <a:spLocks noGrp="1"/>
          </p:cNvSpPr>
          <p:nvPr>
            <p:ph type="title"/>
          </p:nvPr>
        </p:nvSpPr>
        <p:spPr/>
        <p:txBody>
          <a:bodyPr/>
          <a:lstStyle/>
          <a:p>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Team members and guide details</a:t>
            </a:r>
          </a:p>
        </p:txBody>
      </p:sp>
      <p:sp>
        <p:nvSpPr>
          <p:cNvPr id="3" name="Content Placeholder 2">
            <a:extLst>
              <a:ext uri="{FF2B5EF4-FFF2-40B4-BE49-F238E27FC236}">
                <a16:creationId xmlns:a16="http://schemas.microsoft.com/office/drawing/2014/main" id="{90500BD5-27A5-641E-5F61-5BDA85D37B6B}"/>
              </a:ext>
            </a:extLst>
          </p:cNvPr>
          <p:cNvSpPr>
            <a:spLocks noGrp="1"/>
          </p:cNvSpPr>
          <p:nvPr>
            <p:ph idx="1"/>
          </p:nvPr>
        </p:nvSpPr>
        <p:spPr/>
        <p:txBody>
          <a:bodyPr>
            <a:normAutofit fontScale="92500" lnSpcReduction="20000"/>
          </a:bodyPr>
          <a:lstStyle/>
          <a:p>
            <a:endParaRPr lang="en-IN" dirty="0"/>
          </a:p>
          <a:p>
            <a:r>
              <a:rPr lang="en-IN" dirty="0" err="1">
                <a:latin typeface="Times New Roman" panose="02020603050405020304" pitchFamily="18" charset="0"/>
                <a:cs typeface="Times New Roman" panose="02020603050405020304" pitchFamily="18" charset="0"/>
              </a:rPr>
              <a:t>CH.Harika</a:t>
            </a:r>
            <a:r>
              <a:rPr lang="en-IN" dirty="0">
                <a:latin typeface="Times New Roman" panose="02020603050405020304" pitchFamily="18" charset="0"/>
                <a:cs typeface="Times New Roman" panose="02020603050405020304" pitchFamily="18" charset="0"/>
              </a:rPr>
              <a:t>		2451-19-737-013</a:t>
            </a:r>
          </a:p>
          <a:p>
            <a:r>
              <a:rPr lang="en-IN" dirty="0" err="1">
                <a:latin typeface="Times New Roman" panose="02020603050405020304" pitchFamily="18" charset="0"/>
                <a:cs typeface="Times New Roman" panose="02020603050405020304" pitchFamily="18" charset="0"/>
              </a:rPr>
              <a:t>K.Sai</a:t>
            </a:r>
            <a:r>
              <a:rPr lang="en-IN" dirty="0">
                <a:latin typeface="Times New Roman" panose="02020603050405020304" pitchFamily="18" charset="0"/>
                <a:cs typeface="Times New Roman" panose="02020603050405020304" pitchFamily="18" charset="0"/>
              </a:rPr>
              <a:t> Kiran		2451-19-737-011</a:t>
            </a:r>
          </a:p>
          <a:p>
            <a:r>
              <a:rPr lang="en-IN" dirty="0" err="1">
                <a:latin typeface="Times New Roman" panose="02020603050405020304" pitchFamily="18" charset="0"/>
                <a:cs typeface="Times New Roman" panose="02020603050405020304" pitchFamily="18" charset="0"/>
              </a:rPr>
              <a:t>T.Sai</a:t>
            </a:r>
            <a:r>
              <a:rPr lang="en-IN" dirty="0">
                <a:latin typeface="Times New Roman" panose="02020603050405020304" pitchFamily="18" charset="0"/>
                <a:cs typeface="Times New Roman" panose="02020603050405020304" pitchFamily="18" charset="0"/>
              </a:rPr>
              <a:t> Kiran		2451-19-737-049</a:t>
            </a:r>
          </a:p>
          <a:p>
            <a:pPr marL="0" indent="0">
              <a:buNone/>
            </a:pPr>
            <a:endParaRPr lang="en-IN" dirty="0">
              <a:latin typeface="Times New Roman" panose="02020603050405020304" pitchFamily="18" charset="0"/>
              <a:cs typeface="Times New Roman" panose="02020603050405020304" pitchFamily="18" charset="0"/>
            </a:endParaRPr>
          </a:p>
          <a:p>
            <a:pPr marL="0" indent="0" algn="ctr">
              <a:buNone/>
            </a:pPr>
            <a:r>
              <a:rPr lang="en-IN" dirty="0">
                <a:latin typeface="Times New Roman" panose="02020603050405020304" pitchFamily="18" charset="0"/>
                <a:cs typeface="Times New Roman" panose="02020603050405020304" pitchFamily="18" charset="0"/>
              </a:rPr>
              <a:t>						Guide:</a:t>
            </a:r>
          </a:p>
          <a:p>
            <a:pPr marL="0" indent="0" algn="r">
              <a:buNone/>
            </a:pPr>
            <a:r>
              <a:rPr lang="en-IN" dirty="0" err="1">
                <a:latin typeface="Times New Roman" panose="02020603050405020304" pitchFamily="18" charset="0"/>
                <a:cs typeface="Times New Roman" panose="02020603050405020304" pitchFamily="18" charset="0"/>
              </a:rPr>
              <a:t>Dr.A.V.Krishna</a:t>
            </a:r>
            <a:r>
              <a:rPr lang="en-IN" dirty="0">
                <a:latin typeface="Times New Roman" panose="02020603050405020304" pitchFamily="18" charset="0"/>
                <a:cs typeface="Times New Roman" panose="02020603050405020304" pitchFamily="18" charset="0"/>
              </a:rPr>
              <a:t> Prasad</a:t>
            </a:r>
          </a:p>
          <a:p>
            <a:pPr marL="0" indent="0" algn="r">
              <a:buNone/>
            </a:pPr>
            <a:r>
              <a:rPr lang="en-IN" dirty="0">
                <a:latin typeface="Times New Roman" panose="02020603050405020304" pitchFamily="18" charset="0"/>
                <a:cs typeface="Times New Roman" panose="02020603050405020304" pitchFamily="18" charset="0"/>
              </a:rPr>
              <a:t>Associate </a:t>
            </a:r>
            <a:r>
              <a:rPr lang="en-IN" dirty="0" err="1">
                <a:latin typeface="Times New Roman" panose="02020603050405020304" pitchFamily="18" charset="0"/>
                <a:cs typeface="Times New Roman" panose="02020603050405020304" pitchFamily="18" charset="0"/>
              </a:rPr>
              <a:t>professor,ITD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20550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68E74-3E8A-6014-6467-EF8CBD0CE037}"/>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IMPLEMENTATION</a:t>
            </a:r>
          </a:p>
        </p:txBody>
      </p:sp>
      <p:sp>
        <p:nvSpPr>
          <p:cNvPr id="11" name="Content Placeholder 10">
            <a:extLst>
              <a:ext uri="{FF2B5EF4-FFF2-40B4-BE49-F238E27FC236}">
                <a16:creationId xmlns:a16="http://schemas.microsoft.com/office/drawing/2014/main" id="{AE494D57-C3D8-80D5-8C7F-CAA02F0B2F08}"/>
              </a:ext>
            </a:extLst>
          </p:cNvPr>
          <p:cNvSpPr>
            <a:spLocks noGrp="1"/>
          </p:cNvSpPr>
          <p:nvPr>
            <p:ph idx="1"/>
          </p:nvPr>
        </p:nvSpPr>
        <p:spPr>
          <a:xfrm rot="10800000" flipV="1">
            <a:off x="863601" y="2153919"/>
            <a:ext cx="10191254" cy="4438073"/>
          </a:xfrm>
        </p:spPr>
        <p:txBody>
          <a:bodyPr/>
          <a:lstStyle/>
          <a:p>
            <a:pPr marL="0" indent="0">
              <a:buNone/>
            </a:pPr>
            <a:r>
              <a:rPr lang="en-IN" sz="2800" dirty="0">
                <a:latin typeface="Times New Roman" panose="02020603050405020304" pitchFamily="18" charset="0"/>
                <a:cs typeface="Times New Roman" panose="02020603050405020304" pitchFamily="18" charset="0"/>
              </a:rPr>
              <a:t>Removing sparsity:</a:t>
            </a:r>
          </a:p>
          <a:p>
            <a:pPr marL="0" indent="0">
              <a:buNone/>
            </a:pPr>
            <a:r>
              <a:rPr lang="en-IN" dirty="0">
                <a:latin typeface="Times New Roman" panose="02020603050405020304" pitchFamily="18" charset="0"/>
                <a:cs typeface="Times New Roman" panose="02020603050405020304" pitchFamily="18" charset="0"/>
              </a:rPr>
              <a:t>To reduce the sparsity we use the </a:t>
            </a:r>
            <a:r>
              <a:rPr lang="en-IN" dirty="0" err="1">
                <a:latin typeface="Times New Roman" panose="02020603050405020304" pitchFamily="18" charset="0"/>
                <a:cs typeface="Times New Roman" panose="02020603050405020304" pitchFamily="18" charset="0"/>
              </a:rPr>
              <a:t>csr_matrix</a:t>
            </a:r>
            <a:r>
              <a:rPr lang="en-IN" dirty="0">
                <a:latin typeface="Times New Roman" panose="02020603050405020304" pitchFamily="18" charset="0"/>
                <a:cs typeface="Times New Roman" panose="02020603050405020304" pitchFamily="18" charset="0"/>
              </a:rPr>
              <a:t> function from </a:t>
            </a:r>
            <a:r>
              <a:rPr lang="en-IN" dirty="0" err="1">
                <a:latin typeface="Times New Roman" panose="02020603050405020304" pitchFamily="18" charset="0"/>
                <a:cs typeface="Times New Roman" panose="02020603050405020304" pitchFamily="18" charset="0"/>
              </a:rPr>
              <a:t>scipy</a:t>
            </a:r>
            <a:r>
              <a:rPr lang="en-IN" dirty="0">
                <a:latin typeface="Times New Roman" panose="02020603050405020304" pitchFamily="18" charset="0"/>
                <a:cs typeface="Times New Roman" panose="02020603050405020304" pitchFamily="18" charset="0"/>
              </a:rPr>
              <a:t> library.</a:t>
            </a:r>
          </a:p>
          <a:p>
            <a:pPr marL="0" indent="0">
              <a:buNone/>
            </a:pPr>
            <a:r>
              <a:rPr lang="en-IN" sz="2800" dirty="0">
                <a:latin typeface="Times New Roman" panose="02020603050405020304" pitchFamily="18" charset="0"/>
                <a:cs typeface="Times New Roman" panose="02020603050405020304" pitchFamily="18" charset="0"/>
              </a:rPr>
              <a:t>Making the movie recommendation system model :</a:t>
            </a:r>
          </a:p>
          <a:p>
            <a:pPr marL="0" indent="0">
              <a:buNone/>
            </a:pPr>
            <a:r>
              <a:rPr lang="en-IN" dirty="0">
                <a:latin typeface="Times New Roman" panose="02020603050405020304" pitchFamily="18" charset="0"/>
                <a:cs typeface="Times New Roman" panose="02020603050405020304" pitchFamily="18" charset="0"/>
              </a:rPr>
              <a:t>Using the KNN Algorithm to compute similarity with cosine distance metric which is very fast .</a:t>
            </a:r>
          </a:p>
        </p:txBody>
      </p:sp>
      <p:sp>
        <p:nvSpPr>
          <p:cNvPr id="13" name="TextBox 12">
            <a:extLst>
              <a:ext uri="{FF2B5EF4-FFF2-40B4-BE49-F238E27FC236}">
                <a16:creationId xmlns:a16="http://schemas.microsoft.com/office/drawing/2014/main" id="{94E2FA74-737D-8DE8-8EFA-3A2590A1F8DB}"/>
              </a:ext>
            </a:extLst>
          </p:cNvPr>
          <p:cNvSpPr txBox="1"/>
          <p:nvPr/>
        </p:nvSpPr>
        <p:spPr>
          <a:xfrm>
            <a:off x="863601" y="4451003"/>
            <a:ext cx="9818254" cy="954107"/>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Recommending movies: </a:t>
            </a:r>
          </a:p>
          <a:p>
            <a:r>
              <a:rPr lang="en-IN" sz="2000" dirty="0">
                <a:latin typeface="Times New Roman" panose="02020603050405020304" pitchFamily="18" charset="0"/>
                <a:cs typeface="Times New Roman" panose="02020603050405020304" pitchFamily="18" charset="0"/>
              </a:rPr>
              <a:t>Gives top 5 movies as output</a:t>
            </a:r>
            <a:r>
              <a:rPr lang="en-IN" sz="2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4275652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B0B6A-A166-FD5A-6DFB-6401AAE85752}"/>
              </a:ext>
            </a:extLst>
          </p:cNvPr>
          <p:cNvSpPr>
            <a:spLocks noGrp="1"/>
          </p:cNvSpPr>
          <p:nvPr>
            <p:ph type="title"/>
          </p:nvPr>
        </p:nvSpPr>
        <p:spPr>
          <a:xfrm>
            <a:off x="1451580" y="804521"/>
            <a:ext cx="10161300" cy="1042568"/>
          </a:xfrm>
        </p:spPr>
        <p:txBody>
          <a:bodyPr>
            <a:normAutofit/>
          </a:bodyPr>
          <a:lstStyle/>
          <a:p>
            <a:r>
              <a:rPr lang="en-IN" dirty="0" err="1">
                <a:latin typeface="Times New Roman" panose="02020603050405020304" pitchFamily="18" charset="0"/>
                <a:cs typeface="Times New Roman" panose="02020603050405020304" pitchFamily="18" charset="0"/>
              </a:rPr>
              <a:t>ImpLementation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F358515-7580-9643-7651-449164A98B7D}"/>
              </a:ext>
            </a:extLst>
          </p:cNvPr>
          <p:cNvSpPr>
            <a:spLocks noGrp="1"/>
          </p:cNvSpPr>
          <p:nvPr>
            <p:ph idx="1"/>
          </p:nvPr>
        </p:nvSpPr>
        <p:spPr>
          <a:xfrm>
            <a:off x="1451581" y="2015732"/>
            <a:ext cx="4172212" cy="3450613"/>
          </a:xfrm>
        </p:spPr>
        <p:txBody>
          <a:bodyPr>
            <a:normAutofit/>
          </a:bodyPr>
          <a:lstStyle/>
          <a:p>
            <a:pPr marL="0" indent="0">
              <a:buNone/>
            </a:pPr>
            <a:r>
              <a:rPr lang="en-IN" dirty="0">
                <a:latin typeface="Times New Roman" panose="02020603050405020304" pitchFamily="18" charset="0"/>
                <a:cs typeface="Times New Roman" panose="02020603050405020304" pitchFamily="18" charset="0"/>
              </a:rPr>
              <a:t>Result:</a:t>
            </a:r>
          </a:p>
        </p:txBody>
      </p:sp>
      <p:pic>
        <p:nvPicPr>
          <p:cNvPr id="6" name="Picture 5">
            <a:extLst>
              <a:ext uri="{FF2B5EF4-FFF2-40B4-BE49-F238E27FC236}">
                <a16:creationId xmlns:a16="http://schemas.microsoft.com/office/drawing/2014/main" id="{FDFAF140-776C-DD0B-0276-6CAC3B5797AB}"/>
              </a:ext>
            </a:extLst>
          </p:cNvPr>
          <p:cNvPicPr>
            <a:picLocks noChangeAspect="1"/>
          </p:cNvPicPr>
          <p:nvPr/>
        </p:nvPicPr>
        <p:blipFill>
          <a:blip r:embed="rId2"/>
          <a:stretch>
            <a:fillRect/>
          </a:stretch>
        </p:blipFill>
        <p:spPr>
          <a:xfrm>
            <a:off x="537627" y="2477193"/>
            <a:ext cx="11116746" cy="3779693"/>
          </a:xfrm>
          <a:prstGeom prst="rect">
            <a:avLst/>
          </a:prstGeom>
        </p:spPr>
      </p:pic>
    </p:spTree>
    <p:extLst>
      <p:ext uri="{BB962C8B-B14F-4D97-AF65-F5344CB8AC3E}">
        <p14:creationId xmlns:p14="http://schemas.microsoft.com/office/powerpoint/2010/main" val="4608698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25365-DC4B-1185-034C-3EF9990678B8}"/>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1A50DA31-0D84-7541-8396-4BAEBE02F125}"/>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We have illustrated the modelling of a movie recommendation system by making the use of collaborative-based filtering in the movie recommendation system. The KNN algorithm is implemented in this model along with the principle of cosine similarity as it gives more accuracy than the other distance metrics and the complexity is comparatively low too.</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27950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910E3-431F-5550-5811-F023C81E0F24}"/>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Reference</a:t>
            </a:r>
          </a:p>
        </p:txBody>
      </p:sp>
      <p:sp>
        <p:nvSpPr>
          <p:cNvPr id="3" name="Content Placeholder 2">
            <a:extLst>
              <a:ext uri="{FF2B5EF4-FFF2-40B4-BE49-F238E27FC236}">
                <a16:creationId xmlns:a16="http://schemas.microsoft.com/office/drawing/2014/main" id="{FC3A0BC6-A4CA-BCE8-EBF6-CF45D7560F55}"/>
              </a:ext>
            </a:extLst>
          </p:cNvPr>
          <p:cNvSpPr>
            <a:spLocks noGrp="1"/>
          </p:cNvSpPr>
          <p:nvPr>
            <p:ph idx="1"/>
          </p:nvPr>
        </p:nvSpPr>
        <p:spPr>
          <a:xfrm>
            <a:off x="1047405" y="2015732"/>
            <a:ext cx="10007450" cy="4118738"/>
          </a:xfrm>
        </p:spPr>
        <p:txBody>
          <a:bodyPr>
            <a:normAutofit fontScale="70000" lnSpcReduction="20000"/>
          </a:bodyPr>
          <a:lstStyle/>
          <a:p>
            <a:r>
              <a:rPr lang="en-IN" dirty="0">
                <a:latin typeface="Times New Roman" panose="02020603050405020304" pitchFamily="18" charset="0"/>
                <a:cs typeface="Times New Roman" panose="02020603050405020304" pitchFamily="18" charset="0"/>
                <a:hlinkClick r:id="rId2"/>
              </a:rPr>
              <a:t>https://ieeexplore.ieee.org/document/6382910</a:t>
            </a:r>
            <a:endParaRPr lang="en-IN" dirty="0">
              <a:latin typeface="Times New Roman" panose="02020603050405020304" pitchFamily="18" charset="0"/>
              <a:cs typeface="Times New Roman" panose="02020603050405020304" pitchFamily="18" charset="0"/>
            </a:endParaRPr>
          </a:p>
          <a:p>
            <a:r>
              <a:rPr lang="en-IN" dirty="0" err="1">
                <a:latin typeface="Times New Roman" panose="02020603050405020304" pitchFamily="18" charset="0"/>
                <a:cs typeface="Times New Roman" panose="02020603050405020304" pitchFamily="18" charset="0"/>
              </a:rPr>
              <a:t>Xiaoyuan</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Su</a:t>
            </a:r>
            <a:r>
              <a:rPr lang="en-IN" dirty="0">
                <a:latin typeface="Times New Roman" panose="02020603050405020304" pitchFamily="18" charset="0"/>
                <a:cs typeface="Times New Roman" panose="02020603050405020304" pitchFamily="18" charset="0"/>
              </a:rPr>
              <a:t> and Taghi M. </a:t>
            </a:r>
            <a:r>
              <a:rPr lang="en-IN" dirty="0" err="1">
                <a:latin typeface="Times New Roman" panose="02020603050405020304" pitchFamily="18" charset="0"/>
                <a:cs typeface="Times New Roman" panose="02020603050405020304" pitchFamily="18" charset="0"/>
              </a:rPr>
              <a:t>Khoshgoftaar</a:t>
            </a:r>
            <a:r>
              <a:rPr lang="en-IN" dirty="0">
                <a:latin typeface="Times New Roman" panose="02020603050405020304" pitchFamily="18" charset="0"/>
                <a:cs typeface="Times New Roman" panose="02020603050405020304" pitchFamily="18" charset="0"/>
              </a:rPr>
              <a:t>, “A Survey of Collaborative Filtering Techniques,” Advances in Artificial Intelligence, vol. 2009, Article ID 421425, 19 pages, 2009</a:t>
            </a:r>
          </a:p>
          <a:p>
            <a:r>
              <a:rPr lang="en-US" dirty="0">
                <a:latin typeface="Times New Roman" panose="02020603050405020304" pitchFamily="18" charset="0"/>
                <a:cs typeface="Times New Roman" panose="02020603050405020304" pitchFamily="18" charset="0"/>
              </a:rPr>
              <a:t>Cui, Bei-Bei. (2017). Design and Implementation of Movie Recommendation System Based on </a:t>
            </a:r>
            <a:r>
              <a:rPr lang="en-US" dirty="0" err="1">
                <a:latin typeface="Times New Roman" panose="02020603050405020304" pitchFamily="18" charset="0"/>
                <a:cs typeface="Times New Roman" panose="02020603050405020304" pitchFamily="18" charset="0"/>
              </a:rPr>
              <a:t>Knn</a:t>
            </a:r>
            <a:r>
              <a:rPr lang="en-US" dirty="0">
                <a:latin typeface="Times New Roman" panose="02020603050405020304" pitchFamily="18" charset="0"/>
                <a:cs typeface="Times New Roman" panose="02020603050405020304" pitchFamily="18" charset="0"/>
              </a:rPr>
              <a:t> Collaborative Filtering Algorithm. ITM Web of Conferences. 12. 04008. 10.1051/</a:t>
            </a:r>
            <a:r>
              <a:rPr lang="en-US" dirty="0" err="1">
                <a:latin typeface="Times New Roman" panose="02020603050405020304" pitchFamily="18" charset="0"/>
                <a:cs typeface="Times New Roman" panose="02020603050405020304" pitchFamily="18" charset="0"/>
              </a:rPr>
              <a:t>itmconf</a:t>
            </a:r>
            <a:r>
              <a:rPr lang="en-US" dirty="0">
                <a:latin typeface="Times New Roman" panose="02020603050405020304" pitchFamily="18" charset="0"/>
                <a:cs typeface="Times New Roman" panose="02020603050405020304" pitchFamily="18" charset="0"/>
              </a:rPr>
              <a:t>/20171204008</a:t>
            </a:r>
          </a:p>
          <a:p>
            <a:r>
              <a:rPr lang="en-IN" dirty="0" err="1">
                <a:latin typeface="Times New Roman" panose="02020603050405020304" pitchFamily="18" charset="0"/>
                <a:cs typeface="Times New Roman" panose="02020603050405020304" pitchFamily="18" charset="0"/>
              </a:rPr>
              <a:t>Marovic</a:t>
            </a:r>
            <a:r>
              <a:rPr lang="en-IN" dirty="0">
                <a:latin typeface="Times New Roman" panose="02020603050405020304" pitchFamily="18" charset="0"/>
                <a:cs typeface="Times New Roman" panose="02020603050405020304" pitchFamily="18" charset="0"/>
              </a:rPr>
              <a:t>, M., </a:t>
            </a:r>
            <a:r>
              <a:rPr lang="en-IN" dirty="0" err="1">
                <a:latin typeface="Times New Roman" panose="02020603050405020304" pitchFamily="18" charset="0"/>
                <a:cs typeface="Times New Roman" panose="02020603050405020304" pitchFamily="18" charset="0"/>
              </a:rPr>
              <a:t>Mihokovic</a:t>
            </a:r>
            <a:r>
              <a:rPr lang="en-IN" dirty="0">
                <a:latin typeface="Times New Roman" panose="02020603050405020304" pitchFamily="18" charset="0"/>
                <a:cs typeface="Times New Roman" panose="02020603050405020304" pitchFamily="18" charset="0"/>
              </a:rPr>
              <a:t>, M., </a:t>
            </a:r>
            <a:r>
              <a:rPr lang="en-IN" dirty="0" err="1">
                <a:latin typeface="Times New Roman" panose="02020603050405020304" pitchFamily="18" charset="0"/>
                <a:cs typeface="Times New Roman" panose="02020603050405020304" pitchFamily="18" charset="0"/>
              </a:rPr>
              <a:t>Miksa</a:t>
            </a:r>
            <a:r>
              <a:rPr lang="en-IN" dirty="0">
                <a:latin typeface="Times New Roman" panose="02020603050405020304" pitchFamily="18" charset="0"/>
                <a:cs typeface="Times New Roman" panose="02020603050405020304" pitchFamily="18" charset="0"/>
              </a:rPr>
              <a:t>, M., </a:t>
            </a:r>
            <a:r>
              <a:rPr lang="en-IN" dirty="0" err="1">
                <a:latin typeface="Times New Roman" panose="02020603050405020304" pitchFamily="18" charset="0"/>
                <a:cs typeface="Times New Roman" panose="02020603050405020304" pitchFamily="18" charset="0"/>
              </a:rPr>
              <a:t>Pribil</a:t>
            </a:r>
            <a:r>
              <a:rPr lang="en-IN" dirty="0">
                <a:latin typeface="Times New Roman" panose="02020603050405020304" pitchFamily="18" charset="0"/>
                <a:cs typeface="Times New Roman" panose="02020603050405020304" pitchFamily="18" charset="0"/>
              </a:rPr>
              <a:t>, S., &amp; </a:t>
            </a:r>
            <a:r>
              <a:rPr lang="en-IN" dirty="0" err="1">
                <a:latin typeface="Times New Roman" panose="02020603050405020304" pitchFamily="18" charset="0"/>
                <a:cs typeface="Times New Roman" panose="02020603050405020304" pitchFamily="18" charset="0"/>
              </a:rPr>
              <a:t>Tus,A</a:t>
            </a:r>
            <a:r>
              <a:rPr lang="en-IN" dirty="0">
                <a:latin typeface="Times New Roman" panose="02020603050405020304" pitchFamily="18" charset="0"/>
                <a:cs typeface="Times New Roman" panose="02020603050405020304" pitchFamily="18" charset="0"/>
              </a:rPr>
              <a:t>. “Automatic movie ratings prediction using machine learning”. In: 2011 Proceedings of the 34th International Convention MIPRO (2011,may), pp. 1640–1645.</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MovieLens</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MovieLens</a:t>
            </a:r>
            <a:r>
              <a:rPr lang="en-IN" dirty="0">
                <a:latin typeface="Times New Roman" panose="02020603050405020304" pitchFamily="18" charset="0"/>
                <a:cs typeface="Times New Roman" panose="02020603050405020304" pitchFamily="18" charset="0"/>
              </a:rPr>
              <a:t>(100k). 1998. URL: http : / / </a:t>
            </a:r>
            <a:r>
              <a:rPr lang="en-IN" dirty="0" err="1">
                <a:latin typeface="Times New Roman" panose="02020603050405020304" pitchFamily="18" charset="0"/>
                <a:cs typeface="Times New Roman" panose="02020603050405020304" pitchFamily="18" charset="0"/>
              </a:rPr>
              <a:t>grouplens</a:t>
            </a:r>
            <a:r>
              <a:rPr lang="en-IN" dirty="0">
                <a:latin typeface="Times New Roman" panose="02020603050405020304" pitchFamily="18" charset="0"/>
                <a:cs typeface="Times New Roman" panose="02020603050405020304" pitchFamily="18" charset="0"/>
              </a:rPr>
              <a:t> . org / datasets/</a:t>
            </a:r>
            <a:r>
              <a:rPr lang="en-IN" dirty="0" err="1">
                <a:latin typeface="Times New Roman" panose="02020603050405020304" pitchFamily="18" charset="0"/>
                <a:cs typeface="Times New Roman" panose="02020603050405020304" pitchFamily="18" charset="0"/>
              </a:rPr>
              <a:t>movielens</a:t>
            </a:r>
            <a:r>
              <a:rPr lang="en-IN" dirty="0">
                <a:latin typeface="Times New Roman" panose="02020603050405020304" pitchFamily="18" charset="0"/>
                <a:cs typeface="Times New Roman" panose="02020603050405020304" pitchFamily="18" charset="0"/>
              </a:rPr>
              <a:t>/100k/ (visited on 05/15/2020).</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Naumov</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M.,and</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Mudigere</a:t>
            </a:r>
            <a:r>
              <a:rPr lang="en-IN" dirty="0">
                <a:latin typeface="Times New Roman" panose="02020603050405020304" pitchFamily="18" charset="0"/>
                <a:cs typeface="Times New Roman" panose="02020603050405020304" pitchFamily="18" charset="0"/>
              </a:rPr>
              <a:t>, D. DLRM: An advanced, open source deep learning recommendation model. 2019. URL: https : / / ai . </a:t>
            </a:r>
            <a:r>
              <a:rPr lang="en-IN" dirty="0" err="1">
                <a:latin typeface="Times New Roman" panose="02020603050405020304" pitchFamily="18" charset="0"/>
                <a:cs typeface="Times New Roman" panose="02020603050405020304" pitchFamily="18" charset="0"/>
              </a:rPr>
              <a:t>facebook</a:t>
            </a:r>
            <a:r>
              <a:rPr lang="en-IN" dirty="0">
                <a:latin typeface="Times New Roman" panose="02020603050405020304" pitchFamily="18" charset="0"/>
                <a:cs typeface="Times New Roman" panose="02020603050405020304" pitchFamily="18" charset="0"/>
              </a:rPr>
              <a:t> . com / blog / </a:t>
            </a:r>
            <a:r>
              <a:rPr lang="en-IN" dirty="0" err="1">
                <a:latin typeface="Times New Roman" panose="02020603050405020304" pitchFamily="18" charset="0"/>
                <a:cs typeface="Times New Roman" panose="02020603050405020304" pitchFamily="18" charset="0"/>
              </a:rPr>
              <a:t>dlrm</a:t>
            </a:r>
            <a:r>
              <a:rPr lang="en-IN" dirty="0">
                <a:latin typeface="Times New Roman" panose="02020603050405020304" pitchFamily="18" charset="0"/>
                <a:cs typeface="Times New Roman" panose="02020603050405020304" pitchFamily="18" charset="0"/>
              </a:rPr>
              <a:t> - an - advanced - open - source - deep - learning - recommendation-model/. Accessed: 13 May 2020. </a:t>
            </a:r>
          </a:p>
          <a:p>
            <a:r>
              <a:rPr lang="en-IN" dirty="0">
                <a:latin typeface="Times New Roman" panose="02020603050405020304" pitchFamily="18" charset="0"/>
                <a:cs typeface="Times New Roman" panose="02020603050405020304" pitchFamily="18" charset="0"/>
              </a:rPr>
              <a:t> Nguyen H.V., Bai L. “Cosine Similarity Metric Learning for Face Verification”. In: Kimmel R., </a:t>
            </a:r>
            <a:r>
              <a:rPr lang="en-IN" dirty="0" err="1">
                <a:latin typeface="Times New Roman" panose="02020603050405020304" pitchFamily="18" charset="0"/>
                <a:cs typeface="Times New Roman" panose="02020603050405020304" pitchFamily="18" charset="0"/>
              </a:rPr>
              <a:t>Klette</a:t>
            </a:r>
            <a:r>
              <a:rPr lang="en-IN" dirty="0">
                <a:latin typeface="Times New Roman" panose="02020603050405020304" pitchFamily="18" charset="0"/>
                <a:cs typeface="Times New Roman" panose="02020603050405020304" pitchFamily="18" charset="0"/>
              </a:rPr>
              <a:t> R., Sugimoto A. (eds) Computer Vision – ACCV 2010. ACCV 2010. Lecture Notes in Computer Science, vol 6493. Springer, Berlin, Heidelberg (2011).</a:t>
            </a:r>
          </a:p>
        </p:txBody>
      </p:sp>
    </p:spTree>
    <p:extLst>
      <p:ext uri="{BB962C8B-B14F-4D97-AF65-F5344CB8AC3E}">
        <p14:creationId xmlns:p14="http://schemas.microsoft.com/office/powerpoint/2010/main" val="15887161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359CE-DB9A-ED7F-4AB8-415B9BBC7D3E}"/>
              </a:ext>
            </a:extLst>
          </p:cNvPr>
          <p:cNvSpPr>
            <a:spLocks noGrp="1"/>
          </p:cNvSpPr>
          <p:nvPr>
            <p:ph type="ctrTitle"/>
          </p:nvPr>
        </p:nvSpPr>
        <p:spPr/>
        <p:txBody>
          <a:bodyPr/>
          <a:lstStyle/>
          <a:p>
            <a:r>
              <a:rPr lang="en-IN" dirty="0">
                <a:latin typeface="Times New Roman" panose="02020603050405020304" pitchFamily="18" charset="0"/>
                <a:cs typeface="Times New Roman" panose="02020603050405020304" pitchFamily="18" charset="0"/>
              </a:rPr>
              <a:t>Thank You!</a:t>
            </a:r>
          </a:p>
        </p:txBody>
      </p:sp>
      <p:sp>
        <p:nvSpPr>
          <p:cNvPr id="3" name="Subtitle 2">
            <a:extLst>
              <a:ext uri="{FF2B5EF4-FFF2-40B4-BE49-F238E27FC236}">
                <a16:creationId xmlns:a16="http://schemas.microsoft.com/office/drawing/2014/main" id="{60403609-A879-65EF-A73F-7AE8BC4610FD}"/>
              </a:ext>
            </a:extLst>
          </p:cNvPr>
          <p:cNvSpPr>
            <a:spLocks noGrp="1"/>
          </p:cNvSpPr>
          <p:nvPr>
            <p:ph type="subTitle" idx="1"/>
          </p:nvPr>
        </p:nvSpPr>
        <p:spPr/>
        <p:txBody>
          <a:bodyPr/>
          <a:lstStyle/>
          <a:p>
            <a:r>
              <a:rPr lang="en-IN" dirty="0"/>
              <a:t> </a:t>
            </a:r>
          </a:p>
          <a:p>
            <a:endParaRPr lang="en-IN" dirty="0"/>
          </a:p>
        </p:txBody>
      </p:sp>
    </p:spTree>
    <p:extLst>
      <p:ext uri="{BB962C8B-B14F-4D97-AF65-F5344CB8AC3E}">
        <p14:creationId xmlns:p14="http://schemas.microsoft.com/office/powerpoint/2010/main" val="2468213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28633-0594-5C69-B45A-3A992B17C841}"/>
              </a:ext>
            </a:extLst>
          </p:cNvPr>
          <p:cNvSpPr>
            <a:spLocks noGrp="1"/>
          </p:cNvSpPr>
          <p:nvPr>
            <p:ph type="title"/>
          </p:nvPr>
        </p:nvSpPr>
        <p:spPr>
          <a:xfrm>
            <a:off x="1451579" y="786763"/>
            <a:ext cx="9603275" cy="1049235"/>
          </a:xfrm>
        </p:spPr>
        <p:txBody>
          <a:bodyPr/>
          <a:lstStyle/>
          <a:p>
            <a:r>
              <a:rPr lang="en-IN" dirty="0">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6A9753F6-8229-EDD3-79AF-FAF1E0CEC42C}"/>
              </a:ext>
            </a:extLst>
          </p:cNvPr>
          <p:cNvSpPr>
            <a:spLocks noGrp="1"/>
          </p:cNvSpPr>
          <p:nvPr>
            <p:ph idx="1"/>
          </p:nvPr>
        </p:nvSpPr>
        <p:spPr>
          <a:xfrm>
            <a:off x="1451579" y="1835998"/>
            <a:ext cx="9603275" cy="4235239"/>
          </a:xfrm>
        </p:spPr>
        <p:txBody>
          <a:bodyPr>
            <a:noAutofit/>
          </a:bodyPr>
          <a:lstStyle/>
          <a:p>
            <a:pPr>
              <a:spcBef>
                <a:spcPts val="400"/>
              </a:spcBef>
            </a:pPr>
            <a:r>
              <a:rPr lang="en-IN" sz="1400" dirty="0">
                <a:latin typeface="Times New Roman" panose="02020603050405020304" pitchFamily="18" charset="0"/>
                <a:cs typeface="Times New Roman" panose="02020603050405020304" pitchFamily="18" charset="0"/>
              </a:rPr>
              <a:t>Abstract</a:t>
            </a:r>
          </a:p>
          <a:p>
            <a:pPr>
              <a:spcBef>
                <a:spcPts val="400"/>
              </a:spcBef>
            </a:pPr>
            <a:r>
              <a:rPr lang="en-IN" sz="1400" dirty="0">
                <a:latin typeface="Times New Roman" panose="02020603050405020304" pitchFamily="18" charset="0"/>
                <a:cs typeface="Times New Roman" panose="02020603050405020304" pitchFamily="18" charset="0"/>
              </a:rPr>
              <a:t>Introduction</a:t>
            </a:r>
          </a:p>
          <a:p>
            <a:pPr>
              <a:spcBef>
                <a:spcPts val="400"/>
              </a:spcBef>
            </a:pPr>
            <a:r>
              <a:rPr lang="en-IN" sz="1400" dirty="0">
                <a:latin typeface="Times New Roman" panose="02020603050405020304" pitchFamily="18" charset="0"/>
                <a:cs typeface="Times New Roman" panose="02020603050405020304" pitchFamily="18" charset="0"/>
              </a:rPr>
              <a:t>Literature Survey</a:t>
            </a:r>
          </a:p>
          <a:p>
            <a:pPr>
              <a:spcBef>
                <a:spcPts val="400"/>
              </a:spcBef>
            </a:pPr>
            <a:r>
              <a:rPr lang="en-IN" sz="1400" dirty="0">
                <a:latin typeface="Times New Roman" panose="02020603050405020304" pitchFamily="18" charset="0"/>
                <a:cs typeface="Times New Roman" panose="02020603050405020304" pitchFamily="18" charset="0"/>
              </a:rPr>
              <a:t>Problem Statement</a:t>
            </a:r>
          </a:p>
          <a:p>
            <a:pPr>
              <a:spcBef>
                <a:spcPts val="400"/>
              </a:spcBef>
            </a:pPr>
            <a:r>
              <a:rPr lang="en-IN" sz="1400" dirty="0">
                <a:latin typeface="Times New Roman" panose="02020603050405020304" pitchFamily="18" charset="0"/>
                <a:cs typeface="Times New Roman" panose="02020603050405020304" pitchFamily="18" charset="0"/>
              </a:rPr>
              <a:t>Existing system</a:t>
            </a:r>
          </a:p>
          <a:p>
            <a:pPr>
              <a:spcBef>
                <a:spcPts val="400"/>
              </a:spcBef>
            </a:pPr>
            <a:r>
              <a:rPr lang="en-IN" sz="1400" dirty="0">
                <a:latin typeface="Times New Roman" panose="02020603050405020304" pitchFamily="18" charset="0"/>
                <a:cs typeface="Times New Roman" panose="02020603050405020304" pitchFamily="18" charset="0"/>
              </a:rPr>
              <a:t>Proposed system</a:t>
            </a:r>
          </a:p>
          <a:p>
            <a:pPr>
              <a:spcBef>
                <a:spcPts val="400"/>
              </a:spcBef>
            </a:pPr>
            <a:r>
              <a:rPr lang="en-IN" sz="1400" dirty="0">
                <a:latin typeface="Times New Roman" panose="02020603050405020304" pitchFamily="18" charset="0"/>
                <a:cs typeface="Times New Roman" panose="02020603050405020304" pitchFamily="18" charset="0"/>
              </a:rPr>
              <a:t>System requirements</a:t>
            </a:r>
          </a:p>
          <a:p>
            <a:pPr>
              <a:spcBef>
                <a:spcPts val="400"/>
              </a:spcBef>
            </a:pPr>
            <a:r>
              <a:rPr lang="en-IN" sz="1400" dirty="0">
                <a:latin typeface="Times New Roman" panose="02020603050405020304" pitchFamily="18" charset="0"/>
                <a:cs typeface="Times New Roman" panose="02020603050405020304" pitchFamily="18" charset="0"/>
              </a:rPr>
              <a:t>Architecture</a:t>
            </a:r>
          </a:p>
          <a:p>
            <a:pPr>
              <a:spcBef>
                <a:spcPts val="400"/>
              </a:spcBef>
            </a:pPr>
            <a:r>
              <a:rPr lang="en-IN" sz="1400" dirty="0">
                <a:latin typeface="Times New Roman" panose="02020603050405020304" pitchFamily="18" charset="0"/>
                <a:cs typeface="Times New Roman" panose="02020603050405020304" pitchFamily="18" charset="0"/>
              </a:rPr>
              <a:t>Design Phase</a:t>
            </a:r>
          </a:p>
          <a:p>
            <a:pPr>
              <a:spcBef>
                <a:spcPts val="400"/>
              </a:spcBef>
            </a:pPr>
            <a:r>
              <a:rPr lang="en-IN" sz="1400" dirty="0">
                <a:latin typeface="Times New Roman" panose="02020603050405020304" pitchFamily="18" charset="0"/>
                <a:cs typeface="Times New Roman" panose="02020603050405020304" pitchFamily="18" charset="0"/>
              </a:rPr>
              <a:t>Implementation</a:t>
            </a:r>
          </a:p>
          <a:p>
            <a:pPr>
              <a:spcBef>
                <a:spcPts val="400"/>
              </a:spcBef>
            </a:pPr>
            <a:r>
              <a:rPr lang="en-IN" sz="1400" dirty="0">
                <a:latin typeface="Times New Roman" panose="02020603050405020304" pitchFamily="18" charset="0"/>
                <a:cs typeface="Times New Roman" panose="02020603050405020304" pitchFamily="18" charset="0"/>
              </a:rPr>
              <a:t>Results</a:t>
            </a:r>
          </a:p>
          <a:p>
            <a:pPr>
              <a:spcBef>
                <a:spcPts val="400"/>
              </a:spcBef>
            </a:pPr>
            <a:r>
              <a:rPr lang="en-IN" sz="1400" dirty="0">
                <a:latin typeface="Times New Roman" panose="02020603050405020304" pitchFamily="18" charset="0"/>
                <a:cs typeface="Times New Roman" panose="02020603050405020304" pitchFamily="18" charset="0"/>
              </a:rPr>
              <a:t>Conclusion</a:t>
            </a:r>
          </a:p>
          <a:p>
            <a:pPr>
              <a:spcBef>
                <a:spcPts val="400"/>
              </a:spcBef>
            </a:pPr>
            <a:r>
              <a:rPr lang="en-IN" sz="1400" dirty="0">
                <a:latin typeface="Times New Roman" panose="02020603050405020304" pitchFamily="18" charset="0"/>
                <a:cs typeface="Times New Roman" panose="02020603050405020304" pitchFamily="18" charset="0"/>
              </a:rPr>
              <a:t>Reference</a:t>
            </a:r>
          </a:p>
        </p:txBody>
      </p:sp>
    </p:spTree>
    <p:extLst>
      <p:ext uri="{BB962C8B-B14F-4D97-AF65-F5344CB8AC3E}">
        <p14:creationId xmlns:p14="http://schemas.microsoft.com/office/powerpoint/2010/main" val="2590102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E8568-F67F-8F02-DEAB-041E0A9DB8F9}"/>
              </a:ext>
            </a:extLst>
          </p:cNvPr>
          <p:cNvSpPr>
            <a:spLocks noGrp="1"/>
          </p:cNvSpPr>
          <p:nvPr>
            <p:ph type="title"/>
          </p:nvPr>
        </p:nvSpPr>
        <p:spPr>
          <a:xfrm>
            <a:off x="1451579" y="1223620"/>
            <a:ext cx="9603275" cy="587136"/>
          </a:xfrm>
        </p:spPr>
        <p:txBody>
          <a:bodyPr/>
          <a:lstStyle/>
          <a:p>
            <a:r>
              <a:rPr lang="en-IN"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73DF9011-1FCD-5674-5E27-03C63314332F}"/>
              </a:ext>
            </a:extLst>
          </p:cNvPr>
          <p:cNvSpPr>
            <a:spLocks noGrp="1"/>
          </p:cNvSpPr>
          <p:nvPr>
            <p:ph idx="1"/>
          </p:nvPr>
        </p:nvSpPr>
        <p:spPr>
          <a:xfrm>
            <a:off x="1451579" y="2015732"/>
            <a:ext cx="9603275" cy="4029468"/>
          </a:xfrm>
        </p:spPr>
        <p:txBody>
          <a:bodyPr>
            <a:normAutofit/>
          </a:bodyPr>
          <a:lstStyle/>
          <a:p>
            <a:pPr marL="0" indent="0" algn="just">
              <a:buNone/>
            </a:pPr>
            <a:r>
              <a:rPr lang="en-US" sz="1600" b="0" i="0" dirty="0">
                <a:solidFill>
                  <a:srgbClr val="2E2E2E"/>
                </a:solidFill>
                <a:effectLst/>
                <a:latin typeface="NexusSerif"/>
              </a:rPr>
              <a:t>	</a:t>
            </a:r>
            <a:r>
              <a:rPr lang="en-US" sz="1800" b="0" i="0" dirty="0">
                <a:solidFill>
                  <a:srgbClr val="333333"/>
                </a:solidFill>
                <a:effectLst/>
                <a:latin typeface="Times New Roman" panose="02020603050405020304" pitchFamily="18" charset="0"/>
                <a:cs typeface="Times New Roman" panose="02020603050405020304" pitchFamily="18" charset="0"/>
              </a:rPr>
              <a:t>Movies are one of the sources of entertainment, but the problem is in finding the desired content from the ever-increasing millions of content every year. However, recommendation systems come much handier in these situations. The aim of this project is to improve the accuracy and performance of a regular filtering technique. Although varieties of methods are used to implement a recommendation system, Content-based filtering is the simplest method. Which takes input from the users, rechecks his/her history/past behavior, and recommends a list of similar movies. In this paper, to prove the effectiveness, K-NN algorithms and collaborative filtering are used to mainly focus on enhancing the accuracy of results as compared to content-based filtering. This approach is based on cosine similarity using k-nearest neighbor with the help of a collaborative filtering technique, at the same time removing the drawbacks of the content-based filtering. Although using Euclidean distance is preferred, cosine similarity is used as the accuracy of cosine angle and the equidistance of movies remain almost the same.</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6563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415F9-2DF0-81FD-288C-E06783E2AB89}"/>
              </a:ext>
            </a:extLst>
          </p:cNvPr>
          <p:cNvSpPr>
            <a:spLocks noGrp="1"/>
          </p:cNvSpPr>
          <p:nvPr>
            <p:ph type="title"/>
          </p:nvPr>
        </p:nvSpPr>
        <p:spPr>
          <a:xfrm>
            <a:off x="1451578" y="924560"/>
            <a:ext cx="9603275" cy="888554"/>
          </a:xfrm>
        </p:spPr>
        <p:txBody>
          <a:bodyPr>
            <a:normAutofit fontScale="90000"/>
          </a:bodyPr>
          <a:lstStyle/>
          <a:p>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53DD32F1-A94E-E887-D7AA-114AF863E144}"/>
              </a:ext>
            </a:extLst>
          </p:cNvPr>
          <p:cNvSpPr>
            <a:spLocks noGrp="1"/>
          </p:cNvSpPr>
          <p:nvPr>
            <p:ph idx="1"/>
          </p:nvPr>
        </p:nvSpPr>
        <p:spPr>
          <a:xfrm>
            <a:off x="1451578" y="1920240"/>
            <a:ext cx="9603275" cy="4013200"/>
          </a:xfrm>
        </p:spPr>
        <p:txBody>
          <a:bodyPr>
            <a:normAutofit/>
          </a:bodyPr>
          <a:lstStyle/>
          <a:p>
            <a:pPr marL="0" indent="0" algn="just">
              <a:buNone/>
            </a:pPr>
            <a:r>
              <a:rPr lang="en-US" sz="1900" b="0" i="0" dirty="0">
                <a:solidFill>
                  <a:srgbClr val="222222"/>
                </a:solidFill>
                <a:effectLst/>
                <a:latin typeface="Times New Roman" panose="02020603050405020304" pitchFamily="18" charset="0"/>
                <a:cs typeface="Times New Roman" panose="02020603050405020304" pitchFamily="18" charset="0"/>
              </a:rPr>
              <a:t>	</a:t>
            </a:r>
            <a:r>
              <a:rPr lang="en-US" sz="1800" b="0" i="0" dirty="0">
                <a:solidFill>
                  <a:srgbClr val="292929"/>
                </a:solidFill>
                <a:effectLst/>
                <a:latin typeface="Times New Roman" panose="02020603050405020304" pitchFamily="18" charset="0"/>
                <a:cs typeface="Times New Roman" panose="02020603050405020304" pitchFamily="18" charset="0"/>
              </a:rPr>
              <a:t>There are many different types of recommender systems to recommend </a:t>
            </a:r>
            <a:r>
              <a:rPr lang="en-US" sz="1800" b="0" i="0" dirty="0" err="1">
                <a:solidFill>
                  <a:srgbClr val="292929"/>
                </a:solidFill>
                <a:effectLst/>
                <a:latin typeface="Times New Roman" panose="02020603050405020304" pitchFamily="18" charset="0"/>
                <a:cs typeface="Times New Roman" panose="02020603050405020304" pitchFamily="18" charset="0"/>
              </a:rPr>
              <a:t>hotels,clothing</a:t>
            </a:r>
            <a:r>
              <a:rPr lang="en-US" sz="1800" b="0" i="0" dirty="0">
                <a:solidFill>
                  <a:srgbClr val="292929"/>
                </a:solidFill>
                <a:effectLst/>
                <a:latin typeface="Times New Roman" panose="02020603050405020304" pitchFamily="18" charset="0"/>
                <a:cs typeface="Times New Roman" panose="02020603050405020304" pitchFamily="18" charset="0"/>
              </a:rPr>
              <a:t>, food, songs, movies and so on. They all work on different scenarios but the main concept behind them all are same. We made movie recommender system using collaborative system.</a:t>
            </a:r>
          </a:p>
          <a:p>
            <a:pPr marL="0" indent="0" algn="just">
              <a:buNone/>
            </a:pPr>
            <a:r>
              <a:rPr lang="en-US" sz="1800" b="1" i="0" dirty="0">
                <a:effectLst/>
                <a:latin typeface="Times New Roman" panose="02020603050405020304" pitchFamily="18" charset="0"/>
                <a:cs typeface="Times New Roman" panose="02020603050405020304" pitchFamily="18" charset="0"/>
              </a:rPr>
              <a:t>	Collaborative Filtering</a:t>
            </a:r>
            <a:r>
              <a:rPr lang="en-US" sz="1800" b="0" i="0" dirty="0">
                <a:effectLst/>
                <a:latin typeface="Times New Roman" panose="02020603050405020304" pitchFamily="18" charset="0"/>
                <a:cs typeface="Times New Roman" panose="02020603050405020304" pitchFamily="18" charset="0"/>
              </a:rPr>
              <a:t>- This system matches persons with similar interests and provides recommendations based on this matching.</a:t>
            </a:r>
          </a:p>
          <a:p>
            <a:pPr marL="0" indent="0" algn="just">
              <a:buNone/>
            </a:pPr>
            <a:r>
              <a:rPr lang="en-US" sz="1800" dirty="0">
                <a:solidFill>
                  <a:srgbClr val="222222"/>
                </a:solidFill>
                <a:latin typeface="Times New Roman" panose="02020603050405020304" pitchFamily="18" charset="0"/>
                <a:cs typeface="Times New Roman" panose="02020603050405020304" pitchFamily="18" charset="0"/>
              </a:rPr>
              <a:t>	</a:t>
            </a:r>
            <a:r>
              <a:rPr lang="en-US" sz="1800" b="0" i="0" dirty="0">
                <a:solidFill>
                  <a:srgbClr val="222222"/>
                </a:solidFill>
                <a:effectLst/>
                <a:latin typeface="Times New Roman" panose="02020603050405020304" pitchFamily="18" charset="0"/>
                <a:cs typeface="Times New Roman" panose="02020603050405020304" pitchFamily="18" charset="0"/>
              </a:rPr>
              <a:t>This is achieved by making a matrix of items each user </a:t>
            </a:r>
            <a:r>
              <a:rPr lang="en-US" sz="1800" dirty="0">
                <a:solidFill>
                  <a:srgbClr val="222222"/>
                </a:solidFill>
                <a:latin typeface="Times New Roman" panose="02020603050405020304" pitchFamily="18" charset="0"/>
                <a:cs typeface="Times New Roman" panose="02020603050405020304" pitchFamily="18" charset="0"/>
              </a:rPr>
              <a:t>has </a:t>
            </a:r>
            <a:r>
              <a:rPr lang="en-US" sz="1800" b="0" i="0" dirty="0">
                <a:solidFill>
                  <a:srgbClr val="222222"/>
                </a:solidFill>
                <a:effectLst/>
                <a:latin typeface="Times New Roman" panose="02020603050405020304" pitchFamily="18" charset="0"/>
                <a:cs typeface="Times New Roman" panose="02020603050405020304" pitchFamily="18" charset="0"/>
              </a:rPr>
              <a:t>rated/viewed/liked/clicked depending upon the task at hand, and then computing the similarity score between the users and finally recommending items that the concerned user isn’t aware of </a:t>
            </a:r>
            <a:r>
              <a:rPr lang="en-US" sz="1800" b="0" i="0" dirty="0" err="1">
                <a:solidFill>
                  <a:srgbClr val="222222"/>
                </a:solidFill>
                <a:effectLst/>
                <a:latin typeface="Times New Roman" panose="02020603050405020304" pitchFamily="18" charset="0"/>
                <a:cs typeface="Times New Roman" panose="02020603050405020304" pitchFamily="18" charset="0"/>
              </a:rPr>
              <a:t>butusers</a:t>
            </a:r>
            <a:r>
              <a:rPr lang="en-US" sz="1800" b="0" i="0" dirty="0">
                <a:solidFill>
                  <a:srgbClr val="222222"/>
                </a:solidFill>
                <a:effectLst/>
                <a:latin typeface="Times New Roman" panose="02020603050405020304" pitchFamily="18" charset="0"/>
                <a:cs typeface="Times New Roman" panose="02020603050405020304" pitchFamily="18" charset="0"/>
              </a:rPr>
              <a:t> similar to him/her are and liked it.</a:t>
            </a:r>
            <a:endParaRPr lang="en-US" sz="1800" dirty="0">
              <a:solidFill>
                <a:srgbClr val="22222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8296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376F9-FBE3-BEC8-9EFF-10D45B91D6E9}"/>
              </a:ext>
            </a:extLst>
          </p:cNvPr>
          <p:cNvSpPr>
            <a:spLocks noGrp="1"/>
          </p:cNvSpPr>
          <p:nvPr>
            <p:ph type="title"/>
          </p:nvPr>
        </p:nvSpPr>
        <p:spPr>
          <a:xfrm>
            <a:off x="1" y="1"/>
            <a:ext cx="4775199" cy="528319"/>
          </a:xfrm>
        </p:spPr>
        <p:txBody>
          <a:bodyPr>
            <a:noAutofit/>
          </a:bodyPr>
          <a:lstStyle/>
          <a:p>
            <a:r>
              <a:rPr lang="en-IN" sz="3000" dirty="0">
                <a:latin typeface="Times New Roman" panose="02020603050405020304" pitchFamily="18" charset="0"/>
                <a:cs typeface="Times New Roman" panose="02020603050405020304" pitchFamily="18" charset="0"/>
              </a:rPr>
              <a:t>Literature Survey</a:t>
            </a:r>
          </a:p>
        </p:txBody>
      </p:sp>
      <p:graphicFrame>
        <p:nvGraphicFramePr>
          <p:cNvPr id="5" name="Table 5">
            <a:extLst>
              <a:ext uri="{FF2B5EF4-FFF2-40B4-BE49-F238E27FC236}">
                <a16:creationId xmlns:a16="http://schemas.microsoft.com/office/drawing/2014/main" id="{EB5E3E47-0DEC-6571-0323-352C5E93A800}"/>
              </a:ext>
            </a:extLst>
          </p:cNvPr>
          <p:cNvGraphicFramePr>
            <a:graphicFrameLocks noGrp="1"/>
          </p:cNvGraphicFramePr>
          <p:nvPr>
            <p:ph idx="1"/>
            <p:extLst>
              <p:ext uri="{D42A27DB-BD31-4B8C-83A1-F6EECF244321}">
                <p14:modId xmlns:p14="http://schemas.microsoft.com/office/powerpoint/2010/main" val="2548447373"/>
              </p:ext>
            </p:extLst>
          </p:nvPr>
        </p:nvGraphicFramePr>
        <p:xfrm>
          <a:off x="0" y="528320"/>
          <a:ext cx="12192000" cy="6329680"/>
        </p:xfrm>
        <a:graphic>
          <a:graphicData uri="http://schemas.openxmlformats.org/drawingml/2006/table">
            <a:tbl>
              <a:tblPr firstRow="1" bandRow="1">
                <a:tableStyleId>{5C22544A-7EE6-4342-B048-85BDC9FD1C3A}</a:tableStyleId>
              </a:tblPr>
              <a:tblGrid>
                <a:gridCol w="974204">
                  <a:extLst>
                    <a:ext uri="{9D8B030D-6E8A-4147-A177-3AD203B41FA5}">
                      <a16:colId xmlns:a16="http://schemas.microsoft.com/office/drawing/2014/main" val="596464713"/>
                    </a:ext>
                  </a:extLst>
                </a:gridCol>
                <a:gridCol w="3139097">
                  <a:extLst>
                    <a:ext uri="{9D8B030D-6E8A-4147-A177-3AD203B41FA5}">
                      <a16:colId xmlns:a16="http://schemas.microsoft.com/office/drawing/2014/main" val="1237630235"/>
                    </a:ext>
                  </a:extLst>
                </a:gridCol>
                <a:gridCol w="2705073">
                  <a:extLst>
                    <a:ext uri="{9D8B030D-6E8A-4147-A177-3AD203B41FA5}">
                      <a16:colId xmlns:a16="http://schemas.microsoft.com/office/drawing/2014/main" val="372837691"/>
                    </a:ext>
                  </a:extLst>
                </a:gridCol>
                <a:gridCol w="2935226">
                  <a:extLst>
                    <a:ext uri="{9D8B030D-6E8A-4147-A177-3AD203B41FA5}">
                      <a16:colId xmlns:a16="http://schemas.microsoft.com/office/drawing/2014/main" val="3506816320"/>
                    </a:ext>
                  </a:extLst>
                </a:gridCol>
                <a:gridCol w="2438400">
                  <a:extLst>
                    <a:ext uri="{9D8B030D-6E8A-4147-A177-3AD203B41FA5}">
                      <a16:colId xmlns:a16="http://schemas.microsoft.com/office/drawing/2014/main" val="2104333311"/>
                    </a:ext>
                  </a:extLst>
                </a:gridCol>
              </a:tblGrid>
              <a:tr h="848734">
                <a:tc>
                  <a:txBody>
                    <a:bodyPr/>
                    <a:lstStyle/>
                    <a:p>
                      <a:pPr algn="l"/>
                      <a:r>
                        <a:rPr lang="en-IN" dirty="0" err="1">
                          <a:solidFill>
                            <a:schemeClr val="tx1"/>
                          </a:solidFill>
                          <a:latin typeface="Times New Roman" panose="02020603050405020304" pitchFamily="18" charset="0"/>
                          <a:cs typeface="Times New Roman" panose="02020603050405020304" pitchFamily="18" charset="0"/>
                        </a:rPr>
                        <a:t>S.No</a:t>
                      </a:r>
                      <a:endParaRPr lang="en-IN" dirty="0">
                        <a:solidFill>
                          <a:schemeClr val="tx1"/>
                        </a:solidFill>
                        <a:latin typeface="Times New Roman" panose="02020603050405020304" pitchFamily="18" charset="0"/>
                        <a:cs typeface="Times New Roman" panose="02020603050405020304" pitchFamily="18" charset="0"/>
                      </a:endParaRPr>
                    </a:p>
                  </a:txBody>
                  <a:tcPr>
                    <a:noFill/>
                  </a:tcPr>
                </a:tc>
                <a:tc>
                  <a:txBody>
                    <a:bodyPr/>
                    <a:lstStyle/>
                    <a:p>
                      <a:pPr algn="l"/>
                      <a:r>
                        <a:rPr lang="en-IN" dirty="0">
                          <a:solidFill>
                            <a:schemeClr val="tx1"/>
                          </a:solidFill>
                          <a:latin typeface="Times New Roman" panose="02020603050405020304" pitchFamily="18" charset="0"/>
                          <a:cs typeface="Times New Roman" panose="02020603050405020304" pitchFamily="18" charset="0"/>
                        </a:rPr>
                        <a:t>Author(s)</a:t>
                      </a:r>
                    </a:p>
                  </a:txBody>
                  <a:tcPr>
                    <a:noFill/>
                  </a:tcPr>
                </a:tc>
                <a:tc>
                  <a:txBody>
                    <a:bodyPr/>
                    <a:lstStyle/>
                    <a:p>
                      <a:pPr algn="l"/>
                      <a:r>
                        <a:rPr lang="en-IN" dirty="0">
                          <a:solidFill>
                            <a:schemeClr val="tx1"/>
                          </a:solidFill>
                          <a:latin typeface="Times New Roman" panose="02020603050405020304" pitchFamily="18" charset="0"/>
                          <a:cs typeface="Times New Roman" panose="02020603050405020304" pitchFamily="18" charset="0"/>
                        </a:rPr>
                        <a:t>Problem Identified </a:t>
                      </a:r>
                    </a:p>
                  </a:txBody>
                  <a:tcPr>
                    <a:noFill/>
                  </a:tcPr>
                </a:tc>
                <a:tc>
                  <a:txBody>
                    <a:bodyPr/>
                    <a:lstStyle/>
                    <a:p>
                      <a:pPr algn="l"/>
                      <a:r>
                        <a:rPr lang="en-IN" dirty="0">
                          <a:solidFill>
                            <a:schemeClr val="tx1"/>
                          </a:solidFill>
                          <a:latin typeface="Times New Roman" panose="02020603050405020304" pitchFamily="18" charset="0"/>
                          <a:cs typeface="Times New Roman" panose="02020603050405020304" pitchFamily="18" charset="0"/>
                        </a:rPr>
                        <a:t>Technology used </a:t>
                      </a:r>
                    </a:p>
                  </a:txBody>
                  <a:tcPr>
                    <a:noFill/>
                  </a:tcPr>
                </a:tc>
                <a:tc>
                  <a:txBody>
                    <a:bodyPr/>
                    <a:lstStyle/>
                    <a:p>
                      <a:pPr algn="l"/>
                      <a:r>
                        <a:rPr lang="en-IN" dirty="0" err="1">
                          <a:solidFill>
                            <a:schemeClr val="tx1"/>
                          </a:solidFill>
                          <a:latin typeface="Times New Roman" panose="02020603050405020304" pitchFamily="18" charset="0"/>
                          <a:cs typeface="Times New Roman" panose="02020603050405020304" pitchFamily="18" charset="0"/>
                        </a:rPr>
                        <a:t>DrawBacks</a:t>
                      </a:r>
                      <a:endParaRPr lang="en-IN" dirty="0">
                        <a:solidFill>
                          <a:schemeClr val="tx1"/>
                        </a:solidFill>
                        <a:latin typeface="Times New Roman" panose="02020603050405020304" pitchFamily="18" charset="0"/>
                        <a:cs typeface="Times New Roman" panose="02020603050405020304" pitchFamily="18" charset="0"/>
                      </a:endParaRPr>
                    </a:p>
                  </a:txBody>
                  <a:tcPr>
                    <a:noFill/>
                  </a:tcPr>
                </a:tc>
                <a:extLst>
                  <a:ext uri="{0D108BD9-81ED-4DB2-BD59-A6C34878D82A}">
                    <a16:rowId xmlns:a16="http://schemas.microsoft.com/office/drawing/2014/main" val="2929275495"/>
                  </a:ext>
                </a:extLst>
              </a:tr>
              <a:tr h="1227063">
                <a:tc>
                  <a:txBody>
                    <a:bodyPr/>
                    <a:lstStyle/>
                    <a:p>
                      <a:pPr algn="l"/>
                      <a:r>
                        <a:rPr lang="en-IN" dirty="0">
                          <a:latin typeface="Times New Roman" panose="02020603050405020304" pitchFamily="18" charset="0"/>
                          <a:cs typeface="Times New Roman" panose="02020603050405020304" pitchFamily="18" charset="0"/>
                        </a:rPr>
                        <a:t>1.</a:t>
                      </a:r>
                    </a:p>
                  </a:txBody>
                  <a:tcPr/>
                </a:tc>
                <a:tc>
                  <a:txBody>
                    <a:bodyPr/>
                    <a:lstStyle/>
                    <a:p>
                      <a:pPr algn="l"/>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Wilkinson and Schreiber</a:t>
                      </a:r>
                      <a:endParaRPr lang="en-IN" dirty="0">
                        <a:latin typeface="Times New Roman" panose="02020603050405020304" pitchFamily="18" charset="0"/>
                        <a:cs typeface="Times New Roman" panose="02020603050405020304" pitchFamily="18" charset="0"/>
                      </a:endParaRPr>
                    </a:p>
                  </a:txBody>
                  <a:tcPr/>
                </a:tc>
                <a:tc>
                  <a:txBody>
                    <a:bodyPr/>
                    <a:lstStyle/>
                    <a:p>
                      <a:pPr algn="l"/>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data sparsity</a:t>
                      </a:r>
                      <a:endParaRPr lang="en-IN" dirty="0">
                        <a:latin typeface="Times New Roman" panose="02020603050405020304" pitchFamily="18" charset="0"/>
                        <a:cs typeface="Times New Roman" panose="02020603050405020304" pitchFamily="18" charset="0"/>
                      </a:endParaRPr>
                    </a:p>
                  </a:txBody>
                  <a:tcPr/>
                </a:tc>
                <a:tc>
                  <a:txBody>
                    <a:bodyPr/>
                    <a:lstStyle/>
                    <a:p>
                      <a:pPr algn="l"/>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a collaborative ﬁltering algorithm based on the ALS</a:t>
                      </a:r>
                      <a:endParaRPr lang="en-IN" dirty="0">
                        <a:latin typeface="Times New Roman" panose="02020603050405020304" pitchFamily="18" charset="0"/>
                        <a:cs typeface="Times New Roman" panose="02020603050405020304" pitchFamily="18" charset="0"/>
                      </a:endParaRPr>
                    </a:p>
                  </a:txBody>
                  <a:tcPr/>
                </a:tc>
                <a:tc>
                  <a:txBody>
                    <a:bodyPr/>
                    <a:lstStyle/>
                    <a:p>
                      <a:pPr algn="l"/>
                      <a:r>
                        <a:rPr lang="en-IN" dirty="0">
                          <a:latin typeface="Times New Roman" panose="02020603050405020304" pitchFamily="18" charset="0"/>
                          <a:cs typeface="Times New Roman" panose="02020603050405020304" pitchFamily="18" charset="0"/>
                        </a:rPr>
                        <a:t>Cold start problem</a:t>
                      </a:r>
                    </a:p>
                  </a:txBody>
                  <a:tcPr/>
                </a:tc>
                <a:extLst>
                  <a:ext uri="{0D108BD9-81ED-4DB2-BD59-A6C34878D82A}">
                    <a16:rowId xmlns:a16="http://schemas.microsoft.com/office/drawing/2014/main" val="3073734486"/>
                  </a:ext>
                </a:extLst>
              </a:tr>
              <a:tr h="858944">
                <a:tc>
                  <a:txBody>
                    <a:bodyPr/>
                    <a:lstStyle/>
                    <a:p>
                      <a:pPr algn="l"/>
                      <a:r>
                        <a:rPr lang="en-IN" dirty="0">
                          <a:latin typeface="Times New Roman" panose="02020603050405020304" pitchFamily="18" charset="0"/>
                          <a:cs typeface="Times New Roman" panose="02020603050405020304" pitchFamily="18" charset="0"/>
                        </a:rPr>
                        <a:t>2.</a:t>
                      </a:r>
                    </a:p>
                  </a:txBody>
                  <a:tcPr/>
                </a:tc>
                <a:tc>
                  <a:txBody>
                    <a:bodyPr/>
                    <a:lstStyle/>
                    <a:p>
                      <a:pPr algn="l"/>
                      <a:r>
                        <a:rPr lang="en-IN" dirty="0">
                          <a:latin typeface="Times New Roman" panose="02020603050405020304" pitchFamily="18" charset="0"/>
                          <a:cs typeface="Times New Roman" panose="02020603050405020304" pitchFamily="18" charset="0"/>
                        </a:rPr>
                        <a:t>Wei</a:t>
                      </a:r>
                    </a:p>
                  </a:txBody>
                  <a:tcPr/>
                </a:tc>
                <a:tc>
                  <a:txBody>
                    <a:bodyPr/>
                    <a:lstStyle/>
                    <a:p>
                      <a:pPr algn="l"/>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cold start problem</a:t>
                      </a:r>
                      <a:endParaRPr lang="en-IN" dirty="0">
                        <a:latin typeface="Times New Roman" panose="02020603050405020304" pitchFamily="18" charset="0"/>
                        <a:cs typeface="Times New Roman" panose="02020603050405020304" pitchFamily="18" charset="0"/>
                      </a:endParaRPr>
                    </a:p>
                  </a:txBody>
                  <a:tcPr/>
                </a:tc>
                <a:tc>
                  <a:txBody>
                    <a:bodyPr/>
                    <a:lstStyle/>
                    <a:p>
                      <a:pPr algn="l"/>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deep learning neural network</a:t>
                      </a:r>
                      <a:endParaRPr lang="en-IN" dirty="0">
                        <a:latin typeface="Times New Roman" panose="02020603050405020304" pitchFamily="18" charset="0"/>
                        <a:cs typeface="Times New Roman" panose="02020603050405020304" pitchFamily="18" charset="0"/>
                      </a:endParaRPr>
                    </a:p>
                  </a:txBody>
                  <a:tcPr/>
                </a:tc>
                <a:tc>
                  <a:txBody>
                    <a:bodyPr/>
                    <a:lstStyle/>
                    <a:p>
                      <a:pPr algn="l"/>
                      <a:r>
                        <a:rPr lang="en-IN" dirty="0">
                          <a:latin typeface="Times New Roman" panose="02020603050405020304" pitchFamily="18" charset="0"/>
                          <a:cs typeface="Times New Roman" panose="02020603050405020304" pitchFamily="18" charset="0"/>
                        </a:rPr>
                        <a:t>Low scalability</a:t>
                      </a:r>
                    </a:p>
                  </a:txBody>
                  <a:tcPr/>
                </a:tc>
                <a:extLst>
                  <a:ext uri="{0D108BD9-81ED-4DB2-BD59-A6C34878D82A}">
                    <a16:rowId xmlns:a16="http://schemas.microsoft.com/office/drawing/2014/main" val="1777673742"/>
                  </a:ext>
                </a:extLst>
              </a:tr>
              <a:tr h="3394939">
                <a:tc>
                  <a:txBody>
                    <a:bodyPr/>
                    <a:lstStyle/>
                    <a:p>
                      <a:pPr algn="l"/>
                      <a:r>
                        <a:rPr lang="en-IN" dirty="0">
                          <a:latin typeface="Times New Roman" panose="02020603050405020304" pitchFamily="18" charset="0"/>
                          <a:cs typeface="Times New Roman" panose="02020603050405020304" pitchFamily="18" charset="0"/>
                        </a:rPr>
                        <a:t>3.</a:t>
                      </a:r>
                    </a:p>
                  </a:txBody>
                  <a:tcPr/>
                </a:tc>
                <a:tc>
                  <a:txBody>
                    <a:bodyPr/>
                    <a:lstStyle/>
                    <a:p>
                      <a:pPr algn="l"/>
                      <a:r>
                        <a:rPr lang="en-IN" sz="1800" b="0" i="0" kern="1200" dirty="0" err="1">
                          <a:solidFill>
                            <a:schemeClr val="dk1"/>
                          </a:solidFill>
                          <a:effectLst/>
                          <a:latin typeface="Times New Roman" panose="02020603050405020304" pitchFamily="18" charset="0"/>
                          <a:ea typeface="+mn-ea"/>
                          <a:cs typeface="Times New Roman" panose="02020603050405020304" pitchFamily="18" charset="0"/>
                        </a:rPr>
                        <a:t>Kupisz</a:t>
                      </a: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 and </a:t>
                      </a:r>
                      <a:r>
                        <a:rPr lang="en-IN" sz="1800" b="0" i="0" kern="1200" dirty="0" err="1">
                          <a:solidFill>
                            <a:schemeClr val="dk1"/>
                          </a:solidFill>
                          <a:effectLst/>
                          <a:latin typeface="Times New Roman" panose="02020603050405020304" pitchFamily="18" charset="0"/>
                          <a:ea typeface="+mn-ea"/>
                          <a:cs typeface="Times New Roman" panose="02020603050405020304" pitchFamily="18" charset="0"/>
                        </a:rPr>
                        <a:t>Unold</a:t>
                      </a:r>
                      <a:endParaRPr lang="en-IN" dirty="0">
                        <a:latin typeface="Times New Roman" panose="02020603050405020304" pitchFamily="18" charset="0"/>
                        <a:cs typeface="Times New Roman" panose="02020603050405020304" pitchFamily="18" charset="0"/>
                      </a:endParaRPr>
                    </a:p>
                  </a:txBody>
                  <a:tcPr/>
                </a:tc>
                <a:tc>
                  <a:txBody>
                    <a:bodyPr/>
                    <a:lstStyle/>
                    <a:p>
                      <a:pPr algn="l"/>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Low processing ability of large-scale data</a:t>
                      </a:r>
                      <a:endParaRPr lang="en-IN" dirty="0">
                        <a:latin typeface="Times New Roman" panose="02020603050405020304" pitchFamily="18" charset="0"/>
                        <a:cs typeface="Times New Roman" panose="02020603050405020304" pitchFamily="18" charset="0"/>
                      </a:endParaRPr>
                    </a:p>
                  </a:txBody>
                  <a:tcPr/>
                </a:tc>
                <a:tc>
                  <a:txBody>
                    <a:bodyPr/>
                    <a:lstStyle/>
                    <a:p>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item-based collaborative ﬁltering algorithm</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Hadoop’s disk-based MapReduce para-</a:t>
                      </a:r>
                    </a:p>
                    <a:p>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digm</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and Spark’s in-memory based RDD paradigm</a:t>
                      </a:r>
                    </a:p>
                    <a:p>
                      <a:pPr algn="l"/>
                      <a:endParaRPr lang="en-IN" dirty="0">
                        <a:latin typeface="Times New Roman" panose="02020603050405020304" pitchFamily="18" charset="0"/>
                        <a:cs typeface="Times New Roman" panose="02020603050405020304" pitchFamily="18" charset="0"/>
                      </a:endParaRPr>
                    </a:p>
                  </a:txBody>
                  <a:tcPr/>
                </a:tc>
                <a:tc>
                  <a:txBody>
                    <a:bodyPr/>
                    <a:lstStyle/>
                    <a:p>
                      <a:pPr algn="l"/>
                      <a:r>
                        <a:rPr lang="en-IN" dirty="0">
                          <a:latin typeface="Times New Roman" panose="02020603050405020304" pitchFamily="18" charset="0"/>
                          <a:cs typeface="Times New Roman" panose="02020603050405020304" pitchFamily="18" charset="0"/>
                        </a:rPr>
                        <a:t>Cannot provide </a:t>
                      </a:r>
                    </a:p>
                    <a:p>
                      <a:pPr algn="l"/>
                      <a:r>
                        <a:rPr lang="en-IN" dirty="0">
                          <a:latin typeface="Times New Roman" panose="02020603050405020304" pitchFamily="18" charset="0"/>
                          <a:cs typeface="Times New Roman" panose="02020603050405020304" pitchFamily="18" charset="0"/>
                        </a:rPr>
                        <a:t>accurate personalized results. </a:t>
                      </a:r>
                    </a:p>
                  </a:txBody>
                  <a:tcPr/>
                </a:tc>
                <a:extLst>
                  <a:ext uri="{0D108BD9-81ED-4DB2-BD59-A6C34878D82A}">
                    <a16:rowId xmlns:a16="http://schemas.microsoft.com/office/drawing/2014/main" val="3051422"/>
                  </a:ext>
                </a:extLst>
              </a:tr>
            </a:tbl>
          </a:graphicData>
        </a:graphic>
      </p:graphicFrame>
    </p:spTree>
    <p:extLst>
      <p:ext uri="{BB962C8B-B14F-4D97-AF65-F5344CB8AC3E}">
        <p14:creationId xmlns:p14="http://schemas.microsoft.com/office/powerpoint/2010/main" val="1453185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5B6FF-C03A-30C0-65A4-019A3682B390}"/>
              </a:ext>
            </a:extLst>
          </p:cNvPr>
          <p:cNvSpPr>
            <a:spLocks noGrp="1"/>
          </p:cNvSpPr>
          <p:nvPr>
            <p:ph type="title"/>
          </p:nvPr>
        </p:nvSpPr>
        <p:spPr>
          <a:xfrm>
            <a:off x="1451579" y="1270000"/>
            <a:ext cx="9603275" cy="583754"/>
          </a:xfrm>
        </p:spPr>
        <p:txBody>
          <a:bodyPr/>
          <a:lstStyle/>
          <a:p>
            <a:r>
              <a:rPr lang="en-US" dirty="0">
                <a:latin typeface="Times New Roman" panose="02020603050405020304" pitchFamily="18" charset="0"/>
                <a:cs typeface="Times New Roman" panose="02020603050405020304" pitchFamily="18" charset="0"/>
              </a:rPr>
              <a:t>Problem Statement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C1D8422-5964-F144-DB64-70A9FC9983E5}"/>
              </a:ext>
            </a:extLst>
          </p:cNvPr>
          <p:cNvSpPr>
            <a:spLocks noGrp="1"/>
          </p:cNvSpPr>
          <p:nvPr>
            <p:ph idx="1"/>
          </p:nvPr>
        </p:nvSpPr>
        <p:spPr/>
        <p:txBody>
          <a:bodyPr>
            <a:normAutofit lnSpcReduction="10000"/>
          </a:bodyPr>
          <a:lstStyle/>
          <a:p>
            <a:pPr marL="0" indent="0">
              <a:buNone/>
            </a:pPr>
            <a:endParaRPr lang="en-US" dirty="0"/>
          </a:p>
          <a:p>
            <a:r>
              <a:rPr lang="en-US" dirty="0">
                <a:latin typeface="Times New Roman" panose="02020603050405020304" pitchFamily="18" charset="0"/>
                <a:cs typeface="Times New Roman" panose="02020603050405020304" pitchFamily="18" charset="0"/>
              </a:rPr>
              <a:t>Recommendation systems are often implemented as a service applicable to every user. This study will analyze the advantages of these recommender systems and discuss whether the resources spent give a satisfactory outcome for companies. There are several machine learning algorithms that can be used for this purpose. To delimit this report, it will focus on the K nearest neighbors algorithm. KNN is one of the more intuitive algorithms for the purpose of movie rating prediction, which made it interesting to analyze its’ usefulness. A baseline method of using a movies’ mean rating as an estimate for all users’ rating predictions will be used for comparison</a:t>
            </a:r>
            <a:r>
              <a:rPr lang="en-US" dirty="0"/>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2333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361AD-7CD0-D6A2-5EA4-F204F343F736}"/>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Existing system</a:t>
            </a:r>
          </a:p>
        </p:txBody>
      </p:sp>
      <p:sp>
        <p:nvSpPr>
          <p:cNvPr id="3" name="Content Placeholder 2">
            <a:extLst>
              <a:ext uri="{FF2B5EF4-FFF2-40B4-BE49-F238E27FC236}">
                <a16:creationId xmlns:a16="http://schemas.microsoft.com/office/drawing/2014/main" id="{12DA3E20-1D78-DC8E-A5E5-4B870E7B27A6}"/>
              </a:ext>
            </a:extLst>
          </p:cNvPr>
          <p:cNvSpPr>
            <a:spLocks noGrp="1"/>
          </p:cNvSpPr>
          <p:nvPr>
            <p:ph idx="1"/>
          </p:nvPr>
        </p:nvSpPr>
        <p:spPr/>
        <p:txBody>
          <a:bodyPr/>
          <a:lstStyle/>
          <a:p>
            <a:pPr marL="0" indent="0">
              <a:buNone/>
            </a:pPr>
            <a:r>
              <a:rPr lang="en-IN" sz="1800" u="sng" dirty="0">
                <a:latin typeface="Times New Roman" panose="02020603050405020304" pitchFamily="18" charset="0"/>
                <a:cs typeface="Times New Roman" panose="02020603050405020304" pitchFamily="18" charset="0"/>
              </a:rPr>
              <a:t>The most popular recommendation systems now-a-days are:</a:t>
            </a:r>
          </a:p>
          <a:p>
            <a:r>
              <a:rPr lang="en-IN" sz="1800" b="1" dirty="0">
                <a:latin typeface="Times New Roman" panose="02020603050405020304" pitchFamily="18" charset="0"/>
                <a:cs typeface="Times New Roman" panose="02020603050405020304" pitchFamily="18" charset="0"/>
              </a:rPr>
              <a:t> Amazon</a:t>
            </a:r>
            <a:r>
              <a:rPr lang="en-IN" sz="1800" dirty="0">
                <a:latin typeface="Times New Roman" panose="02020603050405020304" pitchFamily="18" charset="0"/>
                <a:cs typeface="Times New Roman" panose="02020603050405020304" pitchFamily="18" charset="0"/>
              </a:rPr>
              <a:t>(e-commerce): It uses AI and ML algorithms for Hybrid  recommendation system.</a:t>
            </a:r>
          </a:p>
          <a:p>
            <a:r>
              <a:rPr lang="en-IN" sz="1800" dirty="0">
                <a:latin typeface="Times New Roman" panose="02020603050405020304" pitchFamily="18" charset="0"/>
                <a:cs typeface="Times New Roman" panose="02020603050405020304" pitchFamily="18" charset="0"/>
              </a:rPr>
              <a:t> </a:t>
            </a:r>
            <a:r>
              <a:rPr lang="en-IN" sz="1800" b="1" dirty="0">
                <a:latin typeface="Times New Roman" panose="02020603050405020304" pitchFamily="18" charset="0"/>
                <a:cs typeface="Times New Roman" panose="02020603050405020304" pitchFamily="18" charset="0"/>
              </a:rPr>
              <a:t>Netflix</a:t>
            </a:r>
            <a:r>
              <a:rPr lang="en-IN" sz="1800" dirty="0">
                <a:latin typeface="Times New Roman" panose="02020603050405020304" pitchFamily="18" charset="0"/>
                <a:cs typeface="Times New Roman" panose="02020603050405020304" pitchFamily="18" charset="0"/>
              </a:rPr>
              <a:t>(entertainment ): It uses Content-based filtering for personalised     recommendations.</a:t>
            </a:r>
          </a:p>
          <a:p>
            <a:r>
              <a:rPr lang="en-IN" sz="1800" b="1" dirty="0">
                <a:latin typeface="Times New Roman" panose="02020603050405020304" pitchFamily="18" charset="0"/>
                <a:cs typeface="Times New Roman" panose="02020603050405020304" pitchFamily="18" charset="0"/>
              </a:rPr>
              <a:t> Spotify</a:t>
            </a:r>
            <a:r>
              <a:rPr lang="en-IN" sz="1800" dirty="0">
                <a:latin typeface="Times New Roman" panose="02020603050405020304" pitchFamily="18" charset="0"/>
                <a:cs typeface="Times New Roman" panose="02020603050405020304" pitchFamily="18" charset="0"/>
              </a:rPr>
              <a:t>: It uses Item based and User based filtering for songs recommendations</a:t>
            </a:r>
          </a:p>
          <a:p>
            <a:r>
              <a:rPr lang="en-IN" sz="1800" b="1" dirty="0">
                <a:latin typeface="Times New Roman" panose="02020603050405020304" pitchFamily="18" charset="0"/>
                <a:cs typeface="Times New Roman" panose="02020603050405020304" pitchFamily="18" charset="0"/>
              </a:rPr>
              <a:t>IMDB</a:t>
            </a:r>
            <a:r>
              <a:rPr lang="en-IN" sz="1800" dirty="0">
                <a:latin typeface="Times New Roman" panose="02020603050405020304" pitchFamily="18" charset="0"/>
                <a:cs typeface="Times New Roman" panose="02020603050405020304" pitchFamily="18" charset="0"/>
              </a:rPr>
              <a:t>: It uses user based collaborative filtering for movies</a:t>
            </a:r>
          </a:p>
          <a:p>
            <a:pPr marL="0" indent="0">
              <a:buNone/>
            </a:pPr>
            <a:endParaRPr lang="en-IN" dirty="0">
              <a:latin typeface="NexusSerif"/>
            </a:endParaRPr>
          </a:p>
        </p:txBody>
      </p:sp>
    </p:spTree>
    <p:extLst>
      <p:ext uri="{BB962C8B-B14F-4D97-AF65-F5344CB8AC3E}">
        <p14:creationId xmlns:p14="http://schemas.microsoft.com/office/powerpoint/2010/main" val="3273880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87413-3759-0AE0-17EC-2260E245C922}"/>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Proposed system</a:t>
            </a:r>
          </a:p>
        </p:txBody>
      </p:sp>
      <p:sp>
        <p:nvSpPr>
          <p:cNvPr id="3" name="Content Placeholder 2">
            <a:extLst>
              <a:ext uri="{FF2B5EF4-FFF2-40B4-BE49-F238E27FC236}">
                <a16:creationId xmlns:a16="http://schemas.microsoft.com/office/drawing/2014/main" id="{7861259E-535D-F8EA-1A61-A5DC3395E527}"/>
              </a:ext>
            </a:extLst>
          </p:cNvPr>
          <p:cNvSpPr>
            <a:spLocks noGrp="1"/>
          </p:cNvSpPr>
          <p:nvPr>
            <p:ph idx="1"/>
          </p:nvPr>
        </p:nvSpPr>
        <p:spPr/>
        <p:txBody>
          <a:bodyPr/>
          <a:lstStyle/>
          <a:p>
            <a:pPr marL="0" indent="0">
              <a:buNone/>
            </a:pPr>
            <a:endParaRPr lang="en-IN" dirty="0"/>
          </a:p>
          <a:p>
            <a:pPr algn="ctr"/>
            <a:r>
              <a:rPr lang="en-IN" dirty="0">
                <a:latin typeface="Times New Roman" panose="02020603050405020304" pitchFamily="18" charset="0"/>
                <a:cs typeface="Times New Roman" panose="02020603050405020304" pitchFamily="18" charset="0"/>
              </a:rPr>
              <a:t>To recommend the movies in the given range of the years by the user using</a:t>
            </a:r>
          </a:p>
          <a:p>
            <a:pPr marL="0" indent="0" algn="ctr">
              <a:buNone/>
            </a:pP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K-Nearest Neighbour </a:t>
            </a:r>
            <a:r>
              <a:rPr lang="en-IN" dirty="0">
                <a:latin typeface="Times New Roman" panose="02020603050405020304" pitchFamily="18" charset="0"/>
                <a:cs typeface="Times New Roman" panose="02020603050405020304" pitchFamily="18" charset="0"/>
              </a:rPr>
              <a:t>algorithm for </a:t>
            </a:r>
            <a:r>
              <a:rPr lang="en-IN" b="1" dirty="0">
                <a:latin typeface="Times New Roman" panose="02020603050405020304" pitchFamily="18" charset="0"/>
                <a:cs typeface="Times New Roman" panose="02020603050405020304" pitchFamily="18" charset="0"/>
              </a:rPr>
              <a:t>User-Based collaborative filtering.</a:t>
            </a:r>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383379234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1243</TotalTime>
  <Words>1308</Words>
  <Application>Microsoft Office PowerPoint</Application>
  <PresentationFormat>Widescreen</PresentationFormat>
  <Paragraphs>119</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Gill Sans MT</vt:lpstr>
      <vt:lpstr>Lato</vt:lpstr>
      <vt:lpstr>NexusSerif</vt:lpstr>
      <vt:lpstr>Times New Roman</vt:lpstr>
      <vt:lpstr>Gallery</vt:lpstr>
      <vt:lpstr> Movie Recommendation</vt:lpstr>
      <vt:lpstr> Team members and guide details</vt:lpstr>
      <vt:lpstr>Contents</vt:lpstr>
      <vt:lpstr>Abstract</vt:lpstr>
      <vt:lpstr> Introduction</vt:lpstr>
      <vt:lpstr>Literature Survey</vt:lpstr>
      <vt:lpstr>Problem Statement</vt:lpstr>
      <vt:lpstr>Existing system</vt:lpstr>
      <vt:lpstr>Proposed system</vt:lpstr>
      <vt:lpstr>System requirements</vt:lpstr>
      <vt:lpstr>ARCHITECTURE</vt:lpstr>
      <vt:lpstr>USE CASE DIAGRAM</vt:lpstr>
      <vt:lpstr>CLASS DIAGRAM</vt:lpstr>
      <vt:lpstr>SEQUENCE DIAGRAM</vt:lpstr>
      <vt:lpstr>ACTIVITY DIAGRAM </vt:lpstr>
      <vt:lpstr>Implementation</vt:lpstr>
      <vt:lpstr>implementation</vt:lpstr>
      <vt:lpstr>Implementation</vt:lpstr>
      <vt:lpstr>implementation</vt:lpstr>
      <vt:lpstr>IMPLEMENTATION</vt:lpstr>
      <vt:lpstr>ImpLementation</vt:lpstr>
      <vt:lpstr>Conclusion</vt:lpstr>
      <vt:lpstr>Reference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Movie Recommendation</dc:title>
  <dc:creator>Konduru Sai Kiran</dc:creator>
  <cp:lastModifiedBy>Konduru Sai Kiran</cp:lastModifiedBy>
  <cp:revision>19</cp:revision>
  <dcterms:created xsi:type="dcterms:W3CDTF">2022-05-10T00:51:40Z</dcterms:created>
  <dcterms:modified xsi:type="dcterms:W3CDTF">2022-07-19T11:31:37Z</dcterms:modified>
</cp:coreProperties>
</file>