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5"/>
  </p:notesMasterIdLst>
  <p:sldIdLst>
    <p:sldId id="256" r:id="rId2"/>
    <p:sldId id="258" r:id="rId3"/>
    <p:sldId id="259" r:id="rId4"/>
    <p:sldId id="260" r:id="rId5"/>
    <p:sldId id="261" r:id="rId6"/>
    <p:sldId id="262" r:id="rId7"/>
    <p:sldId id="264" r:id="rId8"/>
    <p:sldId id="284" r:id="rId9"/>
    <p:sldId id="285" r:id="rId10"/>
    <p:sldId id="296" r:id="rId11"/>
    <p:sldId id="288" r:id="rId12"/>
    <p:sldId id="286" r:id="rId13"/>
    <p:sldId id="287" r:id="rId14"/>
    <p:sldId id="290" r:id="rId15"/>
    <p:sldId id="291" r:id="rId16"/>
    <p:sldId id="298" r:id="rId17"/>
    <p:sldId id="292" r:id="rId18"/>
    <p:sldId id="293" r:id="rId19"/>
    <p:sldId id="294" r:id="rId20"/>
    <p:sldId id="289" r:id="rId21"/>
    <p:sldId id="299" r:id="rId22"/>
    <p:sldId id="297" r:id="rId23"/>
    <p:sldId id="283" r:id="rId24"/>
  </p:sldIdLst>
  <p:sldSz cx="9144000" cy="5143500" type="screen16x9"/>
  <p:notesSz cx="6858000" cy="9144000"/>
  <p:embeddedFontLst>
    <p:embeddedFont>
      <p:font typeface="Bahnschrift SemiBold" panose="020B0502040204020203" pitchFamily="34" charset="0"/>
      <p:bold r:id="rId26"/>
    </p:embeddedFont>
    <p:embeddedFont>
      <p:font typeface="DM Sans"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Viga"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E6B8EB7-EA05-4E1A-8979-5E22B648CF5B}">
          <p14:sldIdLst>
            <p14:sldId id="256"/>
            <p14:sldId id="258"/>
            <p14:sldId id="259"/>
            <p14:sldId id="260"/>
            <p14:sldId id="261"/>
            <p14:sldId id="262"/>
            <p14:sldId id="264"/>
            <p14:sldId id="284"/>
            <p14:sldId id="285"/>
            <p14:sldId id="296"/>
            <p14:sldId id="288"/>
            <p14:sldId id="286"/>
            <p14:sldId id="287"/>
            <p14:sldId id="290"/>
            <p14:sldId id="291"/>
            <p14:sldId id="298"/>
            <p14:sldId id="292"/>
            <p14:sldId id="293"/>
            <p14:sldId id="294"/>
            <p14:sldId id="289"/>
            <p14:sldId id="299"/>
            <p14:sldId id="297"/>
            <p14:sldId id="283"/>
          </p14:sldIdLst>
        </p14:section>
      </p14:sectionLst>
    </p:ex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25D06D-329E-4D65-BA35-037D541172F3}">
  <a:tblStyle styleId="{0525D06D-329E-4D65-BA35-037D541172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8"/>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1" r:id="rId7"/>
    <p:sldLayoutId id="2147483663" r:id="rId8"/>
    <p:sldLayoutId id="2147483665" r:id="rId9"/>
  </p:sldLayoutIdLst>
  <p:transition spd="slow">
    <p:cove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483401" y="436563"/>
            <a:ext cx="4745483" cy="1280097"/>
          </a:xfrm>
          <a:prstGeom prst="rect">
            <a:avLst/>
          </a:prstGeom>
        </p:spPr>
        <p:txBody>
          <a:bodyPr spcFirstLastPara="1" wrap="square" lIns="91425" tIns="91425" rIns="91425" bIns="91425" anchor="b" anchorCtr="0">
            <a:noAutofit/>
          </a:bodyPr>
          <a:lstStyle/>
          <a:p>
            <a:pPr algn="l"/>
            <a:r>
              <a:rPr lang="en-US" sz="2800" b="1" i="0" dirty="0">
                <a:solidFill>
                  <a:srgbClr val="002060"/>
                </a:solidFill>
                <a:effectLst>
                  <a:outerShdw blurRad="38100" dist="38100" dir="2700000" algn="tl">
                    <a:srgbClr val="000000">
                      <a:alpha val="43137"/>
                    </a:srgbClr>
                  </a:outerShdw>
                </a:effectLst>
                <a:latin typeface="Roboto" panose="020F0502020204030204" pitchFamily="2" charset="0"/>
              </a:rPr>
              <a:t>Checking Security Properties of Cloud Service REST APIs</a:t>
            </a:r>
          </a:p>
        </p:txBody>
      </p:sp>
      <p:sp>
        <p:nvSpPr>
          <p:cNvPr id="160" name="Google Shape;160;p29"/>
          <p:cNvSpPr txBox="1">
            <a:spLocks noGrp="1"/>
          </p:cNvSpPr>
          <p:nvPr>
            <p:ph type="subTitle" idx="1"/>
          </p:nvPr>
        </p:nvSpPr>
        <p:spPr>
          <a:xfrm>
            <a:off x="4440121" y="3986555"/>
            <a:ext cx="4169650" cy="1011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outerShdw blurRad="38100" dist="38100" dir="2700000" algn="tl">
                    <a:srgbClr val="000000">
                      <a:alpha val="43137"/>
                    </a:srgbClr>
                  </a:outerShdw>
                </a:effectLst>
              </a:rPr>
              <a:t>Under the guidance of</a:t>
            </a:r>
            <a:br>
              <a:rPr lang="en-US" dirty="0">
                <a:effectLst>
                  <a:outerShdw blurRad="38100" dist="38100" dir="2700000" algn="tl">
                    <a:srgbClr val="000000">
                      <a:alpha val="43137"/>
                    </a:srgbClr>
                  </a:outerShdw>
                </a:effectLst>
              </a:rPr>
            </a:br>
            <a:r>
              <a:rPr lang="en-US" dirty="0" err="1">
                <a:effectLst>
                  <a:outerShdw blurRad="38100" dist="38100" dir="2700000" algn="tl">
                    <a:srgbClr val="000000">
                      <a:alpha val="43137"/>
                    </a:srgbClr>
                  </a:outerShdw>
                </a:effectLst>
              </a:rPr>
              <a:t>Dr.G.Vinodha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reddy</a:t>
            </a:r>
            <a:r>
              <a:rPr lang="en-US" dirty="0">
                <a:effectLst>
                  <a:outerShdw blurRad="38100" dist="38100" dir="2700000" algn="tl">
                    <a:srgbClr val="000000">
                      <a:alpha val="43137"/>
                    </a:srgbClr>
                  </a:outerShdw>
                </a:effectLst>
              </a:rPr>
              <a:t> (Professor)</a:t>
            </a:r>
            <a:endParaRPr b="1" dirty="0">
              <a:solidFill>
                <a:srgbClr val="002060"/>
              </a:solidFill>
              <a:effectLst>
                <a:outerShdw blurRad="38100" dist="38100" dir="2700000" algn="tl">
                  <a:srgbClr val="000000">
                    <a:alpha val="43137"/>
                  </a:srgbClr>
                </a:outerShdw>
              </a:effectLst>
            </a:endParaRPr>
          </a:p>
        </p:txBody>
      </p:sp>
      <p:grpSp>
        <p:nvGrpSpPr>
          <p:cNvPr id="161" name="Google Shape;161;p29"/>
          <p:cNvGrpSpPr/>
          <p:nvPr/>
        </p:nvGrpSpPr>
        <p:grpSpPr>
          <a:xfrm>
            <a:off x="705788" y="1895475"/>
            <a:ext cx="2812177" cy="2907087"/>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1506CEA0-B42B-F5EC-7016-E340CDAAA7DA}"/>
              </a:ext>
            </a:extLst>
          </p:cNvPr>
          <p:cNvPicPr>
            <a:picLocks noChangeAspect="1"/>
          </p:cNvPicPr>
          <p:nvPr/>
        </p:nvPicPr>
        <p:blipFill>
          <a:blip r:embed="rId3"/>
          <a:stretch>
            <a:fillRect/>
          </a:stretch>
        </p:blipFill>
        <p:spPr>
          <a:xfrm>
            <a:off x="1699137" y="270049"/>
            <a:ext cx="1264618" cy="1264618"/>
          </a:xfrm>
          <a:prstGeom prst="rect">
            <a:avLst/>
          </a:prstGeom>
        </p:spPr>
      </p:pic>
      <p:sp>
        <p:nvSpPr>
          <p:cNvPr id="5" name="TextBox 4">
            <a:extLst>
              <a:ext uri="{FF2B5EF4-FFF2-40B4-BE49-F238E27FC236}">
                <a16:creationId xmlns:a16="http://schemas.microsoft.com/office/drawing/2014/main" id="{CF298BB1-1E6A-1A6F-DD5A-DA63E8FFADF9}"/>
              </a:ext>
            </a:extLst>
          </p:cNvPr>
          <p:cNvSpPr txBox="1"/>
          <p:nvPr/>
        </p:nvSpPr>
        <p:spPr>
          <a:xfrm>
            <a:off x="4448881" y="1916922"/>
            <a:ext cx="5085040" cy="1938992"/>
          </a:xfrm>
          <a:prstGeom prst="rect">
            <a:avLst/>
          </a:prstGeom>
          <a:noFill/>
        </p:spPr>
        <p:txBody>
          <a:bodyPr wrap="square">
            <a:spAutoFit/>
          </a:bodyPr>
          <a:lstStyle/>
          <a:p>
            <a:pPr marL="0" lvl="0" indent="0" algn="l" rtl="0">
              <a:spcBef>
                <a:spcPts val="0"/>
              </a:spcBef>
              <a:spcAft>
                <a:spcPts val="1600"/>
              </a:spcAft>
              <a:buNone/>
            </a:pPr>
            <a:r>
              <a:rPr lang="en-US" sz="2000" b="1" dirty="0">
                <a:solidFill>
                  <a:srgbClr val="7030A0"/>
                </a:solidFill>
                <a:effectLst>
                  <a:outerShdw blurRad="38100" dist="38100" dir="2700000" algn="tl">
                    <a:srgbClr val="000000">
                      <a:alpha val="43137"/>
                    </a:srgbClr>
                  </a:outerShdw>
                </a:effectLst>
              </a:rPr>
              <a:t>Presented by -</a:t>
            </a:r>
          </a:p>
          <a:p>
            <a:pPr marL="342900" indent="-342900">
              <a:spcAft>
                <a:spcPts val="1600"/>
              </a:spcAft>
            </a:pPr>
            <a:r>
              <a:rPr lang="en-US" sz="2000" b="1" dirty="0" err="1">
                <a:solidFill>
                  <a:srgbClr val="7030A0"/>
                </a:solidFill>
                <a:effectLst>
                  <a:outerShdw blurRad="38100" dist="38100" dir="2700000" algn="tl">
                    <a:srgbClr val="000000">
                      <a:alpha val="43137"/>
                    </a:srgbClr>
                  </a:outerShdw>
                </a:effectLst>
              </a:rPr>
              <a:t>H.Komali</a:t>
            </a:r>
            <a:r>
              <a:rPr lang="en-US" sz="2000" b="1" dirty="0">
                <a:solidFill>
                  <a:srgbClr val="7030A0"/>
                </a:solidFill>
                <a:effectLst>
                  <a:outerShdw blurRad="38100" dist="38100" dir="2700000" algn="tl">
                    <a:srgbClr val="000000">
                      <a:alpha val="43137"/>
                    </a:srgbClr>
                  </a:outerShdw>
                </a:effectLst>
              </a:rPr>
              <a:t>(217r1a6624)</a:t>
            </a:r>
          </a:p>
          <a:p>
            <a:pPr marL="342900" indent="-342900">
              <a:spcAft>
                <a:spcPts val="1600"/>
              </a:spcAft>
            </a:pPr>
            <a:r>
              <a:rPr lang="en-US" sz="2000" b="1" dirty="0" err="1">
                <a:solidFill>
                  <a:srgbClr val="7030A0"/>
                </a:solidFill>
                <a:effectLst>
                  <a:outerShdw blurRad="38100" dist="38100" dir="2700000" algn="tl">
                    <a:srgbClr val="000000">
                      <a:alpha val="43137"/>
                    </a:srgbClr>
                  </a:outerShdw>
                </a:effectLst>
              </a:rPr>
              <a:t>P.Saikiran</a:t>
            </a:r>
            <a:r>
              <a:rPr lang="en-US" sz="2000" b="1" dirty="0">
                <a:solidFill>
                  <a:srgbClr val="7030A0"/>
                </a:solidFill>
                <a:effectLst>
                  <a:outerShdw blurRad="38100" dist="38100" dir="2700000" algn="tl">
                    <a:srgbClr val="000000">
                      <a:alpha val="43137"/>
                    </a:srgbClr>
                  </a:outerShdw>
                </a:effectLst>
              </a:rPr>
              <a:t>(217r1a6642)</a:t>
            </a:r>
          </a:p>
          <a:p>
            <a:pPr marL="342900" indent="-342900">
              <a:spcAft>
                <a:spcPts val="1600"/>
              </a:spcAft>
            </a:pPr>
            <a:r>
              <a:rPr lang="en-US" sz="2000" b="1" dirty="0" err="1">
                <a:solidFill>
                  <a:srgbClr val="7030A0"/>
                </a:solidFill>
                <a:effectLst>
                  <a:outerShdw blurRad="38100" dist="38100" dir="2700000" algn="tl">
                    <a:srgbClr val="000000">
                      <a:alpha val="43137"/>
                    </a:srgbClr>
                  </a:outerShdw>
                </a:effectLst>
              </a:rPr>
              <a:t>Ch.Gnaneswar</a:t>
            </a:r>
            <a:r>
              <a:rPr lang="en-US" sz="2000" b="1" dirty="0">
                <a:solidFill>
                  <a:srgbClr val="7030A0"/>
                </a:solidFill>
                <a:effectLst>
                  <a:outerShdw blurRad="38100" dist="38100" dir="2700000" algn="tl">
                    <a:srgbClr val="000000">
                      <a:alpha val="43137"/>
                    </a:srgbClr>
                  </a:outerShdw>
                </a:effectLst>
              </a:rPr>
              <a:t>(217r1a6612)</a:t>
            </a: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6F9C-4352-512B-617B-560C3B6B915D}"/>
              </a:ext>
            </a:extLst>
          </p:cNvPr>
          <p:cNvSpPr>
            <a:spLocks noGrp="1"/>
          </p:cNvSpPr>
          <p:nvPr>
            <p:ph type="ctrTitle"/>
          </p:nvPr>
        </p:nvSpPr>
        <p:spPr>
          <a:xfrm>
            <a:off x="1521673" y="258265"/>
            <a:ext cx="6503221" cy="817888"/>
          </a:xfrm>
        </p:spPr>
        <p:txBody>
          <a:bodyPr/>
          <a:lstStyle/>
          <a:p>
            <a:r>
              <a:rPr lang="en-US" dirty="0"/>
              <a:t>System architecture</a:t>
            </a:r>
            <a:endParaRPr lang="en-IN" dirty="0"/>
          </a:p>
        </p:txBody>
      </p:sp>
      <p:pic>
        <p:nvPicPr>
          <p:cNvPr id="7" name="Picture 6">
            <a:extLst>
              <a:ext uri="{FF2B5EF4-FFF2-40B4-BE49-F238E27FC236}">
                <a16:creationId xmlns:a16="http://schemas.microsoft.com/office/drawing/2014/main" id="{5868CCA7-B6D4-05EC-46F3-9D38DD08098C}"/>
              </a:ext>
            </a:extLst>
          </p:cNvPr>
          <p:cNvPicPr>
            <a:picLocks noChangeAspect="1"/>
          </p:cNvPicPr>
          <p:nvPr/>
        </p:nvPicPr>
        <p:blipFill>
          <a:blip r:embed="rId2"/>
          <a:stretch>
            <a:fillRect/>
          </a:stretch>
        </p:blipFill>
        <p:spPr>
          <a:xfrm>
            <a:off x="1576345" y="1019326"/>
            <a:ext cx="6503222" cy="3687650"/>
          </a:xfrm>
          <a:prstGeom prst="rect">
            <a:avLst/>
          </a:prstGeom>
        </p:spPr>
      </p:pic>
    </p:spTree>
    <p:extLst>
      <p:ext uri="{BB962C8B-B14F-4D97-AF65-F5344CB8AC3E}">
        <p14:creationId xmlns:p14="http://schemas.microsoft.com/office/powerpoint/2010/main" val="128106002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E472-67E4-72B4-93D6-F9F403814AEB}"/>
              </a:ext>
            </a:extLst>
          </p:cNvPr>
          <p:cNvSpPr>
            <a:spLocks noGrp="1"/>
          </p:cNvSpPr>
          <p:nvPr>
            <p:ph type="ctrTitle"/>
          </p:nvPr>
        </p:nvSpPr>
        <p:spPr>
          <a:xfrm>
            <a:off x="2767312" y="-90743"/>
            <a:ext cx="3972956" cy="838829"/>
          </a:xfrm>
        </p:spPr>
        <p:txBody>
          <a:bodyPr/>
          <a:lstStyle/>
          <a:p>
            <a:r>
              <a:rPr lang="en-US" sz="3600" dirty="0"/>
              <a:t>Use case diagram</a:t>
            </a:r>
            <a:endParaRPr lang="en-IN" sz="3600" dirty="0"/>
          </a:p>
        </p:txBody>
      </p:sp>
      <p:pic>
        <p:nvPicPr>
          <p:cNvPr id="4" name="Picture 3">
            <a:extLst>
              <a:ext uri="{FF2B5EF4-FFF2-40B4-BE49-F238E27FC236}">
                <a16:creationId xmlns:a16="http://schemas.microsoft.com/office/drawing/2014/main" id="{F8807EB9-3FA1-644F-36BB-DCF56F3BAFA4}"/>
              </a:ext>
            </a:extLst>
          </p:cNvPr>
          <p:cNvPicPr>
            <a:picLocks noChangeAspect="1"/>
          </p:cNvPicPr>
          <p:nvPr/>
        </p:nvPicPr>
        <p:blipFill>
          <a:blip r:embed="rId2"/>
          <a:stretch>
            <a:fillRect/>
          </a:stretch>
        </p:blipFill>
        <p:spPr>
          <a:xfrm>
            <a:off x="2233012" y="607360"/>
            <a:ext cx="4887993" cy="4166191"/>
          </a:xfrm>
          <a:prstGeom prst="rect">
            <a:avLst/>
          </a:prstGeom>
        </p:spPr>
      </p:pic>
    </p:spTree>
    <p:extLst>
      <p:ext uri="{BB962C8B-B14F-4D97-AF65-F5344CB8AC3E}">
        <p14:creationId xmlns:p14="http://schemas.microsoft.com/office/powerpoint/2010/main" val="55235014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8071-06AE-8383-798D-56F42A0A8B2E}"/>
              </a:ext>
            </a:extLst>
          </p:cNvPr>
          <p:cNvSpPr>
            <a:spLocks noGrp="1"/>
          </p:cNvSpPr>
          <p:nvPr>
            <p:ph type="ctrTitle"/>
          </p:nvPr>
        </p:nvSpPr>
        <p:spPr>
          <a:xfrm>
            <a:off x="2644853" y="93969"/>
            <a:ext cx="3854293" cy="768594"/>
          </a:xfrm>
        </p:spPr>
        <p:txBody>
          <a:bodyPr/>
          <a:lstStyle/>
          <a:p>
            <a:r>
              <a:rPr lang="en-US" sz="4000" dirty="0"/>
              <a:t>Class diagram</a:t>
            </a:r>
            <a:endParaRPr lang="en-IN" sz="4000" dirty="0"/>
          </a:p>
        </p:txBody>
      </p:sp>
      <p:sp>
        <p:nvSpPr>
          <p:cNvPr id="4" name="AutoShape 2" descr="class diagram">
            <a:extLst>
              <a:ext uri="{FF2B5EF4-FFF2-40B4-BE49-F238E27FC236}">
                <a16:creationId xmlns:a16="http://schemas.microsoft.com/office/drawing/2014/main" id="{3C171C8C-467D-1F4D-E34C-BAC60702D1ED}"/>
              </a:ext>
            </a:extLst>
          </p:cNvPr>
          <p:cNvSpPr>
            <a:spLocks noChangeAspect="1" noChangeArrowheads="1"/>
          </p:cNvSpPr>
          <p:nvPr/>
        </p:nvSpPr>
        <p:spPr bwMode="auto">
          <a:xfrm>
            <a:off x="4419600" y="2419350"/>
            <a:ext cx="1722934" cy="17229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A9060EC4-C040-3075-8FE2-2E4A9D88CEF2}"/>
              </a:ext>
            </a:extLst>
          </p:cNvPr>
          <p:cNvPicPr>
            <a:picLocks noChangeAspect="1"/>
          </p:cNvPicPr>
          <p:nvPr/>
        </p:nvPicPr>
        <p:blipFill>
          <a:blip r:embed="rId2"/>
          <a:stretch>
            <a:fillRect/>
          </a:stretch>
        </p:blipFill>
        <p:spPr>
          <a:xfrm>
            <a:off x="1644652" y="784831"/>
            <a:ext cx="5549895" cy="4048315"/>
          </a:xfrm>
          <a:prstGeom prst="rect">
            <a:avLst/>
          </a:prstGeom>
        </p:spPr>
      </p:pic>
    </p:spTree>
    <p:extLst>
      <p:ext uri="{BB962C8B-B14F-4D97-AF65-F5344CB8AC3E}">
        <p14:creationId xmlns:p14="http://schemas.microsoft.com/office/powerpoint/2010/main" val="181934665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8D70-D8E9-7218-BD55-678D5851E0DB}"/>
              </a:ext>
            </a:extLst>
          </p:cNvPr>
          <p:cNvSpPr>
            <a:spLocks noGrp="1"/>
          </p:cNvSpPr>
          <p:nvPr>
            <p:ph type="ctrTitle"/>
          </p:nvPr>
        </p:nvSpPr>
        <p:spPr>
          <a:xfrm>
            <a:off x="1579757" y="-62822"/>
            <a:ext cx="6375377" cy="1041252"/>
          </a:xfrm>
        </p:spPr>
        <p:txBody>
          <a:bodyPr/>
          <a:lstStyle/>
          <a:p>
            <a:r>
              <a:rPr lang="en-US" dirty="0"/>
              <a:t>Sequence diagram</a:t>
            </a:r>
            <a:endParaRPr lang="en-IN" dirty="0"/>
          </a:p>
        </p:txBody>
      </p:sp>
      <p:pic>
        <p:nvPicPr>
          <p:cNvPr id="4" name="Picture 3">
            <a:extLst>
              <a:ext uri="{FF2B5EF4-FFF2-40B4-BE49-F238E27FC236}">
                <a16:creationId xmlns:a16="http://schemas.microsoft.com/office/drawing/2014/main" id="{C5250C2A-0A7C-E8F0-E377-C46CC80F73E5}"/>
              </a:ext>
            </a:extLst>
          </p:cNvPr>
          <p:cNvPicPr>
            <a:picLocks noChangeAspect="1"/>
          </p:cNvPicPr>
          <p:nvPr/>
        </p:nvPicPr>
        <p:blipFill>
          <a:blip r:embed="rId2"/>
          <a:stretch>
            <a:fillRect/>
          </a:stretch>
        </p:blipFill>
        <p:spPr>
          <a:xfrm>
            <a:off x="1866192" y="895340"/>
            <a:ext cx="4827775" cy="4073655"/>
          </a:xfrm>
          <a:prstGeom prst="rect">
            <a:avLst/>
          </a:prstGeom>
        </p:spPr>
      </p:pic>
    </p:spTree>
    <p:extLst>
      <p:ext uri="{BB962C8B-B14F-4D97-AF65-F5344CB8AC3E}">
        <p14:creationId xmlns:p14="http://schemas.microsoft.com/office/powerpoint/2010/main" val="104847568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FA82-DF67-D3EA-9030-406B4AAA21CD}"/>
              </a:ext>
            </a:extLst>
          </p:cNvPr>
          <p:cNvSpPr>
            <a:spLocks noGrp="1"/>
          </p:cNvSpPr>
          <p:nvPr>
            <p:ph type="ctrTitle"/>
          </p:nvPr>
        </p:nvSpPr>
        <p:spPr>
          <a:xfrm>
            <a:off x="2545257" y="174503"/>
            <a:ext cx="3769500" cy="1097094"/>
          </a:xfrm>
        </p:spPr>
        <p:txBody>
          <a:bodyPr/>
          <a:lstStyle/>
          <a:p>
            <a:r>
              <a:rPr lang="en-US" dirty="0"/>
              <a:t>Algorithms</a:t>
            </a:r>
            <a:endParaRPr lang="en-IN" dirty="0"/>
          </a:p>
        </p:txBody>
      </p:sp>
      <p:pic>
        <p:nvPicPr>
          <p:cNvPr id="5" name="Picture 4">
            <a:extLst>
              <a:ext uri="{FF2B5EF4-FFF2-40B4-BE49-F238E27FC236}">
                <a16:creationId xmlns:a16="http://schemas.microsoft.com/office/drawing/2014/main" id="{E403AE1C-5FD9-7CD9-C4EE-3BF7406689B5}"/>
              </a:ext>
            </a:extLst>
          </p:cNvPr>
          <p:cNvPicPr>
            <a:picLocks noChangeAspect="1"/>
          </p:cNvPicPr>
          <p:nvPr/>
        </p:nvPicPr>
        <p:blipFill>
          <a:blip r:embed="rId2"/>
          <a:stretch>
            <a:fillRect/>
          </a:stretch>
        </p:blipFill>
        <p:spPr>
          <a:xfrm>
            <a:off x="423211" y="1271597"/>
            <a:ext cx="3235932" cy="2918943"/>
          </a:xfrm>
          <a:prstGeom prst="rect">
            <a:avLst/>
          </a:prstGeom>
        </p:spPr>
      </p:pic>
      <p:pic>
        <p:nvPicPr>
          <p:cNvPr id="7" name="Picture 6">
            <a:extLst>
              <a:ext uri="{FF2B5EF4-FFF2-40B4-BE49-F238E27FC236}">
                <a16:creationId xmlns:a16="http://schemas.microsoft.com/office/drawing/2014/main" id="{4A497FBB-D687-A4F8-7A57-EF4046750B39}"/>
              </a:ext>
            </a:extLst>
          </p:cNvPr>
          <p:cNvPicPr>
            <a:picLocks noChangeAspect="1"/>
          </p:cNvPicPr>
          <p:nvPr/>
        </p:nvPicPr>
        <p:blipFill>
          <a:blip r:embed="rId3"/>
          <a:stretch>
            <a:fillRect/>
          </a:stretch>
        </p:blipFill>
        <p:spPr>
          <a:xfrm>
            <a:off x="4430007" y="1334692"/>
            <a:ext cx="3994626" cy="2979043"/>
          </a:xfrm>
          <a:prstGeom prst="rect">
            <a:avLst/>
          </a:prstGeom>
        </p:spPr>
      </p:pic>
    </p:spTree>
    <p:extLst>
      <p:ext uri="{BB962C8B-B14F-4D97-AF65-F5344CB8AC3E}">
        <p14:creationId xmlns:p14="http://schemas.microsoft.com/office/powerpoint/2010/main" val="3334970339"/>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9D8F-B94A-FA3C-D0D7-FD03D57A9E6F}"/>
              </a:ext>
            </a:extLst>
          </p:cNvPr>
          <p:cNvSpPr>
            <a:spLocks noGrp="1"/>
          </p:cNvSpPr>
          <p:nvPr>
            <p:ph type="ctrTitle"/>
          </p:nvPr>
        </p:nvSpPr>
        <p:spPr>
          <a:xfrm>
            <a:off x="2253231" y="107755"/>
            <a:ext cx="5442238" cy="870675"/>
          </a:xfrm>
        </p:spPr>
        <p:txBody>
          <a:bodyPr/>
          <a:lstStyle/>
          <a:p>
            <a:r>
              <a:rPr lang="en-US" dirty="0"/>
              <a:t>Algorithms</a:t>
            </a:r>
            <a:endParaRPr lang="en-IN" dirty="0"/>
          </a:p>
        </p:txBody>
      </p:sp>
      <p:pic>
        <p:nvPicPr>
          <p:cNvPr id="5" name="Picture 4">
            <a:extLst>
              <a:ext uri="{FF2B5EF4-FFF2-40B4-BE49-F238E27FC236}">
                <a16:creationId xmlns:a16="http://schemas.microsoft.com/office/drawing/2014/main" id="{AF8847E7-96B0-A94E-93B5-AC3A6A080DD7}"/>
              </a:ext>
            </a:extLst>
          </p:cNvPr>
          <p:cNvPicPr>
            <a:picLocks noChangeAspect="1"/>
          </p:cNvPicPr>
          <p:nvPr/>
        </p:nvPicPr>
        <p:blipFill>
          <a:blip r:embed="rId2"/>
          <a:stretch>
            <a:fillRect/>
          </a:stretch>
        </p:blipFill>
        <p:spPr>
          <a:xfrm>
            <a:off x="0" y="1300207"/>
            <a:ext cx="3933701" cy="3168600"/>
          </a:xfrm>
          <a:prstGeom prst="rect">
            <a:avLst/>
          </a:prstGeom>
        </p:spPr>
      </p:pic>
      <p:pic>
        <p:nvPicPr>
          <p:cNvPr id="7" name="Picture 6">
            <a:extLst>
              <a:ext uri="{FF2B5EF4-FFF2-40B4-BE49-F238E27FC236}">
                <a16:creationId xmlns:a16="http://schemas.microsoft.com/office/drawing/2014/main" id="{09C390D4-3D16-3B99-D698-CA41AFEB3FF6}"/>
              </a:ext>
            </a:extLst>
          </p:cNvPr>
          <p:cNvPicPr>
            <a:picLocks noChangeAspect="1"/>
          </p:cNvPicPr>
          <p:nvPr/>
        </p:nvPicPr>
        <p:blipFill>
          <a:blip r:embed="rId3"/>
          <a:stretch>
            <a:fillRect/>
          </a:stretch>
        </p:blipFill>
        <p:spPr>
          <a:xfrm>
            <a:off x="4185941" y="1482213"/>
            <a:ext cx="4705819" cy="2331163"/>
          </a:xfrm>
          <a:prstGeom prst="rect">
            <a:avLst/>
          </a:prstGeom>
        </p:spPr>
      </p:pic>
    </p:spTree>
    <p:extLst>
      <p:ext uri="{BB962C8B-B14F-4D97-AF65-F5344CB8AC3E}">
        <p14:creationId xmlns:p14="http://schemas.microsoft.com/office/powerpoint/2010/main" val="138382867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5175-CDE7-9812-D0AF-AF8A2A33F67E}"/>
              </a:ext>
            </a:extLst>
          </p:cNvPr>
          <p:cNvSpPr>
            <a:spLocks noGrp="1"/>
          </p:cNvSpPr>
          <p:nvPr>
            <p:ph type="ctrTitle"/>
          </p:nvPr>
        </p:nvSpPr>
        <p:spPr>
          <a:xfrm>
            <a:off x="2868843" y="90742"/>
            <a:ext cx="2813001" cy="1097094"/>
          </a:xfrm>
        </p:spPr>
        <p:txBody>
          <a:bodyPr/>
          <a:lstStyle/>
          <a:p>
            <a:r>
              <a:rPr lang="en-US" dirty="0"/>
              <a:t>Datasets</a:t>
            </a:r>
            <a:endParaRPr lang="en-IN" dirty="0"/>
          </a:p>
        </p:txBody>
      </p:sp>
      <p:sp>
        <p:nvSpPr>
          <p:cNvPr id="3" name="Subtitle 2">
            <a:extLst>
              <a:ext uri="{FF2B5EF4-FFF2-40B4-BE49-F238E27FC236}">
                <a16:creationId xmlns:a16="http://schemas.microsoft.com/office/drawing/2014/main" id="{2048299D-7493-D7AC-4DC4-3BB5FAF671BB}"/>
              </a:ext>
            </a:extLst>
          </p:cNvPr>
          <p:cNvSpPr>
            <a:spLocks noGrp="1"/>
          </p:cNvSpPr>
          <p:nvPr>
            <p:ph type="subTitle" idx="1"/>
          </p:nvPr>
        </p:nvSpPr>
        <p:spPr>
          <a:xfrm>
            <a:off x="632695" y="1187836"/>
            <a:ext cx="3876300" cy="792600"/>
          </a:xfrm>
        </p:spPr>
        <p:txBody>
          <a:bodyPr/>
          <a:lstStyle/>
          <a:p>
            <a:r>
              <a:rPr lang="en-US" dirty="0"/>
              <a:t>API’s created</a:t>
            </a:r>
          </a:p>
          <a:p>
            <a:endParaRPr lang="en-US" dirty="0"/>
          </a:p>
          <a:p>
            <a:pPr>
              <a:buFont typeface="+mj-lt"/>
              <a:buAutoNum type="arabicPeriod"/>
            </a:pPr>
            <a:r>
              <a:rPr lang="en-US" dirty="0"/>
              <a:t>Azure A</a:t>
            </a:r>
          </a:p>
          <a:p>
            <a:pPr>
              <a:buFont typeface="+mj-lt"/>
              <a:buAutoNum type="arabicPeriod"/>
            </a:pPr>
            <a:endParaRPr lang="en-US" dirty="0"/>
          </a:p>
          <a:p>
            <a:pPr>
              <a:buFont typeface="+mj-lt"/>
              <a:buAutoNum type="arabicPeriod"/>
            </a:pPr>
            <a:r>
              <a:rPr lang="en-US" dirty="0"/>
              <a:t>Azure B</a:t>
            </a:r>
          </a:p>
          <a:p>
            <a:pPr>
              <a:buFont typeface="+mj-lt"/>
              <a:buAutoNum type="arabicPeriod"/>
            </a:pPr>
            <a:endParaRPr lang="en-US" dirty="0"/>
          </a:p>
          <a:p>
            <a:pPr>
              <a:buFont typeface="+mj-lt"/>
              <a:buAutoNum type="arabicPeriod"/>
            </a:pPr>
            <a:r>
              <a:rPr lang="en-US" dirty="0"/>
              <a:t>O-365 C</a:t>
            </a:r>
          </a:p>
          <a:p>
            <a:endParaRPr lang="en-IN" dirty="0"/>
          </a:p>
        </p:txBody>
      </p:sp>
      <p:sp>
        <p:nvSpPr>
          <p:cNvPr id="4" name="Google Shape;158;p29">
            <a:extLst>
              <a:ext uri="{FF2B5EF4-FFF2-40B4-BE49-F238E27FC236}">
                <a16:creationId xmlns:a16="http://schemas.microsoft.com/office/drawing/2014/main" id="{30281A76-A601-2787-25EB-209969B17F46}"/>
              </a:ext>
            </a:extLst>
          </p:cNvPr>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256071"/>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4D20-CFD5-A09E-23C0-F75A3B777246}"/>
              </a:ext>
            </a:extLst>
          </p:cNvPr>
          <p:cNvSpPr>
            <a:spLocks noGrp="1"/>
          </p:cNvSpPr>
          <p:nvPr>
            <p:ph type="ctrTitle"/>
          </p:nvPr>
        </p:nvSpPr>
        <p:spPr>
          <a:xfrm>
            <a:off x="1409991" y="98000"/>
            <a:ext cx="6698665" cy="734125"/>
          </a:xfrm>
        </p:spPr>
        <p:txBody>
          <a:bodyPr/>
          <a:lstStyle/>
          <a:p>
            <a:r>
              <a:rPr lang="en-US" sz="3200" dirty="0"/>
              <a:t>Results and Project </a:t>
            </a:r>
            <a:r>
              <a:rPr lang="en-US" sz="3200" dirty="0" err="1"/>
              <a:t>excuetion</a:t>
            </a:r>
            <a:endParaRPr lang="en-IN" sz="3200" dirty="0"/>
          </a:p>
        </p:txBody>
      </p:sp>
      <p:pic>
        <p:nvPicPr>
          <p:cNvPr id="4" name="image1.png">
            <a:extLst>
              <a:ext uri="{FF2B5EF4-FFF2-40B4-BE49-F238E27FC236}">
                <a16:creationId xmlns:a16="http://schemas.microsoft.com/office/drawing/2014/main" id="{2FC791DD-BFF2-7499-A6B2-846FAB4B98C9}"/>
              </a:ext>
            </a:extLst>
          </p:cNvPr>
          <p:cNvPicPr/>
          <p:nvPr/>
        </p:nvPicPr>
        <p:blipFill>
          <a:blip r:embed="rId2"/>
          <a:srcRect/>
          <a:stretch>
            <a:fillRect/>
          </a:stretch>
        </p:blipFill>
        <p:spPr>
          <a:xfrm>
            <a:off x="1509457" y="977221"/>
            <a:ext cx="6322273" cy="3802050"/>
          </a:xfrm>
          <a:prstGeom prst="rect">
            <a:avLst/>
          </a:prstGeom>
          <a:ln/>
        </p:spPr>
      </p:pic>
    </p:spTree>
    <p:extLst>
      <p:ext uri="{BB962C8B-B14F-4D97-AF65-F5344CB8AC3E}">
        <p14:creationId xmlns:p14="http://schemas.microsoft.com/office/powerpoint/2010/main" val="293991874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png">
            <a:extLst>
              <a:ext uri="{FF2B5EF4-FFF2-40B4-BE49-F238E27FC236}">
                <a16:creationId xmlns:a16="http://schemas.microsoft.com/office/drawing/2014/main" id="{D7705DA3-AB3A-54FB-C03B-B2C18F2DBD59}"/>
              </a:ext>
            </a:extLst>
          </p:cNvPr>
          <p:cNvPicPr/>
          <p:nvPr/>
        </p:nvPicPr>
        <p:blipFill>
          <a:blip r:embed="rId2"/>
          <a:srcRect/>
          <a:stretch>
            <a:fillRect/>
          </a:stretch>
        </p:blipFill>
        <p:spPr>
          <a:xfrm>
            <a:off x="601165" y="718955"/>
            <a:ext cx="7719177" cy="4001615"/>
          </a:xfrm>
          <a:prstGeom prst="rect">
            <a:avLst/>
          </a:prstGeom>
          <a:ln/>
        </p:spPr>
      </p:pic>
    </p:spTree>
    <p:extLst>
      <p:ext uri="{BB962C8B-B14F-4D97-AF65-F5344CB8AC3E}">
        <p14:creationId xmlns:p14="http://schemas.microsoft.com/office/powerpoint/2010/main" val="301021660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png">
            <a:extLst>
              <a:ext uri="{FF2B5EF4-FFF2-40B4-BE49-F238E27FC236}">
                <a16:creationId xmlns:a16="http://schemas.microsoft.com/office/drawing/2014/main" id="{2FF95280-3010-DA9A-1C54-38687D986231}"/>
              </a:ext>
            </a:extLst>
          </p:cNvPr>
          <p:cNvPicPr/>
          <p:nvPr/>
        </p:nvPicPr>
        <p:blipFill>
          <a:blip r:embed="rId2"/>
          <a:srcRect/>
          <a:stretch>
            <a:fillRect/>
          </a:stretch>
        </p:blipFill>
        <p:spPr>
          <a:xfrm>
            <a:off x="753856" y="223365"/>
            <a:ext cx="7385002" cy="4495218"/>
          </a:xfrm>
          <a:prstGeom prst="rect">
            <a:avLst/>
          </a:prstGeom>
          <a:ln/>
        </p:spPr>
      </p:pic>
    </p:spTree>
    <p:extLst>
      <p:ext uri="{BB962C8B-B14F-4D97-AF65-F5344CB8AC3E}">
        <p14:creationId xmlns:p14="http://schemas.microsoft.com/office/powerpoint/2010/main" val="31893072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3766">
              <a:schemeClr val="bg1"/>
            </a:gs>
            <a:gs pos="92564">
              <a:schemeClr val="bg1"/>
            </a:gs>
            <a:gs pos="58000">
              <a:schemeClr val="bg1"/>
            </a:gs>
            <a:gs pos="0">
              <a:schemeClr val="bg1"/>
            </a:gs>
            <a:gs pos="100000">
              <a:schemeClr val="bg1"/>
            </a:gs>
          </a:gsLst>
          <a:lin ang="5400012" scaled="0"/>
        </a:gradFill>
        <a:effectLst/>
      </p:bgPr>
    </p:bg>
    <p:spTree>
      <p:nvGrpSpPr>
        <p:cNvPr id="1" name="Shape 302"/>
        <p:cNvGrpSpPr/>
        <p:nvPr/>
      </p:nvGrpSpPr>
      <p:grpSpPr>
        <a:xfrm>
          <a:off x="0" y="0"/>
          <a:ext cx="0" cy="0"/>
          <a:chOff x="0" y="0"/>
          <a:chExt cx="0" cy="0"/>
        </a:xfrm>
      </p:grpSpPr>
      <p:sp>
        <p:nvSpPr>
          <p:cNvPr id="2" name="Google Shape;158;p29">
            <a:extLst>
              <a:ext uri="{FF2B5EF4-FFF2-40B4-BE49-F238E27FC236}">
                <a16:creationId xmlns:a16="http://schemas.microsoft.com/office/drawing/2014/main" id="{5A18CA27-F5BB-78D2-000B-C35194445951}"/>
              </a:ext>
            </a:extLst>
          </p:cNvPr>
          <p:cNvSpPr/>
          <p:nvPr/>
        </p:nvSpPr>
        <p:spPr>
          <a:xfrm rot="14090496">
            <a:off x="6164714" y="263019"/>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SemiBold" panose="020B0502040204020203" pitchFamily="34" charset="0"/>
              </a:rPr>
              <a:t>01</a:t>
            </a:r>
            <a:endParaRPr>
              <a:latin typeface="Bahnschrift SemiBold" panose="020B0502040204020203" pitchFamily="34" charset="0"/>
            </a:endParaRPr>
          </a:p>
        </p:txBody>
      </p:sp>
      <p:cxnSp>
        <p:nvCxnSpPr>
          <p:cNvPr id="304" name="Google Shape;304;p31"/>
          <p:cNvCxnSpPr/>
          <p:nvPr/>
        </p:nvCxnSpPr>
        <p:spPr>
          <a:xfrm>
            <a:off x="4572000" y="465900"/>
            <a:ext cx="0" cy="4211700"/>
          </a:xfrm>
          <a:prstGeom prst="straightConnector1">
            <a:avLst/>
          </a:prstGeom>
          <a:noFill/>
          <a:ln w="19050" cap="flat" cmpd="sng">
            <a:solidFill>
              <a:schemeClr val="tx1"/>
            </a:solidFill>
            <a:prstDash val="solid"/>
            <a:round/>
            <a:headEnd type="oval" w="med" len="med"/>
            <a:tailEnd type="oval" w="med" len="med"/>
          </a:ln>
        </p:spPr>
      </p:cxnSp>
      <p:sp>
        <p:nvSpPr>
          <p:cNvPr id="305" name="Google Shape;305;p31"/>
          <p:cNvSpPr txBox="1">
            <a:spLocks noGrp="1"/>
          </p:cNvSpPr>
          <p:nvPr>
            <p:ph type="ctrTitle"/>
          </p:nvPr>
        </p:nvSpPr>
        <p:spPr>
          <a:xfrm>
            <a:off x="541152" y="920369"/>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2800" dirty="0">
                <a:solidFill>
                  <a:schemeClr val="lt2"/>
                </a:solidFill>
                <a:latin typeface="Bahnschrift SemiBold" panose="020B0502040204020203" pitchFamily="34" charset="0"/>
              </a:rPr>
              <a:t>Abstract</a:t>
            </a:r>
            <a:endParaRPr sz="2800" dirty="0">
              <a:solidFill>
                <a:schemeClr val="lt2"/>
              </a:solidFill>
              <a:latin typeface="Bahnschrift SemiBold" panose="020B0502040204020203" pitchFamily="34" charset="0"/>
            </a:endParaRPr>
          </a:p>
        </p:txBody>
      </p:sp>
      <p:sp>
        <p:nvSpPr>
          <p:cNvPr id="307" name="Google Shape;307;p31"/>
          <p:cNvSpPr txBox="1">
            <a:spLocks noGrp="1"/>
          </p:cNvSpPr>
          <p:nvPr>
            <p:ph type="ctrTitle" idx="2"/>
          </p:nvPr>
        </p:nvSpPr>
        <p:spPr>
          <a:xfrm>
            <a:off x="610113" y="2281415"/>
            <a:ext cx="2729100" cy="458100"/>
          </a:xfrm>
          <a:prstGeom prst="rect">
            <a:avLst/>
          </a:prstGeom>
        </p:spPr>
        <p:txBody>
          <a:bodyPr spcFirstLastPara="1" wrap="square" lIns="91425" tIns="91425" rIns="91425" bIns="91425" anchor="b" anchorCtr="0">
            <a:noAutofit/>
          </a:bodyPr>
          <a:lstStyle/>
          <a:p>
            <a:pPr marL="0" lvl="0" indent="0" rtl="0">
              <a:spcBef>
                <a:spcPts val="0"/>
              </a:spcBef>
              <a:spcAft>
                <a:spcPts val="0"/>
              </a:spcAft>
            </a:pPr>
            <a:r>
              <a:rPr lang="en-IN" sz="2400" dirty="0">
                <a:solidFill>
                  <a:schemeClr val="lt2"/>
                </a:solidFill>
                <a:latin typeface="Bahnschrift SemiBold" panose="020B0502040204020203" pitchFamily="34" charset="0"/>
              </a:rPr>
              <a:t>Existing System</a:t>
            </a:r>
          </a:p>
        </p:txBody>
      </p:sp>
      <p:sp>
        <p:nvSpPr>
          <p:cNvPr id="309" name="Google Shape;309;p31"/>
          <p:cNvSpPr txBox="1">
            <a:spLocks noGrp="1"/>
          </p:cNvSpPr>
          <p:nvPr>
            <p:ph type="ctrTitle" idx="4"/>
          </p:nvPr>
        </p:nvSpPr>
        <p:spPr>
          <a:xfrm>
            <a:off x="486440" y="3714531"/>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2400" dirty="0">
                <a:solidFill>
                  <a:schemeClr val="lt2"/>
                </a:solidFill>
                <a:latin typeface="Bahnschrift SemiBold" panose="020B0502040204020203" pitchFamily="34" charset="0"/>
              </a:rPr>
              <a:t>Disadvantages</a:t>
            </a:r>
            <a:endParaRPr sz="2400" dirty="0">
              <a:solidFill>
                <a:schemeClr val="lt2"/>
              </a:solidFill>
              <a:latin typeface="Bahnschrift SemiBold" panose="020B0502040204020203" pitchFamily="34" charset="0"/>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SemiBold" panose="020B0502040204020203" pitchFamily="34" charset="0"/>
              </a:rPr>
              <a:t>02</a:t>
            </a:r>
            <a:endParaRPr>
              <a:latin typeface="Bahnschrift SemiBold" panose="020B0502040204020203" pitchFamily="34" charset="0"/>
            </a:endParaRPr>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SemiBold" panose="020B0502040204020203" pitchFamily="34" charset="0"/>
              </a:rPr>
              <a:t>03</a:t>
            </a:r>
            <a:endParaRPr>
              <a:latin typeface="Bahnschrift SemiBold" panose="020B0502040204020203" pitchFamily="34" charset="0"/>
            </a:endParaRPr>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Bahnschrift SemiBold" panose="020B0502040204020203" pitchFamily="34" charset="0"/>
              </a:rPr>
              <a:t>04</a:t>
            </a:r>
            <a:endParaRPr>
              <a:latin typeface="Bahnschrift SemiBold" panose="020B0502040204020203" pitchFamily="34" charset="0"/>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Bahnschrift SemiBold" panose="020B0502040204020203" pitchFamily="34" charset="0"/>
              </a:rPr>
              <a:t>05</a:t>
            </a:r>
            <a:endParaRPr>
              <a:latin typeface="Bahnschrift SemiBold" panose="020B0502040204020203" pitchFamily="34" charset="0"/>
            </a:endParaRPr>
          </a:p>
        </p:txBody>
      </p:sp>
      <p:sp>
        <p:nvSpPr>
          <p:cNvPr id="315" name="Google Shape;315;p31"/>
          <p:cNvSpPr txBox="1">
            <a:spLocks noGrp="1"/>
          </p:cNvSpPr>
          <p:nvPr>
            <p:ph type="title" idx="14"/>
          </p:nvPr>
        </p:nvSpPr>
        <p:spPr>
          <a:xfrm>
            <a:off x="4574503" y="3613600"/>
            <a:ext cx="1192200" cy="790200"/>
          </a:xfrm>
          <a:prstGeom prst="rect">
            <a:avLst/>
          </a:prstGeom>
          <a:ln>
            <a:solidFill>
              <a:schemeClr val="bg1"/>
            </a:solid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Bahnschrift SemiBold" panose="020B0502040204020203" pitchFamily="34" charset="0"/>
              </a:rPr>
              <a:t>06</a:t>
            </a:r>
            <a:endParaRPr>
              <a:latin typeface="Bahnschrift SemiBold" panose="020B0502040204020203" pitchFamily="34" charset="0"/>
            </a:endParaRPr>
          </a:p>
        </p:txBody>
      </p:sp>
      <p:sp>
        <p:nvSpPr>
          <p:cNvPr id="316" name="Google Shape;316;p31"/>
          <p:cNvSpPr txBox="1">
            <a:spLocks noGrp="1"/>
          </p:cNvSpPr>
          <p:nvPr>
            <p:ph type="ctrTitle" idx="15"/>
          </p:nvPr>
        </p:nvSpPr>
        <p:spPr>
          <a:xfrm>
            <a:off x="5842903" y="902764"/>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solidFill>
                  <a:schemeClr val="lt2"/>
                </a:solidFill>
                <a:latin typeface="Bahnschrift SemiBold" panose="020B0502040204020203" pitchFamily="34" charset="0"/>
              </a:rPr>
              <a:t>Proposed System</a:t>
            </a:r>
            <a:endParaRPr sz="2400" dirty="0">
              <a:solidFill>
                <a:schemeClr val="lt2"/>
              </a:solidFill>
              <a:latin typeface="Bahnschrift SemiBold" panose="020B0502040204020203" pitchFamily="34" charset="0"/>
            </a:endParaRPr>
          </a:p>
        </p:txBody>
      </p:sp>
      <p:sp>
        <p:nvSpPr>
          <p:cNvPr id="318" name="Google Shape;318;p31"/>
          <p:cNvSpPr txBox="1">
            <a:spLocks noGrp="1"/>
          </p:cNvSpPr>
          <p:nvPr>
            <p:ph type="ctrTitle" idx="17"/>
          </p:nvPr>
        </p:nvSpPr>
        <p:spPr>
          <a:xfrm>
            <a:off x="5842903" y="2543502"/>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solidFill>
                  <a:schemeClr val="lt2"/>
                </a:solidFill>
                <a:latin typeface="Bahnschrift SemiBold" panose="020B0502040204020203" pitchFamily="34" charset="0"/>
              </a:rPr>
              <a:t>Hardware Requirements</a:t>
            </a:r>
            <a:endParaRPr sz="2400" dirty="0">
              <a:solidFill>
                <a:schemeClr val="lt2"/>
              </a:solidFill>
              <a:latin typeface="Bahnschrift SemiBold" panose="020B0502040204020203" pitchFamily="34" charset="0"/>
            </a:endParaRPr>
          </a:p>
        </p:txBody>
      </p:sp>
      <p:sp>
        <p:nvSpPr>
          <p:cNvPr id="320" name="Google Shape;320;p31"/>
          <p:cNvSpPr txBox="1">
            <a:spLocks noGrp="1"/>
          </p:cNvSpPr>
          <p:nvPr>
            <p:ph type="ctrTitle" idx="19"/>
          </p:nvPr>
        </p:nvSpPr>
        <p:spPr>
          <a:xfrm>
            <a:off x="5922612" y="3826060"/>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solidFill>
                  <a:schemeClr val="lt2"/>
                </a:solidFill>
                <a:latin typeface="Bahnschrift SemiBold" panose="020B0502040204020203" pitchFamily="34" charset="0"/>
              </a:rPr>
              <a:t>Software Requirements</a:t>
            </a:r>
            <a:endParaRPr sz="2000" dirty="0">
              <a:solidFill>
                <a:schemeClr val="lt2"/>
              </a:solidFill>
              <a:latin typeface="Bahnschrift SemiBold" panose="020B0502040204020203" pitchFamily="34" charset="0"/>
            </a:endParaRPr>
          </a:p>
        </p:txBody>
      </p:sp>
      <p:cxnSp>
        <p:nvCxnSpPr>
          <p:cNvPr id="322" name="Google Shape;322;p31"/>
          <p:cNvCxnSpPr/>
          <p:nvPr/>
        </p:nvCxnSpPr>
        <p:spPr>
          <a:xfrm>
            <a:off x="825468" y="1801359"/>
            <a:ext cx="7339500" cy="0"/>
          </a:xfrm>
          <a:prstGeom prst="straightConnector1">
            <a:avLst/>
          </a:prstGeom>
          <a:noFill/>
          <a:ln w="19050" cap="flat" cmpd="sng">
            <a:solidFill>
              <a:schemeClr val="tx1"/>
            </a:solidFill>
            <a:prstDash val="solid"/>
            <a:round/>
            <a:headEnd type="oval" w="med" len="med"/>
            <a:tailEnd type="oval" w="med" len="med"/>
          </a:ln>
        </p:spPr>
      </p:cxnSp>
      <p:cxnSp>
        <p:nvCxnSpPr>
          <p:cNvPr id="323" name="Google Shape;323;p31"/>
          <p:cNvCxnSpPr/>
          <p:nvPr/>
        </p:nvCxnSpPr>
        <p:spPr>
          <a:xfrm>
            <a:off x="899753" y="3259389"/>
            <a:ext cx="7339500" cy="0"/>
          </a:xfrm>
          <a:prstGeom prst="straightConnector1">
            <a:avLst/>
          </a:prstGeom>
          <a:noFill/>
          <a:ln w="19050" cap="flat" cmpd="sng">
            <a:solidFill>
              <a:schemeClr val="tx1">
                <a:lumMod val="95000"/>
                <a:lumOff val="5000"/>
              </a:schemeClr>
            </a:solidFill>
            <a:prstDash val="solid"/>
            <a:round/>
            <a:headEnd type="oval" w="med" len="med"/>
            <a:tailEnd type="oval" w="med" len="med"/>
          </a:ln>
        </p:spPr>
      </p:cxn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8;p29">
            <a:extLst>
              <a:ext uri="{FF2B5EF4-FFF2-40B4-BE49-F238E27FC236}">
                <a16:creationId xmlns:a16="http://schemas.microsoft.com/office/drawing/2014/main" id="{3F626592-748F-BDF3-2DF3-691CC770BF8B}"/>
              </a:ext>
            </a:extLst>
          </p:cNvPr>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A5D8622A-F5D9-D8ED-D1D2-9A591CD67592}"/>
              </a:ext>
            </a:extLst>
          </p:cNvPr>
          <p:cNvSpPr>
            <a:spLocks noGrp="1"/>
          </p:cNvSpPr>
          <p:nvPr>
            <p:ph type="ctrTitle"/>
          </p:nvPr>
        </p:nvSpPr>
        <p:spPr>
          <a:xfrm>
            <a:off x="1278562" y="0"/>
            <a:ext cx="6586875" cy="773592"/>
          </a:xfrm>
        </p:spPr>
        <p:txBody>
          <a:bodyPr/>
          <a:lstStyle/>
          <a:p>
            <a:r>
              <a:rPr lang="en-US" sz="3200" dirty="0"/>
              <a:t>Performance metrics and Graphs</a:t>
            </a:r>
            <a:endParaRPr lang="en-IN" sz="3200" dirty="0"/>
          </a:p>
        </p:txBody>
      </p:sp>
      <p:pic>
        <p:nvPicPr>
          <p:cNvPr id="5" name="Picture 4">
            <a:extLst>
              <a:ext uri="{FF2B5EF4-FFF2-40B4-BE49-F238E27FC236}">
                <a16:creationId xmlns:a16="http://schemas.microsoft.com/office/drawing/2014/main" id="{F82347A4-9BFA-C562-8F45-506FFC89A607}"/>
              </a:ext>
            </a:extLst>
          </p:cNvPr>
          <p:cNvPicPr>
            <a:picLocks noChangeAspect="1"/>
          </p:cNvPicPr>
          <p:nvPr/>
        </p:nvPicPr>
        <p:blipFill>
          <a:blip r:embed="rId2"/>
          <a:stretch>
            <a:fillRect/>
          </a:stretch>
        </p:blipFill>
        <p:spPr>
          <a:xfrm>
            <a:off x="397870" y="675870"/>
            <a:ext cx="5137392" cy="1636823"/>
          </a:xfrm>
          <a:prstGeom prst="rect">
            <a:avLst/>
          </a:prstGeom>
        </p:spPr>
      </p:pic>
      <p:pic>
        <p:nvPicPr>
          <p:cNvPr id="7" name="Picture 6">
            <a:extLst>
              <a:ext uri="{FF2B5EF4-FFF2-40B4-BE49-F238E27FC236}">
                <a16:creationId xmlns:a16="http://schemas.microsoft.com/office/drawing/2014/main" id="{5CBDF9AE-8718-90C7-3594-46B9DBE98AD1}"/>
              </a:ext>
            </a:extLst>
          </p:cNvPr>
          <p:cNvPicPr>
            <a:picLocks noChangeAspect="1"/>
          </p:cNvPicPr>
          <p:nvPr/>
        </p:nvPicPr>
        <p:blipFill>
          <a:blip r:embed="rId3"/>
          <a:stretch>
            <a:fillRect/>
          </a:stretch>
        </p:blipFill>
        <p:spPr>
          <a:xfrm>
            <a:off x="3697233" y="1723945"/>
            <a:ext cx="5048897" cy="3419555"/>
          </a:xfrm>
          <a:prstGeom prst="rect">
            <a:avLst/>
          </a:prstGeom>
        </p:spPr>
      </p:pic>
    </p:spTree>
    <p:extLst>
      <p:ext uri="{BB962C8B-B14F-4D97-AF65-F5344CB8AC3E}">
        <p14:creationId xmlns:p14="http://schemas.microsoft.com/office/powerpoint/2010/main" val="3761047587"/>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8;p29">
            <a:extLst>
              <a:ext uri="{FF2B5EF4-FFF2-40B4-BE49-F238E27FC236}">
                <a16:creationId xmlns:a16="http://schemas.microsoft.com/office/drawing/2014/main" id="{6BA0D5F6-BC57-1985-1708-2E7618CB6959}"/>
              </a:ext>
            </a:extLst>
          </p:cNvPr>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AD83EF25-3B17-1F2D-2A81-575274627285}"/>
              </a:ext>
            </a:extLst>
          </p:cNvPr>
          <p:cNvSpPr>
            <a:spLocks noGrp="1"/>
          </p:cNvSpPr>
          <p:nvPr>
            <p:ph type="ctrTitle"/>
          </p:nvPr>
        </p:nvSpPr>
        <p:spPr>
          <a:xfrm>
            <a:off x="3134089" y="275279"/>
            <a:ext cx="2484934" cy="870675"/>
          </a:xfrm>
        </p:spPr>
        <p:txBody>
          <a:bodyPr/>
          <a:lstStyle/>
          <a:p>
            <a:r>
              <a:rPr lang="en-US" dirty="0"/>
              <a:t>Results</a:t>
            </a:r>
            <a:endParaRPr lang="en-IN" dirty="0"/>
          </a:p>
        </p:txBody>
      </p:sp>
      <p:sp>
        <p:nvSpPr>
          <p:cNvPr id="3" name="Subtitle 2">
            <a:extLst>
              <a:ext uri="{FF2B5EF4-FFF2-40B4-BE49-F238E27FC236}">
                <a16:creationId xmlns:a16="http://schemas.microsoft.com/office/drawing/2014/main" id="{D1DBD5F8-1700-543D-70F2-110F01C88498}"/>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820C66B9-B2E9-EE50-218D-399A3E295B26}"/>
              </a:ext>
            </a:extLst>
          </p:cNvPr>
          <p:cNvPicPr>
            <a:picLocks noChangeAspect="1"/>
          </p:cNvPicPr>
          <p:nvPr/>
        </p:nvPicPr>
        <p:blipFill>
          <a:blip r:embed="rId2"/>
          <a:stretch>
            <a:fillRect/>
          </a:stretch>
        </p:blipFill>
        <p:spPr>
          <a:xfrm>
            <a:off x="568882" y="1217958"/>
            <a:ext cx="8006235" cy="3318824"/>
          </a:xfrm>
          <a:prstGeom prst="rect">
            <a:avLst/>
          </a:prstGeom>
        </p:spPr>
      </p:pic>
    </p:spTree>
    <p:extLst>
      <p:ext uri="{BB962C8B-B14F-4D97-AF65-F5344CB8AC3E}">
        <p14:creationId xmlns:p14="http://schemas.microsoft.com/office/powerpoint/2010/main" val="1982369907"/>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8;p29">
            <a:extLst>
              <a:ext uri="{FF2B5EF4-FFF2-40B4-BE49-F238E27FC236}">
                <a16:creationId xmlns:a16="http://schemas.microsoft.com/office/drawing/2014/main" id="{67FC4DBA-C145-5324-DB68-FB20820BE1DD}"/>
              </a:ext>
            </a:extLst>
          </p:cNvPr>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921ED7AF-CD10-DEE9-C33F-E511631A6DF6}"/>
              </a:ext>
            </a:extLst>
          </p:cNvPr>
          <p:cNvSpPr>
            <a:spLocks noGrp="1"/>
          </p:cNvSpPr>
          <p:nvPr>
            <p:ph type="ctrTitle"/>
          </p:nvPr>
        </p:nvSpPr>
        <p:spPr>
          <a:xfrm>
            <a:off x="1323729" y="0"/>
            <a:ext cx="6158995" cy="1020312"/>
          </a:xfrm>
        </p:spPr>
        <p:txBody>
          <a:bodyPr/>
          <a:lstStyle/>
          <a:p>
            <a:r>
              <a:rPr lang="en-US" sz="3200" dirty="0"/>
              <a:t>Conclusion and future scope</a:t>
            </a:r>
            <a:endParaRPr lang="en-IN" sz="3200" dirty="0"/>
          </a:p>
        </p:txBody>
      </p:sp>
      <p:sp>
        <p:nvSpPr>
          <p:cNvPr id="4" name="TextBox 3">
            <a:extLst>
              <a:ext uri="{FF2B5EF4-FFF2-40B4-BE49-F238E27FC236}">
                <a16:creationId xmlns:a16="http://schemas.microsoft.com/office/drawing/2014/main" id="{1555A9BA-B284-625E-6126-A845D9630233}"/>
              </a:ext>
            </a:extLst>
          </p:cNvPr>
          <p:cNvSpPr txBox="1"/>
          <p:nvPr/>
        </p:nvSpPr>
        <p:spPr>
          <a:xfrm>
            <a:off x="523511" y="1179646"/>
            <a:ext cx="8083017" cy="3636659"/>
          </a:xfrm>
          <a:prstGeom prst="rect">
            <a:avLst/>
          </a:prstGeom>
          <a:noFill/>
        </p:spPr>
        <p:txBody>
          <a:bodyPr wrap="square" rtlCol="0">
            <a:spAutoFit/>
          </a:bodyPr>
          <a:lstStyle/>
          <a:p>
            <a:endParaRPr lang="en-IN" dirty="0"/>
          </a:p>
        </p:txBody>
      </p:sp>
      <p:sp>
        <p:nvSpPr>
          <p:cNvPr id="5" name="Subtitle 2">
            <a:extLst>
              <a:ext uri="{FF2B5EF4-FFF2-40B4-BE49-F238E27FC236}">
                <a16:creationId xmlns:a16="http://schemas.microsoft.com/office/drawing/2014/main" id="{CECB8884-6DE6-5DE9-60D0-2280DC225120}"/>
              </a:ext>
            </a:extLst>
          </p:cNvPr>
          <p:cNvSpPr>
            <a:spLocks noGrp="1"/>
          </p:cNvSpPr>
          <p:nvPr>
            <p:ph type="subTitle" idx="1"/>
          </p:nvPr>
        </p:nvSpPr>
        <p:spPr>
          <a:xfrm>
            <a:off x="230345" y="1118034"/>
            <a:ext cx="8222620" cy="3419065"/>
          </a:xfrm>
        </p:spPr>
        <p:txBody>
          <a:bodyPr/>
          <a:lstStyle/>
          <a:p>
            <a:pPr marL="0" marR="0">
              <a:lnSpc>
                <a:spcPct val="115000"/>
              </a:lnSpc>
              <a:spcBef>
                <a:spcPts val="0"/>
              </a:spcBef>
              <a:spcAft>
                <a:spcPts val="1000"/>
              </a:spcAft>
              <a:buFont typeface="+mj-lt"/>
              <a:buAutoNum type="arabicPeriod"/>
            </a:pPr>
            <a:r>
              <a:rPr lang="en-US" sz="1400" b="1" dirty="0">
                <a:effectLst/>
                <a:latin typeface="Calibri" panose="020F0502020204030204" pitchFamily="34" charset="0"/>
                <a:ea typeface="Calibri" panose="020F0502020204030204" pitchFamily="34" charset="0"/>
              </a:rPr>
              <a:t>Introduction of Four Security Rules</a:t>
            </a:r>
            <a:r>
              <a:rPr lang="en-US" sz="1050" dirty="0">
                <a:effectLst/>
                <a:latin typeface="Calibri" panose="020F0502020204030204" pitchFamily="34" charset="0"/>
                <a:ea typeface="Calibri" panose="020F0502020204030204" pitchFamily="34" charset="0"/>
              </a:rPr>
              <a:t>: The paper introduces four security rules aimed at capturing desirable properties of REST APIs and services, highlighting their importance in ensuring secure interactions between clients and servers.</a:t>
            </a:r>
            <a:endParaRPr lang="en-IN" sz="105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buFont typeface="+mj-lt"/>
              <a:buAutoNum type="arabicPeriod"/>
            </a:pPr>
            <a:r>
              <a:rPr lang="en-US" sz="1400" b="1" dirty="0">
                <a:effectLst/>
                <a:latin typeface="Calibri" panose="020F0502020204030204" pitchFamily="34" charset="0"/>
                <a:ea typeface="Calibri" panose="020F0502020204030204" pitchFamily="34" charset="0"/>
              </a:rPr>
              <a:t>Extension of Stateful REST API </a:t>
            </a:r>
            <a:r>
              <a:rPr lang="en-US" sz="1400" b="1" dirty="0" err="1">
                <a:effectLst/>
                <a:latin typeface="Calibri" panose="020F0502020204030204" pitchFamily="34" charset="0"/>
                <a:ea typeface="Calibri" panose="020F0502020204030204" pitchFamily="34" charset="0"/>
              </a:rPr>
              <a:t>Fuzzer</a:t>
            </a:r>
            <a:r>
              <a:rPr lang="en-US" sz="1400" dirty="0">
                <a:effectLst/>
                <a:latin typeface="Calibri" panose="020F0502020204030204" pitchFamily="34" charset="0"/>
                <a:ea typeface="Calibri" panose="020F0502020204030204" pitchFamily="34" charset="0"/>
              </a:rPr>
              <a:t>: </a:t>
            </a:r>
            <a:r>
              <a:rPr lang="en-US" sz="1050" dirty="0">
                <a:effectLst/>
                <a:latin typeface="Calibri" panose="020F0502020204030204" pitchFamily="34" charset="0"/>
                <a:ea typeface="Calibri" panose="020F0502020204030204" pitchFamily="34" charset="0"/>
              </a:rPr>
              <a:t>The paper discusses the extension of a stateful REST API </a:t>
            </a:r>
            <a:r>
              <a:rPr lang="en-US" sz="1050" dirty="0" err="1">
                <a:effectLst/>
                <a:latin typeface="Calibri" panose="020F0502020204030204" pitchFamily="34" charset="0"/>
                <a:ea typeface="Calibri" panose="020F0502020204030204" pitchFamily="34" charset="0"/>
              </a:rPr>
              <a:t>fuzzer</a:t>
            </a:r>
            <a:r>
              <a:rPr lang="en-US" sz="1050" dirty="0">
                <a:effectLst/>
                <a:latin typeface="Calibri" panose="020F0502020204030204" pitchFamily="34" charset="0"/>
                <a:ea typeface="Calibri" panose="020F0502020204030204" pitchFamily="34" charset="0"/>
              </a:rPr>
              <a:t> with active property checkers, enabling automatic testing and detection of violations of the aforementioned security rules.</a:t>
            </a:r>
            <a:endParaRPr lang="en-IN" sz="105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buFont typeface="+mj-lt"/>
              <a:buAutoNum type="arabicPeriod"/>
            </a:pPr>
            <a:r>
              <a:rPr lang="en-US" sz="1400" b="1" dirty="0">
                <a:effectLst/>
                <a:latin typeface="Calibri" panose="020F0502020204030204" pitchFamily="34" charset="0"/>
                <a:ea typeface="Calibri" panose="020F0502020204030204" pitchFamily="34" charset="0"/>
              </a:rPr>
              <a:t>Fuzzing of Production Azure and Office-365 Cloud Services</a:t>
            </a:r>
            <a:r>
              <a:rPr lang="en-US" sz="1050" dirty="0">
                <a:effectLst/>
                <a:latin typeface="Calibri" panose="020F0502020204030204" pitchFamily="34" charset="0"/>
                <a:ea typeface="Calibri" panose="020F0502020204030204" pitchFamily="34" charset="0"/>
              </a:rPr>
              <a:t>: The researchers applied their fuzzing techniques to nearly a dozen production Azure and Office-365 cloud services, successfully uncovering new bugs in each service, with a significant proportion categorized as "500 Internal Server Errors" and rule violations detected by the new security checkers.</a:t>
            </a:r>
            <a:endParaRPr lang="en-IN" sz="105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buFont typeface="+mj-lt"/>
              <a:buAutoNum type="arabicPeriod"/>
            </a:pPr>
            <a:r>
              <a:rPr lang="en-US" sz="1400" b="1" dirty="0">
                <a:effectLst/>
                <a:latin typeface="Calibri" panose="020F0502020204030204" pitchFamily="34" charset="0"/>
                <a:ea typeface="Calibri" panose="020F0502020204030204" pitchFamily="34" charset="0"/>
              </a:rPr>
              <a:t>High Bug Fix Rate</a:t>
            </a:r>
            <a:r>
              <a:rPr lang="en-US" sz="1050" dirty="0">
                <a:effectLst/>
                <a:latin typeface="Calibri" panose="020F0502020204030204" pitchFamily="34" charset="0"/>
                <a:ea typeface="Calibri" panose="020F0502020204030204" pitchFamily="34" charset="0"/>
              </a:rPr>
              <a:t>: The bugs identified through the fuzzing process were reported to the respective service owners, who took them seriously. The paper notes a nearly 100% bug fix rate, emphasizing the importance of addressing these vulnerabilities to mitigate potential security risks.</a:t>
            </a:r>
            <a:endParaRPr lang="en-IN" sz="105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buFont typeface="+mj-lt"/>
              <a:buAutoNum type="arabicPeriod"/>
            </a:pPr>
            <a:r>
              <a:rPr lang="en-US" sz="1400" b="1" dirty="0">
                <a:effectLst/>
                <a:latin typeface="Calibri" panose="020F0502020204030204" pitchFamily="34" charset="0"/>
                <a:ea typeface="Calibri" panose="020F0502020204030204" pitchFamily="34" charset="0"/>
              </a:rPr>
              <a:t>Implications and Future Directions</a:t>
            </a:r>
            <a:r>
              <a:rPr lang="en-US" sz="1050" dirty="0">
                <a:effectLst/>
                <a:latin typeface="Calibri" panose="020F0502020204030204" pitchFamily="34" charset="0"/>
                <a:ea typeface="Calibri" panose="020F0502020204030204" pitchFamily="34" charset="0"/>
              </a:rPr>
              <a:t>: The findings suggest that violations of the introduced security rules pose potential security vulnerabilities, warranting proactive bug fixing to prevent potential security incidents. Additionally, the paper highlights the need for further research in fuzzing more services and checking additional properties to uncover different types of bugs and security vulnerabilities in the ever-expanding landscape of REST APIs for cloud and web services.</a:t>
            </a:r>
            <a:endParaRPr lang="en-IN" sz="105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66488405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83"/>
        <p:cNvGrpSpPr/>
        <p:nvPr/>
      </p:nvGrpSpPr>
      <p:grpSpPr>
        <a:xfrm>
          <a:off x="0" y="0"/>
          <a:ext cx="0" cy="0"/>
          <a:chOff x="0" y="0"/>
          <a:chExt cx="0" cy="0"/>
        </a:xfrm>
      </p:grpSpPr>
      <p:sp>
        <p:nvSpPr>
          <p:cNvPr id="2" name="Google Shape;158;p29">
            <a:extLst>
              <a:ext uri="{FF2B5EF4-FFF2-40B4-BE49-F238E27FC236}">
                <a16:creationId xmlns:a16="http://schemas.microsoft.com/office/drawing/2014/main" id="{98ED21D2-3B61-2E03-884B-92E3E285F94A}"/>
              </a:ext>
            </a:extLst>
          </p:cNvPr>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6"/>
          <p:cNvSpPr txBox="1">
            <a:spLocks noGrp="1"/>
          </p:cNvSpPr>
          <p:nvPr>
            <p:ph type="title"/>
          </p:nvPr>
        </p:nvSpPr>
        <p:spPr>
          <a:xfrm>
            <a:off x="4260700" y="1841320"/>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000" dirty="0"/>
              <a:t> QUERIES?</a:t>
            </a:r>
            <a:br>
              <a:rPr lang="en-US" sz="4000" dirty="0"/>
            </a:br>
            <a:br>
              <a:rPr lang="en-US" sz="4000" dirty="0"/>
            </a:br>
            <a:r>
              <a:rPr lang="en-US" dirty="0"/>
              <a:t>THANK </a:t>
            </a:r>
            <a:br>
              <a:rPr lang="en-US" dirty="0"/>
            </a:br>
            <a:r>
              <a:rPr lang="en-US" dirty="0"/>
              <a:t>YOU</a:t>
            </a:r>
            <a:endParaRPr dirty="0"/>
          </a:p>
        </p:txBody>
      </p:sp>
      <p:grpSp>
        <p:nvGrpSpPr>
          <p:cNvPr id="2687" name="Google Shape;2687;p56"/>
          <p:cNvGrpSpPr/>
          <p:nvPr/>
        </p:nvGrpSpPr>
        <p:grpSpPr>
          <a:xfrm>
            <a:off x="284040" y="614935"/>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2" name="Google Shape;158;p29">
            <a:extLst>
              <a:ext uri="{FF2B5EF4-FFF2-40B4-BE49-F238E27FC236}">
                <a16:creationId xmlns:a16="http://schemas.microsoft.com/office/drawing/2014/main" id="{0CCFE56C-EC8D-9BE8-C4D5-8E1AAB463070}"/>
              </a:ext>
            </a:extLst>
          </p:cNvPr>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txBox="1">
            <a:spLocks noGrp="1"/>
          </p:cNvSpPr>
          <p:nvPr>
            <p:ph type="title"/>
          </p:nvPr>
        </p:nvSpPr>
        <p:spPr>
          <a:xfrm>
            <a:off x="626625" y="64482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outerShdw blurRad="38100" dist="38100" dir="2700000" algn="tl">
                    <a:srgbClr val="000000">
                      <a:alpha val="43137"/>
                    </a:srgbClr>
                  </a:outerShdw>
                </a:effectLst>
                <a:latin typeface="Bahnschrift SemiBold" panose="020B0502040204020203" pitchFamily="34" charset="0"/>
              </a:rPr>
              <a:t>Abstract</a:t>
            </a:r>
            <a:endParaRPr dirty="0">
              <a:effectLst>
                <a:outerShdw blurRad="38100" dist="38100" dir="2700000" algn="tl">
                  <a:srgbClr val="000000">
                    <a:alpha val="43137"/>
                  </a:srgbClr>
                </a:outerShdw>
              </a:effectLst>
              <a:latin typeface="Bahnschrift SemiBold" panose="020B0502040204020203" pitchFamily="34" charset="0"/>
            </a:endParaRPr>
          </a:p>
        </p:txBody>
      </p:sp>
      <p:sp>
        <p:nvSpPr>
          <p:cNvPr id="329" name="Google Shape;329;p32"/>
          <p:cNvSpPr txBox="1">
            <a:spLocks noGrp="1"/>
          </p:cNvSpPr>
          <p:nvPr>
            <p:ph type="body" idx="1"/>
          </p:nvPr>
        </p:nvSpPr>
        <p:spPr>
          <a:xfrm>
            <a:off x="626624" y="1404600"/>
            <a:ext cx="6381449" cy="3179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charset="0"/>
              <a:buChar char="v"/>
            </a:pPr>
            <a:r>
              <a:rPr lang="en-US" dirty="0">
                <a:latin typeface="Bahnschrift SemiBold" panose="020B0502040204020203" pitchFamily="34" charset="0"/>
                <a:sym typeface="+mn-ea"/>
              </a:rPr>
              <a:t>Introduction to the rules that describe security properties of REST APIs</a:t>
            </a:r>
          </a:p>
          <a:p>
            <a:pPr marL="285750" lvl="0" indent="-285750" algn="l" rtl="0">
              <a:spcBef>
                <a:spcPts val="0"/>
              </a:spcBef>
              <a:spcAft>
                <a:spcPts val="0"/>
              </a:spcAft>
              <a:buClr>
                <a:schemeClr val="dk1"/>
              </a:buClr>
              <a:buSzPts val="1100"/>
              <a:buFont typeface="Wingdings" panose="05000000000000000000" charset="0"/>
              <a:buChar char="v"/>
            </a:pPr>
            <a:endParaRPr lang="en-US" dirty="0">
              <a:latin typeface="Bahnschrift SemiBold" panose="020B0502040204020203" pitchFamily="34" charset="0"/>
            </a:endParaRPr>
          </a:p>
          <a:p>
            <a:pPr marL="285750" lvl="0" indent="-285750" algn="l" rtl="0">
              <a:spcBef>
                <a:spcPts val="0"/>
              </a:spcBef>
              <a:spcAft>
                <a:spcPts val="0"/>
              </a:spcAft>
              <a:buClr>
                <a:schemeClr val="dk1"/>
              </a:buClr>
              <a:buSzPts val="1100"/>
              <a:buFont typeface="Wingdings" panose="05000000000000000000" charset="0"/>
              <a:buChar char="v"/>
            </a:pPr>
            <a:r>
              <a:rPr lang="en-US" dirty="0">
                <a:latin typeface="Bahnschrift SemiBold" panose="020B0502040204020203" pitchFamily="34" charset="0"/>
                <a:sym typeface="+mn-ea"/>
              </a:rPr>
              <a:t>Design and implementation of active checkers to test and detect violations of these rules.</a:t>
            </a:r>
          </a:p>
          <a:p>
            <a:pPr marL="285750" lvl="0" indent="-285750" algn="l" rtl="0">
              <a:spcBef>
                <a:spcPts val="0"/>
              </a:spcBef>
              <a:spcAft>
                <a:spcPts val="0"/>
              </a:spcAft>
              <a:buClr>
                <a:schemeClr val="dk1"/>
              </a:buClr>
              <a:buSzPts val="1100"/>
              <a:buFont typeface="Wingdings" panose="05000000000000000000" charset="0"/>
              <a:buChar char="v"/>
            </a:pPr>
            <a:endParaRPr lang="en-US" dirty="0">
              <a:latin typeface="Bahnschrift SemiBold" panose="020B0502040204020203" pitchFamily="34" charset="0"/>
              <a:sym typeface="+mn-ea"/>
            </a:endParaRPr>
          </a:p>
          <a:p>
            <a:pPr marL="285750" lvl="0" indent="-285750" algn="l" rtl="0">
              <a:spcBef>
                <a:spcPts val="0"/>
              </a:spcBef>
              <a:spcAft>
                <a:spcPts val="0"/>
              </a:spcAft>
              <a:buClr>
                <a:schemeClr val="dk1"/>
              </a:buClr>
              <a:buSzPts val="1100"/>
              <a:buFont typeface="Wingdings" panose="05000000000000000000" charset="0"/>
              <a:buChar char="v"/>
            </a:pPr>
            <a:r>
              <a:rPr lang="en-US" dirty="0">
                <a:latin typeface="Bahnschrift SemiBold" panose="020B0502040204020203" pitchFamily="34" charset="0"/>
                <a:sym typeface="+mn-ea"/>
              </a:rPr>
              <a:t>Presentation of experimental results evaluating the performance and effectiveness.</a:t>
            </a:r>
          </a:p>
          <a:p>
            <a:pPr marL="285750" lvl="0" indent="-285750" algn="l" rtl="0">
              <a:spcBef>
                <a:spcPts val="0"/>
              </a:spcBef>
              <a:spcAft>
                <a:spcPts val="0"/>
              </a:spcAft>
              <a:buClr>
                <a:schemeClr val="dk1"/>
              </a:buClr>
              <a:buSzPts val="1100"/>
              <a:buFont typeface="Wingdings" panose="05000000000000000000" charset="0"/>
              <a:buChar char="v"/>
            </a:pPr>
            <a:endParaRPr lang="en-US" dirty="0">
              <a:latin typeface="Bahnschrift SemiBold" panose="020B0502040204020203" pitchFamily="34" charset="0"/>
            </a:endParaRPr>
          </a:p>
          <a:p>
            <a:pPr marL="285750" lvl="0" indent="-285750" algn="l" rtl="0">
              <a:spcBef>
                <a:spcPts val="0"/>
              </a:spcBef>
              <a:spcAft>
                <a:spcPts val="0"/>
              </a:spcAft>
              <a:buClr>
                <a:schemeClr val="dk1"/>
              </a:buClr>
              <a:buSzPts val="1100"/>
              <a:buFont typeface="Wingdings" panose="05000000000000000000" charset="0"/>
              <a:buChar char="v"/>
            </a:pPr>
            <a:r>
              <a:rPr lang="en-US" dirty="0">
                <a:latin typeface="Bahnschrift SemiBold" panose="020B0502040204020203" pitchFamily="34" charset="0"/>
                <a:sym typeface="+mn-ea"/>
              </a:rPr>
              <a:t>Discovery of new bugs in several deployed production Azure and Office 365 cloud services using the checkers</a:t>
            </a:r>
            <a:endParaRPr dirty="0">
              <a:latin typeface="Bahnschrift SemiBold" panose="020B0502040204020203" pitchFamily="34" charset="0"/>
            </a:endParaRP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pic>
        <p:nvPicPr>
          <p:cNvPr id="5" name="Picture 4">
            <a:extLst>
              <a:ext uri="{FF2B5EF4-FFF2-40B4-BE49-F238E27FC236}">
                <a16:creationId xmlns:a16="http://schemas.microsoft.com/office/drawing/2014/main" id="{C99A72B6-52CC-95A1-1932-A123265468CC}"/>
              </a:ext>
            </a:extLst>
          </p:cNvPr>
          <p:cNvPicPr>
            <a:picLocks noChangeAspect="1"/>
          </p:cNvPicPr>
          <p:nvPr/>
        </p:nvPicPr>
        <p:blipFill>
          <a:blip r:embed="rId3"/>
          <a:stretch>
            <a:fillRect/>
          </a:stretch>
        </p:blipFill>
        <p:spPr>
          <a:xfrm>
            <a:off x="7008073" y="1917093"/>
            <a:ext cx="1698027" cy="1756043"/>
          </a:xfrm>
          <a:prstGeom prst="rect">
            <a:avLst/>
          </a:prstGeom>
        </p:spPr>
      </p:pic>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2" name="Google Shape;158;p29">
            <a:extLst>
              <a:ext uri="{FF2B5EF4-FFF2-40B4-BE49-F238E27FC236}">
                <a16:creationId xmlns:a16="http://schemas.microsoft.com/office/drawing/2014/main" id="{EC853F0B-0089-853A-3660-1E32815A35D8}"/>
              </a:ext>
            </a:extLst>
          </p:cNvPr>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txBox="1">
            <a:spLocks noGrp="1"/>
          </p:cNvSpPr>
          <p:nvPr>
            <p:ph type="title"/>
          </p:nvPr>
        </p:nvSpPr>
        <p:spPr>
          <a:xfrm>
            <a:off x="431181" y="728701"/>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effectLst>
                  <a:outerShdw blurRad="38100" dist="38100" dir="2700000" algn="tl">
                    <a:srgbClr val="000000">
                      <a:alpha val="43137"/>
                    </a:srgbClr>
                  </a:outerShdw>
                </a:effectLst>
              </a:rPr>
              <a:t>E</a:t>
            </a:r>
            <a:r>
              <a:rPr lang="en" dirty="0">
                <a:effectLst>
                  <a:outerShdw blurRad="38100" dist="38100" dir="2700000" algn="tl">
                    <a:srgbClr val="000000">
                      <a:alpha val="43137"/>
                    </a:srgbClr>
                  </a:outerShdw>
                </a:effectLst>
              </a:rPr>
              <a:t>xisting Systems</a:t>
            </a:r>
            <a:endParaRPr dirty="0">
              <a:effectLst>
                <a:outerShdw blurRad="38100" dist="38100" dir="2700000" algn="tl">
                  <a:srgbClr val="000000">
                    <a:alpha val="43137"/>
                  </a:srgbClr>
                </a:outerShdw>
              </a:effectLst>
            </a:endParaRPr>
          </a:p>
        </p:txBody>
      </p:sp>
      <p:sp>
        <p:nvSpPr>
          <p:cNvPr id="520" name="Google Shape;520;p33"/>
          <p:cNvSpPr txBox="1">
            <a:spLocks noGrp="1"/>
          </p:cNvSpPr>
          <p:nvPr>
            <p:ph type="body" idx="1"/>
          </p:nvPr>
        </p:nvSpPr>
        <p:spPr>
          <a:xfrm>
            <a:off x="4639178" y="786541"/>
            <a:ext cx="4255125" cy="3913445"/>
          </a:xfrm>
          <a:prstGeom prst="rect">
            <a:avLst/>
          </a:prstGeom>
        </p:spPr>
        <p:txBody>
          <a:bodyPr spcFirstLastPara="1" wrap="square" lIns="91425" tIns="91425" rIns="91425" bIns="91425" anchor="t" anchorCtr="0">
            <a:noAutofit/>
          </a:bodyPr>
          <a:lstStyle/>
          <a:p>
            <a:pPr marL="0" indent="0">
              <a:spcAft>
                <a:spcPts val="1600"/>
              </a:spcAft>
              <a:buNone/>
            </a:pPr>
            <a:r>
              <a:rPr lang="en-US" sz="2000" b="1" u="sng" dirty="0">
                <a:ln/>
                <a:solidFill>
                  <a:schemeClr val="tx1"/>
                </a:solidFill>
                <a:effectLst>
                  <a:outerShdw blurRad="38100" dist="38100" dir="2700000" algn="tl">
                    <a:srgbClr val="000000">
                      <a:alpha val="43137"/>
                    </a:srgbClr>
                  </a:outerShdw>
                </a:effectLst>
                <a:latin typeface="Bahnschrift SemiBold" panose="020B0502040204020203" pitchFamily="34" charset="0"/>
              </a:rPr>
              <a:t>SOAP web service scanner</a:t>
            </a:r>
            <a:r>
              <a:rPr lang="en-US" sz="1400" u="sng" dirty="0">
                <a:ln/>
                <a:solidFill>
                  <a:schemeClr val="tx1"/>
                </a:solidFill>
                <a:effectLst>
                  <a:outerShdw blurRad="38100" dist="38100" dir="2700000" algn="tl">
                    <a:srgbClr val="000000">
                      <a:alpha val="43137"/>
                    </a:srgbClr>
                  </a:outerShdw>
                </a:effectLst>
                <a:latin typeface="Bahnschrift SemiBold" panose="020B0502040204020203" pitchFamily="34" charset="0"/>
              </a:rPr>
              <a:t>:</a:t>
            </a:r>
            <a:r>
              <a:rPr lang="en-US" sz="1400" dirty="0">
                <a:effectLst>
                  <a:outerShdw blurRad="38100" dist="38100" dir="2700000" algn="tl">
                    <a:srgbClr val="000000">
                      <a:alpha val="43137"/>
                    </a:srgbClr>
                  </a:outerShdw>
                </a:effectLst>
                <a:latin typeface="Bahnschrift SemiBold" panose="020B0502040204020203" pitchFamily="34" charset="0"/>
              </a:rPr>
              <a:t> </a:t>
            </a:r>
          </a:p>
          <a:p>
            <a:pPr marL="0" indent="0">
              <a:spcAft>
                <a:spcPts val="1600"/>
              </a:spcAft>
              <a:buNone/>
            </a:pPr>
            <a:r>
              <a:rPr lang="en-US" sz="1400" dirty="0">
                <a:latin typeface="Bahnschrift SemiBold" panose="020B0502040204020203" pitchFamily="34" charset="0"/>
                <a:cs typeface="Bahnschrift SemiLight SemiConde" charset="0"/>
              </a:rPr>
              <a:t>Simple object Access protocol. It is a messaging protocol for exchanging structured information that is data.</a:t>
            </a:r>
          </a:p>
          <a:p>
            <a:pPr marL="0" lvl="0" indent="0" algn="l" rtl="0">
              <a:spcBef>
                <a:spcPts val="0"/>
              </a:spcBef>
              <a:spcAft>
                <a:spcPts val="1600"/>
              </a:spcAft>
              <a:buNone/>
            </a:pPr>
            <a:r>
              <a:rPr lang="en-US" sz="2000" u="sng" dirty="0">
                <a:effectLst>
                  <a:outerShdw blurRad="38100" dist="38100" dir="2700000" algn="tl">
                    <a:srgbClr val="000000">
                      <a:alpha val="43137"/>
                    </a:srgbClr>
                  </a:outerShdw>
                </a:effectLst>
                <a:latin typeface="Bahnschrift SemiBold" panose="020B0502040204020203" pitchFamily="34" charset="0"/>
              </a:rPr>
              <a:t>Limited REST API’S Testing</a:t>
            </a:r>
            <a:r>
              <a:rPr lang="en-US" sz="1400" dirty="0"/>
              <a:t>:</a:t>
            </a:r>
          </a:p>
          <a:p>
            <a:pPr marL="0" lvl="0" indent="0" algn="l" rtl="0">
              <a:spcBef>
                <a:spcPts val="0"/>
              </a:spcBef>
              <a:spcAft>
                <a:spcPts val="1600"/>
              </a:spcAft>
              <a:buNone/>
            </a:pPr>
            <a:r>
              <a:rPr lang="en-US" sz="1400" dirty="0"/>
              <a:t>A scenario where API is restricted in terms of functionalities or accessibilities</a:t>
            </a:r>
            <a:br>
              <a:rPr lang="en-US" sz="1400" dirty="0"/>
            </a:br>
            <a:r>
              <a:rPr lang="en-US" sz="1400" dirty="0" err="1"/>
              <a:t>example:Purposeful</a:t>
            </a:r>
            <a:r>
              <a:rPr lang="en-US" sz="1400" dirty="0"/>
              <a:t> </a:t>
            </a:r>
            <a:r>
              <a:rPr lang="en-US" sz="1400" dirty="0" err="1"/>
              <a:t>desing</a:t>
            </a:r>
            <a:br>
              <a:rPr lang="en-US" sz="1400" dirty="0"/>
            </a:br>
            <a:endParaRPr lang="en-US" sz="1400" dirty="0"/>
          </a:p>
        </p:txBody>
      </p:sp>
      <p:pic>
        <p:nvPicPr>
          <p:cNvPr id="7" name="Picture 6">
            <a:extLst>
              <a:ext uri="{FF2B5EF4-FFF2-40B4-BE49-F238E27FC236}">
                <a16:creationId xmlns:a16="http://schemas.microsoft.com/office/drawing/2014/main" id="{C1921197-00CE-D7DD-DD29-F7F93EB34A14}"/>
              </a:ext>
            </a:extLst>
          </p:cNvPr>
          <p:cNvPicPr>
            <a:picLocks noChangeAspect="1"/>
          </p:cNvPicPr>
          <p:nvPr/>
        </p:nvPicPr>
        <p:blipFill>
          <a:blip r:embed="rId3"/>
          <a:srcRect/>
          <a:stretch/>
        </p:blipFill>
        <p:spPr>
          <a:xfrm>
            <a:off x="291578" y="1948558"/>
            <a:ext cx="4026512" cy="1589412"/>
          </a:xfrm>
          <a:prstGeom prst="rect">
            <a:avLst/>
          </a:prstGeom>
        </p:spPr>
      </p:pic>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465412" y="280800"/>
            <a:ext cx="3687779" cy="1033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effectLst>
                  <a:outerShdw blurRad="38100" dist="38100" dir="2700000" algn="tl">
                    <a:srgbClr val="000000">
                      <a:alpha val="43137"/>
                    </a:srgbClr>
                  </a:outerShdw>
                </a:effectLst>
              </a:rPr>
              <a:t>Disadvantages</a:t>
            </a:r>
            <a:endParaRPr sz="3600" dirty="0">
              <a:effectLst>
                <a:outerShdw blurRad="38100" dist="38100" dir="2700000" algn="tl">
                  <a:srgbClr val="000000">
                    <a:alpha val="43137"/>
                  </a:srgbClr>
                </a:outerShdw>
              </a:effectLst>
            </a:endParaRPr>
          </a:p>
        </p:txBody>
      </p:sp>
      <p:sp>
        <p:nvSpPr>
          <p:cNvPr id="530" name="Google Shape;530;p34"/>
          <p:cNvSpPr/>
          <p:nvPr/>
        </p:nvSpPr>
        <p:spPr>
          <a:xfrm>
            <a:off x="4904256" y="173416"/>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txBox="1">
            <a:spLocks noGrp="1"/>
          </p:cNvSpPr>
          <p:nvPr>
            <p:ph type="subTitle" idx="1"/>
          </p:nvPr>
        </p:nvSpPr>
        <p:spPr>
          <a:xfrm>
            <a:off x="465412" y="1314599"/>
            <a:ext cx="4796709" cy="3655485"/>
          </a:xfrm>
          <a:prstGeom prst="rect">
            <a:avLst/>
          </a:prstGeom>
        </p:spPr>
        <p:txBody>
          <a:bodyPr spcFirstLastPara="1" wrap="square" lIns="91425" tIns="91425" rIns="91425" bIns="91425" anchor="t" anchorCtr="0">
            <a:noAutofit/>
          </a:bodyPr>
          <a:lstStyle/>
          <a:p>
            <a:pPr marL="400050" indent="-285750" algn="l">
              <a:buFont typeface="Arial" panose="020B0604020202020204" pitchFamily="34" charset="0"/>
              <a:buChar char="•"/>
            </a:pPr>
            <a:r>
              <a:rPr lang="en-US" sz="1600" b="1" i="0" u="sng" dirty="0">
                <a:solidFill>
                  <a:srgbClr val="002060"/>
                </a:solidFill>
                <a:effectLst/>
                <a:latin typeface="Bahnschrift SemiBold" panose="020B0502040204020203" pitchFamily="34" charset="0"/>
              </a:rPr>
              <a:t>Incompatibility: </a:t>
            </a:r>
            <a:r>
              <a:rPr lang="en-US" sz="1600" b="1" i="0" dirty="0">
                <a:solidFill>
                  <a:srgbClr val="002060"/>
                </a:solidFill>
                <a:effectLst/>
                <a:latin typeface="Bahnschrift SemiBold" panose="020B0502040204020203" pitchFamily="34" charset="0"/>
              </a:rPr>
              <a:t>SOAP web service scanners, designed for a different protocol (SOAP), weren't effective for the complexities of REST APIs.</a:t>
            </a:r>
            <a:r>
              <a:rPr lang="en-US" sz="1600" b="0" i="0" dirty="0">
                <a:solidFill>
                  <a:srgbClr val="002060"/>
                </a:solidFill>
                <a:effectLst/>
                <a:latin typeface="Bahnschrift SemiBold" panose="020B0502040204020203" pitchFamily="34" charset="0"/>
              </a:rPr>
              <a:t>.</a:t>
            </a:r>
          </a:p>
          <a:p>
            <a:pPr marL="114300" indent="0" algn="l"/>
            <a:r>
              <a:rPr lang="en-US" b="1" i="0" dirty="0">
                <a:solidFill>
                  <a:srgbClr val="002060"/>
                </a:solidFill>
                <a:effectLst/>
                <a:latin typeface="Bahnschrift SemiBold" panose="020B0502040204020203" pitchFamily="34" charset="0"/>
              </a:rPr>
              <a:t>  </a:t>
            </a:r>
          </a:p>
          <a:p>
            <a:pPr marL="400050" indent="-285750" algn="l">
              <a:buFont typeface="Arial" panose="020B0604020202020204" pitchFamily="34" charset="0"/>
              <a:buChar char="•"/>
            </a:pPr>
            <a:r>
              <a:rPr lang="en-US" sz="1600" b="1" i="0" u="sng" dirty="0">
                <a:solidFill>
                  <a:srgbClr val="002060"/>
                </a:solidFill>
                <a:effectLst/>
                <a:latin typeface="Bahnschrift SemiBold" panose="020B0502040204020203" pitchFamily="34" charset="0"/>
              </a:rPr>
              <a:t>Limited Scope</a:t>
            </a:r>
            <a:r>
              <a:rPr lang="en-US" sz="1600" b="1" i="0" dirty="0">
                <a:solidFill>
                  <a:srgbClr val="002060"/>
                </a:solidFill>
                <a:effectLst/>
                <a:latin typeface="Bahnschrift SemiBold" panose="020B0502040204020203" pitchFamily="34" charset="0"/>
              </a:rPr>
              <a:t>: Existing tools primarily focused on basic functional testing and lacked the ability to comprehensively assess security aspects</a:t>
            </a:r>
            <a:r>
              <a:rPr lang="en-US" sz="1400" b="1" i="0" dirty="0">
                <a:solidFill>
                  <a:srgbClr val="002060"/>
                </a:solidFill>
                <a:effectLst/>
                <a:latin typeface="Bahnschrift SemiBold" panose="020B0502040204020203" pitchFamily="34" charset="0"/>
              </a:rPr>
              <a:t>.  </a:t>
            </a:r>
          </a:p>
          <a:p>
            <a:pPr marL="114300" indent="0" algn="l"/>
            <a:endParaRPr lang="en-US" sz="1400" b="1" dirty="0">
              <a:solidFill>
                <a:srgbClr val="002060"/>
              </a:solidFill>
              <a:latin typeface="Bahnschrift SemiBold" panose="020B0502040204020203" pitchFamily="34" charset="0"/>
            </a:endParaRPr>
          </a:p>
          <a:p>
            <a:pPr marL="400050" indent="-285750" algn="l">
              <a:buFont typeface="Arial" panose="020B0604020202020204" pitchFamily="34" charset="0"/>
              <a:buChar char="•"/>
            </a:pPr>
            <a:r>
              <a:rPr lang="en-US" b="1" i="0" u="sng" dirty="0">
                <a:solidFill>
                  <a:srgbClr val="002060"/>
                </a:solidFill>
                <a:effectLst/>
                <a:latin typeface="Bahnschrift SemiBold" panose="020B0502040204020203" pitchFamily="34" charset="0"/>
              </a:rPr>
              <a:t>Versioning and Compatibility</a:t>
            </a:r>
            <a:r>
              <a:rPr lang="en-US" b="0" i="0" dirty="0">
                <a:solidFill>
                  <a:srgbClr val="002060"/>
                </a:solidFill>
                <a:effectLst/>
                <a:latin typeface="Bahnschrift SemiBold" panose="020B0502040204020203" pitchFamily="34" charset="0"/>
              </a:rPr>
              <a:t>:</a:t>
            </a:r>
          </a:p>
          <a:p>
            <a:pPr marL="0" lvl="0" indent="0" rtl="0">
              <a:spcBef>
                <a:spcPts val="0"/>
              </a:spcBef>
              <a:spcAft>
                <a:spcPts val="0"/>
              </a:spcAft>
            </a:pPr>
            <a:r>
              <a:rPr lang="en-US" sz="1400" dirty="0">
                <a:solidFill>
                  <a:srgbClr val="002060"/>
                </a:solidFill>
                <a:latin typeface="Bahnschrift SemiBold" panose="020B0502040204020203" pitchFamily="34" charset="0"/>
              </a:rPr>
              <a:t>       </a:t>
            </a:r>
            <a:r>
              <a:rPr lang="en-US" sz="1400" b="0" i="0" dirty="0">
                <a:solidFill>
                  <a:srgbClr val="002060"/>
                </a:solidFill>
                <a:effectLst/>
                <a:latin typeface="Bahnschrift SemiBold" panose="020B0502040204020203" pitchFamily="34" charset="0"/>
              </a:rPr>
              <a:t>managing multiple versions of APIs and ensuring that                clients migrate to newer, more secure versions can be     challenging.</a:t>
            </a:r>
            <a:endParaRPr sz="1400" dirty="0">
              <a:solidFill>
                <a:srgbClr val="002060"/>
              </a:solidFill>
              <a:latin typeface="Bahnschrift SemiBold" panose="020B0502040204020203" pitchFamily="34" charset="0"/>
            </a:endParaRPr>
          </a:p>
        </p:txBody>
      </p:sp>
      <p:sp>
        <p:nvSpPr>
          <p:cNvPr id="3" name="Google Shape;158;p29">
            <a:extLst>
              <a:ext uri="{FF2B5EF4-FFF2-40B4-BE49-F238E27FC236}">
                <a16:creationId xmlns:a16="http://schemas.microsoft.com/office/drawing/2014/main" id="{9D901673-1C87-1E78-A0EC-A12E8094D1C3}"/>
              </a:ext>
            </a:extLst>
          </p:cNvPr>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530605B5-8921-101B-004C-B7CDB5EDD8E6}"/>
              </a:ext>
            </a:extLst>
          </p:cNvPr>
          <p:cNvPicPr>
            <a:picLocks noChangeAspect="1"/>
          </p:cNvPicPr>
          <p:nvPr/>
        </p:nvPicPr>
        <p:blipFill>
          <a:blip r:embed="rId3"/>
          <a:srcRect/>
          <a:stretch/>
        </p:blipFill>
        <p:spPr>
          <a:xfrm>
            <a:off x="5549222" y="1284555"/>
            <a:ext cx="3004735" cy="2574390"/>
          </a:xfrm>
          <a:prstGeom prst="rect">
            <a:avLst/>
          </a:prstGeom>
        </p:spPr>
      </p:pic>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 name="Google Shape;158;p29">
            <a:extLst>
              <a:ext uri="{FF2B5EF4-FFF2-40B4-BE49-F238E27FC236}">
                <a16:creationId xmlns:a16="http://schemas.microsoft.com/office/drawing/2014/main" id="{BEA4D4F0-4833-91BB-DA73-398EE3403EFC}"/>
              </a:ext>
            </a:extLst>
          </p:cNvPr>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txBox="1">
            <a:spLocks noGrp="1"/>
          </p:cNvSpPr>
          <p:nvPr>
            <p:ph type="title"/>
          </p:nvPr>
        </p:nvSpPr>
        <p:spPr>
          <a:xfrm>
            <a:off x="542864" y="62477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outerShdw blurRad="38100" dist="38100" dir="2700000" algn="tl">
                    <a:srgbClr val="000000">
                      <a:alpha val="43137"/>
                    </a:srgbClr>
                  </a:outerShdw>
                </a:effectLst>
              </a:rPr>
              <a:t>PROPOSED SYSTEM</a:t>
            </a:r>
            <a:endParaRPr dirty="0">
              <a:effectLst>
                <a:outerShdw blurRad="38100" dist="38100" dir="2700000" algn="tl">
                  <a:srgbClr val="000000">
                    <a:alpha val="43137"/>
                  </a:srgbClr>
                </a:outerShdw>
              </a:effectLst>
            </a:endParaRPr>
          </a:p>
        </p:txBody>
      </p:sp>
      <p:sp>
        <p:nvSpPr>
          <p:cNvPr id="614" name="Google Shape;614;p35"/>
          <p:cNvSpPr txBox="1">
            <a:spLocks noGrp="1"/>
          </p:cNvSpPr>
          <p:nvPr>
            <p:ph type="body" idx="1"/>
          </p:nvPr>
        </p:nvSpPr>
        <p:spPr>
          <a:xfrm flipV="1">
            <a:off x="6232781" y="5951575"/>
            <a:ext cx="2430300" cy="194297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3" name="Text Placeholder 2">
            <a:extLst>
              <a:ext uri="{FF2B5EF4-FFF2-40B4-BE49-F238E27FC236}">
                <a16:creationId xmlns:a16="http://schemas.microsoft.com/office/drawing/2014/main" id="{E023C9D3-0355-DFF3-48B5-FB3D97789AC8}"/>
              </a:ext>
            </a:extLst>
          </p:cNvPr>
          <p:cNvSpPr>
            <a:spLocks noGrp="1"/>
          </p:cNvSpPr>
          <p:nvPr>
            <p:ph type="body" idx="1"/>
          </p:nvPr>
        </p:nvSpPr>
        <p:spPr>
          <a:xfrm>
            <a:off x="229848" y="1216373"/>
            <a:ext cx="6743325" cy="3523151"/>
          </a:xfrm>
        </p:spPr>
        <p:txBody>
          <a:bodyPr/>
          <a:lstStyle/>
          <a:p>
            <a:pPr algn="l"/>
            <a:r>
              <a:rPr lang="en-US" sz="2000" b="0" i="0" u="sng" dirty="0">
                <a:solidFill>
                  <a:srgbClr val="002060"/>
                </a:solidFill>
                <a:effectLst/>
                <a:latin typeface="Bahnschrift SemiBold" panose="020B0502040204020203" pitchFamily="34" charset="0"/>
              </a:rPr>
              <a:t>Stateful fuzzing</a:t>
            </a:r>
            <a:r>
              <a:rPr lang="en-US" b="0" i="0" u="sng" dirty="0">
                <a:solidFill>
                  <a:srgbClr val="002060"/>
                </a:solidFill>
                <a:effectLst/>
                <a:latin typeface="Bahnschrift SemiBold" panose="020B0502040204020203" pitchFamily="34" charset="0"/>
              </a:rPr>
              <a:t>: </a:t>
            </a:r>
          </a:p>
          <a:p>
            <a:pPr marL="139700" indent="0" algn="l">
              <a:buNone/>
            </a:pPr>
            <a:endParaRPr lang="en-US" dirty="0">
              <a:solidFill>
                <a:srgbClr val="002060"/>
              </a:solidFill>
              <a:latin typeface="Bahnschrift SemiBold" panose="020B0502040204020203" pitchFamily="34" charset="0"/>
            </a:endParaRPr>
          </a:p>
          <a:p>
            <a:pPr marL="139700" indent="0" algn="l">
              <a:buNone/>
            </a:pPr>
            <a:r>
              <a:rPr lang="en-US" dirty="0">
                <a:solidFill>
                  <a:srgbClr val="002060"/>
                </a:solidFill>
                <a:latin typeface="Bahnschrift SemiBold" panose="020B0502040204020203" pitchFamily="34" charset="0"/>
              </a:rPr>
              <a:t>Stateful fuzzing is a specialized technique used in software testing to identify </a:t>
            </a:r>
          </a:p>
          <a:p>
            <a:pPr marL="139700" indent="0" algn="l">
              <a:buNone/>
            </a:pPr>
            <a:r>
              <a:rPr lang="en-US" dirty="0">
                <a:solidFill>
                  <a:srgbClr val="002060"/>
                </a:solidFill>
                <a:latin typeface="Bahnschrift SemiBold" panose="020B0502040204020203" pitchFamily="34" charset="0"/>
              </a:rPr>
              <a:t>Vulnerabilities to stateful system.</a:t>
            </a:r>
          </a:p>
          <a:p>
            <a:pPr marL="139700" indent="0" algn="l">
              <a:buNone/>
            </a:pPr>
            <a:endParaRPr lang="en-US" dirty="0">
              <a:solidFill>
                <a:srgbClr val="002060"/>
              </a:solidFill>
              <a:latin typeface="Bahnschrift SemiBold" panose="020B0502040204020203" pitchFamily="34" charset="0"/>
            </a:endParaRPr>
          </a:p>
          <a:p>
            <a:r>
              <a:rPr lang="en-US" sz="1600" u="sng" dirty="0">
                <a:latin typeface="Bahnschrift SemiBold" panose="020B0502040204020203" pitchFamily="34" charset="0"/>
              </a:rPr>
              <a:t>Security Checkers for REST APIs </a:t>
            </a:r>
            <a:r>
              <a:rPr lang="en-US" dirty="0">
                <a:latin typeface="Bahnschrift SemiBold" panose="020B0502040204020203" pitchFamily="34" charset="0"/>
              </a:rPr>
              <a:t>:   </a:t>
            </a:r>
          </a:p>
          <a:p>
            <a:pPr marL="139700" indent="0" algn="l">
              <a:buNone/>
            </a:pPr>
            <a:endParaRPr lang="en-US" dirty="0">
              <a:latin typeface="Bahnschrift SemiBold" panose="020B0502040204020203" pitchFamily="34" charset="0"/>
            </a:endParaRPr>
          </a:p>
          <a:p>
            <a:pPr algn="l">
              <a:buFont typeface="Wingdings" panose="05000000000000000000" charset="0"/>
              <a:buChar char="Ø"/>
            </a:pPr>
            <a:r>
              <a:rPr lang="en-US" dirty="0">
                <a:latin typeface="Bahnschrift SemiBold" panose="020B0502040204020203" pitchFamily="34" charset="0"/>
              </a:rPr>
              <a:t>Security Rules We introduce four security rules ::-</a:t>
            </a:r>
          </a:p>
          <a:p>
            <a:pPr marL="139700" indent="0" algn="l">
              <a:buNone/>
            </a:pPr>
            <a:r>
              <a:rPr lang="en-US" dirty="0">
                <a:latin typeface="Bahnschrift SemiBold" panose="020B0502040204020203" pitchFamily="34" charset="0"/>
              </a:rPr>
              <a:t>--&gt;Use-after free rule</a:t>
            </a:r>
          </a:p>
          <a:p>
            <a:pPr marL="139700" indent="0" algn="l">
              <a:buNone/>
            </a:pPr>
            <a:r>
              <a:rPr lang="en-US" dirty="0">
                <a:latin typeface="Bahnschrift SemiBold" panose="020B0502040204020203" pitchFamily="34" charset="0"/>
              </a:rPr>
              <a:t>--&gt;</a:t>
            </a:r>
            <a:r>
              <a:rPr lang="en-US" dirty="0" err="1">
                <a:latin typeface="Bahnschrift SemiBold" panose="020B0502040204020203" pitchFamily="34" charset="0"/>
              </a:rPr>
              <a:t>Resourse</a:t>
            </a:r>
            <a:r>
              <a:rPr lang="en-US" dirty="0">
                <a:latin typeface="Bahnschrift SemiBold" panose="020B0502040204020203" pitchFamily="34" charset="0"/>
              </a:rPr>
              <a:t>-leak rule</a:t>
            </a:r>
            <a:br>
              <a:rPr lang="en-US" dirty="0">
                <a:latin typeface="Bahnschrift SemiBold" panose="020B0502040204020203" pitchFamily="34" charset="0"/>
              </a:rPr>
            </a:br>
            <a:r>
              <a:rPr lang="en-US" dirty="0">
                <a:latin typeface="Bahnschrift SemiBold" panose="020B0502040204020203" pitchFamily="34" charset="0"/>
              </a:rPr>
              <a:t>--&gt;Resource-</a:t>
            </a:r>
            <a:r>
              <a:rPr lang="en-US" dirty="0" err="1">
                <a:latin typeface="Bahnschrift SemiBold" panose="020B0502040204020203" pitchFamily="34" charset="0"/>
              </a:rPr>
              <a:t>heirarchy</a:t>
            </a:r>
            <a:r>
              <a:rPr lang="en-US" dirty="0">
                <a:latin typeface="Bahnschrift SemiBold" panose="020B0502040204020203" pitchFamily="34" charset="0"/>
              </a:rPr>
              <a:t> rule</a:t>
            </a:r>
            <a:br>
              <a:rPr lang="en-US" dirty="0">
                <a:latin typeface="Bahnschrift SemiBold" panose="020B0502040204020203" pitchFamily="34" charset="0"/>
              </a:rPr>
            </a:br>
            <a:r>
              <a:rPr lang="en-US" dirty="0">
                <a:latin typeface="Bahnschrift SemiBold" panose="020B0502040204020203" pitchFamily="34" charset="0"/>
              </a:rPr>
              <a:t>--&gt;User-namespace rule</a:t>
            </a:r>
          </a:p>
          <a:p>
            <a:pPr marL="139700" indent="0" algn="l">
              <a:buNone/>
            </a:pPr>
            <a:endParaRPr lang="en-US" b="0" i="0" dirty="0">
              <a:solidFill>
                <a:srgbClr val="002060"/>
              </a:solidFill>
              <a:effectLst/>
              <a:latin typeface="Bahnschrift SemiBold" panose="020B0502040204020203" pitchFamily="34" charset="0"/>
            </a:endParaRPr>
          </a:p>
          <a:p>
            <a:pPr algn="l"/>
            <a:endParaRPr lang="en-US" dirty="0">
              <a:solidFill>
                <a:srgbClr val="002060"/>
              </a:solidFill>
              <a:latin typeface="Bahnschrift SemiBold" panose="020B0502040204020203" pitchFamily="34" charset="0"/>
            </a:endParaRPr>
          </a:p>
          <a:p>
            <a:pPr marL="139700" indent="0" algn="ctr">
              <a:buNone/>
            </a:pPr>
            <a:endParaRPr lang="en-IN" dirty="0"/>
          </a:p>
        </p:txBody>
      </p:sp>
      <p:pic>
        <p:nvPicPr>
          <p:cNvPr id="5" name="Picture 4">
            <a:extLst>
              <a:ext uri="{FF2B5EF4-FFF2-40B4-BE49-F238E27FC236}">
                <a16:creationId xmlns:a16="http://schemas.microsoft.com/office/drawing/2014/main" id="{12095CA4-9796-B2E9-FBE8-CD5F7BB4E2A9}"/>
              </a:ext>
            </a:extLst>
          </p:cNvPr>
          <p:cNvPicPr>
            <a:picLocks noChangeAspect="1"/>
          </p:cNvPicPr>
          <p:nvPr/>
        </p:nvPicPr>
        <p:blipFill>
          <a:blip r:embed="rId3"/>
          <a:stretch>
            <a:fillRect/>
          </a:stretch>
        </p:blipFill>
        <p:spPr>
          <a:xfrm>
            <a:off x="4932350" y="2571750"/>
            <a:ext cx="3555515" cy="15288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3"/>
        <p:cNvGrpSpPr/>
        <p:nvPr/>
      </p:nvGrpSpPr>
      <p:grpSpPr>
        <a:xfrm>
          <a:off x="0" y="0"/>
          <a:ext cx="0" cy="0"/>
          <a:chOff x="0" y="0"/>
          <a:chExt cx="0" cy="0"/>
        </a:xfrm>
      </p:grpSpPr>
      <p:sp>
        <p:nvSpPr>
          <p:cNvPr id="2" name="Google Shape;158;p29">
            <a:extLst>
              <a:ext uri="{FF2B5EF4-FFF2-40B4-BE49-F238E27FC236}">
                <a16:creationId xmlns:a16="http://schemas.microsoft.com/office/drawing/2014/main" id="{1A2415E9-8655-C1A6-A6B8-DB00C83C64A1}"/>
              </a:ext>
            </a:extLst>
          </p:cNvPr>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txBox="1">
            <a:spLocks noGrp="1"/>
          </p:cNvSpPr>
          <p:nvPr>
            <p:ph type="title"/>
          </p:nvPr>
        </p:nvSpPr>
        <p:spPr>
          <a:xfrm>
            <a:off x="605063" y="41069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effectLst>
                  <a:outerShdw blurRad="38100" dist="38100" dir="2700000" algn="tl">
                    <a:srgbClr val="000000">
                      <a:alpha val="43137"/>
                    </a:srgbClr>
                  </a:outerShdw>
                </a:effectLst>
              </a:rPr>
              <a:t>Advantages</a:t>
            </a:r>
            <a:endParaRPr sz="2800" dirty="0">
              <a:effectLst>
                <a:outerShdw blurRad="38100" dist="38100" dir="2700000" algn="tl">
                  <a:srgbClr val="000000">
                    <a:alpha val="43137"/>
                  </a:srgbClr>
                </a:outerShdw>
              </a:effectLst>
            </a:endParaRPr>
          </a:p>
        </p:txBody>
      </p:sp>
      <p:sp>
        <p:nvSpPr>
          <p:cNvPr id="875" name="Google Shape;875;p37"/>
          <p:cNvSpPr txBox="1">
            <a:spLocks noGrp="1"/>
          </p:cNvSpPr>
          <p:nvPr>
            <p:ph type="body" idx="1"/>
          </p:nvPr>
        </p:nvSpPr>
        <p:spPr>
          <a:xfrm>
            <a:off x="3375149" y="3145773"/>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 The system automates the testing process, reducing manual effort and improving efficiency.</a:t>
            </a:r>
            <a:endParaRPr dirty="0"/>
          </a:p>
        </p:txBody>
      </p:sp>
      <p:sp>
        <p:nvSpPr>
          <p:cNvPr id="876" name="Google Shape;876;p37"/>
          <p:cNvSpPr txBox="1">
            <a:spLocks noGrp="1"/>
          </p:cNvSpPr>
          <p:nvPr>
            <p:ph type="title" idx="2"/>
          </p:nvPr>
        </p:nvSpPr>
        <p:spPr>
          <a:xfrm>
            <a:off x="3375149" y="2421847"/>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Automation</a:t>
            </a:r>
            <a:r>
              <a:rPr lang="en" dirty="0"/>
              <a:t>:</a:t>
            </a:r>
            <a:endParaRPr dirty="0"/>
          </a:p>
        </p:txBody>
      </p:sp>
      <p:sp>
        <p:nvSpPr>
          <p:cNvPr id="877" name="Google Shape;877;p37"/>
          <p:cNvSpPr txBox="1">
            <a:spLocks noGrp="1"/>
          </p:cNvSpPr>
          <p:nvPr>
            <p:ph type="body" idx="3"/>
          </p:nvPr>
        </p:nvSpPr>
        <p:spPr>
          <a:xfrm>
            <a:off x="615746" y="3096943"/>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It goes beyond basic errors and explores complex interactions between API calls, potentially uncovering hidden vulnerabilities.</a:t>
            </a:r>
            <a:endParaRPr dirty="0"/>
          </a:p>
        </p:txBody>
      </p:sp>
      <p:sp>
        <p:nvSpPr>
          <p:cNvPr id="878" name="Google Shape;878;p37"/>
          <p:cNvSpPr txBox="1">
            <a:spLocks noGrp="1"/>
          </p:cNvSpPr>
          <p:nvPr>
            <p:ph type="title" idx="4"/>
          </p:nvPr>
        </p:nvSpPr>
        <p:spPr>
          <a:xfrm>
            <a:off x="453440" y="2601693"/>
            <a:ext cx="2629785"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Improved Vulnerability Detection:</a:t>
            </a:r>
            <a:endParaRPr dirty="0"/>
          </a:p>
        </p:txBody>
      </p:sp>
      <p:sp>
        <p:nvSpPr>
          <p:cNvPr id="879" name="Google Shape;879;p37"/>
          <p:cNvSpPr txBox="1">
            <a:spLocks noGrp="1"/>
          </p:cNvSpPr>
          <p:nvPr>
            <p:ph type="body" idx="5"/>
          </p:nvPr>
        </p:nvSpPr>
        <p:spPr>
          <a:xfrm>
            <a:off x="6058238" y="3124445"/>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This approach has been successful in identifying vulnerabilities in deployed cloud services, demonstrating its effectiveness..</a:t>
            </a:r>
            <a:endParaRPr dirty="0"/>
          </a:p>
        </p:txBody>
      </p:sp>
      <p:sp>
        <p:nvSpPr>
          <p:cNvPr id="880" name="Google Shape;880;p37"/>
          <p:cNvSpPr txBox="1">
            <a:spLocks noGrp="1"/>
          </p:cNvSpPr>
          <p:nvPr>
            <p:ph type="title" idx="6"/>
          </p:nvPr>
        </p:nvSpPr>
        <p:spPr>
          <a:xfrm>
            <a:off x="6094778" y="2568500"/>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Real-world Validation :</a:t>
            </a:r>
            <a:endParaRPr dirty="0"/>
          </a:p>
        </p:txBody>
      </p:sp>
      <p:sp>
        <p:nvSpPr>
          <p:cNvPr id="881" name="Google Shape;881;p37"/>
          <p:cNvSpPr/>
          <p:nvPr/>
        </p:nvSpPr>
        <p:spPr>
          <a:xfrm>
            <a:off x="1109501" y="1287715"/>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3885991" y="1286827"/>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6621428" y="1324664"/>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37"/>
          <p:cNvGrpSpPr/>
          <p:nvPr/>
        </p:nvGrpSpPr>
        <p:grpSpPr>
          <a:xfrm>
            <a:off x="6816014" y="1427207"/>
            <a:ext cx="639868" cy="685078"/>
            <a:chOff x="7055134" y="2919170"/>
            <a:chExt cx="290321" cy="310820"/>
          </a:xfrm>
        </p:grpSpPr>
        <p:sp>
          <p:nvSpPr>
            <p:cNvPr id="885" name="Google Shape;885;p37"/>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7"/>
          <p:cNvGrpSpPr/>
          <p:nvPr/>
        </p:nvGrpSpPr>
        <p:grpSpPr>
          <a:xfrm>
            <a:off x="1269154" y="1516389"/>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7"/>
          <p:cNvGrpSpPr/>
          <p:nvPr/>
        </p:nvGrpSpPr>
        <p:grpSpPr>
          <a:xfrm>
            <a:off x="4077055" y="1489335"/>
            <a:ext cx="630391" cy="534017"/>
            <a:chOff x="2770052" y="2009628"/>
            <a:chExt cx="327085" cy="277080"/>
          </a:xfrm>
        </p:grpSpPr>
        <p:sp>
          <p:nvSpPr>
            <p:cNvPr id="906" name="Google Shape;906;p37"/>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7"/>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8;p29">
            <a:extLst>
              <a:ext uri="{FF2B5EF4-FFF2-40B4-BE49-F238E27FC236}">
                <a16:creationId xmlns:a16="http://schemas.microsoft.com/office/drawing/2014/main" id="{EB8CF9E4-B3FC-E401-9B1D-2799EA795A7D}"/>
              </a:ext>
            </a:extLst>
          </p:cNvPr>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851;p45">
            <a:extLst>
              <a:ext uri="{FF2B5EF4-FFF2-40B4-BE49-F238E27FC236}">
                <a16:creationId xmlns:a16="http://schemas.microsoft.com/office/drawing/2014/main" id="{B68FA321-E32E-1044-FC2C-3C4340DD3F1B}"/>
              </a:ext>
            </a:extLst>
          </p:cNvPr>
          <p:cNvSpPr txBox="1">
            <a:spLocks/>
          </p:cNvSpPr>
          <p:nvPr/>
        </p:nvSpPr>
        <p:spPr>
          <a:xfrm>
            <a:off x="689446" y="609783"/>
            <a:ext cx="6084000" cy="539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800" dirty="0">
                <a:effectLst>
                  <a:outerShdw blurRad="38100" dist="38100" dir="2700000" algn="tl">
                    <a:srgbClr val="000000">
                      <a:alpha val="43137"/>
                    </a:srgbClr>
                  </a:outerShdw>
                </a:effectLst>
                <a:latin typeface="Viga" panose="020B0604020202020204" charset="0"/>
              </a:rPr>
              <a:t>SOFTWARE REQUIREMENTS</a:t>
            </a:r>
          </a:p>
        </p:txBody>
      </p:sp>
      <p:sp>
        <p:nvSpPr>
          <p:cNvPr id="4" name="TextBox 3">
            <a:extLst>
              <a:ext uri="{FF2B5EF4-FFF2-40B4-BE49-F238E27FC236}">
                <a16:creationId xmlns:a16="http://schemas.microsoft.com/office/drawing/2014/main" id="{5A9DE747-E564-FEAF-DD8B-0E94C3C6CD69}"/>
              </a:ext>
            </a:extLst>
          </p:cNvPr>
          <p:cNvSpPr txBox="1"/>
          <p:nvPr/>
        </p:nvSpPr>
        <p:spPr>
          <a:xfrm>
            <a:off x="689446" y="1178952"/>
            <a:ext cx="7761930" cy="3354765"/>
          </a:xfrm>
          <a:prstGeom prst="rect">
            <a:avLst/>
          </a:prstGeom>
          <a:noFill/>
        </p:spPr>
        <p:txBody>
          <a:bodyPr wrap="square" rtlCol="0">
            <a:spAutoFit/>
          </a:bodyPr>
          <a:lstStyle/>
          <a:p>
            <a:r>
              <a:rPr lang="en-US" sz="1800" u="sng" dirty="0">
                <a:latin typeface="Bahnschrift SemiBold" panose="020B0502040204020203" pitchFamily="34" charset="0"/>
              </a:rPr>
              <a:t>REST API Client Library</a:t>
            </a:r>
            <a:r>
              <a:rPr lang="en-US" sz="1600" dirty="0">
                <a:latin typeface="Bahnschrift SemiBold" panose="020B0502040204020203" pitchFamily="34" charset="0"/>
              </a:rPr>
              <a:t> </a:t>
            </a:r>
            <a:r>
              <a:rPr lang="en-US" dirty="0">
                <a:latin typeface="Bahnschrift SemiBold" panose="020B0502040204020203" pitchFamily="34" charset="0"/>
              </a:rPr>
              <a:t>:This library allows the software to interact with various cloud provider APIs and execute various calls (GET, POST, PUT, DELETE) as needed for security checks.</a:t>
            </a:r>
          </a:p>
          <a:p>
            <a:endParaRPr lang="en-US" dirty="0">
              <a:latin typeface="Bahnschrift SemiBold" panose="020B0502040204020203" pitchFamily="34" charset="0"/>
            </a:endParaRPr>
          </a:p>
          <a:p>
            <a:r>
              <a:rPr lang="en-US" sz="1800" b="1" u="sng" dirty="0">
                <a:latin typeface="Bahnschrift SemiBold" panose="020B0502040204020203" pitchFamily="34" charset="0"/>
              </a:rPr>
              <a:t>Security Rule Engine</a:t>
            </a:r>
            <a:r>
              <a:rPr lang="en-US" dirty="0">
                <a:latin typeface="Bahnschrift SemiBold" panose="020B0502040204020203" pitchFamily="34" charset="0"/>
              </a:rPr>
              <a:t>: This component defines the specific security properties you want to assess and implements the logic to analyze cloud responses and configurations against those rules. </a:t>
            </a:r>
          </a:p>
          <a:p>
            <a:endParaRPr lang="en-US" dirty="0">
              <a:latin typeface="Bahnschrift SemiBold" panose="020B0502040204020203" pitchFamily="34" charset="0"/>
            </a:endParaRPr>
          </a:p>
          <a:p>
            <a:r>
              <a:rPr lang="en-US" sz="1800" u="sng" dirty="0">
                <a:latin typeface="Bahnschrift SemiBold" panose="020B0502040204020203" pitchFamily="34" charset="0"/>
              </a:rPr>
              <a:t>Reporting and Alerting</a:t>
            </a:r>
            <a:r>
              <a:rPr lang="en-US" dirty="0">
                <a:latin typeface="Bahnschrift SemiBold" panose="020B0502040204020203" pitchFamily="34" charset="0"/>
              </a:rPr>
              <a:t>: The software should be able to generate reports detailing the security checks performed, highlighting any discovered vulnerabilities or misconfigurations.</a:t>
            </a:r>
          </a:p>
          <a:p>
            <a:endParaRPr lang="en-US" dirty="0">
              <a:latin typeface="Bahnschrift SemiBold" panose="020B0502040204020203" pitchFamily="34" charset="0"/>
            </a:endParaRPr>
          </a:p>
          <a:p>
            <a:r>
              <a:rPr lang="en-US" sz="1800" u="sng" dirty="0">
                <a:latin typeface="Bahnschrift SemiBold" panose="020B0502040204020203" pitchFamily="34" charset="0"/>
              </a:rPr>
              <a:t>Fuzzing Engine</a:t>
            </a:r>
            <a:r>
              <a:rPr lang="en-US" dirty="0">
                <a:latin typeface="Bahnschrift SemiBold" panose="020B0502040204020203" pitchFamily="34" charset="0"/>
              </a:rPr>
              <a:t>: For more comprehensive testing, the software could integrate a fuzzing engine that automatically generates various invalid or unexpected inputs to the APIs, aiming to uncover potential weaknesses and edge-case vulnerabilities.</a:t>
            </a:r>
            <a:endParaRPr lang="en-IN" dirty="0">
              <a:latin typeface="Bahnschrift SemiBold" panose="020B0502040204020203" pitchFamily="34" charset="0"/>
            </a:endParaRPr>
          </a:p>
        </p:txBody>
      </p:sp>
    </p:spTree>
    <p:extLst>
      <p:ext uri="{BB962C8B-B14F-4D97-AF65-F5344CB8AC3E}">
        <p14:creationId xmlns:p14="http://schemas.microsoft.com/office/powerpoint/2010/main" val="179828825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8;p29">
            <a:extLst>
              <a:ext uri="{FF2B5EF4-FFF2-40B4-BE49-F238E27FC236}">
                <a16:creationId xmlns:a16="http://schemas.microsoft.com/office/drawing/2014/main" id="{DCE32CD5-05AD-9A41-AF4F-DEBD9E487CB1}"/>
              </a:ext>
            </a:extLst>
          </p:cNvPr>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8BCAC4F1-3FEE-6853-9330-7E322EC22137}"/>
              </a:ext>
            </a:extLst>
          </p:cNvPr>
          <p:cNvSpPr txBox="1"/>
          <p:nvPr/>
        </p:nvSpPr>
        <p:spPr>
          <a:xfrm>
            <a:off x="397869" y="347480"/>
            <a:ext cx="5332837" cy="523220"/>
          </a:xfrm>
          <a:prstGeom prst="rect">
            <a:avLst/>
          </a:prstGeom>
          <a:noFill/>
        </p:spPr>
        <p:txBody>
          <a:bodyPr wrap="square" rtlCol="0">
            <a:spAutoFit/>
          </a:bodyPr>
          <a:lstStyle/>
          <a:p>
            <a:r>
              <a:rPr lang="en-US" sz="2800" dirty="0">
                <a:latin typeface="Viga" panose="020B0604020202020204" charset="0"/>
              </a:rPr>
              <a:t>HARDWARE REQUIREMENTS</a:t>
            </a:r>
            <a:endParaRPr lang="en-IN" sz="2800" dirty="0">
              <a:latin typeface="Viga" panose="020B0604020202020204" charset="0"/>
            </a:endParaRPr>
          </a:p>
        </p:txBody>
      </p:sp>
      <p:sp>
        <p:nvSpPr>
          <p:cNvPr id="7" name="TextBox 6">
            <a:extLst>
              <a:ext uri="{FF2B5EF4-FFF2-40B4-BE49-F238E27FC236}">
                <a16:creationId xmlns:a16="http://schemas.microsoft.com/office/drawing/2014/main" id="{70B7D2D1-64CF-D93A-25E6-620EC2D44FA5}"/>
              </a:ext>
            </a:extLst>
          </p:cNvPr>
          <p:cNvSpPr txBox="1"/>
          <p:nvPr/>
        </p:nvSpPr>
        <p:spPr>
          <a:xfrm>
            <a:off x="397869" y="1179645"/>
            <a:ext cx="5975010" cy="3354765"/>
          </a:xfrm>
          <a:prstGeom prst="rect">
            <a:avLst/>
          </a:prstGeom>
          <a:noFill/>
        </p:spPr>
        <p:txBody>
          <a:bodyPr wrap="square" rtlCol="0">
            <a:spAutoFit/>
          </a:bodyPr>
          <a:lstStyle/>
          <a:p>
            <a:r>
              <a:rPr lang="en-US" sz="2000" u="sng" dirty="0">
                <a:latin typeface="Bahnschrift SemiBold" panose="020B0502040204020203" pitchFamily="34" charset="0"/>
              </a:rPr>
              <a:t>Processor</a:t>
            </a:r>
            <a:r>
              <a:rPr lang="en-US" dirty="0">
                <a:latin typeface="Bahnschrift SemiBold" panose="020B0502040204020203" pitchFamily="34" charset="0"/>
              </a:rPr>
              <a:t>: A modern multi-core processor is sufficient for most scenarios. I7-processor is used</a:t>
            </a:r>
          </a:p>
          <a:p>
            <a:r>
              <a:rPr lang="en-US" dirty="0">
                <a:latin typeface="Bahnschrift SemiBold" panose="020B0502040204020203" pitchFamily="34" charset="0"/>
              </a:rPr>
              <a:t>RAM: 4GB of RAM is a minimum, but 8GB or more is recommended for smoother performance, especially if handling complex API interactions or large amounts of data.</a:t>
            </a:r>
          </a:p>
          <a:p>
            <a:endParaRPr lang="en-US" dirty="0">
              <a:latin typeface="Bahnschrift SemiBold" panose="020B0502040204020203" pitchFamily="34" charset="0"/>
            </a:endParaRPr>
          </a:p>
          <a:p>
            <a:r>
              <a:rPr lang="en-US" sz="2000" u="sng" dirty="0">
                <a:latin typeface="Bahnschrift SemiBold" panose="020B0502040204020203" pitchFamily="34" charset="0"/>
              </a:rPr>
              <a:t>Storage</a:t>
            </a:r>
            <a:r>
              <a:rPr lang="en-US" dirty="0">
                <a:latin typeface="Bahnschrift SemiBold" panose="020B0502040204020203" pitchFamily="34" charset="0"/>
              </a:rPr>
              <a:t>: 50GB of disk space should suffice for the software itself and basic operations. However, additional storage might be needed depending on the project's specific needs, such as storing logs, reports, or captured API responses for further analysis.</a:t>
            </a:r>
          </a:p>
          <a:p>
            <a:endParaRPr lang="en-US" dirty="0">
              <a:latin typeface="Bahnschrift SemiBold" panose="020B0502040204020203" pitchFamily="34" charset="0"/>
            </a:endParaRPr>
          </a:p>
          <a:p>
            <a:r>
              <a:rPr lang="en-US" sz="1800" u="sng" dirty="0">
                <a:solidFill>
                  <a:srgbClr val="002060"/>
                </a:solidFill>
                <a:latin typeface="Bahnschrift SemiBold" panose="020B0502040204020203" pitchFamily="34" charset="0"/>
              </a:rPr>
              <a:t>Operating System</a:t>
            </a:r>
            <a:r>
              <a:rPr lang="en-US" dirty="0">
                <a:latin typeface="Bahnschrift SemiBold" panose="020B0502040204020203" pitchFamily="34" charset="0"/>
              </a:rPr>
              <a:t>: Choose a stable and secure operating system compatible with your chosen software and tools. Common options include Windows 11 ,macOS, Linux</a:t>
            </a:r>
            <a:endParaRPr lang="en-IN" dirty="0">
              <a:latin typeface="Bahnschrift SemiBold" panose="020B0502040204020203" pitchFamily="34" charset="0"/>
            </a:endParaRPr>
          </a:p>
        </p:txBody>
      </p:sp>
      <p:pic>
        <p:nvPicPr>
          <p:cNvPr id="11" name="Picture 10">
            <a:extLst>
              <a:ext uri="{FF2B5EF4-FFF2-40B4-BE49-F238E27FC236}">
                <a16:creationId xmlns:a16="http://schemas.microsoft.com/office/drawing/2014/main" id="{B883EB6D-93B9-6C9B-9B55-9CA4AF2C370F}"/>
              </a:ext>
            </a:extLst>
          </p:cNvPr>
          <p:cNvPicPr>
            <a:picLocks noChangeAspect="1"/>
          </p:cNvPicPr>
          <p:nvPr/>
        </p:nvPicPr>
        <p:blipFill>
          <a:blip r:embed="rId2"/>
          <a:stretch>
            <a:fillRect/>
          </a:stretch>
        </p:blipFill>
        <p:spPr>
          <a:xfrm>
            <a:off x="6348707" y="2743200"/>
            <a:ext cx="2787668" cy="1726309"/>
          </a:xfrm>
          <a:prstGeom prst="rect">
            <a:avLst/>
          </a:prstGeom>
        </p:spPr>
      </p:pic>
    </p:spTree>
    <p:extLst>
      <p:ext uri="{BB962C8B-B14F-4D97-AF65-F5344CB8AC3E}">
        <p14:creationId xmlns:p14="http://schemas.microsoft.com/office/powerpoint/2010/main" val="2211756360"/>
      </p:ext>
    </p:extLst>
  </p:cSld>
  <p:clrMapOvr>
    <a:masterClrMapping/>
  </p:clrMapOvr>
  <p:transition spd="slow">
    <p:cover/>
  </p:transition>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880</Words>
  <Application>Microsoft Office PowerPoint</Application>
  <PresentationFormat>On-screen Show (16:9)</PresentationFormat>
  <Paragraphs>96</Paragraphs>
  <Slides>23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Bahnschrift SemiBold</vt:lpstr>
      <vt:lpstr>Arial</vt:lpstr>
      <vt:lpstr>DM Sans</vt:lpstr>
      <vt:lpstr>Calibri</vt:lpstr>
      <vt:lpstr>Roboto</vt:lpstr>
      <vt:lpstr>Wingdings</vt:lpstr>
      <vt:lpstr>Viga</vt:lpstr>
      <vt:lpstr>Cyber Security Business Plan</vt:lpstr>
      <vt:lpstr>Checking Security Properties of Cloud Service REST APIs</vt:lpstr>
      <vt:lpstr>01</vt:lpstr>
      <vt:lpstr>Abstract</vt:lpstr>
      <vt:lpstr>Existing Systems</vt:lpstr>
      <vt:lpstr>Disadvantages</vt:lpstr>
      <vt:lpstr>PROPOSED SYSTEM</vt:lpstr>
      <vt:lpstr>Advantages</vt:lpstr>
      <vt:lpstr>PowerPoint Presentation</vt:lpstr>
      <vt:lpstr>PowerPoint Presentation</vt:lpstr>
      <vt:lpstr>System architecture</vt:lpstr>
      <vt:lpstr>Use case diagram</vt:lpstr>
      <vt:lpstr>Class diagram</vt:lpstr>
      <vt:lpstr>Sequence diagram</vt:lpstr>
      <vt:lpstr>Algorithms</vt:lpstr>
      <vt:lpstr>Algorithms</vt:lpstr>
      <vt:lpstr>Datasets</vt:lpstr>
      <vt:lpstr>Results and Project excuetion</vt:lpstr>
      <vt:lpstr>PowerPoint Presentation</vt:lpstr>
      <vt:lpstr>PowerPoint Presentation</vt:lpstr>
      <vt:lpstr>Performance metrics and Graphs</vt:lpstr>
      <vt:lpstr>Results</vt:lpstr>
      <vt:lpstr>Conclusion and future scope</vt:lpstr>
      <vt:lpstr> QUERIES?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Checking Security Properties of Cloud Service REST APIs</dc:title>
  <cp:lastModifiedBy>sai kiran</cp:lastModifiedBy>
  <cp:revision>15</cp:revision>
  <dcterms:modified xsi:type="dcterms:W3CDTF">2024-04-22T16:41:22Z</dcterms:modified>
</cp:coreProperties>
</file>