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3"/>
  </p:notesMasterIdLst>
  <p:handoutMasterIdLst>
    <p:handoutMasterId r:id="rId34"/>
  </p:handoutMasterIdLst>
  <p:sldIdLst>
    <p:sldId id="256" r:id="rId5"/>
    <p:sldId id="288" r:id="rId6"/>
    <p:sldId id="276" r:id="rId7"/>
    <p:sldId id="277" r:id="rId8"/>
    <p:sldId id="304" r:id="rId9"/>
    <p:sldId id="278" r:id="rId10"/>
    <p:sldId id="289" r:id="rId11"/>
    <p:sldId id="305" r:id="rId12"/>
    <p:sldId id="327" r:id="rId13"/>
    <p:sldId id="328" r:id="rId14"/>
    <p:sldId id="306" r:id="rId15"/>
    <p:sldId id="318" r:id="rId16"/>
    <p:sldId id="307" r:id="rId17"/>
    <p:sldId id="308" r:id="rId18"/>
    <p:sldId id="309" r:id="rId19"/>
    <p:sldId id="310" r:id="rId20"/>
    <p:sldId id="323" r:id="rId21"/>
    <p:sldId id="324" r:id="rId22"/>
    <p:sldId id="311" r:id="rId23"/>
    <p:sldId id="312" r:id="rId24"/>
    <p:sldId id="313" r:id="rId25"/>
    <p:sldId id="314" r:id="rId26"/>
    <p:sldId id="315" r:id="rId27"/>
    <p:sldId id="316" r:id="rId28"/>
    <p:sldId id="317" r:id="rId29"/>
    <p:sldId id="319" r:id="rId30"/>
    <p:sldId id="325"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1" d="100"/>
          <a:sy n="81" d="100"/>
        </p:scale>
        <p:origin x="754"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8417F-457B-4A39-A290-BA31E88E290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F6A31E0D-11F0-4937-B274-1C392921A821}" type="pres">
      <dgm:prSet presAssocID="{E248417F-457B-4A39-A290-BA31E88E2903}" presName="diagram" presStyleCnt="0">
        <dgm:presLayoutVars>
          <dgm:chPref val="1"/>
          <dgm:dir/>
          <dgm:animOne val="branch"/>
          <dgm:animLvl val="lvl"/>
          <dgm:resizeHandles/>
        </dgm:presLayoutVars>
      </dgm:prSet>
      <dgm:spPr/>
    </dgm:pt>
  </dgm:ptLst>
  <dgm:cxnLst>
    <dgm:cxn modelId="{9AF882F2-FC8D-43CA-ACE2-2D4CF3881ABB}" type="presOf" srcId="{E248417F-457B-4A39-A290-BA31E88E2903}" destId="{F6A31E0D-11F0-4937-B274-1C392921A821}" srcOrd="0"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D094F-D977-4EF5-9AC0-FFB817E1F23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D31494FD-AA45-4290-B6AE-156B4E2A5CEA}">
      <dgm:prSet/>
      <dgm:spPr/>
      <dgm:t>
        <a:bodyPr/>
        <a:lstStyle/>
        <a:p>
          <a:r>
            <a:rPr lang="en-US" b="1" u="sng" dirty="0">
              <a:solidFill>
                <a:schemeClr val="tx1"/>
              </a:solidFill>
            </a:rPr>
            <a:t>Submitted By:</a:t>
          </a:r>
          <a:endParaRPr lang="en-IN" dirty="0">
            <a:solidFill>
              <a:schemeClr val="tx1"/>
            </a:solidFill>
          </a:endParaRPr>
        </a:p>
      </dgm:t>
    </dgm:pt>
    <dgm:pt modelId="{2C2C7A86-AAC7-475F-9516-EE151B49B889}" type="parTrans" cxnId="{AF93444A-A66A-4BE9-A3B5-023AB6063C6B}">
      <dgm:prSet/>
      <dgm:spPr/>
      <dgm:t>
        <a:bodyPr/>
        <a:lstStyle/>
        <a:p>
          <a:endParaRPr lang="en-IN"/>
        </a:p>
      </dgm:t>
    </dgm:pt>
    <dgm:pt modelId="{E3BD4409-C5DB-44BB-B2E9-9CCE0B3A5576}" type="sibTrans" cxnId="{AF93444A-A66A-4BE9-A3B5-023AB6063C6B}">
      <dgm:prSet/>
      <dgm:spPr/>
      <dgm:t>
        <a:bodyPr/>
        <a:lstStyle/>
        <a:p>
          <a:endParaRPr lang="en-IN"/>
        </a:p>
      </dgm:t>
    </dgm:pt>
    <dgm:pt modelId="{9A58FFEB-7A79-4ADD-B52A-60F7B7F5001B}">
      <dgm:prSet custT="1"/>
      <dgm:spPr/>
      <dgm:t>
        <a:bodyPr/>
        <a:lstStyle/>
        <a:p>
          <a:r>
            <a:rPr lang="en-US" sz="2000" b="1" dirty="0">
              <a:solidFill>
                <a:schemeClr val="tx1"/>
              </a:solidFill>
            </a:rPr>
            <a:t>Saikiran Dasari</a:t>
          </a:r>
          <a:endParaRPr lang="en-IN" sz="2000" dirty="0">
            <a:solidFill>
              <a:schemeClr val="tx1"/>
            </a:solidFill>
          </a:endParaRPr>
        </a:p>
      </dgm:t>
    </dgm:pt>
    <dgm:pt modelId="{5E6C5186-47D6-403E-8794-C790250183A1}" type="parTrans" cxnId="{0DF9F86D-023A-485A-85A0-39A6BC39EA89}">
      <dgm:prSet/>
      <dgm:spPr/>
      <dgm:t>
        <a:bodyPr/>
        <a:lstStyle/>
        <a:p>
          <a:endParaRPr lang="en-IN"/>
        </a:p>
      </dgm:t>
    </dgm:pt>
    <dgm:pt modelId="{CA45ED97-B66D-4AB3-906C-7A309EAAD726}" type="sibTrans" cxnId="{0DF9F86D-023A-485A-85A0-39A6BC39EA89}">
      <dgm:prSet/>
      <dgm:spPr/>
      <dgm:t>
        <a:bodyPr/>
        <a:lstStyle/>
        <a:p>
          <a:endParaRPr lang="en-IN"/>
        </a:p>
      </dgm:t>
    </dgm:pt>
    <dgm:pt modelId="{0DC366B2-A6F2-4FAD-9E21-BF2019E511DB}">
      <dgm:prSet/>
      <dgm:spPr/>
      <dgm:t>
        <a:bodyPr/>
        <a:lstStyle/>
        <a:p>
          <a:r>
            <a:rPr lang="en-US" b="1" dirty="0">
              <a:solidFill>
                <a:schemeClr val="tx1"/>
              </a:solidFill>
            </a:rPr>
            <a:t>Shreya </a:t>
          </a:r>
          <a:endParaRPr lang="en-IN" b="1" dirty="0">
            <a:solidFill>
              <a:schemeClr val="tx1"/>
            </a:solidFill>
          </a:endParaRPr>
        </a:p>
      </dgm:t>
    </dgm:pt>
    <dgm:pt modelId="{A1B5A4E4-832C-4C83-AC36-B3300A5803BF}" type="parTrans" cxnId="{BD35A07C-D75B-49D8-B0A3-7D0320BCD26C}">
      <dgm:prSet/>
      <dgm:spPr/>
      <dgm:t>
        <a:bodyPr/>
        <a:lstStyle/>
        <a:p>
          <a:endParaRPr lang="en-IN"/>
        </a:p>
      </dgm:t>
    </dgm:pt>
    <dgm:pt modelId="{FA165160-0EED-459F-B52F-9FB3DA0BA059}" type="sibTrans" cxnId="{BD35A07C-D75B-49D8-B0A3-7D0320BCD26C}">
      <dgm:prSet/>
      <dgm:spPr/>
      <dgm:t>
        <a:bodyPr/>
        <a:lstStyle/>
        <a:p>
          <a:endParaRPr lang="en-IN"/>
        </a:p>
      </dgm:t>
    </dgm:pt>
    <dgm:pt modelId="{44BC0EB1-2914-4052-A7CD-76C2CEE28E35}" type="pres">
      <dgm:prSet presAssocID="{ADFD094F-D977-4EF5-9AC0-FFB817E1F23F}" presName="Name0" presStyleCnt="0">
        <dgm:presLayoutVars>
          <dgm:chPref val="3"/>
          <dgm:dir/>
          <dgm:animLvl val="lvl"/>
          <dgm:resizeHandles/>
        </dgm:presLayoutVars>
      </dgm:prSet>
      <dgm:spPr/>
    </dgm:pt>
    <dgm:pt modelId="{97DF02A5-B917-4CA0-BF03-1F7DB4CC6656}" type="pres">
      <dgm:prSet presAssocID="{D31494FD-AA45-4290-B6AE-156B4E2A5CEA}" presName="horFlow" presStyleCnt="0"/>
      <dgm:spPr/>
    </dgm:pt>
    <dgm:pt modelId="{BE988994-86D2-41E7-9C08-A965DDE2CE7F}" type="pres">
      <dgm:prSet presAssocID="{D31494FD-AA45-4290-B6AE-156B4E2A5CEA}" presName="bigChev" presStyleLbl="node1" presStyleIdx="0" presStyleCnt="3"/>
      <dgm:spPr/>
    </dgm:pt>
    <dgm:pt modelId="{C810B3A5-00AC-4438-B0DD-F88365E6038D}" type="pres">
      <dgm:prSet presAssocID="{D31494FD-AA45-4290-B6AE-156B4E2A5CEA}" presName="vSp" presStyleCnt="0"/>
      <dgm:spPr/>
    </dgm:pt>
    <dgm:pt modelId="{C918F41C-B032-45AF-838E-003C98941A04}" type="pres">
      <dgm:prSet presAssocID="{9A58FFEB-7A79-4ADD-B52A-60F7B7F5001B}" presName="horFlow" presStyleCnt="0"/>
      <dgm:spPr/>
    </dgm:pt>
    <dgm:pt modelId="{CF1F5638-1520-415D-A44C-D3983197E060}" type="pres">
      <dgm:prSet presAssocID="{9A58FFEB-7A79-4ADD-B52A-60F7B7F5001B}" presName="bigChev" presStyleLbl="node1" presStyleIdx="1" presStyleCnt="3" custScaleX="227095"/>
      <dgm:spPr/>
    </dgm:pt>
    <dgm:pt modelId="{509F752D-4D6B-4E43-BB47-32FD260322B1}" type="pres">
      <dgm:prSet presAssocID="{9A58FFEB-7A79-4ADD-B52A-60F7B7F5001B}" presName="vSp" presStyleCnt="0"/>
      <dgm:spPr/>
    </dgm:pt>
    <dgm:pt modelId="{04F00341-2194-4018-A1AE-50C9E8A904C8}" type="pres">
      <dgm:prSet presAssocID="{0DC366B2-A6F2-4FAD-9E21-BF2019E511DB}" presName="horFlow" presStyleCnt="0"/>
      <dgm:spPr/>
    </dgm:pt>
    <dgm:pt modelId="{6DE7090F-CB96-4DF7-8E09-910C111F35A8}" type="pres">
      <dgm:prSet presAssocID="{0DC366B2-A6F2-4FAD-9E21-BF2019E511DB}" presName="bigChev" presStyleLbl="node1" presStyleIdx="2" presStyleCnt="3"/>
      <dgm:spPr/>
    </dgm:pt>
  </dgm:ptLst>
  <dgm:cxnLst>
    <dgm:cxn modelId="{60A6C30B-291B-4F02-8EF8-B2E5DA4B1CE4}" type="presOf" srcId="{9A58FFEB-7A79-4ADD-B52A-60F7B7F5001B}" destId="{CF1F5638-1520-415D-A44C-D3983197E060}" srcOrd="0" destOrd="0" presId="urn:microsoft.com/office/officeart/2005/8/layout/lProcess3"/>
    <dgm:cxn modelId="{A2BF9164-43EE-46B7-8239-61C93E0EAEF1}" type="presOf" srcId="{D31494FD-AA45-4290-B6AE-156B4E2A5CEA}" destId="{BE988994-86D2-41E7-9C08-A965DDE2CE7F}" srcOrd="0" destOrd="0" presId="urn:microsoft.com/office/officeart/2005/8/layout/lProcess3"/>
    <dgm:cxn modelId="{AF93444A-A66A-4BE9-A3B5-023AB6063C6B}" srcId="{ADFD094F-D977-4EF5-9AC0-FFB817E1F23F}" destId="{D31494FD-AA45-4290-B6AE-156B4E2A5CEA}" srcOrd="0" destOrd="0" parTransId="{2C2C7A86-AAC7-475F-9516-EE151B49B889}" sibTransId="{E3BD4409-C5DB-44BB-B2E9-9CCE0B3A5576}"/>
    <dgm:cxn modelId="{0DF9F86D-023A-485A-85A0-39A6BC39EA89}" srcId="{ADFD094F-D977-4EF5-9AC0-FFB817E1F23F}" destId="{9A58FFEB-7A79-4ADD-B52A-60F7B7F5001B}" srcOrd="1" destOrd="0" parTransId="{5E6C5186-47D6-403E-8794-C790250183A1}" sibTransId="{CA45ED97-B66D-4AB3-906C-7A309EAAD726}"/>
    <dgm:cxn modelId="{EFFF3A7B-F40F-4E62-89E7-D65ED4363617}" type="presOf" srcId="{0DC366B2-A6F2-4FAD-9E21-BF2019E511DB}" destId="{6DE7090F-CB96-4DF7-8E09-910C111F35A8}" srcOrd="0" destOrd="0" presId="urn:microsoft.com/office/officeart/2005/8/layout/lProcess3"/>
    <dgm:cxn modelId="{BD35A07C-D75B-49D8-B0A3-7D0320BCD26C}" srcId="{ADFD094F-D977-4EF5-9AC0-FFB817E1F23F}" destId="{0DC366B2-A6F2-4FAD-9E21-BF2019E511DB}" srcOrd="2" destOrd="0" parTransId="{A1B5A4E4-832C-4C83-AC36-B3300A5803BF}" sibTransId="{FA165160-0EED-459F-B52F-9FB3DA0BA059}"/>
    <dgm:cxn modelId="{C4D8C787-4CDE-4D6C-A0E4-3BF70B8E399E}" type="presOf" srcId="{ADFD094F-D977-4EF5-9AC0-FFB817E1F23F}" destId="{44BC0EB1-2914-4052-A7CD-76C2CEE28E35}" srcOrd="0" destOrd="0" presId="urn:microsoft.com/office/officeart/2005/8/layout/lProcess3"/>
    <dgm:cxn modelId="{3ABA4510-FF01-4014-849C-90F7B47B297E}" type="presParOf" srcId="{44BC0EB1-2914-4052-A7CD-76C2CEE28E35}" destId="{97DF02A5-B917-4CA0-BF03-1F7DB4CC6656}" srcOrd="0" destOrd="0" presId="urn:microsoft.com/office/officeart/2005/8/layout/lProcess3"/>
    <dgm:cxn modelId="{B183160B-3099-4474-B495-197814D1A3EA}" type="presParOf" srcId="{97DF02A5-B917-4CA0-BF03-1F7DB4CC6656}" destId="{BE988994-86D2-41E7-9C08-A965DDE2CE7F}" srcOrd="0" destOrd="0" presId="urn:microsoft.com/office/officeart/2005/8/layout/lProcess3"/>
    <dgm:cxn modelId="{28C83F5B-7E5B-48AE-AB6B-20E32FA805BF}" type="presParOf" srcId="{44BC0EB1-2914-4052-A7CD-76C2CEE28E35}" destId="{C810B3A5-00AC-4438-B0DD-F88365E6038D}" srcOrd="1" destOrd="0" presId="urn:microsoft.com/office/officeart/2005/8/layout/lProcess3"/>
    <dgm:cxn modelId="{4C4BF79B-EB9C-4905-8E21-591729EC0ED9}" type="presParOf" srcId="{44BC0EB1-2914-4052-A7CD-76C2CEE28E35}" destId="{C918F41C-B032-45AF-838E-003C98941A04}" srcOrd="2" destOrd="0" presId="urn:microsoft.com/office/officeart/2005/8/layout/lProcess3"/>
    <dgm:cxn modelId="{ECC058D3-DCB3-43BE-A00E-D7D26717F398}" type="presParOf" srcId="{C918F41C-B032-45AF-838E-003C98941A04}" destId="{CF1F5638-1520-415D-A44C-D3983197E060}" srcOrd="0" destOrd="0" presId="urn:microsoft.com/office/officeart/2005/8/layout/lProcess3"/>
    <dgm:cxn modelId="{732566B7-1C95-4ED7-BC68-38D047D64B2E}" type="presParOf" srcId="{44BC0EB1-2914-4052-A7CD-76C2CEE28E35}" destId="{509F752D-4D6B-4E43-BB47-32FD260322B1}" srcOrd="3" destOrd="0" presId="urn:microsoft.com/office/officeart/2005/8/layout/lProcess3"/>
    <dgm:cxn modelId="{143EC5EF-FD9B-44CF-B6EF-526FA4A87A77}" type="presParOf" srcId="{44BC0EB1-2914-4052-A7CD-76C2CEE28E35}" destId="{04F00341-2194-4018-A1AE-50C9E8A904C8}" srcOrd="4" destOrd="0" presId="urn:microsoft.com/office/officeart/2005/8/layout/lProcess3"/>
    <dgm:cxn modelId="{A77FCD79-DA92-4556-9664-246FED366439}" type="presParOf" srcId="{04F00341-2194-4018-A1AE-50C9E8A904C8}" destId="{6DE7090F-CB96-4DF7-8E09-910C111F35A8}" srcOrd="0" destOrd="0" presId="urn:microsoft.com/office/officeart/2005/8/layout/lProcess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FED0EF-D710-47FE-A236-03EBD569BF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6E697B9-0994-43CD-973C-25C7697272E0}">
      <dgm:prSet phldrT="[Text]"/>
      <dgm:spPr/>
      <dgm:t>
        <a:bodyPr/>
        <a:lstStyle/>
        <a:p>
          <a:r>
            <a:rPr lang="en-IN" b="1" u="sng" dirty="0" err="1">
              <a:solidFill>
                <a:schemeClr val="tx1"/>
              </a:solidFill>
            </a:rPr>
            <a:t>googleclient</a:t>
          </a:r>
          <a:endParaRPr lang="en-IN" b="1" u="sng" dirty="0">
            <a:solidFill>
              <a:schemeClr val="tx1"/>
            </a:solidFill>
          </a:endParaRPr>
        </a:p>
      </dgm:t>
    </dgm:pt>
    <dgm:pt modelId="{37EB56E1-E22D-4621-B66D-03999EB6D5E4}" type="parTrans" cxnId="{F3E53CC2-2296-449D-A885-A1E2243E0393}">
      <dgm:prSet/>
      <dgm:spPr/>
      <dgm:t>
        <a:bodyPr/>
        <a:lstStyle/>
        <a:p>
          <a:endParaRPr lang="en-IN"/>
        </a:p>
      </dgm:t>
    </dgm:pt>
    <dgm:pt modelId="{1B97AF13-7A9D-498E-AF47-3F0AC1632FCE}" type="sibTrans" cxnId="{F3E53CC2-2296-449D-A885-A1E2243E0393}">
      <dgm:prSet/>
      <dgm:spPr/>
      <dgm:t>
        <a:bodyPr/>
        <a:lstStyle/>
        <a:p>
          <a:endParaRPr lang="en-IN"/>
        </a:p>
      </dgm:t>
    </dgm:pt>
    <dgm:pt modelId="{D0D5B81F-86C2-48C2-AC23-EA716BC45CB7}">
      <dgm:prSet phldrT="[Text]"/>
      <dgm:spPr/>
      <dgm:t>
        <a:bodyPr/>
        <a:lstStyle/>
        <a:p>
          <a:r>
            <a:rPr lang="en-IN" b="1" dirty="0">
              <a:solidFill>
                <a:schemeClr val="tx1"/>
              </a:solidFill>
            </a:rPr>
            <a:t>Bokeh plots</a:t>
          </a:r>
        </a:p>
      </dgm:t>
    </dgm:pt>
    <dgm:pt modelId="{B6C8FEAB-E5EE-4278-AF15-990C0AA49554}" type="parTrans" cxnId="{329969DA-17B7-4A06-BA9F-CC11DF61F515}">
      <dgm:prSet/>
      <dgm:spPr/>
      <dgm:t>
        <a:bodyPr/>
        <a:lstStyle/>
        <a:p>
          <a:endParaRPr lang="en-IN"/>
        </a:p>
      </dgm:t>
    </dgm:pt>
    <dgm:pt modelId="{167242B6-CA22-4EB5-AFAE-D78FBE1869F1}" type="sibTrans" cxnId="{329969DA-17B7-4A06-BA9F-CC11DF61F515}">
      <dgm:prSet/>
      <dgm:spPr/>
      <dgm:t>
        <a:bodyPr/>
        <a:lstStyle/>
        <a:p>
          <a:endParaRPr lang="en-IN"/>
        </a:p>
      </dgm:t>
    </dgm:pt>
    <dgm:pt modelId="{6579804C-3BFD-4C76-B415-EDE31AF5FA58}">
      <dgm:prSet phldrT="[Text]"/>
      <dgm:spPr/>
      <dgm:t>
        <a:bodyPr/>
        <a:lstStyle/>
        <a:p>
          <a:r>
            <a:rPr lang="en-IN" b="1" u="sng" dirty="0">
              <a:solidFill>
                <a:schemeClr val="tx1"/>
              </a:solidFill>
            </a:rPr>
            <a:t>Word Cloud</a:t>
          </a:r>
        </a:p>
      </dgm:t>
    </dgm:pt>
    <dgm:pt modelId="{49C5FFFB-0A02-4579-A9E9-DE74213722BD}" type="parTrans" cxnId="{12AF9CD2-C741-403F-BDCE-A2431171FBCA}">
      <dgm:prSet/>
      <dgm:spPr/>
      <dgm:t>
        <a:bodyPr/>
        <a:lstStyle/>
        <a:p>
          <a:endParaRPr lang="en-IN"/>
        </a:p>
      </dgm:t>
    </dgm:pt>
    <dgm:pt modelId="{429AF17A-7B9E-4FB0-8175-5C361D5D88D0}" type="sibTrans" cxnId="{12AF9CD2-C741-403F-BDCE-A2431171FBCA}">
      <dgm:prSet/>
      <dgm:spPr/>
      <dgm:t>
        <a:bodyPr/>
        <a:lstStyle/>
        <a:p>
          <a:endParaRPr lang="en-IN"/>
        </a:p>
      </dgm:t>
    </dgm:pt>
    <dgm:pt modelId="{F124AD7D-8D9D-48C4-BDB4-7A1092A638FC}">
      <dgm:prSet phldrT="[Text]"/>
      <dgm:spPr/>
      <dgm:t>
        <a:bodyPr/>
        <a:lstStyle/>
        <a:p>
          <a:r>
            <a:rPr lang="en-IN" b="1" u="sng" dirty="0">
              <a:solidFill>
                <a:schemeClr val="tx1"/>
              </a:solidFill>
            </a:rPr>
            <a:t>NLTK</a:t>
          </a:r>
        </a:p>
      </dgm:t>
    </dgm:pt>
    <dgm:pt modelId="{F833D751-547F-4B45-AB9A-AB6AF334992A}" type="parTrans" cxnId="{3A1A20D4-CDAB-43BE-BBE2-EAC492D9A2C6}">
      <dgm:prSet/>
      <dgm:spPr/>
      <dgm:t>
        <a:bodyPr/>
        <a:lstStyle/>
        <a:p>
          <a:endParaRPr lang="en-IN"/>
        </a:p>
      </dgm:t>
    </dgm:pt>
    <dgm:pt modelId="{07DD5A91-9E87-45CD-B78D-F2EDA8112015}" type="sibTrans" cxnId="{3A1A20D4-CDAB-43BE-BBE2-EAC492D9A2C6}">
      <dgm:prSet/>
      <dgm:spPr/>
      <dgm:t>
        <a:bodyPr/>
        <a:lstStyle/>
        <a:p>
          <a:endParaRPr lang="en-IN"/>
        </a:p>
      </dgm:t>
    </dgm:pt>
    <dgm:pt modelId="{D7FACFC2-EE0B-4A74-A108-906B89CF8B8D}">
      <dgm:prSet phldrT="[Text]"/>
      <dgm:spPr/>
      <dgm:t>
        <a:bodyPr/>
        <a:lstStyle/>
        <a:p>
          <a:r>
            <a:rPr lang="en-IN" b="1" u="sng" dirty="0">
              <a:solidFill>
                <a:schemeClr val="tx1"/>
              </a:solidFill>
            </a:rPr>
            <a:t>Text</a:t>
          </a:r>
          <a:r>
            <a:rPr lang="en-IN" b="1" u="sng" baseline="0" dirty="0">
              <a:solidFill>
                <a:schemeClr val="tx1"/>
              </a:solidFill>
            </a:rPr>
            <a:t> Blob</a:t>
          </a:r>
          <a:endParaRPr lang="en-IN" b="1" u="sng" dirty="0">
            <a:solidFill>
              <a:schemeClr val="tx1"/>
            </a:solidFill>
          </a:endParaRPr>
        </a:p>
      </dgm:t>
    </dgm:pt>
    <dgm:pt modelId="{232F42DE-FB5A-40A1-A3FC-8EE7C3EF43B7}" type="parTrans" cxnId="{722CC28C-1501-4D49-AA3A-48EB53CC543A}">
      <dgm:prSet/>
      <dgm:spPr/>
      <dgm:t>
        <a:bodyPr/>
        <a:lstStyle/>
        <a:p>
          <a:endParaRPr lang="en-IN"/>
        </a:p>
      </dgm:t>
    </dgm:pt>
    <dgm:pt modelId="{4611A640-2040-457D-8BC0-5FEBA6FADBA4}" type="sibTrans" cxnId="{722CC28C-1501-4D49-AA3A-48EB53CC543A}">
      <dgm:prSet/>
      <dgm:spPr/>
      <dgm:t>
        <a:bodyPr/>
        <a:lstStyle/>
        <a:p>
          <a:endParaRPr lang="en-IN"/>
        </a:p>
      </dgm:t>
    </dgm:pt>
    <dgm:pt modelId="{BC68B692-4EB2-47E8-BE46-3F250F14B9F7}">
      <dgm:prSet/>
      <dgm:spPr/>
      <dgm:t>
        <a:bodyPr/>
        <a:lstStyle/>
        <a:p>
          <a:r>
            <a:rPr lang="en-IN" b="1" u="sng" dirty="0">
              <a:solidFill>
                <a:schemeClr val="tx1"/>
              </a:solidFill>
            </a:rPr>
            <a:t>Spacy</a:t>
          </a:r>
        </a:p>
      </dgm:t>
    </dgm:pt>
    <dgm:pt modelId="{0B5F57E3-130D-46ED-9877-A30041325E0F}" type="parTrans" cxnId="{22DD4D53-D094-46D2-AB83-5D0C726821CA}">
      <dgm:prSet/>
      <dgm:spPr/>
      <dgm:t>
        <a:bodyPr/>
        <a:lstStyle/>
        <a:p>
          <a:endParaRPr lang="en-IN"/>
        </a:p>
      </dgm:t>
    </dgm:pt>
    <dgm:pt modelId="{3C057807-2762-42CC-BFCB-EF7B346C0D29}" type="sibTrans" cxnId="{22DD4D53-D094-46D2-AB83-5D0C726821CA}">
      <dgm:prSet/>
      <dgm:spPr/>
      <dgm:t>
        <a:bodyPr/>
        <a:lstStyle/>
        <a:p>
          <a:endParaRPr lang="en-IN"/>
        </a:p>
      </dgm:t>
    </dgm:pt>
    <dgm:pt modelId="{F9DCDBB7-A839-45DD-B959-82756A86D7F7}">
      <dgm:prSet/>
      <dgm:spPr/>
      <dgm:t>
        <a:bodyPr/>
        <a:lstStyle/>
        <a:p>
          <a:r>
            <a:rPr lang="en-IN" b="1" dirty="0" err="1">
              <a:solidFill>
                <a:schemeClr val="tx1"/>
              </a:solidFill>
            </a:rPr>
            <a:t>Streamlit</a:t>
          </a:r>
          <a:r>
            <a:rPr lang="en-IN" b="1" dirty="0">
              <a:solidFill>
                <a:schemeClr val="tx1"/>
              </a:solidFill>
            </a:rPr>
            <a:t> for Application Deployment</a:t>
          </a:r>
        </a:p>
      </dgm:t>
    </dgm:pt>
    <dgm:pt modelId="{0C94AEB6-49E1-4176-B712-E67601829026}" type="parTrans" cxnId="{35A0D089-350F-4C44-9ED6-25FA574C837A}">
      <dgm:prSet/>
      <dgm:spPr/>
      <dgm:t>
        <a:bodyPr/>
        <a:lstStyle/>
        <a:p>
          <a:endParaRPr lang="en-IN"/>
        </a:p>
      </dgm:t>
    </dgm:pt>
    <dgm:pt modelId="{F5749E3D-96A8-42A2-9387-E96AC4249D0E}" type="sibTrans" cxnId="{35A0D089-350F-4C44-9ED6-25FA574C837A}">
      <dgm:prSet/>
      <dgm:spPr/>
      <dgm:t>
        <a:bodyPr/>
        <a:lstStyle/>
        <a:p>
          <a:endParaRPr lang="en-IN"/>
        </a:p>
      </dgm:t>
    </dgm:pt>
    <dgm:pt modelId="{244241FD-DD65-48F7-874E-346268343945}" type="pres">
      <dgm:prSet presAssocID="{79FED0EF-D710-47FE-A236-03EBD569BF8D}" presName="diagram" presStyleCnt="0">
        <dgm:presLayoutVars>
          <dgm:dir/>
          <dgm:resizeHandles val="exact"/>
        </dgm:presLayoutVars>
      </dgm:prSet>
      <dgm:spPr/>
    </dgm:pt>
    <dgm:pt modelId="{3F170029-8674-4379-8B52-7A46C744745A}" type="pres">
      <dgm:prSet presAssocID="{26E697B9-0994-43CD-973C-25C7697272E0}" presName="node" presStyleLbl="node1" presStyleIdx="0" presStyleCnt="7">
        <dgm:presLayoutVars>
          <dgm:bulletEnabled val="1"/>
        </dgm:presLayoutVars>
      </dgm:prSet>
      <dgm:spPr/>
    </dgm:pt>
    <dgm:pt modelId="{521B32A7-3DB2-4BFF-BA61-3AB52C701ADE}" type="pres">
      <dgm:prSet presAssocID="{1B97AF13-7A9D-498E-AF47-3F0AC1632FCE}" presName="sibTrans" presStyleCnt="0"/>
      <dgm:spPr/>
    </dgm:pt>
    <dgm:pt modelId="{08E81FA9-7DA4-4E73-B3E5-3CAB56B38815}" type="pres">
      <dgm:prSet presAssocID="{D0D5B81F-86C2-48C2-AC23-EA716BC45CB7}" presName="node" presStyleLbl="node1" presStyleIdx="1" presStyleCnt="7">
        <dgm:presLayoutVars>
          <dgm:bulletEnabled val="1"/>
        </dgm:presLayoutVars>
      </dgm:prSet>
      <dgm:spPr/>
    </dgm:pt>
    <dgm:pt modelId="{941833B5-FD0B-46BE-BFFB-D08A3F342385}" type="pres">
      <dgm:prSet presAssocID="{167242B6-CA22-4EB5-AFAE-D78FBE1869F1}" presName="sibTrans" presStyleCnt="0"/>
      <dgm:spPr/>
    </dgm:pt>
    <dgm:pt modelId="{8B98E81F-1493-42CC-9668-CF66C649AC9E}" type="pres">
      <dgm:prSet presAssocID="{BC68B692-4EB2-47E8-BE46-3F250F14B9F7}" presName="node" presStyleLbl="node1" presStyleIdx="2" presStyleCnt="7">
        <dgm:presLayoutVars>
          <dgm:bulletEnabled val="1"/>
        </dgm:presLayoutVars>
      </dgm:prSet>
      <dgm:spPr/>
    </dgm:pt>
    <dgm:pt modelId="{B7997CD5-3832-4991-80CD-F45CBC907C37}" type="pres">
      <dgm:prSet presAssocID="{3C057807-2762-42CC-BFCB-EF7B346C0D29}" presName="sibTrans" presStyleCnt="0"/>
      <dgm:spPr/>
    </dgm:pt>
    <dgm:pt modelId="{63DE89E8-E331-4395-A72C-1540D9CDA471}" type="pres">
      <dgm:prSet presAssocID="{6579804C-3BFD-4C76-B415-EDE31AF5FA58}" presName="node" presStyleLbl="node1" presStyleIdx="3" presStyleCnt="7">
        <dgm:presLayoutVars>
          <dgm:bulletEnabled val="1"/>
        </dgm:presLayoutVars>
      </dgm:prSet>
      <dgm:spPr/>
    </dgm:pt>
    <dgm:pt modelId="{DDC200CC-9DA0-48FF-AA86-934264A7ED7F}" type="pres">
      <dgm:prSet presAssocID="{429AF17A-7B9E-4FB0-8175-5C361D5D88D0}" presName="sibTrans" presStyleCnt="0"/>
      <dgm:spPr/>
    </dgm:pt>
    <dgm:pt modelId="{FC8175B8-2846-4ECE-8843-C379B8F47543}" type="pres">
      <dgm:prSet presAssocID="{F124AD7D-8D9D-48C4-BDB4-7A1092A638FC}" presName="node" presStyleLbl="node1" presStyleIdx="4" presStyleCnt="7">
        <dgm:presLayoutVars>
          <dgm:bulletEnabled val="1"/>
        </dgm:presLayoutVars>
      </dgm:prSet>
      <dgm:spPr/>
    </dgm:pt>
    <dgm:pt modelId="{5A8EF8B5-2000-4A1D-8E79-29816DAE5094}" type="pres">
      <dgm:prSet presAssocID="{07DD5A91-9E87-45CD-B78D-F2EDA8112015}" presName="sibTrans" presStyleCnt="0"/>
      <dgm:spPr/>
    </dgm:pt>
    <dgm:pt modelId="{C3DFDF9F-0FB4-45AE-9182-20BAE0CBA51C}" type="pres">
      <dgm:prSet presAssocID="{D7FACFC2-EE0B-4A74-A108-906B89CF8B8D}" presName="node" presStyleLbl="node1" presStyleIdx="5" presStyleCnt="7">
        <dgm:presLayoutVars>
          <dgm:bulletEnabled val="1"/>
        </dgm:presLayoutVars>
      </dgm:prSet>
      <dgm:spPr/>
    </dgm:pt>
    <dgm:pt modelId="{5E4DD9E0-4A61-4860-8BB8-21CF46F575DB}" type="pres">
      <dgm:prSet presAssocID="{4611A640-2040-457D-8BC0-5FEBA6FADBA4}" presName="sibTrans" presStyleCnt="0"/>
      <dgm:spPr/>
    </dgm:pt>
    <dgm:pt modelId="{49CF9AD7-82D9-4819-94B4-C2BF6810B2D0}" type="pres">
      <dgm:prSet presAssocID="{F9DCDBB7-A839-45DD-B959-82756A86D7F7}" presName="node" presStyleLbl="node1" presStyleIdx="6" presStyleCnt="7">
        <dgm:presLayoutVars>
          <dgm:bulletEnabled val="1"/>
        </dgm:presLayoutVars>
      </dgm:prSet>
      <dgm:spPr/>
    </dgm:pt>
  </dgm:ptLst>
  <dgm:cxnLst>
    <dgm:cxn modelId="{5DE79B19-F273-4D90-A018-B7B7C5F93B36}" type="presOf" srcId="{26E697B9-0994-43CD-973C-25C7697272E0}" destId="{3F170029-8674-4379-8B52-7A46C744745A}" srcOrd="0" destOrd="0" presId="urn:microsoft.com/office/officeart/2005/8/layout/default"/>
    <dgm:cxn modelId="{7823D738-FD1C-4583-B79D-732013427590}" type="presOf" srcId="{F124AD7D-8D9D-48C4-BDB4-7A1092A638FC}" destId="{FC8175B8-2846-4ECE-8843-C379B8F47543}" srcOrd="0" destOrd="0" presId="urn:microsoft.com/office/officeart/2005/8/layout/default"/>
    <dgm:cxn modelId="{0960A844-65B7-4B5A-BAE0-FFCD6836B942}" type="presOf" srcId="{F9DCDBB7-A839-45DD-B959-82756A86D7F7}" destId="{49CF9AD7-82D9-4819-94B4-C2BF6810B2D0}" srcOrd="0" destOrd="0" presId="urn:microsoft.com/office/officeart/2005/8/layout/default"/>
    <dgm:cxn modelId="{8521D867-71AA-4396-8DEB-3F782839BA2C}" type="presOf" srcId="{6579804C-3BFD-4C76-B415-EDE31AF5FA58}" destId="{63DE89E8-E331-4395-A72C-1540D9CDA471}" srcOrd="0" destOrd="0" presId="urn:microsoft.com/office/officeart/2005/8/layout/default"/>
    <dgm:cxn modelId="{22DD4D53-D094-46D2-AB83-5D0C726821CA}" srcId="{79FED0EF-D710-47FE-A236-03EBD569BF8D}" destId="{BC68B692-4EB2-47E8-BE46-3F250F14B9F7}" srcOrd="2" destOrd="0" parTransId="{0B5F57E3-130D-46ED-9877-A30041325E0F}" sibTransId="{3C057807-2762-42CC-BFCB-EF7B346C0D29}"/>
    <dgm:cxn modelId="{9162F07D-6C48-42B2-9FD3-5F337576D52E}" type="presOf" srcId="{D7FACFC2-EE0B-4A74-A108-906B89CF8B8D}" destId="{C3DFDF9F-0FB4-45AE-9182-20BAE0CBA51C}" srcOrd="0" destOrd="0" presId="urn:microsoft.com/office/officeart/2005/8/layout/default"/>
    <dgm:cxn modelId="{35A0D089-350F-4C44-9ED6-25FA574C837A}" srcId="{79FED0EF-D710-47FE-A236-03EBD569BF8D}" destId="{F9DCDBB7-A839-45DD-B959-82756A86D7F7}" srcOrd="6" destOrd="0" parTransId="{0C94AEB6-49E1-4176-B712-E67601829026}" sibTransId="{F5749E3D-96A8-42A2-9387-E96AC4249D0E}"/>
    <dgm:cxn modelId="{722CC28C-1501-4D49-AA3A-48EB53CC543A}" srcId="{79FED0EF-D710-47FE-A236-03EBD569BF8D}" destId="{D7FACFC2-EE0B-4A74-A108-906B89CF8B8D}" srcOrd="5" destOrd="0" parTransId="{232F42DE-FB5A-40A1-A3FC-8EE7C3EF43B7}" sibTransId="{4611A640-2040-457D-8BC0-5FEBA6FADBA4}"/>
    <dgm:cxn modelId="{FC926195-962E-473D-9546-D2D74796F267}" type="presOf" srcId="{D0D5B81F-86C2-48C2-AC23-EA716BC45CB7}" destId="{08E81FA9-7DA4-4E73-B3E5-3CAB56B38815}" srcOrd="0" destOrd="0" presId="urn:microsoft.com/office/officeart/2005/8/layout/default"/>
    <dgm:cxn modelId="{F3E53CC2-2296-449D-A885-A1E2243E0393}" srcId="{79FED0EF-D710-47FE-A236-03EBD569BF8D}" destId="{26E697B9-0994-43CD-973C-25C7697272E0}" srcOrd="0" destOrd="0" parTransId="{37EB56E1-E22D-4621-B66D-03999EB6D5E4}" sibTransId="{1B97AF13-7A9D-498E-AF47-3F0AC1632FCE}"/>
    <dgm:cxn modelId="{C4CECFD1-93CF-4D51-AB66-049D330FB73D}" type="presOf" srcId="{BC68B692-4EB2-47E8-BE46-3F250F14B9F7}" destId="{8B98E81F-1493-42CC-9668-CF66C649AC9E}" srcOrd="0" destOrd="0" presId="urn:microsoft.com/office/officeart/2005/8/layout/default"/>
    <dgm:cxn modelId="{12AF9CD2-C741-403F-BDCE-A2431171FBCA}" srcId="{79FED0EF-D710-47FE-A236-03EBD569BF8D}" destId="{6579804C-3BFD-4C76-B415-EDE31AF5FA58}" srcOrd="3" destOrd="0" parTransId="{49C5FFFB-0A02-4579-A9E9-DE74213722BD}" sibTransId="{429AF17A-7B9E-4FB0-8175-5C361D5D88D0}"/>
    <dgm:cxn modelId="{3A1A20D4-CDAB-43BE-BBE2-EAC492D9A2C6}" srcId="{79FED0EF-D710-47FE-A236-03EBD569BF8D}" destId="{F124AD7D-8D9D-48C4-BDB4-7A1092A638FC}" srcOrd="4" destOrd="0" parTransId="{F833D751-547F-4B45-AB9A-AB6AF334992A}" sibTransId="{07DD5A91-9E87-45CD-B78D-F2EDA8112015}"/>
    <dgm:cxn modelId="{A6350BD6-1817-44AA-88D7-45083D4E1058}" type="presOf" srcId="{79FED0EF-D710-47FE-A236-03EBD569BF8D}" destId="{244241FD-DD65-48F7-874E-346268343945}" srcOrd="0" destOrd="0" presId="urn:microsoft.com/office/officeart/2005/8/layout/default"/>
    <dgm:cxn modelId="{329969DA-17B7-4A06-BA9F-CC11DF61F515}" srcId="{79FED0EF-D710-47FE-A236-03EBD569BF8D}" destId="{D0D5B81F-86C2-48C2-AC23-EA716BC45CB7}" srcOrd="1" destOrd="0" parTransId="{B6C8FEAB-E5EE-4278-AF15-990C0AA49554}" sibTransId="{167242B6-CA22-4EB5-AFAE-D78FBE1869F1}"/>
    <dgm:cxn modelId="{3ED3130B-FE7B-4A78-82AA-B674E5032EB4}" type="presParOf" srcId="{244241FD-DD65-48F7-874E-346268343945}" destId="{3F170029-8674-4379-8B52-7A46C744745A}" srcOrd="0" destOrd="0" presId="urn:microsoft.com/office/officeart/2005/8/layout/default"/>
    <dgm:cxn modelId="{BB77A4E5-5FF9-4C47-9AA5-CB850B7291E5}" type="presParOf" srcId="{244241FD-DD65-48F7-874E-346268343945}" destId="{521B32A7-3DB2-4BFF-BA61-3AB52C701ADE}" srcOrd="1" destOrd="0" presId="urn:microsoft.com/office/officeart/2005/8/layout/default"/>
    <dgm:cxn modelId="{1EC8C9ED-2A56-4775-8C09-F5739C73D103}" type="presParOf" srcId="{244241FD-DD65-48F7-874E-346268343945}" destId="{08E81FA9-7DA4-4E73-B3E5-3CAB56B38815}" srcOrd="2" destOrd="0" presId="urn:microsoft.com/office/officeart/2005/8/layout/default"/>
    <dgm:cxn modelId="{916198DA-2037-446E-8325-BE455F1F155E}" type="presParOf" srcId="{244241FD-DD65-48F7-874E-346268343945}" destId="{941833B5-FD0B-46BE-BFFB-D08A3F342385}" srcOrd="3" destOrd="0" presId="urn:microsoft.com/office/officeart/2005/8/layout/default"/>
    <dgm:cxn modelId="{F57E5750-AF23-4CE0-A417-105CAA0E9CD9}" type="presParOf" srcId="{244241FD-DD65-48F7-874E-346268343945}" destId="{8B98E81F-1493-42CC-9668-CF66C649AC9E}" srcOrd="4" destOrd="0" presId="urn:microsoft.com/office/officeart/2005/8/layout/default"/>
    <dgm:cxn modelId="{1A270611-D608-45AE-A7C4-C1F684A6603B}" type="presParOf" srcId="{244241FD-DD65-48F7-874E-346268343945}" destId="{B7997CD5-3832-4991-80CD-F45CBC907C37}" srcOrd="5" destOrd="0" presId="urn:microsoft.com/office/officeart/2005/8/layout/default"/>
    <dgm:cxn modelId="{0B5027E6-8AC1-484F-802A-89AFC94A14ED}" type="presParOf" srcId="{244241FD-DD65-48F7-874E-346268343945}" destId="{63DE89E8-E331-4395-A72C-1540D9CDA471}" srcOrd="6" destOrd="0" presId="urn:microsoft.com/office/officeart/2005/8/layout/default"/>
    <dgm:cxn modelId="{B0DDA780-C194-4DF2-A806-E3F6F6E717F9}" type="presParOf" srcId="{244241FD-DD65-48F7-874E-346268343945}" destId="{DDC200CC-9DA0-48FF-AA86-934264A7ED7F}" srcOrd="7" destOrd="0" presId="urn:microsoft.com/office/officeart/2005/8/layout/default"/>
    <dgm:cxn modelId="{22080A7F-CD5C-4E77-9BE3-A9BF6A4CC32E}" type="presParOf" srcId="{244241FD-DD65-48F7-874E-346268343945}" destId="{FC8175B8-2846-4ECE-8843-C379B8F47543}" srcOrd="8" destOrd="0" presId="urn:microsoft.com/office/officeart/2005/8/layout/default"/>
    <dgm:cxn modelId="{8B573702-F898-4E47-8079-F25CC06603C9}" type="presParOf" srcId="{244241FD-DD65-48F7-874E-346268343945}" destId="{5A8EF8B5-2000-4A1D-8E79-29816DAE5094}" srcOrd="9" destOrd="0" presId="urn:microsoft.com/office/officeart/2005/8/layout/default"/>
    <dgm:cxn modelId="{A5BBA5C4-181A-4E5F-9F90-010E3A903B72}" type="presParOf" srcId="{244241FD-DD65-48F7-874E-346268343945}" destId="{C3DFDF9F-0FB4-45AE-9182-20BAE0CBA51C}" srcOrd="10" destOrd="0" presId="urn:microsoft.com/office/officeart/2005/8/layout/default"/>
    <dgm:cxn modelId="{07D5DC54-0456-482F-9179-BD25AD0F0640}" type="presParOf" srcId="{244241FD-DD65-48F7-874E-346268343945}" destId="{5E4DD9E0-4A61-4860-8BB8-21CF46F575DB}" srcOrd="11" destOrd="0" presId="urn:microsoft.com/office/officeart/2005/8/layout/default"/>
    <dgm:cxn modelId="{1E2C53B4-BD16-4A5D-811F-0CE9FD06718D}" type="presParOf" srcId="{244241FD-DD65-48F7-874E-346268343945}" destId="{49CF9AD7-82D9-4819-94B4-C2BF6810B2D0}"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88994-86D2-41E7-9C08-A965DDE2CE7F}">
      <dsp:nvSpPr>
        <dsp:cNvPr id="0" name=""/>
        <dsp:cNvSpPr/>
      </dsp:nvSpPr>
      <dsp:spPr>
        <a:xfrm>
          <a:off x="622048" y="67"/>
          <a:ext cx="1630268" cy="65210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u="sng" kern="1200" dirty="0">
              <a:solidFill>
                <a:schemeClr val="tx1"/>
              </a:solidFill>
            </a:rPr>
            <a:t>Submitted By:</a:t>
          </a:r>
          <a:endParaRPr lang="en-IN" sz="1500" kern="1200" dirty="0">
            <a:solidFill>
              <a:schemeClr val="tx1"/>
            </a:solidFill>
          </a:endParaRPr>
        </a:p>
      </dsp:txBody>
      <dsp:txXfrm>
        <a:off x="948102" y="67"/>
        <a:ext cx="978161" cy="652107"/>
      </dsp:txXfrm>
    </dsp:sp>
    <dsp:sp modelId="{CF1F5638-1520-415D-A44C-D3983197E060}">
      <dsp:nvSpPr>
        <dsp:cNvPr id="0" name=""/>
        <dsp:cNvSpPr/>
      </dsp:nvSpPr>
      <dsp:spPr>
        <a:xfrm>
          <a:off x="622048" y="743469"/>
          <a:ext cx="3702257" cy="65210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Saikiran Dasari</a:t>
          </a:r>
          <a:endParaRPr lang="en-IN" sz="2000" kern="1200" dirty="0">
            <a:solidFill>
              <a:schemeClr val="tx1"/>
            </a:solidFill>
          </a:endParaRPr>
        </a:p>
      </dsp:txBody>
      <dsp:txXfrm>
        <a:off x="948102" y="743469"/>
        <a:ext cx="3050150" cy="652107"/>
      </dsp:txXfrm>
    </dsp:sp>
    <dsp:sp modelId="{6DE7090F-CB96-4DF7-8E09-910C111F35A8}">
      <dsp:nvSpPr>
        <dsp:cNvPr id="0" name=""/>
        <dsp:cNvSpPr/>
      </dsp:nvSpPr>
      <dsp:spPr>
        <a:xfrm>
          <a:off x="622048" y="1486872"/>
          <a:ext cx="1630268" cy="65210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Shreya </a:t>
          </a:r>
          <a:endParaRPr lang="en-IN" sz="1500" b="1" kern="1200" dirty="0">
            <a:solidFill>
              <a:schemeClr val="tx1"/>
            </a:solidFill>
          </a:endParaRPr>
        </a:p>
      </dsp:txBody>
      <dsp:txXfrm>
        <a:off x="948102" y="1486872"/>
        <a:ext cx="978161" cy="652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70029-8674-4379-8B52-7A46C744745A}">
      <dsp:nvSpPr>
        <dsp:cNvPr id="0" name=""/>
        <dsp:cNvSpPr/>
      </dsp:nvSpPr>
      <dsp:spPr>
        <a:xfrm>
          <a:off x="0" y="27386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err="1">
              <a:solidFill>
                <a:schemeClr val="tx1"/>
              </a:solidFill>
            </a:rPr>
            <a:t>googleclient</a:t>
          </a:r>
          <a:endParaRPr lang="en-IN" sz="1600" b="1" u="sng" kern="1200" dirty="0">
            <a:solidFill>
              <a:schemeClr val="tx1"/>
            </a:solidFill>
          </a:endParaRPr>
        </a:p>
      </dsp:txBody>
      <dsp:txXfrm>
        <a:off x="0" y="273869"/>
        <a:ext cx="1388256" cy="832953"/>
      </dsp:txXfrm>
    </dsp:sp>
    <dsp:sp modelId="{08E81FA9-7DA4-4E73-B3E5-3CAB56B38815}">
      <dsp:nvSpPr>
        <dsp:cNvPr id="0" name=""/>
        <dsp:cNvSpPr/>
      </dsp:nvSpPr>
      <dsp:spPr>
        <a:xfrm>
          <a:off x="1527082" y="27386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Bokeh plots</a:t>
          </a:r>
        </a:p>
      </dsp:txBody>
      <dsp:txXfrm>
        <a:off x="1527082" y="273869"/>
        <a:ext cx="1388256" cy="832953"/>
      </dsp:txXfrm>
    </dsp:sp>
    <dsp:sp modelId="{8B98E81F-1493-42CC-9668-CF66C649AC9E}">
      <dsp:nvSpPr>
        <dsp:cNvPr id="0" name=""/>
        <dsp:cNvSpPr/>
      </dsp:nvSpPr>
      <dsp:spPr>
        <a:xfrm>
          <a:off x="3054164" y="27386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Spacy</a:t>
          </a:r>
        </a:p>
      </dsp:txBody>
      <dsp:txXfrm>
        <a:off x="3054164" y="273869"/>
        <a:ext cx="1388256" cy="832953"/>
      </dsp:txXfrm>
    </dsp:sp>
    <dsp:sp modelId="{63DE89E8-E331-4395-A72C-1540D9CDA471}">
      <dsp:nvSpPr>
        <dsp:cNvPr id="0" name=""/>
        <dsp:cNvSpPr/>
      </dsp:nvSpPr>
      <dsp:spPr>
        <a:xfrm>
          <a:off x="0" y="124564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Word Cloud</a:t>
          </a:r>
        </a:p>
      </dsp:txBody>
      <dsp:txXfrm>
        <a:off x="0" y="1245649"/>
        <a:ext cx="1388256" cy="832953"/>
      </dsp:txXfrm>
    </dsp:sp>
    <dsp:sp modelId="{FC8175B8-2846-4ECE-8843-C379B8F47543}">
      <dsp:nvSpPr>
        <dsp:cNvPr id="0" name=""/>
        <dsp:cNvSpPr/>
      </dsp:nvSpPr>
      <dsp:spPr>
        <a:xfrm>
          <a:off x="1527082" y="124564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NLTK</a:t>
          </a:r>
        </a:p>
      </dsp:txBody>
      <dsp:txXfrm>
        <a:off x="1527082" y="1245649"/>
        <a:ext cx="1388256" cy="832953"/>
      </dsp:txXfrm>
    </dsp:sp>
    <dsp:sp modelId="{C3DFDF9F-0FB4-45AE-9182-20BAE0CBA51C}">
      <dsp:nvSpPr>
        <dsp:cNvPr id="0" name=""/>
        <dsp:cNvSpPr/>
      </dsp:nvSpPr>
      <dsp:spPr>
        <a:xfrm>
          <a:off x="3054164" y="1245649"/>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dirty="0">
              <a:solidFill>
                <a:schemeClr val="tx1"/>
              </a:solidFill>
            </a:rPr>
            <a:t>Text</a:t>
          </a:r>
          <a:r>
            <a:rPr lang="en-IN" sz="1600" b="1" u="sng" kern="1200" baseline="0" dirty="0">
              <a:solidFill>
                <a:schemeClr val="tx1"/>
              </a:solidFill>
            </a:rPr>
            <a:t> Blob</a:t>
          </a:r>
          <a:endParaRPr lang="en-IN" sz="1600" b="1" u="sng" kern="1200" dirty="0">
            <a:solidFill>
              <a:schemeClr val="tx1"/>
            </a:solidFill>
          </a:endParaRPr>
        </a:p>
      </dsp:txBody>
      <dsp:txXfrm>
        <a:off x="3054164" y="1245649"/>
        <a:ext cx="1388256" cy="832953"/>
      </dsp:txXfrm>
    </dsp:sp>
    <dsp:sp modelId="{49CF9AD7-82D9-4819-94B4-C2BF6810B2D0}">
      <dsp:nvSpPr>
        <dsp:cNvPr id="0" name=""/>
        <dsp:cNvSpPr/>
      </dsp:nvSpPr>
      <dsp:spPr>
        <a:xfrm>
          <a:off x="1527082" y="2217428"/>
          <a:ext cx="1388256" cy="83295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err="1">
              <a:solidFill>
                <a:schemeClr val="tx1"/>
              </a:solidFill>
            </a:rPr>
            <a:t>Streamlit</a:t>
          </a:r>
          <a:r>
            <a:rPr lang="en-IN" sz="1600" b="1" kern="1200" dirty="0">
              <a:solidFill>
                <a:schemeClr val="tx1"/>
              </a:solidFill>
            </a:rPr>
            <a:t> for Application Deployment</a:t>
          </a:r>
        </a:p>
      </dsp:txBody>
      <dsp:txXfrm>
        <a:off x="1527082" y="2217428"/>
        <a:ext cx="1388256" cy="8329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11/14/2022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1999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5724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853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72592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55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18136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725222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356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46919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6999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80050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7636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7643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0050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4511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5408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DA1498-92C7-4E4B-8045-C9195F453964}" type="datetimeFigureOut">
              <a:rPr lang="en-US" smtClean="0"/>
              <a:t>11/14/2022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1825330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2.png"/><Relationship Id="rId14" Type="http://schemas.microsoft.com/office/2007/relationships/diagramDrawing" Target="../diagrams/drawing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gif"/><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BC6EC7BC-9823-E2D2-50F3-71A38751ADB0}"/>
              </a:ext>
            </a:extLst>
          </p:cNvPr>
          <p:cNvGraphicFramePr/>
          <p:nvPr>
            <p:extLst>
              <p:ext uri="{D42A27DB-BD31-4B8C-83A1-F6EECF244321}">
                <p14:modId xmlns:p14="http://schemas.microsoft.com/office/powerpoint/2010/main" val="1081348731"/>
              </p:ext>
            </p:extLst>
          </p:nvPr>
        </p:nvGraphicFramePr>
        <p:xfrm>
          <a:off x="797858" y="2245646"/>
          <a:ext cx="10596282" cy="433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A1EC612B-04EB-C974-7214-BBB76579E9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0"/>
            <a:ext cx="12192000" cy="7717621"/>
          </a:xfrm>
          <a:prstGeom prst="rect">
            <a:avLst/>
          </a:prstGeom>
        </p:spPr>
      </p:pic>
      <p:pic>
        <p:nvPicPr>
          <p:cNvPr id="3" name="Picture 2">
            <a:extLst>
              <a:ext uri="{FF2B5EF4-FFF2-40B4-BE49-F238E27FC236}">
                <a16:creationId xmlns:a16="http://schemas.microsoft.com/office/drawing/2014/main" id="{DF9098F3-49EC-CD9C-1EB8-D220A46220E2}"/>
              </a:ext>
            </a:extLst>
          </p:cNvPr>
          <p:cNvPicPr>
            <a:picLocks noChangeAspect="1"/>
          </p:cNvPicPr>
          <p:nvPr/>
        </p:nvPicPr>
        <p:blipFill rotWithShape="1">
          <a:blip r:embed="rId9"/>
          <a:srcRect t="14911"/>
          <a:stretch/>
        </p:blipFill>
        <p:spPr>
          <a:xfrm>
            <a:off x="6543495" y="2375555"/>
            <a:ext cx="5648503" cy="1337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Diagram 4">
            <a:extLst>
              <a:ext uri="{FF2B5EF4-FFF2-40B4-BE49-F238E27FC236}">
                <a16:creationId xmlns:a16="http://schemas.microsoft.com/office/drawing/2014/main" id="{7A85DA08-6039-DEAA-2209-385A3D7F8179}"/>
              </a:ext>
            </a:extLst>
          </p:cNvPr>
          <p:cNvGraphicFramePr/>
          <p:nvPr>
            <p:extLst>
              <p:ext uri="{D42A27DB-BD31-4B8C-83A1-F6EECF244321}">
                <p14:modId xmlns:p14="http://schemas.microsoft.com/office/powerpoint/2010/main" val="4254226476"/>
              </p:ext>
            </p:extLst>
          </p:nvPr>
        </p:nvGraphicFramePr>
        <p:xfrm>
          <a:off x="7069836" y="4645620"/>
          <a:ext cx="4946354" cy="213904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 name="Rectangle 3">
            <a:extLst>
              <a:ext uri="{FF2B5EF4-FFF2-40B4-BE49-F238E27FC236}">
                <a16:creationId xmlns:a16="http://schemas.microsoft.com/office/drawing/2014/main" id="{834EA718-64B7-A09E-E137-1569FB923564}"/>
              </a:ext>
            </a:extLst>
          </p:cNvPr>
          <p:cNvSpPr/>
          <p:nvPr/>
        </p:nvSpPr>
        <p:spPr>
          <a:xfrm>
            <a:off x="7219717" y="268495"/>
            <a:ext cx="4646593" cy="1323439"/>
          </a:xfrm>
          <a:prstGeom prst="rect">
            <a:avLst/>
          </a:prstGeom>
          <a:noFill/>
          <a:ln>
            <a:solidFill>
              <a:schemeClr val="tx1"/>
            </a:solidFill>
          </a:ln>
        </p:spPr>
        <p:txBody>
          <a:bodyPr wrap="none" lIns="91440" tIns="45720" rIns="91440" bIns="45720">
            <a:spAutoFit/>
          </a:bodyPr>
          <a:lstStyle/>
          <a:p>
            <a:pPr algn="ctr"/>
            <a:r>
              <a:rPr lang="en-US" sz="2000" b="1" u="sng" dirty="0">
                <a:ln w="0"/>
                <a:solidFill>
                  <a:schemeClr val="accent1"/>
                </a:solidFill>
                <a:effectLst>
                  <a:outerShdw blurRad="38100" dist="19050" dir="2700000" algn="tl" rotWithShape="0">
                    <a:schemeClr val="dk1">
                      <a:alpha val="40000"/>
                    </a:schemeClr>
                  </a:outerShdw>
                </a:effectLst>
              </a:rPr>
              <a:t>Client Name: </a:t>
            </a:r>
            <a:r>
              <a:rPr lang="en-US" sz="2000" b="1" u="sng" dirty="0" err="1">
                <a:ln w="0"/>
                <a:solidFill>
                  <a:schemeClr val="accent1"/>
                </a:solidFill>
                <a:effectLst>
                  <a:outerShdw blurRad="38100" dist="19050" dir="2700000" algn="tl" rotWithShape="0">
                    <a:schemeClr val="dk1">
                      <a:alpha val="40000"/>
                    </a:schemeClr>
                  </a:outerShdw>
                </a:effectLst>
              </a:rPr>
              <a:t>Excelr</a:t>
            </a:r>
            <a:r>
              <a:rPr lang="en-US" sz="2000" b="1" u="sng" dirty="0">
                <a:ln w="0"/>
                <a:solidFill>
                  <a:schemeClr val="accent1"/>
                </a:solidFill>
                <a:effectLst>
                  <a:outerShdw blurRad="38100" dist="19050" dir="2700000" algn="tl" rotWithShape="0">
                    <a:schemeClr val="dk1">
                      <a:alpha val="40000"/>
                    </a:schemeClr>
                  </a:outerShdw>
                </a:effectLst>
              </a:rPr>
              <a:t> A.I Variant</a:t>
            </a:r>
          </a:p>
          <a:p>
            <a:pPr algn="ctr"/>
            <a:endParaRPr lang="en-US" sz="2000" b="1" u="sng" dirty="0">
              <a:ln w="0"/>
              <a:solidFill>
                <a:schemeClr val="accent1"/>
              </a:solidFill>
              <a:effectLst>
                <a:outerShdw blurRad="38100" dist="19050" dir="2700000" algn="tl" rotWithShape="0">
                  <a:schemeClr val="dk1">
                    <a:alpha val="40000"/>
                  </a:schemeClr>
                </a:outerShdw>
              </a:effectLst>
            </a:endParaRPr>
          </a:p>
          <a:p>
            <a:pPr algn="ctr"/>
            <a:r>
              <a:rPr lang="en-US" sz="2000" b="1" u="sng" cap="none" spc="0" dirty="0">
                <a:ln w="0"/>
                <a:solidFill>
                  <a:schemeClr val="accent1"/>
                </a:solidFill>
                <a:effectLst>
                  <a:outerShdw blurRad="38100" dist="19050" dir="2700000" algn="tl" rotWithShape="0">
                    <a:schemeClr val="dk1">
                      <a:alpha val="40000"/>
                    </a:schemeClr>
                  </a:outerShdw>
                </a:effectLst>
              </a:rPr>
              <a:t>Mentor</a:t>
            </a:r>
            <a:r>
              <a:rPr lang="en-US" sz="2000" b="1" u="sng" dirty="0">
                <a:ln w="0"/>
                <a:solidFill>
                  <a:schemeClr val="accent1"/>
                </a:solidFill>
                <a:effectLst>
                  <a:outerShdw blurRad="38100" dist="19050" dir="2700000" algn="tl" rotWithShape="0">
                    <a:schemeClr val="dk1">
                      <a:alpha val="40000"/>
                    </a:schemeClr>
                  </a:outerShdw>
                </a:effectLst>
              </a:rPr>
              <a:t>: </a:t>
            </a:r>
            <a:r>
              <a:rPr lang="en-US" sz="2000" b="1" u="sng" dirty="0" err="1">
                <a:ln w="0"/>
                <a:solidFill>
                  <a:schemeClr val="accent1"/>
                </a:solidFill>
                <a:effectLst>
                  <a:outerShdw blurRad="38100" dist="19050" dir="2700000" algn="tl" rotWithShape="0">
                    <a:schemeClr val="dk1">
                      <a:alpha val="40000"/>
                    </a:schemeClr>
                  </a:outerShdw>
                </a:effectLst>
              </a:rPr>
              <a:t>Rajashekar</a:t>
            </a:r>
            <a:r>
              <a:rPr lang="en-US" sz="2000" b="1" u="sng" dirty="0">
                <a:ln w="0"/>
                <a:solidFill>
                  <a:schemeClr val="accent1"/>
                </a:solidFill>
                <a:effectLst>
                  <a:outerShdw blurRad="38100" dist="19050" dir="2700000" algn="tl" rotWithShape="0">
                    <a:schemeClr val="dk1">
                      <a:alpha val="40000"/>
                    </a:schemeClr>
                  </a:outerShdw>
                </a:effectLst>
              </a:rPr>
              <a:t> </a:t>
            </a:r>
            <a:r>
              <a:rPr lang="en-US" sz="2000" b="1" u="sng" dirty="0" err="1">
                <a:ln w="0"/>
                <a:solidFill>
                  <a:schemeClr val="accent1"/>
                </a:solidFill>
                <a:effectLst>
                  <a:outerShdw blurRad="38100" dist="19050" dir="2700000" algn="tl" rotWithShape="0">
                    <a:schemeClr val="dk1">
                      <a:alpha val="40000"/>
                    </a:schemeClr>
                  </a:outerShdw>
                </a:effectLst>
              </a:rPr>
              <a:t>Madishetti</a:t>
            </a:r>
            <a:endParaRPr lang="en-US" sz="2000" b="1" u="sng" dirty="0">
              <a:ln w="0"/>
              <a:solidFill>
                <a:schemeClr val="accent1"/>
              </a:solidFill>
              <a:effectLst>
                <a:outerShdw blurRad="38100" dist="19050" dir="2700000" algn="tl" rotWithShape="0">
                  <a:schemeClr val="dk1">
                    <a:alpha val="40000"/>
                  </a:schemeClr>
                </a:outerShdw>
              </a:effectLst>
            </a:endParaRPr>
          </a:p>
          <a:p>
            <a:pPr algn="ctr"/>
            <a:r>
              <a:rPr lang="en-US" sz="2000" b="1" u="sng" cap="none" spc="0" dirty="0">
                <a:ln w="0"/>
                <a:solidFill>
                  <a:schemeClr val="accent1"/>
                </a:solidFill>
                <a:effectLst>
                  <a:outerShdw blurRad="38100" dist="19050" dir="2700000" algn="tl" rotWithShape="0">
                    <a:schemeClr val="dk1">
                      <a:alpha val="40000"/>
                    </a:schemeClr>
                  </a:outerShdw>
                </a:effectLst>
              </a:rPr>
              <a:t>Project coordinator: Pallav</a:t>
            </a:r>
            <a:r>
              <a:rPr lang="en-US" sz="2000" b="1" u="sng" dirty="0">
                <a:ln w="0"/>
                <a:solidFill>
                  <a:schemeClr val="accent1"/>
                </a:solidFill>
                <a:effectLst>
                  <a:outerShdw blurRad="38100" dist="19050" dir="2700000" algn="tl" rotWithShape="0">
                    <a:schemeClr val="dk1">
                      <a:alpha val="40000"/>
                    </a:schemeClr>
                  </a:outerShdw>
                </a:effectLst>
              </a:rPr>
              <a:t>i </a:t>
            </a:r>
            <a:r>
              <a:rPr lang="en-US" sz="2000" b="1" u="sng" dirty="0" err="1">
                <a:ln w="0"/>
                <a:solidFill>
                  <a:schemeClr val="accent1"/>
                </a:solidFill>
                <a:effectLst>
                  <a:outerShdw blurRad="38100" dist="19050" dir="2700000" algn="tl" rotWithShape="0">
                    <a:schemeClr val="dk1">
                      <a:alpha val="40000"/>
                    </a:schemeClr>
                  </a:outerShdw>
                </a:effectLst>
              </a:rPr>
              <a:t>Bapuram</a:t>
            </a:r>
            <a:endParaRPr lang="en-US" sz="2000" b="1" u="sng" cap="none" spc="0" dirty="0">
              <a:ln w="0"/>
              <a:solidFill>
                <a:schemeClr val="accent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482836-4B23-3924-9B8A-67BCE1C1930B}"/>
              </a:ext>
            </a:extLst>
          </p:cNvPr>
          <p:cNvPicPr>
            <a:picLocks noChangeAspect="1"/>
          </p:cNvPicPr>
          <p:nvPr/>
        </p:nvPicPr>
        <p:blipFill>
          <a:blip r:embed="rId2"/>
          <a:stretch>
            <a:fillRect/>
          </a:stretch>
        </p:blipFill>
        <p:spPr>
          <a:xfrm>
            <a:off x="547625" y="1124520"/>
            <a:ext cx="11096749" cy="5563170"/>
          </a:xfrm>
          <a:prstGeom prst="rect">
            <a:avLst/>
          </a:prstGeom>
        </p:spPr>
      </p:pic>
      <p:sp>
        <p:nvSpPr>
          <p:cNvPr id="4" name="TextBox 3">
            <a:extLst>
              <a:ext uri="{FF2B5EF4-FFF2-40B4-BE49-F238E27FC236}">
                <a16:creationId xmlns:a16="http://schemas.microsoft.com/office/drawing/2014/main" id="{20A9D9FF-4F74-FCE1-6682-8D6802AF86E0}"/>
              </a:ext>
            </a:extLst>
          </p:cNvPr>
          <p:cNvSpPr txBox="1"/>
          <p:nvPr/>
        </p:nvSpPr>
        <p:spPr>
          <a:xfrm>
            <a:off x="987458" y="289577"/>
            <a:ext cx="6103854" cy="646331"/>
          </a:xfrm>
          <a:prstGeom prst="rect">
            <a:avLst/>
          </a:prstGeom>
          <a:noFill/>
        </p:spPr>
        <p:txBody>
          <a:bodyPr wrap="square">
            <a:spAutoFit/>
          </a:bodyPr>
          <a:lstStyle/>
          <a:p>
            <a:pPr algn="ctr"/>
            <a:r>
              <a:rPr lang="en-US" sz="1800" b="1" u="sng" cap="none" spc="0" dirty="0">
                <a:ln w="0"/>
                <a:solidFill>
                  <a:schemeClr val="tx1"/>
                </a:solidFill>
                <a:effectLst>
                  <a:outerShdw blurRad="38100" dist="19050" dir="2700000" algn="tl" rotWithShape="0">
                    <a:schemeClr val="dk1">
                      <a:alpha val="40000"/>
                    </a:schemeClr>
                  </a:outerShdw>
                </a:effectLst>
              </a:rPr>
              <a:t>You </a:t>
            </a:r>
            <a:r>
              <a:rPr lang="en-US" sz="1800" b="1" u="sng" dirty="0">
                <a:ln w="0"/>
                <a:effectLst>
                  <a:outerShdw blurRad="38100" dist="19050" dir="2700000" algn="tl" rotWithShape="0">
                    <a:schemeClr val="dk1">
                      <a:alpha val="40000"/>
                    </a:schemeClr>
                  </a:outerShdw>
                </a:effectLst>
              </a:rPr>
              <a:t>i</a:t>
            </a:r>
            <a:r>
              <a:rPr lang="en-US" sz="1800" b="1" u="sng" cap="none" spc="0" dirty="0">
                <a:ln w="0"/>
                <a:solidFill>
                  <a:schemeClr val="tx1"/>
                </a:solidFill>
                <a:effectLst>
                  <a:outerShdw blurRad="38100" dist="19050" dir="2700000" algn="tl" rotWithShape="0">
                    <a:schemeClr val="dk1">
                      <a:alpha val="40000"/>
                    </a:schemeClr>
                  </a:outerShdw>
                </a:effectLst>
              </a:rPr>
              <a:t>nput your API-KEY and YouTube URL and your are DONE! for your Channel Analysis Insights!!</a:t>
            </a:r>
          </a:p>
        </p:txBody>
      </p:sp>
    </p:spTree>
    <p:extLst>
      <p:ext uri="{BB962C8B-B14F-4D97-AF65-F5344CB8AC3E}">
        <p14:creationId xmlns:p14="http://schemas.microsoft.com/office/powerpoint/2010/main" val="28496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3A136E-CA5A-6490-726E-B824F2F2A21A}"/>
              </a:ext>
            </a:extLst>
          </p:cNvPr>
          <p:cNvSpPr/>
          <p:nvPr/>
        </p:nvSpPr>
        <p:spPr>
          <a:xfrm>
            <a:off x="257999" y="778895"/>
            <a:ext cx="5451502" cy="553998"/>
          </a:xfrm>
          <a:prstGeom prst="rect">
            <a:avLst/>
          </a:prstGeom>
          <a:noFill/>
          <a:ln>
            <a:solidFill>
              <a:schemeClr val="accent1"/>
            </a:solidFill>
          </a:ln>
        </p:spPr>
        <p:txBody>
          <a:bodyPr wrap="square" lIns="91440" tIns="45720" rIns="91440" bIns="45720">
            <a:spAutoFit/>
          </a:bodyPr>
          <a:lstStyle/>
          <a:p>
            <a:r>
              <a:rPr lang="en-US" sz="3000" b="1" u="sng" dirty="0">
                <a:ln w="0"/>
                <a:effectLst>
                  <a:outerShdw blurRad="38100" dist="19050" dir="2700000" algn="tl" rotWithShape="0">
                    <a:schemeClr val="dk1">
                      <a:alpha val="40000"/>
                    </a:schemeClr>
                  </a:outerShdw>
                </a:effectLst>
              </a:rPr>
              <a:t>From BeautifulSoup4 we get:</a:t>
            </a:r>
            <a:endParaRPr lang="en-US" sz="3000" b="1" u="sng"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2579EEF1-F194-D704-1E84-32E896CC16B8}"/>
              </a:ext>
            </a:extLst>
          </p:cNvPr>
          <p:cNvSpPr txBox="1"/>
          <p:nvPr/>
        </p:nvSpPr>
        <p:spPr>
          <a:xfrm>
            <a:off x="5936774" y="42885"/>
            <a:ext cx="5554500" cy="1754326"/>
          </a:xfrm>
          <a:prstGeom prst="rect">
            <a:avLst/>
          </a:prstGeom>
          <a:noFill/>
          <a:ln>
            <a:solidFill>
              <a:schemeClr val="tx2"/>
            </a:solidFill>
          </a:ln>
        </p:spPr>
        <p:txBody>
          <a:bodyPr wrap="square" rtlCol="0">
            <a:spAutoFit/>
          </a:bodyPr>
          <a:lstStyle/>
          <a:p>
            <a:pPr marL="342900" indent="-342900">
              <a:buAutoNum type="arabicParenR"/>
            </a:pPr>
            <a:r>
              <a:rPr lang="en-IN" b="1" dirty="0"/>
              <a:t>Channel Name</a:t>
            </a:r>
          </a:p>
          <a:p>
            <a:pPr marL="342900" indent="-342900">
              <a:buFontTx/>
              <a:buAutoNum type="arabicParenR"/>
            </a:pPr>
            <a:r>
              <a:rPr lang="en-IN" b="1" dirty="0"/>
              <a:t>Title of the Video </a:t>
            </a:r>
          </a:p>
          <a:p>
            <a:r>
              <a:rPr lang="en-IN" b="1" dirty="0"/>
              <a:t>3) Selected Video Views</a:t>
            </a:r>
          </a:p>
          <a:p>
            <a:r>
              <a:rPr lang="en-IN" b="1" dirty="0"/>
              <a:t>4) Selected Video Likes</a:t>
            </a:r>
          </a:p>
          <a:p>
            <a:r>
              <a:rPr lang="en-IN" b="1" dirty="0"/>
              <a:t>5) Channel id</a:t>
            </a:r>
          </a:p>
          <a:p>
            <a:r>
              <a:rPr lang="en-IN" b="1" dirty="0"/>
              <a:t>6) Video id</a:t>
            </a:r>
          </a:p>
        </p:txBody>
      </p:sp>
      <p:pic>
        <p:nvPicPr>
          <p:cNvPr id="4" name="Picture 3">
            <a:extLst>
              <a:ext uri="{FF2B5EF4-FFF2-40B4-BE49-F238E27FC236}">
                <a16:creationId xmlns:a16="http://schemas.microsoft.com/office/drawing/2014/main" id="{42DFCED5-D008-962A-BC7A-E541CEB65102}"/>
              </a:ext>
            </a:extLst>
          </p:cNvPr>
          <p:cNvPicPr>
            <a:picLocks noChangeAspect="1"/>
          </p:cNvPicPr>
          <p:nvPr/>
        </p:nvPicPr>
        <p:blipFill>
          <a:blip r:embed="rId2"/>
          <a:stretch>
            <a:fillRect/>
          </a:stretch>
        </p:blipFill>
        <p:spPr>
          <a:xfrm>
            <a:off x="644498" y="1918817"/>
            <a:ext cx="10846776" cy="4717189"/>
          </a:xfrm>
          <a:prstGeom prst="rect">
            <a:avLst/>
          </a:prstGeom>
        </p:spPr>
      </p:pic>
    </p:spTree>
    <p:extLst>
      <p:ext uri="{BB962C8B-B14F-4D97-AF65-F5344CB8AC3E}">
        <p14:creationId xmlns:p14="http://schemas.microsoft.com/office/powerpoint/2010/main" val="214127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A5C88-6A11-1DDD-B0C6-65DC03CE445B}"/>
              </a:ext>
            </a:extLst>
          </p:cNvPr>
          <p:cNvSpPr txBox="1"/>
          <p:nvPr/>
        </p:nvSpPr>
        <p:spPr>
          <a:xfrm>
            <a:off x="94736" y="179872"/>
            <a:ext cx="11849025" cy="1463734"/>
          </a:xfrm>
          <a:prstGeom prst="rect">
            <a:avLst/>
          </a:prstGeom>
          <a:ln>
            <a:solidFill>
              <a:schemeClr val="tx1"/>
            </a:solidFill>
          </a:ln>
        </p:spPr>
        <p:txBody>
          <a:bodyPr vert="horz" lIns="91440" tIns="45720" rIns="91440" bIns="45720" rtlCol="0" anchor="ctr">
            <a:normAutofit/>
          </a:bodyPr>
          <a:lstStyle/>
          <a:p>
            <a:pPr>
              <a:lnSpc>
                <a:spcPct val="90000"/>
              </a:lnSpc>
              <a:spcBef>
                <a:spcPct val="0"/>
              </a:spcBef>
              <a:spcAft>
                <a:spcPts val="600"/>
              </a:spcAft>
            </a:pPr>
            <a:r>
              <a:rPr lang="en-US" sz="2000" b="1" u="sng" kern="1200" dirty="0">
                <a:solidFill>
                  <a:schemeClr val="tx1"/>
                </a:solidFill>
                <a:latin typeface="+mj-lt"/>
                <a:ea typeface="+mj-ea"/>
                <a:cs typeface="+mj-cs"/>
              </a:rPr>
              <a:t>YouTube Video Data Scrapping using:</a:t>
            </a:r>
          </a:p>
          <a:p>
            <a:pPr>
              <a:lnSpc>
                <a:spcPct val="90000"/>
              </a:lnSpc>
              <a:spcBef>
                <a:spcPct val="0"/>
              </a:spcBef>
              <a:spcAft>
                <a:spcPts val="600"/>
              </a:spcAft>
            </a:pPr>
            <a:endParaRPr lang="en-US" sz="2000" b="1" kern="1200" dirty="0">
              <a:solidFill>
                <a:schemeClr val="tx1"/>
              </a:solidFill>
              <a:latin typeface="+mj-lt"/>
              <a:ea typeface="+mj-ea"/>
              <a:cs typeface="+mj-cs"/>
            </a:endParaRPr>
          </a:p>
          <a:p>
            <a:pPr>
              <a:lnSpc>
                <a:spcPct val="90000"/>
              </a:lnSpc>
              <a:spcBef>
                <a:spcPct val="0"/>
              </a:spcBef>
              <a:spcAft>
                <a:spcPts val="600"/>
              </a:spcAft>
            </a:pPr>
            <a:r>
              <a:rPr lang="en-US" sz="2000" b="1" kern="1200" dirty="0">
                <a:solidFill>
                  <a:schemeClr val="tx1"/>
                </a:solidFill>
                <a:latin typeface="+mj-lt"/>
                <a:ea typeface="+mj-ea"/>
                <a:cs typeface="+mj-cs"/>
              </a:rPr>
              <a:t>GOOGLE Cloud Console: YOUTUBE DATA APIv3 service API-Key for fetching Channels and “Video” specific data</a:t>
            </a:r>
            <a:r>
              <a:rPr lang="en-US" sz="2000" b="1" dirty="0">
                <a:latin typeface="+mj-lt"/>
                <a:ea typeface="+mj-ea"/>
                <a:cs typeface="+mj-cs"/>
              </a:rPr>
              <a:t>!</a:t>
            </a:r>
          </a:p>
        </p:txBody>
      </p:sp>
      <p:pic>
        <p:nvPicPr>
          <p:cNvPr id="6" name="Picture 5">
            <a:extLst>
              <a:ext uri="{FF2B5EF4-FFF2-40B4-BE49-F238E27FC236}">
                <a16:creationId xmlns:a16="http://schemas.microsoft.com/office/drawing/2014/main" id="{09655D97-B14E-9A9B-8D62-FA21AF0EBE87}"/>
              </a:ext>
            </a:extLst>
          </p:cNvPr>
          <p:cNvPicPr>
            <a:picLocks noChangeAspect="1"/>
          </p:cNvPicPr>
          <p:nvPr/>
        </p:nvPicPr>
        <p:blipFill>
          <a:blip r:embed="rId2"/>
          <a:stretch>
            <a:fillRect/>
          </a:stretch>
        </p:blipFill>
        <p:spPr>
          <a:xfrm>
            <a:off x="1877185" y="3569409"/>
            <a:ext cx="7376799" cy="1200554"/>
          </a:xfrm>
          <a:prstGeom prst="rect">
            <a:avLst/>
          </a:prstGeom>
        </p:spPr>
      </p:pic>
      <p:pic>
        <p:nvPicPr>
          <p:cNvPr id="8" name="Picture 7">
            <a:extLst>
              <a:ext uri="{FF2B5EF4-FFF2-40B4-BE49-F238E27FC236}">
                <a16:creationId xmlns:a16="http://schemas.microsoft.com/office/drawing/2014/main" id="{E20FC834-59AB-5059-8D24-2F670FD7D166}"/>
              </a:ext>
            </a:extLst>
          </p:cNvPr>
          <p:cNvPicPr>
            <a:picLocks noChangeAspect="1"/>
          </p:cNvPicPr>
          <p:nvPr/>
        </p:nvPicPr>
        <p:blipFill>
          <a:blip r:embed="rId3"/>
          <a:stretch>
            <a:fillRect/>
          </a:stretch>
        </p:blipFill>
        <p:spPr>
          <a:xfrm>
            <a:off x="4455838" y="5103005"/>
            <a:ext cx="7667031" cy="1014804"/>
          </a:xfrm>
          <a:prstGeom prst="rect">
            <a:avLst/>
          </a:prstGeom>
        </p:spPr>
      </p:pic>
      <p:pic>
        <p:nvPicPr>
          <p:cNvPr id="10" name="Picture 9">
            <a:extLst>
              <a:ext uri="{FF2B5EF4-FFF2-40B4-BE49-F238E27FC236}">
                <a16:creationId xmlns:a16="http://schemas.microsoft.com/office/drawing/2014/main" id="{FED722C9-C630-3071-D237-85814CDC9CE0}"/>
              </a:ext>
            </a:extLst>
          </p:cNvPr>
          <p:cNvPicPr>
            <a:picLocks noChangeAspect="1"/>
          </p:cNvPicPr>
          <p:nvPr/>
        </p:nvPicPr>
        <p:blipFill>
          <a:blip r:embed="rId4"/>
          <a:stretch>
            <a:fillRect/>
          </a:stretch>
        </p:blipFill>
        <p:spPr>
          <a:xfrm>
            <a:off x="437818" y="1916873"/>
            <a:ext cx="7658764" cy="1371719"/>
          </a:xfrm>
          <a:prstGeom prst="rect">
            <a:avLst/>
          </a:prstGeom>
        </p:spPr>
      </p:pic>
    </p:spTree>
    <p:extLst>
      <p:ext uri="{BB962C8B-B14F-4D97-AF65-F5344CB8AC3E}">
        <p14:creationId xmlns:p14="http://schemas.microsoft.com/office/powerpoint/2010/main" val="373025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78624B-598B-97FE-2D9D-81273ABEFE61}"/>
              </a:ext>
            </a:extLst>
          </p:cNvPr>
          <p:cNvSpPr/>
          <p:nvPr/>
        </p:nvSpPr>
        <p:spPr>
          <a:xfrm>
            <a:off x="569326" y="180342"/>
            <a:ext cx="11053346" cy="553998"/>
          </a:xfrm>
          <a:prstGeom prst="rect">
            <a:avLst/>
          </a:prstGeom>
          <a:noFill/>
        </p:spPr>
        <p:txBody>
          <a:bodyPr wrap="none" lIns="91440" tIns="45720" rIns="91440" bIns="45720">
            <a:spAutoFit/>
          </a:bodyPr>
          <a:lstStyle/>
          <a:p>
            <a:pPr algn="ctr"/>
            <a:r>
              <a:rPr lang="en-US" sz="3000" b="1" u="sng" cap="none" spc="0" dirty="0">
                <a:ln w="0"/>
                <a:solidFill>
                  <a:schemeClr val="tx1"/>
                </a:solidFill>
                <a:effectLst>
                  <a:outerShdw blurRad="38100" dist="19050" dir="2700000" algn="tl" rotWithShape="0">
                    <a:schemeClr val="dk1">
                      <a:alpha val="40000"/>
                    </a:schemeClr>
                  </a:outerShdw>
                </a:effectLst>
              </a:rPr>
              <a:t>You give your </a:t>
            </a:r>
            <a:r>
              <a:rPr lang="en-US" sz="3000" b="1" u="sng" dirty="0">
                <a:ln w="0"/>
                <a:effectLst>
                  <a:outerShdw blurRad="38100" dist="19050" dir="2700000" algn="tl" rotWithShape="0">
                    <a:schemeClr val="dk1">
                      <a:alpha val="40000"/>
                    </a:schemeClr>
                  </a:outerShdw>
                </a:effectLst>
              </a:rPr>
              <a:t>Y</a:t>
            </a:r>
            <a:r>
              <a:rPr lang="en-US" sz="3000" b="1" u="sng" cap="none" spc="0" dirty="0">
                <a:ln w="0"/>
                <a:solidFill>
                  <a:schemeClr val="tx1"/>
                </a:solidFill>
                <a:effectLst>
                  <a:outerShdw blurRad="38100" dist="19050" dir="2700000" algn="tl" rotWithShape="0">
                    <a:schemeClr val="dk1">
                      <a:alpha val="40000"/>
                    </a:schemeClr>
                  </a:outerShdw>
                </a:effectLst>
              </a:rPr>
              <a:t>ouTube </a:t>
            </a:r>
            <a:r>
              <a:rPr lang="en-US" sz="3000" b="1" u="sng" cap="none" spc="0" dirty="0" err="1">
                <a:ln w="0"/>
                <a:solidFill>
                  <a:schemeClr val="tx1"/>
                </a:solidFill>
                <a:effectLst>
                  <a:outerShdw blurRad="38100" dist="19050" dir="2700000" algn="tl" rotWithShape="0">
                    <a:schemeClr val="dk1">
                      <a:alpha val="40000"/>
                    </a:schemeClr>
                  </a:outerShdw>
                </a:effectLst>
              </a:rPr>
              <a:t>video_id</a:t>
            </a:r>
            <a:r>
              <a:rPr lang="en-US" sz="3000" b="1" u="sng" cap="none" spc="0" dirty="0">
                <a:ln w="0"/>
                <a:solidFill>
                  <a:schemeClr val="tx1"/>
                </a:solidFill>
                <a:effectLst>
                  <a:outerShdw blurRad="38100" dist="19050" dir="2700000" algn="tl" rotWithShape="0">
                    <a:schemeClr val="dk1">
                      <a:alpha val="40000"/>
                    </a:schemeClr>
                  </a:outerShdw>
                </a:effectLst>
              </a:rPr>
              <a:t> &amp; DONE! For Entire Insights </a:t>
            </a:r>
          </a:p>
        </p:txBody>
      </p:sp>
      <p:pic>
        <p:nvPicPr>
          <p:cNvPr id="4" name="Picture 3">
            <a:extLst>
              <a:ext uri="{FF2B5EF4-FFF2-40B4-BE49-F238E27FC236}">
                <a16:creationId xmlns:a16="http://schemas.microsoft.com/office/drawing/2014/main" id="{A149DC92-1443-20CE-DDE7-81231019C628}"/>
              </a:ext>
            </a:extLst>
          </p:cNvPr>
          <p:cNvPicPr>
            <a:picLocks noChangeAspect="1"/>
          </p:cNvPicPr>
          <p:nvPr/>
        </p:nvPicPr>
        <p:blipFill>
          <a:blip r:embed="rId2"/>
          <a:stretch>
            <a:fillRect/>
          </a:stretch>
        </p:blipFill>
        <p:spPr>
          <a:xfrm>
            <a:off x="751084" y="931680"/>
            <a:ext cx="10689831" cy="5745978"/>
          </a:xfrm>
          <a:prstGeom prst="rect">
            <a:avLst/>
          </a:prstGeom>
        </p:spPr>
      </p:pic>
    </p:spTree>
    <p:extLst>
      <p:ext uri="{BB962C8B-B14F-4D97-AF65-F5344CB8AC3E}">
        <p14:creationId xmlns:p14="http://schemas.microsoft.com/office/powerpoint/2010/main" val="130567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5424FC-38A4-2C14-ABD5-44171B09B373}"/>
              </a:ext>
            </a:extLst>
          </p:cNvPr>
          <p:cNvSpPr/>
          <p:nvPr/>
        </p:nvSpPr>
        <p:spPr>
          <a:xfrm>
            <a:off x="858473" y="224135"/>
            <a:ext cx="9755236" cy="477054"/>
          </a:xfrm>
          <a:prstGeom prst="rect">
            <a:avLst/>
          </a:prstGeom>
          <a:noFill/>
        </p:spPr>
        <p:txBody>
          <a:bodyPr wrap="non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Cleaned and Feature Engineered the Scrapped Data On the Go!!</a:t>
            </a:r>
          </a:p>
        </p:txBody>
      </p:sp>
      <p:pic>
        <p:nvPicPr>
          <p:cNvPr id="4" name="Picture 3">
            <a:extLst>
              <a:ext uri="{FF2B5EF4-FFF2-40B4-BE49-F238E27FC236}">
                <a16:creationId xmlns:a16="http://schemas.microsoft.com/office/drawing/2014/main" id="{62158D3B-CF55-8767-9695-6D54BF6382FD}"/>
              </a:ext>
            </a:extLst>
          </p:cNvPr>
          <p:cNvPicPr>
            <a:picLocks noChangeAspect="1"/>
          </p:cNvPicPr>
          <p:nvPr/>
        </p:nvPicPr>
        <p:blipFill>
          <a:blip r:embed="rId2"/>
          <a:stretch>
            <a:fillRect/>
          </a:stretch>
        </p:blipFill>
        <p:spPr>
          <a:xfrm>
            <a:off x="220493" y="701189"/>
            <a:ext cx="11751013" cy="5669662"/>
          </a:xfrm>
          <a:prstGeom prst="rect">
            <a:avLst/>
          </a:prstGeom>
        </p:spPr>
      </p:pic>
    </p:spTree>
    <p:extLst>
      <p:ext uri="{BB962C8B-B14F-4D97-AF65-F5344CB8AC3E}">
        <p14:creationId xmlns:p14="http://schemas.microsoft.com/office/powerpoint/2010/main" val="202479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6EB5C-7BAB-50F1-5E03-11BD12428259}"/>
              </a:ext>
            </a:extLst>
          </p:cNvPr>
          <p:cNvPicPr>
            <a:picLocks noChangeAspect="1"/>
          </p:cNvPicPr>
          <p:nvPr/>
        </p:nvPicPr>
        <p:blipFill>
          <a:blip r:embed="rId2"/>
          <a:stretch>
            <a:fillRect/>
          </a:stretch>
        </p:blipFill>
        <p:spPr>
          <a:xfrm>
            <a:off x="2055750" y="146835"/>
            <a:ext cx="8080500" cy="6564330"/>
          </a:xfrm>
          <a:prstGeom prst="rect">
            <a:avLst/>
          </a:prstGeom>
        </p:spPr>
      </p:pic>
    </p:spTree>
    <p:extLst>
      <p:ext uri="{BB962C8B-B14F-4D97-AF65-F5344CB8AC3E}">
        <p14:creationId xmlns:p14="http://schemas.microsoft.com/office/powerpoint/2010/main" val="85775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4C713-9D21-122B-30C1-FCEAB88EC99B}"/>
              </a:ext>
            </a:extLst>
          </p:cNvPr>
          <p:cNvPicPr>
            <a:picLocks noChangeAspect="1"/>
          </p:cNvPicPr>
          <p:nvPr/>
        </p:nvPicPr>
        <p:blipFill>
          <a:blip r:embed="rId2"/>
          <a:stretch>
            <a:fillRect/>
          </a:stretch>
        </p:blipFill>
        <p:spPr>
          <a:xfrm>
            <a:off x="134973" y="297954"/>
            <a:ext cx="6275254" cy="3046206"/>
          </a:xfrm>
          <a:prstGeom prst="rect">
            <a:avLst/>
          </a:prstGeom>
        </p:spPr>
      </p:pic>
      <p:pic>
        <p:nvPicPr>
          <p:cNvPr id="5" name="Picture 4">
            <a:extLst>
              <a:ext uri="{FF2B5EF4-FFF2-40B4-BE49-F238E27FC236}">
                <a16:creationId xmlns:a16="http://schemas.microsoft.com/office/drawing/2014/main" id="{07FEDF4E-DCC2-B212-CBCA-CCD2B56344E9}"/>
              </a:ext>
            </a:extLst>
          </p:cNvPr>
          <p:cNvPicPr>
            <a:picLocks noChangeAspect="1"/>
          </p:cNvPicPr>
          <p:nvPr/>
        </p:nvPicPr>
        <p:blipFill>
          <a:blip r:embed="rId3"/>
          <a:stretch>
            <a:fillRect/>
          </a:stretch>
        </p:blipFill>
        <p:spPr>
          <a:xfrm>
            <a:off x="5476973" y="3438427"/>
            <a:ext cx="6617761" cy="3273458"/>
          </a:xfrm>
          <a:prstGeom prst="rect">
            <a:avLst/>
          </a:prstGeom>
        </p:spPr>
      </p:pic>
    </p:spTree>
    <p:extLst>
      <p:ext uri="{BB962C8B-B14F-4D97-AF65-F5344CB8AC3E}">
        <p14:creationId xmlns:p14="http://schemas.microsoft.com/office/powerpoint/2010/main" val="117621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ADFE2B-DE48-B973-01AC-A75ADD3291CC}"/>
              </a:ext>
            </a:extLst>
          </p:cNvPr>
          <p:cNvPicPr>
            <a:picLocks noChangeAspect="1"/>
          </p:cNvPicPr>
          <p:nvPr/>
        </p:nvPicPr>
        <p:blipFill>
          <a:blip r:embed="rId2"/>
          <a:stretch>
            <a:fillRect/>
          </a:stretch>
        </p:blipFill>
        <p:spPr>
          <a:xfrm>
            <a:off x="2247566" y="521718"/>
            <a:ext cx="7696867" cy="5814564"/>
          </a:xfrm>
          <a:prstGeom prst="rect">
            <a:avLst/>
          </a:prstGeom>
        </p:spPr>
      </p:pic>
    </p:spTree>
    <p:extLst>
      <p:ext uri="{BB962C8B-B14F-4D97-AF65-F5344CB8AC3E}">
        <p14:creationId xmlns:p14="http://schemas.microsoft.com/office/powerpoint/2010/main" val="3305526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11E708-06B7-D3BA-760D-4EC4058D64C6}"/>
              </a:ext>
            </a:extLst>
          </p:cNvPr>
          <p:cNvPicPr>
            <a:picLocks noChangeAspect="1"/>
          </p:cNvPicPr>
          <p:nvPr/>
        </p:nvPicPr>
        <p:blipFill>
          <a:blip r:embed="rId2"/>
          <a:stretch>
            <a:fillRect/>
          </a:stretch>
        </p:blipFill>
        <p:spPr>
          <a:xfrm>
            <a:off x="284850" y="1329180"/>
            <a:ext cx="10934680" cy="4760535"/>
          </a:xfrm>
          <a:prstGeom prst="rect">
            <a:avLst/>
          </a:prstGeom>
        </p:spPr>
      </p:pic>
      <p:sp>
        <p:nvSpPr>
          <p:cNvPr id="2" name="Rectangle 1">
            <a:extLst>
              <a:ext uri="{FF2B5EF4-FFF2-40B4-BE49-F238E27FC236}">
                <a16:creationId xmlns:a16="http://schemas.microsoft.com/office/drawing/2014/main" id="{B21DA61A-EFFA-5839-868D-6B2ECE06BFA1}"/>
              </a:ext>
            </a:extLst>
          </p:cNvPr>
          <p:cNvSpPr/>
          <p:nvPr/>
        </p:nvSpPr>
        <p:spPr>
          <a:xfrm>
            <a:off x="1051659" y="573689"/>
            <a:ext cx="6091732" cy="553998"/>
          </a:xfrm>
          <a:prstGeom prst="rect">
            <a:avLst/>
          </a:prstGeom>
          <a:noFill/>
        </p:spPr>
        <p:txBody>
          <a:bodyPr wrap="none" lIns="91440" tIns="45720" rIns="91440" bIns="45720">
            <a:spAutoFit/>
          </a:bodyPr>
          <a:lstStyle/>
          <a:p>
            <a:pPr algn="ctr"/>
            <a:r>
              <a:rPr lang="en-US" sz="3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Session wise Comments weightage</a:t>
            </a:r>
          </a:p>
        </p:txBody>
      </p:sp>
    </p:spTree>
    <p:extLst>
      <p:ext uri="{BB962C8B-B14F-4D97-AF65-F5344CB8AC3E}">
        <p14:creationId xmlns:p14="http://schemas.microsoft.com/office/powerpoint/2010/main" val="396002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30CB18-3E2F-A312-4DD4-FE6C55A30426}"/>
              </a:ext>
            </a:extLst>
          </p:cNvPr>
          <p:cNvPicPr>
            <a:picLocks noChangeAspect="1"/>
          </p:cNvPicPr>
          <p:nvPr/>
        </p:nvPicPr>
        <p:blipFill>
          <a:blip r:embed="rId2"/>
          <a:stretch>
            <a:fillRect/>
          </a:stretch>
        </p:blipFill>
        <p:spPr>
          <a:xfrm>
            <a:off x="86932" y="66907"/>
            <a:ext cx="7495499" cy="3205364"/>
          </a:xfrm>
          <a:prstGeom prst="rect">
            <a:avLst/>
          </a:prstGeom>
        </p:spPr>
      </p:pic>
      <p:pic>
        <p:nvPicPr>
          <p:cNvPr id="5" name="Picture 4">
            <a:extLst>
              <a:ext uri="{FF2B5EF4-FFF2-40B4-BE49-F238E27FC236}">
                <a16:creationId xmlns:a16="http://schemas.microsoft.com/office/drawing/2014/main" id="{AE0E7061-433F-FD6A-8BD8-167A52C040A5}"/>
              </a:ext>
            </a:extLst>
          </p:cNvPr>
          <p:cNvPicPr>
            <a:picLocks noChangeAspect="1"/>
          </p:cNvPicPr>
          <p:nvPr/>
        </p:nvPicPr>
        <p:blipFill>
          <a:blip r:embed="rId3"/>
          <a:stretch>
            <a:fillRect/>
          </a:stretch>
        </p:blipFill>
        <p:spPr>
          <a:xfrm>
            <a:off x="3846256" y="3362093"/>
            <a:ext cx="8212774" cy="3429000"/>
          </a:xfrm>
          <a:prstGeom prst="rect">
            <a:avLst/>
          </a:prstGeom>
        </p:spPr>
      </p:pic>
    </p:spTree>
    <p:extLst>
      <p:ext uri="{BB962C8B-B14F-4D97-AF65-F5344CB8AC3E}">
        <p14:creationId xmlns:p14="http://schemas.microsoft.com/office/powerpoint/2010/main" val="357062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CA6A6D-E7E9-D654-C0B9-29EDD9FF174F}"/>
              </a:ext>
            </a:extLst>
          </p:cNvPr>
          <p:cNvSpPr txBox="1"/>
          <p:nvPr/>
        </p:nvSpPr>
        <p:spPr>
          <a:xfrm>
            <a:off x="2959968" y="166341"/>
            <a:ext cx="4730247" cy="707886"/>
          </a:xfrm>
          <a:prstGeom prst="rect">
            <a:avLst/>
          </a:prstGeom>
          <a:noFill/>
          <a:ln>
            <a:solidFill>
              <a:schemeClr val="tx1"/>
            </a:solidFill>
          </a:ln>
        </p:spPr>
        <p:txBody>
          <a:bodyPr wrap="square" rtlCol="0">
            <a:spAutoFit/>
          </a:bodyPr>
          <a:lstStyle/>
          <a:p>
            <a:r>
              <a:rPr lang="en-IN" sz="4000" b="1" u="sng" dirty="0"/>
              <a:t>Business Objective</a:t>
            </a:r>
          </a:p>
        </p:txBody>
      </p:sp>
      <p:sp>
        <p:nvSpPr>
          <p:cNvPr id="3" name="TextBox 2">
            <a:extLst>
              <a:ext uri="{FF2B5EF4-FFF2-40B4-BE49-F238E27FC236}">
                <a16:creationId xmlns:a16="http://schemas.microsoft.com/office/drawing/2014/main" id="{15DB9A42-23F9-276E-8ACA-E81A31C7FE3B}"/>
              </a:ext>
            </a:extLst>
          </p:cNvPr>
          <p:cNvSpPr txBox="1"/>
          <p:nvPr/>
        </p:nvSpPr>
        <p:spPr>
          <a:xfrm>
            <a:off x="266218" y="1218040"/>
            <a:ext cx="11632557" cy="4191917"/>
          </a:xfrm>
          <a:prstGeom prst="rect">
            <a:avLst/>
          </a:prstGeom>
          <a:solidFill>
            <a:schemeClr val="bg1">
              <a:lumMod val="95000"/>
            </a:schemeClr>
          </a:solidFill>
          <a:ln>
            <a:solidFill>
              <a:schemeClr val="tx1"/>
            </a:solidFill>
          </a:ln>
        </p:spPr>
        <p:txBody>
          <a:bodyPr wrap="square" rtlCol="0">
            <a:spAutoFit/>
          </a:bodyPr>
          <a:lstStyle/>
          <a:p>
            <a:pPr>
              <a:lnSpc>
                <a:spcPct val="115000"/>
              </a:lnSpc>
            </a:pPr>
            <a:r>
              <a:rPr lang="en-GB" sz="1800" dirty="0">
                <a:effectLst/>
                <a:latin typeface="Arial" panose="020B0604020202020204" pitchFamily="34" charset="0"/>
                <a:ea typeface="Arial" panose="020B0604020202020204" pitchFamily="34" charset="0"/>
              </a:rPr>
              <a:t>As we all know the importance of maintaining consistency in any industry is difficult. And every organisation maintains a certain method of reaching the public to know if the service provided by them is acceptable?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So, in the present generation every company/Organisation holds a social media account. Now we will develop a sort of application which can help different customers to know the customer's interest, which is very important nowadays.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As a Data scientist, we will analyse the data available in YouTube to help our clients in different ways.</a:t>
            </a:r>
          </a:p>
          <a:p>
            <a:pPr>
              <a:lnSpc>
                <a:spcPct val="115000"/>
              </a:lnSpc>
            </a:pPr>
            <a:endParaRPr lang="en-GB" dirty="0">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Our Objective is to Support a Automotive Industry on which factors they are lagging back while carefully analysing the comments of people about the cars and the Sentiment behind them using NLP techniques and Classifying them Positive, Neutral and Negatives.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41024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82A77-00B0-796C-DBE6-44889A359417}"/>
              </a:ext>
            </a:extLst>
          </p:cNvPr>
          <p:cNvPicPr>
            <a:picLocks noChangeAspect="1"/>
          </p:cNvPicPr>
          <p:nvPr/>
        </p:nvPicPr>
        <p:blipFill>
          <a:blip r:embed="rId2"/>
          <a:stretch>
            <a:fillRect/>
          </a:stretch>
        </p:blipFill>
        <p:spPr>
          <a:xfrm>
            <a:off x="120007" y="231678"/>
            <a:ext cx="5493715" cy="5845047"/>
          </a:xfrm>
          <a:prstGeom prst="rect">
            <a:avLst/>
          </a:prstGeom>
        </p:spPr>
      </p:pic>
      <p:pic>
        <p:nvPicPr>
          <p:cNvPr id="5" name="Picture 4">
            <a:extLst>
              <a:ext uri="{FF2B5EF4-FFF2-40B4-BE49-F238E27FC236}">
                <a16:creationId xmlns:a16="http://schemas.microsoft.com/office/drawing/2014/main" id="{E78FB4B6-911D-3EF0-91B3-CBEC64548963}"/>
              </a:ext>
            </a:extLst>
          </p:cNvPr>
          <p:cNvPicPr>
            <a:picLocks noChangeAspect="1"/>
          </p:cNvPicPr>
          <p:nvPr/>
        </p:nvPicPr>
        <p:blipFill>
          <a:blip r:embed="rId3"/>
          <a:stretch>
            <a:fillRect/>
          </a:stretch>
        </p:blipFill>
        <p:spPr>
          <a:xfrm>
            <a:off x="5937813" y="231678"/>
            <a:ext cx="5926238" cy="5845047"/>
          </a:xfrm>
          <a:prstGeom prst="rect">
            <a:avLst/>
          </a:prstGeom>
        </p:spPr>
      </p:pic>
      <p:sp>
        <p:nvSpPr>
          <p:cNvPr id="6" name="Rectangle 5">
            <a:extLst>
              <a:ext uri="{FF2B5EF4-FFF2-40B4-BE49-F238E27FC236}">
                <a16:creationId xmlns:a16="http://schemas.microsoft.com/office/drawing/2014/main" id="{80BDF574-D7DD-A73F-76D7-7F0613BD87CB}"/>
              </a:ext>
            </a:extLst>
          </p:cNvPr>
          <p:cNvSpPr/>
          <p:nvPr/>
        </p:nvSpPr>
        <p:spPr>
          <a:xfrm>
            <a:off x="1658679" y="6149268"/>
            <a:ext cx="2109938" cy="477054"/>
          </a:xfrm>
          <a:prstGeom prst="rect">
            <a:avLst/>
          </a:prstGeom>
          <a:noFill/>
        </p:spPr>
        <p:txBody>
          <a:bodyPr wrap="none" lIns="91440" tIns="45720" rIns="91440" bIns="45720">
            <a:spAutoFit/>
          </a:bodyPr>
          <a:lstStyle/>
          <a:p>
            <a:pPr algn="ctr"/>
            <a:r>
              <a:rPr lang="en-US" sz="2500" b="1" u="sng" dirty="0">
                <a:ln w="0"/>
                <a:effectLst>
                  <a:outerShdw blurRad="38100" dist="19050" dir="2700000" algn="tl" rotWithShape="0">
                    <a:schemeClr val="dk1">
                      <a:alpha val="40000"/>
                    </a:schemeClr>
                  </a:outerShdw>
                </a:effectLst>
              </a:rPr>
              <a:t>Likes vs Year</a:t>
            </a:r>
            <a:endParaRPr lang="en-US" sz="2500" b="1" u="sng"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A9CF9F32-A18B-5429-00D2-C76093E0819E}"/>
              </a:ext>
            </a:extLst>
          </p:cNvPr>
          <p:cNvSpPr/>
          <p:nvPr/>
        </p:nvSpPr>
        <p:spPr>
          <a:xfrm>
            <a:off x="6741921" y="6076725"/>
            <a:ext cx="4588115" cy="477054"/>
          </a:xfrm>
          <a:prstGeom prst="rect">
            <a:avLst/>
          </a:prstGeom>
          <a:noFill/>
        </p:spPr>
        <p:txBody>
          <a:bodyPr wrap="non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Session Wise Like percentage</a:t>
            </a:r>
          </a:p>
        </p:txBody>
      </p:sp>
    </p:spTree>
    <p:extLst>
      <p:ext uri="{BB962C8B-B14F-4D97-AF65-F5344CB8AC3E}">
        <p14:creationId xmlns:p14="http://schemas.microsoft.com/office/powerpoint/2010/main" val="1450840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765314-1419-CA5D-03AD-13B4D071320B}"/>
              </a:ext>
            </a:extLst>
          </p:cNvPr>
          <p:cNvSpPr/>
          <p:nvPr/>
        </p:nvSpPr>
        <p:spPr>
          <a:xfrm>
            <a:off x="500711" y="327830"/>
            <a:ext cx="9399497"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Natural Language Processing</a:t>
            </a:r>
          </a:p>
        </p:txBody>
      </p:sp>
      <p:pic>
        <p:nvPicPr>
          <p:cNvPr id="4" name="Picture 3">
            <a:extLst>
              <a:ext uri="{FF2B5EF4-FFF2-40B4-BE49-F238E27FC236}">
                <a16:creationId xmlns:a16="http://schemas.microsoft.com/office/drawing/2014/main" id="{39FCEE3D-BB5C-1B17-C233-7716CB0B13A9}"/>
              </a:ext>
            </a:extLst>
          </p:cNvPr>
          <p:cNvPicPr>
            <a:picLocks noChangeAspect="1"/>
          </p:cNvPicPr>
          <p:nvPr/>
        </p:nvPicPr>
        <p:blipFill>
          <a:blip r:embed="rId2"/>
          <a:stretch>
            <a:fillRect/>
          </a:stretch>
        </p:blipFill>
        <p:spPr>
          <a:xfrm>
            <a:off x="634299" y="1570026"/>
            <a:ext cx="6492803" cy="4717189"/>
          </a:xfrm>
          <a:prstGeom prst="rect">
            <a:avLst/>
          </a:prstGeom>
        </p:spPr>
      </p:pic>
      <p:sp>
        <p:nvSpPr>
          <p:cNvPr id="5" name="TextBox 4">
            <a:extLst>
              <a:ext uri="{FF2B5EF4-FFF2-40B4-BE49-F238E27FC236}">
                <a16:creationId xmlns:a16="http://schemas.microsoft.com/office/drawing/2014/main" id="{8EC62FAF-0A8A-8B24-F619-DC0B94F9805F}"/>
              </a:ext>
            </a:extLst>
          </p:cNvPr>
          <p:cNvSpPr txBox="1"/>
          <p:nvPr/>
        </p:nvSpPr>
        <p:spPr>
          <a:xfrm>
            <a:off x="7682845" y="1668543"/>
            <a:ext cx="3874856" cy="2785378"/>
          </a:xfrm>
          <a:prstGeom prst="rect">
            <a:avLst/>
          </a:prstGeom>
          <a:noFill/>
        </p:spPr>
        <p:txBody>
          <a:bodyPr wrap="square" rtlCol="0">
            <a:spAutoFit/>
          </a:bodyPr>
          <a:lstStyle/>
          <a:p>
            <a:r>
              <a:rPr lang="en-IN" sz="2500" b="1" u="sng" dirty="0"/>
              <a:t>Cleaned the Comment applied various Cleaning functions and using NLTK and Spacy libraries. </a:t>
            </a:r>
          </a:p>
          <a:p>
            <a:r>
              <a:rPr lang="en-IN" sz="2500" b="1" u="sng" dirty="0"/>
              <a:t>Introduced new variable called ‘</a:t>
            </a:r>
            <a:r>
              <a:rPr lang="en-IN" sz="2500" b="1" u="sng" dirty="0" err="1"/>
              <a:t>clean_text</a:t>
            </a:r>
            <a:r>
              <a:rPr lang="en-IN" sz="2500" b="1" u="sng" dirty="0"/>
              <a:t>’</a:t>
            </a:r>
          </a:p>
        </p:txBody>
      </p:sp>
    </p:spTree>
    <p:extLst>
      <p:ext uri="{BB962C8B-B14F-4D97-AF65-F5344CB8AC3E}">
        <p14:creationId xmlns:p14="http://schemas.microsoft.com/office/powerpoint/2010/main" val="289150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57251-70BE-2F32-2F57-062A3364D50E}"/>
              </a:ext>
            </a:extLst>
          </p:cNvPr>
          <p:cNvPicPr>
            <a:picLocks noChangeAspect="1"/>
          </p:cNvPicPr>
          <p:nvPr/>
        </p:nvPicPr>
        <p:blipFill>
          <a:blip r:embed="rId2"/>
          <a:stretch>
            <a:fillRect/>
          </a:stretch>
        </p:blipFill>
        <p:spPr>
          <a:xfrm>
            <a:off x="211072" y="304995"/>
            <a:ext cx="6157643" cy="5470163"/>
          </a:xfrm>
          <a:prstGeom prst="rect">
            <a:avLst/>
          </a:prstGeom>
        </p:spPr>
      </p:pic>
      <p:pic>
        <p:nvPicPr>
          <p:cNvPr id="5" name="Picture 4">
            <a:extLst>
              <a:ext uri="{FF2B5EF4-FFF2-40B4-BE49-F238E27FC236}">
                <a16:creationId xmlns:a16="http://schemas.microsoft.com/office/drawing/2014/main" id="{1E46F0F8-2625-6576-540F-7C641C3A28C6}"/>
              </a:ext>
            </a:extLst>
          </p:cNvPr>
          <p:cNvPicPr>
            <a:picLocks noChangeAspect="1"/>
          </p:cNvPicPr>
          <p:nvPr/>
        </p:nvPicPr>
        <p:blipFill>
          <a:blip r:embed="rId3"/>
          <a:stretch>
            <a:fillRect/>
          </a:stretch>
        </p:blipFill>
        <p:spPr>
          <a:xfrm>
            <a:off x="6368715" y="981763"/>
            <a:ext cx="5823285" cy="5571242"/>
          </a:xfrm>
          <a:prstGeom prst="rect">
            <a:avLst/>
          </a:prstGeom>
        </p:spPr>
      </p:pic>
    </p:spTree>
    <p:extLst>
      <p:ext uri="{BB962C8B-B14F-4D97-AF65-F5344CB8AC3E}">
        <p14:creationId xmlns:p14="http://schemas.microsoft.com/office/powerpoint/2010/main" val="2451774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C22ED2-D403-FA8C-482F-60D7C934C47B}"/>
              </a:ext>
            </a:extLst>
          </p:cNvPr>
          <p:cNvPicPr>
            <a:picLocks noChangeAspect="1"/>
          </p:cNvPicPr>
          <p:nvPr/>
        </p:nvPicPr>
        <p:blipFill>
          <a:blip r:embed="rId2"/>
          <a:stretch>
            <a:fillRect/>
          </a:stretch>
        </p:blipFill>
        <p:spPr>
          <a:xfrm>
            <a:off x="260969" y="1018095"/>
            <a:ext cx="9099847" cy="5693789"/>
          </a:xfrm>
          <a:prstGeom prst="rect">
            <a:avLst/>
          </a:prstGeom>
        </p:spPr>
      </p:pic>
      <p:pic>
        <p:nvPicPr>
          <p:cNvPr id="5" name="Picture 4">
            <a:extLst>
              <a:ext uri="{FF2B5EF4-FFF2-40B4-BE49-F238E27FC236}">
                <a16:creationId xmlns:a16="http://schemas.microsoft.com/office/drawing/2014/main" id="{D36253A9-31A3-EBE7-D8A6-7890B9EE8250}"/>
              </a:ext>
            </a:extLst>
          </p:cNvPr>
          <p:cNvPicPr>
            <a:picLocks noChangeAspect="1"/>
          </p:cNvPicPr>
          <p:nvPr/>
        </p:nvPicPr>
        <p:blipFill>
          <a:blip r:embed="rId3"/>
          <a:stretch>
            <a:fillRect/>
          </a:stretch>
        </p:blipFill>
        <p:spPr>
          <a:xfrm>
            <a:off x="9464511" y="349956"/>
            <a:ext cx="2466520" cy="6361928"/>
          </a:xfrm>
          <a:prstGeom prst="rect">
            <a:avLst/>
          </a:prstGeom>
        </p:spPr>
      </p:pic>
      <p:sp>
        <p:nvSpPr>
          <p:cNvPr id="4" name="TextBox 3">
            <a:extLst>
              <a:ext uri="{FF2B5EF4-FFF2-40B4-BE49-F238E27FC236}">
                <a16:creationId xmlns:a16="http://schemas.microsoft.com/office/drawing/2014/main" id="{C5078A28-5E93-173E-F048-5A833D511063}"/>
              </a:ext>
            </a:extLst>
          </p:cNvPr>
          <p:cNvSpPr txBox="1"/>
          <p:nvPr/>
        </p:nvSpPr>
        <p:spPr>
          <a:xfrm>
            <a:off x="157274" y="349956"/>
            <a:ext cx="9307237" cy="553998"/>
          </a:xfrm>
          <a:prstGeom prst="rect">
            <a:avLst/>
          </a:prstGeom>
          <a:noFill/>
        </p:spPr>
        <p:txBody>
          <a:bodyPr wrap="square">
            <a:spAutoFit/>
          </a:bodyPr>
          <a:lstStyle/>
          <a:p>
            <a:pPr algn="ctr"/>
            <a:r>
              <a:rPr lang="en-US" sz="3000" b="1" u="sng" cap="none" spc="0" dirty="0">
                <a:ln w="0"/>
                <a:solidFill>
                  <a:schemeClr val="tx1"/>
                </a:solidFill>
                <a:effectLst>
                  <a:outerShdw blurRad="38100" dist="19050" dir="2700000" algn="tl" rotWithShape="0">
                    <a:schemeClr val="dk1">
                      <a:alpha val="40000"/>
                    </a:schemeClr>
                  </a:outerShdw>
                </a:effectLst>
              </a:rPr>
              <a:t>Based on the Positive Frequency Word Cloud Plot!</a:t>
            </a:r>
          </a:p>
        </p:txBody>
      </p:sp>
    </p:spTree>
    <p:extLst>
      <p:ext uri="{BB962C8B-B14F-4D97-AF65-F5344CB8AC3E}">
        <p14:creationId xmlns:p14="http://schemas.microsoft.com/office/powerpoint/2010/main" val="1460943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CE7EF-D8A0-CF0A-6028-25F43BD99165}"/>
              </a:ext>
            </a:extLst>
          </p:cNvPr>
          <p:cNvPicPr>
            <a:picLocks noChangeAspect="1"/>
          </p:cNvPicPr>
          <p:nvPr/>
        </p:nvPicPr>
        <p:blipFill>
          <a:blip r:embed="rId2"/>
          <a:stretch>
            <a:fillRect/>
          </a:stretch>
        </p:blipFill>
        <p:spPr>
          <a:xfrm>
            <a:off x="246438" y="312149"/>
            <a:ext cx="5849562" cy="4234987"/>
          </a:xfrm>
          <a:prstGeom prst="rect">
            <a:avLst/>
          </a:prstGeom>
        </p:spPr>
      </p:pic>
      <p:pic>
        <p:nvPicPr>
          <p:cNvPr id="5" name="Picture 4">
            <a:extLst>
              <a:ext uri="{FF2B5EF4-FFF2-40B4-BE49-F238E27FC236}">
                <a16:creationId xmlns:a16="http://schemas.microsoft.com/office/drawing/2014/main" id="{4D078A6D-1D26-9CC0-36D0-DD4636C2E597}"/>
              </a:ext>
            </a:extLst>
          </p:cNvPr>
          <p:cNvPicPr>
            <a:picLocks noChangeAspect="1"/>
          </p:cNvPicPr>
          <p:nvPr/>
        </p:nvPicPr>
        <p:blipFill>
          <a:blip r:embed="rId3"/>
          <a:stretch>
            <a:fillRect/>
          </a:stretch>
        </p:blipFill>
        <p:spPr>
          <a:xfrm>
            <a:off x="6208295" y="2245922"/>
            <a:ext cx="5849562" cy="4602428"/>
          </a:xfrm>
          <a:prstGeom prst="rect">
            <a:avLst/>
          </a:prstGeom>
        </p:spPr>
      </p:pic>
      <p:sp>
        <p:nvSpPr>
          <p:cNvPr id="6" name="Rectangle 5">
            <a:extLst>
              <a:ext uri="{FF2B5EF4-FFF2-40B4-BE49-F238E27FC236}">
                <a16:creationId xmlns:a16="http://schemas.microsoft.com/office/drawing/2014/main" id="{53CBA488-DCB4-E53B-246F-D4F85EAC0527}"/>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Rectangle 8">
            <a:extLst>
              <a:ext uri="{FF2B5EF4-FFF2-40B4-BE49-F238E27FC236}">
                <a16:creationId xmlns:a16="http://schemas.microsoft.com/office/drawing/2014/main" id="{38D0FF09-F529-BA61-FB84-5E9A2B0452BE}"/>
              </a:ext>
            </a:extLst>
          </p:cNvPr>
          <p:cNvSpPr/>
          <p:nvPr/>
        </p:nvSpPr>
        <p:spPr>
          <a:xfrm>
            <a:off x="6806151" y="593744"/>
            <a:ext cx="4430083" cy="2015936"/>
          </a:xfrm>
          <a:prstGeom prst="rect">
            <a:avLst/>
          </a:prstGeom>
          <a:noFill/>
        </p:spPr>
        <p:txBody>
          <a:bodyPr wrap="square" lIns="91440" tIns="45720" rIns="91440" bIns="45720">
            <a:spAutoFit/>
          </a:bodyPr>
          <a:lstStyle/>
          <a:p>
            <a:pPr algn="ctr"/>
            <a:r>
              <a:rPr lang="en-US" sz="2500" b="1" u="sng" dirty="0">
                <a:ln w="0"/>
                <a:effectLst>
                  <a:outerShdw blurRad="38100" dist="19050" dir="2700000" algn="tl" rotWithShape="0">
                    <a:schemeClr val="dk1">
                      <a:alpha val="40000"/>
                    </a:schemeClr>
                  </a:outerShdw>
                </a:effectLst>
              </a:rPr>
              <a:t>Vader Distribution Scores for Sentiment Analysis (Positive, Neutral and Negative</a:t>
            </a:r>
          </a:p>
          <a:p>
            <a:pPr algn="ctr"/>
            <a:endParaRPr lang="en-US" sz="2500" b="1"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6916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71C5BB-DA4E-4DFA-2194-E289CF291A6E}"/>
              </a:ext>
            </a:extLst>
          </p:cNvPr>
          <p:cNvPicPr>
            <a:picLocks noChangeAspect="1"/>
          </p:cNvPicPr>
          <p:nvPr/>
        </p:nvPicPr>
        <p:blipFill>
          <a:blip r:embed="rId2"/>
          <a:stretch>
            <a:fillRect/>
          </a:stretch>
        </p:blipFill>
        <p:spPr>
          <a:xfrm>
            <a:off x="352926" y="930791"/>
            <a:ext cx="8825798" cy="5609667"/>
          </a:xfrm>
          <a:prstGeom prst="rect">
            <a:avLst/>
          </a:prstGeom>
        </p:spPr>
      </p:pic>
      <p:sp>
        <p:nvSpPr>
          <p:cNvPr id="4" name="Rectangle 3">
            <a:extLst>
              <a:ext uri="{FF2B5EF4-FFF2-40B4-BE49-F238E27FC236}">
                <a16:creationId xmlns:a16="http://schemas.microsoft.com/office/drawing/2014/main" id="{809B051A-3E5B-FF0F-1EC3-84079F129B1A}"/>
              </a:ext>
            </a:extLst>
          </p:cNvPr>
          <p:cNvSpPr/>
          <p:nvPr/>
        </p:nvSpPr>
        <p:spPr>
          <a:xfrm>
            <a:off x="250825" y="317542"/>
            <a:ext cx="7833235" cy="477054"/>
          </a:xfrm>
          <a:prstGeom prst="rect">
            <a:avLst/>
          </a:prstGeom>
          <a:noFill/>
        </p:spPr>
        <p:txBody>
          <a:bodyPr wrap="non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Based on the Negative Frequency Word Cloud Plot!</a:t>
            </a:r>
          </a:p>
        </p:txBody>
      </p:sp>
      <p:pic>
        <p:nvPicPr>
          <p:cNvPr id="2" name="Picture 1">
            <a:extLst>
              <a:ext uri="{FF2B5EF4-FFF2-40B4-BE49-F238E27FC236}">
                <a16:creationId xmlns:a16="http://schemas.microsoft.com/office/drawing/2014/main" id="{5D37F727-A6CF-5EEC-D923-7E591DFC521C}"/>
              </a:ext>
            </a:extLst>
          </p:cNvPr>
          <p:cNvPicPr>
            <a:picLocks noChangeAspect="1"/>
          </p:cNvPicPr>
          <p:nvPr/>
        </p:nvPicPr>
        <p:blipFill>
          <a:blip r:embed="rId3"/>
          <a:stretch>
            <a:fillRect/>
          </a:stretch>
        </p:blipFill>
        <p:spPr>
          <a:xfrm>
            <a:off x="9407608" y="137561"/>
            <a:ext cx="2431466" cy="6469941"/>
          </a:xfrm>
          <a:prstGeom prst="rect">
            <a:avLst/>
          </a:prstGeom>
        </p:spPr>
      </p:pic>
    </p:spTree>
    <p:extLst>
      <p:ext uri="{BB962C8B-B14F-4D97-AF65-F5344CB8AC3E}">
        <p14:creationId xmlns:p14="http://schemas.microsoft.com/office/powerpoint/2010/main" val="1323178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08884-2ADE-6BA8-25BB-00D8EBA4D24A}"/>
              </a:ext>
            </a:extLst>
          </p:cNvPr>
          <p:cNvSpPr/>
          <p:nvPr/>
        </p:nvSpPr>
        <p:spPr>
          <a:xfrm>
            <a:off x="315508" y="924017"/>
            <a:ext cx="11124219" cy="3939540"/>
          </a:xfrm>
          <a:prstGeom prst="rect">
            <a:avLst/>
          </a:prstGeom>
          <a:solidFill>
            <a:schemeClr val="bg2"/>
          </a:solidFill>
          <a:ln>
            <a:solidFill>
              <a:schemeClr val="tx1"/>
            </a:solidFill>
          </a:ln>
        </p:spPr>
        <p:txBody>
          <a:bodyPr wrap="square" lIns="91440" tIns="45720" rIns="91440" bIns="45720">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Other Techniques of Scrapping the Data:</a:t>
            </a:r>
          </a:p>
          <a:p>
            <a:pPr algn="ctr"/>
            <a:r>
              <a:rPr lang="en-US" sz="2500" b="1" u="sng" dirty="0">
                <a:ln w="0"/>
                <a:effectLst>
                  <a:outerShdw blurRad="38100" dist="19050" dir="2700000" algn="tl" rotWithShape="0">
                    <a:schemeClr val="dk1">
                      <a:alpha val="40000"/>
                    </a:schemeClr>
                  </a:outerShdw>
                </a:effectLst>
              </a:rPr>
              <a:t>Using ‘Google Sheets’ and Selenium Method</a:t>
            </a:r>
          </a:p>
          <a:p>
            <a:pPr algn="ctr"/>
            <a:endParaRPr lang="en-US" sz="2500" b="1" u="sng"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1st Open the Google Sheets, In the 1st Cell Paste the </a:t>
            </a:r>
            <a:r>
              <a:rPr lang="en-US" sz="2000" b="0" cap="none" spc="0" dirty="0" err="1">
                <a:ln w="0"/>
                <a:solidFill>
                  <a:schemeClr val="tx1"/>
                </a:solidFill>
                <a:effectLst>
                  <a:outerShdw blurRad="38100" dist="19050" dir="2700000" algn="tl" rotWithShape="0">
                    <a:schemeClr val="dk1">
                      <a:alpha val="40000"/>
                    </a:schemeClr>
                  </a:outerShdw>
                </a:effectLst>
              </a:rPr>
              <a:t>ViedoID</a:t>
            </a:r>
            <a:r>
              <a:rPr lang="en-US" sz="2000" b="0" cap="none" spc="0" dirty="0">
                <a:ln w="0"/>
                <a:solidFill>
                  <a:schemeClr val="tx1"/>
                </a:solidFill>
                <a:effectLst>
                  <a:outerShdw blurRad="38100" dist="19050" dir="2700000" algn="tl" rotWithShape="0">
                    <a:schemeClr val="dk1">
                      <a:alpha val="40000"/>
                    </a:schemeClr>
                  </a:outerShdw>
                </a:effectLst>
              </a:rPr>
              <a:t> </a:t>
            </a:r>
          </a:p>
          <a:p>
            <a:pPr algn="ctr"/>
            <a:r>
              <a:rPr lang="en-US" sz="2000" b="0" cap="none" spc="0" dirty="0">
                <a:ln w="0"/>
                <a:solidFill>
                  <a:schemeClr val="tx1"/>
                </a:solidFill>
                <a:effectLst>
                  <a:outerShdw blurRad="38100" dist="19050" dir="2700000" algn="tl" rotWithShape="0">
                    <a:schemeClr val="dk1">
                      <a:alpha val="40000"/>
                    </a:schemeClr>
                  </a:outerShdw>
                </a:effectLst>
              </a:rPr>
              <a:t>-&gt; and in upper Menu &gt;&gt; Extension &gt;&gt; APPS script and it will open Apps script website</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b="0" cap="none" spc="0" dirty="0">
                <a:ln w="0"/>
                <a:solidFill>
                  <a:schemeClr val="tx1"/>
                </a:solidFill>
                <a:effectLst>
                  <a:outerShdw blurRad="38100" dist="19050" dir="2700000" algn="tl" rotWithShape="0">
                    <a:schemeClr val="dk1">
                      <a:alpha val="40000"/>
                    </a:schemeClr>
                  </a:outerShdw>
                </a:effectLst>
              </a:rPr>
              <a:t>2nd: In Apps scripts we need to Choose YouTube Data API3 service and Paste the Code which I have in Documentation Project Folder{any one as per your requirement}</a:t>
            </a:r>
          </a:p>
          <a:p>
            <a:pPr algn="ctr"/>
            <a:r>
              <a:rPr lang="en-US" sz="2000" b="0" cap="none" spc="0" dirty="0">
                <a:ln w="0"/>
                <a:solidFill>
                  <a:schemeClr val="tx1"/>
                </a:solidFill>
                <a:effectLst>
                  <a:outerShdw blurRad="38100" dist="19050" dir="2700000" algn="tl" rotWithShape="0">
                    <a:schemeClr val="dk1">
                      <a:alpha val="40000"/>
                    </a:schemeClr>
                  </a:outerShdw>
                </a:effectLst>
              </a:rPr>
              <a:t>-&gt; and RUN, and Go to your Google sheets to see the data scrapped</a:t>
            </a:r>
            <a:r>
              <a:rPr lang="en-US" sz="2500" b="0" cap="none" spc="0" dirty="0">
                <a:ln w="0"/>
                <a:solidFill>
                  <a:schemeClr val="tx1"/>
                </a:solidFill>
                <a:effectLst>
                  <a:outerShdw blurRad="38100" dist="19050" dir="2700000" algn="tl" rotWithShape="0">
                    <a:schemeClr val="dk1">
                      <a:alpha val="40000"/>
                    </a:schemeClr>
                  </a:outerShdw>
                </a:effectLst>
              </a:rPr>
              <a:t>!</a:t>
            </a:r>
          </a:p>
          <a:p>
            <a:pPr algn="ctr"/>
            <a:endParaRPr lang="en-US" sz="2500" dirty="0">
              <a:ln w="0"/>
              <a:effectLst>
                <a:outerShdw blurRad="38100" dist="19050" dir="2700000" algn="tl" rotWithShape="0">
                  <a:schemeClr val="dk1">
                    <a:alpha val="40000"/>
                  </a:schemeClr>
                </a:outerShdw>
              </a:effectLst>
            </a:endParaRPr>
          </a:p>
          <a:p>
            <a:pPr algn="ctr"/>
            <a:r>
              <a:rPr lang="en-US" sz="2500" dirty="0">
                <a:ln w="0"/>
                <a:effectLst>
                  <a:outerShdw blurRad="38100" dist="19050" dir="2700000" algn="tl" rotWithShape="0">
                    <a:schemeClr val="dk1">
                      <a:alpha val="40000"/>
                    </a:schemeClr>
                  </a:outerShdw>
                </a:effectLst>
              </a:rPr>
              <a:t>Drawbacks of Selenium: Time requires to scrape the data is more </a:t>
            </a:r>
          </a:p>
        </p:txBody>
      </p:sp>
      <p:sp>
        <p:nvSpPr>
          <p:cNvPr id="3" name="Rectangle 2">
            <a:extLst>
              <a:ext uri="{FF2B5EF4-FFF2-40B4-BE49-F238E27FC236}">
                <a16:creationId xmlns:a16="http://schemas.microsoft.com/office/drawing/2014/main" id="{D1938027-4441-7114-B88C-426AEA91EC5C}"/>
              </a:ext>
            </a:extLst>
          </p:cNvPr>
          <p:cNvSpPr/>
          <p:nvPr/>
        </p:nvSpPr>
        <p:spPr>
          <a:xfrm>
            <a:off x="315509" y="280496"/>
            <a:ext cx="10092635" cy="477054"/>
          </a:xfrm>
          <a:prstGeom prst="rect">
            <a:avLst/>
          </a:prstGeom>
          <a:solidFill>
            <a:schemeClr val="tx1"/>
          </a:solidFill>
        </p:spPr>
        <p:txBody>
          <a:bodyPr wrap="none" lIns="91440" tIns="45720" rIns="91440" bIns="45720">
            <a:spAutoFit/>
          </a:bodyPr>
          <a:lstStyle/>
          <a:p>
            <a:pPr algn="ctr"/>
            <a:r>
              <a:rPr lang="en-US" sz="2500" b="1" u="sng"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Researched on Various Other Methods to Scrape the YouTube Data</a:t>
            </a:r>
          </a:p>
        </p:txBody>
      </p:sp>
    </p:spTree>
    <p:extLst>
      <p:ext uri="{BB962C8B-B14F-4D97-AF65-F5344CB8AC3E}">
        <p14:creationId xmlns:p14="http://schemas.microsoft.com/office/powerpoint/2010/main" val="551009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EEEB2-42AB-ECF1-D431-A55238FBA815}"/>
              </a:ext>
            </a:extLst>
          </p:cNvPr>
          <p:cNvSpPr txBox="1"/>
          <p:nvPr/>
        </p:nvSpPr>
        <p:spPr>
          <a:xfrm>
            <a:off x="659876" y="339365"/>
            <a:ext cx="9709609" cy="5186035"/>
          </a:xfrm>
          <a:prstGeom prst="rect">
            <a:avLst/>
          </a:prstGeom>
          <a:noFill/>
          <a:ln>
            <a:solidFill>
              <a:schemeClr val="accent1"/>
            </a:solidFill>
          </a:ln>
        </p:spPr>
        <p:txBody>
          <a:bodyPr wrap="square" rtlCol="0">
            <a:spAutoFit/>
          </a:bodyPr>
          <a:lstStyle/>
          <a:p>
            <a:r>
              <a:rPr lang="en-IN" sz="2500" b="1" u="sng" dirty="0"/>
              <a:t>Challenges Faced and Overcome Methods:</a:t>
            </a:r>
          </a:p>
          <a:p>
            <a:endParaRPr lang="en-IN" dirty="0"/>
          </a:p>
          <a:p>
            <a:r>
              <a:rPr lang="en-IN" dirty="0"/>
              <a:t>Since the Project was very Research Intensive(The Scrapping of Data was very tough)</a:t>
            </a:r>
          </a:p>
          <a:p>
            <a:r>
              <a:rPr lang="en-IN" dirty="0"/>
              <a:t>Initially worked on Selenium Automation, but due to large amount of YouTube data it was very difficult to scrape the data quickly.</a:t>
            </a:r>
          </a:p>
          <a:p>
            <a:endParaRPr lang="en-IN" dirty="0"/>
          </a:p>
          <a:p>
            <a:r>
              <a:rPr lang="en-IN" dirty="0"/>
              <a:t>-&gt;Researched on APIs and found way to Scrape the Data Very Quickly On the Go (Open Source) No need to pay anything for APIs</a:t>
            </a:r>
          </a:p>
          <a:p>
            <a:endParaRPr lang="en-IN" dirty="0"/>
          </a:p>
          <a:p>
            <a:r>
              <a:rPr lang="en-IN" dirty="0"/>
              <a:t>-&gt; Different Types of Visuals needs to be addressed according to the Variables</a:t>
            </a:r>
          </a:p>
          <a:p>
            <a:endParaRPr lang="en-IN" dirty="0"/>
          </a:p>
          <a:p>
            <a:r>
              <a:rPr lang="en-IN" dirty="0"/>
              <a:t>-&gt;The API-Key Security has been enhanced by locking the key in Web App</a:t>
            </a:r>
          </a:p>
          <a:p>
            <a:endParaRPr lang="en-IN" dirty="0"/>
          </a:p>
          <a:p>
            <a:r>
              <a:rPr lang="en-IN" dirty="0"/>
              <a:t>-&gt; Prototype of the project has been built wherein Number of Clicks were More, by taking Feedback inputs from Mentor</a:t>
            </a:r>
          </a:p>
          <a:p>
            <a:r>
              <a:rPr lang="en-IN" dirty="0"/>
              <a:t>-&gt; Re-Developed the Application with only 3 Clicks the Application able to do all the Work!!</a:t>
            </a:r>
          </a:p>
          <a:p>
            <a:endParaRPr lang="en-IN" dirty="0"/>
          </a:p>
          <a:p>
            <a:r>
              <a:rPr lang="en-IN" dirty="0"/>
              <a:t>-&gt; Product is very easy to Use, Quick Analysis Visuals and light weight</a:t>
            </a:r>
          </a:p>
        </p:txBody>
      </p:sp>
    </p:spTree>
    <p:extLst>
      <p:ext uri="{BB962C8B-B14F-4D97-AF65-F5344CB8AC3E}">
        <p14:creationId xmlns:p14="http://schemas.microsoft.com/office/powerpoint/2010/main" val="3280751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Project Analysis</a:t>
            </a:r>
            <a:br>
              <a:rPr lang="en-US" sz="2800" u="sng" dirty="0"/>
            </a:br>
            <a:endParaRPr lang="en-US" sz="2800" u="sng"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487175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00000"/>
              </a:lnSpc>
            </a:pPr>
            <a:r>
              <a:rPr lang="en-US" sz="1600" b="1" dirty="0">
                <a:solidFill>
                  <a:schemeClr val="tx1"/>
                </a:solidFill>
              </a:rPr>
              <a:t>Data Preprocessing and Feature Engineering</a:t>
            </a:r>
          </a:p>
          <a:p>
            <a:pPr algn="ctr"/>
            <a:endParaRPr lang="en-US" sz="1600" b="1" dirty="0">
              <a:solidFill>
                <a:schemeClr val="tx1"/>
              </a:solidFill>
            </a:endParaRP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42703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tx1"/>
                </a:solidFill>
              </a:rPr>
              <a:t>Visualizations and NLP Visuals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Deployment</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Business Objective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228600" y="3334727"/>
            <a:ext cx="42703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Research and Data Scrapping</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684494" y="5154978"/>
            <a:ext cx="456378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50000"/>
              </a:lnSpc>
            </a:pPr>
            <a:r>
              <a:rPr lang="en-US" sz="1600" b="1" dirty="0">
                <a:solidFill>
                  <a:schemeClr val="tx1"/>
                </a:solidFill>
              </a:rPr>
              <a:t>Exploratory Data Analysis</a:t>
            </a:r>
          </a:p>
          <a:p>
            <a:endParaRPr lang="en-US" sz="1600" b="1" dirty="0">
              <a:solidFill>
                <a:schemeClr val="tx1"/>
              </a:solidFill>
            </a:endParaRP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YouTube Video Comments for Automotive Reviews</a:t>
            </a:r>
            <a:br>
              <a:rPr lang="en-US" sz="2800" u="sng" dirty="0"/>
            </a:br>
            <a:endParaRPr lang="en-US" sz="2800" u="sng" dirty="0"/>
          </a:p>
        </p:txBody>
      </p: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76384" y="2944074"/>
            <a:ext cx="4921300" cy="208841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419561" y="2820663"/>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5086307" y="2820662"/>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u="sng" dirty="0" err="1">
                <a:solidFill>
                  <a:schemeClr val="bg1"/>
                </a:solidFill>
              </a:rPr>
              <a:t>Youtube</a:t>
            </a:r>
            <a:r>
              <a:rPr lang="en-US" sz="1600" b="1" u="sng" dirty="0">
                <a:solidFill>
                  <a:schemeClr val="bg1"/>
                </a:solidFill>
              </a:rPr>
              <a: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901833" y="2726082"/>
            <a:ext cx="1371600" cy="492443"/>
          </a:xfrm>
          <a:prstGeom prst="rect">
            <a:avLst/>
          </a:prstGeom>
        </p:spPr>
        <p:txBody>
          <a:bodyPr wrap="square" lIns="0" tIns="0" rIns="0" bIns="0">
            <a:spAutoFit/>
          </a:bodyPr>
          <a:lstStyle/>
          <a:p>
            <a:pPr algn="ctr"/>
            <a:r>
              <a:rPr lang="en-US" sz="1600" b="1" u="sng"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6232035" y="2726082"/>
            <a:ext cx="2044686" cy="492443"/>
          </a:xfrm>
          <a:prstGeom prst="rect">
            <a:avLst/>
          </a:prstGeom>
        </p:spPr>
        <p:txBody>
          <a:bodyPr wrap="square" lIns="0" tIns="0" rIns="0" bIns="0">
            <a:spAutoFit/>
          </a:bodyPr>
          <a:lstStyle/>
          <a:p>
            <a:pPr algn="ctr"/>
            <a:r>
              <a:rPr lang="en-US" sz="1600" b="1" u="sng" dirty="0">
                <a:solidFill>
                  <a:schemeClr val="bg1"/>
                </a:solidFill>
              </a:rPr>
              <a:t>Project Objective: Sentiment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4941"/>
          </a:xfrm>
          <a:prstGeom prst="rect">
            <a:avLst/>
          </a:prstGeom>
        </p:spPr>
        <p:txBody>
          <a:bodyPr wrap="square" lIns="0" tIns="0" rIns="0" bIns="0" anchor="t">
            <a:spAutoFit/>
          </a:bodyPr>
          <a:lstStyle/>
          <a:p>
            <a:pPr algn="ctr">
              <a:lnSpc>
                <a:spcPts val="1900"/>
              </a:lnSpc>
            </a:pPr>
            <a:r>
              <a:rPr lang="en-US" sz="1400" b="1" dirty="0">
                <a:cs typeface="Segoe UI" panose="020B0502040204020203" pitchFamily="34" charset="0"/>
              </a:rPr>
              <a:t>Research and Investigation by AGILE Methods</a:t>
            </a:r>
          </a:p>
          <a:p>
            <a:pPr algn="ctr">
              <a:lnSpc>
                <a:spcPts val="1900"/>
              </a:lnSpc>
            </a:pPr>
            <a:r>
              <a:rPr lang="en-US" sz="1400" b="1" dirty="0">
                <a:cs typeface="Segoe UI" panose="020B0502040204020203" pitchFamily="34" charset="0"/>
              </a:rPr>
              <a:t>For Entire Project</a:t>
            </a:r>
          </a:p>
        </p:txBody>
      </p:sp>
      <p:sp>
        <p:nvSpPr>
          <p:cNvPr id="52" name="Rectangle 51">
            <a:extLst>
              <a:ext uri="{FF2B5EF4-FFF2-40B4-BE49-F238E27FC236}">
                <a16:creationId xmlns:a16="http://schemas.microsoft.com/office/drawing/2014/main" id="{A8534162-B6E2-4579-9DAD-AD8DE07459BC}"/>
              </a:ext>
            </a:extLst>
          </p:cNvPr>
          <p:cNvSpPr/>
          <p:nvPr/>
        </p:nvSpPr>
        <p:spPr>
          <a:xfrm>
            <a:off x="3699837" y="3462535"/>
            <a:ext cx="1775589" cy="1198598"/>
          </a:xfrm>
          <a:prstGeom prst="rect">
            <a:avLst/>
          </a:prstGeom>
        </p:spPr>
        <p:txBody>
          <a:bodyPr wrap="square" lIns="0" tIns="0" rIns="0" bIns="0" anchor="t">
            <a:spAutoFit/>
          </a:bodyPr>
          <a:lstStyle/>
          <a:p>
            <a:pPr algn="ctr">
              <a:lnSpc>
                <a:spcPts val="1900"/>
              </a:lnSpc>
            </a:pPr>
            <a:r>
              <a:rPr lang="en-US" sz="1400" b="1" dirty="0">
                <a:cs typeface="Segoe UI" panose="020B0502040204020203" pitchFamily="34" charset="0"/>
              </a:rPr>
              <a:t>Data Scrapping:</a:t>
            </a:r>
          </a:p>
          <a:p>
            <a:pPr algn="ctr">
              <a:lnSpc>
                <a:spcPts val="1900"/>
              </a:lnSpc>
            </a:pPr>
            <a:r>
              <a:rPr lang="en-US" sz="1400" b="1" dirty="0">
                <a:cs typeface="Segoe UI" panose="020B0502040204020203" pitchFamily="34" charset="0"/>
              </a:rPr>
              <a:t>Goggle Cloud Console</a:t>
            </a:r>
          </a:p>
          <a:p>
            <a:pPr algn="ctr">
              <a:lnSpc>
                <a:spcPts val="1900"/>
              </a:lnSpc>
            </a:pPr>
            <a:r>
              <a:rPr lang="en-US" sz="1400" b="1" dirty="0" err="1">
                <a:cs typeface="Segoe UI" panose="020B0502040204020203" pitchFamily="34" charset="0"/>
              </a:rPr>
              <a:t>Youtube</a:t>
            </a:r>
            <a:r>
              <a:rPr lang="en-US" sz="1400" b="1" dirty="0">
                <a:cs typeface="Segoe UI" panose="020B0502040204020203" pitchFamily="34" charset="0"/>
              </a:rPr>
              <a:t> Data API</a:t>
            </a:r>
          </a:p>
          <a:p>
            <a:pPr algn="ctr">
              <a:lnSpc>
                <a:spcPts val="1900"/>
              </a:lnSpc>
            </a:pPr>
            <a:r>
              <a:rPr lang="en-US" sz="1400" b="1" dirty="0" err="1">
                <a:cs typeface="Segoe UI" panose="020B0502040204020203" pitchFamily="34" charset="0"/>
              </a:rPr>
              <a:t>Beautifulsoup</a:t>
            </a:r>
            <a:endParaRPr lang="en-US" sz="1400" b="1" dirty="0">
              <a:cs typeface="Segoe UI" panose="020B0502040204020203" pitchFamily="34" charset="0"/>
            </a:endParaRPr>
          </a:p>
          <a:p>
            <a:pPr algn="ctr">
              <a:lnSpc>
                <a:spcPts val="1900"/>
              </a:lnSpc>
            </a:pPr>
            <a:r>
              <a:rPr lang="en-US" sz="1400" b="1" dirty="0">
                <a:cs typeface="Segoe UI" panose="020B0502040204020203" pitchFamily="34" charset="0"/>
              </a:rPr>
              <a:t>For Scrapping Data</a:t>
            </a:r>
          </a:p>
        </p:txBody>
      </p:sp>
      <p:sp>
        <p:nvSpPr>
          <p:cNvPr id="53" name="Rectangle 52">
            <a:extLst>
              <a:ext uri="{FF2B5EF4-FFF2-40B4-BE49-F238E27FC236}">
                <a16:creationId xmlns:a16="http://schemas.microsoft.com/office/drawing/2014/main" id="{E1535E1C-6EBC-45D8-BCE1-D5B947A61FB6}"/>
              </a:ext>
            </a:extLst>
          </p:cNvPr>
          <p:cNvSpPr/>
          <p:nvPr/>
        </p:nvSpPr>
        <p:spPr>
          <a:xfrm>
            <a:off x="6378357" y="3482210"/>
            <a:ext cx="1752042" cy="1442254"/>
          </a:xfrm>
          <a:prstGeom prst="rect">
            <a:avLst/>
          </a:prstGeom>
        </p:spPr>
        <p:txBody>
          <a:bodyPr wrap="square" lIns="0" tIns="0" rIns="0" bIns="0" anchor="t">
            <a:spAutoFit/>
          </a:bodyPr>
          <a:lstStyle/>
          <a:p>
            <a:pPr algn="ctr">
              <a:lnSpc>
                <a:spcPts val="1900"/>
              </a:lnSpc>
            </a:pPr>
            <a:r>
              <a:rPr lang="en-US" sz="1400" b="1" dirty="0">
                <a:cs typeface="Segoe UI" panose="020B0502040204020203" pitchFamily="34" charset="0"/>
              </a:rPr>
              <a:t>Helping any YouTube Industries through People Comments and Sentiments on the Business using NLP techniques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6529596" y="2134491"/>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4B86429F-1A2E-F08C-C695-337D8ED712CC}"/>
              </a:ext>
            </a:extLst>
          </p:cNvPr>
          <p:cNvSpPr txBox="1"/>
          <p:nvPr/>
        </p:nvSpPr>
        <p:spPr>
          <a:xfrm>
            <a:off x="8455843" y="1996344"/>
            <a:ext cx="3507557" cy="369331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u="sng" dirty="0"/>
              <a:t>Working with APIs is a skill, Why?</a:t>
            </a:r>
          </a:p>
          <a:p>
            <a:endParaRPr lang="en-US" dirty="0"/>
          </a:p>
          <a:p>
            <a:r>
              <a:rPr lang="en-US" dirty="0"/>
              <a:t>APIs is the official way for data extraction and doing other automation stuff allowed by big websites. </a:t>
            </a:r>
          </a:p>
          <a:p>
            <a:endParaRPr lang="en-US" dirty="0"/>
          </a:p>
          <a:p>
            <a:r>
              <a:rPr lang="en-US" dirty="0"/>
              <a:t>If there is an API allowing you to extract the data you need from a website, then you do not need regular web scraping to Automate the Process</a:t>
            </a:r>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468074-8FF7-C84D-995F-5636109A7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90" y="1210431"/>
            <a:ext cx="6537030" cy="2857500"/>
          </a:xfrm>
          <a:prstGeom prst="rect">
            <a:avLst/>
          </a:prstGeom>
        </p:spPr>
      </p:pic>
      <p:sp>
        <p:nvSpPr>
          <p:cNvPr id="6" name="TextBox 5">
            <a:extLst>
              <a:ext uri="{FF2B5EF4-FFF2-40B4-BE49-F238E27FC236}">
                <a16:creationId xmlns:a16="http://schemas.microsoft.com/office/drawing/2014/main" id="{E6207AF8-1977-AD99-990E-DBD64502CBB6}"/>
              </a:ext>
            </a:extLst>
          </p:cNvPr>
          <p:cNvSpPr txBox="1"/>
          <p:nvPr/>
        </p:nvSpPr>
        <p:spPr>
          <a:xfrm>
            <a:off x="214460" y="531771"/>
            <a:ext cx="6103854" cy="477054"/>
          </a:xfrm>
          <a:prstGeom prst="rect">
            <a:avLst/>
          </a:prstGeom>
          <a:noFill/>
        </p:spPr>
        <p:txBody>
          <a:bodyPr wrap="square">
            <a:spAutoFit/>
          </a:bodyPr>
          <a:lstStyle/>
          <a:p>
            <a:pPr algn="ctr"/>
            <a:r>
              <a:rPr lang="en-US" sz="2500" b="1" u="sng" cap="none" spc="0" dirty="0">
                <a:ln w="0"/>
                <a:solidFill>
                  <a:schemeClr val="tx1"/>
                </a:solidFill>
                <a:effectLst>
                  <a:outerShdw blurRad="38100" dist="19050" dir="2700000" algn="tl" rotWithShape="0">
                    <a:schemeClr val="dk1">
                      <a:alpha val="40000"/>
                    </a:schemeClr>
                  </a:outerShdw>
                </a:effectLst>
              </a:rPr>
              <a:t>LIBRARIES Used In the Project</a:t>
            </a:r>
          </a:p>
        </p:txBody>
      </p:sp>
      <p:pic>
        <p:nvPicPr>
          <p:cNvPr id="8" name="Picture 7">
            <a:extLst>
              <a:ext uri="{FF2B5EF4-FFF2-40B4-BE49-F238E27FC236}">
                <a16:creationId xmlns:a16="http://schemas.microsoft.com/office/drawing/2014/main" id="{E65F6EA6-D263-E57E-E0A2-C2E6D82AB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58" y="4224977"/>
            <a:ext cx="5973387" cy="2449201"/>
          </a:xfrm>
          <a:prstGeom prst="rect">
            <a:avLst/>
          </a:prstGeom>
          <a:ln>
            <a:solidFill>
              <a:schemeClr val="accent1"/>
            </a:solidFill>
          </a:ln>
        </p:spPr>
      </p:pic>
      <p:graphicFrame>
        <p:nvGraphicFramePr>
          <p:cNvPr id="9" name="Diagram 8">
            <a:extLst>
              <a:ext uri="{FF2B5EF4-FFF2-40B4-BE49-F238E27FC236}">
                <a16:creationId xmlns:a16="http://schemas.microsoft.com/office/drawing/2014/main" id="{AD773344-3F63-23B6-DA19-137042665E2B}"/>
              </a:ext>
            </a:extLst>
          </p:cNvPr>
          <p:cNvGraphicFramePr/>
          <p:nvPr>
            <p:extLst>
              <p:ext uri="{D42A27DB-BD31-4B8C-83A1-F6EECF244321}">
                <p14:modId xmlns:p14="http://schemas.microsoft.com/office/powerpoint/2010/main" val="3547574043"/>
              </p:ext>
            </p:extLst>
          </p:nvPr>
        </p:nvGraphicFramePr>
        <p:xfrm>
          <a:off x="7608228" y="312518"/>
          <a:ext cx="4442421" cy="3324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a:extLst>
              <a:ext uri="{FF2B5EF4-FFF2-40B4-BE49-F238E27FC236}">
                <a16:creationId xmlns:a16="http://schemas.microsoft.com/office/drawing/2014/main" id="{2085CC2A-DC0B-3B55-41C7-62EE5C3E68FA}"/>
              </a:ext>
            </a:extLst>
          </p:cNvPr>
          <p:cNvSpPr/>
          <p:nvPr/>
        </p:nvSpPr>
        <p:spPr>
          <a:xfrm>
            <a:off x="6459665" y="4198574"/>
            <a:ext cx="5732335" cy="861774"/>
          </a:xfrm>
          <a:prstGeom prst="rect">
            <a:avLst/>
          </a:prstGeom>
          <a:no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pPr algn="ctr"/>
            <a:r>
              <a:rPr lang="en-US" sz="2500" b="0" cap="none" spc="0" dirty="0">
                <a:ln w="0"/>
                <a:solidFill>
                  <a:schemeClr val="tx1"/>
                </a:solidFill>
                <a:effectLst>
                  <a:outerShdw blurRad="38100" dist="19050" dir="2700000" algn="tl" rotWithShape="0">
                    <a:schemeClr val="dk1">
                      <a:alpha val="40000"/>
                    </a:schemeClr>
                  </a:outerShdw>
                </a:effectLst>
              </a:rPr>
              <a:t>Google Cloud - YouTube Data API-Key</a:t>
            </a:r>
          </a:p>
          <a:p>
            <a:pPr algn="ctr"/>
            <a:r>
              <a:rPr lang="en-US" sz="2500" dirty="0">
                <a:ln w="0"/>
                <a:effectLst>
                  <a:outerShdw blurRad="38100" dist="19050" dir="2700000" algn="tl" rotWithShape="0">
                    <a:schemeClr val="dk1">
                      <a:alpha val="40000"/>
                    </a:schemeClr>
                  </a:outerShdw>
                </a:effectLst>
              </a:rPr>
              <a:t>made the task Quick</a:t>
            </a:r>
            <a:endParaRPr lang="en-US" sz="25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B4E8732D-04CC-E1C2-F2B8-ADF14922C1EC}"/>
              </a:ext>
            </a:extLst>
          </p:cNvPr>
          <p:cNvSpPr txBox="1"/>
          <p:nvPr/>
        </p:nvSpPr>
        <p:spPr>
          <a:xfrm>
            <a:off x="6608190" y="5449577"/>
            <a:ext cx="5251452" cy="923330"/>
          </a:xfrm>
          <a:prstGeom prst="rect">
            <a:avLst/>
          </a:prstGeom>
          <a:noFill/>
          <a:ln>
            <a:solidFill>
              <a:schemeClr val="accent1"/>
            </a:solidFill>
          </a:ln>
        </p:spPr>
        <p:txBody>
          <a:bodyPr wrap="square" rtlCol="0">
            <a:spAutoFit/>
          </a:bodyPr>
          <a:lstStyle/>
          <a:p>
            <a:r>
              <a:rPr lang="en-US" b="1" i="0" dirty="0">
                <a:effectLst/>
                <a:latin typeface="Roboto" panose="02000000000000000000" pitchFamily="2" charset="0"/>
              </a:rPr>
              <a:t>The YouTube Data API v3 is an API that provides access to YouTube data, such as videos, playlists, and channels.</a:t>
            </a:r>
            <a:endParaRPr lang="en-IN" b="1" dirty="0"/>
          </a:p>
        </p:txBody>
      </p:sp>
    </p:spTree>
    <p:extLst>
      <p:ext uri="{BB962C8B-B14F-4D97-AF65-F5344CB8AC3E}">
        <p14:creationId xmlns:p14="http://schemas.microsoft.com/office/powerpoint/2010/main" val="164357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46156" y="90689"/>
            <a:ext cx="11734800" cy="775597"/>
          </a:xfrm>
          <a:prstGeom prst="rect">
            <a:avLst/>
          </a:prstGeom>
        </p:spPr>
        <p:style>
          <a:lnRef idx="2">
            <a:schemeClr val="accent5"/>
          </a:lnRef>
          <a:fillRef idx="1">
            <a:schemeClr val="lt1"/>
          </a:fillRef>
          <a:effectRef idx="0">
            <a:schemeClr val="accent5"/>
          </a:effectRef>
          <a:fontRef idx="minor">
            <a:schemeClr val="dk1"/>
          </a:fontRef>
        </p:style>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Project Architecture</a:t>
            </a:r>
            <a:br>
              <a:rPr lang="en-US" sz="2800" u="sng" dirty="0"/>
            </a:br>
            <a:endParaRPr lang="en-US" sz="2800" u="sng" dirty="0"/>
          </a:p>
        </p:txBody>
      </p: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44356"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7" y="2928814"/>
            <a:ext cx="1795697"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Show the required Visuals on Dashboard</a:t>
            </a:r>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75237"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731856" y="3722564"/>
            <a:ext cx="7634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4EC02E4-F054-4111-9038-AE0BDA4C8060}"/>
              </a:ext>
            </a:extLst>
          </p:cNvPr>
          <p:cNvSpPr/>
          <p:nvPr/>
        </p:nvSpPr>
        <p:spPr>
          <a:xfrm>
            <a:off x="1831182" y="4401117"/>
            <a:ext cx="1371600" cy="1154162"/>
          </a:xfrm>
          <a:prstGeom prst="rect">
            <a:avLst/>
          </a:prstGeom>
        </p:spPr>
        <p:txBody>
          <a:bodyPr wrap="square" lIns="0" tIns="0" rIns="0" bIns="0" anchor="ctr">
            <a:spAutoFit/>
          </a:bodyPr>
          <a:lstStyle/>
          <a:p>
            <a:pPr algn="ctr"/>
            <a:r>
              <a:rPr lang="en-US" sz="1500" b="1" dirty="0"/>
              <a:t>USER INPUTS YOUTUBE</a:t>
            </a:r>
            <a:r>
              <a:rPr lang="en-US" sz="1500" b="1" dirty="0">
                <a:solidFill>
                  <a:schemeClr val="bg1"/>
                </a:solidFill>
              </a:rPr>
              <a:t> </a:t>
            </a:r>
            <a:r>
              <a:rPr lang="en-US" sz="1500" b="1" dirty="0"/>
              <a:t>VIDEO URL LINK</a:t>
            </a:r>
          </a:p>
          <a:p>
            <a:pPr algn="ctr"/>
            <a:endParaRPr lang="en-US" sz="1500" dirty="0"/>
          </a:p>
        </p:txBody>
      </p:sp>
      <p:sp>
        <p:nvSpPr>
          <p:cNvPr id="82" name="Rectangle 81">
            <a:extLst>
              <a:ext uri="{FF2B5EF4-FFF2-40B4-BE49-F238E27FC236}">
                <a16:creationId xmlns:a16="http://schemas.microsoft.com/office/drawing/2014/main" id="{9771041D-83B6-4693-BC25-25AABB3CE3BF}"/>
              </a:ext>
            </a:extLst>
          </p:cNvPr>
          <p:cNvSpPr/>
          <p:nvPr/>
        </p:nvSpPr>
        <p:spPr>
          <a:xfrm>
            <a:off x="4217194" y="3230125"/>
            <a:ext cx="1371600" cy="984885"/>
          </a:xfrm>
          <a:prstGeom prst="rect">
            <a:avLst/>
          </a:prstGeom>
        </p:spPr>
        <p:txBody>
          <a:bodyPr wrap="square" lIns="0" tIns="0" rIns="0" bIns="0" anchor="ctr">
            <a:spAutoFit/>
          </a:bodyPr>
          <a:lstStyle/>
          <a:p>
            <a:pPr algn="ctr"/>
            <a:r>
              <a:rPr lang="en-US" sz="1600" dirty="0"/>
              <a:t>System Product fetches the Data</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t>Preprocess the Data</a:t>
            </a:r>
          </a:p>
        </p:txBody>
      </p:sp>
      <p:sp>
        <p:nvSpPr>
          <p:cNvPr id="88" name="Rectangle 87">
            <a:extLst>
              <a:ext uri="{FF2B5EF4-FFF2-40B4-BE49-F238E27FC236}">
                <a16:creationId xmlns:a16="http://schemas.microsoft.com/office/drawing/2014/main" id="{481D58D3-87D7-4D40-B59F-7F751F117F96}"/>
              </a:ext>
            </a:extLst>
          </p:cNvPr>
          <p:cNvSpPr/>
          <p:nvPr/>
        </p:nvSpPr>
        <p:spPr>
          <a:xfrm>
            <a:off x="10801184" y="3429000"/>
            <a:ext cx="1348582" cy="467629"/>
          </a:xfrm>
          <a:prstGeom prst="rect">
            <a:avLst/>
          </a:prstGeom>
        </p:spPr>
        <p:txBody>
          <a:bodyPr wrap="square" lIns="0" tIns="0" rIns="0" bIns="0" anchor="ctr">
            <a:spAutoFit/>
          </a:bodyPr>
          <a:lstStyle/>
          <a:p>
            <a:pPr>
              <a:lnSpc>
                <a:spcPts val="1900"/>
              </a:lnSpc>
            </a:pPr>
            <a:r>
              <a:rPr lang="en-US" sz="1400" b="1" dirty="0">
                <a:cs typeface="Segoe UI" panose="020B0502040204020203" pitchFamily="34" charset="0"/>
              </a:rPr>
              <a:t>Along with NLP Visuals</a:t>
            </a:r>
          </a:p>
        </p:txBody>
      </p:sp>
      <p:sp>
        <p:nvSpPr>
          <p:cNvPr id="5" name="Rectangle 4">
            <a:extLst>
              <a:ext uri="{FF2B5EF4-FFF2-40B4-BE49-F238E27FC236}">
                <a16:creationId xmlns:a16="http://schemas.microsoft.com/office/drawing/2014/main" id="{33D006D4-2E18-2887-F893-81E1F7CA057D}"/>
              </a:ext>
            </a:extLst>
          </p:cNvPr>
          <p:cNvSpPr/>
          <p:nvPr/>
        </p:nvSpPr>
        <p:spPr>
          <a:xfrm>
            <a:off x="745335" y="813596"/>
            <a:ext cx="10887276" cy="861774"/>
          </a:xfrm>
          <a:prstGeom prst="rect">
            <a:avLst/>
          </a:prstGeom>
          <a:noFill/>
        </p:spPr>
        <p:txBody>
          <a:bodyPr wrap="none" lIns="91440" tIns="45720" rIns="91440" bIns="45720">
            <a:spAutoFit/>
          </a:bodyPr>
          <a:lstStyle/>
          <a:p>
            <a:pPr algn="ctr"/>
            <a:r>
              <a:rPr lang="en-US" sz="5000" b="1" u="sng" dirty="0">
                <a:ln w="9525">
                  <a:solidFill>
                    <a:schemeClr val="bg1"/>
                  </a:solidFill>
                  <a:prstDash val="solid"/>
                </a:ln>
                <a:effectLst>
                  <a:outerShdw blurRad="12700" dist="38100" dir="2700000" algn="tl" rotWithShape="0">
                    <a:schemeClr val="bg1">
                      <a:lumMod val="50000"/>
                    </a:schemeClr>
                  </a:outerShdw>
                </a:effectLst>
              </a:rPr>
              <a:t>Channel Analysis and Video Analysis</a:t>
            </a:r>
          </a:p>
        </p:txBody>
      </p:sp>
      <p:sp>
        <p:nvSpPr>
          <p:cNvPr id="9" name="TextBox 8">
            <a:extLst>
              <a:ext uri="{FF2B5EF4-FFF2-40B4-BE49-F238E27FC236}">
                <a16:creationId xmlns:a16="http://schemas.microsoft.com/office/drawing/2014/main" id="{C58954FC-5937-23E8-FC25-B814B53197B7}"/>
              </a:ext>
            </a:extLst>
          </p:cNvPr>
          <p:cNvSpPr txBox="1"/>
          <p:nvPr/>
        </p:nvSpPr>
        <p:spPr>
          <a:xfrm>
            <a:off x="1836576" y="2040582"/>
            <a:ext cx="1420181" cy="923330"/>
          </a:xfrm>
          <a:prstGeom prst="rect">
            <a:avLst/>
          </a:prstGeom>
          <a:noFill/>
        </p:spPr>
        <p:txBody>
          <a:bodyPr wrap="square" rtlCol="0">
            <a:spAutoFit/>
          </a:bodyPr>
          <a:lstStyle/>
          <a:p>
            <a:r>
              <a:rPr lang="en-IN" b="1" dirty="0"/>
              <a:t>User Inputs their API-Key</a:t>
            </a:r>
          </a:p>
        </p:txBody>
      </p:sp>
    </p:spTree>
    <p:extLst>
      <p:ext uri="{BB962C8B-B14F-4D97-AF65-F5344CB8AC3E}">
        <p14:creationId xmlns:p14="http://schemas.microsoft.com/office/powerpoint/2010/main" val="8437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B16DA-BE8A-2127-2ED8-09ADA9D0B4BD}"/>
              </a:ext>
            </a:extLst>
          </p:cNvPr>
          <p:cNvSpPr txBox="1"/>
          <p:nvPr/>
        </p:nvSpPr>
        <p:spPr>
          <a:xfrm>
            <a:off x="94736" y="179872"/>
            <a:ext cx="12097264" cy="1463734"/>
          </a:xfrm>
          <a:prstGeom prst="rect">
            <a:avLst/>
          </a:prstGeom>
          <a:ln>
            <a:solidFill>
              <a:schemeClr val="tx1"/>
            </a:solidFill>
          </a:ln>
        </p:spPr>
        <p:txBody>
          <a:bodyPr vert="horz" lIns="91440" tIns="45720" rIns="91440" bIns="45720" rtlCol="0" anchor="ctr">
            <a:normAutofit/>
          </a:bodyPr>
          <a:lstStyle/>
          <a:p>
            <a:pPr>
              <a:lnSpc>
                <a:spcPct val="90000"/>
              </a:lnSpc>
              <a:spcBef>
                <a:spcPct val="0"/>
              </a:spcBef>
              <a:spcAft>
                <a:spcPts val="600"/>
              </a:spcAft>
            </a:pPr>
            <a:r>
              <a:rPr lang="en-US" sz="2000" b="1" u="sng" kern="1200" dirty="0">
                <a:solidFill>
                  <a:schemeClr val="tx1"/>
                </a:solidFill>
                <a:latin typeface="+mj-lt"/>
                <a:ea typeface="+mj-ea"/>
                <a:cs typeface="+mj-cs"/>
              </a:rPr>
              <a:t>YouTube Video Data Scrapping using:</a:t>
            </a:r>
          </a:p>
          <a:p>
            <a:pPr>
              <a:lnSpc>
                <a:spcPct val="90000"/>
              </a:lnSpc>
              <a:spcBef>
                <a:spcPct val="0"/>
              </a:spcBef>
              <a:spcAft>
                <a:spcPts val="600"/>
              </a:spcAft>
            </a:pPr>
            <a:endParaRPr lang="en-US" sz="2000" b="1" kern="1200" dirty="0">
              <a:solidFill>
                <a:schemeClr val="tx1"/>
              </a:solidFill>
              <a:latin typeface="+mj-lt"/>
              <a:ea typeface="+mj-ea"/>
              <a:cs typeface="+mj-cs"/>
            </a:endParaRPr>
          </a:p>
          <a:p>
            <a:pPr>
              <a:lnSpc>
                <a:spcPct val="90000"/>
              </a:lnSpc>
              <a:spcBef>
                <a:spcPct val="0"/>
              </a:spcBef>
              <a:spcAft>
                <a:spcPts val="600"/>
              </a:spcAft>
            </a:pPr>
            <a:r>
              <a:rPr lang="en-US" sz="2000" b="1" kern="1200" dirty="0">
                <a:solidFill>
                  <a:schemeClr val="tx1"/>
                </a:solidFill>
                <a:latin typeface="+mj-lt"/>
                <a:ea typeface="+mj-ea"/>
                <a:cs typeface="+mj-cs"/>
              </a:rPr>
              <a:t>GOOGLE Cloud Console: YOUTUBE DATA APIv3 service API-Key for fetching “Video” specific data</a:t>
            </a:r>
            <a:r>
              <a:rPr lang="en-US" sz="2000" b="1" dirty="0">
                <a:latin typeface="+mj-lt"/>
                <a:ea typeface="+mj-ea"/>
                <a:cs typeface="+mj-cs"/>
              </a:rPr>
              <a:t>!</a:t>
            </a:r>
          </a:p>
        </p:txBody>
      </p:sp>
      <p:pic>
        <p:nvPicPr>
          <p:cNvPr id="4" name="Picture 3">
            <a:extLst>
              <a:ext uri="{FF2B5EF4-FFF2-40B4-BE49-F238E27FC236}">
                <a16:creationId xmlns:a16="http://schemas.microsoft.com/office/drawing/2014/main" id="{3C572B99-70EB-1FC9-E5CD-2B68165AC712}"/>
              </a:ext>
            </a:extLst>
          </p:cNvPr>
          <p:cNvPicPr>
            <a:picLocks noChangeAspect="1"/>
          </p:cNvPicPr>
          <p:nvPr/>
        </p:nvPicPr>
        <p:blipFill>
          <a:blip r:embed="rId2"/>
          <a:stretch>
            <a:fillRect/>
          </a:stretch>
        </p:blipFill>
        <p:spPr>
          <a:xfrm>
            <a:off x="94736" y="1749214"/>
            <a:ext cx="11861912" cy="4679085"/>
          </a:xfrm>
          <a:prstGeom prst="rect">
            <a:avLst/>
          </a:prstGeom>
        </p:spPr>
      </p:pic>
    </p:spTree>
    <p:extLst>
      <p:ext uri="{BB962C8B-B14F-4D97-AF65-F5344CB8AC3E}">
        <p14:creationId xmlns:p14="http://schemas.microsoft.com/office/powerpoint/2010/main" val="120927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0F5861-0E4D-47AE-68AC-DA018C37D836}"/>
              </a:ext>
            </a:extLst>
          </p:cNvPr>
          <p:cNvSpPr/>
          <p:nvPr/>
        </p:nvSpPr>
        <p:spPr>
          <a:xfrm>
            <a:off x="194512" y="109325"/>
            <a:ext cx="11802976" cy="400110"/>
          </a:xfrm>
          <a:prstGeom prst="rect">
            <a:avLst/>
          </a:prstGeom>
          <a:noFill/>
        </p:spPr>
        <p:txBody>
          <a:bodyPr wrap="none" lIns="91440" tIns="45720" rIns="91440" bIns="45720">
            <a:spAutoFit/>
          </a:bodyPr>
          <a:lstStyle/>
          <a:p>
            <a:pPr algn="ctr"/>
            <a:r>
              <a:rPr lang="en-US" sz="2000" b="1" u="sng" cap="none" spc="0" dirty="0">
                <a:ln w="0"/>
                <a:solidFill>
                  <a:schemeClr val="tx1"/>
                </a:solidFill>
                <a:effectLst>
                  <a:outerShdw blurRad="38100" dist="19050" dir="2700000" algn="tl" rotWithShape="0">
                    <a:schemeClr val="dk1">
                      <a:alpha val="40000"/>
                    </a:schemeClr>
                  </a:outerShdw>
                </a:effectLst>
              </a:rPr>
              <a:t>You </a:t>
            </a:r>
            <a:r>
              <a:rPr lang="en-US" sz="2000" b="1" u="sng" dirty="0">
                <a:ln w="0"/>
                <a:effectLst>
                  <a:outerShdw blurRad="38100" dist="19050" dir="2700000" algn="tl" rotWithShape="0">
                    <a:schemeClr val="dk1">
                      <a:alpha val="40000"/>
                    </a:schemeClr>
                  </a:outerShdw>
                </a:effectLst>
              </a:rPr>
              <a:t>i</a:t>
            </a:r>
            <a:r>
              <a:rPr lang="en-US" sz="2000" b="1" u="sng" cap="none" spc="0" dirty="0">
                <a:ln w="0"/>
                <a:solidFill>
                  <a:schemeClr val="tx1"/>
                </a:solidFill>
                <a:effectLst>
                  <a:outerShdw blurRad="38100" dist="19050" dir="2700000" algn="tl" rotWithShape="0">
                    <a:schemeClr val="dk1">
                      <a:alpha val="40000"/>
                    </a:schemeClr>
                  </a:outerShdw>
                </a:effectLst>
              </a:rPr>
              <a:t>nput your API-KEY and YouTube URL and your are DONE! for your Channel Analysis Insights!!</a:t>
            </a:r>
          </a:p>
        </p:txBody>
      </p:sp>
      <p:pic>
        <p:nvPicPr>
          <p:cNvPr id="2" name="Picture 1">
            <a:extLst>
              <a:ext uri="{FF2B5EF4-FFF2-40B4-BE49-F238E27FC236}">
                <a16:creationId xmlns:a16="http://schemas.microsoft.com/office/drawing/2014/main" id="{28AA9891-7DDD-A70A-A7E6-CA9CE966FDD3}"/>
              </a:ext>
            </a:extLst>
          </p:cNvPr>
          <p:cNvPicPr>
            <a:picLocks noChangeAspect="1"/>
          </p:cNvPicPr>
          <p:nvPr/>
        </p:nvPicPr>
        <p:blipFill>
          <a:blip r:embed="rId2"/>
          <a:stretch>
            <a:fillRect/>
          </a:stretch>
        </p:blipFill>
        <p:spPr>
          <a:xfrm>
            <a:off x="364490" y="1100531"/>
            <a:ext cx="6998018" cy="3064506"/>
          </a:xfrm>
          <a:prstGeom prst="rect">
            <a:avLst/>
          </a:prstGeom>
        </p:spPr>
      </p:pic>
      <p:pic>
        <p:nvPicPr>
          <p:cNvPr id="5" name="Picture 4">
            <a:extLst>
              <a:ext uri="{FF2B5EF4-FFF2-40B4-BE49-F238E27FC236}">
                <a16:creationId xmlns:a16="http://schemas.microsoft.com/office/drawing/2014/main" id="{634A9B2D-7481-8279-BB44-1892127B7B22}"/>
              </a:ext>
            </a:extLst>
          </p:cNvPr>
          <p:cNvPicPr>
            <a:picLocks noChangeAspect="1"/>
          </p:cNvPicPr>
          <p:nvPr/>
        </p:nvPicPr>
        <p:blipFill rotWithShape="1">
          <a:blip r:embed="rId3"/>
          <a:srcRect t="18176"/>
          <a:stretch/>
        </p:blipFill>
        <p:spPr bwMode="auto">
          <a:xfrm>
            <a:off x="5476140" y="4258598"/>
            <a:ext cx="6378976" cy="2490077"/>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6EBBAC8-49E3-12AC-C667-DE24A8F10A1A}"/>
              </a:ext>
            </a:extLst>
          </p:cNvPr>
          <p:cNvSpPr txBox="1"/>
          <p:nvPr/>
        </p:nvSpPr>
        <p:spPr>
          <a:xfrm>
            <a:off x="7362508" y="1533727"/>
            <a:ext cx="4343399" cy="1065676"/>
          </a:xfrm>
          <a:prstGeom prst="rect">
            <a:avLst/>
          </a:prstGeom>
          <a:noFill/>
          <a:ln>
            <a:solidFill>
              <a:schemeClr val="tx1"/>
            </a:solidFill>
          </a:ln>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1) Once you Click on the link from application: (See the screen shot circled)</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942B18A-90EA-0162-32DF-C45130B18E34}"/>
              </a:ext>
            </a:extLst>
          </p:cNvPr>
          <p:cNvSpPr txBox="1"/>
          <p:nvPr/>
        </p:nvSpPr>
        <p:spPr>
          <a:xfrm>
            <a:off x="3023120" y="5300118"/>
            <a:ext cx="1949933" cy="407035"/>
          </a:xfrm>
          <a:prstGeom prst="rect">
            <a:avLst/>
          </a:prstGeom>
          <a:noFill/>
          <a:ln>
            <a:solidFill>
              <a:schemeClr val="tx1"/>
            </a:solidFill>
          </a:ln>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Times New Roman" panose="02020603050405020304" pitchFamily="18" charset="0"/>
              </a:rPr>
              <a:t>2) Enable it!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1F3E12A-EB2A-EA03-C646-50DD0D51DA3F}"/>
              </a:ext>
            </a:extLst>
          </p:cNvPr>
          <p:cNvSpPr txBox="1"/>
          <p:nvPr/>
        </p:nvSpPr>
        <p:spPr>
          <a:xfrm>
            <a:off x="364489" y="617207"/>
            <a:ext cx="7977405" cy="375552"/>
          </a:xfrm>
          <a:prstGeom prst="rect">
            <a:avLst/>
          </a:prstGeom>
          <a:noFill/>
        </p:spPr>
        <p:txBody>
          <a:bodyPr wrap="square">
            <a:spAutoFit/>
          </a:bodyPr>
          <a:lstStyle/>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Steps to Access YouTube Data API v3 Key Service from Google Console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057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492C68-003B-C25F-1302-5FB8B25EEAED}"/>
              </a:ext>
            </a:extLst>
          </p:cNvPr>
          <p:cNvPicPr>
            <a:picLocks noChangeAspect="1"/>
          </p:cNvPicPr>
          <p:nvPr/>
        </p:nvPicPr>
        <p:blipFill>
          <a:blip r:embed="rId2"/>
          <a:stretch>
            <a:fillRect/>
          </a:stretch>
        </p:blipFill>
        <p:spPr>
          <a:xfrm>
            <a:off x="0" y="-23971"/>
            <a:ext cx="5731510" cy="3080084"/>
          </a:xfrm>
          <a:prstGeom prst="rect">
            <a:avLst/>
          </a:prstGeom>
        </p:spPr>
      </p:pic>
      <p:pic>
        <p:nvPicPr>
          <p:cNvPr id="3" name="Picture 2">
            <a:extLst>
              <a:ext uri="{FF2B5EF4-FFF2-40B4-BE49-F238E27FC236}">
                <a16:creationId xmlns:a16="http://schemas.microsoft.com/office/drawing/2014/main" id="{935BE795-0A10-A160-7CE9-4F88A06A63AC}"/>
              </a:ext>
            </a:extLst>
          </p:cNvPr>
          <p:cNvPicPr>
            <a:picLocks noChangeAspect="1"/>
          </p:cNvPicPr>
          <p:nvPr/>
        </p:nvPicPr>
        <p:blipFill>
          <a:blip r:embed="rId3"/>
          <a:stretch>
            <a:fillRect/>
          </a:stretch>
        </p:blipFill>
        <p:spPr>
          <a:xfrm>
            <a:off x="100727" y="3801888"/>
            <a:ext cx="5731510" cy="3080084"/>
          </a:xfrm>
          <a:prstGeom prst="rect">
            <a:avLst/>
          </a:prstGeom>
        </p:spPr>
      </p:pic>
      <p:pic>
        <p:nvPicPr>
          <p:cNvPr id="4" name="Picture 3">
            <a:extLst>
              <a:ext uri="{FF2B5EF4-FFF2-40B4-BE49-F238E27FC236}">
                <a16:creationId xmlns:a16="http://schemas.microsoft.com/office/drawing/2014/main" id="{E74BE242-FF86-A4D3-C373-78BCD95812D5}"/>
              </a:ext>
            </a:extLst>
          </p:cNvPr>
          <p:cNvPicPr>
            <a:picLocks noChangeAspect="1"/>
          </p:cNvPicPr>
          <p:nvPr/>
        </p:nvPicPr>
        <p:blipFill>
          <a:blip r:embed="rId4"/>
          <a:stretch>
            <a:fillRect/>
          </a:stretch>
        </p:blipFill>
        <p:spPr>
          <a:xfrm>
            <a:off x="6333085" y="2959769"/>
            <a:ext cx="5731510" cy="2739256"/>
          </a:xfrm>
          <a:prstGeom prst="rect">
            <a:avLst/>
          </a:prstGeom>
        </p:spPr>
      </p:pic>
      <p:sp>
        <p:nvSpPr>
          <p:cNvPr id="6" name="TextBox 5">
            <a:extLst>
              <a:ext uri="{FF2B5EF4-FFF2-40B4-BE49-F238E27FC236}">
                <a16:creationId xmlns:a16="http://schemas.microsoft.com/office/drawing/2014/main" id="{CF31CDC5-88CF-868E-EBF5-C3D96E842207}"/>
              </a:ext>
            </a:extLst>
          </p:cNvPr>
          <p:cNvSpPr txBox="1"/>
          <p:nvPr/>
        </p:nvSpPr>
        <p:spPr>
          <a:xfrm>
            <a:off x="6359763" y="5983889"/>
            <a:ext cx="6104020" cy="375552"/>
          </a:xfrm>
          <a:prstGeom prst="rect">
            <a:avLst/>
          </a:prstGeom>
          <a:noFill/>
          <a:ln>
            <a:solidFill>
              <a:schemeClr val="tx1"/>
            </a:solidFill>
          </a:ln>
        </p:spPr>
        <p:txBody>
          <a:bodyPr wrap="square">
            <a:spAutoFit/>
          </a:bodyPr>
          <a:lstStyle/>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5) DONE!! and just paste that in the application and enter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276CC23-A47C-69DF-A603-8774AE4AF7AB}"/>
              </a:ext>
            </a:extLst>
          </p:cNvPr>
          <p:cNvSpPr txBox="1"/>
          <p:nvPr/>
        </p:nvSpPr>
        <p:spPr>
          <a:xfrm>
            <a:off x="127405" y="3434874"/>
            <a:ext cx="2776051" cy="375552"/>
          </a:xfrm>
          <a:prstGeom prst="rect">
            <a:avLst/>
          </a:prstGeom>
          <a:noFill/>
          <a:ln>
            <a:solidFill>
              <a:schemeClr val="tx1"/>
            </a:solidFill>
          </a:ln>
        </p:spPr>
        <p:txBody>
          <a:bodyPr wrap="square">
            <a:spAutoFit/>
          </a:bodyPr>
          <a:lstStyle/>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4) Copy by Clicking the icon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3934E89-44E9-7E71-5C43-96CC9EC98BAE}"/>
              </a:ext>
            </a:extLst>
          </p:cNvPr>
          <p:cNvSpPr txBox="1"/>
          <p:nvPr/>
        </p:nvSpPr>
        <p:spPr>
          <a:xfrm>
            <a:off x="5959642" y="403675"/>
            <a:ext cx="5371377" cy="671915"/>
          </a:xfrm>
          <a:prstGeom prst="rect">
            <a:avLst/>
          </a:prstGeom>
          <a:noFill/>
          <a:ln>
            <a:solidFill>
              <a:schemeClr val="tx1"/>
            </a:solidFill>
          </a:ln>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Scroll Down and Under ‘Credentials’ tab: you can see your API-Key and click on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Show Key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01867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1397</TotalTime>
  <Words>954</Words>
  <Application>Microsoft Office PowerPoint</Application>
  <PresentationFormat>Widescreen</PresentationFormat>
  <Paragraphs>126</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Roboto</vt:lpstr>
      <vt:lpstr>Trebuchet MS</vt:lpstr>
      <vt:lpstr>Wingdings</vt:lpstr>
      <vt:lpstr>Wingdings 3</vt:lpstr>
      <vt:lpstr>Facet</vt:lpstr>
      <vt:lpstr>PowerPoint Presentation</vt:lpstr>
      <vt:lpstr>PowerPoint Presentation</vt:lpstr>
      <vt:lpstr>Project analysis slide 2</vt:lpstr>
      <vt:lpstr>Project analysis slide 3</vt:lpstr>
      <vt:lpstr>PowerPoint Presentation</vt:lpstr>
      <vt:lpstr>Project analysis slide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saikiran dasari</dc:creator>
  <cp:lastModifiedBy>Sai dasari</cp:lastModifiedBy>
  <cp:revision>50</cp:revision>
  <dcterms:created xsi:type="dcterms:W3CDTF">2022-10-07T12:10:04Z</dcterms:created>
  <dcterms:modified xsi:type="dcterms:W3CDTF">2022-11-14T08:40:25Z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