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3" r:id="rId4"/>
    <p:sldId id="271" r:id="rId5"/>
    <p:sldId id="272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269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3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9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2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9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0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3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views/PROJECT--Tracking_Consumer_Complaints/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ublic.tableau.com/app/profile/saikiran2351/viz/PROJECT--Tracking_Consumer_Complaints/DASHBOAR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D5ED787-674A-4E2A-B37B-B7F90D426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38" y="2196445"/>
            <a:ext cx="10466895" cy="1784858"/>
          </a:xfrm>
        </p:spPr>
        <p:txBody>
          <a:bodyPr/>
          <a:lstStyle/>
          <a:p>
            <a:r>
              <a:rPr lang="en-us" sz="5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PROJECT--Tracking_Consumer_Complaints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9FB27D2-4982-402D-A5F9-654061E9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5768" y="5048267"/>
            <a:ext cx="5084190" cy="889261"/>
          </a:xfrm>
        </p:spPr>
        <p:txBody>
          <a:bodyPr/>
          <a:lstStyle/>
          <a:p>
            <a:r>
              <a:rPr lang="en-IN" dirty="0"/>
              <a:t>Submitted by: Saikiran Dasari</a:t>
            </a:r>
          </a:p>
          <a:p>
            <a:endParaRPr dirty="0"/>
          </a:p>
        </p:txBody>
      </p:sp>
      <p:pic>
        <p:nvPicPr>
          <p:cNvPr id="5" name="Google Shape;333;p1">
            <a:extLst>
              <a:ext uri="{FF2B5EF4-FFF2-40B4-BE49-F238E27FC236}">
                <a16:creationId xmlns:a16="http://schemas.microsoft.com/office/drawing/2014/main" id="{1E808EEF-F72B-F320-D5A9-7BC855ED21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4337" y="21172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3907-D919-EAC9-3655-7185A2D0694D}"/>
              </a:ext>
            </a:extLst>
          </p:cNvPr>
          <p:cNvSpPr txBox="1"/>
          <p:nvPr/>
        </p:nvSpPr>
        <p:spPr>
          <a:xfrm>
            <a:off x="821340" y="25375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esponse to Customers">
            <a:extLst>
              <a:ext uri="{FF2B5EF4-FFF2-40B4-BE49-F238E27FC236}">
                <a16:creationId xmlns:a16="http://schemas.microsoft.com/office/drawing/2014/main" id="{83E79B0E-4AD0-4D50-8D60-ABD8330E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548"/>
            <a:ext cx="12192000" cy="52896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BF00BA-206E-E00C-EC57-E5F3752F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7" y="75437"/>
            <a:ext cx="5833837" cy="708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A40D57-6C19-A801-F74D-68A78D88A9A2}"/>
              </a:ext>
            </a:extLst>
          </p:cNvPr>
          <p:cNvSpPr txBox="1"/>
          <p:nvPr/>
        </p:nvSpPr>
        <p:spPr>
          <a:xfrm>
            <a:off x="5975805" y="429797"/>
            <a:ext cx="483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Maximum Companies Responses Closed!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imely Response">
            <a:extLst>
              <a:ext uri="{FF2B5EF4-FFF2-40B4-BE49-F238E27FC236}">
                <a16:creationId xmlns:a16="http://schemas.microsoft.com/office/drawing/2014/main" id="{83DDDEF1-89F7-4396-9E14-8DF67B28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1" y="1047796"/>
            <a:ext cx="11887707" cy="5464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9AC5A7-DDDE-38A6-D476-DDC926A9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2" y="56047"/>
            <a:ext cx="2658191" cy="707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9216A-34B2-CCE9-B0E0-CD550506664F}"/>
              </a:ext>
            </a:extLst>
          </p:cNvPr>
          <p:cNvSpPr txBox="1"/>
          <p:nvPr/>
        </p:nvSpPr>
        <p:spPr>
          <a:xfrm>
            <a:off x="3054284" y="169682"/>
            <a:ext cx="733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Complaints registered from different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82033-A0E2-5155-45DD-B57F57FD14CF}"/>
              </a:ext>
            </a:extLst>
          </p:cNvPr>
          <p:cNvSpPr txBox="1"/>
          <p:nvPr/>
        </p:nvSpPr>
        <p:spPr>
          <a:xfrm>
            <a:off x="4251489" y="4403738"/>
            <a:ext cx="325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98% of Timely Responses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ubmitted via">
            <a:extLst>
              <a:ext uri="{FF2B5EF4-FFF2-40B4-BE49-F238E27FC236}">
                <a16:creationId xmlns:a16="http://schemas.microsoft.com/office/drawing/2014/main" id="{A1FCE78C-B444-41B0-8FED-765F88B7F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71084"/>
            <a:ext cx="12192000" cy="5466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BB36C5-831B-28C4-A7D5-2E6A883D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6957"/>
            <a:ext cx="6411364" cy="697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033E4-0442-E6B9-2D0A-CC1EBC75F856}"/>
              </a:ext>
            </a:extLst>
          </p:cNvPr>
          <p:cNvSpPr txBox="1"/>
          <p:nvPr/>
        </p:nvSpPr>
        <p:spPr>
          <a:xfrm>
            <a:off x="6874456" y="319972"/>
            <a:ext cx="27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 and OUT Responses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ubmitted via 2">
            <a:extLst>
              <a:ext uri="{FF2B5EF4-FFF2-40B4-BE49-F238E27FC236}">
                <a16:creationId xmlns:a16="http://schemas.microsoft.com/office/drawing/2014/main" id="{D2CFF01D-2E23-43BC-B0EE-3ED172202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480"/>
            <a:ext cx="12192000" cy="54640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90E81B-225F-BEC1-7D3F-85637F71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" y="251426"/>
            <a:ext cx="5137369" cy="705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063B3-442D-2E1A-1EBD-81904D7F7258}"/>
              </a:ext>
            </a:extLst>
          </p:cNvPr>
          <p:cNvSpPr txBox="1"/>
          <p:nvPr/>
        </p:nvSpPr>
        <p:spPr>
          <a:xfrm>
            <a:off x="5392131" y="251426"/>
            <a:ext cx="531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Percentage of responses submitted via WEB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ype of Issues">
            <a:extLst>
              <a:ext uri="{FF2B5EF4-FFF2-40B4-BE49-F238E27FC236}">
                <a16:creationId xmlns:a16="http://schemas.microsoft.com/office/drawing/2014/main" id="{E223D406-51B1-4402-9054-DF48990F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" y="1201713"/>
            <a:ext cx="11934335" cy="5466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D34397-395C-5D12-2523-C2555DF0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5" y="189343"/>
            <a:ext cx="4204991" cy="812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B381B-03E9-ED71-E8B8-8BA94876A75C}"/>
              </a:ext>
            </a:extLst>
          </p:cNvPr>
          <p:cNvSpPr txBox="1"/>
          <p:nvPr/>
        </p:nvSpPr>
        <p:spPr>
          <a:xfrm>
            <a:off x="4637989" y="189343"/>
            <a:ext cx="265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Types of Issues Raised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">
            <a:extLst>
              <a:ext uri="{FF2B5EF4-FFF2-40B4-BE49-F238E27FC236}">
                <a16:creationId xmlns:a16="http://schemas.microsoft.com/office/drawing/2014/main" id="{B8E9F69F-12A9-4A8E-803B-72236B52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361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9EE446-19A8-AAEC-D8F7-1A353825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80" y="21821"/>
            <a:ext cx="2832896" cy="5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8B52-476E-145F-ED4F-99A496C9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10331"/>
            <a:ext cx="12012386" cy="640783"/>
          </a:xfrm>
        </p:spPr>
        <p:txBody>
          <a:bodyPr>
            <a:normAutofit fontScale="90000"/>
          </a:bodyPr>
          <a:lstStyle/>
          <a:p>
            <a:r>
              <a:rPr lang="en-IN" sz="4200" b="1" dirty="0"/>
              <a:t>Published the Reports and Dashboard to Tableau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131C-B96A-ABAE-6322-8D723BBF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751115"/>
            <a:ext cx="11767457" cy="50618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sz="2000" dirty="0">
                <a:hlinkClick r:id="rId2"/>
              </a:rPr>
              <a:t>https://public.tableau.com/app/profile/saikiran2351/viz/PROJECT--Tracking_Consumer_Complaints/DASHBOARD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38A7E-6030-3A1C-21AA-AE0745FC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2" y="1257302"/>
            <a:ext cx="11767457" cy="54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6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A58F10B-96C8-5D84-8080-6653E7C8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300000"/>
              </a:lnSpc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592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C34ABD-A7B1-A46C-02C9-0FDC6F747A67}"/>
              </a:ext>
            </a:extLst>
          </p:cNvPr>
          <p:cNvSpPr txBox="1"/>
          <p:nvPr/>
        </p:nvSpPr>
        <p:spPr>
          <a:xfrm>
            <a:off x="695102" y="2525699"/>
            <a:ext cx="99760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500" b="1" u="sng" dirty="0">
                <a:effectLst/>
                <a:latin typeface="Calibri" panose="020F0502020204030204" pitchFamily="34" charset="0"/>
              </a:rPr>
              <a:t>Dashboard Design Process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500" b="1" u="sng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effectLst/>
                <a:latin typeface="Calibri" panose="020F0502020204030204" pitchFamily="34" charset="0"/>
              </a:rPr>
              <a:t>To make an analysis of their problems and be taken to resolve them.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effectLst/>
                <a:latin typeface="Calibri" panose="020F0502020204030204" pitchFamily="34" charset="0"/>
              </a:rPr>
              <a:t>To determine what kind of solution which supports solving the problem.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effectLst/>
                <a:latin typeface="Calibri" panose="020F0502020204030204" pitchFamily="34" charset="0"/>
              </a:rPr>
              <a:t>To create a model of the design process of the dashboard, get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effectLst/>
                <a:latin typeface="Calibri" panose="020F0502020204030204" pitchFamily="34" charset="0"/>
              </a:rPr>
              <a:t>feedback, and keep on iterating until the Dashboard is perfect.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effectLst/>
                <a:latin typeface="Calibri" panose="020F0502020204030204" pitchFamily="34" charset="0"/>
              </a:rPr>
              <a:t>To verify the model that meets the goals of the project.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614F3-6D74-F850-0914-547FE490A0CC}"/>
              </a:ext>
            </a:extLst>
          </p:cNvPr>
          <p:cNvSpPr txBox="1"/>
          <p:nvPr/>
        </p:nvSpPr>
        <p:spPr>
          <a:xfrm>
            <a:off x="490194" y="700547"/>
            <a:ext cx="957949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500" b="1" i="0" u="sng" strike="noStrike" dirty="0">
                <a:effectLst/>
                <a:latin typeface="Calibri" panose="020F0502020204030204" pitchFamily="34" charset="0"/>
              </a:rPr>
              <a:t>People Facing Problems in</a:t>
            </a:r>
            <a:r>
              <a:rPr lang="en-IN" sz="25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500" dirty="0">
              <a:effectLst/>
              <a:latin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latin typeface="Calibri" panose="020F0502020204030204" pitchFamily="34" charset="0"/>
              </a:rPr>
              <a:t>ACCOUNT OPENING OR CLOSING, DEPOSITS AND WITHDRAWALS, SENDING MONEY.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12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0881D-2DC8-7BFE-F4E7-4C3C8F24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043" y="795916"/>
            <a:ext cx="2835728" cy="76991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5AC640-F03D-5DB1-C440-9C01C1B4FE84}"/>
              </a:ext>
            </a:extLst>
          </p:cNvPr>
          <p:cNvGraphicFramePr>
            <a:graphicFrameLocks noGrp="1"/>
          </p:cNvGraphicFramePr>
          <p:nvPr/>
        </p:nvGraphicFramePr>
        <p:xfrm>
          <a:off x="7162799" y="1803493"/>
          <a:ext cx="4669972" cy="4738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9972">
                  <a:extLst>
                    <a:ext uri="{9D8B030D-6E8A-4147-A177-3AD203B41FA5}">
                      <a16:colId xmlns:a16="http://schemas.microsoft.com/office/drawing/2014/main" val="2595376647"/>
                    </a:ext>
                  </a:extLst>
                </a:gridCol>
              </a:tblGrid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Company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6025566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Company public response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4091709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Company response to consumer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4969031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Complaint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127707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Consumer complaint narrative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6044902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Consumer consent provided?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8345397"/>
                  </a:ext>
                </a:extLst>
              </a:tr>
              <a:tr h="497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Consumer disputed?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631866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Date received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5353630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Date sent to company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372483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Issue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3189819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7253975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3795396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Sub-issue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68478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Sub-product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086216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Submitted via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0171422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Table 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2133431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Tags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289054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Timely response?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8192191"/>
                  </a:ext>
                </a:extLst>
              </a:tr>
              <a:tr h="222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ZIP code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7654673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Number of Records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2230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1067B5-0069-B21D-5EE2-90BCEEE073F2}"/>
              </a:ext>
            </a:extLst>
          </p:cNvPr>
          <p:cNvSpPr txBox="1"/>
          <p:nvPr/>
        </p:nvSpPr>
        <p:spPr>
          <a:xfrm>
            <a:off x="6803571" y="1315332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Dataset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41569-6AA2-60D6-12C8-6DAF954D6874}"/>
              </a:ext>
            </a:extLst>
          </p:cNvPr>
          <p:cNvSpPr txBox="1"/>
          <p:nvPr/>
        </p:nvSpPr>
        <p:spPr>
          <a:xfrm>
            <a:off x="5542961" y="314337"/>
            <a:ext cx="421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Dataset was provided in Excel File with 172530 Records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B19F42-F98F-1A04-BD38-73C5A075DA05}"/>
              </a:ext>
            </a:extLst>
          </p:cNvPr>
          <p:cNvSpPr/>
          <p:nvPr/>
        </p:nvSpPr>
        <p:spPr>
          <a:xfrm>
            <a:off x="786666" y="314337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DC456-B466-E574-6399-3DD29DC7FDA2}"/>
              </a:ext>
            </a:extLst>
          </p:cNvPr>
          <p:cNvSpPr txBox="1"/>
          <p:nvPr/>
        </p:nvSpPr>
        <p:spPr>
          <a:xfrm>
            <a:off x="359229" y="1793506"/>
            <a:ext cx="6098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Banking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Tracking Consumer Complaints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US-Complaints_Full-Data.xlsx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Excel file has 172k+ records</a:t>
            </a:r>
          </a:p>
        </p:txBody>
      </p:sp>
    </p:spTree>
    <p:extLst>
      <p:ext uri="{BB962C8B-B14F-4D97-AF65-F5344CB8AC3E}">
        <p14:creationId xmlns:p14="http://schemas.microsoft.com/office/powerpoint/2010/main" val="121656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9288D3-B723-398F-CAAC-9CF3D2198B2C}"/>
              </a:ext>
            </a:extLst>
          </p:cNvPr>
          <p:cNvSpPr txBox="1"/>
          <p:nvPr/>
        </p:nvSpPr>
        <p:spPr>
          <a:xfrm>
            <a:off x="103694" y="414780"/>
            <a:ext cx="120883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>
                <a:effectLst/>
                <a:latin typeface="Calibri" panose="020F0502020204030204" pitchFamily="34" charset="0"/>
              </a:rPr>
              <a:t>Task List 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b="1" u="sng" dirty="0">
              <a:effectLst/>
              <a:latin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Find the total number of customer complaints registered in the whole US.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Find the number of credit card complaints registered by customers.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Find the number of Service complaints registered by customers.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Find out the complaints registered from different states for Top 5 companies.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Find out the responses given to customers.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Find the Timely Response given to Customers.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Complaints registered by customers using Web.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Find the In and Out Responses submitted by Customers.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Find the Percentage of Responses submitted via the web.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Find the types of Issues raised by the Customers.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78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02726-B25F-9166-FCF2-5623E906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7" y="143280"/>
            <a:ext cx="4202952" cy="1043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CA9DE-EF59-820C-9020-19214DEC5DB5}"/>
              </a:ext>
            </a:extLst>
          </p:cNvPr>
          <p:cNvSpPr txBox="1"/>
          <p:nvPr/>
        </p:nvSpPr>
        <p:spPr>
          <a:xfrm>
            <a:off x="355076" y="1446367"/>
            <a:ext cx="11334161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500" b="1" u="sng" dirty="0">
                <a:effectLst/>
                <a:latin typeface="Calibri" panose="020F0502020204030204" pitchFamily="34" charset="0"/>
              </a:rPr>
              <a:t>Most Significant Questions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b="1" dirty="0">
                <a:effectLst/>
                <a:latin typeface="Calibri" panose="020F0502020204030204" pitchFamily="34" charset="0"/>
              </a:rPr>
              <a:t>What are the total complaints received from the consumers?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b="1" dirty="0">
                <a:effectLst/>
                <a:latin typeface="Calibri" panose="020F0502020204030204" pitchFamily="34" charset="0"/>
              </a:rPr>
              <a:t>Which state has the majority of the complaints registered?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b="1" dirty="0">
                <a:effectLst/>
                <a:latin typeface="Calibri" panose="020F0502020204030204" pitchFamily="34" charset="0"/>
              </a:rPr>
              <a:t>What is the status of the Customer Complaints year wise?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b="1" dirty="0">
                <a:effectLst/>
                <a:latin typeface="Calibri" panose="020F0502020204030204" pitchFamily="34" charset="0"/>
              </a:rPr>
              <a:t>Are we able to give timely responses to the customers?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EF06-F366-9E82-3E80-B2AA0648BFD2}"/>
              </a:ext>
            </a:extLst>
          </p:cNvPr>
          <p:cNvSpPr txBox="1"/>
          <p:nvPr/>
        </p:nvSpPr>
        <p:spPr>
          <a:xfrm>
            <a:off x="4119513" y="4324078"/>
            <a:ext cx="73151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500" b="1" u="sng" dirty="0">
                <a:effectLst/>
                <a:latin typeface="Calibri" panose="020F0502020204030204" pitchFamily="34" charset="0"/>
              </a:rPr>
              <a:t>COMPLAINTS DIVIDED INTO CATEGORIES </a:t>
            </a:r>
          </a:p>
          <a:p>
            <a:pPr lvl="2"/>
            <a:r>
              <a:rPr lang="en-US" sz="2500" b="1" dirty="0">
                <a:effectLst/>
                <a:latin typeface="Calibri" panose="020F0502020204030204" pitchFamily="34" charset="0"/>
              </a:rPr>
              <a:t>a. CREDIT CARD COMPLAINTS </a:t>
            </a:r>
          </a:p>
          <a:p>
            <a:pPr lvl="2"/>
            <a:r>
              <a:rPr lang="en-US" sz="2500" b="1" dirty="0">
                <a:effectLst/>
                <a:latin typeface="Calibri" panose="020F0502020204030204" pitchFamily="34" charset="0"/>
              </a:rPr>
              <a:t>b. SERVICE COMPLAINTS. </a:t>
            </a:r>
          </a:p>
          <a:p>
            <a:pPr lvl="2"/>
            <a:r>
              <a:rPr lang="en-US" sz="2500" b="1" dirty="0">
                <a:effectLst/>
                <a:latin typeface="Calibri" panose="020F0502020204030204" pitchFamily="34" charset="0"/>
              </a:rPr>
              <a:t>c. MEANS OF SUBMITTING COMPLAINTS.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77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Complaints 2">
            <a:extLst>
              <a:ext uri="{FF2B5EF4-FFF2-40B4-BE49-F238E27FC236}">
                <a16:creationId xmlns:a16="http://schemas.microsoft.com/office/drawing/2014/main" id="{2FA8905A-CB29-409B-A57D-1EAF5F16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2" y="1083811"/>
            <a:ext cx="11913434" cy="5130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7D70E9-FCD2-49F5-B6D0-8A961DBC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9" y="229946"/>
            <a:ext cx="4122748" cy="545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E0996-8AA7-2165-C63B-2ED00607D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7" y="340873"/>
            <a:ext cx="1333616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redit Card Complaints 2">
            <a:extLst>
              <a:ext uri="{FF2B5EF4-FFF2-40B4-BE49-F238E27FC236}">
                <a16:creationId xmlns:a16="http://schemas.microsoft.com/office/drawing/2014/main" id="{B66ECD32-96FD-4D65-A3F5-6778FD7E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986578"/>
            <a:ext cx="11899769" cy="53169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DBC685-A992-0BA5-6F32-1DC122C7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06" y="143174"/>
            <a:ext cx="5385467" cy="698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991EEF-68D4-D883-D7D7-648FF46A9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145" y="265414"/>
            <a:ext cx="124216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ervice Complaints 2">
            <a:extLst>
              <a:ext uri="{FF2B5EF4-FFF2-40B4-BE49-F238E27FC236}">
                <a16:creationId xmlns:a16="http://schemas.microsoft.com/office/drawing/2014/main" id="{5A8C167C-A5B8-42E9-96C2-9271218BD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6" y="1292257"/>
            <a:ext cx="11928048" cy="5291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19911D-95ED-996E-A9AA-7A0155E9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6" y="274164"/>
            <a:ext cx="4497630" cy="753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C6A48-64E7-60F6-4174-F82AEFC6B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06" y="621893"/>
            <a:ext cx="1613536" cy="4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ate Wise Complaints">
            <a:extLst>
              <a:ext uri="{FF2B5EF4-FFF2-40B4-BE49-F238E27FC236}">
                <a16:creationId xmlns:a16="http://schemas.microsoft.com/office/drawing/2014/main" id="{0943BE3B-F966-4C4B-B22F-86CE635E1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" y="1005770"/>
            <a:ext cx="12038029" cy="5466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4952CF-B560-C5CA-5A52-B7706598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5" y="206250"/>
            <a:ext cx="3856314" cy="6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541</TotalTime>
  <Words>418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 3</vt:lpstr>
      <vt:lpstr>Ion</vt:lpstr>
      <vt:lpstr>PROJECT--Tracking_Consumer_Complaints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Published the Reports and Dashboard to Tableau Public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PROJECT--Tracking_Consumer_Complaints</dc:title>
  <dc:creator/>
  <cp:lastModifiedBy>Sai dasari</cp:lastModifiedBy>
  <cp:revision>13</cp:revision>
  <dcterms:created xsi:type="dcterms:W3CDTF">2023-03-12T05:21:13Z</dcterms:created>
  <dcterms:modified xsi:type="dcterms:W3CDTF">2023-03-12T14:38:41Z</dcterms:modified>
</cp:coreProperties>
</file>