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1972-4C7D-440C-AC7C-5A86AC03C095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B7AFE-BBD7-4461-9C21-3B39B98F2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5787-3658-E196-CBCF-00B2482E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D49A-685A-6A02-B3B6-50E6DC788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545A-57D4-0B77-AA19-99B4856D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6B1B-57A9-12E0-20BA-97CBC8D7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8EC6-F8E0-24FA-D1EC-854C0A9B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5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8BD7-0476-A273-263A-1C87BA8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685DE-3FC9-F102-99B9-112A552A4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6432-48DE-B83E-CC3D-00BDB740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DF33-573B-B7CA-422E-2D24A94E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8A8B-F095-F861-83A6-A9DB6C4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392FE-35CC-3919-C103-8EBCBCD37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20ED1-897F-0D4E-3079-345E4EEC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137C-070E-4FB5-D6B3-A5D6FD6F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5B4B-C674-8635-366B-0C64620B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B33A-B61A-011C-A027-4494B68F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8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1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AFE5-CB0F-AF1D-8F7D-EEB3CF34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4B57-B574-F1A6-0F2B-03EE0B8A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D97A-DDC9-C34E-654F-98F369FB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4862-986A-33BD-21BF-92A31DC1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759C-205A-79A0-100E-17DE5B0E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1B99-4B3A-E618-C19E-18EB0F4E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E5E0-17FE-4D32-6766-94E0BBFB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9DB4-6521-AA3E-2037-62C0EFB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D4D8-DB74-C081-73FB-85F23CE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1AAA-FB3C-D94D-876D-EDE03426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D496-9B0B-0342-6184-7398C01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9339-2A4B-CB24-E613-48938AEFB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A513B-2C27-37AA-B6CB-ED88A31B4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59EE-354B-0480-CBE8-59F6E123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B0BC-A081-D94F-67BB-4D9D265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4032-E60C-EE35-77C9-FB5B423B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5246-9708-6625-2CCF-9FAD525A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5F0F-B7B8-77E6-C81B-C32A2261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2C74-3BCE-48ED-7897-4890E90F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751FD-ADA6-835F-00D5-2C945C8DE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791DE-EF1C-8766-5E51-75E7B7E6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CD4E1-1845-CF03-522A-C312EDCB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66ED9-0E30-E625-9B0F-57AE1C23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FF0B9-0F18-849F-3F03-1AD48243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A0A-A401-B709-3F27-71F7DBBE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DBBF2-0350-68F4-0595-F66A6136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5DF2E-96CF-C873-D984-160843B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733FA-0F7F-B92E-AB34-65ECD30F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8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E6D57-4420-8C96-2659-C3010B93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6A63E-889E-C81E-2100-9FF286D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3FCD-3D51-14B6-1DA4-7038CB4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4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B756-8933-A49C-0358-FF64D1FB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9DC3-7336-66E0-E167-9B1C6578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A1D90-CEE3-3B46-E0F2-F91E58AC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D2E0-D9DA-6E64-25D2-4116487C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8B7D-4A98-FA0D-CA56-2BDF62C2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4099-8660-F375-DCDF-6B7472D5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3A37-4C8D-F812-7A04-D9F7DA9C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14BD1-1D10-5F8C-E876-3005CBDF2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44E0A-25D1-6488-D1D7-C8C6752FC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2649-EAA7-CBD1-EC95-81FD5ADF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9A91F-E352-4262-F5E0-CD2ADC09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0627-1085-7F6B-DE39-30978D00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3C36-74A0-C653-40E6-E85184D3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03E1-5567-2958-8E9D-F42D82E6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6F65-3055-CF37-6238-068D89D9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2E54-0BF5-4668-8179-6366686AE6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AB0F-4A21-961D-56E8-165F663F1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DEFB-1F24-4CCB-C9A4-AFA7B00B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B2D6D-B388-4D57-A65D-F6ED06D67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5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68" y="2093258"/>
            <a:ext cx="9881664" cy="1736101"/>
          </a:xfrm>
        </p:spPr>
        <p:txBody>
          <a:bodyPr>
            <a:normAutofit fontScale="90000"/>
          </a:bodyPr>
          <a:lstStyle/>
          <a:p>
            <a:r>
              <a:rPr lang="en-IN" sz="44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MINI PROJECT – TESTING EBAY WEBSITE  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9180" y="5491012"/>
            <a:ext cx="8689976" cy="1371599"/>
          </a:xfrm>
        </p:spPr>
        <p:txBody>
          <a:bodyPr/>
          <a:lstStyle/>
          <a:p>
            <a:r>
              <a:rPr lang="en-US" sz="1800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Thotakuri Sai Kiran</a:t>
            </a:r>
          </a:p>
          <a:p>
            <a:r>
              <a:rPr lang="en-US" sz="1800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Mrs. Vaishali Sonanis Mam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29A3-F324-DC4B-86CF-02FB082D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E054-859A-2612-AF88-4065836C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823" y="77091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DEFECTS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E00-67AC-FA51-2532-4F4B64AFB3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75480"/>
            <a:ext cx="10363826" cy="3994379"/>
          </a:xfrm>
        </p:spPr>
        <p:txBody>
          <a:bodyPr>
            <a:normAutofit/>
          </a:bodyPr>
          <a:lstStyle/>
          <a:p>
            <a:pPr marL="8001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latin typeface="Corbel" panose="020B0503020204020204" pitchFamily="34" charset="0"/>
                <a:ea typeface="+mn-lt"/>
                <a:cs typeface="+mn-lt"/>
              </a:rPr>
              <a:t>While checking the responsiveness of the eBay site on multiple devices , responsiveness in the</a:t>
            </a:r>
            <a:endParaRPr lang="en-US" sz="18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  <a:ea typeface="+mn-lt"/>
                <a:cs typeface="+mn-lt"/>
              </a:rPr>
              <a:t>             </a:t>
            </a:r>
            <a:r>
              <a:rPr lang="en-US" sz="1800" dirty="0">
                <a:latin typeface="Corbel" panose="020B0503020204020204" pitchFamily="34" charset="0"/>
                <a:ea typeface="+mn-lt"/>
                <a:cs typeface="+mn-lt"/>
              </a:rPr>
              <a:t>mobiles is not working properly which is considered as a defect, so I  created a defect report on it.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2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8E338-74DF-80EA-D1EF-EFAA6D78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FB7373-70D6-E5E4-C7D3-2AAB91721A97}"/>
              </a:ext>
            </a:extLst>
          </p:cNvPr>
          <p:cNvSpPr txBox="1">
            <a:spLocks/>
          </p:cNvSpPr>
          <p:nvPr/>
        </p:nvSpPr>
        <p:spPr>
          <a:xfrm>
            <a:off x="914087" y="1826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18C4E-3F53-9366-3E32-E5F37E629D30}"/>
              </a:ext>
            </a:extLst>
          </p:cNvPr>
          <p:cNvSpPr txBox="1">
            <a:spLocks/>
          </p:cNvSpPr>
          <p:nvPr/>
        </p:nvSpPr>
        <p:spPr>
          <a:xfrm>
            <a:off x="1066487" y="19787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D2071-CBBA-2E4C-2323-429A9FF0A21E}"/>
              </a:ext>
            </a:extLst>
          </p:cNvPr>
          <p:cNvSpPr txBox="1">
            <a:spLocks/>
          </p:cNvSpPr>
          <p:nvPr/>
        </p:nvSpPr>
        <p:spPr>
          <a:xfrm>
            <a:off x="1218887" y="21311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1C0B48-3096-FB9F-ABC7-B34A2034780C}"/>
              </a:ext>
            </a:extLst>
          </p:cNvPr>
          <p:cNvSpPr txBox="1">
            <a:spLocks/>
          </p:cNvSpPr>
          <p:nvPr/>
        </p:nvSpPr>
        <p:spPr>
          <a:xfrm>
            <a:off x="1371287" y="22835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ACDBF3-8D60-284C-F75D-9F537CCC1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15AD20-E124-B68E-2507-E2E9A85012A9}"/>
              </a:ext>
            </a:extLst>
          </p:cNvPr>
          <p:cNvSpPr txBox="1">
            <a:spLocks/>
          </p:cNvSpPr>
          <p:nvPr/>
        </p:nvSpPr>
        <p:spPr>
          <a:xfrm>
            <a:off x="1523687" y="1431810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D3E11C-F87F-D3F6-E880-B54FB2DC7C46}"/>
              </a:ext>
            </a:extLst>
          </p:cNvPr>
          <p:cNvSpPr txBox="1">
            <a:spLocks/>
          </p:cNvSpPr>
          <p:nvPr/>
        </p:nvSpPr>
        <p:spPr>
          <a:xfrm>
            <a:off x="1676087" y="2588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901AD-68C0-BD5F-00A7-283A1A21830E}"/>
              </a:ext>
            </a:extLst>
          </p:cNvPr>
          <p:cNvSpPr txBox="1"/>
          <p:nvPr/>
        </p:nvSpPr>
        <p:spPr>
          <a:xfrm>
            <a:off x="3067664" y="275303"/>
            <a:ext cx="72758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DEFECT IDENTIFIER: </a:t>
            </a:r>
            <a:r>
              <a:rPr lang="en-US" dirty="0">
                <a:latin typeface="Corbel" panose="020B0503020204020204" pitchFamily="34" charset="0"/>
              </a:rPr>
              <a:t>Def_ebay_</a:t>
            </a:r>
            <a:r>
              <a:rPr lang="en-US" dirty="0">
                <a:latin typeface="+mj-lt"/>
              </a:rPr>
              <a:t>001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latin typeface="Corbel" panose="020B0503020204020204" pitchFamily="34" charset="0"/>
              </a:rPr>
              <a:t>Defect Summary: </a:t>
            </a:r>
            <a:r>
              <a:rPr lang="en-US" dirty="0">
                <a:latin typeface="Corbel" panose="020B0503020204020204" pitchFamily="34" charset="0"/>
              </a:rPr>
              <a:t>Responsiveness in mobiles is not working properly</a:t>
            </a:r>
          </a:p>
          <a:p>
            <a:r>
              <a:rPr lang="en-US" b="1" dirty="0">
                <a:latin typeface="Corbel" panose="020B0503020204020204" pitchFamily="34" charset="0"/>
              </a:rPr>
              <a:t>Test ID: </a:t>
            </a:r>
            <a:r>
              <a:rPr lang="en-US" dirty="0">
                <a:latin typeface="Corbel" panose="020B0503020204020204" pitchFamily="34" charset="0"/>
              </a:rPr>
              <a:t>TC_</a:t>
            </a:r>
            <a:r>
              <a:rPr lang="en-US" dirty="0">
                <a:latin typeface="+mj-lt"/>
              </a:rPr>
              <a:t>001</a:t>
            </a:r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latin typeface="Corbel" panose="020B0503020204020204" pitchFamily="34" charset="0"/>
              </a:rPr>
              <a:t>Test Case Name: </a:t>
            </a:r>
            <a:r>
              <a:rPr lang="en-US" dirty="0">
                <a:latin typeface="Corbel" panose="020B0503020204020204" pitchFamily="34" charset="0"/>
              </a:rPr>
              <a:t>TC _responsiveness of mobile</a:t>
            </a:r>
          </a:p>
          <a:p>
            <a:r>
              <a:rPr lang="en-US" b="1" dirty="0">
                <a:latin typeface="Corbel" panose="020B0503020204020204" pitchFamily="34" charset="0"/>
              </a:rPr>
              <a:t>Module Name : </a:t>
            </a:r>
            <a:r>
              <a:rPr lang="en-US" dirty="0">
                <a:latin typeface="Corbel" panose="020B0503020204020204" pitchFamily="34" charset="0"/>
              </a:rPr>
              <a:t>Responsiveness</a:t>
            </a:r>
          </a:p>
          <a:p>
            <a:r>
              <a:rPr lang="en-US" b="1" dirty="0">
                <a:latin typeface="Corbel" panose="020B0503020204020204" pitchFamily="34" charset="0"/>
              </a:rPr>
              <a:t>Reproducible: </a:t>
            </a:r>
            <a:r>
              <a:rPr lang="en-US" dirty="0">
                <a:latin typeface="Corbel" panose="020B0503020204020204" pitchFamily="34" charset="0"/>
              </a:rPr>
              <a:t>1.Open eBay on mobile</a:t>
            </a:r>
          </a:p>
          <a:p>
            <a:r>
              <a:rPr lang="en-US" dirty="0">
                <a:latin typeface="Corbel" panose="020B0503020204020204" pitchFamily="34" charset="0"/>
              </a:rPr>
              <a:t>	         2. Check responsiveness of the eBay site</a:t>
            </a:r>
          </a:p>
          <a:p>
            <a:r>
              <a:rPr lang="en-US" b="1" dirty="0">
                <a:latin typeface="Corbel" panose="020B0503020204020204" pitchFamily="34" charset="0"/>
              </a:rPr>
              <a:t>Severity: </a:t>
            </a:r>
            <a:r>
              <a:rPr lang="en-US" dirty="0">
                <a:latin typeface="Corbel" panose="020B0503020204020204" pitchFamily="34" charset="0"/>
              </a:rPr>
              <a:t>Medium</a:t>
            </a:r>
          </a:p>
          <a:p>
            <a:r>
              <a:rPr lang="en-US" b="1" dirty="0">
                <a:latin typeface="Corbel" panose="020B0503020204020204" pitchFamily="34" charset="0"/>
              </a:rPr>
              <a:t>Priority:</a:t>
            </a:r>
            <a:r>
              <a:rPr lang="en-US" dirty="0">
                <a:latin typeface="Corbel" panose="020B0503020204020204" pitchFamily="34" charset="0"/>
              </a:rPr>
              <a:t> Medium</a:t>
            </a:r>
          </a:p>
          <a:p>
            <a:r>
              <a:rPr lang="en-US" b="1" dirty="0">
                <a:latin typeface="Corbel" panose="020B0503020204020204" pitchFamily="34" charset="0"/>
              </a:rPr>
              <a:t>Raised by: </a:t>
            </a:r>
            <a:r>
              <a:rPr lang="en-US" dirty="0">
                <a:latin typeface="Corbel" panose="020B0503020204020204" pitchFamily="34" charset="0"/>
              </a:rPr>
              <a:t>Thotakuri</a:t>
            </a:r>
            <a:r>
              <a:rPr lang="en-US" b="1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</a:rPr>
              <a:t>Sai Kiran(Tester Name)</a:t>
            </a:r>
          </a:p>
          <a:p>
            <a:r>
              <a:rPr lang="en-US" b="1" dirty="0">
                <a:latin typeface="Corbel" panose="020B0503020204020204" pitchFamily="34" charset="0"/>
              </a:rPr>
              <a:t>Assigned to: </a:t>
            </a:r>
            <a:r>
              <a:rPr lang="en-US" dirty="0">
                <a:latin typeface="Corbel" panose="020B0503020204020204" pitchFamily="34" charset="0"/>
              </a:rPr>
              <a:t>Reeva Shah(Team Lead Name)</a:t>
            </a:r>
          </a:p>
          <a:p>
            <a:r>
              <a:rPr lang="en-US" b="1" dirty="0">
                <a:latin typeface="Corbel" panose="020B0503020204020204" pitchFamily="34" charset="0"/>
              </a:rPr>
              <a:t>Date of Assignment: </a:t>
            </a:r>
            <a:r>
              <a:rPr lang="en-US" dirty="0">
                <a:latin typeface="Corbel" panose="020B0503020204020204" pitchFamily="34" charset="0"/>
              </a:rPr>
              <a:t>18-08-2025</a:t>
            </a:r>
          </a:p>
          <a:p>
            <a:r>
              <a:rPr lang="en-US" b="1" dirty="0">
                <a:latin typeface="Corbel" panose="020B0503020204020204" pitchFamily="34" charset="0"/>
              </a:rPr>
              <a:t>Status: </a:t>
            </a:r>
            <a:r>
              <a:rPr lang="en-US" dirty="0">
                <a:latin typeface="Corbel" panose="020B0503020204020204" pitchFamily="34" charset="0"/>
              </a:rPr>
              <a:t>opened</a:t>
            </a:r>
          </a:p>
          <a:p>
            <a:r>
              <a:rPr lang="en-US" b="1" dirty="0">
                <a:latin typeface="Corbel" panose="020B0503020204020204" pitchFamily="34" charset="0"/>
              </a:rPr>
              <a:t>Snap Shots:</a:t>
            </a:r>
            <a:endParaRPr lang="en-US" dirty="0">
              <a:latin typeface="Corbel" panose="020B0503020204020204" pitchFamily="34" charset="0"/>
            </a:endParaRPr>
          </a:p>
          <a:p>
            <a:r>
              <a:rPr lang="en-US" b="1" dirty="0">
                <a:latin typeface="Corbel" panose="020B0503020204020204" pitchFamily="34" charset="0"/>
              </a:rPr>
              <a:t>Fixed by: </a:t>
            </a:r>
            <a:r>
              <a:rPr lang="en-US" dirty="0">
                <a:latin typeface="Corbel" panose="020B0503020204020204" pitchFamily="34" charset="0"/>
              </a:rPr>
              <a:t>Shiva Upadhyay(Developer name)</a:t>
            </a:r>
          </a:p>
          <a:p>
            <a:r>
              <a:rPr lang="en-US" b="1" dirty="0">
                <a:latin typeface="Corbel" panose="020B0503020204020204" pitchFamily="34" charset="0"/>
              </a:rPr>
              <a:t>Date of fixing:</a:t>
            </a:r>
          </a:p>
          <a:p>
            <a:r>
              <a:rPr lang="en-US" b="1" dirty="0">
                <a:latin typeface="Corbel" panose="020B0503020204020204" pitchFamily="34" charset="0"/>
              </a:rPr>
              <a:t>Approvals: </a:t>
            </a:r>
            <a:r>
              <a:rPr lang="en-US" dirty="0">
                <a:latin typeface="Corbel" panose="020B0503020204020204" pitchFamily="34" charset="0"/>
              </a:rPr>
              <a:t>Nisha Mandot(Manager name)</a:t>
            </a:r>
          </a:p>
          <a:p>
            <a:endParaRPr lang="en-US" sz="1400" dirty="0">
              <a:latin typeface="Corbel" panose="020B05030202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51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333C-C543-2F3A-7EC2-F19CD9E5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CB663-C325-E412-CAD1-906FBF89A9B2}"/>
              </a:ext>
            </a:extLst>
          </p:cNvPr>
          <p:cNvSpPr txBox="1">
            <a:spLocks/>
          </p:cNvSpPr>
          <p:nvPr/>
        </p:nvSpPr>
        <p:spPr>
          <a:xfrm>
            <a:off x="914087" y="1826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1516EA-C01B-D97E-E3D2-1A30F2C4E94F}"/>
              </a:ext>
            </a:extLst>
          </p:cNvPr>
          <p:cNvSpPr txBox="1">
            <a:spLocks/>
          </p:cNvSpPr>
          <p:nvPr/>
        </p:nvSpPr>
        <p:spPr>
          <a:xfrm>
            <a:off x="1066487" y="19787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813A9-11CC-C982-7AD2-33924C1BE2E4}"/>
              </a:ext>
            </a:extLst>
          </p:cNvPr>
          <p:cNvSpPr txBox="1">
            <a:spLocks/>
          </p:cNvSpPr>
          <p:nvPr/>
        </p:nvSpPr>
        <p:spPr>
          <a:xfrm>
            <a:off x="1218887" y="21311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0D8C86-DCB2-A3C2-CCC3-A5320C6CA044}"/>
              </a:ext>
            </a:extLst>
          </p:cNvPr>
          <p:cNvSpPr txBox="1">
            <a:spLocks/>
          </p:cNvSpPr>
          <p:nvPr/>
        </p:nvSpPr>
        <p:spPr>
          <a:xfrm>
            <a:off x="1371287" y="22835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075576-3082-1DBE-4566-EF824368D6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09811C-E447-1194-921E-C4565A70CC24}"/>
              </a:ext>
            </a:extLst>
          </p:cNvPr>
          <p:cNvSpPr txBox="1">
            <a:spLocks/>
          </p:cNvSpPr>
          <p:nvPr/>
        </p:nvSpPr>
        <p:spPr>
          <a:xfrm>
            <a:off x="1523687" y="24359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64CFD3-7B9A-4D58-0FF7-FF5AF8A174F6}"/>
              </a:ext>
            </a:extLst>
          </p:cNvPr>
          <p:cNvSpPr txBox="1">
            <a:spLocks/>
          </p:cNvSpPr>
          <p:nvPr/>
        </p:nvSpPr>
        <p:spPr>
          <a:xfrm>
            <a:off x="1676087" y="2588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2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07CC6A-7269-0146-1CA5-EF907397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0" y="603046"/>
            <a:ext cx="7030064" cy="56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66EED-7CEA-560A-17C6-AD5C95317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201BEF-2AF5-DA25-5A94-F2A4A1BF4776}"/>
              </a:ext>
            </a:extLst>
          </p:cNvPr>
          <p:cNvSpPr txBox="1">
            <a:spLocks/>
          </p:cNvSpPr>
          <p:nvPr/>
        </p:nvSpPr>
        <p:spPr>
          <a:xfrm>
            <a:off x="914087" y="1826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64029E-7CF3-2BB6-D4CC-D54CFEB39282}"/>
              </a:ext>
            </a:extLst>
          </p:cNvPr>
          <p:cNvSpPr txBox="1">
            <a:spLocks/>
          </p:cNvSpPr>
          <p:nvPr/>
        </p:nvSpPr>
        <p:spPr>
          <a:xfrm>
            <a:off x="1066487" y="19787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C92BC-0429-2F67-83C2-3E6BE100ABF2}"/>
              </a:ext>
            </a:extLst>
          </p:cNvPr>
          <p:cNvSpPr txBox="1">
            <a:spLocks/>
          </p:cNvSpPr>
          <p:nvPr/>
        </p:nvSpPr>
        <p:spPr>
          <a:xfrm>
            <a:off x="1218887" y="21311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42F20A-5DDD-293D-75D4-663A9AB29F3A}"/>
              </a:ext>
            </a:extLst>
          </p:cNvPr>
          <p:cNvSpPr txBox="1">
            <a:spLocks/>
          </p:cNvSpPr>
          <p:nvPr/>
        </p:nvSpPr>
        <p:spPr>
          <a:xfrm>
            <a:off x="1371287" y="22835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13872-BBA5-7F61-EA08-0C7DC8A489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6805-F26E-D0AA-01BD-1D647B52FE65}"/>
              </a:ext>
            </a:extLst>
          </p:cNvPr>
          <p:cNvSpPr txBox="1">
            <a:spLocks/>
          </p:cNvSpPr>
          <p:nvPr/>
        </p:nvSpPr>
        <p:spPr>
          <a:xfrm>
            <a:off x="1523687" y="24359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C39D6-0411-E04D-4CDB-6B7677C104EF}"/>
              </a:ext>
            </a:extLst>
          </p:cNvPr>
          <p:cNvSpPr txBox="1">
            <a:spLocks/>
          </p:cNvSpPr>
          <p:nvPr/>
        </p:nvSpPr>
        <p:spPr>
          <a:xfrm>
            <a:off x="1676087" y="2588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16F1D-B7C0-45EA-3D19-34E942A02498}"/>
              </a:ext>
            </a:extLst>
          </p:cNvPr>
          <p:cNvSpPr txBox="1"/>
          <p:nvPr/>
        </p:nvSpPr>
        <p:spPr>
          <a:xfrm>
            <a:off x="2591270" y="751696"/>
            <a:ext cx="6096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rgbClr val="000000"/>
                </a:solidFill>
                <a:latin typeface="Corbel" panose="020B0503020204020204" pitchFamily="34" charset="0"/>
              </a:rPr>
              <a:t>CHALLENGES</a:t>
            </a:r>
          </a:p>
          <a:p>
            <a:endParaRPr lang="en-US" sz="1400" cap="all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  <a:ea typeface="+mn-lt"/>
                <a:cs typeface="+mn-lt"/>
              </a:rPr>
              <a:t>Tests failing randomly due to slow page loads</a:t>
            </a:r>
          </a:p>
          <a:p>
            <a:endParaRPr lang="en-US" cap="all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  <a:ea typeface="+mn-lt"/>
                <a:cs typeface="+mn-lt"/>
              </a:rPr>
              <a:t>CAPTCHA/verification interrupting automation flow.</a:t>
            </a:r>
            <a:endParaRPr lang="en-US" cap="all" dirty="0">
              <a:latin typeface="Corbel" panose="020B0503020204020204" pitchFamily="34" charset="0"/>
            </a:endParaRPr>
          </a:p>
          <a:p>
            <a:endParaRPr lang="en-US" cap="all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Issues Due To Unstable Or Slow Internet</a:t>
            </a:r>
          </a:p>
        </p:txBody>
      </p:sp>
    </p:spTree>
    <p:extLst>
      <p:ext uri="{BB962C8B-B14F-4D97-AF65-F5344CB8AC3E}">
        <p14:creationId xmlns:p14="http://schemas.microsoft.com/office/powerpoint/2010/main" val="267419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1C6B-2F99-D5CC-6B07-D2D066E9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072F9-1321-90AE-8E44-2D26A50FEE22}"/>
              </a:ext>
            </a:extLst>
          </p:cNvPr>
          <p:cNvSpPr txBox="1">
            <a:spLocks/>
          </p:cNvSpPr>
          <p:nvPr/>
        </p:nvSpPr>
        <p:spPr>
          <a:xfrm>
            <a:off x="914087" y="1826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0081-8955-9705-49B2-871CB23FAFFE}"/>
              </a:ext>
            </a:extLst>
          </p:cNvPr>
          <p:cNvSpPr txBox="1">
            <a:spLocks/>
          </p:cNvSpPr>
          <p:nvPr/>
        </p:nvSpPr>
        <p:spPr>
          <a:xfrm>
            <a:off x="1066487" y="19787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8A7E6C-A104-12E9-6542-8D7595296F4F}"/>
              </a:ext>
            </a:extLst>
          </p:cNvPr>
          <p:cNvSpPr txBox="1">
            <a:spLocks/>
          </p:cNvSpPr>
          <p:nvPr/>
        </p:nvSpPr>
        <p:spPr>
          <a:xfrm>
            <a:off x="1218887" y="21311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BFC445-1402-E7D8-E6CC-33BE27957227}"/>
              </a:ext>
            </a:extLst>
          </p:cNvPr>
          <p:cNvSpPr txBox="1">
            <a:spLocks/>
          </p:cNvSpPr>
          <p:nvPr/>
        </p:nvSpPr>
        <p:spPr>
          <a:xfrm>
            <a:off x="1371287" y="22835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7C9A6-1218-C2ED-2BE5-2D458F8EDB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3CB997-A451-D1CA-60C8-BDB81A02B1D4}"/>
              </a:ext>
            </a:extLst>
          </p:cNvPr>
          <p:cNvSpPr txBox="1">
            <a:spLocks/>
          </p:cNvSpPr>
          <p:nvPr/>
        </p:nvSpPr>
        <p:spPr>
          <a:xfrm>
            <a:off x="1523687" y="24359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87EDDE-425D-132D-0A57-FBC4A2522935}"/>
              </a:ext>
            </a:extLst>
          </p:cNvPr>
          <p:cNvSpPr txBox="1">
            <a:spLocks/>
          </p:cNvSpPr>
          <p:nvPr/>
        </p:nvSpPr>
        <p:spPr>
          <a:xfrm>
            <a:off x="1676087" y="2588318"/>
            <a:ext cx="10363826" cy="399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18CC3-9235-2E90-B82C-7DBF8F6E5E37}"/>
              </a:ext>
            </a:extLst>
          </p:cNvPr>
          <p:cNvSpPr txBox="1"/>
          <p:nvPr/>
        </p:nvSpPr>
        <p:spPr>
          <a:xfrm>
            <a:off x="2591270" y="751696"/>
            <a:ext cx="72508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rgbClr val="000000"/>
                </a:solidFill>
                <a:latin typeface="Corbel" panose="020B0503020204020204" pitchFamily="34" charset="0"/>
              </a:rPr>
              <a:t>EXPERIENCE</a:t>
            </a:r>
          </a:p>
          <a:p>
            <a:endParaRPr lang="en-US" sz="1400" cap="all" dirty="0">
              <a:solidFill>
                <a:srgbClr val="000000"/>
              </a:solidFill>
              <a:latin typeface="Arial Black"/>
            </a:endParaRPr>
          </a:p>
          <a:p>
            <a:r>
              <a:rPr lang="en-US" dirty="0">
                <a:latin typeface="Corbel" panose="020B0503020204020204" pitchFamily="34" charset="0"/>
                <a:ea typeface="Poppins"/>
                <a:cs typeface="Poppins"/>
                <a:sym typeface="Poppins"/>
              </a:rPr>
              <a:t>Gained hands-on experience in e-commerce testing by working on eBay</a:t>
            </a:r>
          </a:p>
          <a:p>
            <a:endParaRPr lang="en-US" cap="all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Gained hands-on experience in automating web applications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Using Selenium WebDriver and TestNG</a:t>
            </a:r>
          </a:p>
          <a:p>
            <a:endParaRPr lang="en-US" cap="all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IN" dirty="0">
                <a:latin typeface="Corbel" panose="020B0503020204020204" pitchFamily="34" charset="0"/>
                <a:ea typeface="+mn-lt"/>
                <a:cs typeface="+mn-lt"/>
              </a:rPr>
              <a:t>Worked with real-world scenarios like profile updates and address modifications.</a:t>
            </a:r>
          </a:p>
          <a:p>
            <a:endParaRPr lang="en-IN" dirty="0">
              <a:latin typeface="Corbel" panose="020B0503020204020204" pitchFamily="34" charset="0"/>
              <a:ea typeface="+mn-lt"/>
              <a:cs typeface="+mn-lt"/>
            </a:endParaRPr>
          </a:p>
          <a:p>
            <a:r>
              <a:rPr lang="en-IN" dirty="0">
                <a:latin typeface="Corbel" panose="020B0503020204020204" pitchFamily="34" charset="0"/>
                <a:ea typeface="+mn-lt"/>
                <a:cs typeface="+mn-lt"/>
              </a:rPr>
              <a:t>Learned to handle test failures.</a:t>
            </a:r>
          </a:p>
          <a:p>
            <a:endParaRPr lang="en-US" sz="1400" cap="all" dirty="0">
              <a:solidFill>
                <a:srgbClr val="00000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9662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E6DE-B8F0-FE0D-4FB4-892F6CFE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2685538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748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952" y="90172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 </a:t>
            </a: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eBay is a global e-commerce platform </a:t>
            </a:r>
            <a:r>
              <a:rPr lang="en-US" dirty="0">
                <a:latin typeface="Corbel" panose="020B0503020204020204" pitchFamily="34" charset="0"/>
              </a:rPr>
              <a:t>that facilitates consumer-to-consumer and business-to-consumer transactions through online auctions and fixed-price listings.</a:t>
            </a:r>
          </a:p>
          <a:p>
            <a:r>
              <a:rPr lang="en-US" dirty="0">
                <a:latin typeface="Corbel" panose="020B0503020204020204" pitchFamily="34" charset="0"/>
              </a:rPr>
              <a:t> It operates as a dynamic digital marketplace where individuals and enterprises can buy and sell an expansive array of goods—ranging from collectibles, electronics, fashion, and home goods to vehicles and industrial equipment.</a:t>
            </a:r>
            <a:endParaRPr lang="en-US" i="1" dirty="0"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7925-6953-9854-DC37-A20A3D27B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9B2F-7ED9-D0A3-2FC1-82359F0C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907" y="93598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1971-F657-EE37-55DA-5CBCCE4455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6328" y="2497905"/>
            <a:ext cx="10363826" cy="3424107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 Create Test Plan</a:t>
            </a:r>
          </a:p>
          <a:p>
            <a:r>
              <a:rPr lang="en-US" dirty="0">
                <a:latin typeface="Corbel" panose="020B0503020204020204" pitchFamily="34" charset="0"/>
                <a:cs typeface="Poppins Italics"/>
                <a:sym typeface="Poppins Italics"/>
              </a:rPr>
              <a:t>Create Test Cases</a:t>
            </a:r>
          </a:p>
          <a:p>
            <a:r>
              <a:rPr lang="en-US" dirty="0">
                <a:latin typeface="Corbel" panose="020B0503020204020204" pitchFamily="34" charset="0"/>
                <a:cs typeface="Poppins Italics"/>
                <a:sym typeface="Poppins Italics"/>
              </a:rPr>
              <a:t>Automate Test Cases for each Module</a:t>
            </a:r>
          </a:p>
          <a:p>
            <a:r>
              <a:rPr lang="en-US" dirty="0">
                <a:latin typeface="Corbel" panose="020B0503020204020204" pitchFamily="34" charset="0"/>
                <a:cs typeface="Poppins Italics"/>
                <a:sym typeface="Poppins Italics"/>
              </a:rPr>
              <a:t>Create Test Analysis Report</a:t>
            </a:r>
          </a:p>
          <a:p>
            <a:r>
              <a:rPr lang="en-US" dirty="0">
                <a:latin typeface="Corbel" panose="020B0503020204020204" pitchFamily="34" charset="0"/>
                <a:cs typeface="Poppins Italics"/>
                <a:sym typeface="Poppins Italics"/>
              </a:rPr>
              <a:t>Find Defects and create Defect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7A67E-6C56-412D-22BD-0F32C830A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BB32-7587-AA7D-7CAD-D210C515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823" y="77091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1F78-273F-E2BF-E93F-93F055E132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 </a:t>
            </a: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eBay is a global e-commerce platform </a:t>
            </a:r>
            <a:r>
              <a:rPr lang="en-US" dirty="0">
                <a:latin typeface="Corbel" panose="020B0503020204020204" pitchFamily="34" charset="0"/>
              </a:rPr>
              <a:t>that facilitates consumer-to-consumer and business-to-consumer transactions through online auctions and fixed-price listings. 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Why Use  eBay ?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eBay is </a:t>
            </a:r>
            <a:r>
              <a:rPr lang="en-US" dirty="0">
                <a:latin typeface="Corbel" panose="020B0503020204020204" pitchFamily="34" charset="0"/>
              </a:rPr>
              <a:t>a trusted marketplace where you can find almost anything—often at great prices—buying new or used items, bidding in auctions, or selling your own products to millions of buyers worldwide.</a:t>
            </a:r>
            <a:endParaRPr lang="en-US" dirty="0"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CB1F4-9655-C764-0290-F597FAB3C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E5F3-378C-0DC7-5D2C-A9827F08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823" y="77091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43A2-5222-A15F-A491-E657DEF600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26318"/>
            <a:ext cx="10363826" cy="399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1 : Login Page :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Validate username (email) and password fields.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Check error handling for invalid credentials.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If Confirmed successful login then redirect to next page.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2 : Search Multiple Items :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Test with various search terms ( "watch," "phone," “headphones").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Verify auto-suggestions and result relevance.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Ensure the search feature returns accurate results.</a:t>
            </a:r>
            <a:b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</a:br>
            <a:endParaRPr lang="en-US" sz="2400" dirty="0"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09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209C4-7322-EC2C-C340-48F027BE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5D3C-858A-169B-AEBE-902F16E59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26318"/>
            <a:ext cx="10363826" cy="399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3 : Add to Cart 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Search for a specific item ("</a:t>
            </a:r>
            <a:r>
              <a:rPr lang="en-IN" sz="2400" dirty="0">
                <a:latin typeface="Corbel" panose="020B0503020204020204" pitchFamily="34" charset="0"/>
              </a:rPr>
              <a:t> Samsung Galaxy S10 5G 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").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Add the item to cart and verify cart updates 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Validate the cart workflow for a seamless shopping experience.</a:t>
            </a:r>
          </a:p>
          <a:p>
            <a:endParaRPr lang="en-US" sz="2400" dirty="0"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4: Remove from Cart: 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Navigate to the cart and remove the added item.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Confirm cart updates and return to homepage.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Ensure users can easily modify their cart.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46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67ADA-0FA6-7B94-4AC7-A0461AD3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4270-EA74-E293-359C-42441B7F1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0229" y="1600176"/>
            <a:ext cx="10363826" cy="399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5 : Update Username :</a:t>
            </a:r>
            <a:r>
              <a:rPr lang="en-US" sz="2400" dirty="0">
                <a:ea typeface="+mn-lt"/>
                <a:cs typeface="+mn-lt"/>
              </a:rPr>
              <a:t>Navigate to account settings and edit the username.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Verify field clearance, new input acceptance, and save confirmation.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6 : Update Address: </a:t>
            </a:r>
            <a:r>
              <a:rPr lang="en-US" sz="2400" dirty="0">
                <a:ea typeface="+mn-lt"/>
                <a:cs typeface="+mn-lt"/>
              </a:rPr>
              <a:t>Edit address fields (street, city, state, postal code).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Confirm submission and error handling for invalid inputs.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0B1BA-D6FA-0B17-5DE8-BD445061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A954-5018-359C-85A4-590682F32A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2513" y="1157725"/>
            <a:ext cx="10363826" cy="399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7 : Shop by Category :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Perform category-based product browsing.</a:t>
            </a:r>
            <a:b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</a:b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Access any particular category via hover menu.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Verify redirection to category page and subcategory selection.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8: </a:t>
            </a:r>
            <a:r>
              <a:rPr lang="en-US" sz="2400" i="1" dirty="0">
                <a:latin typeface="+mj-lt"/>
                <a:ea typeface="Poppins Italics"/>
                <a:cs typeface="Poppins Italics"/>
                <a:sym typeface="Poppins Italics"/>
              </a:rPr>
              <a:t>Shop by CategoryAll : </a:t>
            </a: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Select All Categories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Select any particular category from the dropdown and trigger search.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Confirm results match the chosen category.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06092-465F-9711-B385-63D28884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1A5D-3605-692D-416C-0311247775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3184" y="1431810"/>
            <a:ext cx="9753913" cy="399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9: Footer Link Validation : 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Test footer navigation links.</a:t>
            </a:r>
            <a:b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</a:b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 Click any footer link and verify page load.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Validate return to homepage post-navigation.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i="1" dirty="0">
                <a:latin typeface="Corbel" panose="020B0503020204020204" pitchFamily="34" charset="0"/>
                <a:ea typeface="Poppins Italics"/>
                <a:cs typeface="Poppins Italics"/>
                <a:sym typeface="Poppins Italics"/>
              </a:rPr>
              <a:t>Module 10 : Logout 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Test secure session termination</a:t>
            </a: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Logged out via account flyout menu.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Verify redirection to sign-in page and session clearance.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rbel" panose="020B0503020204020204" pitchFamily="34" charset="0"/>
              <a:ea typeface="Poppins Italics"/>
              <a:cs typeface="Poppins Italics"/>
              <a:sym typeface="Poppins Itali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6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696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Cooper Black</vt:lpstr>
      <vt:lpstr>Corbel</vt:lpstr>
      <vt:lpstr>Office Theme</vt:lpstr>
      <vt:lpstr>MINI PROJECT – TESTING EBAY WEBSITE   </vt:lpstr>
      <vt:lpstr>INTRODUCTION </vt:lpstr>
      <vt:lpstr>RESPONSIBILITIES </vt:lpstr>
      <vt:lpstr>OVERVIEW </vt:lpstr>
      <vt:lpstr>MODULES </vt:lpstr>
      <vt:lpstr>PowerPoint Presentation</vt:lpstr>
      <vt:lpstr>PowerPoint Presentation</vt:lpstr>
      <vt:lpstr>PowerPoint Presentation</vt:lpstr>
      <vt:lpstr>PowerPoint Presentation</vt:lpstr>
      <vt:lpstr>DEFECTS </vt:lpstr>
      <vt:lpstr>PowerPoint Presentation</vt:lpstr>
      <vt:lpstr>PowerPoint Presentation</vt:lpstr>
      <vt:lpstr>PowerPoint Presentation</vt:lpstr>
      <vt:lpstr>PowerPoint Presentation</vt:lpstr>
      <vt:lpstr>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THOTAKURI SAI KIRAN</dc:creator>
  <cp:lastModifiedBy>THOTAKURI SAI KIRAN</cp:lastModifiedBy>
  <cp:revision>10</cp:revision>
  <dcterms:created xsi:type="dcterms:W3CDTF">2025-08-18T16:04:54Z</dcterms:created>
  <dcterms:modified xsi:type="dcterms:W3CDTF">2025-08-22T13:13:12Z</dcterms:modified>
</cp:coreProperties>
</file>