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5"/>
  </p:sldMasterIdLst>
  <p:notesMasterIdLst>
    <p:notesMasterId r:id="rId13"/>
  </p:notesMasterIdLst>
  <p:sldIdLst>
    <p:sldId id="256" r:id="rId6"/>
    <p:sldId id="257" r:id="rId7"/>
    <p:sldId id="258"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498" autoAdjust="0"/>
  </p:normalViewPr>
  <p:slideViewPr>
    <p:cSldViewPr snapToGrid="0">
      <p:cViewPr varScale="1">
        <p:scale>
          <a:sx n="67" d="100"/>
          <a:sy n="67" d="100"/>
        </p:scale>
        <p:origin x="64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217944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8468401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454652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302592909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31574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10843185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4"/>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38500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4" y="0"/>
            <a:ext cx="237172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30234999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142444698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77090075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4035148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3566160"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r>
              <a:rPr lang="en-US" dirty="0">
                <a:effectLst/>
              </a:rPr>
              <a:t>JANUARY 2022</a:t>
            </a:r>
            <a:endParaRPr lang="en-US" dirty="0"/>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r>
              <a:rPr lang="en-US"/>
              <a:t>Click icon to add picture</a:t>
            </a:r>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486400"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60799675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55666829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r>
              <a:rPr lang="en-US"/>
              <a:t>Click icon to add picture</a:t>
            </a:r>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12862843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9522073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708489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57621174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7125794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19145337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09028838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5659620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93213391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0052269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6959672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54840366"/>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6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5" y="0"/>
            <a:ext cx="2371722"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304713053"/>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r>
              <a:rPr lang="en-US"/>
              <a:t>Click icon to add picture</a:t>
            </a:r>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726755664"/>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16165139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r>
              <a:rPr lang="en-US"/>
              <a:t>Click icon to add picture</a:t>
            </a:r>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r>
              <a:rPr lang="en-US"/>
              <a:t>Click icon to add picture</a:t>
            </a:r>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r>
              <a:rPr lang="en-US"/>
              <a:t>Click icon to add picture</a:t>
            </a:r>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148325081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r>
              <a:rPr lang="en-US"/>
              <a:t>Click icon to add picture</a:t>
            </a:r>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r>
              <a:rPr lang="en-US"/>
              <a:t>Click icon to add picture</a:t>
            </a:r>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r>
              <a:rPr lang="en-US"/>
              <a:t>Click icon to add picture</a:t>
            </a:r>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90831165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r>
              <a:rPr lang="en-US"/>
              <a:t>Click icon to add picture</a:t>
            </a:r>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r>
              <a:rPr lang="en-US"/>
              <a:t>Click icon to add picture</a:t>
            </a:r>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r>
              <a:rPr lang="en-US"/>
              <a:t>Click icon to add picture</a:t>
            </a:r>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r>
              <a:rPr lang="en-US"/>
              <a:t>Click icon to add picture</a:t>
            </a:r>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329880495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66012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22787055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107882"/>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p:txBody>
      </p:sp>
    </p:spTree>
    <p:extLst>
      <p:ext uri="{BB962C8B-B14F-4D97-AF65-F5344CB8AC3E}">
        <p14:creationId xmlns:p14="http://schemas.microsoft.com/office/powerpoint/2010/main" val="35488643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r>
              <a:rPr lang="en-US"/>
              <a:t>Click icon to add picture</a:t>
            </a:r>
          </a:p>
        </p:txBody>
      </p:sp>
    </p:spTree>
    <p:extLst>
      <p:ext uri="{BB962C8B-B14F-4D97-AF65-F5344CB8AC3E}">
        <p14:creationId xmlns:p14="http://schemas.microsoft.com/office/powerpoint/2010/main" val="5384716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2990372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759988983"/>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r>
              <a:rPr lang="en-US"/>
              <a:t>Click icon to add picture</a:t>
            </a:r>
          </a:p>
        </p:txBody>
      </p:sp>
    </p:spTree>
    <p:extLst>
      <p:ext uri="{BB962C8B-B14F-4D97-AF65-F5344CB8AC3E}">
        <p14:creationId xmlns:p14="http://schemas.microsoft.com/office/powerpoint/2010/main" val="30006459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14176247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76860621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38502154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5162800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r>
              <a:rPr lang="en-US"/>
              <a:t>Click icon to add picture</a:t>
            </a:r>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65120604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a:t>Click to edit Master title style</a:t>
            </a:r>
            <a:endParaRPr lang="en-US" dirty="0"/>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
        <p:nvSpPr>
          <p:cNvPr id="3" name="empower - DO NOT DELETE!!!" hidden="1">
            <a:extLst>
              <a:ext uri="{FF2B5EF4-FFF2-40B4-BE49-F238E27FC236}">
                <a16:creationId xmlns:a16="http://schemas.microsoft.com/office/drawing/2014/main" id="{A35F69B3-CEEB-4767-9F70-13BF0ADECAA9}"/>
              </a:ext>
            </a:extLst>
          </p:cNvPr>
          <p:cNvSpPr/>
          <p:nvPr userDrawn="1">
            <p:custDataLst>
              <p:tags r:id="rId46"/>
            </p:custDataLst>
          </p:nvPr>
        </p:nvSpPr>
        <p:spPr bwMode="auto">
          <a:xfrm>
            <a:off x="0" y="0"/>
            <a:ext cx="0" cy="0"/>
          </a:xfrm>
          <a:prstGeom prst="ellipse">
            <a:avLst/>
          </a:prstGeom>
          <a:solidFill>
            <a:schemeClr val="accent1"/>
          </a:solidFill>
          <a:ln>
            <a:noFill/>
          </a:ln>
          <a:effectLst/>
        </p:spPr>
        <p:txBody>
          <a:bodyPr wrap="square" lIns="0" tIns="0" rIns="0" bIns="0"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Tree>
    <p:extLst>
      <p:ext uri="{BB962C8B-B14F-4D97-AF65-F5344CB8AC3E}">
        <p14:creationId xmlns:p14="http://schemas.microsoft.com/office/powerpoint/2010/main" val="10936439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47" r:id="rId36"/>
    <p:sldLayoutId id="2147483848" r:id="rId37"/>
    <p:sldLayoutId id="2147483849" r:id="rId38"/>
    <p:sldLayoutId id="2147483850" r:id="rId39"/>
    <p:sldLayoutId id="2147483851" r:id="rId40"/>
    <p:sldLayoutId id="2147483852" r:id="rId41"/>
    <p:sldLayoutId id="2147483853" r:id="rId42"/>
    <p:sldLayoutId id="2147483854" r:id="rId43"/>
    <p:sldLayoutId id="2147483855" r:id="rId44"/>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p15:clr>
            <a:srgbClr val="F26B43"/>
          </p15:clr>
        </p15:guide>
        <p15:guide id="16" orient="horz" pos="144">
          <p15:clr>
            <a:srgbClr val="F26B43"/>
          </p15:clr>
        </p15:guide>
        <p15:guide id="17" orient="horz" pos="312">
          <p15:clr>
            <a:srgbClr val="F26B43"/>
          </p15:clr>
        </p15:guide>
        <p15:guide id="19" orient="horz" pos="576">
          <p15:clr>
            <a:srgbClr val="F26B43"/>
          </p15:clr>
        </p15:guide>
        <p15:guide id="20" orient="horz" pos="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43D7E-EB4D-A285-CC3A-4FD3A2473690}"/>
              </a:ext>
            </a:extLst>
          </p:cNvPr>
          <p:cNvSpPr>
            <a:spLocks noGrp="1"/>
          </p:cNvSpPr>
          <p:nvPr>
            <p:ph type="body" sz="quarter" idx="11"/>
          </p:nvPr>
        </p:nvSpPr>
        <p:spPr/>
        <p:txBody>
          <a:bodyPr/>
          <a:lstStyle/>
          <a:p>
            <a:r>
              <a:rPr lang="en-US" dirty="0"/>
              <a:t>Presented By </a:t>
            </a:r>
            <a:endParaRPr lang="en-IN" dirty="0"/>
          </a:p>
        </p:txBody>
      </p:sp>
      <p:sp>
        <p:nvSpPr>
          <p:cNvPr id="3" name="Text Placeholder 2">
            <a:extLst>
              <a:ext uri="{FF2B5EF4-FFF2-40B4-BE49-F238E27FC236}">
                <a16:creationId xmlns:a16="http://schemas.microsoft.com/office/drawing/2014/main" id="{8D6A40D2-0C08-C0BE-540F-265E747BE7C1}"/>
              </a:ext>
            </a:extLst>
          </p:cNvPr>
          <p:cNvSpPr>
            <a:spLocks noGrp="1"/>
          </p:cNvSpPr>
          <p:nvPr>
            <p:ph type="body" sz="quarter" idx="12"/>
          </p:nvPr>
        </p:nvSpPr>
        <p:spPr/>
        <p:txBody>
          <a:bodyPr/>
          <a:lstStyle/>
          <a:p>
            <a:r>
              <a:rPr lang="en-US" dirty="0"/>
              <a:t>SAI KIRAN BEKKANTI</a:t>
            </a:r>
            <a:endParaRPr lang="en-IN" dirty="0"/>
          </a:p>
        </p:txBody>
      </p:sp>
      <p:sp>
        <p:nvSpPr>
          <p:cNvPr id="4" name="Title 3">
            <a:extLst>
              <a:ext uri="{FF2B5EF4-FFF2-40B4-BE49-F238E27FC236}">
                <a16:creationId xmlns:a16="http://schemas.microsoft.com/office/drawing/2014/main" id="{0B65ADA0-7076-DBD0-833E-6F7E8114BD51}"/>
              </a:ext>
            </a:extLst>
          </p:cNvPr>
          <p:cNvSpPr>
            <a:spLocks noGrp="1"/>
          </p:cNvSpPr>
          <p:nvPr>
            <p:ph type="title"/>
          </p:nvPr>
        </p:nvSpPr>
        <p:spPr>
          <a:xfrm>
            <a:off x="466165" y="1965960"/>
            <a:ext cx="5764213" cy="923330"/>
          </a:xfrm>
        </p:spPr>
        <p:txBody>
          <a:bodyPr/>
          <a:lstStyle/>
          <a:p>
            <a:r>
              <a:rPr lang="en-US" dirty="0" err="1"/>
              <a:t>Linq</a:t>
            </a:r>
            <a:r>
              <a:rPr lang="en-US" dirty="0"/>
              <a:t> Tasks</a:t>
            </a:r>
            <a:endParaRPr lang="en-IN" dirty="0"/>
          </a:p>
        </p:txBody>
      </p:sp>
    </p:spTree>
    <p:extLst>
      <p:ext uri="{BB962C8B-B14F-4D97-AF65-F5344CB8AC3E}">
        <p14:creationId xmlns:p14="http://schemas.microsoft.com/office/powerpoint/2010/main" val="110659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D51B-6CBB-E0EA-90BF-687F5586D3EE}"/>
              </a:ext>
            </a:extLst>
          </p:cNvPr>
          <p:cNvSpPr>
            <a:spLocks noGrp="1"/>
          </p:cNvSpPr>
          <p:nvPr>
            <p:ph type="title"/>
          </p:nvPr>
        </p:nvSpPr>
        <p:spPr>
          <a:xfrm>
            <a:off x="3152776" y="120610"/>
            <a:ext cx="7450138" cy="553998"/>
          </a:xfrm>
        </p:spPr>
        <p:txBody>
          <a:bodyPr/>
          <a:lstStyle/>
          <a:p>
            <a:r>
              <a:rPr lang="en-US" sz="3600" dirty="0" err="1"/>
              <a:t>IEnumerable</a:t>
            </a:r>
            <a:r>
              <a:rPr lang="en-US" sz="3600" dirty="0"/>
              <a:t>&lt;T&gt;</a:t>
            </a:r>
            <a:endParaRPr lang="en-IN" sz="3600" dirty="0"/>
          </a:p>
        </p:txBody>
      </p:sp>
      <p:sp>
        <p:nvSpPr>
          <p:cNvPr id="3" name="Text Placeholder 2">
            <a:extLst>
              <a:ext uri="{FF2B5EF4-FFF2-40B4-BE49-F238E27FC236}">
                <a16:creationId xmlns:a16="http://schemas.microsoft.com/office/drawing/2014/main" id="{03051DB8-CE11-0AB5-93DB-5E450F94DCA5}"/>
              </a:ext>
            </a:extLst>
          </p:cNvPr>
          <p:cNvSpPr>
            <a:spLocks noGrp="1"/>
          </p:cNvSpPr>
          <p:nvPr>
            <p:ph type="body" sz="quarter" idx="10"/>
          </p:nvPr>
        </p:nvSpPr>
        <p:spPr>
          <a:xfrm>
            <a:off x="457200" y="800101"/>
            <a:ext cx="11182350" cy="5495924"/>
          </a:xfrm>
        </p:spPr>
        <p:txBody>
          <a:bodyPr/>
          <a:lstStyle/>
          <a:p>
            <a:pPr marL="285750" indent="-285750">
              <a:buFont typeface="Wingdings" panose="05000000000000000000" pitchFamily="2" charset="2"/>
              <a:buChar char="Ø"/>
            </a:pPr>
            <a:r>
              <a:rPr lang="en-US" dirty="0"/>
              <a:t>In LINQ (Language Integrated Query), there are two important interfaces: </a:t>
            </a:r>
            <a:r>
              <a:rPr lang="en-US" b="1" dirty="0" err="1"/>
              <a:t>IEnumerable</a:t>
            </a:r>
            <a:r>
              <a:rPr lang="en-US" b="1" dirty="0"/>
              <a:t>&lt;T&gt;</a:t>
            </a:r>
            <a:r>
              <a:rPr lang="en-US" dirty="0"/>
              <a:t> and </a:t>
            </a:r>
            <a:r>
              <a:rPr lang="en-US" b="1" dirty="0" err="1"/>
              <a:t>IQueryable</a:t>
            </a:r>
            <a:r>
              <a:rPr lang="en-US" b="1" dirty="0"/>
              <a:t>&lt;T&gt;</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Both interfaces provide a way to query data from a data source, but they work differently and have different use cases.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a:t>IEnumerable</a:t>
            </a:r>
            <a:r>
              <a:rPr lang="en-US" dirty="0"/>
              <a:t>&lt;T&gt; is the simplest and most common interface used in LINQ. It represents a collection of objects that can be enumerated using a foreach loop.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When you use LINQ with </a:t>
            </a:r>
            <a:r>
              <a:rPr lang="en-US" dirty="0" err="1"/>
              <a:t>IEnumerable</a:t>
            </a:r>
            <a:r>
              <a:rPr lang="en-US" dirty="0"/>
              <a:t>&lt;T&gt;, the query is executed on the entire collection in memory.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means that all the data is loaded into memory before the query is executed.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can be inefficient when dealing with large data sets or remote data sources, because it can cause performance problems and consume a lot of memory.</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84771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6A00-D07A-2860-CE26-D43708C0022D}"/>
              </a:ext>
            </a:extLst>
          </p:cNvPr>
          <p:cNvSpPr>
            <a:spLocks noGrp="1"/>
          </p:cNvSpPr>
          <p:nvPr>
            <p:ph type="title"/>
          </p:nvPr>
        </p:nvSpPr>
        <p:spPr>
          <a:xfrm>
            <a:off x="3066256" y="19050"/>
            <a:ext cx="7450138" cy="553998"/>
          </a:xfrm>
        </p:spPr>
        <p:txBody>
          <a:bodyPr/>
          <a:lstStyle/>
          <a:p>
            <a:r>
              <a:rPr lang="en-US" sz="3600" dirty="0" err="1"/>
              <a:t>IQueryable</a:t>
            </a:r>
            <a:r>
              <a:rPr lang="en-US" sz="3600" dirty="0"/>
              <a:t>&lt;T&gt;</a:t>
            </a:r>
            <a:endParaRPr lang="en-IN" sz="3600" dirty="0"/>
          </a:p>
        </p:txBody>
      </p:sp>
      <p:sp>
        <p:nvSpPr>
          <p:cNvPr id="3" name="Text Placeholder 2">
            <a:extLst>
              <a:ext uri="{FF2B5EF4-FFF2-40B4-BE49-F238E27FC236}">
                <a16:creationId xmlns:a16="http://schemas.microsoft.com/office/drawing/2014/main" id="{4F9320A7-B46E-FE55-EF3D-3B484B21C818}"/>
              </a:ext>
            </a:extLst>
          </p:cNvPr>
          <p:cNvSpPr>
            <a:spLocks noGrp="1"/>
          </p:cNvSpPr>
          <p:nvPr>
            <p:ph type="body" sz="quarter" idx="10"/>
          </p:nvPr>
        </p:nvSpPr>
        <p:spPr>
          <a:xfrm>
            <a:off x="466725" y="685800"/>
            <a:ext cx="11477625" cy="5305425"/>
          </a:xfrm>
        </p:spPr>
        <p:txBody>
          <a:bodyPr/>
          <a:lstStyle/>
          <a:p>
            <a:pPr marL="285750" indent="-285750">
              <a:buFont typeface="Wingdings" panose="05000000000000000000" pitchFamily="2" charset="2"/>
              <a:buChar char="Ø"/>
            </a:pPr>
            <a:r>
              <a:rPr lang="en-US" dirty="0" err="1"/>
              <a:t>IQueryable</a:t>
            </a:r>
            <a:r>
              <a:rPr lang="en-US" dirty="0"/>
              <a:t>&lt;T&gt; is more powerful than </a:t>
            </a:r>
            <a:r>
              <a:rPr lang="en-US" dirty="0" err="1"/>
              <a:t>IEnumerable</a:t>
            </a:r>
            <a:r>
              <a:rPr lang="en-US" dirty="0"/>
              <a:t>&lt;T&gt; because it allows for deferred execution. This means that the query is not executed until the data is actually needed.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When you use LINQ with </a:t>
            </a:r>
            <a:r>
              <a:rPr lang="en-US" dirty="0" err="1"/>
              <a:t>IQueryable</a:t>
            </a:r>
            <a:r>
              <a:rPr lang="en-US" dirty="0"/>
              <a:t>&lt;T&gt;, the query is not executed immediately, but is instead converted into an expression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expression tree is a tree-like data structure, where each node represents an operation in the query, such as Where, Select, </a:t>
            </a:r>
            <a:r>
              <a:rPr lang="en-US" dirty="0" err="1"/>
              <a:t>OrderBy</a:t>
            </a:r>
            <a:r>
              <a:rPr lang="en-US" dirty="0"/>
              <a:t>, etc.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This expression tree is then executed on the data source when the query results are actually needed. This allows for more efficient queries, especially when working with large data sets or remote data sources.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summary, if you are working with small data sets or local collections, </a:t>
            </a:r>
            <a:r>
              <a:rPr lang="en-US" dirty="0" err="1"/>
              <a:t>IEnumerable</a:t>
            </a:r>
            <a:r>
              <a:rPr lang="en-US" dirty="0"/>
              <a:t>&lt;T&gt; is usually sufficient.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However, if you are working with large data sets or remote data sources, </a:t>
            </a:r>
            <a:r>
              <a:rPr lang="en-US" dirty="0" err="1"/>
              <a:t>IQueryable</a:t>
            </a:r>
            <a:r>
              <a:rPr lang="en-US" dirty="0"/>
              <a:t>&lt;T&gt; is more appropriate because it allows for more efficient queries.</a:t>
            </a: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68587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42B7-1418-E19C-643F-0B905D6BE628}"/>
              </a:ext>
            </a:extLst>
          </p:cNvPr>
          <p:cNvSpPr>
            <a:spLocks noGrp="1"/>
          </p:cNvSpPr>
          <p:nvPr>
            <p:ph type="title"/>
          </p:nvPr>
        </p:nvSpPr>
        <p:spPr>
          <a:xfrm>
            <a:off x="2571751" y="82510"/>
            <a:ext cx="7450138" cy="553998"/>
          </a:xfrm>
        </p:spPr>
        <p:txBody>
          <a:bodyPr/>
          <a:lstStyle/>
          <a:p>
            <a:r>
              <a:rPr lang="en-US" sz="3600" b="0" i="0" dirty="0">
                <a:solidFill>
                  <a:srgbClr val="374151"/>
                </a:solidFill>
                <a:effectLst/>
                <a:latin typeface="Söhne"/>
              </a:rPr>
              <a:t>Fire and forget</a:t>
            </a:r>
            <a:endParaRPr lang="en-IN" sz="3600" dirty="0"/>
          </a:p>
        </p:txBody>
      </p:sp>
      <p:sp>
        <p:nvSpPr>
          <p:cNvPr id="3" name="Text Placeholder 2">
            <a:extLst>
              <a:ext uri="{FF2B5EF4-FFF2-40B4-BE49-F238E27FC236}">
                <a16:creationId xmlns:a16="http://schemas.microsoft.com/office/drawing/2014/main" id="{71861A17-8E51-FED0-838F-DD0523F0B2B7}"/>
              </a:ext>
            </a:extLst>
          </p:cNvPr>
          <p:cNvSpPr>
            <a:spLocks noGrp="1"/>
          </p:cNvSpPr>
          <p:nvPr>
            <p:ph type="body" sz="quarter" idx="10"/>
          </p:nvPr>
        </p:nvSpPr>
        <p:spPr>
          <a:xfrm>
            <a:off x="509587" y="819150"/>
            <a:ext cx="11172825" cy="5448300"/>
          </a:xfrm>
        </p:spPr>
        <p:txBody>
          <a:bodyPr/>
          <a:lstStyle/>
          <a:p>
            <a:pPr marL="285750" indent="-285750" algn="l">
              <a:buFont typeface="Wingdings" panose="05000000000000000000" pitchFamily="2" charset="2"/>
              <a:buChar char="Ø"/>
            </a:pPr>
            <a:r>
              <a:rPr lang="en-US" b="0" i="0" dirty="0">
                <a:solidFill>
                  <a:srgbClr val="374151"/>
                </a:solidFill>
                <a:effectLst/>
                <a:latin typeface="Söhne"/>
              </a:rPr>
              <a:t>Fire and forget is a programming pattern in which a method or function is executed asynchronously without waiting for the completion of the task. </a:t>
            </a:r>
          </a:p>
          <a:p>
            <a:pPr marL="285750" indent="-285750" algn="l">
              <a:buFont typeface="Wingdings" panose="05000000000000000000" pitchFamily="2" charset="2"/>
              <a:buChar char="Ø"/>
            </a:pPr>
            <a:endParaRPr lang="en-US" dirty="0">
              <a:solidFill>
                <a:srgbClr val="374151"/>
              </a:solidFill>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Once the asynchronous task is started, the application proceeds with other operations without waiting for the task to complete.</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This pattern is typically used in scenarios where the result of the operation is not needed, and the primary goal is to avoid blocking the calling thread</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10329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2155-EA8B-A662-624B-1204A2C488F0}"/>
              </a:ext>
            </a:extLst>
          </p:cNvPr>
          <p:cNvSpPr>
            <a:spLocks noGrp="1"/>
          </p:cNvSpPr>
          <p:nvPr>
            <p:ph type="title"/>
          </p:nvPr>
        </p:nvSpPr>
        <p:spPr>
          <a:xfrm>
            <a:off x="4162426" y="101560"/>
            <a:ext cx="7450138" cy="553998"/>
          </a:xfrm>
        </p:spPr>
        <p:txBody>
          <a:bodyPr/>
          <a:lstStyle/>
          <a:p>
            <a:r>
              <a:rPr lang="en-US" sz="3600" dirty="0" err="1"/>
              <a:t>Onfailure</a:t>
            </a:r>
            <a:endParaRPr lang="en-IN" sz="3600" dirty="0"/>
          </a:p>
        </p:txBody>
      </p:sp>
      <p:sp>
        <p:nvSpPr>
          <p:cNvPr id="3" name="Text Placeholder 2">
            <a:extLst>
              <a:ext uri="{FF2B5EF4-FFF2-40B4-BE49-F238E27FC236}">
                <a16:creationId xmlns:a16="http://schemas.microsoft.com/office/drawing/2014/main" id="{042ECFA8-59CF-AF64-36E3-317FD068DAC0}"/>
              </a:ext>
            </a:extLst>
          </p:cNvPr>
          <p:cNvSpPr>
            <a:spLocks noGrp="1"/>
          </p:cNvSpPr>
          <p:nvPr>
            <p:ph type="body" sz="quarter" idx="10"/>
          </p:nvPr>
        </p:nvSpPr>
        <p:spPr>
          <a:xfrm>
            <a:off x="457200" y="655559"/>
            <a:ext cx="11058525" cy="5621416"/>
          </a:xfrm>
        </p:spPr>
        <p:txBody>
          <a:bodyPr/>
          <a:lstStyle/>
          <a:p>
            <a:pPr marL="285750" indent="-285750">
              <a:buFont typeface="Wingdings" panose="05000000000000000000" pitchFamily="2" charset="2"/>
              <a:buChar char="Ø"/>
            </a:pPr>
            <a:r>
              <a:rPr lang="en-US" dirty="0" err="1"/>
              <a:t>OnFailure</a:t>
            </a:r>
            <a:r>
              <a:rPr lang="en-US" dirty="0"/>
              <a:t> is an extension method that can be used with Task objects in C#. It allows you to specify an action that will be executed if the task fails due to an exception.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a:t>
            </a:r>
            <a:r>
              <a:rPr lang="en-US" dirty="0" err="1"/>
              <a:t>OnFailure</a:t>
            </a:r>
            <a:r>
              <a:rPr lang="en-US" dirty="0"/>
              <a:t> method takes an action as a parameter, which is executed if the task fails.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This action is passed the exception that caused the task to fail, and can be used to log the error, notify the user, or take other appropriate action.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a:t>OnFailure</a:t>
            </a:r>
            <a:r>
              <a:rPr lang="en-US" dirty="0"/>
              <a:t> is particularly useful when you have a long-running task that is likely to fail at some point.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By using </a:t>
            </a:r>
            <a:r>
              <a:rPr lang="en-US" dirty="0" err="1"/>
              <a:t>OnFailure</a:t>
            </a:r>
            <a:r>
              <a:rPr lang="en-US" dirty="0"/>
              <a:t>, you can ensure that your application handles failures gracefully, and that your users are informed of any errors that occur.</a:t>
            </a:r>
            <a:endParaRPr lang="en-IN" dirty="0"/>
          </a:p>
        </p:txBody>
      </p:sp>
    </p:spTree>
    <p:extLst>
      <p:ext uri="{BB962C8B-B14F-4D97-AF65-F5344CB8AC3E}">
        <p14:creationId xmlns:p14="http://schemas.microsoft.com/office/powerpoint/2010/main" val="389709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E684-AC97-188E-3100-E4E7B6153249}"/>
              </a:ext>
            </a:extLst>
          </p:cNvPr>
          <p:cNvSpPr>
            <a:spLocks noGrp="1"/>
          </p:cNvSpPr>
          <p:nvPr>
            <p:ph type="title"/>
          </p:nvPr>
        </p:nvSpPr>
        <p:spPr>
          <a:xfrm>
            <a:off x="3543301" y="72985"/>
            <a:ext cx="7450138" cy="553998"/>
          </a:xfrm>
        </p:spPr>
        <p:txBody>
          <a:bodyPr/>
          <a:lstStyle/>
          <a:p>
            <a:r>
              <a:rPr lang="en-US" sz="3600" dirty="0"/>
              <a:t>Timeout</a:t>
            </a:r>
            <a:endParaRPr lang="en-IN" sz="3600" dirty="0"/>
          </a:p>
        </p:txBody>
      </p:sp>
      <p:sp>
        <p:nvSpPr>
          <p:cNvPr id="3" name="Text Placeholder 2">
            <a:extLst>
              <a:ext uri="{FF2B5EF4-FFF2-40B4-BE49-F238E27FC236}">
                <a16:creationId xmlns:a16="http://schemas.microsoft.com/office/drawing/2014/main" id="{7283C649-44A1-FD2B-2286-3C1605CFC9EF}"/>
              </a:ext>
            </a:extLst>
          </p:cNvPr>
          <p:cNvSpPr>
            <a:spLocks noGrp="1"/>
          </p:cNvSpPr>
          <p:nvPr>
            <p:ph type="body" sz="quarter" idx="10"/>
          </p:nvPr>
        </p:nvSpPr>
        <p:spPr>
          <a:xfrm>
            <a:off x="457200" y="626983"/>
            <a:ext cx="10877550" cy="5783341"/>
          </a:xfrm>
        </p:spPr>
        <p:txBody>
          <a:bodyPr/>
          <a:lstStyle/>
          <a:p>
            <a:pPr marL="285750" indent="-285750">
              <a:buFont typeface="Wingdings" panose="05000000000000000000" pitchFamily="2" charset="2"/>
              <a:buChar char="Ø"/>
            </a:pPr>
            <a:r>
              <a:rPr lang="en-US" dirty="0"/>
              <a:t>Timeout is a mechanism to limit the amount of time a particular operation can take to complete.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asynchronous programming, this can be achieved using the </a:t>
            </a:r>
            <a:r>
              <a:rPr lang="en-US" dirty="0" err="1"/>
              <a:t>Task.WhenAny</a:t>
            </a:r>
            <a:r>
              <a:rPr lang="en-US" dirty="0"/>
              <a:t> method to wait for the first task to complete, and then checking if it was the expected task.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If not, it means that the timeout has occurred, and the operation should be cancelled.</a:t>
            </a:r>
            <a:endParaRPr lang="en-IN" dirty="0"/>
          </a:p>
        </p:txBody>
      </p:sp>
    </p:spTree>
    <p:extLst>
      <p:ext uri="{BB962C8B-B14F-4D97-AF65-F5344CB8AC3E}">
        <p14:creationId xmlns:p14="http://schemas.microsoft.com/office/powerpoint/2010/main" val="205828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ED835F-711A-B051-940E-3CFF54D5A5E1}"/>
              </a:ext>
            </a:extLst>
          </p:cNvPr>
          <p:cNvSpPr>
            <a:spLocks noGrp="1"/>
          </p:cNvSpPr>
          <p:nvPr>
            <p:ph type="body" sz="quarter" idx="10"/>
          </p:nvPr>
        </p:nvSpPr>
        <p:spPr>
          <a:xfrm>
            <a:off x="523875" y="942976"/>
            <a:ext cx="11144250" cy="5915024"/>
          </a:xfrm>
        </p:spPr>
        <p:txBody>
          <a:bodyPr/>
          <a:lstStyle/>
          <a:p>
            <a:pPr marL="285750" indent="-285750">
              <a:buFont typeface="Wingdings" panose="05000000000000000000" pitchFamily="2" charset="2"/>
              <a:buChar char="Ø"/>
            </a:pPr>
            <a:r>
              <a:rPr lang="en-US" b="1" dirty="0"/>
              <a:t>retry</a:t>
            </a:r>
            <a:r>
              <a:rPr lang="en-US" dirty="0"/>
              <a:t> is a method that takes a </a:t>
            </a:r>
            <a:r>
              <a:rPr lang="en-US" dirty="0" err="1"/>
              <a:t>Func</a:t>
            </a:r>
            <a:r>
              <a:rPr lang="en-US" dirty="0"/>
              <a:t>&lt;Task&lt;</a:t>
            </a:r>
            <a:r>
              <a:rPr lang="en-US" dirty="0" err="1"/>
              <a:t>TResult</a:t>
            </a:r>
            <a:r>
              <a:rPr lang="en-US" dirty="0"/>
              <a:t>&gt;&gt; delegate, which represents an asynchronous operation, and attempts to execute it a certain number of times in case of failures.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method takes the maximum number of retries and the delay between each retry as parameters.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0" i="0" dirty="0">
                <a:solidFill>
                  <a:srgbClr val="374151"/>
                </a:solidFill>
                <a:effectLst/>
                <a:latin typeface="Söhne"/>
              </a:rPr>
              <a:t>It can be useful when dealing with unreliable or slow external services, where retrying the operation can improve the success rate of the overall process.</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1" i="0" dirty="0">
                <a:solidFill>
                  <a:srgbClr val="374151"/>
                </a:solidFill>
                <a:effectLst/>
                <a:latin typeface="Söhne"/>
              </a:rPr>
              <a:t>Fallback</a:t>
            </a:r>
            <a:r>
              <a:rPr lang="en-US" b="0" i="0" dirty="0">
                <a:solidFill>
                  <a:srgbClr val="374151"/>
                </a:solidFill>
                <a:effectLst/>
                <a:latin typeface="Söhne"/>
              </a:rPr>
              <a:t> is a technique used in software development to provide a secondary or alternative option in case the primary option fails or becomes unavailable. </a:t>
            </a: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790600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FALLBACK_LAYOUT" val="1"/>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df8f217-8770-4a3a-9667-63ca2056eb55"/>
  <p:tag name="MIO_UPDATE" val="True"/>
  <p:tag name="MIO_VERSION" val="08.02.2022 08:06:22"/>
  <p:tag name="MIO_DBID" val="D7ED4A1B-644D-42C8-B85A-3AF7EB19A1AD"/>
  <p:tag name="MIO_LASTDOWNLOADED" val="10.02.2022 17:33:29"/>
  <p:tag name="MIO_OBJECTNAME" val="EPAM NA Master 2021.3"/>
  <p:tag name="MIO_CDID" val="b2432654-21ad-4919-b8a6-653a7f8fcbff"/>
</p:tagLst>
</file>

<file path=ppt/theme/theme1.xml><?xml version="1.0" encoding="utf-8"?>
<a:theme xmlns:a="http://schemas.openxmlformats.org/drawingml/2006/main" name="1_EPAM Master 2021.3">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 name="Coral Orange">
      <a:srgbClr val="F57F41"/>
    </a:custClr>
    <a:custClr name="Tangerine">
      <a:srgbClr val="F15C44"/>
    </a:custClr>
    <a:custClr name="Gold">
      <a:srgbClr val="DBB661"/>
    </a:custClr>
    <a:custClr name="Turqoise">
      <a:srgbClr val="2A9D8E"/>
    </a:custClr>
    <a:custClr name="Ocean">
      <a:srgbClr val="209EBD"/>
    </a:custClr>
    <a:custClr name="Charcoal">
      <a:srgbClr val="264553"/>
    </a:custClr>
    <a:custClr name="Eggplant">
      <a:srgbClr val="58335E"/>
    </a:custClr>
    <a:custClr name="Grape Soda">
      <a:srgbClr val="745C97"/>
    </a:custClr>
    <a:custClr name="Wild Berry">
      <a:srgbClr val="89608E"/>
    </a:custClr>
    <a:custClr name="Taffy">
      <a:srgbClr val="8ACDEA"/>
    </a:custClr>
    <a:custClr name="Honey">
      <a:srgbClr val="EFEA5A"/>
    </a:custClr>
    <a:custClr name="Mint">
      <a:srgbClr val="2CD094"/>
    </a:custClr>
    <a:custClr name="Malibu">
      <a:srgbClr val="BAD49C"/>
    </a:custClr>
    <a:custClr name="Cotton Candy">
      <a:srgbClr val="EEB4B3"/>
    </a:custClr>
    <a:custClr name="Guava">
      <a:srgbClr val="E26D5C"/>
    </a:custClr>
  </a:custClrLst>
  <a:extLst>
    <a:ext uri="{05A4C25C-085E-4340-85A3-A5531E510DB2}">
      <thm15:themeFamily xmlns:thm15="http://schemas.microsoft.com/office/thememl/2012/main" name="PID_CaseStudy_OneSlider.potx" id="{AEA712D5-05A1-44FB-A4A1-C7CBD72FE05E}" vid="{B8FEDD16-060C-4898-A61E-054A57BBE0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EPAM Template" ma:contentTypeID="0x0101006F5799D5350E4747858630C5700DFDF000B6D9D939ED572D4DA68DFFE5FEB3FF9A" ma:contentTypeVersion="30" ma:contentTypeDescription="ECL EPAM Template CT" ma:contentTypeScope="" ma:versionID="7c5b7724c1689f4b66e23858f134c9b8">
  <xsd:schema xmlns:xsd="http://www.w3.org/2001/XMLSchema" xmlns:xs="http://www.w3.org/2001/XMLSchema" xmlns:p="http://schemas.microsoft.com/office/2006/metadata/properties" xmlns:ns1="http://schemas.microsoft.com/sharepoint/v3" xmlns:ns2="2f73596d-a490-4938-9ae7-6f2abd4edc7d" xmlns:ns4="f5a96a75-28d2-4ce2-9575-3891bbb94bd1" targetNamespace="http://schemas.microsoft.com/office/2006/metadata/properties" ma:root="true" ma:fieldsID="a6620d7111e7d948ec7bf1434c1e608b" ns1:_="" ns2:_="" ns4:_="">
    <xsd:import namespace="http://schemas.microsoft.com/sharepoint/v3"/>
    <xsd:import namespace="2f73596d-a490-4938-9ae7-6f2abd4edc7d"/>
    <xsd:import namespace="f5a96a75-28d2-4ce2-9575-3891bbb94bd1"/>
    <xsd:element name="properties">
      <xsd:complexType>
        <xsd:sequence>
          <xsd:element name="documentManagement">
            <xsd:complexType>
              <xsd:all>
                <xsd:element ref="ns2:SubjectDoc" minOccurs="0"/>
                <xsd:element ref="ns2:EPAMDocumentID_x0020_" minOccurs="0"/>
                <xsd:element ref="ns2:LastApproverName" minOccurs="0"/>
                <xsd:element ref="ns2:LastApprovalDate" minOccurs="0"/>
                <xsd:element ref="ns2:BriefDescription" minOccurs="0"/>
                <xsd:element ref="ns2:OrganizationalUnit" minOccurs="0"/>
                <xsd:element ref="ns2:LocationCountry" minOccurs="0"/>
                <xsd:element ref="ns2:PageName" minOccurs="0"/>
                <xsd:element ref="ns2:WorkStorage" minOccurs="0"/>
                <xsd:element ref="ns2:Standards" minOccurs="0"/>
                <xsd:element ref="ns2:Subarea"/>
                <xsd:element ref="ns2:DocumentArea" minOccurs="0"/>
                <xsd:element ref="ns2:_dlc_DocIdUrl" minOccurs="0"/>
                <xsd:element ref="ns1:Company" minOccurs="0"/>
                <xsd:element ref="ns2:Document_x0020_Approver_x0020__x0028_position_x0029_" minOccurs="0"/>
                <xsd:element ref="ns2:_dlc_DocIdPersistId" minOccurs="0"/>
                <xsd:element ref="ns2:_dlc_DocId" minOccurs="0"/>
                <xsd:element ref="ns2:Document_x0020_Owner_x0020__x0028_position_x0029_" minOccurs="0"/>
                <xsd:element ref="ns4:MediaServiceAutoKeyPoints" minOccurs="0"/>
                <xsd:element ref="ns4:MediaServiceKeyPoints" minOccurs="0"/>
                <xsd:element ref="ns2:SharedWithUsers" minOccurs="0"/>
                <xsd:element ref="ns2:SharedWithDetails" minOccurs="0"/>
                <xsd:element ref="ns4:TemplatesText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15" nillable="true" ma:displayName="Company" ma:hidden="true" ma:internalName="Compan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73596d-a490-4938-9ae7-6f2abd4edc7d" elementFormDefault="qualified">
    <xsd:import namespace="http://schemas.microsoft.com/office/2006/documentManagement/types"/>
    <xsd:import namespace="http://schemas.microsoft.com/office/infopath/2007/PartnerControls"/>
    <xsd:element name="SubjectDoc" ma:index="1" nillable="true" ma:displayName="Artifact Type" ma:internalName="SubjectDoc" ma:readOnly="false">
      <xsd:simpleType>
        <xsd:restriction base="dms:Text">
          <xsd:maxLength value="255"/>
        </xsd:restriction>
      </xsd:simpleType>
    </xsd:element>
    <xsd:element name="EPAMDocumentID_x0020_" ma:index="2" nillable="true" ma:displayName="EPAM Document ID " ma:internalName="EPAMDocumentID_x0020_" ma:readOnly="false">
      <xsd:simpleType>
        <xsd:restriction base="dms:Text"/>
      </xsd:simpleType>
    </xsd:element>
    <xsd:element name="LastApproverName" ma:index="3" nillable="true" ma:displayName="Approver Name" ma:internalName="LastApproverName" ma:readOnly="false">
      <xsd:simpleType>
        <xsd:restriction base="dms:Text">
          <xsd:maxLength value="255"/>
        </xsd:restriction>
      </xsd:simpleType>
    </xsd:element>
    <xsd:element name="LastApprovalDate" ma:index="4" nillable="true" ma:displayName="Approval Date" ma:format="DateOnly" ma:internalName="LastApprovalDate" ma:readOnly="false">
      <xsd:simpleType>
        <xsd:restriction base="dms:DateTime"/>
      </xsd:simpleType>
    </xsd:element>
    <xsd:element name="BriefDescription" ma:index="5" nillable="true" ma:displayName="Brief Description" ma:hidden="true" ma:internalName="BriefDescription" ma:readOnly="false">
      <xsd:simpleType>
        <xsd:restriction base="dms:Note"/>
      </xsd:simpleType>
    </xsd:element>
    <xsd:element name="OrganizationalUnit" ma:index="6" nillable="true" ma:displayName="Organizational Unit" ma:internalName="OrganizationalUnit"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LocationCountry" ma:index="7" nillable="true" ma:displayName="Location (Country)" ma:internalName="LocationCountry" ma:readOnly="false">
      <xsd:complexType>
        <xsd:complexContent>
          <xsd:extension base="dms:MultiChoice">
            <xsd:sequence>
              <xsd:element name="Value" maxOccurs="unbounded" minOccurs="0" nillable="true">
                <xsd:simpleType>
                  <xsd:restriction base="dms:Choice">
                    <xsd:enumeration value="Global"/>
                    <xsd:enumeration value="AM"/>
                    <xsd:enumeration value="BG"/>
                    <xsd:enumeration value="BY"/>
                    <xsd:enumeration value="CIS"/>
                    <xsd:enumeration value="CN"/>
                    <xsd:enumeration value="CZ"/>
                    <xsd:enumeration value="EU"/>
                    <xsd:enumeration value="IN"/>
                    <xsd:enumeration value="HU"/>
                    <xsd:enumeration value="KZ"/>
                    <xsd:enumeration value="MX"/>
                    <xsd:enumeration value="NL"/>
                    <xsd:enumeration value="PL"/>
                    <xsd:enumeration value="RU"/>
                    <xsd:enumeration value="UA"/>
                    <xsd:enumeration value="UK"/>
                    <xsd:enumeration value="US"/>
                  </xsd:restriction>
                </xsd:simpleType>
              </xsd:element>
            </xsd:sequence>
          </xsd:extension>
        </xsd:complexContent>
      </xsd:complexType>
    </xsd:element>
    <xsd:element name="PageName" ma:index="9" nillable="true" ma:displayName="Published Place" ma:format="Hyperlink" ma:internalName="PageNam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WorkStorage" ma:index="10" nillable="true" ma:displayName="Work Storage" ma:format="Hyperlink" ma:internalName="WorkStor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Standards" ma:index="11" nillable="true" ma:displayName="Standards" ma:default="ISO 9001" ma:internalName="Standards">
      <xsd:complexType>
        <xsd:complexContent>
          <xsd:extension base="dms:MultiChoice">
            <xsd:sequence>
              <xsd:element name="Value" maxOccurs="unbounded" minOccurs="0" nillable="true">
                <xsd:simpleType>
                  <xsd:restriction base="dms:Choice">
                    <xsd:enumeration value="ISO 9001"/>
                    <xsd:enumeration value="ISO 9001 PP"/>
                    <xsd:enumeration value="ISO 13485"/>
                    <xsd:enumeration value="ISO 20000"/>
                    <xsd:enumeration value="ISO 27001"/>
                    <xsd:enumeration value="ISO 27701"/>
                    <xsd:enumeration value="ISO 45001"/>
                    <xsd:enumeration value="ISO 62304"/>
                    <xsd:enumeration value="ISO 27001"/>
                    <xsd:enumeration value="ISAE 3402"/>
                    <xsd:enumeration value="ISO 14001"/>
                    <xsd:enumeration value="ISO 50001"/>
                    <xsd:enumeration value="CMMI"/>
                    <xsd:enumeration value="SOX"/>
                    <xsd:enumeration value="PCI DSS"/>
                    <xsd:enumeration value="ISO 14968"/>
                    <xsd:enumeration value="Key ISMS"/>
                    <xsd:enumeration value="Key Data Privacy"/>
                    <xsd:enumeration value="LSH"/>
                    <xsd:enumeration value="###"/>
                  </xsd:restriction>
                </xsd:simpleType>
              </xsd:element>
            </xsd:sequence>
          </xsd:extension>
        </xsd:complexContent>
      </xsd:complexType>
    </xsd:element>
    <xsd:element name="Subarea" ma:index="12" ma:displayName="Subarea" ma:format="Dropdown" ma:internalName="Subarea" ma:readOnly="false">
      <xsd:simpleType>
        <xsd:restriction base="dms:Choice">
          <xsd:enumeration value="ISMS Management"/>
          <xsd:enumeration value="Physical Security"/>
          <xsd:enumeration value="Data Privacy"/>
          <xsd:enumeration value="Project/account security"/>
          <xsd:enumeration value="Software assets"/>
          <xsd:enumeration value="Hardware assets"/>
          <xsd:enumeration value="Access and network management"/>
          <xsd:enumeration value="Risk management"/>
          <xsd:enumeration value="IT &amp; IT Security services"/>
          <xsd:enumeration value="Change; management"/>
          <xsd:enumeration value="Application security"/>
          <xsd:enumeration value="People management"/>
          <xsd:enumeration value="Rules for users"/>
          <xsd:enumeration value="Internal audit"/>
          <xsd:enumeration value="Vendor management"/>
          <xsd:enumeration value="Location level regulatory documents"/>
          <xsd:enumeration value="Incident management"/>
          <xsd:enumeration value="Business Continuity"/>
          <xsd:enumeration value="###"/>
        </xsd:restriction>
      </xsd:simpleType>
    </xsd:element>
    <xsd:element name="DocumentArea" ma:index="13" nillable="true" ma:displayName="Document Area" ma:default="###" ma:internalName="DocumentArea">
      <xsd:complexType>
        <xsd:complexContent>
          <xsd:extension base="dms:MultiChoice">
            <xsd:sequence>
              <xsd:element name="Value" maxOccurs="unbounded" minOccurs="0" nillable="true">
                <xsd:simpleType>
                  <xsd:restriction base="dms:Choice">
                    <xsd:enumeration value="Access and Network Management"/>
                    <xsd:enumeration value="Application Security"/>
                    <xsd:enumeration value="Artifact Management"/>
                    <xsd:enumeration value="Business Continuity"/>
                    <xsd:enumeration value="Computerized System Validation"/>
                    <xsd:enumeration value="Corporate Governance"/>
                    <xsd:enumeration value="Corrective and Preventive Actions"/>
                    <xsd:enumeration value="Data Privacy"/>
                    <xsd:enumeration value="Environment, Health and Safety Management"/>
                    <xsd:enumeration value="Hardening Standards and Baselines"/>
                    <xsd:enumeration value="Hardware Assets"/>
                    <xsd:enumeration value="Incident Management"/>
                    <xsd:enumeration value="Information Management"/>
                    <xsd:enumeration value="Information Security"/>
                    <xsd:enumeration value="Internal Audit"/>
                    <xsd:enumeration value="IT Service Management"/>
                    <xsd:enumeration value="IT Support"/>
                    <xsd:enumeration value="Logical Data Protection"/>
                    <xsd:enumeration value="Maintenance and Support"/>
                    <xsd:enumeration value="People Management"/>
                    <xsd:enumeration value="Physical Infrastructure"/>
                    <xsd:enumeration value="Physical Product Design and Development"/>
                    <xsd:enumeration value="Physical Security"/>
                    <xsd:enumeration value="Procurement and Vendor Management"/>
                    <xsd:enumeration value="Project Management"/>
                    <xsd:enumeration value="QMS and ISMS Management"/>
                    <xsd:enumeration value="Risk Management"/>
                    <xsd:enumeration value="Security"/>
                    <xsd:enumeration value="Service Design"/>
                    <xsd:enumeration value="Service Operation"/>
                    <xsd:enumeration value="Service Transition"/>
                    <xsd:enumeration value="Software Assets"/>
                    <xsd:enumeration value="Software Development"/>
                    <xsd:enumeration value="Software Development for LSH"/>
                    <xsd:enumeration value="Software Testing"/>
                    <xsd:enumeration value="Work Outside the Office"/>
                    <xsd:enumeration value="###"/>
                  </xsd:restriction>
                </xsd:simpleType>
              </xsd:element>
            </xsd:sequence>
          </xsd:extension>
        </xsd:complexContent>
      </xsd:complexType>
    </xsd:element>
    <xsd:element name="_dlc_DocIdUrl" ma:index="14" nillable="true" ma:displayName="Document ID" ma:description="Permanent link to this document."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Document_x0020_Approver_x0020__x0028_position_x0029_" ma:index="16" nillable="true" ma:displayName="Approver Position" ma:hidden="true" ma:internalName="Document_x0020_Approver_x0020__x0028_position_x0029_" ma:readOnly="false">
      <xsd:simpleType>
        <xsd:restriction base="dms:Text">
          <xsd:maxLength value="255"/>
        </xsd:restriction>
      </xsd:simpleType>
    </xsd:element>
    <xsd:element name="_dlc_DocIdPersistId" ma:index="18" nillable="true" ma:displayName="Persist ID" ma:description="Keep ID on add." ma:hidden="true" ma:internalName="_dlc_DocIdPersistId" ma:readOnly="false">
      <xsd:simpleType>
        <xsd:restriction base="dms:Boolean"/>
      </xsd:simpleType>
    </xsd:element>
    <xsd:element name="_dlc_DocId" ma:index="24" nillable="true" ma:displayName="Document ID Value" ma:description="The value of the document ID assigned to this item." ma:hidden="true" ma:internalName="_dlc_DocId" ma:readOnly="false">
      <xsd:simpleType>
        <xsd:restriction base="dms:Text"/>
      </xsd:simpleType>
    </xsd:element>
    <xsd:element name="Document_x0020_Owner_x0020__x0028_position_x0029_" ma:index="26" nillable="true" ma:displayName="Document Owner (position)" ma:hidden="true" ma:internalName="Document_x0020_Owner_x0020__x0028_position_x0029_" ma:readOnly="false">
      <xsd:simpleType>
        <xsd:restriction base="dms:Text">
          <xsd:maxLength value="255"/>
        </xsd:restriction>
      </xsd:simpleType>
    </xsd:element>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a96a75-28d2-4ce2-9575-3891bbb94bd1" elementFormDefault="qualified">
    <xsd:import namespace="http://schemas.microsoft.com/office/2006/documentManagement/types"/>
    <xsd:import namespace="http://schemas.microsoft.com/office/infopath/2007/PartnerControls"/>
    <xsd:element name="MediaServiceAutoKeyPoints" ma:index="27" nillable="true" ma:displayName="MediaServiceAutoKeyPoints" ma:hidden="true" ma:internalName="MediaServiceAutoKeyPoints" ma:readOnly="true">
      <xsd:simpleType>
        <xsd:restriction base="dms:Note"/>
      </xsd:simpleType>
    </xsd:element>
    <xsd:element name="MediaServiceKeyPoints" ma:index="28" nillable="true" ma:displayName="KeyPoints" ma:hidden="true" ma:internalName="MediaServiceKeyPoints" ma:readOnly="true">
      <xsd:simpleType>
        <xsd:restriction base="dms:Note"/>
      </xsd:simpleType>
    </xsd:element>
    <xsd:element name="TemplatesTextContent" ma:index="31" nillable="true" ma:displayName="TemplatesTextContent" ma:hidden="true" ma:internalName="TemplatesTextContent"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ocumentArea xmlns="2f73596d-a490-4938-9ae7-6f2abd4edc7d">
      <Value>Project Management</Value>
    </DocumentArea>
    <Subarea xmlns="2f73596d-a490-4938-9ae7-6f2abd4edc7d">###</Subarea>
    <_dlc_DocIdPersistId xmlns="2f73596d-a490-4938-9ae7-6f2abd4edc7d" xsi:nil="true"/>
    <Document_x0020_Approver_x0020__x0028_position_x0029_ xmlns="2f73596d-a490-4938-9ae7-6f2abd4edc7d">Manager, Pre-sales Solution Consulting</Document_x0020_Approver_x0020__x0028_position_x0029_>
    <_dlc_DocIdUrl xmlns="2f73596d-a490-4938-9ae7-6f2abd4edc7d">
      <Url>https://epam.sharepoint.com/sites/policy/_layouts/15/DocIdRedir.aspx?ID=VZUFFJHXMZF5-321303382-135</Url>
      <Description>VZUFFJHXMZF5-321303382-135</Description>
    </_dlc_DocIdUrl>
    <_dlc_DocId xmlns="2f73596d-a490-4938-9ae7-6f2abd4edc7d">VZUFFJHXMZF5-321303382-135</_dlc_DocId>
    <Document_x0020_Owner_x0020__x0028_position_x0029_ xmlns="2f73596d-a490-4938-9ae7-6f2abd4edc7d">VP Client Engagement</Document_x0020_Owner_x0020__x0028_position_x0029_>
    <EPAMDocumentID_x0020_ xmlns="2f73596d-a490-4938-9ae7-6f2abd4edc7d">EPAM_Template-114</EPAMDocumentID_x0020_>
    <Company xmlns="http://schemas.microsoft.com/sharepoint/v3">EPAM</Company>
    <SubjectDoc xmlns="2f73596d-a490-4938-9ae7-6f2abd4edc7d">Template</SubjectDoc>
    <BriefDescription xmlns="2f73596d-a490-4938-9ae7-6f2abd4edc7d">This template is related to Project management process and intended to be used to summarize the lessons learned and provide the company with a valuable marketing tool at the end of each project or after each major milestone in the project life cycle. </BriefDescription>
    <WorkStorage xmlns="2f73596d-a490-4938-9ae7-6f2abd4edc7d">
      <Url>https://epam.sharepoint.com/sites/policy/work/Shared%20Documents/Work%20Product%20Templates/Continuous%20delivery</Url>
      <Description>/sites/policy/work/Shared Documents/Work Product Templates/Continuous delivery</Description>
    </WorkStorage>
    <PageName xmlns="2f73596d-a490-4938-9ae7-6f2abd4edc7d">
      <Url>https://epam.sharepoint.com/sites/policy/SitePages/Policy/Templates%20and%20Examples/Templates%20for%20Project%20Management/Template%20Case%20Study.aspx</Url>
      <Description>Template: Case Study</Description>
    </PageName>
    <OrganizationalUnit xmlns="2f73596d-a490-4938-9ae7-6f2abd4edc7d">
      <Url>https://people.epam.com/network/1/74b04c2c-65f1-418e-8434-603d9963a4f9/structure</Url>
      <Description>Presales Services</Description>
    </OrganizationalUnit>
    <LocationCountry xmlns="2f73596d-a490-4938-9ae7-6f2abd4edc7d">
      <Value>Global</Value>
    </LocationCountry>
    <LastApprovalDate xmlns="2f73596d-a490-4938-9ae7-6f2abd4edc7d">2022-12-13T21:00:00+00:00</LastApprovalDate>
    <LastApproverName xmlns="2f73596d-a490-4938-9ae7-6f2abd4edc7d">Aleksei Korenev</LastApproverName>
    <Standards xmlns="2f73596d-a490-4938-9ae7-6f2abd4edc7d">
      <Value>###</Value>
    </Standards>
    <TemplatesTextContent xmlns="f5a96a75-28d2-4ce2-9575-3891bbb94bd1">Logo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Logo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Anonymized client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Solution
Results
Logo
Challenges
Describe the client situation, challenges to be solved and goals of the project in a short intro sentence and some bullets. Intro sentence (case study font size: Either 12 or 14pt)
Bullets
Bullets
Solution highlights, technology stack, challenges solved
Bullets
Bullets
Bullets
Bullets
Describe measurable outcomes of the project
Awards?
Measurable process improvements?
Other, technical or functional breakthroughs?
Solution
Results
Anonymized client
Challenges
Describe the client situation, challenges to be solved and goals of the project in a short intro sentence and some bullets. Intro sentence (case study font size: Either 12 or 14pt)
Bullets
Bullets
Solution highlights, technology stack, challenges solved
Bullets
Bullets
Bullets
Bullets
Describe measurable outcomes of the project
Awards?
Measurable process improvements?
Other, technical or functional breakthroughs?
Logo
Anonymized client
Challenges
Describe the client situation, challenges to be solved and goals of the project in a short intro sentence and some bullets. Intro sentence (case study font size: Either 12 or 14pt)
Bullets
Bullets
Solution
Solution highlights, technology stack, challenges solved
Bullets
Bullets
Results
Bullets
Bullets
Planning to create a case study for the Presales portal?
Check out the 
How to Write Presales Case Studies course
from Presales NA.
</TemplatesTextContent>
  </documentManagement>
</p:properties>
</file>

<file path=customXml/itemProps1.xml><?xml version="1.0" encoding="utf-8"?>
<ds:datastoreItem xmlns:ds="http://schemas.openxmlformats.org/officeDocument/2006/customXml" ds:itemID="{E728BE75-135E-4F51-9056-0E3D280B5AE1}">
  <ds:schemaRefs>
    <ds:schemaRef ds:uri="http://schemas.microsoft.com/sharepoint/events"/>
  </ds:schemaRefs>
</ds:datastoreItem>
</file>

<file path=customXml/itemProps2.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3.xml><?xml version="1.0" encoding="utf-8"?>
<ds:datastoreItem xmlns:ds="http://schemas.openxmlformats.org/officeDocument/2006/customXml" ds:itemID="{29831D65-3BD7-4D81-80CB-A8EB54AE4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73596d-a490-4938-9ae7-6f2abd4edc7d"/>
    <ds:schemaRef ds:uri="f5a96a75-28d2-4ce2-9575-3891bbb94b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12E3419-B313-4514-AD24-D56E1F80A63A}">
  <ds:schemaRefs>
    <ds:schemaRef ds:uri="http://purl.org/dc/elements/1.1/"/>
    <ds:schemaRef ds:uri="http://schemas.microsoft.com/office/infopath/2007/PartnerControls"/>
    <ds:schemaRef ds:uri="http://purl.org/dc/dcmitype/"/>
    <ds:schemaRef ds:uri="http://www.w3.org/XML/1998/namespace"/>
    <ds:schemaRef ds:uri="5be58c7e-8370-4c73-98f1-571f6494e8c7"/>
    <ds:schemaRef ds:uri="http://schemas.microsoft.com/sharepoint/v3/fields"/>
    <ds:schemaRef ds:uri="http://schemas.openxmlformats.org/package/2006/metadata/core-properties"/>
    <ds:schemaRef ds:uri="http://schemas.microsoft.com/sharepoint/v4"/>
    <ds:schemaRef ds:uri="http://schemas.microsoft.com/office/2006/documentManagement/types"/>
    <ds:schemaRef ds:uri="2f73596d-a490-4938-9ae7-6f2abd4edc7d"/>
    <ds:schemaRef ds:uri="http://schemas.microsoft.com/sharepoint/v3"/>
    <ds:schemaRef ds:uri="df08177a-3491-450b-aa7d-767385bce24f"/>
    <ds:schemaRef ds:uri="http://schemas.microsoft.com/office/2006/metadata/properties"/>
    <ds:schemaRef ds:uri="http://purl.org/dc/terms/"/>
    <ds:schemaRef ds:uri="f5a96a75-28d2-4ce2-9575-3891bbb94bd1"/>
  </ds:schemaRefs>
</ds:datastoreItem>
</file>

<file path=docProps/app.xml><?xml version="1.0" encoding="utf-8"?>
<Properties xmlns="http://schemas.openxmlformats.org/officeDocument/2006/extended-properties" xmlns:vt="http://schemas.openxmlformats.org/officeDocument/2006/docPropsVTypes">
  <Template>PID_CaseStudyOneSlider</Template>
  <TotalTime>578</TotalTime>
  <Words>720</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Bold</vt:lpstr>
      <vt:lpstr>Calibri Light</vt:lpstr>
      <vt:lpstr>Söhne</vt:lpstr>
      <vt:lpstr>Wingdings</vt:lpstr>
      <vt:lpstr>1_EPAM Master 2021.3</vt:lpstr>
      <vt:lpstr>Linq Tasks</vt:lpstr>
      <vt:lpstr>IEnumerable&lt;T&gt;</vt:lpstr>
      <vt:lpstr>IQueryable&lt;T&gt;</vt:lpstr>
      <vt:lpstr>Fire and forget</vt:lpstr>
      <vt:lpstr>Onfailure</vt:lpstr>
      <vt:lpstr>Timeout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Tasks</dc:title>
  <dc:subject>Template</dc:subject>
  <dc:creator>Saikiran Bekkanti</dc:creator>
  <cp:lastModifiedBy>Saikiran Bekkanti</cp:lastModifiedBy>
  <cp:revision>5</cp:revision>
  <dcterms:created xsi:type="dcterms:W3CDTF">2023-03-29T05:59:32Z</dcterms:created>
  <dcterms:modified xsi:type="dcterms:W3CDTF">2023-03-31T05:09:58Z</dcterms:modified>
  <cp:category>Quality Management System</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0x0101006F5799D5350E4747858630C5700DFDF000B6D9D939ED572D4DA68DFFE5FEB3FF9A</vt:lpwstr>
  </property>
  <property fmtid="{D5CDD505-2E9C-101B-9397-08002B2CF9AE}" pid="3" name="EPAM Document ID">
    <vt:lpwstr>EPAM_Template-114</vt:lpwstr>
  </property>
  <property fmtid="{D5CDD505-2E9C-101B-9397-08002B2CF9AE}" pid="4" name="Status">
    <vt:lpwstr>Draft</vt:lpwstr>
  </property>
  <property fmtid="{D5CDD505-2E9C-101B-9397-08002B2CF9AE}" pid="5" name="Company">
    <vt:lpwstr>EPAM</vt:lpwstr>
  </property>
  <property fmtid="{D5CDD505-2E9C-101B-9397-08002B2CF9AE}" pid="6" name="Document Reviewer">
    <vt:lpwstr>Oleg Golenko</vt:lpwstr>
  </property>
  <property fmtid="{D5CDD505-2E9C-101B-9397-08002B2CF9AE}" pid="7" name="AuthorIds_UIVersion_13824">
    <vt:lpwstr>16</vt:lpwstr>
  </property>
  <property fmtid="{D5CDD505-2E9C-101B-9397-08002B2CF9AE}" pid="8" name="_dlc_DocIdItemGuid">
    <vt:lpwstr>2b028b39-86fd-4f96-a00f-01e90ca180c0</vt:lpwstr>
  </property>
  <property fmtid="{D5CDD505-2E9C-101B-9397-08002B2CF9AE}" pid="9" name="Organizational Unit">
    <vt:lpwstr/>
  </property>
  <property fmtid="{D5CDD505-2E9C-101B-9397-08002B2CF9AE}" pid="10" name="Work storage">
    <vt:lpwstr>, </vt:lpwstr>
  </property>
  <property fmtid="{D5CDD505-2E9C-101B-9397-08002B2CF9AE}" pid="11" name="publishedVersion">
    <vt:lpwstr>10.10</vt:lpwstr>
  </property>
  <property fmtid="{D5CDD505-2E9C-101B-9397-08002B2CF9AE}" pid="12" name="MSIP_Label_2a535040-0af2-483f-adc3-a132c21e3e2b_Enabled">
    <vt:lpwstr>true</vt:lpwstr>
  </property>
  <property fmtid="{D5CDD505-2E9C-101B-9397-08002B2CF9AE}" pid="13" name="MSIP_Label_2a535040-0af2-483f-adc3-a132c21e3e2b_SetDate">
    <vt:lpwstr>2022-12-15T13:31:03Z</vt:lpwstr>
  </property>
  <property fmtid="{D5CDD505-2E9C-101B-9397-08002B2CF9AE}" pid="14" name="MSIP_Label_2a535040-0af2-483f-adc3-a132c21e3e2b_Method">
    <vt:lpwstr>Standard</vt:lpwstr>
  </property>
  <property fmtid="{D5CDD505-2E9C-101B-9397-08002B2CF9AE}" pid="15" name="MSIP_Label_2a535040-0af2-483f-adc3-a132c21e3e2b_Name">
    <vt:lpwstr>EPAM_Confidential</vt:lpwstr>
  </property>
  <property fmtid="{D5CDD505-2E9C-101B-9397-08002B2CF9AE}" pid="16" name="MSIP_Label_2a535040-0af2-483f-adc3-a132c21e3e2b_SiteId">
    <vt:lpwstr>b41b72d0-4e9f-4c26-8a69-f949f367c91d</vt:lpwstr>
  </property>
  <property fmtid="{D5CDD505-2E9C-101B-9397-08002B2CF9AE}" pid="17" name="MSIP_Label_2a535040-0af2-483f-adc3-a132c21e3e2b_ActionId">
    <vt:lpwstr>889fee14-83c5-47e3-b418-f83a1d6910fb</vt:lpwstr>
  </property>
  <property fmtid="{D5CDD505-2E9C-101B-9397-08002B2CF9AE}" pid="18" name="MSIP_Label_2a535040-0af2-483f-adc3-a132c21e3e2b_ContentBits">
    <vt:lpwstr>0</vt:lpwstr>
  </property>
  <property fmtid="{D5CDD505-2E9C-101B-9397-08002B2CF9AE}" pid="19" name="EPAMRegulationsTitle">
    <vt:lpwstr>Case Study Template One Slider</vt:lpwstr>
  </property>
  <property fmtid="{D5CDD505-2E9C-101B-9397-08002B2CF9AE}" pid="20" name="Review Period">
    <vt:r8>5</vt:r8>
  </property>
  <property fmtid="{D5CDD505-2E9C-101B-9397-08002B2CF9AE}" pid="21" name="RequiredReviewDate">
    <vt:filetime>2027-11-29T21:00:00Z</vt:filetime>
  </property>
  <property fmtid="{D5CDD505-2E9C-101B-9397-08002B2CF9AE}" pid="22" name="ProcessArea">
    <vt:lpwstr>Project Management</vt:lpwstr>
  </property>
  <property fmtid="{D5CDD505-2E9C-101B-9397-08002B2CF9AE}" pid="23" name="Tags">
    <vt:lpwstr>;####;#</vt:lpwstr>
  </property>
  <property fmtid="{D5CDD505-2E9C-101B-9397-08002B2CF9AE}" pid="24" name="EPAMDocumentID">
    <vt:lpwstr>EPAM_Template-114</vt:lpwstr>
  </property>
</Properties>
</file>