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5"/>
  </p:sldMasterIdLst>
  <p:notesMasterIdLst>
    <p:notesMasterId r:id="rId21"/>
  </p:notesMasterIdLst>
  <p:sldIdLst>
    <p:sldId id="256" r:id="rId6"/>
    <p:sldId id="258" r:id="rId7"/>
    <p:sldId id="259" r:id="rId8"/>
    <p:sldId id="260" r:id="rId9"/>
    <p:sldId id="267" r:id="rId10"/>
    <p:sldId id="268" r:id="rId11"/>
    <p:sldId id="271" r:id="rId12"/>
    <p:sldId id="261" r:id="rId13"/>
    <p:sldId id="262" r:id="rId14"/>
    <p:sldId id="263" r:id="rId15"/>
    <p:sldId id="264" r:id="rId16"/>
    <p:sldId id="265" r:id="rId17"/>
    <p:sldId id="266"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498" autoAdjust="0"/>
  </p:normalViewPr>
  <p:slideViewPr>
    <p:cSldViewPr snapToGrid="0">
      <p:cViewPr varScale="1">
        <p:scale>
          <a:sx n="67" d="100"/>
          <a:sy n="67" d="100"/>
        </p:scale>
        <p:origin x="64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217944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8468401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454652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302592909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31574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10843185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4"/>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38500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4" y="0"/>
            <a:ext cx="237172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30234999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142444698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77090075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4035148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dirty="0">
                <a:effectLst/>
              </a:rPr>
              <a:t>JANUARY 2022</a:t>
            </a:r>
            <a:endParaRPr lang="en-US" dirty="0"/>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r>
              <a:rPr lang="en-US"/>
              <a:t>Click icon to add picture</a:t>
            </a:r>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486400"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60799675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5666829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r>
              <a:rPr lang="en-US"/>
              <a:t>Click icon to add picture</a:t>
            </a:r>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12862843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9522073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708489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57621174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7125794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19145337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09028838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5659620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93213391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0052269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6959672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54840366"/>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6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5" y="0"/>
            <a:ext cx="2371722"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30471305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72675566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16165139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r>
              <a:rPr lang="en-US"/>
              <a:t>Click icon to add picture</a:t>
            </a:r>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r>
              <a:rPr lang="en-US"/>
              <a:t>Click icon to add picture</a:t>
            </a:r>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r>
              <a:rPr lang="en-US"/>
              <a:t>Click icon to add picture</a:t>
            </a:r>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148325081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r>
              <a:rPr lang="en-US"/>
              <a:t>Click icon to add picture</a:t>
            </a:r>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r>
              <a:rPr lang="en-US"/>
              <a:t>Click icon to add picture</a:t>
            </a:r>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r>
              <a:rPr lang="en-US"/>
              <a:t>Click icon to add picture</a:t>
            </a:r>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90831165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r>
              <a:rPr lang="en-US"/>
              <a:t>Click icon to add picture</a:t>
            </a:r>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r>
              <a:rPr lang="en-US"/>
              <a:t>Click icon to add picture</a:t>
            </a:r>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r>
              <a:rPr lang="en-US"/>
              <a:t>Click icon to add picture</a:t>
            </a:r>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r>
              <a:rPr lang="en-US"/>
              <a:t>Click icon to add picture</a:t>
            </a:r>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329880495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66012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22787055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107882"/>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p:txBody>
      </p:sp>
    </p:spTree>
    <p:extLst>
      <p:ext uri="{BB962C8B-B14F-4D97-AF65-F5344CB8AC3E}">
        <p14:creationId xmlns:p14="http://schemas.microsoft.com/office/powerpoint/2010/main" val="35488643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5384716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2990372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75998898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r>
              <a:rPr lang="en-US"/>
              <a:t>Click icon to add picture</a:t>
            </a:r>
          </a:p>
        </p:txBody>
      </p:sp>
    </p:spTree>
    <p:extLst>
      <p:ext uri="{BB962C8B-B14F-4D97-AF65-F5344CB8AC3E}">
        <p14:creationId xmlns:p14="http://schemas.microsoft.com/office/powerpoint/2010/main" val="30006459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14176247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76860621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38502154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162800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65120604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a:t>Click to edit Master title style</a:t>
            </a:r>
            <a:endParaRPr lang="en-US" dirty="0"/>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
        <p:nvSpPr>
          <p:cNvPr id="3" name="empower - DO NOT DELETE!!!" hidden="1">
            <a:extLst>
              <a:ext uri="{FF2B5EF4-FFF2-40B4-BE49-F238E27FC236}">
                <a16:creationId xmlns:a16="http://schemas.microsoft.com/office/drawing/2014/main" id="{A35F69B3-CEEB-4767-9F70-13BF0ADECAA9}"/>
              </a:ext>
            </a:extLst>
          </p:cNvPr>
          <p:cNvSpPr/>
          <p:nvPr userDrawn="1">
            <p:custDataLst>
              <p:tags r:id="rId46"/>
            </p:custDataLst>
          </p:nvPr>
        </p:nvSpPr>
        <p:spPr bwMode="auto">
          <a:xfrm>
            <a:off x="0" y="0"/>
            <a:ext cx="0" cy="0"/>
          </a:xfrm>
          <a:prstGeom prst="ellipse">
            <a:avLst/>
          </a:prstGeom>
          <a:solidFill>
            <a:schemeClr val="accent1"/>
          </a:solidFill>
          <a:ln>
            <a:noFill/>
          </a:ln>
          <a:effectLst/>
        </p:spPr>
        <p:txBody>
          <a:bodyPr wrap="square" lIns="0" tIns="0" rIns="0" bIns="0"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Tree>
    <p:extLst>
      <p:ext uri="{BB962C8B-B14F-4D97-AF65-F5344CB8AC3E}">
        <p14:creationId xmlns:p14="http://schemas.microsoft.com/office/powerpoint/2010/main" val="10936439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p15:clr>
            <a:srgbClr val="F26B43"/>
          </p15:clr>
        </p15:guide>
        <p15:guide id="16" orient="horz" pos="144">
          <p15:clr>
            <a:srgbClr val="F26B43"/>
          </p15:clr>
        </p15:guide>
        <p15:guide id="17" orient="horz" pos="312">
          <p15:clr>
            <a:srgbClr val="F26B43"/>
          </p15:clr>
        </p15:guide>
        <p15:guide id="19" orient="horz" pos="576">
          <p15:clr>
            <a:srgbClr val="F26B43"/>
          </p15:clr>
        </p15:guide>
        <p15:guide id="20" orient="horz" pos="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119001-3D63-19D6-EB31-5C1BDA8F2D9E}"/>
              </a:ext>
            </a:extLst>
          </p:cNvPr>
          <p:cNvSpPr>
            <a:spLocks noGrp="1"/>
          </p:cNvSpPr>
          <p:nvPr>
            <p:ph type="body" sz="quarter" idx="11"/>
          </p:nvPr>
        </p:nvSpPr>
        <p:spPr/>
        <p:txBody>
          <a:bodyPr/>
          <a:lstStyle/>
          <a:p>
            <a:r>
              <a:rPr lang="en-US" dirty="0"/>
              <a:t>Presented By</a:t>
            </a:r>
            <a:endParaRPr lang="en-IN" dirty="0"/>
          </a:p>
        </p:txBody>
      </p:sp>
      <p:sp>
        <p:nvSpPr>
          <p:cNvPr id="3" name="Text Placeholder 2">
            <a:extLst>
              <a:ext uri="{FF2B5EF4-FFF2-40B4-BE49-F238E27FC236}">
                <a16:creationId xmlns:a16="http://schemas.microsoft.com/office/drawing/2014/main" id="{5633829D-55FB-F1AC-FF3E-B9F2F11356B4}"/>
              </a:ext>
            </a:extLst>
          </p:cNvPr>
          <p:cNvSpPr>
            <a:spLocks noGrp="1"/>
          </p:cNvSpPr>
          <p:nvPr>
            <p:ph type="body" sz="quarter" idx="12"/>
          </p:nvPr>
        </p:nvSpPr>
        <p:spPr/>
        <p:txBody>
          <a:bodyPr/>
          <a:lstStyle/>
          <a:p>
            <a:r>
              <a:rPr lang="en-US" dirty="0"/>
              <a:t>SAI KIRAN BEKKANTI</a:t>
            </a:r>
            <a:endParaRPr lang="en-IN" dirty="0"/>
          </a:p>
        </p:txBody>
      </p:sp>
      <p:sp>
        <p:nvSpPr>
          <p:cNvPr id="4" name="Title 3">
            <a:extLst>
              <a:ext uri="{FF2B5EF4-FFF2-40B4-BE49-F238E27FC236}">
                <a16:creationId xmlns:a16="http://schemas.microsoft.com/office/drawing/2014/main" id="{C8BD1FBE-758E-796B-21E0-C883B0099F63}"/>
              </a:ext>
            </a:extLst>
          </p:cNvPr>
          <p:cNvSpPr>
            <a:spLocks noGrp="1"/>
          </p:cNvSpPr>
          <p:nvPr>
            <p:ph type="title"/>
          </p:nvPr>
        </p:nvSpPr>
        <p:spPr>
          <a:xfrm>
            <a:off x="466165" y="1965960"/>
            <a:ext cx="5764213" cy="923330"/>
          </a:xfrm>
        </p:spPr>
        <p:txBody>
          <a:bodyPr/>
          <a:lstStyle/>
          <a:p>
            <a:r>
              <a:rPr lang="en-US" dirty="0"/>
              <a:t>Garbage Collector</a:t>
            </a:r>
            <a:endParaRPr lang="en-IN" dirty="0"/>
          </a:p>
        </p:txBody>
      </p:sp>
    </p:spTree>
    <p:extLst>
      <p:ext uri="{BB962C8B-B14F-4D97-AF65-F5344CB8AC3E}">
        <p14:creationId xmlns:p14="http://schemas.microsoft.com/office/powerpoint/2010/main" val="99571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AEEC-77E9-495E-385C-3D9D90413702}"/>
              </a:ext>
            </a:extLst>
          </p:cNvPr>
          <p:cNvSpPr>
            <a:spLocks noGrp="1"/>
          </p:cNvSpPr>
          <p:nvPr>
            <p:ph type="title"/>
          </p:nvPr>
        </p:nvSpPr>
        <p:spPr>
          <a:xfrm>
            <a:off x="3743326" y="0"/>
            <a:ext cx="7450138" cy="923330"/>
          </a:xfrm>
        </p:spPr>
        <p:txBody>
          <a:bodyPr/>
          <a:lstStyle/>
          <a:p>
            <a:r>
              <a:rPr lang="en-US" dirty="0"/>
              <a:t>      Finalize</a:t>
            </a:r>
            <a:endParaRPr lang="en-IN" dirty="0"/>
          </a:p>
        </p:txBody>
      </p:sp>
      <p:sp>
        <p:nvSpPr>
          <p:cNvPr id="3" name="Text Placeholder 2">
            <a:extLst>
              <a:ext uri="{FF2B5EF4-FFF2-40B4-BE49-F238E27FC236}">
                <a16:creationId xmlns:a16="http://schemas.microsoft.com/office/drawing/2014/main" id="{2EED0672-C51A-D861-630B-FBCB760D8902}"/>
              </a:ext>
            </a:extLst>
          </p:cNvPr>
          <p:cNvSpPr>
            <a:spLocks noGrp="1"/>
          </p:cNvSpPr>
          <p:nvPr>
            <p:ph type="body" sz="quarter" idx="10"/>
          </p:nvPr>
        </p:nvSpPr>
        <p:spPr>
          <a:xfrm>
            <a:off x="457200" y="1120140"/>
            <a:ext cx="10820400" cy="5013960"/>
          </a:xfrm>
        </p:spPr>
        <p:txBody>
          <a:bodyPr/>
          <a:lstStyle/>
          <a:p>
            <a:pPr marL="285750" indent="-285750">
              <a:buFont typeface="Wingdings" panose="05000000000000000000" pitchFamily="2" charset="2"/>
              <a:buChar char="Ø"/>
            </a:pPr>
            <a:r>
              <a:rPr lang="en-US" dirty="0"/>
              <a:t>The Finalize method in C# is a special method that is called by the garbage collector before an object is removed from memory.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 purpose of the Finalize method is to allow the object to perform any necessary cleanup or release any resources before it is destroyed.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Finalize method is automatically called by the garbage collector, and you do not need to explicitly call it.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It is called on a separate thread, so it is important to ensure that the method is thread-safe and does not access any objects that have already been collected.</a:t>
            </a:r>
            <a:endParaRPr lang="en-IN" dirty="0"/>
          </a:p>
        </p:txBody>
      </p:sp>
    </p:spTree>
    <p:extLst>
      <p:ext uri="{BB962C8B-B14F-4D97-AF65-F5344CB8AC3E}">
        <p14:creationId xmlns:p14="http://schemas.microsoft.com/office/powerpoint/2010/main" val="49284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B2BE-92EE-8D15-B17C-9376A0CEA717}"/>
              </a:ext>
            </a:extLst>
          </p:cNvPr>
          <p:cNvSpPr>
            <a:spLocks noGrp="1"/>
          </p:cNvSpPr>
          <p:nvPr>
            <p:ph type="title"/>
          </p:nvPr>
        </p:nvSpPr>
        <p:spPr>
          <a:xfrm>
            <a:off x="4010026" y="0"/>
            <a:ext cx="7450138" cy="923330"/>
          </a:xfrm>
        </p:spPr>
        <p:txBody>
          <a:bodyPr/>
          <a:lstStyle/>
          <a:p>
            <a:r>
              <a:rPr lang="en-US" dirty="0"/>
              <a:t>Destructor</a:t>
            </a:r>
            <a:endParaRPr lang="en-IN" dirty="0"/>
          </a:p>
        </p:txBody>
      </p:sp>
      <p:sp>
        <p:nvSpPr>
          <p:cNvPr id="3" name="Text Placeholder 2">
            <a:extLst>
              <a:ext uri="{FF2B5EF4-FFF2-40B4-BE49-F238E27FC236}">
                <a16:creationId xmlns:a16="http://schemas.microsoft.com/office/drawing/2014/main" id="{D3667B3A-1474-C706-B215-F9B191C68473}"/>
              </a:ext>
            </a:extLst>
          </p:cNvPr>
          <p:cNvSpPr>
            <a:spLocks noGrp="1"/>
          </p:cNvSpPr>
          <p:nvPr>
            <p:ph type="body" sz="quarter" idx="10"/>
          </p:nvPr>
        </p:nvSpPr>
        <p:spPr>
          <a:xfrm>
            <a:off x="457200" y="1009650"/>
            <a:ext cx="10915650" cy="5181600"/>
          </a:xfrm>
        </p:spPr>
        <p:txBody>
          <a:bodyPr/>
          <a:lstStyle/>
          <a:p>
            <a:pPr marL="285750" indent="-285750">
              <a:buFont typeface="Wingdings" panose="05000000000000000000" pitchFamily="2" charset="2"/>
              <a:buChar char="Ø"/>
            </a:pPr>
            <a:r>
              <a:rPr lang="en-US" dirty="0"/>
              <a:t>In C#, a destructor is a special method that is used to clean up unmanaged resources when an object is destroyed. Destructors are sometimes referred to as "finalizers".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Destructors are defined in a class using the ~</a:t>
            </a:r>
            <a:r>
              <a:rPr lang="en-US" dirty="0" err="1"/>
              <a:t>ClassName</a:t>
            </a:r>
            <a:r>
              <a:rPr lang="en-US" dirty="0"/>
              <a:t>() syntax, where </a:t>
            </a:r>
            <a:r>
              <a:rPr lang="en-US" dirty="0" err="1"/>
              <a:t>ClassName</a:t>
            </a:r>
            <a:r>
              <a:rPr lang="en-US" dirty="0"/>
              <a:t> is the name of the class.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A destructor does not take any parameters or return any values, and its access level must be public.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destructor is automatically called by the garbage collector before the object is destroyed.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It's important to note that destructors should only be used when working with unmanaged resources that cannot be cleaned up using the Dispose method.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In general, it's better to use the </a:t>
            </a:r>
            <a:r>
              <a:rPr lang="en-US" dirty="0" err="1"/>
              <a:t>IDisposable</a:t>
            </a:r>
            <a:r>
              <a:rPr lang="en-US" dirty="0"/>
              <a:t> interface and the Dispose method to manage resource cleanup in a more deterministic and timely manner.</a:t>
            </a:r>
            <a:endParaRPr lang="en-IN" dirty="0"/>
          </a:p>
        </p:txBody>
      </p:sp>
    </p:spTree>
    <p:extLst>
      <p:ext uri="{BB962C8B-B14F-4D97-AF65-F5344CB8AC3E}">
        <p14:creationId xmlns:p14="http://schemas.microsoft.com/office/powerpoint/2010/main" val="251399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A8FB-35A0-4F21-2BDA-60427F0D25FC}"/>
              </a:ext>
            </a:extLst>
          </p:cNvPr>
          <p:cNvSpPr>
            <a:spLocks noGrp="1"/>
          </p:cNvSpPr>
          <p:nvPr>
            <p:ph type="title"/>
          </p:nvPr>
        </p:nvSpPr>
        <p:spPr>
          <a:xfrm>
            <a:off x="1162051" y="295275"/>
            <a:ext cx="10372724" cy="984885"/>
          </a:xfrm>
        </p:spPr>
        <p:txBody>
          <a:bodyPr/>
          <a:lstStyle/>
          <a:p>
            <a:r>
              <a:rPr lang="en-US" sz="3200" dirty="0"/>
              <a:t>Difference between </a:t>
            </a:r>
            <a:r>
              <a:rPr lang="en-US" sz="3200" dirty="0" err="1"/>
              <a:t>Idisposable</a:t>
            </a:r>
            <a:r>
              <a:rPr lang="en-US" sz="3200" dirty="0"/>
              <a:t> Interface and destructors</a:t>
            </a:r>
            <a:endParaRPr lang="en-IN" sz="3200" dirty="0"/>
          </a:p>
        </p:txBody>
      </p:sp>
      <p:sp>
        <p:nvSpPr>
          <p:cNvPr id="3" name="Text Placeholder 2">
            <a:extLst>
              <a:ext uri="{FF2B5EF4-FFF2-40B4-BE49-F238E27FC236}">
                <a16:creationId xmlns:a16="http://schemas.microsoft.com/office/drawing/2014/main" id="{925C78AD-BE40-ABA4-0752-6F8B334CC1FA}"/>
              </a:ext>
            </a:extLst>
          </p:cNvPr>
          <p:cNvSpPr>
            <a:spLocks noGrp="1"/>
          </p:cNvSpPr>
          <p:nvPr>
            <p:ph type="body" sz="quarter" idx="10"/>
          </p:nvPr>
        </p:nvSpPr>
        <p:spPr>
          <a:xfrm>
            <a:off x="523875" y="984885"/>
            <a:ext cx="11010900" cy="5282565"/>
          </a:xfrm>
        </p:spPr>
        <p:txBody>
          <a:bodyPr/>
          <a:lstStyle/>
          <a:p>
            <a:r>
              <a:rPr lang="en-US" dirty="0"/>
              <a:t>Usage:</a:t>
            </a:r>
          </a:p>
          <a:p>
            <a:r>
              <a:rPr lang="en-US" dirty="0"/>
              <a:t>Destructors are used to clean up unmanaged resources when an object is being garbage collected, while the </a:t>
            </a:r>
            <a:r>
              <a:rPr lang="en-US" dirty="0" err="1"/>
              <a:t>IDisposable</a:t>
            </a:r>
            <a:r>
              <a:rPr lang="en-US" dirty="0"/>
              <a:t> interface is used to clean up resources explicitly.</a:t>
            </a:r>
          </a:p>
          <a:p>
            <a:endParaRPr lang="en-US" dirty="0"/>
          </a:p>
          <a:p>
            <a:r>
              <a:rPr lang="en-US" dirty="0"/>
              <a:t>Timing:</a:t>
            </a:r>
          </a:p>
          <a:p>
            <a:r>
              <a:rPr lang="en-US" dirty="0"/>
              <a:t>Destructors are called by the garbage collector when the object is being finalized, while the Dispose() method of the </a:t>
            </a:r>
            <a:r>
              <a:rPr lang="en-US" dirty="0" err="1"/>
              <a:t>IDisposable</a:t>
            </a:r>
            <a:r>
              <a:rPr lang="en-US" dirty="0"/>
              <a:t> interface is called explicitly by the developer when the object is no longer needed.</a:t>
            </a:r>
          </a:p>
          <a:p>
            <a:endParaRPr lang="en-US" dirty="0"/>
          </a:p>
          <a:p>
            <a:r>
              <a:rPr lang="en-US" dirty="0"/>
              <a:t>Control:</a:t>
            </a:r>
          </a:p>
          <a:p>
            <a:r>
              <a:rPr lang="en-US" dirty="0"/>
              <a:t>Destructors cannot be called explicitly by the developer, so the control over the cleanup process is entirely in the hands of the garbage collector. In contrast, the Dispose() method of the </a:t>
            </a:r>
            <a:r>
              <a:rPr lang="en-US" dirty="0" err="1"/>
              <a:t>IDisposable</a:t>
            </a:r>
            <a:r>
              <a:rPr lang="en-US" dirty="0"/>
              <a:t> interface can be called explicitly by the developer, giving them greater control over the cleanup process.</a:t>
            </a:r>
          </a:p>
          <a:p>
            <a:endParaRPr lang="en-US" dirty="0"/>
          </a:p>
        </p:txBody>
      </p:sp>
    </p:spTree>
    <p:extLst>
      <p:ext uri="{BB962C8B-B14F-4D97-AF65-F5344CB8AC3E}">
        <p14:creationId xmlns:p14="http://schemas.microsoft.com/office/powerpoint/2010/main" val="93446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8ECB5C-EA75-75DC-672D-5DBEC5EBEA51}"/>
              </a:ext>
            </a:extLst>
          </p:cNvPr>
          <p:cNvSpPr>
            <a:spLocks noGrp="1"/>
          </p:cNvSpPr>
          <p:nvPr>
            <p:ph type="body" sz="quarter" idx="10"/>
          </p:nvPr>
        </p:nvSpPr>
        <p:spPr>
          <a:xfrm>
            <a:off x="457200" y="361950"/>
            <a:ext cx="11039475" cy="5943600"/>
          </a:xfrm>
        </p:spPr>
        <p:txBody>
          <a:bodyPr/>
          <a:lstStyle/>
          <a:p>
            <a:endParaRPr lang="en-US" dirty="0"/>
          </a:p>
          <a:p>
            <a:endParaRPr lang="en-US" dirty="0"/>
          </a:p>
          <a:p>
            <a:r>
              <a:rPr lang="en-US" dirty="0"/>
              <a:t>Type safety:</a:t>
            </a:r>
          </a:p>
          <a:p>
            <a:r>
              <a:rPr lang="en-US" dirty="0"/>
              <a:t>The </a:t>
            </a:r>
            <a:r>
              <a:rPr lang="en-US" dirty="0" err="1"/>
              <a:t>IDisposable</a:t>
            </a:r>
            <a:r>
              <a:rPr lang="en-US" dirty="0"/>
              <a:t> interface provides type safety, allowing the developer to use the using statement to ensure that the Dispose() method is called automatically when the object is no longer needed. Destructors do not provide this level of type safety.</a:t>
            </a:r>
          </a:p>
          <a:p>
            <a:endParaRPr lang="en-US" dirty="0"/>
          </a:p>
          <a:p>
            <a:endParaRPr lang="en-US" dirty="0"/>
          </a:p>
          <a:p>
            <a:endParaRPr lang="en-US" dirty="0"/>
          </a:p>
          <a:p>
            <a:r>
              <a:rPr lang="en-US" dirty="0"/>
              <a:t>Scope:</a:t>
            </a:r>
          </a:p>
          <a:p>
            <a:r>
              <a:rPr lang="en-US" dirty="0"/>
              <a:t>Destructors are defined as part of the object's class definition, while the </a:t>
            </a:r>
            <a:r>
              <a:rPr lang="en-US" dirty="0" err="1"/>
              <a:t>IDisposable</a:t>
            </a:r>
            <a:r>
              <a:rPr lang="en-US" dirty="0"/>
              <a:t> interface is defined separately and can be implemented by any class that needs to clean up resources.</a:t>
            </a:r>
            <a:endParaRPr lang="en-IN" dirty="0"/>
          </a:p>
          <a:p>
            <a:endParaRPr lang="en-IN" dirty="0"/>
          </a:p>
        </p:txBody>
      </p:sp>
    </p:spTree>
    <p:extLst>
      <p:ext uri="{BB962C8B-B14F-4D97-AF65-F5344CB8AC3E}">
        <p14:creationId xmlns:p14="http://schemas.microsoft.com/office/powerpoint/2010/main" val="304950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6CECE7C6-4C0F-7389-4C86-28EC4B41D5B6}"/>
              </a:ext>
            </a:extLst>
          </p:cNvPr>
          <p:cNvPicPr>
            <a:picLocks noChangeAspect="1"/>
          </p:cNvPicPr>
          <p:nvPr/>
        </p:nvPicPr>
        <p:blipFill rotWithShape="1">
          <a:blip r:embed="rId2">
            <a:extLst>
              <a:ext uri="{28A0092B-C50C-407E-A947-70E740481C1C}">
                <a14:useLocalDpi xmlns:a14="http://schemas.microsoft.com/office/drawing/2010/main" val="0"/>
              </a:ext>
            </a:extLst>
          </a:blip>
          <a:srcRect l="8204" t="15484" r="61484" b="46451"/>
          <a:stretch/>
        </p:blipFill>
        <p:spPr>
          <a:xfrm>
            <a:off x="323850" y="676275"/>
            <a:ext cx="6370376" cy="519112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33621848-0583-03AB-E98B-99EDE6D5A645}"/>
              </a:ext>
            </a:extLst>
          </p:cNvPr>
          <p:cNvPicPr>
            <a:picLocks noChangeAspect="1"/>
          </p:cNvPicPr>
          <p:nvPr/>
        </p:nvPicPr>
        <p:blipFill rotWithShape="1">
          <a:blip r:embed="rId3">
            <a:extLst>
              <a:ext uri="{28A0092B-C50C-407E-A947-70E740481C1C}">
                <a14:useLocalDpi xmlns:a14="http://schemas.microsoft.com/office/drawing/2010/main" val="0"/>
              </a:ext>
            </a:extLst>
          </a:blip>
          <a:srcRect l="8204" t="21657" r="58671" b="40866"/>
          <a:stretch/>
        </p:blipFill>
        <p:spPr>
          <a:xfrm>
            <a:off x="6334125" y="833437"/>
            <a:ext cx="4819650" cy="5191125"/>
          </a:xfrm>
          <a:prstGeom prst="rect">
            <a:avLst/>
          </a:prstGeom>
        </p:spPr>
      </p:pic>
    </p:spTree>
    <p:extLst>
      <p:ext uri="{BB962C8B-B14F-4D97-AF65-F5344CB8AC3E}">
        <p14:creationId xmlns:p14="http://schemas.microsoft.com/office/powerpoint/2010/main" val="187199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5572E984-E11D-DFC3-C103-D97A6CDD9925}"/>
              </a:ext>
            </a:extLst>
          </p:cNvPr>
          <p:cNvPicPr>
            <a:picLocks noChangeAspect="1"/>
          </p:cNvPicPr>
          <p:nvPr/>
        </p:nvPicPr>
        <p:blipFill rotWithShape="1">
          <a:blip r:embed="rId2">
            <a:extLst>
              <a:ext uri="{28A0092B-C50C-407E-A947-70E740481C1C}">
                <a14:useLocalDpi xmlns:a14="http://schemas.microsoft.com/office/drawing/2010/main" val="0"/>
              </a:ext>
            </a:extLst>
          </a:blip>
          <a:srcRect l="8906" t="45694" r="72109" b="43750"/>
          <a:stretch/>
        </p:blipFill>
        <p:spPr>
          <a:xfrm>
            <a:off x="790569" y="1362075"/>
            <a:ext cx="3683366" cy="450532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5014A22-D9DF-BEE6-1221-D83219519C7E}"/>
              </a:ext>
            </a:extLst>
          </p:cNvPr>
          <p:cNvPicPr>
            <a:picLocks noChangeAspect="1"/>
          </p:cNvPicPr>
          <p:nvPr/>
        </p:nvPicPr>
        <p:blipFill rotWithShape="1">
          <a:blip r:embed="rId3">
            <a:extLst>
              <a:ext uri="{28A0092B-C50C-407E-A947-70E740481C1C}">
                <a14:useLocalDpi xmlns:a14="http://schemas.microsoft.com/office/drawing/2010/main" val="0"/>
              </a:ext>
            </a:extLst>
          </a:blip>
          <a:srcRect l="8906" t="20695" r="36563" b="39444"/>
          <a:stretch/>
        </p:blipFill>
        <p:spPr>
          <a:xfrm>
            <a:off x="4098564" y="990600"/>
            <a:ext cx="7967418" cy="5057775"/>
          </a:xfrm>
          <a:prstGeom prst="rect">
            <a:avLst/>
          </a:prstGeom>
        </p:spPr>
      </p:pic>
    </p:spTree>
    <p:extLst>
      <p:ext uri="{BB962C8B-B14F-4D97-AF65-F5344CB8AC3E}">
        <p14:creationId xmlns:p14="http://schemas.microsoft.com/office/powerpoint/2010/main" val="371970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68CF-20C9-C8D5-514D-385BFD6687B2}"/>
              </a:ext>
            </a:extLst>
          </p:cNvPr>
          <p:cNvSpPr>
            <a:spLocks noGrp="1"/>
          </p:cNvSpPr>
          <p:nvPr>
            <p:ph type="title"/>
          </p:nvPr>
        </p:nvSpPr>
        <p:spPr/>
        <p:txBody>
          <a:bodyPr/>
          <a:lstStyle/>
          <a:p>
            <a:r>
              <a:rPr lang="en-US" dirty="0"/>
              <a:t>Contents</a:t>
            </a:r>
            <a:endParaRPr lang="en-IN" dirty="0"/>
          </a:p>
        </p:txBody>
      </p:sp>
      <p:sp>
        <p:nvSpPr>
          <p:cNvPr id="3" name="Text Placeholder 2">
            <a:extLst>
              <a:ext uri="{FF2B5EF4-FFF2-40B4-BE49-F238E27FC236}">
                <a16:creationId xmlns:a16="http://schemas.microsoft.com/office/drawing/2014/main" id="{0F3393BE-B100-9764-184C-22665AC22173}"/>
              </a:ext>
            </a:extLst>
          </p:cNvPr>
          <p:cNvSpPr>
            <a:spLocks noGrp="1"/>
          </p:cNvSpPr>
          <p:nvPr>
            <p:ph type="body" sz="quarter" idx="10"/>
          </p:nvPr>
        </p:nvSpPr>
        <p:spPr/>
        <p:txBody>
          <a:bodyPr/>
          <a:lstStyle/>
          <a:p>
            <a:r>
              <a:rPr lang="en-US" dirty="0"/>
              <a:t>01</a:t>
            </a:r>
            <a:endParaRPr lang="en-IN" dirty="0"/>
          </a:p>
        </p:txBody>
      </p:sp>
      <p:sp>
        <p:nvSpPr>
          <p:cNvPr id="4" name="Text Placeholder 3">
            <a:extLst>
              <a:ext uri="{FF2B5EF4-FFF2-40B4-BE49-F238E27FC236}">
                <a16:creationId xmlns:a16="http://schemas.microsoft.com/office/drawing/2014/main" id="{B06ED941-D628-BFC8-75CF-3ADF0DEAF3D0}"/>
              </a:ext>
            </a:extLst>
          </p:cNvPr>
          <p:cNvSpPr>
            <a:spLocks noGrp="1"/>
          </p:cNvSpPr>
          <p:nvPr>
            <p:ph type="body" sz="quarter" idx="11"/>
          </p:nvPr>
        </p:nvSpPr>
        <p:spPr/>
        <p:txBody>
          <a:bodyPr/>
          <a:lstStyle/>
          <a:p>
            <a:r>
              <a:rPr lang="en-US" dirty="0"/>
              <a:t>02</a:t>
            </a:r>
            <a:endParaRPr lang="en-IN" dirty="0"/>
          </a:p>
        </p:txBody>
      </p:sp>
      <p:sp>
        <p:nvSpPr>
          <p:cNvPr id="5" name="Text Placeholder 4">
            <a:extLst>
              <a:ext uri="{FF2B5EF4-FFF2-40B4-BE49-F238E27FC236}">
                <a16:creationId xmlns:a16="http://schemas.microsoft.com/office/drawing/2014/main" id="{73578C6A-2D73-182B-A9ED-568F2A0CB3FD}"/>
              </a:ext>
            </a:extLst>
          </p:cNvPr>
          <p:cNvSpPr>
            <a:spLocks noGrp="1"/>
          </p:cNvSpPr>
          <p:nvPr>
            <p:ph type="body" sz="quarter" idx="12"/>
          </p:nvPr>
        </p:nvSpPr>
        <p:spPr/>
        <p:txBody>
          <a:bodyPr/>
          <a:lstStyle/>
          <a:p>
            <a:r>
              <a:rPr lang="en-US" dirty="0"/>
              <a:t>03</a:t>
            </a:r>
            <a:endParaRPr lang="en-IN" dirty="0"/>
          </a:p>
        </p:txBody>
      </p:sp>
      <p:sp>
        <p:nvSpPr>
          <p:cNvPr id="6" name="Text Placeholder 5">
            <a:extLst>
              <a:ext uri="{FF2B5EF4-FFF2-40B4-BE49-F238E27FC236}">
                <a16:creationId xmlns:a16="http://schemas.microsoft.com/office/drawing/2014/main" id="{60895863-6060-CB5A-3012-BFBBA35AA624}"/>
              </a:ext>
            </a:extLst>
          </p:cNvPr>
          <p:cNvSpPr>
            <a:spLocks noGrp="1"/>
          </p:cNvSpPr>
          <p:nvPr>
            <p:ph type="body" sz="quarter" idx="13"/>
          </p:nvPr>
        </p:nvSpPr>
        <p:spPr/>
        <p:txBody>
          <a:bodyPr/>
          <a:lstStyle/>
          <a:p>
            <a:r>
              <a:rPr lang="en-US" dirty="0"/>
              <a:t>04</a:t>
            </a:r>
            <a:endParaRPr lang="en-IN" dirty="0"/>
          </a:p>
        </p:txBody>
      </p:sp>
      <p:sp>
        <p:nvSpPr>
          <p:cNvPr id="7" name="Text Placeholder 6">
            <a:extLst>
              <a:ext uri="{FF2B5EF4-FFF2-40B4-BE49-F238E27FC236}">
                <a16:creationId xmlns:a16="http://schemas.microsoft.com/office/drawing/2014/main" id="{E2573D32-11F1-2511-BFCD-6B65F7714455}"/>
              </a:ext>
            </a:extLst>
          </p:cNvPr>
          <p:cNvSpPr>
            <a:spLocks noGrp="1"/>
          </p:cNvSpPr>
          <p:nvPr>
            <p:ph type="body" sz="quarter" idx="14"/>
          </p:nvPr>
        </p:nvSpPr>
        <p:spPr/>
        <p:txBody>
          <a:bodyPr/>
          <a:lstStyle/>
          <a:p>
            <a:r>
              <a:rPr lang="en-US" dirty="0"/>
              <a:t>05</a:t>
            </a:r>
            <a:endParaRPr lang="en-IN" dirty="0"/>
          </a:p>
        </p:txBody>
      </p:sp>
      <p:sp>
        <p:nvSpPr>
          <p:cNvPr id="8" name="Text Placeholder 7">
            <a:extLst>
              <a:ext uri="{FF2B5EF4-FFF2-40B4-BE49-F238E27FC236}">
                <a16:creationId xmlns:a16="http://schemas.microsoft.com/office/drawing/2014/main" id="{62B4C849-4831-969F-AB69-33F46487E847}"/>
              </a:ext>
            </a:extLst>
          </p:cNvPr>
          <p:cNvSpPr>
            <a:spLocks noGrp="1"/>
          </p:cNvSpPr>
          <p:nvPr>
            <p:ph type="body" sz="quarter" idx="15"/>
          </p:nvPr>
        </p:nvSpPr>
        <p:spPr>
          <a:xfrm>
            <a:off x="4086639" y="4635417"/>
            <a:ext cx="498928" cy="1152623"/>
          </a:xfrm>
        </p:spPr>
        <p:txBody>
          <a:bodyPr/>
          <a:lstStyle/>
          <a:p>
            <a:r>
              <a:rPr lang="en-US" dirty="0"/>
              <a:t>06</a:t>
            </a:r>
          </a:p>
          <a:p>
            <a:endParaRPr lang="en-IN" dirty="0"/>
          </a:p>
          <a:p>
            <a:r>
              <a:rPr lang="en-IN" dirty="0"/>
              <a:t>07</a:t>
            </a:r>
            <a:endParaRPr lang="en-US" dirty="0"/>
          </a:p>
        </p:txBody>
      </p:sp>
      <p:sp>
        <p:nvSpPr>
          <p:cNvPr id="9" name="Text Placeholder 8">
            <a:extLst>
              <a:ext uri="{FF2B5EF4-FFF2-40B4-BE49-F238E27FC236}">
                <a16:creationId xmlns:a16="http://schemas.microsoft.com/office/drawing/2014/main" id="{EEE20992-595A-011F-C6B3-DA1898484ED6}"/>
              </a:ext>
            </a:extLst>
          </p:cNvPr>
          <p:cNvSpPr>
            <a:spLocks noGrp="1"/>
          </p:cNvSpPr>
          <p:nvPr>
            <p:ph type="body" sz="quarter" idx="16"/>
          </p:nvPr>
        </p:nvSpPr>
        <p:spPr/>
        <p:txBody>
          <a:bodyPr/>
          <a:lstStyle/>
          <a:p>
            <a:r>
              <a:rPr lang="en-US" dirty="0" err="1"/>
              <a:t>IDisposable</a:t>
            </a:r>
            <a:r>
              <a:rPr lang="en-US" dirty="0"/>
              <a:t> Interfaces</a:t>
            </a:r>
            <a:endParaRPr lang="en-IN" dirty="0"/>
          </a:p>
        </p:txBody>
      </p:sp>
      <p:sp>
        <p:nvSpPr>
          <p:cNvPr id="10" name="Text Placeholder 9">
            <a:extLst>
              <a:ext uri="{FF2B5EF4-FFF2-40B4-BE49-F238E27FC236}">
                <a16:creationId xmlns:a16="http://schemas.microsoft.com/office/drawing/2014/main" id="{FBCEDCDF-322E-D1BE-CEA4-AF2EB2B8936C}"/>
              </a:ext>
            </a:extLst>
          </p:cNvPr>
          <p:cNvSpPr>
            <a:spLocks noGrp="1"/>
          </p:cNvSpPr>
          <p:nvPr>
            <p:ph type="body" sz="quarter" idx="17"/>
          </p:nvPr>
        </p:nvSpPr>
        <p:spPr/>
        <p:txBody>
          <a:bodyPr/>
          <a:lstStyle/>
          <a:p>
            <a:r>
              <a:rPr lang="en-US" dirty="0" err="1"/>
              <a:t>GC.SuppressFinalize</a:t>
            </a:r>
            <a:r>
              <a:rPr lang="en-US" dirty="0"/>
              <a:t>() method</a:t>
            </a:r>
            <a:endParaRPr lang="en-IN" dirty="0"/>
          </a:p>
        </p:txBody>
      </p:sp>
      <p:sp>
        <p:nvSpPr>
          <p:cNvPr id="11" name="Text Placeholder 10">
            <a:extLst>
              <a:ext uri="{FF2B5EF4-FFF2-40B4-BE49-F238E27FC236}">
                <a16:creationId xmlns:a16="http://schemas.microsoft.com/office/drawing/2014/main" id="{9DC08DF3-FA8D-8BF1-ABBB-81091CC36D6E}"/>
              </a:ext>
            </a:extLst>
          </p:cNvPr>
          <p:cNvSpPr>
            <a:spLocks noGrp="1"/>
          </p:cNvSpPr>
          <p:nvPr>
            <p:ph type="body" sz="quarter" idx="18"/>
          </p:nvPr>
        </p:nvSpPr>
        <p:spPr/>
        <p:txBody>
          <a:bodyPr/>
          <a:lstStyle/>
          <a:p>
            <a:r>
              <a:rPr lang="en-US" dirty="0"/>
              <a:t>Finally block in try catch</a:t>
            </a:r>
            <a:endParaRPr lang="en-IN" dirty="0"/>
          </a:p>
        </p:txBody>
      </p:sp>
      <p:sp>
        <p:nvSpPr>
          <p:cNvPr id="12" name="Text Placeholder 11">
            <a:extLst>
              <a:ext uri="{FF2B5EF4-FFF2-40B4-BE49-F238E27FC236}">
                <a16:creationId xmlns:a16="http://schemas.microsoft.com/office/drawing/2014/main" id="{9C729FFD-A4E2-7CFF-3094-3421245B1C18}"/>
              </a:ext>
            </a:extLst>
          </p:cNvPr>
          <p:cNvSpPr>
            <a:spLocks noGrp="1"/>
          </p:cNvSpPr>
          <p:nvPr>
            <p:ph type="body" sz="quarter" idx="19"/>
          </p:nvPr>
        </p:nvSpPr>
        <p:spPr/>
        <p:txBody>
          <a:bodyPr/>
          <a:lstStyle/>
          <a:p>
            <a:r>
              <a:rPr lang="en-US" dirty="0"/>
              <a:t>Final Keyword</a:t>
            </a:r>
            <a:endParaRPr lang="en-IN" dirty="0"/>
          </a:p>
        </p:txBody>
      </p:sp>
      <p:sp>
        <p:nvSpPr>
          <p:cNvPr id="13" name="Text Placeholder 12">
            <a:extLst>
              <a:ext uri="{FF2B5EF4-FFF2-40B4-BE49-F238E27FC236}">
                <a16:creationId xmlns:a16="http://schemas.microsoft.com/office/drawing/2014/main" id="{BEBBF210-0BCF-0717-943F-C0DE2E874738}"/>
              </a:ext>
            </a:extLst>
          </p:cNvPr>
          <p:cNvSpPr>
            <a:spLocks noGrp="1"/>
          </p:cNvSpPr>
          <p:nvPr>
            <p:ph type="body" sz="quarter" idx="20"/>
          </p:nvPr>
        </p:nvSpPr>
        <p:spPr/>
        <p:txBody>
          <a:bodyPr/>
          <a:lstStyle/>
          <a:p>
            <a:r>
              <a:rPr lang="en-US" dirty="0"/>
              <a:t>Using Block</a:t>
            </a:r>
            <a:endParaRPr lang="en-IN" dirty="0"/>
          </a:p>
        </p:txBody>
      </p:sp>
      <p:sp>
        <p:nvSpPr>
          <p:cNvPr id="14" name="Text Placeholder 13">
            <a:extLst>
              <a:ext uri="{FF2B5EF4-FFF2-40B4-BE49-F238E27FC236}">
                <a16:creationId xmlns:a16="http://schemas.microsoft.com/office/drawing/2014/main" id="{8FF20C9D-FCDF-B006-544A-424A473DED95}"/>
              </a:ext>
            </a:extLst>
          </p:cNvPr>
          <p:cNvSpPr>
            <a:spLocks noGrp="1"/>
          </p:cNvSpPr>
          <p:nvPr>
            <p:ph type="body" sz="quarter" idx="21"/>
          </p:nvPr>
        </p:nvSpPr>
        <p:spPr>
          <a:xfrm>
            <a:off x="4818930" y="4635417"/>
            <a:ext cx="4554537" cy="1143098"/>
          </a:xfrm>
        </p:spPr>
        <p:txBody>
          <a:bodyPr/>
          <a:lstStyle/>
          <a:p>
            <a:r>
              <a:rPr lang="en-US" dirty="0"/>
              <a:t>Finalize method</a:t>
            </a:r>
          </a:p>
          <a:p>
            <a:endParaRPr lang="en-US" dirty="0"/>
          </a:p>
          <a:p>
            <a:r>
              <a:rPr lang="en-US" dirty="0"/>
              <a:t>Destructor in </a:t>
            </a:r>
            <a:r>
              <a:rPr lang="en-US" dirty="0" err="1"/>
              <a:t>csharp</a:t>
            </a:r>
            <a:endParaRPr lang="en-IN" dirty="0"/>
          </a:p>
        </p:txBody>
      </p:sp>
    </p:spTree>
    <p:extLst>
      <p:ext uri="{BB962C8B-B14F-4D97-AF65-F5344CB8AC3E}">
        <p14:creationId xmlns:p14="http://schemas.microsoft.com/office/powerpoint/2010/main" val="339662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E0C2-4B6D-2E3E-2B78-155B1D9B1F34}"/>
              </a:ext>
            </a:extLst>
          </p:cNvPr>
          <p:cNvSpPr>
            <a:spLocks noGrp="1"/>
          </p:cNvSpPr>
          <p:nvPr>
            <p:ph type="title"/>
          </p:nvPr>
        </p:nvSpPr>
        <p:spPr>
          <a:xfrm>
            <a:off x="2828926" y="196810"/>
            <a:ext cx="7450138" cy="677108"/>
          </a:xfrm>
        </p:spPr>
        <p:txBody>
          <a:bodyPr/>
          <a:lstStyle/>
          <a:p>
            <a:r>
              <a:rPr lang="en-US" sz="4400" dirty="0" err="1"/>
              <a:t>Idisposable</a:t>
            </a:r>
            <a:r>
              <a:rPr lang="en-US" sz="4400" dirty="0"/>
              <a:t> Interface</a:t>
            </a:r>
            <a:endParaRPr lang="en-IN" sz="4400" dirty="0"/>
          </a:p>
        </p:txBody>
      </p:sp>
      <p:sp>
        <p:nvSpPr>
          <p:cNvPr id="3" name="Text Placeholder 2">
            <a:extLst>
              <a:ext uri="{FF2B5EF4-FFF2-40B4-BE49-F238E27FC236}">
                <a16:creationId xmlns:a16="http://schemas.microsoft.com/office/drawing/2014/main" id="{C56718B6-9BCB-0001-A3EF-C92948D3F98B}"/>
              </a:ext>
            </a:extLst>
          </p:cNvPr>
          <p:cNvSpPr>
            <a:spLocks noGrp="1"/>
          </p:cNvSpPr>
          <p:nvPr>
            <p:ph type="body" sz="quarter" idx="10"/>
          </p:nvPr>
        </p:nvSpPr>
        <p:spPr>
          <a:xfrm>
            <a:off x="457200" y="1514475"/>
            <a:ext cx="10953750" cy="4857750"/>
          </a:xfrm>
        </p:spPr>
        <p:txBody>
          <a:bodyPr/>
          <a:lstStyle/>
          <a:p>
            <a:pPr marL="285750" indent="-285750">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The </a:t>
            </a:r>
            <a:r>
              <a:rPr lang="en-US" i="0" dirty="0" err="1">
                <a:effectLst/>
                <a:latin typeface="Times New Roman" panose="02020603050405020304" pitchFamily="18" charset="0"/>
                <a:cs typeface="Times New Roman" panose="02020603050405020304" pitchFamily="18" charset="0"/>
              </a:rPr>
              <a:t>IDisposable</a:t>
            </a:r>
            <a:r>
              <a:rPr lang="en-US" i="0" dirty="0">
                <a:effectLst/>
                <a:latin typeface="Times New Roman" panose="02020603050405020304" pitchFamily="18" charset="0"/>
                <a:cs typeface="Times New Roman" panose="02020603050405020304" pitchFamily="18" charset="0"/>
              </a:rPr>
              <a:t> interface is used in C# to provide a way for objects to release unmanaged resources such as file handles, database connections, and network connections.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It defines a single method called Dispose() that should be called when the object is no longer needed to perform the cleanup of unmanaged resources.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Inside the </a:t>
            </a:r>
            <a:r>
              <a:rPr lang="en-US" b="1" i="0" dirty="0">
                <a:effectLst/>
                <a:latin typeface="Times New Roman" panose="02020603050405020304" pitchFamily="18" charset="0"/>
                <a:cs typeface="Times New Roman" panose="02020603050405020304" pitchFamily="18" charset="0"/>
              </a:rPr>
              <a:t>Dispose() </a:t>
            </a:r>
            <a:r>
              <a:rPr lang="en-US" b="0" i="0" dirty="0">
                <a:effectLst/>
                <a:latin typeface="Times New Roman" panose="02020603050405020304" pitchFamily="18" charset="0"/>
                <a:cs typeface="Times New Roman" panose="02020603050405020304" pitchFamily="18" charset="0"/>
              </a:rPr>
              <a:t>method we can perform the resources clean-up and also call </a:t>
            </a:r>
            <a:r>
              <a:rPr lang="en-US" b="1" i="0" dirty="0" err="1">
                <a:effectLst/>
                <a:latin typeface="Times New Roman" panose="02020603050405020304" pitchFamily="18" charset="0"/>
                <a:cs typeface="Times New Roman" panose="02020603050405020304" pitchFamily="18" charset="0"/>
              </a:rPr>
              <a:t>GC.SuppressFinalize</a:t>
            </a:r>
            <a:r>
              <a:rPr lang="en-US" b="1" i="0" dirty="0">
                <a:effectLst/>
                <a:latin typeface="Times New Roman" panose="02020603050405020304" pitchFamily="18" charset="0"/>
                <a:cs typeface="Times New Roman" panose="02020603050405020304" pitchFamily="18" charset="0"/>
              </a:rPr>
              <a:t>(this)</a:t>
            </a:r>
            <a:r>
              <a:rPr lang="en-US" b="0" i="0" dirty="0">
                <a:effectLst/>
                <a:latin typeface="Times New Roman" panose="02020603050405020304" pitchFamily="18" charset="0"/>
                <a:cs typeface="Times New Roman" panose="02020603050405020304" pitchFamily="18" charset="0"/>
              </a:rPr>
              <a:t> to mark our object as finalized.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IDisposable</a:t>
            </a:r>
            <a:r>
              <a:rPr lang="en-US" dirty="0">
                <a:latin typeface="Times New Roman" panose="02020603050405020304" pitchFamily="18" charset="0"/>
                <a:cs typeface="Times New Roman" panose="02020603050405020304" pitchFamily="18" charset="0"/>
              </a:rPr>
              <a:t> interface in C# is used to provide a standard mechanism for releasing unmanaged resources, and it is important to implement it properly to avoid resource leaks and improve performance.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4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6A16-EDD9-5FFE-FF57-9E05ADA0AEF8}"/>
              </a:ext>
            </a:extLst>
          </p:cNvPr>
          <p:cNvSpPr>
            <a:spLocks noGrp="1"/>
          </p:cNvSpPr>
          <p:nvPr>
            <p:ph type="title"/>
          </p:nvPr>
        </p:nvSpPr>
        <p:spPr>
          <a:xfrm>
            <a:off x="2370931" y="93701"/>
            <a:ext cx="7450138" cy="553998"/>
          </a:xfrm>
        </p:spPr>
        <p:txBody>
          <a:bodyPr/>
          <a:lstStyle/>
          <a:p>
            <a:r>
              <a:rPr lang="en-US" sz="3600" b="1" i="0" dirty="0">
                <a:effectLst/>
                <a:latin typeface="Times New Roman" panose="02020603050405020304" pitchFamily="18" charset="0"/>
                <a:cs typeface="Times New Roman" panose="02020603050405020304" pitchFamily="18" charset="0"/>
              </a:rPr>
              <a:t>           </a:t>
            </a:r>
            <a:r>
              <a:rPr lang="en-US" sz="3600" b="1" i="0" dirty="0" err="1">
                <a:effectLst/>
                <a:latin typeface="Times New Roman" panose="02020603050405020304" pitchFamily="18" charset="0"/>
                <a:cs typeface="Times New Roman" panose="02020603050405020304" pitchFamily="18" charset="0"/>
              </a:rPr>
              <a:t>GC.SuppressFinalize</a:t>
            </a:r>
            <a:endParaRPr lang="en-IN" sz="3600" dirty="0"/>
          </a:p>
        </p:txBody>
      </p:sp>
      <p:sp>
        <p:nvSpPr>
          <p:cNvPr id="3" name="Text Placeholder 2">
            <a:extLst>
              <a:ext uri="{FF2B5EF4-FFF2-40B4-BE49-F238E27FC236}">
                <a16:creationId xmlns:a16="http://schemas.microsoft.com/office/drawing/2014/main" id="{9D16B440-7166-8EAD-6EFA-6DD9BE6A7047}"/>
              </a:ext>
            </a:extLst>
          </p:cNvPr>
          <p:cNvSpPr>
            <a:spLocks noGrp="1"/>
          </p:cNvSpPr>
          <p:nvPr>
            <p:ph type="body" sz="quarter" idx="10"/>
          </p:nvPr>
        </p:nvSpPr>
        <p:spPr>
          <a:xfrm>
            <a:off x="457200" y="990601"/>
            <a:ext cx="10744200" cy="5219700"/>
          </a:xfrm>
        </p:spPr>
        <p:txBody>
          <a:bodyPr/>
          <a:lstStyle/>
          <a:p>
            <a:pPr marL="285750" indent="-285750">
              <a:buFont typeface="Wingdings" panose="05000000000000000000" pitchFamily="2" charset="2"/>
              <a:buChar char="Ø"/>
            </a:pPr>
            <a:r>
              <a:rPr lang="en-US" b="0" i="0" dirty="0" err="1">
                <a:effectLst/>
                <a:latin typeface="Söhne"/>
              </a:rPr>
              <a:t>GC.SuppressFinalize</a:t>
            </a:r>
            <a:r>
              <a:rPr lang="en-US" b="0" i="0" dirty="0">
                <a:effectLst/>
                <a:latin typeface="Söhne"/>
              </a:rPr>
              <a:t> is a method provided by the .NET framework that allows developers to indicate to the garbage collector that a specific object does not require finalization, even if it has a finalizer method define.</a:t>
            </a: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r>
              <a:rPr lang="en-US" b="0" i="0" dirty="0">
                <a:effectLst/>
                <a:latin typeface="Söhne"/>
              </a:rPr>
              <a:t> Finalization is the process of cleaning up an object's resources before it is removed from memory.</a:t>
            </a: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r>
              <a:rPr lang="en-US" b="0" i="0" dirty="0">
                <a:effectLst/>
                <a:latin typeface="Söhne"/>
              </a:rPr>
              <a:t>By calling the </a:t>
            </a:r>
            <a:r>
              <a:rPr lang="en-US" b="0" i="0" dirty="0" err="1">
                <a:effectLst/>
                <a:latin typeface="Söhne"/>
              </a:rPr>
              <a:t>GC.SuppressFinalize</a:t>
            </a:r>
            <a:r>
              <a:rPr lang="en-US" b="0" i="0" dirty="0">
                <a:effectLst/>
                <a:latin typeface="Söhne"/>
              </a:rPr>
              <a:t> method on an object, you are telling the garbage collector that the finalizer method should not be called when the object is collected, and it can be removed from the finalization queue. </a:t>
            </a:r>
          </a:p>
          <a:p>
            <a:pPr marL="285750" indent="-285750">
              <a:buFont typeface="Wingdings" panose="05000000000000000000" pitchFamily="2" charset="2"/>
              <a:buChar char="Ø"/>
            </a:pPr>
            <a:endParaRPr lang="en-US" dirty="0">
              <a:solidFill>
                <a:srgbClr val="D1D5DB"/>
              </a:solidFill>
              <a:latin typeface="Söhne"/>
            </a:endParaRPr>
          </a:p>
          <a:p>
            <a:pPr marL="285750" indent="-285750">
              <a:buFont typeface="Wingdings" panose="05000000000000000000" pitchFamily="2" charset="2"/>
              <a:buChar char="Ø"/>
            </a:pPr>
            <a:r>
              <a:rPr lang="en-US" b="0" i="0" dirty="0">
                <a:effectLst/>
                <a:latin typeface="Söhne"/>
              </a:rPr>
              <a:t>This can help improve the performance of the garbage collector and the overall performance of the application</a:t>
            </a:r>
            <a:r>
              <a:rPr lang="en-US" b="0" i="0" dirty="0">
                <a:solidFill>
                  <a:srgbClr val="D1D5DB"/>
                </a:solidFill>
                <a:effectLst/>
                <a:latin typeface="Söhne"/>
              </a:rPr>
              <a:t>.</a:t>
            </a:r>
          </a:p>
          <a:p>
            <a:pPr marL="285750" indent="-285750">
              <a:buFont typeface="Wingdings" panose="05000000000000000000" pitchFamily="2" charset="2"/>
              <a:buChar char="Ø"/>
            </a:pPr>
            <a:endParaRPr lang="en-US" dirty="0">
              <a:solidFill>
                <a:srgbClr val="D1D5DB"/>
              </a:solidFill>
              <a:latin typeface="Söhne"/>
            </a:endParaRPr>
          </a:p>
          <a:p>
            <a:pPr marL="285750" indent="-285750">
              <a:buFont typeface="Wingdings" panose="05000000000000000000" pitchFamily="2" charset="2"/>
              <a:buChar char="Ø"/>
            </a:pPr>
            <a:r>
              <a:rPr lang="en-US" dirty="0"/>
              <a:t>By using </a:t>
            </a:r>
            <a:r>
              <a:rPr lang="en-US" dirty="0" err="1"/>
              <a:t>GC.SuppressFinalize</a:t>
            </a:r>
            <a:r>
              <a:rPr lang="en-US" dirty="0"/>
              <a:t>, developers can improve the performance of their applications by reducing the time spent on finalization and improving memory usage.</a:t>
            </a:r>
            <a:endParaRPr lang="en-IN" dirty="0"/>
          </a:p>
        </p:txBody>
      </p:sp>
    </p:spTree>
    <p:extLst>
      <p:ext uri="{BB962C8B-B14F-4D97-AF65-F5344CB8AC3E}">
        <p14:creationId xmlns:p14="http://schemas.microsoft.com/office/powerpoint/2010/main" val="75227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CA71A10-F2DD-2D6C-0EF6-9ABB9D19C9CE}"/>
              </a:ext>
            </a:extLst>
          </p:cNvPr>
          <p:cNvPicPr>
            <a:picLocks noChangeAspect="1"/>
          </p:cNvPicPr>
          <p:nvPr/>
        </p:nvPicPr>
        <p:blipFill rotWithShape="1">
          <a:blip r:embed="rId2">
            <a:extLst>
              <a:ext uri="{28A0092B-C50C-407E-A947-70E740481C1C}">
                <a14:useLocalDpi xmlns:a14="http://schemas.microsoft.com/office/drawing/2010/main" val="0"/>
              </a:ext>
            </a:extLst>
          </a:blip>
          <a:srcRect l="8125" t="16354" r="60391" b="45656"/>
          <a:stretch/>
        </p:blipFill>
        <p:spPr>
          <a:xfrm>
            <a:off x="171449" y="495300"/>
            <a:ext cx="6570876" cy="560070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1D463962-46AC-B4A6-A992-24E03BE26FF4}"/>
              </a:ext>
            </a:extLst>
          </p:cNvPr>
          <p:cNvPicPr>
            <a:picLocks noChangeAspect="1"/>
          </p:cNvPicPr>
          <p:nvPr/>
        </p:nvPicPr>
        <p:blipFill rotWithShape="1">
          <a:blip r:embed="rId3">
            <a:extLst>
              <a:ext uri="{28A0092B-C50C-407E-A947-70E740481C1C}">
                <a14:useLocalDpi xmlns:a14="http://schemas.microsoft.com/office/drawing/2010/main" val="0"/>
              </a:ext>
            </a:extLst>
          </a:blip>
          <a:srcRect l="12065" t="18115" r="59845" b="39001"/>
          <a:stretch/>
        </p:blipFill>
        <p:spPr>
          <a:xfrm>
            <a:off x="6189875" y="609600"/>
            <a:ext cx="5746780" cy="5753100"/>
          </a:xfrm>
          <a:prstGeom prst="rect">
            <a:avLst/>
          </a:prstGeom>
        </p:spPr>
      </p:pic>
    </p:spTree>
    <p:extLst>
      <p:ext uri="{BB962C8B-B14F-4D97-AF65-F5344CB8AC3E}">
        <p14:creationId xmlns:p14="http://schemas.microsoft.com/office/powerpoint/2010/main" val="232222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Word&#10;&#10;Description automatically generated">
            <a:extLst>
              <a:ext uri="{FF2B5EF4-FFF2-40B4-BE49-F238E27FC236}">
                <a16:creationId xmlns:a16="http://schemas.microsoft.com/office/drawing/2014/main" id="{153216FD-1F07-5F92-752E-FC08AB3960E3}"/>
              </a:ext>
            </a:extLst>
          </p:cNvPr>
          <p:cNvPicPr>
            <a:picLocks noChangeAspect="1"/>
          </p:cNvPicPr>
          <p:nvPr/>
        </p:nvPicPr>
        <p:blipFill rotWithShape="1">
          <a:blip r:embed="rId2">
            <a:extLst>
              <a:ext uri="{28A0092B-C50C-407E-A947-70E740481C1C}">
                <a14:useLocalDpi xmlns:a14="http://schemas.microsoft.com/office/drawing/2010/main" val="0"/>
              </a:ext>
            </a:extLst>
          </a:blip>
          <a:srcRect l="7812" t="25000" r="34844" b="41666"/>
          <a:stretch/>
        </p:blipFill>
        <p:spPr>
          <a:xfrm>
            <a:off x="921300" y="742950"/>
            <a:ext cx="10349400" cy="5372100"/>
          </a:xfrm>
          <a:prstGeom prst="rect">
            <a:avLst/>
          </a:prstGeom>
        </p:spPr>
      </p:pic>
    </p:spTree>
    <p:extLst>
      <p:ext uri="{BB962C8B-B14F-4D97-AF65-F5344CB8AC3E}">
        <p14:creationId xmlns:p14="http://schemas.microsoft.com/office/powerpoint/2010/main" val="335220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4E2A-529C-5A2D-FED9-F6792F373700}"/>
              </a:ext>
            </a:extLst>
          </p:cNvPr>
          <p:cNvSpPr>
            <a:spLocks noGrp="1"/>
          </p:cNvSpPr>
          <p:nvPr>
            <p:ph type="title"/>
          </p:nvPr>
        </p:nvSpPr>
        <p:spPr>
          <a:xfrm>
            <a:off x="3209926" y="0"/>
            <a:ext cx="7450138" cy="923330"/>
          </a:xfrm>
        </p:spPr>
        <p:txBody>
          <a:bodyPr/>
          <a:lstStyle/>
          <a:p>
            <a:r>
              <a:rPr lang="en-US" dirty="0"/>
              <a:t>Final Keyword</a:t>
            </a:r>
            <a:endParaRPr lang="en-IN" dirty="0"/>
          </a:p>
        </p:txBody>
      </p:sp>
      <p:sp>
        <p:nvSpPr>
          <p:cNvPr id="3" name="Text Placeholder 2">
            <a:extLst>
              <a:ext uri="{FF2B5EF4-FFF2-40B4-BE49-F238E27FC236}">
                <a16:creationId xmlns:a16="http://schemas.microsoft.com/office/drawing/2014/main" id="{AB808A2D-63D2-ADB5-ABA9-D636BD3AB628}"/>
              </a:ext>
            </a:extLst>
          </p:cNvPr>
          <p:cNvSpPr>
            <a:spLocks noGrp="1"/>
          </p:cNvSpPr>
          <p:nvPr>
            <p:ph type="body" sz="quarter" idx="10"/>
          </p:nvPr>
        </p:nvSpPr>
        <p:spPr>
          <a:xfrm>
            <a:off x="457200" y="1152525"/>
            <a:ext cx="11182350" cy="5057775"/>
          </a:xfrm>
        </p:spPr>
        <p:txBody>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 the final keyword is used to indicate that a class, method, or property cannot be inherited or overridden by any derived classes.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applied to a class, the final keyword indicates that the class cannot be subclassed. In other words, it cannot be used as a base class for any other class.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applied to a method or property, the final keyword indicates that the method or property cannot be overridden in any derived classes.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means that the behavior defined in the base class will remain the same in all derived classes.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We Use the sealed or </a:t>
            </a:r>
            <a:r>
              <a:rPr lang="en-US" b="0" i="0" dirty="0" err="1">
                <a:effectLst/>
                <a:latin typeface="Times New Roman" panose="02020603050405020304" pitchFamily="18" charset="0"/>
                <a:cs typeface="Times New Roman" panose="02020603050405020304" pitchFamily="18" charset="0"/>
              </a:rPr>
              <a:t>readonly</a:t>
            </a:r>
            <a:r>
              <a:rPr lang="en-US" b="0" i="0" dirty="0">
                <a:effectLst/>
                <a:latin typeface="Times New Roman" panose="02020603050405020304" pitchFamily="18" charset="0"/>
                <a:cs typeface="Times New Roman" panose="02020603050405020304" pitchFamily="18" charset="0"/>
              </a:rPr>
              <a:t> keyword in C# for the same implementation.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24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78A6-49AE-E020-7930-0958F09A515D}"/>
              </a:ext>
            </a:extLst>
          </p:cNvPr>
          <p:cNvSpPr>
            <a:spLocks noGrp="1"/>
          </p:cNvSpPr>
          <p:nvPr>
            <p:ph type="title"/>
          </p:nvPr>
        </p:nvSpPr>
        <p:spPr>
          <a:xfrm>
            <a:off x="2542381" y="82510"/>
            <a:ext cx="7450138" cy="923330"/>
          </a:xfrm>
        </p:spPr>
        <p:txBody>
          <a:bodyPr/>
          <a:lstStyle/>
          <a:p>
            <a:r>
              <a:rPr lang="en-US" dirty="0"/>
              <a:t>             Finally</a:t>
            </a:r>
            <a:endParaRPr lang="en-IN" dirty="0"/>
          </a:p>
        </p:txBody>
      </p:sp>
      <p:sp>
        <p:nvSpPr>
          <p:cNvPr id="3" name="Text Placeholder 2">
            <a:extLst>
              <a:ext uri="{FF2B5EF4-FFF2-40B4-BE49-F238E27FC236}">
                <a16:creationId xmlns:a16="http://schemas.microsoft.com/office/drawing/2014/main" id="{D810A249-C3C4-FED8-8F1F-4B7DCE84D79A}"/>
              </a:ext>
            </a:extLst>
          </p:cNvPr>
          <p:cNvSpPr>
            <a:spLocks noGrp="1"/>
          </p:cNvSpPr>
          <p:nvPr>
            <p:ph type="body" sz="quarter" idx="10"/>
          </p:nvPr>
        </p:nvSpPr>
        <p:spPr>
          <a:xfrm>
            <a:off x="457200" y="1114425"/>
            <a:ext cx="10963275" cy="5057775"/>
          </a:xfrm>
        </p:spPr>
        <p:txBody>
          <a:bodyPr/>
          <a:lstStyle/>
          <a:p>
            <a:pPr marL="285750" indent="-285750">
              <a:buFont typeface="Wingdings" panose="05000000000000000000" pitchFamily="2" charset="2"/>
              <a:buChar char="Ø"/>
            </a:pPr>
            <a:r>
              <a:rPr lang="en-US" dirty="0"/>
              <a:t>In C#, the finally block is a part of a try/catch block structure that is used to guarantee that a section of code is executed, regardless of whether an exception is thrown or not.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finally block contains code that is executed after the try block has completed, and after any catch blocks have executed.</a:t>
            </a:r>
          </a:p>
          <a:p>
            <a:r>
              <a:rPr lang="en-US" dirty="0"/>
              <a:t>          try {</a:t>
            </a:r>
          </a:p>
          <a:p>
            <a:r>
              <a:rPr lang="en-US" dirty="0"/>
              <a:t>       // some code that may throw an exception</a:t>
            </a:r>
          </a:p>
          <a:p>
            <a:r>
              <a:rPr lang="en-US" dirty="0"/>
              <a:t>}</a:t>
            </a:r>
          </a:p>
          <a:p>
            <a:r>
              <a:rPr lang="en-US" dirty="0"/>
              <a:t>          catch (Exception ex) {</a:t>
            </a:r>
          </a:p>
          <a:p>
            <a:r>
              <a:rPr lang="en-US" dirty="0"/>
              <a:t>    // handle the exception</a:t>
            </a:r>
          </a:p>
          <a:p>
            <a:r>
              <a:rPr lang="en-US" dirty="0"/>
              <a:t>    }</a:t>
            </a:r>
          </a:p>
          <a:p>
            <a:r>
              <a:rPr lang="en-US" dirty="0"/>
              <a:t>           finally {</a:t>
            </a:r>
          </a:p>
          <a:p>
            <a:r>
              <a:rPr lang="en-US" dirty="0"/>
              <a:t>    // cleanup code that will be executed regardless of whether an exception was thrown</a:t>
            </a:r>
          </a:p>
          <a:p>
            <a:r>
              <a:rPr lang="en-US" dirty="0"/>
              <a:t>}</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9325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AD4F-7E59-1373-B5EC-C99001F1582A}"/>
              </a:ext>
            </a:extLst>
          </p:cNvPr>
          <p:cNvSpPr>
            <a:spLocks noGrp="1"/>
          </p:cNvSpPr>
          <p:nvPr>
            <p:ph type="title"/>
          </p:nvPr>
        </p:nvSpPr>
        <p:spPr>
          <a:xfrm>
            <a:off x="4124326" y="-128289"/>
            <a:ext cx="7450138" cy="923330"/>
          </a:xfrm>
        </p:spPr>
        <p:txBody>
          <a:bodyPr/>
          <a:lstStyle/>
          <a:p>
            <a:r>
              <a:rPr lang="en-US" dirty="0"/>
              <a:t>Using Block</a:t>
            </a:r>
            <a:endParaRPr lang="en-IN" dirty="0"/>
          </a:p>
        </p:txBody>
      </p:sp>
      <p:sp>
        <p:nvSpPr>
          <p:cNvPr id="3" name="Text Placeholder 2">
            <a:extLst>
              <a:ext uri="{FF2B5EF4-FFF2-40B4-BE49-F238E27FC236}">
                <a16:creationId xmlns:a16="http://schemas.microsoft.com/office/drawing/2014/main" id="{3BD4DB68-89AE-41A2-3179-4F7A4BDDFCE1}"/>
              </a:ext>
            </a:extLst>
          </p:cNvPr>
          <p:cNvSpPr>
            <a:spLocks noGrp="1"/>
          </p:cNvSpPr>
          <p:nvPr>
            <p:ph type="body" sz="quarter" idx="10"/>
          </p:nvPr>
        </p:nvSpPr>
        <p:spPr>
          <a:xfrm>
            <a:off x="457200" y="923329"/>
            <a:ext cx="10972800" cy="5601295"/>
          </a:xfrm>
        </p:spPr>
        <p:txBody>
          <a:bodyPr/>
          <a:lstStyle/>
          <a:p>
            <a:pPr marL="285750" indent="-285750">
              <a:buFont typeface="Wingdings" panose="05000000000000000000" pitchFamily="2" charset="2"/>
              <a:buChar char="Ø"/>
            </a:pPr>
            <a:r>
              <a:rPr lang="en-US" dirty="0"/>
              <a:t>In C#, the using block is used to ensure that an object is properly disposed of when it is no longer needed.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using block is typically used with objects that implement the </a:t>
            </a:r>
            <a:r>
              <a:rPr lang="en-US" dirty="0" err="1"/>
              <a:t>IDisposable</a:t>
            </a:r>
            <a:r>
              <a:rPr lang="en-US" dirty="0"/>
              <a:t> interface, which provides a way for objects to release unmanaged resources such as file handles, database connections, and network connections.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using block ensures that the Dispose method of the object is called when the block is exited, even if an exception is thrown.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helps to ensure that resources are properly cleaned up and released, and can help to prevent memory leaks.</a:t>
            </a:r>
            <a:endParaRPr lang="en-IN" dirty="0"/>
          </a:p>
        </p:txBody>
      </p:sp>
    </p:spTree>
    <p:extLst>
      <p:ext uri="{BB962C8B-B14F-4D97-AF65-F5344CB8AC3E}">
        <p14:creationId xmlns:p14="http://schemas.microsoft.com/office/powerpoint/2010/main" val="501552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FALLBACK_LAYOUT" val="1"/>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df8f217-8770-4a3a-9667-63ca2056eb55"/>
  <p:tag name="MIO_UPDATE" val="True"/>
  <p:tag name="MIO_VERSION" val="08.02.2022 08:06:22"/>
  <p:tag name="MIO_DBID" val="D7ED4A1B-644D-42C8-B85A-3AF7EB19A1AD"/>
  <p:tag name="MIO_LASTDOWNLOADED" val="10.02.2022 17:33:29"/>
  <p:tag name="MIO_OBJECTNAME" val="EPAM NA Master 2021.3"/>
  <p:tag name="MIO_CDID" val="b2432654-21ad-4919-b8a6-653a7f8fcbff"/>
</p:tagLst>
</file>

<file path=ppt/theme/theme1.xml><?xml version="1.0" encoding="utf-8"?>
<a:theme xmlns:a="http://schemas.openxmlformats.org/drawingml/2006/main" name="1_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 name="Coral Orange">
      <a:srgbClr val="F57F41"/>
    </a:custClr>
    <a:custClr name="Tangerine">
      <a:srgbClr val="F15C44"/>
    </a:custClr>
    <a:custClr name="Gold">
      <a:srgbClr val="DBB661"/>
    </a:custClr>
    <a:custClr name="Turqoise">
      <a:srgbClr val="2A9D8E"/>
    </a:custClr>
    <a:custClr name="Ocean">
      <a:srgbClr val="209EBD"/>
    </a:custClr>
    <a:custClr name="Charcoal">
      <a:srgbClr val="264553"/>
    </a:custClr>
    <a:custClr name="Eggplant">
      <a:srgbClr val="58335E"/>
    </a:custClr>
    <a:custClr name="Grape Soda">
      <a:srgbClr val="745C97"/>
    </a:custClr>
    <a:custClr name="Wild Berry">
      <a:srgbClr val="89608E"/>
    </a:custClr>
    <a:custClr name="Taffy">
      <a:srgbClr val="8ACDEA"/>
    </a:custClr>
    <a:custClr name="Honey">
      <a:srgbClr val="EFEA5A"/>
    </a:custClr>
    <a:custClr name="Mint">
      <a:srgbClr val="2CD094"/>
    </a:custClr>
    <a:custClr name="Malibu">
      <a:srgbClr val="BAD49C"/>
    </a:custClr>
    <a:custClr name="Cotton Candy">
      <a:srgbClr val="EEB4B3"/>
    </a:custClr>
    <a:custClr name="Guava">
      <a:srgbClr val="E26D5C"/>
    </a:custClr>
  </a:custClrLst>
  <a:extLst>
    <a:ext uri="{05A4C25C-085E-4340-85A3-A5531E510DB2}">
      <thm15:themeFamily xmlns:thm15="http://schemas.microsoft.com/office/thememl/2012/main" name="PID_CaseStudy_OneSlider.potx" id="{AEA712D5-05A1-44FB-A4A1-C7CBD72FE05E}" vid="{B8FEDD16-060C-4898-A61E-054A57BBE0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DocumentArea xmlns="2f73596d-a490-4938-9ae7-6f2abd4edc7d">
      <Value>Project Management</Value>
    </DocumentArea>
    <Subarea xmlns="2f73596d-a490-4938-9ae7-6f2abd4edc7d">###</Subarea>
    <_dlc_DocIdPersistId xmlns="2f73596d-a490-4938-9ae7-6f2abd4edc7d" xsi:nil="true"/>
    <Document_x0020_Approver_x0020__x0028_position_x0029_ xmlns="2f73596d-a490-4938-9ae7-6f2abd4edc7d">Manager, Pre-sales Solution Consulting</Document_x0020_Approver_x0020__x0028_position_x0029_>
    <_dlc_DocIdUrl xmlns="2f73596d-a490-4938-9ae7-6f2abd4edc7d">
      <Url>https://epam.sharepoint.com/sites/policy/_layouts/15/DocIdRedir.aspx?ID=VZUFFJHXMZF5-321303382-135</Url>
      <Description>VZUFFJHXMZF5-321303382-135</Description>
    </_dlc_DocIdUrl>
    <_dlc_DocId xmlns="2f73596d-a490-4938-9ae7-6f2abd4edc7d">VZUFFJHXMZF5-321303382-135</_dlc_DocId>
    <Document_x0020_Owner_x0020__x0028_position_x0029_ xmlns="2f73596d-a490-4938-9ae7-6f2abd4edc7d">VP Client Engagement</Document_x0020_Owner_x0020__x0028_position_x0029_>
    <EPAMDocumentID_x0020_ xmlns="2f73596d-a490-4938-9ae7-6f2abd4edc7d">EPAM_Template-114</EPAMDocumentID_x0020_>
    <Company xmlns="http://schemas.microsoft.com/sharepoint/v3">EPAM</Company>
    <SubjectDoc xmlns="2f73596d-a490-4938-9ae7-6f2abd4edc7d">Template</SubjectDoc>
    <BriefDescription xmlns="2f73596d-a490-4938-9ae7-6f2abd4edc7d">This template is related to Project management process and intended to be used to summarize the lessons learned and provide the company with a valuable marketing tool at the end of each project or after each major milestone in the project life cycle. </BriefDescription>
    <WorkStorage xmlns="2f73596d-a490-4938-9ae7-6f2abd4edc7d">
      <Url>https://epam.sharepoint.com/sites/policy/work/Shared%20Documents/Work%20Product%20Templates/Continuous%20delivery</Url>
      <Description>/sites/policy/work/Shared Documents/Work Product Templates/Continuous delivery</Description>
    </WorkStorage>
    <PageName xmlns="2f73596d-a490-4938-9ae7-6f2abd4edc7d">
      <Url>https://epam.sharepoint.com/sites/policy/SitePages/Policy/Templates%20and%20Examples/Templates%20for%20Project%20Management/Template%20Case%20Study.aspx</Url>
      <Description>Template: Case Study</Description>
    </PageName>
    <OrganizationalUnit xmlns="2f73596d-a490-4938-9ae7-6f2abd4edc7d">
      <Url>https://people.epam.com/network/1/74b04c2c-65f1-418e-8434-603d9963a4f9/structure</Url>
      <Description>Presales Services</Description>
    </OrganizationalUnit>
    <LocationCountry xmlns="2f73596d-a490-4938-9ae7-6f2abd4edc7d">
      <Value>Global</Value>
    </LocationCountry>
    <LastApprovalDate xmlns="2f73596d-a490-4938-9ae7-6f2abd4edc7d">2022-12-13T21:00:00+00:00</LastApprovalDate>
    <LastApproverName xmlns="2f73596d-a490-4938-9ae7-6f2abd4edc7d">Aleksei Korenev</LastApproverName>
    <Standards xmlns="2f73596d-a490-4938-9ae7-6f2abd4edc7d">
      <Value>###</Value>
    </Standards>
    <TemplatesTextContent xmlns="f5a96a75-28d2-4ce2-9575-3891bbb94bd1">Logo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Logo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Anonymized client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Solution
Results
Logo
Challenges
Describe the client situation, challenges to be solved and goals of the project in a short intro sentence and some bullets. Intro sentence (case study font size: Either 12 or 14pt)
Bullets
Bullets
Solution highlights, technology stack, challenges solved
Bullets
Bullets
Bullets
Bullets
Describe measurable outcomes of the project
Awards?
Measurable process improvements?
Other, technical or functional breakthroughs?
Solution
Results
Anonymized client
Challenges
Describe the client situation, challenges to be solved and goals of the project in a short intro sentence and some bullets. Intro sentence (case study font size: Either 12 or 14pt)
Bullets
Bullets
Solution highlights, technology stack, challenges solved
Bullets
Bullets
Bullets
Bullets
Describe measurable outcomes of the project
Awards?
Measurable process improvements?
Other, technical or functional breakthroughs?
Logo
Anonymized client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Planning to create a case study for the Presales portal?
Check out the 
How to Write Presales Case Studies course
from Presales NA.
</TemplatesTextContent>
  </documentManagement>
</p:properties>
</file>

<file path=customXml/item4.xml><?xml version="1.0" encoding="utf-8"?>
<ct:contentTypeSchema xmlns:ct="http://schemas.microsoft.com/office/2006/metadata/contentType" xmlns:ma="http://schemas.microsoft.com/office/2006/metadata/properties/metaAttributes" ct:_="" ma:_="" ma:contentTypeName="EPAM Template" ma:contentTypeID="0x0101006F5799D5350E4747858630C5700DFDF000B6D9D939ED572D4DA68DFFE5FEB3FF9A" ma:contentTypeVersion="30" ma:contentTypeDescription="ECL EPAM Template CT" ma:contentTypeScope="" ma:versionID="7c5b7724c1689f4b66e23858f134c9b8">
  <xsd:schema xmlns:xsd="http://www.w3.org/2001/XMLSchema" xmlns:xs="http://www.w3.org/2001/XMLSchema" xmlns:p="http://schemas.microsoft.com/office/2006/metadata/properties" xmlns:ns1="http://schemas.microsoft.com/sharepoint/v3" xmlns:ns2="2f73596d-a490-4938-9ae7-6f2abd4edc7d" xmlns:ns4="f5a96a75-28d2-4ce2-9575-3891bbb94bd1" targetNamespace="http://schemas.microsoft.com/office/2006/metadata/properties" ma:root="true" ma:fieldsID="a6620d7111e7d948ec7bf1434c1e608b" ns1:_="" ns2:_="" ns4:_="">
    <xsd:import namespace="http://schemas.microsoft.com/sharepoint/v3"/>
    <xsd:import namespace="2f73596d-a490-4938-9ae7-6f2abd4edc7d"/>
    <xsd:import namespace="f5a96a75-28d2-4ce2-9575-3891bbb94bd1"/>
    <xsd:element name="properties">
      <xsd:complexType>
        <xsd:sequence>
          <xsd:element name="documentManagement">
            <xsd:complexType>
              <xsd:all>
                <xsd:element ref="ns2:SubjectDoc" minOccurs="0"/>
                <xsd:element ref="ns2:EPAMDocumentID_x0020_" minOccurs="0"/>
                <xsd:element ref="ns2:LastApproverName" minOccurs="0"/>
                <xsd:element ref="ns2:LastApprovalDate" minOccurs="0"/>
                <xsd:element ref="ns2:BriefDescription" minOccurs="0"/>
                <xsd:element ref="ns2:OrganizationalUnit" minOccurs="0"/>
                <xsd:element ref="ns2:LocationCountry" minOccurs="0"/>
                <xsd:element ref="ns2:PageName" minOccurs="0"/>
                <xsd:element ref="ns2:WorkStorage" minOccurs="0"/>
                <xsd:element ref="ns2:Standards" minOccurs="0"/>
                <xsd:element ref="ns2:Subarea"/>
                <xsd:element ref="ns2:DocumentArea" minOccurs="0"/>
                <xsd:element ref="ns2:_dlc_DocIdUrl" minOccurs="0"/>
                <xsd:element ref="ns1:Company" minOccurs="0"/>
                <xsd:element ref="ns2:Document_x0020_Approver_x0020__x0028_position_x0029_" minOccurs="0"/>
                <xsd:element ref="ns2:_dlc_DocIdPersistId" minOccurs="0"/>
                <xsd:element ref="ns2:_dlc_DocId" minOccurs="0"/>
                <xsd:element ref="ns2:Document_x0020_Owner_x0020__x0028_position_x0029_" minOccurs="0"/>
                <xsd:element ref="ns4:MediaServiceAutoKeyPoints" minOccurs="0"/>
                <xsd:element ref="ns4:MediaServiceKeyPoints" minOccurs="0"/>
                <xsd:element ref="ns2:SharedWithUsers" minOccurs="0"/>
                <xsd:element ref="ns2:SharedWithDetails" minOccurs="0"/>
                <xsd:element ref="ns4:TemplatesText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15" nillable="true" ma:displayName="Company" ma:hidden="true" ma:internalName="Compan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73596d-a490-4938-9ae7-6f2abd4edc7d" elementFormDefault="qualified">
    <xsd:import namespace="http://schemas.microsoft.com/office/2006/documentManagement/types"/>
    <xsd:import namespace="http://schemas.microsoft.com/office/infopath/2007/PartnerControls"/>
    <xsd:element name="SubjectDoc" ma:index="1" nillable="true" ma:displayName="Artifact Type" ma:internalName="SubjectDoc" ma:readOnly="false">
      <xsd:simpleType>
        <xsd:restriction base="dms:Text">
          <xsd:maxLength value="255"/>
        </xsd:restriction>
      </xsd:simpleType>
    </xsd:element>
    <xsd:element name="EPAMDocumentID_x0020_" ma:index="2" nillable="true" ma:displayName="EPAM Document ID " ma:internalName="EPAMDocumentID_x0020_" ma:readOnly="false">
      <xsd:simpleType>
        <xsd:restriction base="dms:Text"/>
      </xsd:simpleType>
    </xsd:element>
    <xsd:element name="LastApproverName" ma:index="3" nillable="true" ma:displayName="Approver Name" ma:internalName="LastApproverName" ma:readOnly="false">
      <xsd:simpleType>
        <xsd:restriction base="dms:Text">
          <xsd:maxLength value="255"/>
        </xsd:restriction>
      </xsd:simpleType>
    </xsd:element>
    <xsd:element name="LastApprovalDate" ma:index="4" nillable="true" ma:displayName="Approval Date" ma:format="DateOnly" ma:internalName="LastApprovalDate" ma:readOnly="false">
      <xsd:simpleType>
        <xsd:restriction base="dms:DateTime"/>
      </xsd:simpleType>
    </xsd:element>
    <xsd:element name="BriefDescription" ma:index="5" nillable="true" ma:displayName="Brief Description" ma:hidden="true" ma:internalName="BriefDescription" ma:readOnly="false">
      <xsd:simpleType>
        <xsd:restriction base="dms:Note"/>
      </xsd:simpleType>
    </xsd:element>
    <xsd:element name="OrganizationalUnit" ma:index="6" nillable="true" ma:displayName="Organizational Unit" ma:internalName="OrganizationalUnit"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LocationCountry" ma:index="7" nillable="true" ma:displayName="Location (Country)" ma:internalName="LocationCountry" ma:readOnly="false">
      <xsd:complexType>
        <xsd:complexContent>
          <xsd:extension base="dms:MultiChoice">
            <xsd:sequence>
              <xsd:element name="Value" maxOccurs="unbounded" minOccurs="0" nillable="true">
                <xsd:simpleType>
                  <xsd:restriction base="dms:Choice">
                    <xsd:enumeration value="Global"/>
                    <xsd:enumeration value="AM"/>
                    <xsd:enumeration value="BG"/>
                    <xsd:enumeration value="BY"/>
                    <xsd:enumeration value="CIS"/>
                    <xsd:enumeration value="CN"/>
                    <xsd:enumeration value="CZ"/>
                    <xsd:enumeration value="EU"/>
                    <xsd:enumeration value="IN"/>
                    <xsd:enumeration value="HU"/>
                    <xsd:enumeration value="KZ"/>
                    <xsd:enumeration value="MX"/>
                    <xsd:enumeration value="NL"/>
                    <xsd:enumeration value="PL"/>
                    <xsd:enumeration value="RU"/>
                    <xsd:enumeration value="UA"/>
                    <xsd:enumeration value="UK"/>
                    <xsd:enumeration value="US"/>
                  </xsd:restriction>
                </xsd:simpleType>
              </xsd:element>
            </xsd:sequence>
          </xsd:extension>
        </xsd:complexContent>
      </xsd:complexType>
    </xsd:element>
    <xsd:element name="PageName" ma:index="9" nillable="true" ma:displayName="Published Place" ma:format="Hyperlink" ma:internalName="PageNam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WorkStorage" ma:index="10" nillable="true" ma:displayName="Work Storage" ma:format="Hyperlink" ma:internalName="WorkStor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Standards" ma:index="11" nillable="true" ma:displayName="Standards" ma:default="ISO 9001" ma:internalName="Standards">
      <xsd:complexType>
        <xsd:complexContent>
          <xsd:extension base="dms:MultiChoice">
            <xsd:sequence>
              <xsd:element name="Value" maxOccurs="unbounded" minOccurs="0" nillable="true">
                <xsd:simpleType>
                  <xsd:restriction base="dms:Choice">
                    <xsd:enumeration value="ISO 9001"/>
                    <xsd:enumeration value="ISO 9001 PP"/>
                    <xsd:enumeration value="ISO 13485"/>
                    <xsd:enumeration value="ISO 20000"/>
                    <xsd:enumeration value="ISO 27001"/>
                    <xsd:enumeration value="ISO 27701"/>
                    <xsd:enumeration value="ISO 45001"/>
                    <xsd:enumeration value="ISO 62304"/>
                    <xsd:enumeration value="ISO 27001"/>
                    <xsd:enumeration value="ISAE 3402"/>
                    <xsd:enumeration value="ISO 14001"/>
                    <xsd:enumeration value="ISO 50001"/>
                    <xsd:enumeration value="CMMI"/>
                    <xsd:enumeration value="SOX"/>
                    <xsd:enumeration value="PCI DSS"/>
                    <xsd:enumeration value="ISO 14968"/>
                    <xsd:enumeration value="Key ISMS"/>
                    <xsd:enumeration value="Key Data Privacy"/>
                    <xsd:enumeration value="LSH"/>
                    <xsd:enumeration value="###"/>
                  </xsd:restriction>
                </xsd:simpleType>
              </xsd:element>
            </xsd:sequence>
          </xsd:extension>
        </xsd:complexContent>
      </xsd:complexType>
    </xsd:element>
    <xsd:element name="Subarea" ma:index="12" ma:displayName="Subarea" ma:format="Dropdown" ma:internalName="Subarea" ma:readOnly="false">
      <xsd:simpleType>
        <xsd:restriction base="dms:Choice">
          <xsd:enumeration value="ISMS Management"/>
          <xsd:enumeration value="Physical Security"/>
          <xsd:enumeration value="Data Privacy"/>
          <xsd:enumeration value="Project/account security"/>
          <xsd:enumeration value="Software assets"/>
          <xsd:enumeration value="Hardware assets"/>
          <xsd:enumeration value="Access and network management"/>
          <xsd:enumeration value="Risk management"/>
          <xsd:enumeration value="IT &amp; IT Security services"/>
          <xsd:enumeration value="Change; management"/>
          <xsd:enumeration value="Application security"/>
          <xsd:enumeration value="People management"/>
          <xsd:enumeration value="Rules for users"/>
          <xsd:enumeration value="Internal audit"/>
          <xsd:enumeration value="Vendor management"/>
          <xsd:enumeration value="Location level regulatory documents"/>
          <xsd:enumeration value="Incident management"/>
          <xsd:enumeration value="Business Continuity"/>
          <xsd:enumeration value="###"/>
        </xsd:restriction>
      </xsd:simpleType>
    </xsd:element>
    <xsd:element name="DocumentArea" ma:index="13" nillable="true" ma:displayName="Document Area" ma:default="###" ma:internalName="DocumentArea">
      <xsd:complexType>
        <xsd:complexContent>
          <xsd:extension base="dms:MultiChoice">
            <xsd:sequence>
              <xsd:element name="Value" maxOccurs="unbounded" minOccurs="0" nillable="true">
                <xsd:simpleType>
                  <xsd:restriction base="dms:Choice">
                    <xsd:enumeration value="Access and Network Management"/>
                    <xsd:enumeration value="Application Security"/>
                    <xsd:enumeration value="Artifact Management"/>
                    <xsd:enumeration value="Business Continuity"/>
                    <xsd:enumeration value="Computerized System Validation"/>
                    <xsd:enumeration value="Corporate Governance"/>
                    <xsd:enumeration value="Corrective and Preventive Actions"/>
                    <xsd:enumeration value="Data Privacy"/>
                    <xsd:enumeration value="Environment, Health and Safety Management"/>
                    <xsd:enumeration value="Hardening Standards and Baselines"/>
                    <xsd:enumeration value="Hardware Assets"/>
                    <xsd:enumeration value="Incident Management"/>
                    <xsd:enumeration value="Information Management"/>
                    <xsd:enumeration value="Information Security"/>
                    <xsd:enumeration value="Internal Audit"/>
                    <xsd:enumeration value="IT Service Management"/>
                    <xsd:enumeration value="IT Support"/>
                    <xsd:enumeration value="Logical Data Protection"/>
                    <xsd:enumeration value="Maintenance and Support"/>
                    <xsd:enumeration value="People Management"/>
                    <xsd:enumeration value="Physical Infrastructure"/>
                    <xsd:enumeration value="Physical Product Design and Development"/>
                    <xsd:enumeration value="Physical Security"/>
                    <xsd:enumeration value="Procurement and Vendor Management"/>
                    <xsd:enumeration value="Project Management"/>
                    <xsd:enumeration value="QMS and ISMS Management"/>
                    <xsd:enumeration value="Risk Management"/>
                    <xsd:enumeration value="Security"/>
                    <xsd:enumeration value="Service Design"/>
                    <xsd:enumeration value="Service Operation"/>
                    <xsd:enumeration value="Service Transition"/>
                    <xsd:enumeration value="Software Assets"/>
                    <xsd:enumeration value="Software Development"/>
                    <xsd:enumeration value="Software Development for LSH"/>
                    <xsd:enumeration value="Software Testing"/>
                    <xsd:enumeration value="Work Outside the Office"/>
                    <xsd:enumeration value="###"/>
                  </xsd:restriction>
                </xsd:simpleType>
              </xsd:element>
            </xsd:sequence>
          </xsd:extension>
        </xsd:complexContent>
      </xsd:complexType>
    </xsd:element>
    <xsd:element name="_dlc_DocIdUrl" ma:index="14"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Approver_x0020__x0028_position_x0029_" ma:index="16" nillable="true" ma:displayName="Approver Position" ma:hidden="true" ma:internalName="Document_x0020_Approver_x0020__x0028_position_x0029_" ma:readOnly="false">
      <xsd:simpleType>
        <xsd:restriction base="dms:Text">
          <xsd:maxLength value="255"/>
        </xsd:restriction>
      </xsd:simpleType>
    </xsd:element>
    <xsd:element name="_dlc_DocIdPersistId" ma:index="18" nillable="true" ma:displayName="Persist ID" ma:description="Keep ID on add." ma:hidden="true" ma:internalName="_dlc_DocIdPersistId" ma:readOnly="false">
      <xsd:simpleType>
        <xsd:restriction base="dms:Boolean"/>
      </xsd:simpleType>
    </xsd:element>
    <xsd:element name="_dlc_DocId" ma:index="24" nillable="true" ma:displayName="Document ID Value" ma:description="The value of the document ID assigned to this item." ma:hidden="true" ma:internalName="_dlc_DocId" ma:readOnly="false">
      <xsd:simpleType>
        <xsd:restriction base="dms:Text"/>
      </xsd:simpleType>
    </xsd:element>
    <xsd:element name="Document_x0020_Owner_x0020__x0028_position_x0029_" ma:index="26" nillable="true" ma:displayName="Document Owner (position)" ma:hidden="true" ma:internalName="Document_x0020_Owner_x0020__x0028_position_x0029_" ma:readOnly="false">
      <xsd:simpleType>
        <xsd:restriction base="dms:Text">
          <xsd:maxLength value="255"/>
        </xsd:restriction>
      </xsd:simple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a96a75-28d2-4ce2-9575-3891bbb94bd1" elementFormDefault="qualified">
    <xsd:import namespace="http://schemas.microsoft.com/office/2006/documentManagement/types"/>
    <xsd:import namespace="http://schemas.microsoft.com/office/infopath/2007/PartnerControls"/>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hidden="true" ma:internalName="MediaServiceKeyPoints" ma:readOnly="true">
      <xsd:simpleType>
        <xsd:restriction base="dms:Note"/>
      </xsd:simpleType>
    </xsd:element>
    <xsd:element name="TemplatesTextContent" ma:index="31" nillable="true" ma:displayName="TemplatesTextContent" ma:hidden="true" ma:internalName="TemplatesTextContent"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2.xml><?xml version="1.0" encoding="utf-8"?>
<ds:datastoreItem xmlns:ds="http://schemas.openxmlformats.org/officeDocument/2006/customXml" ds:itemID="{E728BE75-135E-4F51-9056-0E3D280B5AE1}">
  <ds:schemaRefs>
    <ds:schemaRef ds:uri="http://schemas.microsoft.com/sharepoint/events"/>
  </ds:schemaRefs>
</ds:datastoreItem>
</file>

<file path=customXml/itemProps3.xml><?xml version="1.0" encoding="utf-8"?>
<ds:datastoreItem xmlns:ds="http://schemas.openxmlformats.org/officeDocument/2006/customXml" ds:itemID="{412E3419-B313-4514-AD24-D56E1F80A63A}">
  <ds:schemaRefs>
    <ds:schemaRef ds:uri="http://purl.org/dc/elements/1.1/"/>
    <ds:schemaRef ds:uri="http://schemas.microsoft.com/office/infopath/2007/PartnerControls"/>
    <ds:schemaRef ds:uri="http://purl.org/dc/dcmitype/"/>
    <ds:schemaRef ds:uri="http://www.w3.org/XML/1998/namespace"/>
    <ds:schemaRef ds:uri="5be58c7e-8370-4c73-98f1-571f6494e8c7"/>
    <ds:schemaRef ds:uri="http://schemas.microsoft.com/sharepoint/v3/fields"/>
    <ds:schemaRef ds:uri="http://schemas.openxmlformats.org/package/2006/metadata/core-properties"/>
    <ds:schemaRef ds:uri="http://schemas.microsoft.com/sharepoint/v4"/>
    <ds:schemaRef ds:uri="http://schemas.microsoft.com/office/2006/documentManagement/types"/>
    <ds:schemaRef ds:uri="2f73596d-a490-4938-9ae7-6f2abd4edc7d"/>
    <ds:schemaRef ds:uri="http://schemas.microsoft.com/sharepoint/v3"/>
    <ds:schemaRef ds:uri="df08177a-3491-450b-aa7d-767385bce24f"/>
    <ds:schemaRef ds:uri="http://schemas.microsoft.com/office/2006/metadata/properties"/>
    <ds:schemaRef ds:uri="http://purl.org/dc/terms/"/>
    <ds:schemaRef ds:uri="f5a96a75-28d2-4ce2-9575-3891bbb94bd1"/>
  </ds:schemaRefs>
</ds:datastoreItem>
</file>

<file path=customXml/itemProps4.xml><?xml version="1.0" encoding="utf-8"?>
<ds:datastoreItem xmlns:ds="http://schemas.openxmlformats.org/officeDocument/2006/customXml" ds:itemID="{29831D65-3BD7-4D81-80CB-A8EB54AE4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73596d-a490-4938-9ae7-6f2abd4edc7d"/>
    <ds:schemaRef ds:uri="f5a96a75-28d2-4ce2-9575-3891bbb94b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PID_CaseStudyOneSlider</Template>
  <TotalTime>411</TotalTime>
  <Words>1105</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Bold</vt:lpstr>
      <vt:lpstr>Calibri Light</vt:lpstr>
      <vt:lpstr>Söhne</vt:lpstr>
      <vt:lpstr>Times New Roman</vt:lpstr>
      <vt:lpstr>Wingdings</vt:lpstr>
      <vt:lpstr>1_EPAM Master 2021.3</vt:lpstr>
      <vt:lpstr>Garbage Collector</vt:lpstr>
      <vt:lpstr>Contents</vt:lpstr>
      <vt:lpstr>Idisposable Interface</vt:lpstr>
      <vt:lpstr>           GC.SuppressFinalize</vt:lpstr>
      <vt:lpstr>PowerPoint Presentation</vt:lpstr>
      <vt:lpstr>PowerPoint Presentation</vt:lpstr>
      <vt:lpstr>Final Keyword</vt:lpstr>
      <vt:lpstr>             Finally</vt:lpstr>
      <vt:lpstr>Using Block</vt:lpstr>
      <vt:lpstr>      Finalize</vt:lpstr>
      <vt:lpstr>Destructor</vt:lpstr>
      <vt:lpstr>Difference between Idisposable Interface and destructors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Template</dc:subject>
  <dc:creator>Saikiran Bekkanti</dc:creator>
  <cp:lastModifiedBy>Saikiran Bekkanti</cp:lastModifiedBy>
  <cp:revision>3</cp:revision>
  <dcterms:created xsi:type="dcterms:W3CDTF">2023-02-14T14:49:31Z</dcterms:created>
  <dcterms:modified xsi:type="dcterms:W3CDTF">2023-02-15T10:21:45Z</dcterms:modified>
  <cp:category>Quality Management System</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0x0101006F5799D5350E4747858630C5700DFDF000B6D9D939ED572D4DA68DFFE5FEB3FF9A</vt:lpwstr>
  </property>
  <property fmtid="{D5CDD505-2E9C-101B-9397-08002B2CF9AE}" pid="3" name="EPAM Document ID">
    <vt:lpwstr>EPAM_Template-114</vt:lpwstr>
  </property>
  <property fmtid="{D5CDD505-2E9C-101B-9397-08002B2CF9AE}" pid="4" name="Status">
    <vt:lpwstr>Draft</vt:lpwstr>
  </property>
  <property fmtid="{D5CDD505-2E9C-101B-9397-08002B2CF9AE}" pid="5" name="Company">
    <vt:lpwstr>EPAM</vt:lpwstr>
  </property>
  <property fmtid="{D5CDD505-2E9C-101B-9397-08002B2CF9AE}" pid="6" name="Document Reviewer">
    <vt:lpwstr>Oleg Golenko</vt:lpwstr>
  </property>
  <property fmtid="{D5CDD505-2E9C-101B-9397-08002B2CF9AE}" pid="7" name="AuthorIds_UIVersion_13824">
    <vt:lpwstr>16</vt:lpwstr>
  </property>
  <property fmtid="{D5CDD505-2E9C-101B-9397-08002B2CF9AE}" pid="8" name="_dlc_DocIdItemGuid">
    <vt:lpwstr>2b028b39-86fd-4f96-a00f-01e90ca180c0</vt:lpwstr>
  </property>
  <property fmtid="{D5CDD505-2E9C-101B-9397-08002B2CF9AE}" pid="9" name="Organizational Unit">
    <vt:lpwstr/>
  </property>
  <property fmtid="{D5CDD505-2E9C-101B-9397-08002B2CF9AE}" pid="10" name="Work storage">
    <vt:lpwstr>, </vt:lpwstr>
  </property>
  <property fmtid="{D5CDD505-2E9C-101B-9397-08002B2CF9AE}" pid="11" name="publishedVersion">
    <vt:lpwstr>10.10</vt:lpwstr>
  </property>
  <property fmtid="{D5CDD505-2E9C-101B-9397-08002B2CF9AE}" pid="12" name="MSIP_Label_2a535040-0af2-483f-adc3-a132c21e3e2b_Enabled">
    <vt:lpwstr>true</vt:lpwstr>
  </property>
  <property fmtid="{D5CDD505-2E9C-101B-9397-08002B2CF9AE}" pid="13" name="MSIP_Label_2a535040-0af2-483f-adc3-a132c21e3e2b_SetDate">
    <vt:lpwstr>2022-12-15T13:31:03Z</vt:lpwstr>
  </property>
  <property fmtid="{D5CDD505-2E9C-101B-9397-08002B2CF9AE}" pid="14" name="MSIP_Label_2a535040-0af2-483f-adc3-a132c21e3e2b_Method">
    <vt:lpwstr>Standard</vt:lpwstr>
  </property>
  <property fmtid="{D5CDD505-2E9C-101B-9397-08002B2CF9AE}" pid="15" name="MSIP_Label_2a535040-0af2-483f-adc3-a132c21e3e2b_Name">
    <vt:lpwstr>EPAM_Confidential</vt:lpwstr>
  </property>
  <property fmtid="{D5CDD505-2E9C-101B-9397-08002B2CF9AE}" pid="16" name="MSIP_Label_2a535040-0af2-483f-adc3-a132c21e3e2b_SiteId">
    <vt:lpwstr>b41b72d0-4e9f-4c26-8a69-f949f367c91d</vt:lpwstr>
  </property>
  <property fmtid="{D5CDD505-2E9C-101B-9397-08002B2CF9AE}" pid="17" name="MSIP_Label_2a535040-0af2-483f-adc3-a132c21e3e2b_ActionId">
    <vt:lpwstr>889fee14-83c5-47e3-b418-f83a1d6910fb</vt:lpwstr>
  </property>
  <property fmtid="{D5CDD505-2E9C-101B-9397-08002B2CF9AE}" pid="18" name="MSIP_Label_2a535040-0af2-483f-adc3-a132c21e3e2b_ContentBits">
    <vt:lpwstr>0</vt:lpwstr>
  </property>
  <property fmtid="{D5CDD505-2E9C-101B-9397-08002B2CF9AE}" pid="19" name="EPAMRegulationsTitle">
    <vt:lpwstr>Case Study Template One Slider</vt:lpwstr>
  </property>
  <property fmtid="{D5CDD505-2E9C-101B-9397-08002B2CF9AE}" pid="20" name="Review Period">
    <vt:r8>5</vt:r8>
  </property>
  <property fmtid="{D5CDD505-2E9C-101B-9397-08002B2CF9AE}" pid="21" name="RequiredReviewDate">
    <vt:filetime>2027-11-29T21:00:00Z</vt:filetime>
  </property>
  <property fmtid="{D5CDD505-2E9C-101B-9397-08002B2CF9AE}" pid="22" name="ProcessArea">
    <vt:lpwstr>Project Management</vt:lpwstr>
  </property>
  <property fmtid="{D5CDD505-2E9C-101B-9397-08002B2CF9AE}" pid="23" name="Tags">
    <vt:lpwstr>;####;#</vt:lpwstr>
  </property>
  <property fmtid="{D5CDD505-2E9C-101B-9397-08002B2CF9AE}" pid="24" name="EPAMDocumentID">
    <vt:lpwstr>EPAM_Template-114</vt:lpwstr>
  </property>
</Properties>
</file>