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87" r:id="rId2"/>
    <p:sldId id="265" r:id="rId3"/>
    <p:sldId id="257" r:id="rId4"/>
    <p:sldId id="258" r:id="rId5"/>
    <p:sldId id="260" r:id="rId6"/>
    <p:sldId id="274" r:id="rId7"/>
    <p:sldId id="275" r:id="rId8"/>
    <p:sldId id="279" r:id="rId9"/>
    <p:sldId id="276" r:id="rId10"/>
    <p:sldId id="277" r:id="rId11"/>
    <p:sldId id="278" r:id="rId12"/>
    <p:sldId id="266" r:id="rId13"/>
    <p:sldId id="261" r:id="rId14"/>
    <p:sldId id="267" r:id="rId15"/>
    <p:sldId id="268" r:id="rId16"/>
    <p:sldId id="273" r:id="rId17"/>
    <p:sldId id="280" r:id="rId18"/>
    <p:sldId id="282" r:id="rId19"/>
    <p:sldId id="283" r:id="rId20"/>
    <p:sldId id="285" r:id="rId21"/>
    <p:sldId id="284" r:id="rId22"/>
    <p:sldId id="286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0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E607E83-2C74-4759-BA63-A67396B87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7E23AEA-FC4D-417C-AABE-133BBBBA4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5" y="207763"/>
            <a:ext cx="2923101" cy="19412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4584" y="415292"/>
            <a:ext cx="11878491" cy="1620835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9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projects </a:t>
            </a:r>
            <a:endParaRPr lang="en-US" sz="9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42234" y="4723017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Sai Kiran Anche </a:t>
            </a:r>
          </a:p>
          <a:p>
            <a:pPr algn="ctr"/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No: </a:t>
            </a: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DXC262AB12021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52" y="4423240"/>
            <a:ext cx="3295564" cy="1730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8" y="2093408"/>
            <a:ext cx="2902775" cy="1932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8" y="4207715"/>
            <a:ext cx="2161222" cy="2161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59" y="4608455"/>
            <a:ext cx="1359739" cy="13597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6827" y="2701149"/>
            <a:ext cx="831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Project1: </a:t>
            </a:r>
            <a:r>
              <a:rPr lang="en-US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3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Project2: </a:t>
            </a:r>
            <a:r>
              <a:rPr lang="en-US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 Morgan Data Platform</a:t>
            </a:r>
          </a:p>
        </p:txBody>
      </p:sp>
    </p:spTree>
    <p:extLst>
      <p:ext uri="{BB962C8B-B14F-4D97-AF65-F5344CB8AC3E}">
        <p14:creationId xmlns:p14="http://schemas.microsoft.com/office/powerpoint/2010/main" val="35764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4" y="1706879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50000"/>
              </a:lnSpc>
            </a:pP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b="1" dirty="0"/>
              <a:t>Step1: got to </a:t>
            </a:r>
            <a:r>
              <a:rPr lang="en-US" b="1" u="sng" dirty="0"/>
              <a:t>portal.azure.com and </a:t>
            </a:r>
            <a:r>
              <a:rPr lang="en-US" b="1" dirty="0"/>
              <a:t>search azure SQL.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Step2: open the home screen of azure SQL and click on create.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Step3: select SQL databases and click on Create.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Step4: select the resource group and give name to the data base.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Step5: Click on Networking 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Step6: click on review and create.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Step7: your SQL data base is created.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10189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u="sng" dirty="0" smtClean="0">
                <a:solidFill>
                  <a:srgbClr val="7030A0"/>
                </a:solidFill>
              </a:rPr>
              <a:t>Create Azure </a:t>
            </a:r>
            <a:r>
              <a:rPr lang="en-US" sz="3800" b="1" u="sng" dirty="0">
                <a:solidFill>
                  <a:srgbClr val="7030A0"/>
                </a:solidFill>
              </a:rPr>
              <a:t>SQL Server and </a:t>
            </a:r>
            <a:r>
              <a:rPr lang="en-US" sz="3800" b="1" u="sng" dirty="0" smtClean="0">
                <a:solidFill>
                  <a:srgbClr val="7030A0"/>
                </a:solidFill>
              </a:rPr>
              <a:t>Database</a:t>
            </a:r>
            <a:r>
              <a:rPr lang="en-US" sz="3800" u="sng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6355" y="5442857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17" y="2290355"/>
            <a:ext cx="4300402" cy="24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4" y="1706879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50000"/>
              </a:lnSpc>
            </a:pPr>
            <a:endParaRPr lang="en-US" dirty="0"/>
          </a:p>
          <a:p>
            <a:pPr algn="just"/>
            <a:r>
              <a:rPr lang="en-US" b="1" dirty="0"/>
              <a:t>Step1: Go to the data factory studio and click on </a:t>
            </a:r>
            <a:r>
              <a:rPr lang="en-US" b="1" dirty="0" err="1"/>
              <a:t>injest</a:t>
            </a:r>
            <a:r>
              <a:rPr lang="en-US" b="1" dirty="0"/>
              <a:t>.</a:t>
            </a:r>
          </a:p>
          <a:p>
            <a:pPr algn="just"/>
            <a:r>
              <a:rPr lang="en-US" b="1" dirty="0"/>
              <a:t>Step2: click on Built-in-copy </a:t>
            </a:r>
            <a:r>
              <a:rPr lang="en-US" b="1" dirty="0" smtClean="0"/>
              <a:t>task </a:t>
            </a:r>
            <a:r>
              <a:rPr lang="en-US" b="1" dirty="0"/>
              <a:t>, run once and click next.</a:t>
            </a:r>
          </a:p>
          <a:p>
            <a:pPr algn="just"/>
            <a:r>
              <a:rPr lang="en-US" b="1" dirty="0"/>
              <a:t>Step3: select the source type and the connection and </a:t>
            </a:r>
            <a:r>
              <a:rPr lang="en-US" b="1" dirty="0" smtClean="0"/>
              <a:t>select </a:t>
            </a:r>
            <a:r>
              <a:rPr lang="en-US" b="1" dirty="0"/>
              <a:t>file folder.</a:t>
            </a:r>
          </a:p>
          <a:p>
            <a:pPr algn="just"/>
            <a:r>
              <a:rPr lang="en-US" b="1" dirty="0"/>
              <a:t>Step4: Select the destination data store as Azure SQL </a:t>
            </a:r>
          </a:p>
          <a:p>
            <a:pPr algn="just"/>
            <a:r>
              <a:rPr lang="en-US" b="1" dirty="0"/>
              <a:t>Step5: Click on new connection. Select the server name , database name , authentication type , give username and password. While checking the connection make sure that you allow the IP address of the pipeline will be allowed by the firewall of the database.</a:t>
            </a:r>
          </a:p>
          <a:p>
            <a:pPr algn="just"/>
            <a:r>
              <a:rPr lang="en-US" b="1" dirty="0"/>
              <a:t>Step6: click on next.</a:t>
            </a:r>
          </a:p>
          <a:p>
            <a:pPr algn="just"/>
            <a:r>
              <a:rPr lang="en-US" b="1" dirty="0"/>
              <a:t>Step7:  review and click on next.</a:t>
            </a:r>
          </a:p>
          <a:p>
            <a:pPr algn="just"/>
            <a:r>
              <a:rPr lang="en-US" b="1" dirty="0"/>
              <a:t>Step8:  we can review the pipeline and then click on next.</a:t>
            </a:r>
          </a:p>
          <a:p>
            <a:pPr algn="just"/>
            <a:r>
              <a:rPr lang="en-US" b="1" dirty="0"/>
              <a:t>Step9: The pipeline deployment is completed.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1018902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7030A0"/>
                </a:solidFill>
              </a:rPr>
              <a:t>Practical Lab: Add another pipelines for moving data from Staging to </a:t>
            </a:r>
            <a:r>
              <a:rPr lang="en-US" sz="3300" b="1" dirty="0">
                <a:solidFill>
                  <a:srgbClr val="7030A0"/>
                </a:solidFill>
              </a:rPr>
              <a:t>SQL </a:t>
            </a:r>
            <a:r>
              <a:rPr lang="en-US" sz="3300" b="1" dirty="0" smtClean="0">
                <a:solidFill>
                  <a:srgbClr val="7030A0"/>
                </a:solidFill>
              </a:rPr>
              <a:t>DB</a:t>
            </a:r>
            <a:r>
              <a:rPr lang="en-US" sz="3800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6355" y="5442857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62" y="2272937"/>
            <a:ext cx="4415881" cy="28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15268" y="1349554"/>
            <a:ext cx="7524206" cy="50509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a resource group for GM motors and also a storage account.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 </a:t>
            </a:r>
            <a:r>
              <a:rPr lang="en-US" b="1" dirty="0"/>
              <a:t>Azure Data Factory</a:t>
            </a:r>
            <a:r>
              <a:rPr lang="en-US" dirty="0"/>
              <a:t> Account 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</a:t>
            </a:r>
            <a:r>
              <a:rPr lang="en-US" b="1" dirty="0"/>
              <a:t>ADF </a:t>
            </a:r>
            <a:r>
              <a:rPr lang="en-US" b="1" dirty="0" smtClean="0"/>
              <a:t>Pipeline.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</a:t>
            </a:r>
            <a:r>
              <a:rPr lang="en-US" b="1" dirty="0"/>
              <a:t>Azure blob trigger</a:t>
            </a:r>
            <a:r>
              <a:rPr lang="en-US" dirty="0"/>
              <a:t> </a:t>
            </a:r>
            <a:r>
              <a:rPr lang="en-US" dirty="0" smtClean="0"/>
              <a:t>logic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</a:t>
            </a:r>
            <a:r>
              <a:rPr lang="en-US" dirty="0"/>
              <a:t>Azure </a:t>
            </a:r>
            <a:r>
              <a:rPr lang="en-US" b="1" dirty="0"/>
              <a:t>SQL Server and </a:t>
            </a:r>
            <a:r>
              <a:rPr lang="en-US" b="1" dirty="0" smtClean="0"/>
              <a:t>Database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 pipeline </a:t>
            </a:r>
            <a:r>
              <a:rPr lang="en-US" dirty="0"/>
              <a:t>for moving data from Staging to </a:t>
            </a:r>
            <a:r>
              <a:rPr lang="en-US" b="1" dirty="0"/>
              <a:t>SQL </a:t>
            </a:r>
            <a:r>
              <a:rPr lang="en-US" b="1" dirty="0" smtClean="0"/>
              <a:t>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ctr"/>
            <a:r>
              <a:rPr lang="en-US" dirty="0" smtClean="0"/>
              <a:t>Link:   </a:t>
            </a:r>
            <a:r>
              <a:rPr lang="en-US" i="1" u="sng" dirty="0" smtClean="0"/>
              <a:t>https</a:t>
            </a:r>
            <a:r>
              <a:rPr lang="en-US" i="1" u="sng" dirty="0"/>
              <a:t>://drive.google.com/file/d/1YnUwjQ113FvWJb-gEXQ1aQdyoI5JAZ-W/view?usp=sharing</a:t>
            </a:r>
          </a:p>
          <a:p>
            <a:pPr lvl="0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3843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Project outcomes</a:t>
            </a:r>
            <a:r>
              <a:rPr lang="en-US" sz="3800" dirty="0" smtClean="0">
                <a:solidFill>
                  <a:srgbClr val="7030A0"/>
                </a:solidFill>
              </a:rPr>
              <a:t> :</a:t>
            </a:r>
            <a:endParaRPr lang="en-US" sz="38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7647" y="121920"/>
            <a:ext cx="10868296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4663" y="278674"/>
            <a:ext cx="35135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Project Overview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177" y="1236617"/>
            <a:ext cx="6026332" cy="49725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AP Morgan- High Level </a:t>
            </a:r>
            <a:r>
              <a:rPr lang="en-US" b="1" dirty="0" smtClean="0"/>
              <a:t>Detail</a:t>
            </a:r>
          </a:p>
          <a:p>
            <a:endParaRPr lang="en-US" b="1" dirty="0"/>
          </a:p>
          <a:p>
            <a:r>
              <a:rPr lang="en-US" b="1" dirty="0"/>
              <a:t>• Internal Application sends CSV file in Azure data lake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Validation needed to apply on this follows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Check </a:t>
            </a:r>
            <a:r>
              <a:rPr lang="en-US" b="1" dirty="0"/>
              <a:t>for duplicate rows. If it contains duplicate rows, </a:t>
            </a:r>
            <a:r>
              <a:rPr lang="en-US" b="1" dirty="0" smtClean="0"/>
              <a:t>file need </a:t>
            </a:r>
            <a:r>
              <a:rPr lang="en-US" b="1" dirty="0"/>
              <a:t>to be rejected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 </a:t>
            </a:r>
            <a:r>
              <a:rPr lang="en-US" b="1" dirty="0"/>
              <a:t>Need to validate the date format for all the </a:t>
            </a:r>
            <a:r>
              <a:rPr lang="en-US" b="1" dirty="0" smtClean="0"/>
              <a:t>date fields. Date </a:t>
            </a:r>
            <a:r>
              <a:rPr lang="en-US" b="1" dirty="0"/>
              <a:t>column names and desired date format is stored in </a:t>
            </a:r>
            <a:r>
              <a:rPr lang="en-US" b="1" dirty="0" smtClean="0"/>
              <a:t>a Azure </a:t>
            </a:r>
            <a:r>
              <a:rPr lang="en-US" b="1" dirty="0"/>
              <a:t>SQL server. 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If </a:t>
            </a:r>
            <a:r>
              <a:rPr lang="en-US" b="1" dirty="0"/>
              <a:t>validation fails file will be rejected.</a:t>
            </a:r>
          </a:p>
          <a:p>
            <a:r>
              <a:rPr lang="en-US" b="1" dirty="0"/>
              <a:t> • Move all the rejected files to Reject folder. </a:t>
            </a:r>
          </a:p>
          <a:p>
            <a:r>
              <a:rPr lang="en-US" b="1" dirty="0"/>
              <a:t>• Move all the passed files to Staging folder.</a:t>
            </a:r>
          </a:p>
          <a:p>
            <a:r>
              <a:rPr lang="en-US" b="1" dirty="0"/>
              <a:t> • Write the passed files as the Delta table in the Azure</a:t>
            </a:r>
          </a:p>
          <a:p>
            <a:r>
              <a:rPr lang="en-US" b="1" dirty="0" smtClean="0"/>
              <a:t>Data bricks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4303" t="13434" r="1488" b="1890"/>
          <a:stretch/>
        </p:blipFill>
        <p:spPr>
          <a:xfrm>
            <a:off x="6783977" y="2046515"/>
            <a:ext cx="5129349" cy="22293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599" y="4493623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Fig: Architecture of project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17074" y="1541416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Data bricks</a:t>
            </a:r>
            <a:r>
              <a:rPr lang="en-US" dirty="0" smtClean="0"/>
              <a:t> account.</a:t>
            </a:r>
            <a:endParaRPr lang="en-US" dirty="0"/>
          </a:p>
          <a:p>
            <a:pPr marL="285750" lvl="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Cluster </a:t>
            </a:r>
            <a:r>
              <a:rPr lang="en-US" b="1" dirty="0"/>
              <a:t>in Azure </a:t>
            </a:r>
            <a:r>
              <a:rPr lang="en-US" b="1" dirty="0" smtClean="0"/>
              <a:t>Data bricks.</a:t>
            </a:r>
            <a:endParaRPr lang="en-US" dirty="0"/>
          </a:p>
          <a:p>
            <a:pPr marL="285750" lvl="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Notebook </a:t>
            </a:r>
            <a:r>
              <a:rPr lang="en-US" b="1" dirty="0"/>
              <a:t>in </a:t>
            </a:r>
            <a:r>
              <a:rPr lang="en-US" b="1" dirty="0" smtClean="0"/>
              <a:t>Data bricks</a:t>
            </a:r>
            <a:r>
              <a:rPr lang="en-US" dirty="0" smtClean="0"/>
              <a:t> to </a:t>
            </a:r>
            <a:r>
              <a:rPr lang="en-US" dirty="0"/>
              <a:t>Implement the Business </a:t>
            </a:r>
            <a:r>
              <a:rPr lang="en-US" dirty="0" smtClean="0"/>
              <a:t>Logic.</a:t>
            </a:r>
            <a:endParaRPr lang="en-US" dirty="0"/>
          </a:p>
          <a:p>
            <a:pPr marL="285750" lvl="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Azure Data Factory</a:t>
            </a:r>
            <a:r>
              <a:rPr lang="en-US" dirty="0"/>
              <a:t> For AP </a:t>
            </a:r>
            <a:r>
              <a:rPr lang="en-US" dirty="0" smtClean="0"/>
              <a:t>Morgan.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Azure Data bricks</a:t>
            </a:r>
            <a:r>
              <a:rPr lang="en-US" dirty="0" smtClean="0"/>
              <a:t> </a:t>
            </a:r>
            <a:r>
              <a:rPr lang="en-US" dirty="0"/>
              <a:t>Linked Service in </a:t>
            </a:r>
            <a:r>
              <a:rPr lang="en-US" dirty="0" smtClean="0"/>
              <a:t>ADF.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42998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Client requirements</a:t>
            </a:r>
            <a:r>
              <a:rPr lang="en-US" sz="3800" dirty="0" smtClean="0">
                <a:solidFill>
                  <a:srgbClr val="7030A0"/>
                </a:solidFill>
              </a:rPr>
              <a:t> :</a:t>
            </a:r>
            <a:endParaRPr lang="en-US" sz="38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0628" y="1793965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It is </a:t>
            </a:r>
            <a:r>
              <a:rPr lang="en-US" b="1" dirty="0" smtClean="0"/>
              <a:t>the </a:t>
            </a:r>
            <a:r>
              <a:rPr lang="en-US" b="1" dirty="0" smtClean="0"/>
              <a:t>Microsoft implementation of apache spark</a:t>
            </a:r>
            <a:r>
              <a:rPr lang="en-US" dirty="0" smtClean="0"/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Data bricks </a:t>
            </a:r>
            <a:r>
              <a:rPr lang="en-US" b="1" dirty="0"/>
              <a:t>offers an integrated platform simplifying working with Apache </a:t>
            </a:r>
            <a:r>
              <a:rPr lang="en-US" b="1" dirty="0" smtClean="0"/>
              <a:t>Spark.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users of </a:t>
            </a:r>
            <a:r>
              <a:rPr lang="en-US" b="1" dirty="0" smtClean="0"/>
              <a:t>Data bricks </a:t>
            </a:r>
            <a:r>
              <a:rPr lang="en-US" b="1" dirty="0"/>
              <a:t>can collaborate with Notebooks, set-up shared data integrations and </a:t>
            </a:r>
            <a:r>
              <a:rPr lang="en-US" b="1" dirty="0" smtClean="0"/>
              <a:t>clusters.</a:t>
            </a:r>
            <a:endParaRPr lang="en-US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Data bricks is commonly used for the big data processing and AI.  </a:t>
            </a:r>
            <a:endParaRPr lang="en-US" sz="2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engineers and Data Scientists can set-up real-time data pipeline, run data mining, schedule data jobs and much more.</a:t>
            </a:r>
            <a:endParaRPr lang="en-US" b="1" dirty="0" smtClean="0"/>
          </a:p>
          <a:p>
            <a:pPr lvl="0">
              <a:lnSpc>
                <a:spcPct val="150000"/>
              </a:lnSpc>
            </a:pPr>
            <a:endParaRPr lang="en-US" sz="2200" b="1" dirty="0"/>
          </a:p>
          <a:p>
            <a:pPr lvl="0"/>
            <a:endParaRPr lang="en-US" sz="2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45026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What is Data Bricks?</a:t>
            </a:r>
            <a:r>
              <a:rPr lang="en-US" sz="3800" dirty="0" smtClean="0">
                <a:solidFill>
                  <a:srgbClr val="7030A0"/>
                </a:solidFill>
              </a:rPr>
              <a:t> 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17" y="2551612"/>
            <a:ext cx="4223139" cy="22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4" y="1706879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Step1</a:t>
            </a:r>
            <a:r>
              <a:rPr lang="en-US" b="1" dirty="0"/>
              <a:t>: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b="1" i="1" dirty="0"/>
              <a:t>portal.azure.com</a:t>
            </a:r>
            <a:r>
              <a:rPr lang="en-US" b="1" dirty="0"/>
              <a:t> and search for azure data bricks.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Step2: click on create button.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Step3: Create a new resource group for the AP </a:t>
            </a:r>
            <a:r>
              <a:rPr lang="en-US" b="1" dirty="0" err="1"/>
              <a:t>morgan</a:t>
            </a:r>
            <a:r>
              <a:rPr lang="en-US" b="1" dirty="0"/>
              <a:t> group.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Step4: give the name for the workspace and choose  pricing tier as trial and later click on review and create.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Step5: after successful validation click on create button.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Step6: the deployment of the data bricks has been completed.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23108" y="391885"/>
            <a:ext cx="10189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7030A0"/>
                </a:solidFill>
              </a:rPr>
              <a:t>Practical Lab: Create a </a:t>
            </a:r>
            <a:r>
              <a:rPr lang="en-US" sz="3600" u="sng" dirty="0" smtClean="0">
                <a:solidFill>
                  <a:srgbClr val="7030A0"/>
                </a:solidFill>
              </a:rPr>
              <a:t>Data bricks </a:t>
            </a:r>
            <a:r>
              <a:rPr lang="en-US" sz="3800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6355" y="5442857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9" b="14325"/>
          <a:stretch/>
        </p:blipFill>
        <p:spPr>
          <a:xfrm>
            <a:off x="7193279" y="2525485"/>
            <a:ext cx="4763589" cy="26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924593"/>
            <a:ext cx="6757852" cy="39188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Step1</a:t>
            </a:r>
            <a:r>
              <a:rPr lang="en-US" b="1" dirty="0"/>
              <a:t>: </a:t>
            </a:r>
            <a:r>
              <a:rPr lang="en-US" b="1" dirty="0" err="1"/>
              <a:t>goto</a:t>
            </a:r>
            <a:r>
              <a:rPr lang="en-US" b="1" dirty="0"/>
              <a:t> overview of the data bricks deployment and click on launch workspace.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Step2: choose an account to sign into the data bricks workspace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Step3:Click on the create button in the menu and click on cluster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Step4: name the cluster, choose your required cluster mode and set termination time , then on create button.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Step5: after successful creation of the cluster the green tick mark appears near the cluster name.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1018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Practical Lab: Create </a:t>
            </a:r>
            <a:r>
              <a:rPr lang="en-US" sz="3600" b="1" dirty="0">
                <a:solidFill>
                  <a:srgbClr val="7030A0"/>
                </a:solidFill>
              </a:rPr>
              <a:t>Cluster in Azure </a:t>
            </a:r>
            <a:r>
              <a:rPr lang="en-US" sz="3600" b="1" dirty="0" smtClean="0">
                <a:solidFill>
                  <a:srgbClr val="7030A0"/>
                </a:solidFill>
              </a:rPr>
              <a:t>Data bricks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6023" y="5503817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82" y="1332411"/>
            <a:ext cx="4672784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8342" y="4362994"/>
            <a:ext cx="11408229" cy="20116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Step1</a:t>
            </a:r>
            <a:r>
              <a:rPr lang="en-US" b="1" dirty="0"/>
              <a:t>: Go to create in the data bricks workspace.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Step2: select notebook.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Step3: name the notebook and assign the cluster to it.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Step4: You can now implement your business logic in the notebook provided.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1018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7030A0"/>
                </a:solidFill>
              </a:rPr>
              <a:t>Practical Lab: Add notebook in </a:t>
            </a:r>
            <a:r>
              <a:rPr lang="en-US" sz="3600" u="sng" dirty="0" err="1">
                <a:solidFill>
                  <a:srgbClr val="7030A0"/>
                </a:solidFill>
              </a:rPr>
              <a:t>Databricks</a:t>
            </a:r>
            <a:r>
              <a:rPr lang="en-US" sz="3600" u="sng" dirty="0">
                <a:solidFill>
                  <a:srgbClr val="7030A0"/>
                </a:solidFill>
              </a:rPr>
              <a:t> and Implement the Business </a:t>
            </a:r>
            <a:r>
              <a:rPr lang="en-US" sz="3600" u="sng" dirty="0" smtClean="0">
                <a:solidFill>
                  <a:srgbClr val="7030A0"/>
                </a:solidFill>
              </a:rPr>
              <a:t>Logic :</a:t>
            </a:r>
            <a:endParaRPr lang="en-US" sz="36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8720" y="4104547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53" y="1548672"/>
            <a:ext cx="5731510" cy="25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7030A0"/>
                </a:solidFill>
              </a:rPr>
              <a:t>Contents: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Introduction.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Project  Overview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Client </a:t>
            </a:r>
            <a:r>
              <a:rPr lang="en-US" b="1" dirty="0" smtClean="0">
                <a:solidFill>
                  <a:srgbClr val="7030A0"/>
                </a:solidFill>
              </a:rPr>
              <a:t>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Project Deployments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Project Outcomes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Result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Conclusions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5" y="1706879"/>
            <a:ext cx="6339840" cy="38143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Step1</a:t>
            </a:r>
            <a:r>
              <a:rPr lang="en-US" b="1" dirty="0"/>
              <a:t>: </a:t>
            </a:r>
            <a:r>
              <a:rPr lang="en-US" b="1" dirty="0" err="1"/>
              <a:t>Goto</a:t>
            </a:r>
            <a:r>
              <a:rPr lang="en-US" b="1" dirty="0"/>
              <a:t> portal.azure.com and search data factories.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Step2: click on the create button.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Step3: give the project details as well as the instance details and click on </a:t>
            </a:r>
            <a:r>
              <a:rPr lang="en-US" b="1" dirty="0" err="1"/>
              <a:t>git</a:t>
            </a:r>
            <a:r>
              <a:rPr lang="en-US" b="1" dirty="0"/>
              <a:t> configuration.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Step4: click on configure </a:t>
            </a:r>
            <a:r>
              <a:rPr lang="en-US" b="1" dirty="0" err="1"/>
              <a:t>git</a:t>
            </a:r>
            <a:r>
              <a:rPr lang="en-US" b="1" dirty="0"/>
              <a:t> later and later review and create.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Step5: after successful validation click on create button.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Step6: your data factory is created.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505097"/>
            <a:ext cx="1018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7030A0"/>
                </a:solidFill>
              </a:rPr>
              <a:t>Practical Lab: </a:t>
            </a:r>
            <a:r>
              <a:rPr lang="en-US" sz="3600" b="1" u="sng" dirty="0">
                <a:solidFill>
                  <a:srgbClr val="7030A0"/>
                </a:solidFill>
              </a:rPr>
              <a:t>Azure Data Factory</a:t>
            </a:r>
            <a:r>
              <a:rPr lang="en-US" sz="3600" u="sng" dirty="0">
                <a:solidFill>
                  <a:srgbClr val="7030A0"/>
                </a:solidFill>
              </a:rPr>
              <a:t> For AP </a:t>
            </a:r>
            <a:r>
              <a:rPr lang="en-US" sz="3600" u="sng" dirty="0" smtClean="0">
                <a:solidFill>
                  <a:srgbClr val="7030A0"/>
                </a:solidFill>
              </a:rPr>
              <a:t>Morgan:</a:t>
            </a:r>
            <a:endParaRPr lang="en-US" sz="36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8275" y="5244235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13" y="1893751"/>
            <a:ext cx="5173980" cy="30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4" y="1706879"/>
            <a:ext cx="7097486" cy="45284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1500" b="1" dirty="0" smtClean="0"/>
          </a:p>
          <a:p>
            <a:pPr algn="just">
              <a:lnSpc>
                <a:spcPct val="150000"/>
              </a:lnSpc>
            </a:pPr>
            <a:endParaRPr lang="en-US" sz="1500" b="1" dirty="0"/>
          </a:p>
          <a:p>
            <a:pPr algn="just">
              <a:lnSpc>
                <a:spcPct val="150000"/>
              </a:lnSpc>
            </a:pPr>
            <a:endParaRPr lang="en-US" sz="1500" b="1" dirty="0" smtClean="0"/>
          </a:p>
          <a:p>
            <a:pPr algn="just">
              <a:lnSpc>
                <a:spcPct val="150000"/>
              </a:lnSpc>
            </a:pPr>
            <a:r>
              <a:rPr lang="en-US" sz="1500" b="1" dirty="0" smtClean="0"/>
              <a:t>Step1</a:t>
            </a:r>
            <a:r>
              <a:rPr lang="en-US" sz="1500" b="1" dirty="0"/>
              <a:t>: open the overview page of the data factory and click on the azure data factory studio.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/>
              <a:t>Step2: Click on compose button.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/>
              <a:t>Step3: click on the + symbol</a:t>
            </a:r>
          </a:p>
          <a:p>
            <a:pPr algn="just">
              <a:lnSpc>
                <a:spcPct val="150000"/>
              </a:lnSpc>
            </a:pPr>
            <a:r>
              <a:rPr lang="en-US" sz="1500" b="1" dirty="0"/>
              <a:t>Step4: click on pipeline&gt; choose pipeline again</a:t>
            </a:r>
          </a:p>
          <a:p>
            <a:pPr algn="just">
              <a:lnSpc>
                <a:spcPct val="150000"/>
              </a:lnSpc>
            </a:pPr>
            <a:r>
              <a:rPr lang="en-US" sz="1500" b="1" dirty="0"/>
              <a:t>Step5: Choose data bricks, Notebook under the activities.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/>
              <a:t>Step6: drag and drop the notebook in the space provided.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/>
              <a:t>Step7: click on azure data bricks and select the new option near data bricks linked service.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/>
              <a:t>Step8: select the workspace, azure subscription, data bricks workspace URL. Select authentication type as Access token.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35429" y="348343"/>
            <a:ext cx="11156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7030A0"/>
                </a:solidFill>
              </a:rPr>
              <a:t>Practical Lab: </a:t>
            </a:r>
            <a:r>
              <a:rPr lang="en-US" sz="3600" b="1" u="sng" dirty="0">
                <a:solidFill>
                  <a:srgbClr val="7030A0"/>
                </a:solidFill>
              </a:rPr>
              <a:t>Create Azure </a:t>
            </a:r>
            <a:r>
              <a:rPr lang="en-US" sz="3600" b="1" u="sng" dirty="0" err="1">
                <a:solidFill>
                  <a:srgbClr val="7030A0"/>
                </a:solidFill>
              </a:rPr>
              <a:t>Databricks</a:t>
            </a:r>
            <a:r>
              <a:rPr lang="en-US" sz="3600" u="sng" dirty="0">
                <a:solidFill>
                  <a:srgbClr val="7030A0"/>
                </a:solidFill>
              </a:rPr>
              <a:t> Linked Service in </a:t>
            </a:r>
            <a:r>
              <a:rPr lang="en-US" sz="3600" u="sng" dirty="0" smtClean="0">
                <a:solidFill>
                  <a:srgbClr val="7030A0"/>
                </a:solidFill>
              </a:rPr>
              <a:t>ADF</a:t>
            </a:r>
            <a:r>
              <a:rPr lang="en-US" sz="3800" u="sng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1120" y="5042263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5" y="2177143"/>
            <a:ext cx="4746171" cy="25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3" y="1706879"/>
            <a:ext cx="7332617" cy="49464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1500" b="1" dirty="0" smtClean="0"/>
          </a:p>
          <a:p>
            <a:pPr algn="just">
              <a:lnSpc>
                <a:spcPct val="150000"/>
              </a:lnSpc>
            </a:pPr>
            <a:endParaRPr lang="en-US" sz="1500" b="1" dirty="0"/>
          </a:p>
          <a:p>
            <a:pPr algn="just">
              <a:lnSpc>
                <a:spcPct val="150000"/>
              </a:lnSpc>
            </a:pPr>
            <a:endParaRPr lang="en-US" sz="1500" b="1" dirty="0" smtClean="0"/>
          </a:p>
          <a:p>
            <a:pPr algn="just">
              <a:lnSpc>
                <a:spcPct val="150000"/>
              </a:lnSpc>
            </a:pPr>
            <a:r>
              <a:rPr lang="en-US" b="1" dirty="0"/>
              <a:t>Step11: give the life time of the token and click on generate.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Step12: copy the generated access token.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Step13: put the access token and select cluster </a:t>
            </a:r>
            <a:r>
              <a:rPr lang="en-US" b="1" dirty="0" err="1"/>
              <a:t>version,cluster</a:t>
            </a:r>
            <a:r>
              <a:rPr lang="en-US" b="1" dirty="0"/>
              <a:t> node type, version </a:t>
            </a:r>
            <a:r>
              <a:rPr lang="en-US" b="1" dirty="0" err="1"/>
              <a:t>etc</a:t>
            </a:r>
            <a:r>
              <a:rPr lang="en-US" b="1" dirty="0"/>
              <a:t> and test the connection.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Step14: after the connection gets success click on create.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Step15: select the proper path of the notebook.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Step16: publish the pipeline in-order to save.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Step17: trigger the pipeline by clicking on add trigger &gt;trigger now.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Step18: You can see the notification running.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Step19: you can see your pipeline run by opting the monitor option in the DF and hence the azure data bricks based ADF service is created.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35429" y="348343"/>
            <a:ext cx="11156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7030A0"/>
                </a:solidFill>
              </a:rPr>
              <a:t>Practical Lab: </a:t>
            </a:r>
            <a:r>
              <a:rPr lang="en-US" sz="3600" b="1" u="sng" dirty="0">
                <a:solidFill>
                  <a:srgbClr val="7030A0"/>
                </a:solidFill>
              </a:rPr>
              <a:t>Create Azure </a:t>
            </a:r>
            <a:r>
              <a:rPr lang="en-US" sz="3600" b="1" u="sng" dirty="0" err="1">
                <a:solidFill>
                  <a:srgbClr val="7030A0"/>
                </a:solidFill>
              </a:rPr>
              <a:t>Databricks</a:t>
            </a:r>
            <a:r>
              <a:rPr lang="en-US" sz="3600" u="sng" dirty="0">
                <a:solidFill>
                  <a:srgbClr val="7030A0"/>
                </a:solidFill>
              </a:rPr>
              <a:t> Linked Service in </a:t>
            </a:r>
            <a:r>
              <a:rPr lang="en-US" sz="3600" u="sng" dirty="0" smtClean="0">
                <a:solidFill>
                  <a:srgbClr val="7030A0"/>
                </a:solidFill>
              </a:rPr>
              <a:t>ADF</a:t>
            </a:r>
            <a:r>
              <a:rPr lang="en-US" sz="3800" u="sng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4664" y="5122069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09" y="2464526"/>
            <a:ext cx="4441370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33897" y="1227907"/>
            <a:ext cx="7524206" cy="50509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Created a resource group for AP Morgan group and also a storage account.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Created </a:t>
            </a:r>
            <a:r>
              <a:rPr lang="en-US" sz="1600" dirty="0"/>
              <a:t>a </a:t>
            </a:r>
            <a:r>
              <a:rPr lang="en-US" sz="1600" b="1" dirty="0"/>
              <a:t>Data </a:t>
            </a:r>
            <a:r>
              <a:rPr lang="en-US" sz="1600" b="1" dirty="0" smtClean="0"/>
              <a:t>bricks service for AP Morgan group</a:t>
            </a:r>
            <a:r>
              <a:rPr lang="en-US" sz="1600" dirty="0" smtClean="0"/>
              <a:t> </a:t>
            </a:r>
            <a:r>
              <a:rPr lang="en-US" sz="1600" dirty="0"/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Created a  </a:t>
            </a:r>
            <a:r>
              <a:rPr lang="en-US" sz="1600" b="1" dirty="0"/>
              <a:t>Cluster in </a:t>
            </a:r>
            <a:r>
              <a:rPr lang="en-US" sz="1600" b="1" dirty="0" smtClean="0"/>
              <a:t> Azure </a:t>
            </a:r>
            <a:r>
              <a:rPr lang="en-US" sz="1600" b="1" dirty="0"/>
              <a:t>Data bricks.</a:t>
            </a:r>
            <a:endParaRPr lang="en-US" sz="1600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Added a </a:t>
            </a:r>
            <a:r>
              <a:rPr lang="en-US" sz="1600" b="1" dirty="0"/>
              <a:t>notebook in Data bricks</a:t>
            </a:r>
            <a:r>
              <a:rPr lang="en-US" sz="1600" dirty="0"/>
              <a:t> </a:t>
            </a:r>
            <a:r>
              <a:rPr lang="en-US" sz="1600" dirty="0" smtClean="0"/>
              <a:t>to Implement </a:t>
            </a:r>
            <a:r>
              <a:rPr lang="en-US" sz="1600" dirty="0"/>
              <a:t>the Business Logic.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Azure Data Factory</a:t>
            </a:r>
            <a:r>
              <a:rPr lang="en-US" sz="1600" dirty="0"/>
              <a:t> For AP </a:t>
            </a:r>
            <a:r>
              <a:rPr lang="en-US" sz="1600" dirty="0" smtClean="0"/>
              <a:t>Morgan group have been created.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Created  </a:t>
            </a:r>
            <a:r>
              <a:rPr lang="en-US" sz="1600" b="1" dirty="0"/>
              <a:t>Azure Data bricks</a:t>
            </a:r>
            <a:r>
              <a:rPr lang="en-US" sz="1600" dirty="0"/>
              <a:t> Linked Service in </a:t>
            </a:r>
            <a:r>
              <a:rPr lang="en-US" sz="1600" dirty="0" smtClean="0"/>
              <a:t>ADF for the AP Morgan Group.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algn="ctr"/>
            <a:r>
              <a:rPr lang="en-US" sz="1600" dirty="0" smtClean="0"/>
              <a:t>Link:   </a:t>
            </a:r>
            <a:r>
              <a:rPr lang="en-US" sz="1600" i="1" u="sng" dirty="0" smtClean="0"/>
              <a:t>https</a:t>
            </a:r>
            <a:r>
              <a:rPr lang="en-US" sz="1600" i="1" u="sng" dirty="0"/>
              <a:t>://drive.google.com/file/d/1YnUwjQ113FvWJb-gEXQ1aQdyoI5JAZ-W/view?usp=sharing</a:t>
            </a:r>
          </a:p>
          <a:p>
            <a:pPr lvl="0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693" y="214993"/>
            <a:ext cx="3843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Project outcomes</a:t>
            </a:r>
            <a:r>
              <a:rPr lang="en-US" sz="3800" dirty="0" smtClean="0">
                <a:solidFill>
                  <a:srgbClr val="7030A0"/>
                </a:solidFill>
              </a:rPr>
              <a:t> :</a:t>
            </a:r>
            <a:endParaRPr lang="en-US" sz="38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8309" y="1968137"/>
            <a:ext cx="10894423" cy="13062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 smtClean="0"/>
              <a:t>	Most </a:t>
            </a:r>
            <a:r>
              <a:rPr lang="en-US" b="1" dirty="0"/>
              <a:t>of the project requirements have been fulfilled by the step by step </a:t>
            </a:r>
            <a:r>
              <a:rPr lang="en-US" b="1" dirty="0" smtClean="0"/>
              <a:t>procedures . Below is the URL for the entire documentation of the project.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Link: </a:t>
            </a:r>
            <a:r>
              <a:rPr lang="en-US" i="1" u="sng" dirty="0"/>
              <a:t>https://drive.google.com/file/d/1YnUwjQ113FvWJb-gEXQ1aQdyoI5JAZ-W/view?usp=sharing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57943" y="592183"/>
            <a:ext cx="15136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Result:</a:t>
            </a:r>
            <a:endParaRPr lang="en-US" sz="38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8393" y="2382611"/>
            <a:ext cx="10807337" cy="285641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	All </a:t>
            </a:r>
            <a:r>
              <a:rPr lang="en-US" dirty="0"/>
              <a:t>the cases have been </a:t>
            </a:r>
            <a:r>
              <a:rPr lang="en-US" dirty="0" err="1"/>
              <a:t>sloved</a:t>
            </a:r>
            <a:r>
              <a:rPr lang="en-US" dirty="0"/>
              <a:t> successfully, it was so challenging when few of the pipelines got </a:t>
            </a:r>
            <a:r>
              <a:rPr lang="en-US" dirty="0" smtClean="0"/>
              <a:t>failed at first. After </a:t>
            </a:r>
            <a:r>
              <a:rPr lang="en-US" dirty="0"/>
              <a:t>referring the error messages I’m able to run the pipelines successfully and had </a:t>
            </a:r>
            <a:r>
              <a:rPr lang="en-US" dirty="0" smtClean="0"/>
              <a:t>a </a:t>
            </a:r>
            <a:r>
              <a:rPr lang="en-US" dirty="0"/>
              <a:t>great experience while learning the concepts in </a:t>
            </a:r>
            <a:r>
              <a:rPr lang="en-US" dirty="0" smtClean="0"/>
              <a:t>deep. Apart </a:t>
            </a:r>
            <a:r>
              <a:rPr lang="en-US" dirty="0"/>
              <a:t>of the demonstrations that were explained in the </a:t>
            </a:r>
            <a:r>
              <a:rPr lang="en-US" dirty="0" smtClean="0"/>
              <a:t>tutorials I’m </a:t>
            </a:r>
            <a:r>
              <a:rPr lang="en-US" dirty="0"/>
              <a:t>able to perform a variety of  new operations with a lot of enthusiasm and engagement  in learning.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27" y="829203"/>
            <a:ext cx="26436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Conclusions:</a:t>
            </a:r>
            <a:endParaRPr lang="en-US" sz="38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"/>
          <a:stretch/>
        </p:blipFill>
        <p:spPr>
          <a:xfrm>
            <a:off x="2481944" y="844730"/>
            <a:ext cx="7315200" cy="52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21243"/>
          <a:stretch/>
        </p:blipFill>
        <p:spPr>
          <a:xfrm>
            <a:off x="657222" y="1680754"/>
            <a:ext cx="10829384" cy="465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4033" y="609599"/>
            <a:ext cx="25341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0070C0"/>
                </a:solidFill>
              </a:rPr>
              <a:t>Project -1</a:t>
            </a:r>
            <a:endParaRPr lang="en-US" sz="3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27488" b="10558"/>
          <a:stretch/>
        </p:blipFill>
        <p:spPr>
          <a:xfrm>
            <a:off x="6286953" y="1384662"/>
            <a:ext cx="4668430" cy="17591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14354" b="3400"/>
          <a:stretch/>
        </p:blipFill>
        <p:spPr>
          <a:xfrm>
            <a:off x="6409509" y="3709851"/>
            <a:ext cx="4545874" cy="1968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4663" y="278674"/>
            <a:ext cx="35135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Project Overview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177" y="1236617"/>
            <a:ext cx="6026332" cy="49725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has third party </a:t>
            </a:r>
            <a:r>
              <a:rPr lang="en-US" dirty="0" err="1"/>
              <a:t>loT</a:t>
            </a:r>
            <a:r>
              <a:rPr lang="en-US" dirty="0"/>
              <a:t> device which will send the telemetry data (in JSON format) over the AWS cloud.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move data from third party AWS to General Motors Azure cloud.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need to validate the JSON sometime it could be incomplete or wrong JSON which need to be rejected.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JSON got validated this data would be stored in the SQL database which will be further utilized by data science team.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17074" y="1541416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Azure </a:t>
            </a:r>
            <a:r>
              <a:rPr lang="en-US" sz="2200" b="1" dirty="0"/>
              <a:t>Data Factory</a:t>
            </a:r>
            <a:r>
              <a:rPr lang="en-US" sz="2200" dirty="0"/>
              <a:t> Account For Data pipelines</a:t>
            </a:r>
            <a:r>
              <a:rPr lang="en-US" sz="2200" dirty="0" smtClean="0"/>
              <a:t>.</a:t>
            </a:r>
          </a:p>
          <a:p>
            <a:pPr lvl="0"/>
            <a:endParaRPr lang="en-US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dirty="0"/>
              <a:t>ADF Pipeline</a:t>
            </a:r>
            <a:r>
              <a:rPr lang="en-US" sz="2200" dirty="0"/>
              <a:t> End to end pipeline with triggers </a:t>
            </a:r>
            <a:r>
              <a:rPr lang="en-US" sz="2200" dirty="0" smtClean="0"/>
              <a:t>enabled</a:t>
            </a:r>
          </a:p>
          <a:p>
            <a:pPr lvl="0"/>
            <a:endParaRPr lang="en-US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Azure </a:t>
            </a:r>
            <a:r>
              <a:rPr lang="en-US" sz="2200" b="1" dirty="0"/>
              <a:t>blob trigger</a:t>
            </a:r>
            <a:r>
              <a:rPr lang="en-US" sz="2200" dirty="0"/>
              <a:t> </a:t>
            </a:r>
            <a:r>
              <a:rPr lang="en-US" sz="2200" dirty="0" smtClean="0"/>
              <a:t>logic</a:t>
            </a:r>
          </a:p>
          <a:p>
            <a:pPr lvl="0"/>
            <a:endParaRPr lang="en-US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Azure </a:t>
            </a:r>
            <a:r>
              <a:rPr lang="en-US" sz="2200" b="1" dirty="0"/>
              <a:t>SQL Server and </a:t>
            </a:r>
            <a:r>
              <a:rPr lang="en-US" sz="2200" b="1" dirty="0" smtClean="0"/>
              <a:t>Database</a:t>
            </a:r>
          </a:p>
          <a:p>
            <a:pPr lvl="0"/>
            <a:endParaRPr lang="en-US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P</a:t>
            </a:r>
            <a:r>
              <a:rPr lang="en-US" sz="2200" dirty="0" smtClean="0"/>
              <a:t>ipelines </a:t>
            </a:r>
            <a:r>
              <a:rPr lang="en-US" sz="2200" dirty="0"/>
              <a:t>for moving data from Staging to </a:t>
            </a:r>
            <a:r>
              <a:rPr lang="en-US" sz="2200" b="1" dirty="0"/>
              <a:t>SQL DB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42998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Client requirements</a:t>
            </a:r>
            <a:r>
              <a:rPr lang="en-US" sz="3800" dirty="0" smtClean="0">
                <a:solidFill>
                  <a:srgbClr val="7030A0"/>
                </a:solidFill>
              </a:rPr>
              <a:t> :</a:t>
            </a:r>
            <a:endParaRPr lang="en-US" sz="38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1587" y="1793964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It serves as an Orchestrator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It is an ETL tool.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It is a data integration service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It will deliver extraction , transformation and loading process with in the cloud</a:t>
            </a:r>
            <a:r>
              <a:rPr lang="en-US" dirty="0" smtClean="0"/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Can be used to connect with different data bases within the cloud.</a:t>
            </a:r>
            <a:endParaRPr lang="en-US" b="1" dirty="0"/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49888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 smtClean="0">
                <a:solidFill>
                  <a:srgbClr val="7030A0"/>
                </a:solidFill>
              </a:rPr>
              <a:t>What is a data Factory?</a:t>
            </a:r>
            <a:r>
              <a:rPr lang="en-US" sz="3800" dirty="0" smtClean="0">
                <a:solidFill>
                  <a:srgbClr val="7030A0"/>
                </a:solidFill>
              </a:rPr>
              <a:t> 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39" y="2351042"/>
            <a:ext cx="4772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4" y="1706879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/>
              <a:t>Step1: Go to the URL: </a:t>
            </a:r>
            <a:r>
              <a:rPr lang="en-US" b="1" u="sng" dirty="0" smtClean="0"/>
              <a:t>portal.azure.com </a:t>
            </a:r>
            <a:r>
              <a:rPr lang="en-US" b="1" dirty="0" smtClean="0"/>
              <a:t>and </a:t>
            </a:r>
            <a:r>
              <a:rPr lang="en-US" b="1" dirty="0"/>
              <a:t>search Azure  Data Factory in the search bar.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Step2: click on the create button.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Step3: Create a new resource group for the GM motors DF.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Step4: name the data factory and click on </a:t>
            </a:r>
            <a:r>
              <a:rPr lang="en-US" b="1" dirty="0" err="1"/>
              <a:t>Git</a:t>
            </a:r>
            <a:r>
              <a:rPr lang="en-US" b="1" dirty="0"/>
              <a:t> configuration.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Step5: click on configure </a:t>
            </a:r>
            <a:r>
              <a:rPr lang="en-US" b="1" dirty="0" err="1"/>
              <a:t>Git</a:t>
            </a:r>
            <a:r>
              <a:rPr lang="en-US" b="1" dirty="0"/>
              <a:t> later and review +create and then Create.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1018902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u="sng" dirty="0">
                <a:solidFill>
                  <a:srgbClr val="7030A0"/>
                </a:solidFill>
              </a:rPr>
              <a:t>Practical Lab: Create </a:t>
            </a:r>
            <a:r>
              <a:rPr lang="en-US" sz="3300" b="1" u="sng" dirty="0">
                <a:solidFill>
                  <a:srgbClr val="7030A0"/>
                </a:solidFill>
              </a:rPr>
              <a:t>Azure Data Factory</a:t>
            </a:r>
            <a:r>
              <a:rPr lang="en-US" sz="3300" u="sng" dirty="0">
                <a:solidFill>
                  <a:srgbClr val="7030A0"/>
                </a:solidFill>
              </a:rPr>
              <a:t> Account For Data </a:t>
            </a:r>
            <a:r>
              <a:rPr lang="en-US" sz="3300" u="sng" dirty="0" smtClean="0">
                <a:solidFill>
                  <a:srgbClr val="7030A0"/>
                </a:solidFill>
              </a:rPr>
              <a:t>pipelines</a:t>
            </a:r>
            <a:r>
              <a:rPr lang="en-US" sz="3800" u="sng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79" y="2281932"/>
            <a:ext cx="3614692" cy="2412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8386355" y="5442857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4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6422" y="2211978"/>
            <a:ext cx="7811589" cy="43891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Step1</a:t>
            </a:r>
            <a:r>
              <a:rPr lang="en-US" b="1" dirty="0"/>
              <a:t>: Go to </a:t>
            </a:r>
            <a:r>
              <a:rPr lang="en-US" b="1" dirty="0" smtClean="0"/>
              <a:t>the azure portal.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Step2</a:t>
            </a:r>
            <a:r>
              <a:rPr lang="en-US" b="1" dirty="0"/>
              <a:t>: open storage accounts and click on create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Step3: name the storage account and review it.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4: after successful validation click on create.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Step5: our storage account creation is done.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Step6: open storage accounts and click on </a:t>
            </a:r>
            <a:r>
              <a:rPr lang="en-US" b="1" dirty="0" err="1"/>
              <a:t>containers.and</a:t>
            </a:r>
            <a:r>
              <a:rPr lang="en-US" b="1" dirty="0"/>
              <a:t> create a container.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Step7: name the container and give access level as blob.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and then create. It is the source folder.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Step8:same way create destination blob too and we can upload car data into the source blob storage.</a:t>
            </a:r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32115" y="661851"/>
            <a:ext cx="10189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u="sng" dirty="0">
                <a:solidFill>
                  <a:srgbClr val="7030A0"/>
                </a:solidFill>
              </a:rPr>
              <a:t>Creating a Storage Account</a:t>
            </a:r>
            <a:r>
              <a:rPr lang="en-US" sz="3800" u="sng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9167" y="5393604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34" b="25539"/>
          <a:stretch/>
        </p:blipFill>
        <p:spPr>
          <a:xfrm>
            <a:off x="8203474" y="3161212"/>
            <a:ext cx="3727269" cy="1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754" y="1706879"/>
            <a:ext cx="6696891" cy="44152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50000"/>
              </a:lnSpc>
            </a:pPr>
            <a:endParaRPr lang="en-US" dirty="0"/>
          </a:p>
          <a:p>
            <a:r>
              <a:rPr lang="en-US" b="1" dirty="0"/>
              <a:t>Step1:Open the Homepage pf the data Factory.</a:t>
            </a:r>
          </a:p>
          <a:p>
            <a:r>
              <a:rPr lang="en-US" b="1" dirty="0"/>
              <a:t>Step 2: </a:t>
            </a:r>
            <a:r>
              <a:rPr lang="en-US" b="1" dirty="0" smtClean="0"/>
              <a:t>Go to </a:t>
            </a:r>
            <a:r>
              <a:rPr lang="en-US" b="1" dirty="0"/>
              <a:t>data factory home page and click on </a:t>
            </a:r>
            <a:r>
              <a:rPr lang="en-US" b="1" dirty="0" err="1"/>
              <a:t>injest</a:t>
            </a:r>
            <a:r>
              <a:rPr lang="en-US" b="1" dirty="0"/>
              <a:t> data.</a:t>
            </a:r>
          </a:p>
          <a:p>
            <a:r>
              <a:rPr lang="en-US" b="1" dirty="0"/>
              <a:t>Step 3: select Built-in-copy task and run once now. Then click next.</a:t>
            </a:r>
          </a:p>
          <a:p>
            <a:r>
              <a:rPr lang="en-US" b="1" dirty="0"/>
              <a:t>Step 4: select source type and click on new connection.</a:t>
            </a:r>
          </a:p>
          <a:p>
            <a:r>
              <a:rPr lang="en-US" b="1" dirty="0"/>
              <a:t>Step 5: give the storage account details and test the </a:t>
            </a:r>
            <a:r>
              <a:rPr lang="en-US" b="1" dirty="0" smtClean="0"/>
              <a:t>connection</a:t>
            </a:r>
            <a:r>
              <a:rPr lang="en-US" b="1" dirty="0"/>
              <a:t>.</a:t>
            </a:r>
          </a:p>
          <a:p>
            <a:r>
              <a:rPr lang="en-US" b="1" dirty="0"/>
              <a:t>Step 6: after the connection is successful click on create.</a:t>
            </a:r>
          </a:p>
          <a:p>
            <a:r>
              <a:rPr lang="en-US" b="1" dirty="0"/>
              <a:t>Step 7: now select the source folder and click ok</a:t>
            </a:r>
          </a:p>
          <a:p>
            <a:r>
              <a:rPr lang="en-US" b="1" dirty="0"/>
              <a:t>Step 8: Then click on Next.</a:t>
            </a:r>
          </a:p>
          <a:p>
            <a:r>
              <a:rPr lang="en-US" b="1" dirty="0"/>
              <a:t>Step 9: select the file format and other settings</a:t>
            </a:r>
          </a:p>
          <a:p>
            <a:r>
              <a:rPr lang="en-US" b="1" dirty="0"/>
              <a:t>Step 10: select the destination settings and update the information.</a:t>
            </a:r>
          </a:p>
          <a:p>
            <a:r>
              <a:rPr lang="en-US" b="1" dirty="0"/>
              <a:t>Step11: we can see the summary of the pipeline and click on </a:t>
            </a:r>
            <a:r>
              <a:rPr lang="en-US" b="1" dirty="0" smtClean="0"/>
              <a:t>next</a:t>
            </a:r>
          </a:p>
          <a:p>
            <a:r>
              <a:rPr lang="en-US" b="1" dirty="0" smtClean="0"/>
              <a:t>And then run.</a:t>
            </a:r>
            <a:endParaRPr lang="en-US" b="1" dirty="0"/>
          </a:p>
          <a:p>
            <a:pPr>
              <a:lnSpc>
                <a:spcPct val="300000"/>
              </a:lnSpc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48343"/>
            <a:ext cx="1018902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7030A0"/>
                </a:solidFill>
              </a:rPr>
              <a:t>Practical Lab: Create </a:t>
            </a:r>
            <a:r>
              <a:rPr lang="en-US" sz="3300" b="1" dirty="0">
                <a:solidFill>
                  <a:srgbClr val="7030A0"/>
                </a:solidFill>
              </a:rPr>
              <a:t>ADF Pipeline</a:t>
            </a:r>
            <a:r>
              <a:rPr lang="en-US" sz="3300" dirty="0">
                <a:solidFill>
                  <a:srgbClr val="7030A0"/>
                </a:solidFill>
              </a:rPr>
              <a:t> End to end pipeline with triggers </a:t>
            </a:r>
            <a:r>
              <a:rPr lang="en-US" sz="3300" dirty="0" smtClean="0">
                <a:solidFill>
                  <a:srgbClr val="7030A0"/>
                </a:solidFill>
              </a:rPr>
              <a:t>enabled</a:t>
            </a:r>
            <a:r>
              <a:rPr lang="en-US" sz="3800" dirty="0" smtClean="0">
                <a:solidFill>
                  <a:srgbClr val="7030A0"/>
                </a:solidFill>
              </a:rPr>
              <a:t>:</a:t>
            </a:r>
            <a:endParaRPr lang="en-US" sz="3800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6355" y="5442857"/>
            <a:ext cx="29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Fig: Conformation Message</a:t>
            </a:r>
            <a:endParaRPr lang="en-US" sz="1200" i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73" y="2736373"/>
            <a:ext cx="5095150" cy="23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1077</TotalTime>
  <Words>1622</Words>
  <Application>Microsoft Office PowerPoint</Application>
  <PresentationFormat>Widescreen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 Light</vt:lpstr>
      <vt:lpstr>Times New Roman</vt:lpstr>
      <vt:lpstr>Wingdings</vt:lpstr>
      <vt:lpstr>Metropolitan</vt:lpstr>
      <vt:lpstr>PowerPoint Presentation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Real-Time projects</dc:title>
  <dc:creator>saikiran anche</dc:creator>
  <cp:lastModifiedBy>saikiran anche</cp:lastModifiedBy>
  <cp:revision>35</cp:revision>
  <dcterms:created xsi:type="dcterms:W3CDTF">2022-06-13T10:55:15Z</dcterms:created>
  <dcterms:modified xsi:type="dcterms:W3CDTF">2022-06-28T12:02:03Z</dcterms:modified>
</cp:coreProperties>
</file>