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37"/>
  </p:notesMasterIdLst>
  <p:sldIdLst>
    <p:sldId id="257" r:id="rId2"/>
    <p:sldId id="566" r:id="rId3"/>
    <p:sldId id="287" r:id="rId4"/>
    <p:sldId id="378" r:id="rId5"/>
    <p:sldId id="385" r:id="rId6"/>
    <p:sldId id="413" r:id="rId7"/>
    <p:sldId id="414" r:id="rId8"/>
    <p:sldId id="388" r:id="rId9"/>
    <p:sldId id="389" r:id="rId10"/>
    <p:sldId id="390" r:id="rId11"/>
    <p:sldId id="391" r:id="rId12"/>
    <p:sldId id="379" r:id="rId13"/>
    <p:sldId id="394" r:id="rId14"/>
    <p:sldId id="395" r:id="rId15"/>
    <p:sldId id="392" r:id="rId16"/>
    <p:sldId id="393" r:id="rId17"/>
    <p:sldId id="422" r:id="rId18"/>
    <p:sldId id="396" r:id="rId19"/>
    <p:sldId id="397" r:id="rId20"/>
    <p:sldId id="399" r:id="rId21"/>
    <p:sldId id="400" r:id="rId22"/>
    <p:sldId id="401" r:id="rId23"/>
    <p:sldId id="402" r:id="rId24"/>
    <p:sldId id="403" r:id="rId25"/>
    <p:sldId id="404" r:id="rId26"/>
    <p:sldId id="416" r:id="rId27"/>
    <p:sldId id="421" r:id="rId28"/>
    <p:sldId id="420" r:id="rId29"/>
    <p:sldId id="417" r:id="rId30"/>
    <p:sldId id="418" r:id="rId31"/>
    <p:sldId id="419" r:id="rId32"/>
    <p:sldId id="406" r:id="rId33"/>
    <p:sldId id="407" r:id="rId34"/>
    <p:sldId id="415" r:id="rId35"/>
    <p:sldId id="40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45655C-EBCF-195C-ACBB-6F2454FADBAC}" v="1" dt="2024-07-16T07:39:33.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245" y="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Chopade" userId="S::suraj.chopade@bostoninstituteofanalytics.org::dcc44ee8-6a65-4538-a5e1-c87e14ca7a61" providerId="AD" clId="Web-{8645655C-EBCF-195C-ACBB-6F2454FADBAC}"/>
    <pc:docChg chg="addSld">
      <pc:chgData name="Suraj Chopade" userId="S::suraj.chopade@bostoninstituteofanalytics.org::dcc44ee8-6a65-4538-a5e1-c87e14ca7a61" providerId="AD" clId="Web-{8645655C-EBCF-195C-ACBB-6F2454FADBAC}" dt="2024-07-16T07:39:33.365" v="0"/>
      <pc:docMkLst>
        <pc:docMk/>
      </pc:docMkLst>
      <pc:sldChg chg="add">
        <pc:chgData name="Suraj Chopade" userId="S::suraj.chopade@bostoninstituteofanalytics.org::dcc44ee8-6a65-4538-a5e1-c87e14ca7a61" providerId="AD" clId="Web-{8645655C-EBCF-195C-ACBB-6F2454FADBAC}" dt="2024-07-16T07:39:33.365" v="0"/>
        <pc:sldMkLst>
          <pc:docMk/>
          <pc:sldMk cId="228880180" sldId="5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7FFB008-8E38-46F5-BCB9-8CFEF233CF3A}" type="slidenum">
              <a:rPr lang="en-IN" smtClean="0"/>
              <a:t>33</a:t>
            </a:fld>
            <a:endParaRPr lang="en-IN"/>
          </a:p>
        </p:txBody>
      </p:sp>
    </p:spTree>
    <p:extLst>
      <p:ext uri="{BB962C8B-B14F-4D97-AF65-F5344CB8AC3E}">
        <p14:creationId xmlns:p14="http://schemas.microsoft.com/office/powerpoint/2010/main" val="1409485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7FFB008-8E38-46F5-BCB9-8CFEF233CF3A}" type="slidenum">
              <a:rPr lang="en-IN" smtClean="0"/>
              <a:t>34</a:t>
            </a:fld>
            <a:endParaRPr lang="en-IN"/>
          </a:p>
        </p:txBody>
      </p:sp>
    </p:spTree>
    <p:extLst>
      <p:ext uri="{BB962C8B-B14F-4D97-AF65-F5344CB8AC3E}">
        <p14:creationId xmlns:p14="http://schemas.microsoft.com/office/powerpoint/2010/main" val="1130601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3EBDD-0FE3-4546-943D-06D6F760FA7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pic>
        <p:nvPicPr>
          <p:cNvPr id="7" name="Picture 2">
            <a:extLst>
              <a:ext uri="{FF2B5EF4-FFF2-40B4-BE49-F238E27FC236}">
                <a16:creationId xmlns:a16="http://schemas.microsoft.com/office/drawing/2014/main" id="{917D00DA-6E47-3C9B-8B48-F4CEC894D0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47450" y="136525"/>
            <a:ext cx="734509" cy="804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C93EBDD-0FE3-4546-943D-06D6F760FA7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C93EBDD-0FE3-4546-943D-06D6F760FA7E}" type="datetimeFigureOut">
              <a:rPr lang="en-IN" smtClean="0"/>
              <a:t>16-07-2024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93EBDD-0FE3-4546-943D-06D6F760FA7E}" type="datetimeFigureOut">
              <a:rPr lang="en-IN" smtClean="0"/>
              <a:t>16-07-2024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3EBDD-0FE3-4546-943D-06D6F760FA7E}" type="datetimeFigureOut">
              <a:rPr lang="en-IN" smtClean="0"/>
              <a:t>16-07-2024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3EBDD-0FE3-4546-943D-06D6F760FA7E}" type="datetimeFigureOut">
              <a:rPr lang="en-IN" smtClean="0"/>
              <a:t>16-07-2024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41D4-A0C3-4DB6-B311-7C29838D9C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new_email@example.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mete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783298" y="457647"/>
            <a:ext cx="10625404" cy="581634"/>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Advanced Filtering (IN, OR, AND &amp; NOT)</a:t>
            </a:r>
            <a:endParaRPr lang="en-US" sz="4000" dirty="0">
              <a:solidFill>
                <a:schemeClr val="accent1">
                  <a:lumMod val="50000"/>
                </a:schemeClr>
              </a:solidFill>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684081" y="1460921"/>
            <a:ext cx="10759299" cy="4247317"/>
          </a:xfrm>
          <a:prstGeom prst="rect">
            <a:avLst/>
          </a:prstGeom>
          <a:noFill/>
        </p:spPr>
        <p:txBody>
          <a:bodyPr wrap="square" lIns="91440" tIns="45720" rIns="91440" bIns="45720" anchor="t">
            <a:spAutoFit/>
          </a:bodyPr>
          <a:lstStyle/>
          <a:p>
            <a:r>
              <a:rPr lang="en-US" b="1" dirty="0">
                <a:solidFill>
                  <a:srgbClr val="374151"/>
                </a:solidFill>
                <a:latin typeface="Nunito"/>
                <a:ea typeface="Calibri"/>
                <a:cs typeface="Arial"/>
              </a:rPr>
              <a:t>3. Using AND Operator:</a:t>
            </a:r>
          </a:p>
          <a:p>
            <a:endParaRPr lang="en-US" dirty="0">
              <a:solidFill>
                <a:srgbClr val="374151"/>
              </a:solidFill>
              <a:latin typeface="Nunito"/>
              <a:ea typeface="Calibri"/>
              <a:cs typeface="Arial"/>
            </a:endParaRPr>
          </a:p>
          <a:p>
            <a:r>
              <a:rPr lang="en-US" dirty="0">
                <a:solidFill>
                  <a:srgbClr val="374151"/>
                </a:solidFill>
                <a:latin typeface="Nunito"/>
                <a:ea typeface="Calibri"/>
                <a:cs typeface="Arial"/>
              </a:rPr>
              <a:t>The AND operator allows you to create a condition where all specified conditions must be true for a row to be included in the result set.</a:t>
            </a:r>
          </a:p>
          <a:p>
            <a:endParaRPr lang="en-US" dirty="0">
              <a:solidFill>
                <a:srgbClr val="374151"/>
              </a:solidFill>
              <a:latin typeface="Nunito"/>
              <a:ea typeface="Calibri"/>
              <a:cs typeface="Arial"/>
            </a:endParaRPr>
          </a:p>
          <a:p>
            <a:pPr lvl="2"/>
            <a:r>
              <a:rPr lang="en-US" dirty="0">
                <a:solidFill>
                  <a:srgbClr val="374151"/>
                </a:solidFill>
                <a:latin typeface="Nunito"/>
                <a:ea typeface="Calibri"/>
                <a:cs typeface="Arial"/>
              </a:rPr>
              <a:t>SELECT column1, column2</a:t>
            </a:r>
          </a:p>
          <a:p>
            <a:pPr lvl="2"/>
            <a:r>
              <a:rPr lang="en-US" dirty="0">
                <a:solidFill>
                  <a:srgbClr val="374151"/>
                </a:solidFill>
                <a:latin typeface="Nunito"/>
                <a:ea typeface="Calibri"/>
                <a:cs typeface="Arial"/>
              </a:rPr>
              <a:t>FROM </a:t>
            </a:r>
            <a:r>
              <a:rPr lang="en-US" dirty="0" err="1">
                <a:solidFill>
                  <a:srgbClr val="374151"/>
                </a:solidFill>
                <a:latin typeface="Nunito"/>
                <a:ea typeface="Calibri"/>
                <a:cs typeface="Arial"/>
              </a:rPr>
              <a:t>table_name</a:t>
            </a:r>
            <a:endParaRPr lang="en-US" dirty="0">
              <a:solidFill>
                <a:srgbClr val="374151"/>
              </a:solidFill>
              <a:latin typeface="Nunito"/>
              <a:ea typeface="Calibri"/>
              <a:cs typeface="Arial"/>
            </a:endParaRPr>
          </a:p>
          <a:p>
            <a:pPr lvl="2"/>
            <a:r>
              <a:rPr lang="en-US" dirty="0">
                <a:solidFill>
                  <a:srgbClr val="374151"/>
                </a:solidFill>
                <a:latin typeface="Nunito"/>
                <a:ea typeface="Calibri"/>
                <a:cs typeface="Arial"/>
              </a:rPr>
              <a:t>WHERE condition1 AND condition2;</a:t>
            </a:r>
          </a:p>
          <a:p>
            <a:endParaRPr lang="en-US" dirty="0">
              <a:solidFill>
                <a:srgbClr val="374151"/>
              </a:solidFill>
              <a:latin typeface="Nunito"/>
              <a:ea typeface="Calibri"/>
              <a:cs typeface="Arial"/>
            </a:endParaRPr>
          </a:p>
          <a:p>
            <a:r>
              <a:rPr lang="en-US" dirty="0">
                <a:solidFill>
                  <a:srgbClr val="374151"/>
                </a:solidFill>
                <a:latin typeface="Nunito"/>
                <a:ea typeface="Calibri"/>
                <a:cs typeface="Arial"/>
              </a:rPr>
              <a:t>For example, to retrieve products that are both in stock and have a price less than $50:</a:t>
            </a:r>
            <a:br>
              <a:rPr lang="en-US" dirty="0">
                <a:solidFill>
                  <a:srgbClr val="374151"/>
                </a:solidFill>
                <a:latin typeface="Nunito"/>
                <a:ea typeface="Calibri"/>
                <a:cs typeface="Arial"/>
              </a:rPr>
            </a:br>
            <a:endParaRPr lang="en-US" dirty="0">
              <a:solidFill>
                <a:srgbClr val="374151"/>
              </a:solidFill>
              <a:latin typeface="Nunito"/>
              <a:ea typeface="Calibri"/>
              <a:cs typeface="Arial"/>
            </a:endParaRPr>
          </a:p>
          <a:p>
            <a:pPr lvl="2"/>
            <a:r>
              <a:rPr lang="en-US" dirty="0">
                <a:solidFill>
                  <a:srgbClr val="374151"/>
                </a:solidFill>
                <a:latin typeface="Nunito"/>
                <a:ea typeface="Calibri"/>
                <a:cs typeface="Arial"/>
              </a:rPr>
              <a:t>SELECT </a:t>
            </a:r>
            <a:r>
              <a:rPr lang="en-US" dirty="0" err="1">
                <a:solidFill>
                  <a:srgbClr val="374151"/>
                </a:solidFill>
                <a:latin typeface="Nunito"/>
                <a:ea typeface="Calibri"/>
                <a:cs typeface="Arial"/>
              </a:rPr>
              <a:t>product_name</a:t>
            </a:r>
            <a:r>
              <a:rPr lang="en-US" dirty="0">
                <a:solidFill>
                  <a:srgbClr val="374151"/>
                </a:solidFill>
                <a:latin typeface="Nunito"/>
                <a:ea typeface="Calibri"/>
                <a:cs typeface="Arial"/>
              </a:rPr>
              <a:t>, price</a:t>
            </a:r>
          </a:p>
          <a:p>
            <a:pPr lvl="2"/>
            <a:r>
              <a:rPr lang="en-US" dirty="0">
                <a:solidFill>
                  <a:srgbClr val="374151"/>
                </a:solidFill>
                <a:latin typeface="Nunito"/>
                <a:ea typeface="Calibri"/>
                <a:cs typeface="Arial"/>
              </a:rPr>
              <a:t>FROM products</a:t>
            </a:r>
          </a:p>
          <a:p>
            <a:pPr lvl="2"/>
            <a:r>
              <a:rPr lang="en-US" dirty="0">
                <a:solidFill>
                  <a:srgbClr val="374151"/>
                </a:solidFill>
                <a:latin typeface="Nunito"/>
                <a:ea typeface="Calibri"/>
                <a:cs typeface="Arial"/>
              </a:rPr>
              <a:t>WHERE </a:t>
            </a:r>
            <a:r>
              <a:rPr lang="en-US" dirty="0" err="1">
                <a:solidFill>
                  <a:srgbClr val="374151"/>
                </a:solidFill>
                <a:latin typeface="Nunito"/>
                <a:ea typeface="Calibri"/>
                <a:cs typeface="Arial"/>
              </a:rPr>
              <a:t>stock_quantity</a:t>
            </a:r>
            <a:r>
              <a:rPr lang="en-US" dirty="0">
                <a:solidFill>
                  <a:srgbClr val="374151"/>
                </a:solidFill>
                <a:latin typeface="Nunito"/>
                <a:ea typeface="Calibri"/>
                <a:cs typeface="Arial"/>
              </a:rPr>
              <a:t> &gt; 0 AND price &lt; 50;</a:t>
            </a:r>
          </a:p>
          <a:p>
            <a:endParaRPr lang="en-US" dirty="0">
              <a:solidFill>
                <a:srgbClr val="374151"/>
              </a:solidFill>
              <a:latin typeface="Nunito"/>
              <a:ea typeface="Calibri"/>
              <a:cs typeface="Arial"/>
            </a:endParaRPr>
          </a:p>
        </p:txBody>
      </p:sp>
    </p:spTree>
    <p:extLst>
      <p:ext uri="{BB962C8B-B14F-4D97-AF65-F5344CB8AC3E}">
        <p14:creationId xmlns:p14="http://schemas.microsoft.com/office/powerpoint/2010/main" val="17351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52288" y="494648"/>
            <a:ext cx="10625404" cy="581634"/>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Advanced Filtering (IN, OR, AND &amp; NOT)</a:t>
            </a:r>
            <a:endParaRPr lang="en-US" sz="4000" dirty="0">
              <a:solidFill>
                <a:schemeClr val="accent1">
                  <a:lumMod val="50000"/>
                </a:schemeClr>
              </a:solidFill>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652288" y="1406432"/>
            <a:ext cx="10759299" cy="4247317"/>
          </a:xfrm>
          <a:prstGeom prst="rect">
            <a:avLst/>
          </a:prstGeom>
          <a:noFill/>
        </p:spPr>
        <p:txBody>
          <a:bodyPr wrap="square" lIns="91440" tIns="45720" rIns="91440" bIns="45720" anchor="t">
            <a:spAutoFit/>
          </a:bodyPr>
          <a:lstStyle/>
          <a:p>
            <a:r>
              <a:rPr lang="en-US" b="1" dirty="0">
                <a:solidFill>
                  <a:srgbClr val="374151"/>
                </a:solidFill>
                <a:latin typeface="Nunito"/>
                <a:ea typeface="Calibri"/>
                <a:cs typeface="Arial"/>
              </a:rPr>
              <a:t>4. Using NOT Operator:</a:t>
            </a:r>
          </a:p>
          <a:p>
            <a:endParaRPr lang="en-US" dirty="0">
              <a:solidFill>
                <a:srgbClr val="374151"/>
              </a:solidFill>
              <a:latin typeface="Nunito"/>
              <a:ea typeface="Calibri"/>
              <a:cs typeface="Arial"/>
            </a:endParaRPr>
          </a:p>
          <a:p>
            <a:r>
              <a:rPr lang="en-US" dirty="0">
                <a:solidFill>
                  <a:srgbClr val="374151"/>
                </a:solidFill>
                <a:latin typeface="Nunito"/>
                <a:ea typeface="Calibri"/>
                <a:cs typeface="Arial"/>
              </a:rPr>
              <a:t>The NOT operator negates a condition, returning rows where the specified condition is not true.</a:t>
            </a:r>
          </a:p>
          <a:p>
            <a:endParaRPr lang="en-US" dirty="0">
              <a:solidFill>
                <a:srgbClr val="374151"/>
              </a:solidFill>
              <a:latin typeface="Nunito"/>
              <a:ea typeface="Calibri"/>
              <a:cs typeface="Arial"/>
            </a:endParaRPr>
          </a:p>
          <a:p>
            <a:pPr lvl="2"/>
            <a:r>
              <a:rPr lang="en-US" dirty="0">
                <a:solidFill>
                  <a:srgbClr val="374151"/>
                </a:solidFill>
                <a:latin typeface="Nunito"/>
                <a:ea typeface="Calibri"/>
                <a:cs typeface="Arial"/>
              </a:rPr>
              <a:t>SELECT column1, column2</a:t>
            </a:r>
          </a:p>
          <a:p>
            <a:pPr lvl="2"/>
            <a:r>
              <a:rPr lang="en-US" dirty="0">
                <a:solidFill>
                  <a:srgbClr val="374151"/>
                </a:solidFill>
                <a:latin typeface="Nunito"/>
                <a:ea typeface="Calibri"/>
                <a:cs typeface="Arial"/>
              </a:rPr>
              <a:t>FROM </a:t>
            </a:r>
            <a:r>
              <a:rPr lang="en-US" dirty="0" err="1">
                <a:solidFill>
                  <a:srgbClr val="374151"/>
                </a:solidFill>
                <a:latin typeface="Nunito"/>
                <a:ea typeface="Calibri"/>
                <a:cs typeface="Arial"/>
              </a:rPr>
              <a:t>table_name</a:t>
            </a:r>
            <a:endParaRPr lang="en-US" dirty="0">
              <a:solidFill>
                <a:srgbClr val="374151"/>
              </a:solidFill>
              <a:latin typeface="Nunito"/>
              <a:ea typeface="Calibri"/>
              <a:cs typeface="Arial"/>
            </a:endParaRPr>
          </a:p>
          <a:p>
            <a:pPr lvl="2"/>
            <a:r>
              <a:rPr lang="en-US" dirty="0">
                <a:solidFill>
                  <a:srgbClr val="374151"/>
                </a:solidFill>
                <a:latin typeface="Nunito"/>
                <a:ea typeface="Calibri"/>
                <a:cs typeface="Arial"/>
              </a:rPr>
              <a:t>WHERE NOT condition;</a:t>
            </a:r>
          </a:p>
          <a:p>
            <a:endParaRPr lang="en-US" dirty="0">
              <a:solidFill>
                <a:srgbClr val="374151"/>
              </a:solidFill>
              <a:latin typeface="Nunito"/>
              <a:ea typeface="Calibri"/>
              <a:cs typeface="Arial"/>
            </a:endParaRPr>
          </a:p>
          <a:p>
            <a:r>
              <a:rPr lang="en-US" dirty="0">
                <a:solidFill>
                  <a:srgbClr val="374151"/>
                </a:solidFill>
                <a:latin typeface="Nunito"/>
                <a:ea typeface="Calibri"/>
                <a:cs typeface="Arial"/>
              </a:rPr>
              <a:t>For example, to retrieve products that are not on sale:</a:t>
            </a:r>
          </a:p>
          <a:p>
            <a:pPr lvl="2"/>
            <a:br>
              <a:rPr lang="en-US" dirty="0">
                <a:solidFill>
                  <a:srgbClr val="374151"/>
                </a:solidFill>
                <a:latin typeface="Nunito"/>
                <a:ea typeface="Calibri"/>
                <a:cs typeface="Arial"/>
              </a:rPr>
            </a:br>
            <a:r>
              <a:rPr lang="en-US" dirty="0">
                <a:solidFill>
                  <a:srgbClr val="374151"/>
                </a:solidFill>
                <a:latin typeface="Nunito"/>
                <a:ea typeface="Calibri"/>
                <a:cs typeface="Arial"/>
              </a:rPr>
              <a:t>SELECT </a:t>
            </a:r>
            <a:r>
              <a:rPr lang="en-US" dirty="0" err="1">
                <a:solidFill>
                  <a:srgbClr val="374151"/>
                </a:solidFill>
                <a:latin typeface="Nunito"/>
                <a:ea typeface="Calibri"/>
                <a:cs typeface="Arial"/>
              </a:rPr>
              <a:t>product_name</a:t>
            </a:r>
            <a:r>
              <a:rPr lang="en-US" dirty="0">
                <a:solidFill>
                  <a:srgbClr val="374151"/>
                </a:solidFill>
                <a:latin typeface="Nunito"/>
                <a:ea typeface="Calibri"/>
                <a:cs typeface="Arial"/>
              </a:rPr>
              <a:t>, price</a:t>
            </a:r>
          </a:p>
          <a:p>
            <a:pPr lvl="2"/>
            <a:r>
              <a:rPr lang="en-US" dirty="0">
                <a:solidFill>
                  <a:srgbClr val="374151"/>
                </a:solidFill>
                <a:latin typeface="Nunito"/>
                <a:ea typeface="Calibri"/>
                <a:cs typeface="Arial"/>
              </a:rPr>
              <a:t>FROM products</a:t>
            </a:r>
          </a:p>
          <a:p>
            <a:pPr lvl="2"/>
            <a:r>
              <a:rPr lang="en-US" dirty="0">
                <a:solidFill>
                  <a:srgbClr val="374151"/>
                </a:solidFill>
                <a:latin typeface="Nunito"/>
                <a:ea typeface="Calibri"/>
                <a:cs typeface="Arial"/>
              </a:rPr>
              <a:t>WHERE NOT </a:t>
            </a:r>
            <a:r>
              <a:rPr lang="en-US" dirty="0" err="1">
                <a:solidFill>
                  <a:srgbClr val="374151"/>
                </a:solidFill>
                <a:latin typeface="Nunito"/>
                <a:ea typeface="Calibri"/>
                <a:cs typeface="Arial"/>
              </a:rPr>
              <a:t>on_sale</a:t>
            </a:r>
            <a:r>
              <a:rPr lang="en-US" dirty="0">
                <a:solidFill>
                  <a:srgbClr val="374151"/>
                </a:solidFill>
                <a:latin typeface="Nunito"/>
                <a:ea typeface="Calibri"/>
                <a:cs typeface="Arial"/>
              </a:rPr>
              <a:t> = 1;</a:t>
            </a:r>
          </a:p>
          <a:p>
            <a:endParaRPr lang="en-US" dirty="0">
              <a:solidFill>
                <a:srgbClr val="374151"/>
              </a:solidFill>
              <a:latin typeface="Nunito"/>
              <a:ea typeface="Calibri"/>
              <a:cs typeface="Arial"/>
            </a:endParaRPr>
          </a:p>
          <a:p>
            <a:endParaRPr lang="en-US" dirty="0">
              <a:solidFill>
                <a:srgbClr val="374151"/>
              </a:solidFill>
              <a:latin typeface="Nunito"/>
              <a:ea typeface="Calibri"/>
              <a:cs typeface="Arial"/>
            </a:endParaRPr>
          </a:p>
        </p:txBody>
      </p:sp>
    </p:spTree>
    <p:extLst>
      <p:ext uri="{BB962C8B-B14F-4D97-AF65-F5344CB8AC3E}">
        <p14:creationId xmlns:p14="http://schemas.microsoft.com/office/powerpoint/2010/main" val="423122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07249" y="623726"/>
            <a:ext cx="7123393"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spc="-30" dirty="0">
                <a:solidFill>
                  <a:schemeClr val="accent1">
                    <a:lumMod val="50000"/>
                  </a:schemeClr>
                </a:solidFill>
                <a:latin typeface="Nunito"/>
                <a:cs typeface="Times New Roman"/>
              </a:rPr>
              <a:t>Limiting Results with LIMIT</a:t>
            </a:r>
          </a:p>
        </p:txBody>
      </p:sp>
      <p:sp>
        <p:nvSpPr>
          <p:cNvPr id="2" name="TextBox 1">
            <a:extLst>
              <a:ext uri="{FF2B5EF4-FFF2-40B4-BE49-F238E27FC236}">
                <a16:creationId xmlns:a16="http://schemas.microsoft.com/office/drawing/2014/main" id="{F7761F45-99CF-5094-8BAE-64DDA34139B5}"/>
              </a:ext>
            </a:extLst>
          </p:cNvPr>
          <p:cNvSpPr txBox="1"/>
          <p:nvPr/>
        </p:nvSpPr>
        <p:spPr>
          <a:xfrm>
            <a:off x="507249" y="1432575"/>
            <a:ext cx="6886173" cy="4801314"/>
          </a:xfrm>
          <a:prstGeom prst="rect">
            <a:avLst/>
          </a:prstGeom>
          <a:noFill/>
        </p:spPr>
        <p:txBody>
          <a:bodyPr wrap="square" lIns="91440" tIns="45720" rIns="91440" bIns="45720" anchor="t">
            <a:spAutoFit/>
          </a:bodyPr>
          <a:lstStyle/>
          <a:p>
            <a:r>
              <a:rPr lang="en-US" dirty="0">
                <a:solidFill>
                  <a:srgbClr val="374151"/>
                </a:solidFill>
                <a:latin typeface="Nunito" pitchFamily="2" charset="0"/>
                <a:ea typeface="+mn-lt"/>
                <a:cs typeface="+mn-lt"/>
              </a:rPr>
              <a:t>In SQL, you can use the LIMIT clause to restrict the number of rows returned by a query. This is particularly useful when you want to retrieve only a specific number of rows from a result set.</a:t>
            </a:r>
            <a:endParaRPr lang="en-US" dirty="0">
              <a:latin typeface="Nunito" pitchFamily="2" charset="0"/>
            </a:endParaRPr>
          </a:p>
          <a:p>
            <a:pPr marL="0" indent="-228600">
              <a:buChar char="•"/>
            </a:pPr>
            <a:endParaRPr lang="en-US" dirty="0">
              <a:solidFill>
                <a:srgbClr val="374151"/>
              </a:solidFill>
              <a:latin typeface="Nunito" pitchFamily="2" charset="0"/>
              <a:ea typeface="+mn-lt"/>
              <a:cs typeface="+mn-lt"/>
            </a:endParaRPr>
          </a:p>
          <a:p>
            <a:pPr marL="228600" lvl="2"/>
            <a:r>
              <a:rPr lang="en-US" dirty="0">
                <a:solidFill>
                  <a:srgbClr val="374151"/>
                </a:solidFill>
                <a:latin typeface="Nunito" pitchFamily="2" charset="0"/>
                <a:ea typeface="+mn-lt"/>
                <a:cs typeface="+mn-lt"/>
              </a:rPr>
              <a:t>SELECT column1, column2</a:t>
            </a:r>
          </a:p>
          <a:p>
            <a:pPr marL="228600" lvl="2"/>
            <a:r>
              <a:rPr lang="en-US" dirty="0">
                <a:solidFill>
                  <a:srgbClr val="374151"/>
                </a:solidFill>
                <a:latin typeface="Nunito" pitchFamily="2" charset="0"/>
                <a:ea typeface="+mn-lt"/>
                <a:cs typeface="+mn-lt"/>
              </a:rPr>
              <a:t>FROM </a:t>
            </a:r>
            <a:r>
              <a:rPr lang="en-US" dirty="0" err="1">
                <a:solidFill>
                  <a:srgbClr val="374151"/>
                </a:solidFill>
                <a:latin typeface="Nunito" pitchFamily="2" charset="0"/>
                <a:ea typeface="+mn-lt"/>
                <a:cs typeface="+mn-lt"/>
              </a:rPr>
              <a:t>table_name</a:t>
            </a:r>
            <a:endParaRPr lang="en-US" dirty="0">
              <a:solidFill>
                <a:srgbClr val="374151"/>
              </a:solidFill>
              <a:latin typeface="Nunito" pitchFamily="2" charset="0"/>
              <a:ea typeface="+mn-lt"/>
              <a:cs typeface="+mn-lt"/>
            </a:endParaRPr>
          </a:p>
          <a:p>
            <a:pPr marL="228600" lvl="2"/>
            <a:r>
              <a:rPr lang="en-US" dirty="0">
                <a:solidFill>
                  <a:srgbClr val="374151"/>
                </a:solidFill>
                <a:latin typeface="Nunito" pitchFamily="2" charset="0"/>
                <a:ea typeface="+mn-lt"/>
                <a:cs typeface="+mn-lt"/>
              </a:rPr>
              <a:t>LIMIT </a:t>
            </a:r>
            <a:r>
              <a:rPr lang="en-US" dirty="0" err="1">
                <a:solidFill>
                  <a:srgbClr val="374151"/>
                </a:solidFill>
                <a:latin typeface="Nunito" pitchFamily="2" charset="0"/>
                <a:ea typeface="+mn-lt"/>
                <a:cs typeface="+mn-lt"/>
              </a:rPr>
              <a:t>number_of_rows</a:t>
            </a:r>
            <a:r>
              <a:rPr lang="en-US" dirty="0">
                <a:solidFill>
                  <a:srgbClr val="374151"/>
                </a:solidFill>
                <a:latin typeface="Nunito" pitchFamily="2" charset="0"/>
                <a:ea typeface="+mn-lt"/>
                <a:cs typeface="+mn-lt"/>
              </a:rPr>
              <a:t>;</a:t>
            </a:r>
          </a:p>
          <a:p>
            <a:pPr lvl="1" indent="-228600">
              <a:buChar char="•"/>
            </a:pPr>
            <a:endParaRPr lang="en-US" dirty="0">
              <a:solidFill>
                <a:srgbClr val="374151"/>
              </a:solidFill>
              <a:latin typeface="Nunito" pitchFamily="2" charset="0"/>
              <a:ea typeface="+mn-lt"/>
              <a:cs typeface="+mn-lt"/>
            </a:endParaRPr>
          </a:p>
          <a:p>
            <a:r>
              <a:rPr lang="en-US" b="1" dirty="0">
                <a:solidFill>
                  <a:srgbClr val="374151"/>
                </a:solidFill>
                <a:latin typeface="Nunito" pitchFamily="2" charset="0"/>
                <a:ea typeface="Calibri"/>
                <a:cs typeface="Calibri"/>
              </a:rPr>
              <a:t>Example:</a:t>
            </a:r>
          </a:p>
          <a:p>
            <a:r>
              <a:rPr lang="en-US" dirty="0">
                <a:solidFill>
                  <a:srgbClr val="374151"/>
                </a:solidFill>
                <a:latin typeface="Nunito" pitchFamily="2" charset="0"/>
                <a:ea typeface="+mn-lt"/>
                <a:cs typeface="+mn-lt"/>
              </a:rPr>
              <a:t>Suppose you have a "Products" table with columns "</a:t>
            </a:r>
            <a:r>
              <a:rPr lang="en-US" dirty="0" err="1">
                <a:solidFill>
                  <a:srgbClr val="374151"/>
                </a:solidFill>
                <a:latin typeface="Nunito" pitchFamily="2" charset="0"/>
                <a:ea typeface="+mn-lt"/>
                <a:cs typeface="+mn-lt"/>
              </a:rPr>
              <a:t>ProductID</a:t>
            </a:r>
            <a:r>
              <a:rPr lang="en-US" dirty="0">
                <a:solidFill>
                  <a:srgbClr val="374151"/>
                </a:solidFill>
                <a:latin typeface="Nunito" pitchFamily="2" charset="0"/>
                <a:ea typeface="+mn-lt"/>
                <a:cs typeface="+mn-lt"/>
              </a:rPr>
              <a:t>," "ProductName," and "Price," and you want to retrieve only the top 10 most expensive products:</a:t>
            </a:r>
          </a:p>
          <a:p>
            <a:endParaRPr lang="en-US" dirty="0">
              <a:solidFill>
                <a:srgbClr val="374151"/>
              </a:solidFill>
              <a:latin typeface="Nunito" pitchFamily="2" charset="0"/>
              <a:ea typeface="+mn-lt"/>
              <a:cs typeface="+mn-lt"/>
            </a:endParaRPr>
          </a:p>
          <a:p>
            <a:pPr marL="457200" lvl="2"/>
            <a:r>
              <a:rPr lang="en-US" dirty="0">
                <a:solidFill>
                  <a:srgbClr val="374151"/>
                </a:solidFill>
                <a:latin typeface="Nunito" pitchFamily="2" charset="0"/>
                <a:ea typeface="+mn-lt"/>
                <a:cs typeface="+mn-lt"/>
              </a:rPr>
              <a:t>SELECT </a:t>
            </a:r>
            <a:r>
              <a:rPr lang="en-US" dirty="0" err="1">
                <a:solidFill>
                  <a:srgbClr val="374151"/>
                </a:solidFill>
                <a:latin typeface="Nunito" pitchFamily="2" charset="0"/>
                <a:ea typeface="+mn-lt"/>
                <a:cs typeface="+mn-lt"/>
              </a:rPr>
              <a:t>ProductID</a:t>
            </a:r>
            <a:r>
              <a:rPr lang="en-US" dirty="0">
                <a:solidFill>
                  <a:srgbClr val="374151"/>
                </a:solidFill>
                <a:latin typeface="Nunito" pitchFamily="2" charset="0"/>
                <a:ea typeface="+mn-lt"/>
                <a:cs typeface="+mn-lt"/>
              </a:rPr>
              <a:t>, ProductName, Price</a:t>
            </a:r>
          </a:p>
          <a:p>
            <a:pPr marL="457200" lvl="2"/>
            <a:r>
              <a:rPr lang="en-US" dirty="0">
                <a:solidFill>
                  <a:srgbClr val="374151"/>
                </a:solidFill>
                <a:latin typeface="Nunito" pitchFamily="2" charset="0"/>
                <a:ea typeface="+mn-lt"/>
                <a:cs typeface="+mn-lt"/>
              </a:rPr>
              <a:t>FROM Products</a:t>
            </a:r>
          </a:p>
          <a:p>
            <a:pPr marL="457200" lvl="2"/>
            <a:r>
              <a:rPr lang="en-US" dirty="0">
                <a:solidFill>
                  <a:srgbClr val="374151"/>
                </a:solidFill>
                <a:latin typeface="Nunito" pitchFamily="2" charset="0"/>
                <a:ea typeface="+mn-lt"/>
                <a:cs typeface="+mn-lt"/>
              </a:rPr>
              <a:t>ORDER BY Price DESC</a:t>
            </a:r>
          </a:p>
          <a:p>
            <a:pPr marL="457200" lvl="2"/>
            <a:r>
              <a:rPr lang="en-US" dirty="0">
                <a:solidFill>
                  <a:srgbClr val="374151"/>
                </a:solidFill>
                <a:latin typeface="Nunito" pitchFamily="2" charset="0"/>
                <a:ea typeface="+mn-lt"/>
                <a:cs typeface="+mn-lt"/>
              </a:rPr>
              <a:t>LIMIT 10;</a:t>
            </a:r>
          </a:p>
        </p:txBody>
      </p:sp>
      <p:sp>
        <p:nvSpPr>
          <p:cNvPr id="3" name="TextBox 2">
            <a:extLst>
              <a:ext uri="{FF2B5EF4-FFF2-40B4-BE49-F238E27FC236}">
                <a16:creationId xmlns:a16="http://schemas.microsoft.com/office/drawing/2014/main" id="{3EFCA987-A66E-41E9-E273-EDA2DE227F1F}"/>
              </a:ext>
            </a:extLst>
          </p:cNvPr>
          <p:cNvSpPr txBox="1"/>
          <p:nvPr/>
        </p:nvSpPr>
        <p:spPr>
          <a:xfrm>
            <a:off x="7715863" y="1432575"/>
            <a:ext cx="4395216" cy="203132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solidFill>
                  <a:srgbClr val="374151"/>
                </a:solidFill>
                <a:latin typeface="Nunito" pitchFamily="2" charset="0"/>
                <a:ea typeface="+mn-lt"/>
                <a:cs typeface="+mn-lt"/>
              </a:rPr>
              <a:t>LIMIT: This clause is used to limit the number of rows returned in the result set.</a:t>
            </a:r>
          </a:p>
          <a:p>
            <a:pPr marL="285750" indent="-285750">
              <a:buFont typeface="Arial"/>
              <a:buChar char="•"/>
            </a:pPr>
            <a:r>
              <a:rPr lang="en-US" dirty="0" err="1">
                <a:solidFill>
                  <a:srgbClr val="374151"/>
                </a:solidFill>
                <a:latin typeface="Nunito" pitchFamily="2" charset="0"/>
                <a:ea typeface="+mn-lt"/>
                <a:cs typeface="+mn-lt"/>
              </a:rPr>
              <a:t>number_of_rows</a:t>
            </a:r>
            <a:r>
              <a:rPr lang="en-US" dirty="0">
                <a:solidFill>
                  <a:srgbClr val="374151"/>
                </a:solidFill>
                <a:latin typeface="Nunito" pitchFamily="2" charset="0"/>
                <a:ea typeface="+mn-lt"/>
                <a:cs typeface="+mn-lt"/>
              </a:rPr>
              <a:t>: Specifies the maximum number of rows you want to retrieve.</a:t>
            </a:r>
          </a:p>
          <a:p>
            <a:pPr indent="-228600">
              <a:buChar char="•"/>
            </a:pPr>
            <a:endParaRPr lang="en-US" dirty="0">
              <a:solidFill>
                <a:srgbClr val="374151"/>
              </a:solidFill>
              <a:latin typeface="Nunito" pitchFamily="2" charset="0"/>
              <a:ea typeface="+mn-lt"/>
              <a:cs typeface="+mn-lt"/>
            </a:endParaRPr>
          </a:p>
        </p:txBody>
      </p:sp>
    </p:spTree>
    <p:extLst>
      <p:ext uri="{BB962C8B-B14F-4D97-AF65-F5344CB8AC3E}">
        <p14:creationId xmlns:p14="http://schemas.microsoft.com/office/powerpoint/2010/main" val="207495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56605" y="609615"/>
            <a:ext cx="6880706"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Grouping Data with GROUP BY</a:t>
            </a:r>
          </a:p>
        </p:txBody>
      </p:sp>
      <p:sp>
        <p:nvSpPr>
          <p:cNvPr id="3" name="TextBox 2">
            <a:extLst>
              <a:ext uri="{FF2B5EF4-FFF2-40B4-BE49-F238E27FC236}">
                <a16:creationId xmlns:a16="http://schemas.microsoft.com/office/drawing/2014/main" id="{4BF97CB1-EA11-C6F9-9B78-D28B1A159A6F}"/>
              </a:ext>
            </a:extLst>
          </p:cNvPr>
          <p:cNvSpPr txBox="1"/>
          <p:nvPr/>
        </p:nvSpPr>
        <p:spPr>
          <a:xfrm>
            <a:off x="556605" y="1623427"/>
            <a:ext cx="5362720" cy="4247317"/>
          </a:xfrm>
          <a:prstGeom prst="rect">
            <a:avLst/>
          </a:prstGeom>
          <a:noFill/>
        </p:spPr>
        <p:txBody>
          <a:bodyPr wrap="square" lIns="91440" tIns="45720" rIns="91440" bIns="45720" anchor="t">
            <a:spAutoFit/>
          </a:bodyPr>
          <a:lstStyle/>
          <a:p>
            <a:r>
              <a:rPr lang="en-US" dirty="0">
                <a:solidFill>
                  <a:srgbClr val="374151"/>
                </a:solidFill>
                <a:latin typeface="Nunito"/>
                <a:ea typeface="Calibri"/>
                <a:cs typeface="Arial"/>
              </a:rPr>
              <a:t>The </a:t>
            </a:r>
            <a:r>
              <a:rPr lang="en-US" b="1" dirty="0">
                <a:solidFill>
                  <a:srgbClr val="374151"/>
                </a:solidFill>
                <a:latin typeface="Nunito"/>
                <a:ea typeface="Calibri"/>
                <a:cs typeface="Arial"/>
              </a:rPr>
              <a:t>GROUP BY</a:t>
            </a:r>
            <a:r>
              <a:rPr lang="en-US" dirty="0">
                <a:solidFill>
                  <a:srgbClr val="374151"/>
                </a:solidFill>
                <a:latin typeface="Nunito"/>
                <a:ea typeface="Calibri"/>
                <a:cs typeface="Arial"/>
              </a:rPr>
              <a:t> clause in SQL is used to group rows from a database table into summary rows based on the values in one or more columns.</a:t>
            </a:r>
          </a:p>
          <a:p>
            <a:endParaRPr lang="en-US" dirty="0">
              <a:solidFill>
                <a:srgbClr val="374151"/>
              </a:solidFill>
              <a:latin typeface="Nunito"/>
              <a:ea typeface="Calibri"/>
              <a:cs typeface="Arial"/>
            </a:endParaRPr>
          </a:p>
          <a:p>
            <a:pPr lvl="2"/>
            <a:r>
              <a:rPr lang="en-US" dirty="0">
                <a:solidFill>
                  <a:srgbClr val="374151"/>
                </a:solidFill>
                <a:latin typeface="Nunito"/>
                <a:ea typeface="Calibri"/>
                <a:cs typeface="Arial"/>
              </a:rPr>
              <a:t>SELECT column1, column2, </a:t>
            </a:r>
            <a:r>
              <a:rPr lang="en-US" dirty="0" err="1">
                <a:solidFill>
                  <a:srgbClr val="374151"/>
                </a:solidFill>
                <a:latin typeface="Nunito"/>
                <a:ea typeface="Calibri"/>
                <a:cs typeface="Arial"/>
              </a:rPr>
              <a:t>aggregate_function</a:t>
            </a:r>
            <a:r>
              <a:rPr lang="en-US" dirty="0">
                <a:solidFill>
                  <a:srgbClr val="374151"/>
                </a:solidFill>
                <a:latin typeface="Nunito"/>
                <a:ea typeface="Calibri"/>
                <a:cs typeface="Arial"/>
              </a:rPr>
              <a:t>(</a:t>
            </a:r>
            <a:r>
              <a:rPr lang="en-US" dirty="0" err="1">
                <a:solidFill>
                  <a:srgbClr val="374151"/>
                </a:solidFill>
                <a:latin typeface="Nunito"/>
                <a:ea typeface="Calibri"/>
                <a:cs typeface="Arial"/>
              </a:rPr>
              <a:t>column_to_group</a:t>
            </a:r>
            <a:r>
              <a:rPr lang="en-US" dirty="0">
                <a:solidFill>
                  <a:srgbClr val="374151"/>
                </a:solidFill>
                <a:latin typeface="Nunito"/>
                <a:ea typeface="Calibri"/>
                <a:cs typeface="Arial"/>
              </a:rPr>
              <a:t>)</a:t>
            </a:r>
          </a:p>
          <a:p>
            <a:pPr lvl="2"/>
            <a:r>
              <a:rPr lang="en-US" dirty="0">
                <a:solidFill>
                  <a:srgbClr val="374151"/>
                </a:solidFill>
                <a:latin typeface="Nunito"/>
                <a:ea typeface="Calibri"/>
                <a:cs typeface="Arial"/>
              </a:rPr>
              <a:t>FROM </a:t>
            </a:r>
            <a:r>
              <a:rPr lang="en-US" dirty="0" err="1">
                <a:solidFill>
                  <a:srgbClr val="374151"/>
                </a:solidFill>
                <a:latin typeface="Nunito"/>
                <a:ea typeface="Calibri"/>
                <a:cs typeface="Arial"/>
              </a:rPr>
              <a:t>table_name</a:t>
            </a:r>
            <a:endParaRPr lang="en-US" dirty="0">
              <a:solidFill>
                <a:srgbClr val="374151"/>
              </a:solidFill>
              <a:latin typeface="Nunito"/>
              <a:ea typeface="Calibri"/>
              <a:cs typeface="Arial"/>
            </a:endParaRPr>
          </a:p>
          <a:p>
            <a:pPr lvl="2"/>
            <a:r>
              <a:rPr lang="en-US" dirty="0">
                <a:solidFill>
                  <a:srgbClr val="374151"/>
                </a:solidFill>
                <a:latin typeface="Nunito"/>
                <a:ea typeface="Calibri"/>
                <a:cs typeface="Arial"/>
              </a:rPr>
              <a:t>GROUP BY </a:t>
            </a:r>
            <a:r>
              <a:rPr lang="en-US" dirty="0" err="1">
                <a:solidFill>
                  <a:srgbClr val="374151"/>
                </a:solidFill>
                <a:latin typeface="Nunito"/>
                <a:ea typeface="Calibri"/>
                <a:cs typeface="Arial"/>
              </a:rPr>
              <a:t>column_to_group</a:t>
            </a:r>
            <a:r>
              <a:rPr lang="en-US" dirty="0">
                <a:solidFill>
                  <a:srgbClr val="374151"/>
                </a:solidFill>
                <a:latin typeface="Nunito"/>
                <a:ea typeface="Calibri"/>
                <a:cs typeface="Arial"/>
              </a:rPr>
              <a:t>;</a:t>
            </a:r>
          </a:p>
          <a:p>
            <a:endParaRPr lang="en-US" b="1" dirty="0">
              <a:solidFill>
                <a:srgbClr val="374151"/>
              </a:solidFill>
              <a:latin typeface="Nunito"/>
              <a:ea typeface="Calibri"/>
              <a:cs typeface="Arial"/>
            </a:endParaRPr>
          </a:p>
          <a:p>
            <a:pPr marL="342900" indent="-342900">
              <a:buFont typeface="Arial"/>
              <a:buChar char="•"/>
            </a:pPr>
            <a:r>
              <a:rPr lang="en-US" b="1" dirty="0" err="1">
                <a:solidFill>
                  <a:srgbClr val="374151"/>
                </a:solidFill>
                <a:latin typeface="Nunito"/>
                <a:ea typeface="Calibri"/>
                <a:cs typeface="Arial"/>
              </a:rPr>
              <a:t>column_to_group</a:t>
            </a:r>
            <a:r>
              <a:rPr lang="en-US" b="1" dirty="0">
                <a:solidFill>
                  <a:srgbClr val="374151"/>
                </a:solidFill>
                <a:latin typeface="Nunito"/>
                <a:ea typeface="Calibri"/>
                <a:cs typeface="Arial"/>
              </a:rPr>
              <a:t>:</a:t>
            </a:r>
            <a:r>
              <a:rPr lang="en-US" dirty="0">
                <a:solidFill>
                  <a:srgbClr val="374151"/>
                </a:solidFill>
                <a:latin typeface="Nunito"/>
                <a:ea typeface="Calibri"/>
                <a:cs typeface="Arial"/>
              </a:rPr>
              <a:t> The column by which you want to group the data.</a:t>
            </a:r>
          </a:p>
          <a:p>
            <a:pPr marL="342900" indent="-342900">
              <a:buFont typeface="Arial"/>
              <a:buChar char="•"/>
            </a:pPr>
            <a:r>
              <a:rPr lang="en-US" b="1" dirty="0" err="1">
                <a:solidFill>
                  <a:srgbClr val="374151"/>
                </a:solidFill>
                <a:latin typeface="Nunito"/>
                <a:ea typeface="Calibri"/>
                <a:cs typeface="Arial"/>
              </a:rPr>
              <a:t>aggregate_function</a:t>
            </a:r>
            <a:r>
              <a:rPr lang="en-US" b="1" dirty="0">
                <a:solidFill>
                  <a:srgbClr val="374151"/>
                </a:solidFill>
                <a:latin typeface="Nunito"/>
                <a:ea typeface="Calibri"/>
                <a:cs typeface="Arial"/>
              </a:rPr>
              <a:t>:</a:t>
            </a:r>
            <a:r>
              <a:rPr lang="en-US" dirty="0">
                <a:solidFill>
                  <a:srgbClr val="374151"/>
                </a:solidFill>
                <a:latin typeface="Nunito"/>
                <a:ea typeface="Calibri"/>
                <a:cs typeface="Arial"/>
              </a:rPr>
              <a:t> The aggregate function you want to apply to the grouped data.</a:t>
            </a:r>
          </a:p>
          <a:p>
            <a:endParaRPr lang="en-US" dirty="0">
              <a:solidFill>
                <a:srgbClr val="374151"/>
              </a:solidFill>
              <a:latin typeface="Nunito"/>
              <a:ea typeface="Calibri"/>
              <a:cs typeface="Arial"/>
            </a:endParaRPr>
          </a:p>
          <a:p>
            <a:endParaRPr lang="en-US" dirty="0">
              <a:solidFill>
                <a:srgbClr val="374151"/>
              </a:solidFill>
              <a:latin typeface="Nunito"/>
              <a:ea typeface="Calibri"/>
              <a:cs typeface="Arial"/>
            </a:endParaRPr>
          </a:p>
        </p:txBody>
      </p:sp>
      <p:sp>
        <p:nvSpPr>
          <p:cNvPr id="2" name="TextBox 1">
            <a:extLst>
              <a:ext uri="{FF2B5EF4-FFF2-40B4-BE49-F238E27FC236}">
                <a16:creationId xmlns:a16="http://schemas.microsoft.com/office/drawing/2014/main" id="{4EEF71E5-C3F7-D962-27C2-6DC2E097460D}"/>
              </a:ext>
            </a:extLst>
          </p:cNvPr>
          <p:cNvSpPr txBox="1"/>
          <p:nvPr/>
        </p:nvSpPr>
        <p:spPr>
          <a:xfrm>
            <a:off x="6207941" y="1623427"/>
            <a:ext cx="5656884" cy="3416320"/>
          </a:xfrm>
          <a:prstGeom prst="rect">
            <a:avLst/>
          </a:prstGeom>
          <a:noFill/>
        </p:spPr>
        <p:txBody>
          <a:bodyPr wrap="square" lIns="91440" tIns="45720" rIns="91440" bIns="45720" anchor="t">
            <a:spAutoFit/>
          </a:bodyPr>
          <a:lstStyle/>
          <a:p>
            <a:r>
              <a:rPr lang="en-US" b="1" dirty="0">
                <a:solidFill>
                  <a:srgbClr val="374151"/>
                </a:solidFill>
                <a:latin typeface="Nunito"/>
                <a:ea typeface="Calibri"/>
                <a:cs typeface="Arial"/>
              </a:rPr>
              <a:t>Example:</a:t>
            </a:r>
          </a:p>
          <a:p>
            <a:endParaRPr lang="en-US" dirty="0">
              <a:solidFill>
                <a:srgbClr val="374151"/>
              </a:solidFill>
              <a:latin typeface="Nunito"/>
              <a:ea typeface="Calibri"/>
              <a:cs typeface="Arial"/>
            </a:endParaRPr>
          </a:p>
          <a:p>
            <a:r>
              <a:rPr lang="en-US" dirty="0">
                <a:solidFill>
                  <a:srgbClr val="374151"/>
                </a:solidFill>
                <a:latin typeface="Nunito"/>
                <a:ea typeface="Calibri"/>
                <a:cs typeface="Arial"/>
              </a:rPr>
              <a:t>Suppose you have a table called orders with columns </a:t>
            </a:r>
            <a:r>
              <a:rPr lang="en-US" dirty="0" err="1">
                <a:solidFill>
                  <a:srgbClr val="374151"/>
                </a:solidFill>
                <a:latin typeface="Nunito"/>
                <a:ea typeface="Calibri"/>
                <a:cs typeface="Arial"/>
              </a:rPr>
              <a:t>customer_id</a:t>
            </a:r>
            <a:r>
              <a:rPr lang="en-US" dirty="0">
                <a:solidFill>
                  <a:srgbClr val="374151"/>
                </a:solidFill>
                <a:latin typeface="Nunito"/>
                <a:ea typeface="Calibri"/>
                <a:cs typeface="Arial"/>
              </a:rPr>
              <a:t>, </a:t>
            </a:r>
            <a:r>
              <a:rPr lang="en-US" dirty="0" err="1">
                <a:solidFill>
                  <a:srgbClr val="374151"/>
                </a:solidFill>
                <a:latin typeface="Nunito"/>
                <a:ea typeface="Calibri"/>
                <a:cs typeface="Arial"/>
              </a:rPr>
              <a:t>product_id</a:t>
            </a:r>
            <a:r>
              <a:rPr lang="en-US" dirty="0">
                <a:solidFill>
                  <a:srgbClr val="374151"/>
                </a:solidFill>
                <a:latin typeface="Nunito"/>
                <a:ea typeface="Calibri"/>
                <a:cs typeface="Arial"/>
              </a:rPr>
              <a:t>, and quantity, and you want to find the total quantity of each product ordered by each customer. You can use GROUP BY in combination with the SUM aggregate function:</a:t>
            </a:r>
          </a:p>
          <a:p>
            <a:endParaRPr lang="en-US" dirty="0">
              <a:solidFill>
                <a:srgbClr val="374151"/>
              </a:solidFill>
              <a:latin typeface="Nunito"/>
              <a:ea typeface="Calibri"/>
              <a:cs typeface="Arial"/>
            </a:endParaRPr>
          </a:p>
          <a:p>
            <a:pPr lvl="1"/>
            <a:r>
              <a:rPr lang="en-US" dirty="0">
                <a:solidFill>
                  <a:srgbClr val="374151"/>
                </a:solidFill>
                <a:latin typeface="Nunito"/>
                <a:ea typeface="Calibri"/>
                <a:cs typeface="Arial"/>
              </a:rPr>
              <a:t>SELECT </a:t>
            </a:r>
            <a:r>
              <a:rPr lang="en-US" dirty="0" err="1">
                <a:solidFill>
                  <a:srgbClr val="374151"/>
                </a:solidFill>
                <a:latin typeface="Nunito"/>
                <a:ea typeface="Calibri"/>
                <a:cs typeface="Arial"/>
              </a:rPr>
              <a:t>customer_id</a:t>
            </a:r>
            <a:r>
              <a:rPr lang="en-US" dirty="0">
                <a:solidFill>
                  <a:srgbClr val="374151"/>
                </a:solidFill>
                <a:latin typeface="Nunito"/>
                <a:ea typeface="Calibri"/>
                <a:cs typeface="Arial"/>
              </a:rPr>
              <a:t>, </a:t>
            </a:r>
            <a:r>
              <a:rPr lang="en-US" dirty="0" err="1">
                <a:solidFill>
                  <a:srgbClr val="374151"/>
                </a:solidFill>
                <a:latin typeface="Nunito"/>
                <a:ea typeface="Calibri"/>
                <a:cs typeface="Arial"/>
              </a:rPr>
              <a:t>product_id</a:t>
            </a:r>
            <a:r>
              <a:rPr lang="en-US" dirty="0">
                <a:solidFill>
                  <a:srgbClr val="374151"/>
                </a:solidFill>
                <a:latin typeface="Nunito"/>
                <a:ea typeface="Calibri"/>
                <a:cs typeface="Arial"/>
              </a:rPr>
              <a:t>, SUM(quantity) </a:t>
            </a:r>
          </a:p>
          <a:p>
            <a:pPr lvl="1"/>
            <a:r>
              <a:rPr lang="en-US" dirty="0">
                <a:solidFill>
                  <a:srgbClr val="374151"/>
                </a:solidFill>
                <a:latin typeface="Nunito"/>
                <a:ea typeface="Calibri"/>
                <a:cs typeface="Arial"/>
              </a:rPr>
              <a:t>AS </a:t>
            </a:r>
            <a:r>
              <a:rPr lang="en-US" dirty="0" err="1">
                <a:solidFill>
                  <a:srgbClr val="374151"/>
                </a:solidFill>
                <a:latin typeface="Nunito"/>
                <a:ea typeface="Calibri"/>
                <a:cs typeface="Arial"/>
              </a:rPr>
              <a:t>total_quantity</a:t>
            </a:r>
            <a:endParaRPr lang="en-US" dirty="0">
              <a:solidFill>
                <a:srgbClr val="374151"/>
              </a:solidFill>
              <a:latin typeface="Nunito"/>
              <a:ea typeface="Calibri"/>
              <a:cs typeface="Arial"/>
            </a:endParaRPr>
          </a:p>
          <a:p>
            <a:pPr lvl="1"/>
            <a:r>
              <a:rPr lang="en-US" dirty="0">
                <a:solidFill>
                  <a:srgbClr val="374151"/>
                </a:solidFill>
                <a:latin typeface="Nunito"/>
                <a:ea typeface="Calibri"/>
                <a:cs typeface="Arial"/>
              </a:rPr>
              <a:t>FROM orders</a:t>
            </a:r>
          </a:p>
          <a:p>
            <a:pPr lvl="1"/>
            <a:r>
              <a:rPr lang="en-US" dirty="0">
                <a:solidFill>
                  <a:srgbClr val="374151"/>
                </a:solidFill>
                <a:latin typeface="Nunito"/>
                <a:ea typeface="Calibri"/>
                <a:cs typeface="Arial"/>
              </a:rPr>
              <a:t>GROUP BY </a:t>
            </a:r>
            <a:r>
              <a:rPr lang="en-US" dirty="0" err="1">
                <a:solidFill>
                  <a:srgbClr val="374151"/>
                </a:solidFill>
                <a:latin typeface="Nunito"/>
                <a:ea typeface="Calibri"/>
                <a:cs typeface="Arial"/>
              </a:rPr>
              <a:t>customer_id</a:t>
            </a:r>
            <a:r>
              <a:rPr lang="en-US" dirty="0">
                <a:solidFill>
                  <a:srgbClr val="374151"/>
                </a:solidFill>
                <a:latin typeface="Nunito"/>
                <a:ea typeface="Calibri"/>
                <a:cs typeface="Arial"/>
              </a:rPr>
              <a:t>, </a:t>
            </a:r>
            <a:r>
              <a:rPr lang="en-US" dirty="0" err="1">
                <a:solidFill>
                  <a:srgbClr val="374151"/>
                </a:solidFill>
                <a:latin typeface="Nunito"/>
                <a:ea typeface="Calibri"/>
                <a:cs typeface="Arial"/>
              </a:rPr>
              <a:t>product_id</a:t>
            </a:r>
            <a:r>
              <a:rPr lang="en-US" dirty="0">
                <a:solidFill>
                  <a:srgbClr val="374151"/>
                </a:solidFill>
                <a:latin typeface="Nunito"/>
                <a:ea typeface="Calibri"/>
                <a:cs typeface="Arial"/>
              </a:rPr>
              <a:t>;</a:t>
            </a:r>
          </a:p>
        </p:txBody>
      </p:sp>
    </p:spTree>
    <p:extLst>
      <p:ext uri="{BB962C8B-B14F-4D97-AF65-F5344CB8AC3E}">
        <p14:creationId xmlns:p14="http://schemas.microsoft.com/office/powerpoint/2010/main" val="86814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63430" y="579396"/>
            <a:ext cx="7809719"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Filtering Grouped Data with HAVING</a:t>
            </a:r>
          </a:p>
        </p:txBody>
      </p:sp>
      <p:sp>
        <p:nvSpPr>
          <p:cNvPr id="3" name="TextBox 2">
            <a:extLst>
              <a:ext uri="{FF2B5EF4-FFF2-40B4-BE49-F238E27FC236}">
                <a16:creationId xmlns:a16="http://schemas.microsoft.com/office/drawing/2014/main" id="{4BF97CB1-EA11-C6F9-9B78-D28B1A159A6F}"/>
              </a:ext>
            </a:extLst>
          </p:cNvPr>
          <p:cNvSpPr txBox="1"/>
          <p:nvPr/>
        </p:nvSpPr>
        <p:spPr>
          <a:xfrm>
            <a:off x="563430" y="1477290"/>
            <a:ext cx="5254744" cy="4801314"/>
          </a:xfrm>
          <a:prstGeom prst="rect">
            <a:avLst/>
          </a:prstGeom>
          <a:noFill/>
        </p:spPr>
        <p:txBody>
          <a:bodyPr wrap="square" lIns="91440" tIns="45720" rIns="91440" bIns="45720" anchor="t">
            <a:spAutoFit/>
          </a:bodyPr>
          <a:lstStyle/>
          <a:p>
            <a:r>
              <a:rPr lang="en-US" dirty="0">
                <a:solidFill>
                  <a:srgbClr val="374151"/>
                </a:solidFill>
                <a:latin typeface="Nunito" pitchFamily="2" charset="0"/>
                <a:ea typeface="Calibri"/>
                <a:cs typeface="Arial"/>
              </a:rPr>
              <a:t>In SQL, the </a:t>
            </a:r>
            <a:r>
              <a:rPr lang="en-US" b="1" dirty="0">
                <a:solidFill>
                  <a:srgbClr val="374151"/>
                </a:solidFill>
                <a:latin typeface="Nunito" pitchFamily="2" charset="0"/>
                <a:ea typeface="Calibri"/>
                <a:cs typeface="Arial"/>
              </a:rPr>
              <a:t>HAVING</a:t>
            </a:r>
            <a:r>
              <a:rPr lang="en-US" dirty="0">
                <a:solidFill>
                  <a:srgbClr val="374151"/>
                </a:solidFill>
                <a:latin typeface="Nunito" pitchFamily="2" charset="0"/>
                <a:ea typeface="Calibri"/>
                <a:cs typeface="Arial"/>
              </a:rPr>
              <a:t> clause is used to filter the results of a </a:t>
            </a:r>
            <a:r>
              <a:rPr lang="en-US" b="1" dirty="0">
                <a:solidFill>
                  <a:srgbClr val="374151"/>
                </a:solidFill>
                <a:latin typeface="Nunito" pitchFamily="2" charset="0"/>
                <a:ea typeface="Calibri"/>
                <a:cs typeface="Arial"/>
              </a:rPr>
              <a:t>GROUP BY</a:t>
            </a:r>
            <a:r>
              <a:rPr lang="en-US" dirty="0">
                <a:solidFill>
                  <a:srgbClr val="374151"/>
                </a:solidFill>
                <a:latin typeface="Nunito" pitchFamily="2" charset="0"/>
                <a:ea typeface="Calibri"/>
                <a:cs typeface="Arial"/>
              </a:rPr>
              <a:t> query. It allows you to apply a condition to groups of rows created by the GROUP BY clause.</a:t>
            </a:r>
            <a:endParaRPr lang="en-US" dirty="0">
              <a:latin typeface="Nunito" pitchFamily="2" charset="0"/>
            </a:endParaRPr>
          </a:p>
          <a:p>
            <a:pPr>
              <a:buFont typeface="Arial"/>
              <a:buChar char="•"/>
            </a:pPr>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SELECT column1, column2, </a:t>
            </a:r>
            <a:r>
              <a:rPr lang="en-US" dirty="0" err="1">
                <a:solidFill>
                  <a:srgbClr val="374151"/>
                </a:solidFill>
                <a:latin typeface="Nunito" pitchFamily="2" charset="0"/>
                <a:ea typeface="Calibri"/>
                <a:cs typeface="Arial"/>
              </a:rPr>
              <a:t>aggregate_function</a:t>
            </a:r>
            <a:r>
              <a:rPr lang="en-US" dirty="0">
                <a:solidFill>
                  <a:srgbClr val="374151"/>
                </a:solidFill>
                <a:latin typeface="Nunito" pitchFamily="2" charset="0"/>
                <a:ea typeface="Calibri"/>
                <a:cs typeface="Arial"/>
              </a:rPr>
              <a:t>(</a:t>
            </a:r>
            <a:r>
              <a:rPr lang="en-US" dirty="0" err="1">
                <a:solidFill>
                  <a:srgbClr val="374151"/>
                </a:solidFill>
                <a:latin typeface="Nunito" pitchFamily="2" charset="0"/>
                <a:ea typeface="Calibri"/>
                <a:cs typeface="Arial"/>
              </a:rPr>
              <a:t>column_to_group</a:t>
            </a:r>
            <a:r>
              <a:rPr lang="en-US" dirty="0">
                <a:solidFill>
                  <a:srgbClr val="374151"/>
                </a:solidFill>
                <a:latin typeface="Nunito" pitchFamily="2" charset="0"/>
                <a:ea typeface="Calibri"/>
                <a:cs typeface="Arial"/>
              </a:rPr>
              <a:t>)
FROM </a:t>
            </a:r>
            <a:r>
              <a:rPr lang="en-US" dirty="0" err="1">
                <a:solidFill>
                  <a:srgbClr val="374151"/>
                </a:solidFill>
                <a:latin typeface="Nunito" pitchFamily="2" charset="0"/>
                <a:ea typeface="Calibri"/>
                <a:cs typeface="Arial"/>
              </a:rPr>
              <a:t>table_name</a:t>
            </a:r>
            <a:r>
              <a:rPr lang="en-US" dirty="0">
                <a:solidFill>
                  <a:srgbClr val="374151"/>
                </a:solidFill>
                <a:latin typeface="Nunito" pitchFamily="2" charset="0"/>
                <a:ea typeface="Calibri"/>
                <a:cs typeface="Arial"/>
              </a:rPr>
              <a:t>
GROUP BY </a:t>
            </a:r>
            <a:r>
              <a:rPr lang="en-US" dirty="0" err="1">
                <a:solidFill>
                  <a:srgbClr val="374151"/>
                </a:solidFill>
                <a:latin typeface="Nunito" pitchFamily="2" charset="0"/>
                <a:ea typeface="Calibri"/>
                <a:cs typeface="Arial"/>
              </a:rPr>
              <a:t>column_to_group</a:t>
            </a:r>
            <a:r>
              <a:rPr lang="en-US" dirty="0">
                <a:solidFill>
                  <a:srgbClr val="374151"/>
                </a:solidFill>
                <a:latin typeface="Nunito" pitchFamily="2" charset="0"/>
                <a:ea typeface="Calibri"/>
                <a:cs typeface="Arial"/>
              </a:rPr>
              <a:t>
HAVING condition;
</a:t>
            </a:r>
          </a:p>
          <a:p>
            <a:pPr marL="342900" indent="-342900">
              <a:buFont typeface="Arial"/>
              <a:buChar char="•"/>
            </a:pPr>
            <a:r>
              <a:rPr lang="en-US" b="1" dirty="0" err="1">
                <a:solidFill>
                  <a:srgbClr val="374151"/>
                </a:solidFill>
                <a:latin typeface="Nunito" pitchFamily="2" charset="0"/>
                <a:ea typeface="Calibri"/>
                <a:cs typeface="Arial"/>
              </a:rPr>
              <a:t>column_to_group</a:t>
            </a:r>
            <a:r>
              <a:rPr lang="en-US" b="1" dirty="0">
                <a:solidFill>
                  <a:srgbClr val="374151"/>
                </a:solidFill>
                <a:latin typeface="Nunito" pitchFamily="2" charset="0"/>
                <a:ea typeface="Calibri"/>
                <a:cs typeface="Arial"/>
              </a:rPr>
              <a:t>:</a:t>
            </a:r>
            <a:r>
              <a:rPr lang="en-US" dirty="0">
                <a:solidFill>
                  <a:srgbClr val="374151"/>
                </a:solidFill>
                <a:latin typeface="Nunito" pitchFamily="2" charset="0"/>
                <a:ea typeface="Calibri"/>
                <a:cs typeface="Arial"/>
              </a:rPr>
              <a:t> The column by which you want to group the data.</a:t>
            </a:r>
          </a:p>
          <a:p>
            <a:pPr marL="342900" indent="-342900">
              <a:buFont typeface="Arial"/>
              <a:buChar char="•"/>
            </a:pPr>
            <a:r>
              <a:rPr lang="en-US" b="1" dirty="0" err="1">
                <a:solidFill>
                  <a:srgbClr val="374151"/>
                </a:solidFill>
                <a:latin typeface="Nunito" pitchFamily="2" charset="0"/>
                <a:ea typeface="Calibri"/>
                <a:cs typeface="Arial"/>
              </a:rPr>
              <a:t>aggregate_function</a:t>
            </a:r>
            <a:r>
              <a:rPr lang="en-US" b="1" dirty="0">
                <a:solidFill>
                  <a:srgbClr val="374151"/>
                </a:solidFill>
                <a:latin typeface="Nunito" pitchFamily="2" charset="0"/>
                <a:ea typeface="Calibri"/>
                <a:cs typeface="Arial"/>
              </a:rPr>
              <a:t>:</a:t>
            </a:r>
            <a:r>
              <a:rPr lang="en-US" dirty="0">
                <a:solidFill>
                  <a:srgbClr val="374151"/>
                </a:solidFill>
                <a:latin typeface="Nunito" pitchFamily="2" charset="0"/>
                <a:ea typeface="Calibri"/>
                <a:cs typeface="Arial"/>
              </a:rPr>
              <a:t> The aggregate function you want to apply to the grouped data.</a:t>
            </a:r>
          </a:p>
          <a:p>
            <a:pPr marL="342900" indent="-342900">
              <a:buFont typeface="Arial"/>
              <a:buChar char="•"/>
            </a:pPr>
            <a:r>
              <a:rPr lang="en-US" b="1" dirty="0">
                <a:solidFill>
                  <a:srgbClr val="374151"/>
                </a:solidFill>
                <a:latin typeface="Nunito" pitchFamily="2" charset="0"/>
                <a:ea typeface="Calibri"/>
                <a:cs typeface="Arial"/>
              </a:rPr>
              <a:t>condition</a:t>
            </a:r>
            <a:r>
              <a:rPr lang="en-US" dirty="0">
                <a:solidFill>
                  <a:srgbClr val="374151"/>
                </a:solidFill>
                <a:latin typeface="Nunito" pitchFamily="2" charset="0"/>
                <a:ea typeface="Calibri"/>
                <a:cs typeface="Arial"/>
              </a:rPr>
              <a:t>: The condition that must be met for a group to be included in the result set.</a:t>
            </a:r>
          </a:p>
        </p:txBody>
      </p:sp>
      <p:sp>
        <p:nvSpPr>
          <p:cNvPr id="2" name="TextBox 1">
            <a:extLst>
              <a:ext uri="{FF2B5EF4-FFF2-40B4-BE49-F238E27FC236}">
                <a16:creationId xmlns:a16="http://schemas.microsoft.com/office/drawing/2014/main" id="{4EEF71E5-C3F7-D962-27C2-6DC2E097460D}"/>
              </a:ext>
            </a:extLst>
          </p:cNvPr>
          <p:cNvSpPr txBox="1"/>
          <p:nvPr/>
        </p:nvSpPr>
        <p:spPr>
          <a:xfrm>
            <a:off x="5876482" y="1477290"/>
            <a:ext cx="5947299" cy="3970318"/>
          </a:xfrm>
          <a:prstGeom prst="rect">
            <a:avLst/>
          </a:prstGeom>
          <a:noFill/>
        </p:spPr>
        <p:txBody>
          <a:bodyPr wrap="square" lIns="91440" tIns="45720" rIns="91440" bIns="45720" anchor="t">
            <a:spAutoFit/>
          </a:bodyPr>
          <a:lstStyle/>
          <a:p>
            <a:r>
              <a:rPr lang="en-US" b="1" dirty="0">
                <a:solidFill>
                  <a:srgbClr val="374151"/>
                </a:solidFill>
                <a:latin typeface="Nunito" pitchFamily="2" charset="0"/>
                <a:ea typeface="Calibri"/>
                <a:cs typeface="Arial"/>
              </a:rPr>
              <a:t>Example:</a:t>
            </a:r>
            <a:endParaRPr lang="en-US" b="1" dirty="0">
              <a:latin typeface="Nunito" pitchFamily="2" charset="0"/>
              <a:ea typeface="Calibri"/>
              <a:cs typeface="Calibri"/>
            </a:endParaRPr>
          </a:p>
          <a:p>
            <a:r>
              <a:rPr lang="en-US" dirty="0">
                <a:solidFill>
                  <a:srgbClr val="374151"/>
                </a:solidFill>
                <a:latin typeface="Nunito" pitchFamily="2" charset="0"/>
                <a:ea typeface="Calibri"/>
                <a:cs typeface="Arial"/>
              </a:rPr>
              <a:t>Suppose you have a table called orders with columns </a:t>
            </a:r>
            <a:r>
              <a:rPr lang="en-US" dirty="0" err="1">
                <a:solidFill>
                  <a:srgbClr val="374151"/>
                </a:solidFill>
                <a:latin typeface="Nunito" pitchFamily="2" charset="0"/>
                <a:ea typeface="Calibri"/>
                <a:cs typeface="Arial"/>
              </a:rPr>
              <a:t>customer_id</a:t>
            </a:r>
            <a:r>
              <a:rPr lang="en-US" dirty="0">
                <a:solidFill>
                  <a:srgbClr val="374151"/>
                </a:solidFill>
                <a:latin typeface="Nunito" pitchFamily="2" charset="0"/>
                <a:ea typeface="Calibri"/>
                <a:cs typeface="Arial"/>
              </a:rPr>
              <a:t>, </a:t>
            </a:r>
            <a:r>
              <a:rPr lang="en-US" dirty="0" err="1">
                <a:solidFill>
                  <a:srgbClr val="374151"/>
                </a:solidFill>
                <a:latin typeface="Nunito" pitchFamily="2" charset="0"/>
                <a:ea typeface="Calibri"/>
                <a:cs typeface="Arial"/>
              </a:rPr>
              <a:t>product_id</a:t>
            </a:r>
            <a:r>
              <a:rPr lang="en-US" dirty="0">
                <a:solidFill>
                  <a:srgbClr val="374151"/>
                </a:solidFill>
                <a:latin typeface="Nunito" pitchFamily="2" charset="0"/>
                <a:ea typeface="Calibri"/>
                <a:cs typeface="Arial"/>
              </a:rPr>
              <a:t>, and quantity, and you want to find customers who have ordered a total quantity of products greater than 100. You can use GROUP BY with HAVING:</a:t>
            </a:r>
          </a:p>
          <a:p>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SELECT </a:t>
            </a:r>
            <a:r>
              <a:rPr lang="en-US" dirty="0" err="1">
                <a:solidFill>
                  <a:srgbClr val="374151"/>
                </a:solidFill>
                <a:latin typeface="Nunito" pitchFamily="2" charset="0"/>
                <a:ea typeface="Calibri"/>
                <a:cs typeface="Arial"/>
              </a:rPr>
              <a:t>customer_id</a:t>
            </a:r>
            <a:r>
              <a:rPr lang="en-US" dirty="0">
                <a:solidFill>
                  <a:srgbClr val="374151"/>
                </a:solidFill>
                <a:latin typeface="Nunito" pitchFamily="2" charset="0"/>
                <a:ea typeface="Calibri"/>
                <a:cs typeface="Arial"/>
              </a:rPr>
              <a:t>, SUM(quantity) AS </a:t>
            </a:r>
            <a:r>
              <a:rPr lang="en-US" dirty="0" err="1">
                <a:solidFill>
                  <a:srgbClr val="374151"/>
                </a:solidFill>
                <a:latin typeface="Nunito" pitchFamily="2" charset="0"/>
                <a:ea typeface="Calibri"/>
                <a:cs typeface="Arial"/>
              </a:rPr>
              <a:t>total_quantity</a:t>
            </a:r>
            <a:br>
              <a:rPr lang="en-US" dirty="0">
                <a:solidFill>
                  <a:srgbClr val="374151"/>
                </a:solidFill>
                <a:latin typeface="Nunito" pitchFamily="2" charset="0"/>
                <a:ea typeface="Calibri"/>
                <a:cs typeface="Arial"/>
              </a:rPr>
            </a:br>
            <a:r>
              <a:rPr lang="en-US" dirty="0">
                <a:solidFill>
                  <a:srgbClr val="374151"/>
                </a:solidFill>
                <a:latin typeface="Nunito" pitchFamily="2" charset="0"/>
                <a:ea typeface="Calibri"/>
                <a:cs typeface="Arial"/>
              </a:rPr>
              <a:t>FROM orders</a:t>
            </a:r>
            <a:br>
              <a:rPr lang="en-US" dirty="0">
                <a:solidFill>
                  <a:srgbClr val="374151"/>
                </a:solidFill>
                <a:latin typeface="Nunito" pitchFamily="2" charset="0"/>
                <a:ea typeface="Calibri"/>
                <a:cs typeface="Arial"/>
              </a:rPr>
            </a:br>
            <a:r>
              <a:rPr lang="en-US" dirty="0">
                <a:solidFill>
                  <a:srgbClr val="374151"/>
                </a:solidFill>
                <a:latin typeface="Nunito" pitchFamily="2" charset="0"/>
                <a:ea typeface="Calibri"/>
                <a:cs typeface="Arial"/>
              </a:rPr>
              <a:t>GROUP BY </a:t>
            </a:r>
            <a:r>
              <a:rPr lang="en-US" dirty="0" err="1">
                <a:solidFill>
                  <a:srgbClr val="374151"/>
                </a:solidFill>
                <a:latin typeface="Nunito" pitchFamily="2" charset="0"/>
                <a:ea typeface="Calibri"/>
                <a:cs typeface="Arial"/>
              </a:rPr>
              <a:t>customer_id</a:t>
            </a:r>
            <a:br>
              <a:rPr lang="en-US" dirty="0">
                <a:solidFill>
                  <a:srgbClr val="374151"/>
                </a:solidFill>
                <a:latin typeface="Nunito" pitchFamily="2" charset="0"/>
                <a:ea typeface="Calibri"/>
                <a:cs typeface="Arial"/>
              </a:rPr>
            </a:br>
            <a:r>
              <a:rPr lang="en-US" dirty="0">
                <a:solidFill>
                  <a:srgbClr val="374151"/>
                </a:solidFill>
                <a:latin typeface="Nunito" pitchFamily="2" charset="0"/>
                <a:ea typeface="Calibri"/>
                <a:cs typeface="Arial"/>
              </a:rPr>
              <a:t>HAVING SUM(quantity) &gt; 100;</a:t>
            </a:r>
            <a:br>
              <a:rPr lang="en-US" dirty="0">
                <a:solidFill>
                  <a:srgbClr val="374151"/>
                </a:solidFill>
                <a:latin typeface="Nunito" pitchFamily="2" charset="0"/>
                <a:ea typeface="Calibri"/>
                <a:cs typeface="Arial"/>
              </a:rPr>
            </a:br>
            <a:endParaRPr lang="en-US" dirty="0">
              <a:solidFill>
                <a:srgbClr val="000000"/>
              </a:solidFill>
              <a:latin typeface="Nunito" pitchFamily="2" charset="0"/>
              <a:ea typeface="Calibri"/>
              <a:cs typeface="Calibri"/>
            </a:endParaRPr>
          </a:p>
          <a:p>
            <a:endParaRPr lang="en-US" dirty="0">
              <a:solidFill>
                <a:srgbClr val="374151"/>
              </a:solidFill>
              <a:latin typeface="Nunito" pitchFamily="2" charset="0"/>
              <a:ea typeface="Calibri"/>
              <a:cs typeface="Arial"/>
            </a:endParaRPr>
          </a:p>
        </p:txBody>
      </p:sp>
    </p:spTree>
    <p:extLst>
      <p:ext uri="{BB962C8B-B14F-4D97-AF65-F5344CB8AC3E}">
        <p14:creationId xmlns:p14="http://schemas.microsoft.com/office/powerpoint/2010/main" val="292593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476311" y="656200"/>
            <a:ext cx="11969404"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Performing Mathematical Operations on Data</a:t>
            </a:r>
            <a:endParaRPr lang="en-US" sz="4000"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476311" y="1565491"/>
            <a:ext cx="5137299" cy="4247317"/>
          </a:xfrm>
          <a:prstGeom prst="rect">
            <a:avLst/>
          </a:prstGeom>
          <a:noFill/>
        </p:spPr>
        <p:txBody>
          <a:bodyPr wrap="square" lIns="91440" tIns="45720" rIns="91440" bIns="45720" anchor="t">
            <a:spAutoFit/>
          </a:bodyPr>
          <a:lstStyle/>
          <a:p>
            <a:r>
              <a:rPr lang="en-US" b="1" dirty="0">
                <a:solidFill>
                  <a:srgbClr val="374151"/>
                </a:solidFill>
                <a:latin typeface="Nunito"/>
                <a:ea typeface="Calibri"/>
                <a:cs typeface="Arial"/>
              </a:rPr>
              <a:t>Using Arithmetic Operators:</a:t>
            </a:r>
          </a:p>
          <a:p>
            <a:endParaRPr lang="en-US" b="1" dirty="0">
              <a:solidFill>
                <a:srgbClr val="374151"/>
              </a:solidFill>
              <a:latin typeface="Nunito"/>
              <a:ea typeface="Calibri"/>
              <a:cs typeface="Arial"/>
            </a:endParaRPr>
          </a:p>
          <a:p>
            <a:pPr lvl="1"/>
            <a:r>
              <a:rPr lang="en-US" dirty="0">
                <a:solidFill>
                  <a:srgbClr val="374151"/>
                </a:solidFill>
                <a:latin typeface="Nunito"/>
                <a:ea typeface="Calibri"/>
                <a:cs typeface="Arial"/>
              </a:rPr>
              <a:t>SELECT price * 1.1 AS </a:t>
            </a:r>
            <a:r>
              <a:rPr lang="en-US" dirty="0" err="1">
                <a:solidFill>
                  <a:srgbClr val="374151"/>
                </a:solidFill>
                <a:latin typeface="Nunito"/>
                <a:ea typeface="Calibri"/>
                <a:cs typeface="Arial"/>
              </a:rPr>
              <a:t>total_price</a:t>
            </a:r>
            <a:endParaRPr lang="en-US" dirty="0">
              <a:solidFill>
                <a:srgbClr val="374151"/>
              </a:solidFill>
              <a:latin typeface="Nunito"/>
              <a:ea typeface="Calibri"/>
              <a:cs typeface="Arial"/>
            </a:endParaRPr>
          </a:p>
          <a:p>
            <a:pPr lvl="1"/>
            <a:r>
              <a:rPr lang="en-US" dirty="0">
                <a:solidFill>
                  <a:srgbClr val="374151"/>
                </a:solidFill>
                <a:latin typeface="Nunito"/>
                <a:ea typeface="Calibri"/>
                <a:cs typeface="Arial"/>
              </a:rPr>
              <a:t>FROM products;</a:t>
            </a:r>
          </a:p>
          <a:p>
            <a:endParaRPr lang="en-US" dirty="0">
              <a:solidFill>
                <a:srgbClr val="374151"/>
              </a:solidFill>
              <a:latin typeface="Nunito"/>
              <a:ea typeface="Calibri"/>
              <a:cs typeface="Arial"/>
            </a:endParaRPr>
          </a:p>
          <a:p>
            <a:r>
              <a:rPr lang="en-US" b="1" dirty="0">
                <a:solidFill>
                  <a:srgbClr val="374151"/>
                </a:solidFill>
                <a:latin typeface="Nunito"/>
                <a:ea typeface="Calibri"/>
                <a:cs typeface="Arial"/>
              </a:rPr>
              <a:t>Using Mathematical Functions:</a:t>
            </a:r>
          </a:p>
          <a:p>
            <a:endParaRPr lang="en-US" b="1" dirty="0">
              <a:solidFill>
                <a:srgbClr val="374151"/>
              </a:solidFill>
              <a:latin typeface="Nunito"/>
              <a:ea typeface="Calibri"/>
              <a:cs typeface="Arial"/>
            </a:endParaRPr>
          </a:p>
          <a:p>
            <a:pPr lvl="1"/>
            <a:r>
              <a:rPr lang="en-US" dirty="0">
                <a:solidFill>
                  <a:srgbClr val="374151"/>
                </a:solidFill>
                <a:latin typeface="Nunito"/>
                <a:ea typeface="Calibri"/>
                <a:cs typeface="Arial"/>
              </a:rPr>
              <a:t>SELECT value, SQRT(value) AS </a:t>
            </a:r>
            <a:r>
              <a:rPr lang="en-US" dirty="0" err="1">
                <a:solidFill>
                  <a:srgbClr val="374151"/>
                </a:solidFill>
                <a:latin typeface="Nunito"/>
                <a:ea typeface="Calibri"/>
                <a:cs typeface="Arial"/>
              </a:rPr>
              <a:t>square_root</a:t>
            </a:r>
            <a:endParaRPr lang="en-US" dirty="0">
              <a:solidFill>
                <a:srgbClr val="374151"/>
              </a:solidFill>
              <a:latin typeface="Nunito"/>
              <a:ea typeface="Calibri"/>
              <a:cs typeface="Arial"/>
            </a:endParaRPr>
          </a:p>
          <a:p>
            <a:pPr lvl="1"/>
            <a:r>
              <a:rPr lang="en-US" dirty="0">
                <a:solidFill>
                  <a:srgbClr val="374151"/>
                </a:solidFill>
                <a:latin typeface="Nunito"/>
                <a:ea typeface="Calibri"/>
                <a:cs typeface="Arial"/>
              </a:rPr>
              <a:t>FROM data;</a:t>
            </a:r>
          </a:p>
          <a:p>
            <a:endParaRPr lang="en-US" dirty="0">
              <a:solidFill>
                <a:srgbClr val="374151"/>
              </a:solidFill>
              <a:latin typeface="Nunito"/>
              <a:ea typeface="Calibri"/>
              <a:cs typeface="Arial"/>
            </a:endParaRPr>
          </a:p>
          <a:p>
            <a:r>
              <a:rPr lang="en-US" b="1" dirty="0">
                <a:solidFill>
                  <a:srgbClr val="374151"/>
                </a:solidFill>
                <a:latin typeface="Nunito"/>
                <a:ea typeface="Calibri"/>
                <a:cs typeface="Arial"/>
              </a:rPr>
              <a:t>Aggregating with Mathematical Functions:</a:t>
            </a:r>
          </a:p>
          <a:p>
            <a:endParaRPr lang="en-US" b="1" dirty="0">
              <a:solidFill>
                <a:srgbClr val="374151"/>
              </a:solidFill>
              <a:latin typeface="Nunito"/>
              <a:ea typeface="Calibri"/>
              <a:cs typeface="Arial"/>
            </a:endParaRPr>
          </a:p>
          <a:p>
            <a:pPr lvl="1"/>
            <a:r>
              <a:rPr lang="en-US" dirty="0">
                <a:solidFill>
                  <a:srgbClr val="374151"/>
                </a:solidFill>
                <a:latin typeface="Nunito"/>
                <a:ea typeface="Calibri"/>
                <a:cs typeface="Arial"/>
              </a:rPr>
              <a:t>SELECT AVG(price) AS </a:t>
            </a:r>
            <a:r>
              <a:rPr lang="en-US" dirty="0" err="1">
                <a:solidFill>
                  <a:srgbClr val="374151"/>
                </a:solidFill>
                <a:latin typeface="Nunito"/>
                <a:ea typeface="Calibri"/>
                <a:cs typeface="Arial"/>
              </a:rPr>
              <a:t>avg_price</a:t>
            </a:r>
            <a:endParaRPr lang="en-US" dirty="0">
              <a:solidFill>
                <a:srgbClr val="374151"/>
              </a:solidFill>
              <a:latin typeface="Nunito"/>
              <a:ea typeface="Calibri"/>
              <a:cs typeface="Arial"/>
            </a:endParaRPr>
          </a:p>
          <a:p>
            <a:pPr lvl="1"/>
            <a:r>
              <a:rPr lang="en-US" dirty="0">
                <a:solidFill>
                  <a:srgbClr val="374151"/>
                </a:solidFill>
                <a:latin typeface="Nunito"/>
                <a:ea typeface="Calibri"/>
                <a:cs typeface="Arial"/>
              </a:rPr>
              <a:t>FROM products;</a:t>
            </a:r>
          </a:p>
        </p:txBody>
      </p:sp>
      <p:sp>
        <p:nvSpPr>
          <p:cNvPr id="2" name="TextBox 1">
            <a:extLst>
              <a:ext uri="{FF2B5EF4-FFF2-40B4-BE49-F238E27FC236}">
                <a16:creationId xmlns:a16="http://schemas.microsoft.com/office/drawing/2014/main" id="{4EEF71E5-C3F7-D962-27C2-6DC2E097460D}"/>
              </a:ext>
            </a:extLst>
          </p:cNvPr>
          <p:cNvSpPr txBox="1"/>
          <p:nvPr/>
        </p:nvSpPr>
        <p:spPr>
          <a:xfrm>
            <a:off x="5906311" y="1565490"/>
            <a:ext cx="5947299" cy="4247317"/>
          </a:xfrm>
          <a:prstGeom prst="rect">
            <a:avLst/>
          </a:prstGeom>
          <a:noFill/>
        </p:spPr>
        <p:txBody>
          <a:bodyPr wrap="square" lIns="91440" tIns="45720" rIns="91440" bIns="45720" anchor="t">
            <a:spAutoFit/>
          </a:bodyPr>
          <a:lstStyle/>
          <a:p>
            <a:r>
              <a:rPr lang="en-US" b="1">
                <a:solidFill>
                  <a:srgbClr val="374151"/>
                </a:solidFill>
                <a:latin typeface="Nunito"/>
                <a:ea typeface="Calibri"/>
                <a:cs typeface="Arial"/>
              </a:rPr>
              <a:t>Using CASE Statements for Conditional Math:</a:t>
            </a:r>
          </a:p>
          <a:p>
            <a:endParaRPr lang="en-US" b="1">
              <a:solidFill>
                <a:srgbClr val="374151"/>
              </a:solidFill>
              <a:latin typeface="Nunito"/>
              <a:ea typeface="Calibri"/>
              <a:cs typeface="Arial"/>
            </a:endParaRPr>
          </a:p>
          <a:p>
            <a:pPr lvl="1"/>
            <a:r>
              <a:rPr lang="en-US">
                <a:solidFill>
                  <a:srgbClr val="374151"/>
                </a:solidFill>
                <a:latin typeface="Nunito"/>
                <a:ea typeface="Calibri"/>
                <a:cs typeface="Arial"/>
              </a:rPr>
              <a:t>SELECT quantity, </a:t>
            </a:r>
          </a:p>
          <a:p>
            <a:pPr lvl="1"/>
            <a:r>
              <a:rPr lang="en-US">
                <a:solidFill>
                  <a:srgbClr val="374151"/>
                </a:solidFill>
                <a:latin typeface="Nunito"/>
                <a:ea typeface="Calibri"/>
                <a:cs typeface="Arial"/>
              </a:rPr>
              <a:t>       CASE</a:t>
            </a:r>
          </a:p>
          <a:p>
            <a:pPr lvl="1"/>
            <a:r>
              <a:rPr lang="en-US">
                <a:solidFill>
                  <a:srgbClr val="374151"/>
                </a:solidFill>
                <a:latin typeface="Nunito"/>
                <a:ea typeface="Calibri"/>
                <a:cs typeface="Arial"/>
              </a:rPr>
              <a:t>           WHEN quantity &gt;= 10 THEN price * 0.1</a:t>
            </a:r>
          </a:p>
          <a:p>
            <a:pPr lvl="1"/>
            <a:r>
              <a:rPr lang="en-US">
                <a:solidFill>
                  <a:srgbClr val="374151"/>
                </a:solidFill>
                <a:latin typeface="Nunito"/>
                <a:ea typeface="Calibri"/>
                <a:cs typeface="Arial"/>
              </a:rPr>
              <a:t>           WHEN quantity &gt;= 5 THEN price * 0.05</a:t>
            </a:r>
          </a:p>
          <a:p>
            <a:pPr lvl="1"/>
            <a:r>
              <a:rPr lang="en-US">
                <a:solidFill>
                  <a:srgbClr val="374151"/>
                </a:solidFill>
                <a:latin typeface="Nunito"/>
                <a:ea typeface="Calibri"/>
                <a:cs typeface="Arial"/>
              </a:rPr>
              <a:t>           ELSE 0</a:t>
            </a:r>
          </a:p>
          <a:p>
            <a:pPr lvl="1"/>
            <a:r>
              <a:rPr lang="en-US">
                <a:solidFill>
                  <a:srgbClr val="374151"/>
                </a:solidFill>
                <a:latin typeface="Nunito"/>
                <a:ea typeface="Calibri"/>
                <a:cs typeface="Arial"/>
              </a:rPr>
              <a:t>       END AS discount</a:t>
            </a:r>
          </a:p>
          <a:p>
            <a:pPr lvl="1"/>
            <a:r>
              <a:rPr lang="en-US">
                <a:solidFill>
                  <a:srgbClr val="374151"/>
                </a:solidFill>
                <a:latin typeface="Nunito"/>
                <a:ea typeface="Calibri"/>
                <a:cs typeface="Arial"/>
              </a:rPr>
              <a:t>FROM orders;</a:t>
            </a:r>
          </a:p>
          <a:p>
            <a:endParaRPr lang="en-US">
              <a:solidFill>
                <a:srgbClr val="374151"/>
              </a:solidFill>
              <a:latin typeface="Nunito"/>
              <a:ea typeface="Calibri"/>
              <a:cs typeface="Arial"/>
            </a:endParaRPr>
          </a:p>
          <a:p>
            <a:r>
              <a:rPr lang="en-US" b="1">
                <a:solidFill>
                  <a:srgbClr val="374151"/>
                </a:solidFill>
                <a:latin typeface="Nunito"/>
                <a:ea typeface="Calibri"/>
                <a:cs typeface="Arial"/>
              </a:rPr>
              <a:t>Combining Multiple Operations:</a:t>
            </a:r>
          </a:p>
          <a:p>
            <a:endParaRPr lang="en-US" b="1">
              <a:solidFill>
                <a:srgbClr val="374151"/>
              </a:solidFill>
              <a:latin typeface="Nunito"/>
              <a:ea typeface="Calibri"/>
              <a:cs typeface="Arial"/>
            </a:endParaRPr>
          </a:p>
          <a:p>
            <a:pPr lvl="1"/>
            <a:r>
              <a:rPr lang="en-US">
                <a:solidFill>
                  <a:srgbClr val="374151"/>
                </a:solidFill>
                <a:latin typeface="Nunito"/>
                <a:ea typeface="Calibri"/>
                <a:cs typeface="Arial"/>
              </a:rPr>
              <a:t>SELECT </a:t>
            </a:r>
            <a:r>
              <a:rPr lang="en-US" err="1">
                <a:solidFill>
                  <a:srgbClr val="374151"/>
                </a:solidFill>
                <a:latin typeface="Nunito"/>
                <a:ea typeface="Calibri"/>
                <a:cs typeface="Arial"/>
              </a:rPr>
              <a:t>product_name</a:t>
            </a:r>
            <a:r>
              <a:rPr lang="en-US">
                <a:solidFill>
                  <a:srgbClr val="374151"/>
                </a:solidFill>
                <a:latin typeface="Nunito"/>
                <a:ea typeface="Calibri"/>
                <a:cs typeface="Arial"/>
              </a:rPr>
              <a:t>, price, quantity, price * quantity AS </a:t>
            </a:r>
            <a:r>
              <a:rPr lang="en-US" err="1">
                <a:solidFill>
                  <a:srgbClr val="374151"/>
                </a:solidFill>
                <a:latin typeface="Nunito"/>
                <a:ea typeface="Calibri"/>
                <a:cs typeface="Arial"/>
              </a:rPr>
              <a:t>total_revenue</a:t>
            </a:r>
            <a:endParaRPr lang="en-US">
              <a:solidFill>
                <a:srgbClr val="374151"/>
              </a:solidFill>
              <a:latin typeface="Nunito"/>
              <a:ea typeface="Calibri"/>
              <a:cs typeface="Arial"/>
            </a:endParaRPr>
          </a:p>
          <a:p>
            <a:pPr lvl="1"/>
            <a:r>
              <a:rPr lang="en-US">
                <a:solidFill>
                  <a:srgbClr val="374151"/>
                </a:solidFill>
                <a:latin typeface="Nunito"/>
                <a:ea typeface="Calibri"/>
                <a:cs typeface="Arial"/>
              </a:rPr>
              <a:t>FROM </a:t>
            </a:r>
            <a:r>
              <a:rPr lang="en-US" err="1">
                <a:solidFill>
                  <a:srgbClr val="374151"/>
                </a:solidFill>
                <a:latin typeface="Nunito"/>
                <a:ea typeface="Calibri"/>
                <a:cs typeface="Arial"/>
              </a:rPr>
              <a:t>order_items</a:t>
            </a:r>
            <a:r>
              <a:rPr lang="en-US">
                <a:solidFill>
                  <a:srgbClr val="374151"/>
                </a:solidFill>
                <a:latin typeface="Nunito"/>
                <a:ea typeface="Calibri"/>
                <a:cs typeface="Arial"/>
              </a:rPr>
              <a:t>;</a:t>
            </a:r>
          </a:p>
        </p:txBody>
      </p:sp>
    </p:spTree>
    <p:extLst>
      <p:ext uri="{BB962C8B-B14F-4D97-AF65-F5344CB8AC3E}">
        <p14:creationId xmlns:p14="http://schemas.microsoft.com/office/powerpoint/2010/main" val="359618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04739" y="603748"/>
            <a:ext cx="11969404"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Aggregate Functions (COUNT, SUM, AVG, MAX, MIN)</a:t>
            </a:r>
            <a:endParaRPr lang="en-US" sz="3600"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604739" y="1576805"/>
            <a:ext cx="5654809" cy="4524315"/>
          </a:xfrm>
          <a:prstGeom prst="rect">
            <a:avLst/>
          </a:prstGeom>
          <a:noFill/>
        </p:spPr>
        <p:txBody>
          <a:bodyPr wrap="square" lIns="91440" tIns="45720" rIns="91440" bIns="45720" anchor="t">
            <a:spAutoFit/>
          </a:bodyPr>
          <a:lstStyle/>
          <a:p>
            <a:r>
              <a:rPr lang="en-US" b="1" dirty="0">
                <a:solidFill>
                  <a:srgbClr val="374151"/>
                </a:solidFill>
                <a:latin typeface="Nunito" pitchFamily="2" charset="0"/>
                <a:ea typeface="Calibri"/>
                <a:cs typeface="Arial"/>
              </a:rPr>
              <a:t>1. COUNT Function:</a:t>
            </a:r>
            <a:r>
              <a:rPr lang="en-US" dirty="0">
                <a:solidFill>
                  <a:srgbClr val="374151"/>
                </a:solidFill>
                <a:latin typeface="Nunito" pitchFamily="2" charset="0"/>
                <a:ea typeface="Calibri"/>
                <a:cs typeface="Arial"/>
              </a:rPr>
              <a:t> </a:t>
            </a:r>
            <a:r>
              <a:rPr lang="en-US" dirty="0" err="1">
                <a:solidFill>
                  <a:srgbClr val="374151"/>
                </a:solidFill>
                <a:latin typeface="Nunito" pitchFamily="2" charset="0"/>
                <a:ea typeface="Calibri"/>
                <a:cs typeface="Arial"/>
              </a:rPr>
              <a:t>Tcount</a:t>
            </a:r>
            <a:r>
              <a:rPr lang="en-US" dirty="0">
                <a:solidFill>
                  <a:srgbClr val="374151"/>
                </a:solidFill>
                <a:latin typeface="Nunito" pitchFamily="2" charset="0"/>
                <a:ea typeface="Calibri"/>
                <a:cs typeface="Arial"/>
              </a:rPr>
              <a:t> the number of products in a table.</a:t>
            </a:r>
            <a:endParaRPr lang="en-US" dirty="0">
              <a:latin typeface="Nunito" pitchFamily="2" charset="0"/>
            </a:endParaRPr>
          </a:p>
          <a:p>
            <a:pPr lvl="1"/>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SELECT COUNT(*) AS </a:t>
            </a:r>
            <a:r>
              <a:rPr lang="en-US" dirty="0" err="1">
                <a:solidFill>
                  <a:srgbClr val="374151"/>
                </a:solidFill>
                <a:latin typeface="Nunito" pitchFamily="2" charset="0"/>
                <a:ea typeface="Calibri"/>
                <a:cs typeface="Arial"/>
              </a:rPr>
              <a:t>total_products</a:t>
            </a:r>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FROM products;</a:t>
            </a:r>
          </a:p>
          <a:p>
            <a:endParaRPr lang="en-US" dirty="0">
              <a:solidFill>
                <a:srgbClr val="374151"/>
              </a:solidFill>
              <a:latin typeface="Nunito" pitchFamily="2" charset="0"/>
              <a:ea typeface="Calibri"/>
              <a:cs typeface="Arial"/>
            </a:endParaRPr>
          </a:p>
          <a:p>
            <a:r>
              <a:rPr lang="en-US" b="1" dirty="0">
                <a:solidFill>
                  <a:srgbClr val="374151"/>
                </a:solidFill>
                <a:latin typeface="Nunito" pitchFamily="2" charset="0"/>
                <a:ea typeface="Calibri"/>
                <a:cs typeface="Arial"/>
              </a:rPr>
              <a:t>2. SUM Function: </a:t>
            </a:r>
            <a:r>
              <a:rPr lang="en-US" dirty="0">
                <a:solidFill>
                  <a:srgbClr val="374151"/>
                </a:solidFill>
                <a:latin typeface="Nunito" pitchFamily="2" charset="0"/>
                <a:ea typeface="Calibri"/>
                <a:cs typeface="Arial"/>
              </a:rPr>
              <a:t>To calculate the total sales amount</a:t>
            </a:r>
          </a:p>
          <a:p>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SELECT SUM(</a:t>
            </a:r>
            <a:r>
              <a:rPr lang="en-US" dirty="0" err="1">
                <a:solidFill>
                  <a:srgbClr val="374151"/>
                </a:solidFill>
                <a:latin typeface="Nunito" pitchFamily="2" charset="0"/>
                <a:ea typeface="Calibri"/>
                <a:cs typeface="Arial"/>
              </a:rPr>
              <a:t>sales_amount</a:t>
            </a:r>
            <a:r>
              <a:rPr lang="en-US" dirty="0">
                <a:solidFill>
                  <a:srgbClr val="374151"/>
                </a:solidFill>
                <a:latin typeface="Nunito" pitchFamily="2" charset="0"/>
                <a:ea typeface="Calibri"/>
                <a:cs typeface="Arial"/>
              </a:rPr>
              <a:t>) AS </a:t>
            </a:r>
            <a:r>
              <a:rPr lang="en-US" dirty="0" err="1">
                <a:solidFill>
                  <a:srgbClr val="374151"/>
                </a:solidFill>
                <a:latin typeface="Nunito" pitchFamily="2" charset="0"/>
                <a:ea typeface="Calibri"/>
                <a:cs typeface="Arial"/>
              </a:rPr>
              <a:t>total_sales</a:t>
            </a:r>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FROM sales;</a:t>
            </a:r>
          </a:p>
          <a:p>
            <a:endParaRPr lang="en-US" dirty="0">
              <a:solidFill>
                <a:srgbClr val="374151"/>
              </a:solidFill>
              <a:latin typeface="Nunito" pitchFamily="2" charset="0"/>
              <a:ea typeface="Calibri"/>
              <a:cs typeface="Arial"/>
            </a:endParaRPr>
          </a:p>
          <a:p>
            <a:r>
              <a:rPr lang="en-US" b="1" dirty="0">
                <a:solidFill>
                  <a:srgbClr val="374151"/>
                </a:solidFill>
                <a:latin typeface="Nunito" pitchFamily="2" charset="0"/>
                <a:ea typeface="Calibri"/>
                <a:cs typeface="Arial"/>
              </a:rPr>
              <a:t>3. AVG Function:</a:t>
            </a:r>
            <a:r>
              <a:rPr lang="en-US" dirty="0">
                <a:solidFill>
                  <a:srgbClr val="374151"/>
                </a:solidFill>
                <a:latin typeface="Nunito" pitchFamily="2" charset="0"/>
                <a:ea typeface="Calibri"/>
                <a:cs typeface="Arial"/>
              </a:rPr>
              <a:t> To find the average salary of employees:</a:t>
            </a:r>
          </a:p>
          <a:p>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SELECT AVG(salary) AS </a:t>
            </a:r>
            <a:r>
              <a:rPr lang="en-US" dirty="0" err="1">
                <a:solidFill>
                  <a:srgbClr val="374151"/>
                </a:solidFill>
                <a:latin typeface="Nunito" pitchFamily="2" charset="0"/>
                <a:ea typeface="Calibri"/>
                <a:cs typeface="Arial"/>
              </a:rPr>
              <a:t>average_salary</a:t>
            </a:r>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FROM employees;</a:t>
            </a:r>
          </a:p>
        </p:txBody>
      </p:sp>
      <p:sp>
        <p:nvSpPr>
          <p:cNvPr id="2" name="TextBox 1">
            <a:extLst>
              <a:ext uri="{FF2B5EF4-FFF2-40B4-BE49-F238E27FC236}">
                <a16:creationId xmlns:a16="http://schemas.microsoft.com/office/drawing/2014/main" id="{4EEF71E5-C3F7-D962-27C2-6DC2E097460D}"/>
              </a:ext>
            </a:extLst>
          </p:cNvPr>
          <p:cNvSpPr txBox="1"/>
          <p:nvPr/>
        </p:nvSpPr>
        <p:spPr>
          <a:xfrm>
            <a:off x="6520124" y="1576804"/>
            <a:ext cx="5272494" cy="3416320"/>
          </a:xfrm>
          <a:prstGeom prst="rect">
            <a:avLst/>
          </a:prstGeom>
          <a:noFill/>
        </p:spPr>
        <p:txBody>
          <a:bodyPr wrap="square" lIns="91440" tIns="45720" rIns="91440" bIns="45720" anchor="t">
            <a:spAutoFit/>
          </a:bodyPr>
          <a:lstStyle/>
          <a:p>
            <a:r>
              <a:rPr lang="en-US" b="1" dirty="0">
                <a:solidFill>
                  <a:srgbClr val="374151"/>
                </a:solidFill>
                <a:latin typeface="Nunito" pitchFamily="2" charset="0"/>
                <a:ea typeface="Calibri"/>
                <a:cs typeface="Arial"/>
              </a:rPr>
              <a:t>4. MAX Function:</a:t>
            </a:r>
            <a:r>
              <a:rPr lang="en-US" dirty="0">
                <a:solidFill>
                  <a:srgbClr val="374151"/>
                </a:solidFill>
                <a:latin typeface="Nunito" pitchFamily="2" charset="0"/>
                <a:ea typeface="Calibri"/>
                <a:cs typeface="Arial"/>
              </a:rPr>
              <a:t> To find the highest temperature recorded.</a:t>
            </a:r>
          </a:p>
          <a:p>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SELECT MAX(temperature) AS </a:t>
            </a:r>
            <a:r>
              <a:rPr lang="en-US" dirty="0" err="1">
                <a:solidFill>
                  <a:srgbClr val="374151"/>
                </a:solidFill>
                <a:latin typeface="Nunito" pitchFamily="2" charset="0"/>
                <a:ea typeface="Calibri"/>
                <a:cs typeface="Arial"/>
              </a:rPr>
              <a:t>highest_temperature</a:t>
            </a:r>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FROM </a:t>
            </a:r>
            <a:r>
              <a:rPr lang="en-US" dirty="0" err="1">
                <a:solidFill>
                  <a:srgbClr val="374151"/>
                </a:solidFill>
                <a:latin typeface="Nunito" pitchFamily="2" charset="0"/>
                <a:ea typeface="Calibri"/>
                <a:cs typeface="Arial"/>
              </a:rPr>
              <a:t>weather_data</a:t>
            </a:r>
            <a:r>
              <a:rPr lang="en-US" dirty="0">
                <a:solidFill>
                  <a:srgbClr val="374151"/>
                </a:solidFill>
                <a:latin typeface="Nunito" pitchFamily="2" charset="0"/>
                <a:ea typeface="Calibri"/>
                <a:cs typeface="Arial"/>
              </a:rPr>
              <a:t>;</a:t>
            </a:r>
          </a:p>
          <a:p>
            <a:endParaRPr lang="en-US" dirty="0">
              <a:solidFill>
                <a:srgbClr val="374151"/>
              </a:solidFill>
              <a:latin typeface="Nunito" pitchFamily="2" charset="0"/>
              <a:ea typeface="Calibri"/>
              <a:cs typeface="Arial"/>
            </a:endParaRPr>
          </a:p>
          <a:p>
            <a:r>
              <a:rPr lang="en-US" b="1" dirty="0">
                <a:solidFill>
                  <a:srgbClr val="374151"/>
                </a:solidFill>
                <a:latin typeface="Nunito" pitchFamily="2" charset="0"/>
                <a:ea typeface="Calibri"/>
                <a:cs typeface="Arial"/>
              </a:rPr>
              <a:t>5. MIN Function:</a:t>
            </a:r>
            <a:r>
              <a:rPr lang="en-US" dirty="0">
                <a:solidFill>
                  <a:srgbClr val="374151"/>
                </a:solidFill>
                <a:latin typeface="Nunito" pitchFamily="2" charset="0"/>
                <a:ea typeface="Calibri"/>
                <a:cs typeface="Arial"/>
              </a:rPr>
              <a:t> To find the lowest stock price.</a:t>
            </a:r>
          </a:p>
          <a:p>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SELECT MIN(</a:t>
            </a:r>
            <a:r>
              <a:rPr lang="en-US" dirty="0" err="1">
                <a:solidFill>
                  <a:srgbClr val="374151"/>
                </a:solidFill>
                <a:latin typeface="Nunito" pitchFamily="2" charset="0"/>
                <a:ea typeface="Calibri"/>
                <a:cs typeface="Arial"/>
              </a:rPr>
              <a:t>stock_price</a:t>
            </a:r>
            <a:r>
              <a:rPr lang="en-US" dirty="0">
                <a:solidFill>
                  <a:srgbClr val="374151"/>
                </a:solidFill>
                <a:latin typeface="Nunito" pitchFamily="2" charset="0"/>
                <a:ea typeface="Calibri"/>
                <a:cs typeface="Arial"/>
              </a:rPr>
              <a:t>) AS </a:t>
            </a:r>
            <a:r>
              <a:rPr lang="en-US" dirty="0" err="1">
                <a:solidFill>
                  <a:srgbClr val="374151"/>
                </a:solidFill>
                <a:latin typeface="Nunito" pitchFamily="2" charset="0"/>
                <a:ea typeface="Calibri"/>
                <a:cs typeface="Arial"/>
              </a:rPr>
              <a:t>lowest_price</a:t>
            </a:r>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FROM stocks;</a:t>
            </a:r>
          </a:p>
          <a:p>
            <a:endParaRPr lang="en-US" dirty="0">
              <a:solidFill>
                <a:srgbClr val="374151"/>
              </a:solidFill>
              <a:latin typeface="Nunito" pitchFamily="2" charset="0"/>
              <a:ea typeface="Calibri"/>
              <a:cs typeface="Arial"/>
            </a:endParaRPr>
          </a:p>
        </p:txBody>
      </p:sp>
    </p:spTree>
    <p:extLst>
      <p:ext uri="{BB962C8B-B14F-4D97-AF65-F5344CB8AC3E}">
        <p14:creationId xmlns:p14="http://schemas.microsoft.com/office/powerpoint/2010/main" val="898489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499460" y="607795"/>
            <a:ext cx="11969404"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SQL Order of Operations</a:t>
            </a:r>
            <a:endParaRPr lang="en-US" sz="3600"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499460" y="1576805"/>
            <a:ext cx="5700970" cy="4524315"/>
          </a:xfrm>
          <a:prstGeom prst="rect">
            <a:avLst/>
          </a:prstGeom>
          <a:noFill/>
        </p:spPr>
        <p:txBody>
          <a:bodyPr wrap="square" lIns="91440" tIns="45720" rIns="91440" bIns="45720" anchor="t">
            <a:spAutoFit/>
          </a:bodyPr>
          <a:lstStyle/>
          <a:p>
            <a:r>
              <a:rPr lang="en-US" b="1" dirty="0">
                <a:solidFill>
                  <a:srgbClr val="374151"/>
                </a:solidFill>
                <a:latin typeface="Nunito" pitchFamily="2" charset="0"/>
                <a:ea typeface="Calibri"/>
                <a:cs typeface="Arial"/>
              </a:rPr>
              <a:t>1. COUNT Function:</a:t>
            </a:r>
            <a:r>
              <a:rPr lang="en-US" dirty="0">
                <a:solidFill>
                  <a:srgbClr val="374151"/>
                </a:solidFill>
                <a:latin typeface="Nunito" pitchFamily="2" charset="0"/>
                <a:ea typeface="Calibri"/>
                <a:cs typeface="Arial"/>
              </a:rPr>
              <a:t> </a:t>
            </a:r>
            <a:r>
              <a:rPr lang="en-US" dirty="0" err="1">
                <a:solidFill>
                  <a:srgbClr val="374151"/>
                </a:solidFill>
                <a:latin typeface="Nunito" pitchFamily="2" charset="0"/>
                <a:ea typeface="Calibri"/>
                <a:cs typeface="Arial"/>
              </a:rPr>
              <a:t>Tcount</a:t>
            </a:r>
            <a:r>
              <a:rPr lang="en-US" dirty="0">
                <a:solidFill>
                  <a:srgbClr val="374151"/>
                </a:solidFill>
                <a:latin typeface="Nunito" pitchFamily="2" charset="0"/>
                <a:ea typeface="Calibri"/>
                <a:cs typeface="Arial"/>
              </a:rPr>
              <a:t> the number of products in a table.</a:t>
            </a:r>
            <a:endParaRPr lang="en-US" dirty="0">
              <a:latin typeface="Nunito" pitchFamily="2" charset="0"/>
            </a:endParaRPr>
          </a:p>
          <a:p>
            <a:pPr lvl="1"/>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SELECT COUNT(*) AS </a:t>
            </a:r>
            <a:r>
              <a:rPr lang="en-US" dirty="0" err="1">
                <a:solidFill>
                  <a:srgbClr val="374151"/>
                </a:solidFill>
                <a:latin typeface="Nunito" pitchFamily="2" charset="0"/>
                <a:ea typeface="Calibri"/>
                <a:cs typeface="Arial"/>
              </a:rPr>
              <a:t>total_products</a:t>
            </a:r>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FROM products;</a:t>
            </a:r>
          </a:p>
          <a:p>
            <a:endParaRPr lang="en-US" dirty="0">
              <a:solidFill>
                <a:srgbClr val="374151"/>
              </a:solidFill>
              <a:latin typeface="Nunito" pitchFamily="2" charset="0"/>
              <a:ea typeface="Calibri"/>
              <a:cs typeface="Arial"/>
            </a:endParaRPr>
          </a:p>
          <a:p>
            <a:r>
              <a:rPr lang="en-US" b="1" dirty="0">
                <a:solidFill>
                  <a:srgbClr val="374151"/>
                </a:solidFill>
                <a:latin typeface="Nunito" pitchFamily="2" charset="0"/>
                <a:ea typeface="Calibri"/>
                <a:cs typeface="Arial"/>
              </a:rPr>
              <a:t>2. SUM Function: </a:t>
            </a:r>
            <a:r>
              <a:rPr lang="en-US" dirty="0">
                <a:solidFill>
                  <a:srgbClr val="374151"/>
                </a:solidFill>
                <a:latin typeface="Nunito" pitchFamily="2" charset="0"/>
                <a:ea typeface="Calibri"/>
                <a:cs typeface="Arial"/>
              </a:rPr>
              <a:t>To calculate the total sales amount</a:t>
            </a:r>
          </a:p>
          <a:p>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SELECT SUM(</a:t>
            </a:r>
            <a:r>
              <a:rPr lang="en-US" dirty="0" err="1">
                <a:solidFill>
                  <a:srgbClr val="374151"/>
                </a:solidFill>
                <a:latin typeface="Nunito" pitchFamily="2" charset="0"/>
                <a:ea typeface="Calibri"/>
                <a:cs typeface="Arial"/>
              </a:rPr>
              <a:t>sales_amount</a:t>
            </a:r>
            <a:r>
              <a:rPr lang="en-US" dirty="0">
                <a:solidFill>
                  <a:srgbClr val="374151"/>
                </a:solidFill>
                <a:latin typeface="Nunito" pitchFamily="2" charset="0"/>
                <a:ea typeface="Calibri"/>
                <a:cs typeface="Arial"/>
              </a:rPr>
              <a:t>) AS </a:t>
            </a:r>
            <a:r>
              <a:rPr lang="en-US" dirty="0" err="1">
                <a:solidFill>
                  <a:srgbClr val="374151"/>
                </a:solidFill>
                <a:latin typeface="Nunito" pitchFamily="2" charset="0"/>
                <a:ea typeface="Calibri"/>
                <a:cs typeface="Arial"/>
              </a:rPr>
              <a:t>total_sales</a:t>
            </a:r>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FROM sales;</a:t>
            </a:r>
          </a:p>
          <a:p>
            <a:endParaRPr lang="en-US" dirty="0">
              <a:solidFill>
                <a:srgbClr val="374151"/>
              </a:solidFill>
              <a:latin typeface="Nunito" pitchFamily="2" charset="0"/>
              <a:ea typeface="Calibri"/>
              <a:cs typeface="Arial"/>
            </a:endParaRPr>
          </a:p>
          <a:p>
            <a:r>
              <a:rPr lang="en-US" b="1" dirty="0">
                <a:solidFill>
                  <a:srgbClr val="374151"/>
                </a:solidFill>
                <a:latin typeface="Nunito" pitchFamily="2" charset="0"/>
                <a:ea typeface="Calibri"/>
                <a:cs typeface="Arial"/>
              </a:rPr>
              <a:t>3. AVG Function:</a:t>
            </a:r>
            <a:r>
              <a:rPr lang="en-US" dirty="0">
                <a:solidFill>
                  <a:srgbClr val="374151"/>
                </a:solidFill>
                <a:latin typeface="Nunito" pitchFamily="2" charset="0"/>
                <a:ea typeface="Calibri"/>
                <a:cs typeface="Arial"/>
              </a:rPr>
              <a:t> To find the average salary of employees:</a:t>
            </a:r>
          </a:p>
          <a:p>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SELECT AVG(salary) AS </a:t>
            </a:r>
            <a:r>
              <a:rPr lang="en-US" dirty="0" err="1">
                <a:solidFill>
                  <a:srgbClr val="374151"/>
                </a:solidFill>
                <a:latin typeface="Nunito" pitchFamily="2" charset="0"/>
                <a:ea typeface="Calibri"/>
                <a:cs typeface="Arial"/>
              </a:rPr>
              <a:t>average_salary</a:t>
            </a:r>
            <a:endParaRPr lang="en-US" dirty="0">
              <a:solidFill>
                <a:srgbClr val="374151"/>
              </a:solidFill>
              <a:latin typeface="Nunito" pitchFamily="2" charset="0"/>
              <a:ea typeface="Calibri"/>
              <a:cs typeface="Arial"/>
            </a:endParaRPr>
          </a:p>
          <a:p>
            <a:pPr lvl="1"/>
            <a:r>
              <a:rPr lang="en-US" dirty="0">
                <a:solidFill>
                  <a:srgbClr val="374151"/>
                </a:solidFill>
                <a:latin typeface="Nunito" pitchFamily="2" charset="0"/>
                <a:ea typeface="Calibri"/>
                <a:cs typeface="Arial"/>
              </a:rPr>
              <a:t>FROM employees;</a:t>
            </a:r>
          </a:p>
        </p:txBody>
      </p:sp>
      <p:sp>
        <p:nvSpPr>
          <p:cNvPr id="2" name="TextBox 1">
            <a:extLst>
              <a:ext uri="{FF2B5EF4-FFF2-40B4-BE49-F238E27FC236}">
                <a16:creationId xmlns:a16="http://schemas.microsoft.com/office/drawing/2014/main" id="{4EEF71E5-C3F7-D962-27C2-6DC2E097460D}"/>
              </a:ext>
            </a:extLst>
          </p:cNvPr>
          <p:cNvSpPr txBox="1"/>
          <p:nvPr/>
        </p:nvSpPr>
        <p:spPr>
          <a:xfrm>
            <a:off x="6414844" y="1576804"/>
            <a:ext cx="5947299" cy="3416320"/>
          </a:xfrm>
          <a:prstGeom prst="rect">
            <a:avLst/>
          </a:prstGeom>
          <a:noFill/>
        </p:spPr>
        <p:txBody>
          <a:bodyPr wrap="square" lIns="91440" tIns="45720" rIns="91440" bIns="45720" anchor="t">
            <a:spAutoFit/>
          </a:bodyPr>
          <a:lstStyle/>
          <a:p>
            <a:r>
              <a:rPr lang="en-US" b="1">
                <a:solidFill>
                  <a:srgbClr val="374151"/>
                </a:solidFill>
                <a:latin typeface="Nunito" pitchFamily="2" charset="0"/>
                <a:ea typeface="Calibri"/>
                <a:cs typeface="Arial"/>
              </a:rPr>
              <a:t>4. MAX Function:</a:t>
            </a:r>
            <a:r>
              <a:rPr lang="en-US">
                <a:solidFill>
                  <a:srgbClr val="374151"/>
                </a:solidFill>
                <a:latin typeface="Nunito" pitchFamily="2" charset="0"/>
                <a:ea typeface="Calibri"/>
                <a:cs typeface="Arial"/>
              </a:rPr>
              <a:t> To find the highest temperature recorded.</a:t>
            </a:r>
          </a:p>
          <a:p>
            <a:endParaRPr lang="en-US">
              <a:solidFill>
                <a:srgbClr val="374151"/>
              </a:solidFill>
              <a:latin typeface="Nunito" pitchFamily="2" charset="0"/>
              <a:ea typeface="Calibri"/>
              <a:cs typeface="Arial"/>
            </a:endParaRPr>
          </a:p>
          <a:p>
            <a:pPr lvl="1"/>
            <a:r>
              <a:rPr lang="en-US">
                <a:solidFill>
                  <a:srgbClr val="374151"/>
                </a:solidFill>
                <a:latin typeface="Nunito" pitchFamily="2" charset="0"/>
                <a:ea typeface="Calibri"/>
                <a:cs typeface="Arial"/>
              </a:rPr>
              <a:t>SELECT MAX(temperature) AS </a:t>
            </a:r>
            <a:r>
              <a:rPr lang="en-US" err="1">
                <a:solidFill>
                  <a:srgbClr val="374151"/>
                </a:solidFill>
                <a:latin typeface="Nunito" pitchFamily="2" charset="0"/>
                <a:ea typeface="Calibri"/>
                <a:cs typeface="Arial"/>
              </a:rPr>
              <a:t>highest_temperature</a:t>
            </a:r>
            <a:endParaRPr lang="en-US">
              <a:solidFill>
                <a:srgbClr val="374151"/>
              </a:solidFill>
              <a:latin typeface="Nunito" pitchFamily="2" charset="0"/>
              <a:ea typeface="Calibri"/>
              <a:cs typeface="Arial"/>
            </a:endParaRPr>
          </a:p>
          <a:p>
            <a:pPr lvl="1"/>
            <a:r>
              <a:rPr lang="en-US">
                <a:solidFill>
                  <a:srgbClr val="374151"/>
                </a:solidFill>
                <a:latin typeface="Nunito" pitchFamily="2" charset="0"/>
                <a:ea typeface="Calibri"/>
                <a:cs typeface="Arial"/>
              </a:rPr>
              <a:t>FROM </a:t>
            </a:r>
            <a:r>
              <a:rPr lang="en-US" err="1">
                <a:solidFill>
                  <a:srgbClr val="374151"/>
                </a:solidFill>
                <a:latin typeface="Nunito" pitchFamily="2" charset="0"/>
                <a:ea typeface="Calibri"/>
                <a:cs typeface="Arial"/>
              </a:rPr>
              <a:t>weather_data</a:t>
            </a:r>
            <a:r>
              <a:rPr lang="en-US">
                <a:solidFill>
                  <a:srgbClr val="374151"/>
                </a:solidFill>
                <a:latin typeface="Nunito" pitchFamily="2" charset="0"/>
                <a:ea typeface="Calibri"/>
                <a:cs typeface="Arial"/>
              </a:rPr>
              <a:t>;</a:t>
            </a:r>
          </a:p>
          <a:p>
            <a:endParaRPr lang="en-US">
              <a:solidFill>
                <a:srgbClr val="374151"/>
              </a:solidFill>
              <a:latin typeface="Nunito" pitchFamily="2" charset="0"/>
              <a:ea typeface="Calibri"/>
              <a:cs typeface="Arial"/>
            </a:endParaRPr>
          </a:p>
          <a:p>
            <a:r>
              <a:rPr lang="en-US" b="1">
                <a:solidFill>
                  <a:srgbClr val="374151"/>
                </a:solidFill>
                <a:latin typeface="Nunito" pitchFamily="2" charset="0"/>
                <a:ea typeface="Calibri"/>
                <a:cs typeface="Arial"/>
              </a:rPr>
              <a:t>5. MIN Function:</a:t>
            </a:r>
            <a:r>
              <a:rPr lang="en-US">
                <a:solidFill>
                  <a:srgbClr val="374151"/>
                </a:solidFill>
                <a:latin typeface="Nunito" pitchFamily="2" charset="0"/>
                <a:ea typeface="Calibri"/>
                <a:cs typeface="Arial"/>
              </a:rPr>
              <a:t> To find the lowest stock price.</a:t>
            </a:r>
          </a:p>
          <a:p>
            <a:endParaRPr lang="en-US">
              <a:solidFill>
                <a:srgbClr val="374151"/>
              </a:solidFill>
              <a:latin typeface="Nunito" pitchFamily="2" charset="0"/>
              <a:ea typeface="Calibri"/>
              <a:cs typeface="Arial"/>
            </a:endParaRPr>
          </a:p>
          <a:p>
            <a:pPr lvl="1"/>
            <a:r>
              <a:rPr lang="en-US">
                <a:solidFill>
                  <a:srgbClr val="374151"/>
                </a:solidFill>
                <a:latin typeface="Nunito" pitchFamily="2" charset="0"/>
                <a:ea typeface="Calibri"/>
                <a:cs typeface="Arial"/>
              </a:rPr>
              <a:t>SELECT MIN(</a:t>
            </a:r>
            <a:r>
              <a:rPr lang="en-US" err="1">
                <a:solidFill>
                  <a:srgbClr val="374151"/>
                </a:solidFill>
                <a:latin typeface="Nunito" pitchFamily="2" charset="0"/>
                <a:ea typeface="Calibri"/>
                <a:cs typeface="Arial"/>
              </a:rPr>
              <a:t>stock_price</a:t>
            </a:r>
            <a:r>
              <a:rPr lang="en-US">
                <a:solidFill>
                  <a:srgbClr val="374151"/>
                </a:solidFill>
                <a:latin typeface="Nunito" pitchFamily="2" charset="0"/>
                <a:ea typeface="Calibri"/>
                <a:cs typeface="Arial"/>
              </a:rPr>
              <a:t>) AS </a:t>
            </a:r>
            <a:r>
              <a:rPr lang="en-US" err="1">
                <a:solidFill>
                  <a:srgbClr val="374151"/>
                </a:solidFill>
                <a:latin typeface="Nunito" pitchFamily="2" charset="0"/>
                <a:ea typeface="Calibri"/>
                <a:cs typeface="Arial"/>
              </a:rPr>
              <a:t>lowest_price</a:t>
            </a:r>
            <a:endParaRPr lang="en-US">
              <a:solidFill>
                <a:srgbClr val="374151"/>
              </a:solidFill>
              <a:latin typeface="Nunito" pitchFamily="2" charset="0"/>
              <a:ea typeface="Calibri"/>
              <a:cs typeface="Arial"/>
            </a:endParaRPr>
          </a:p>
          <a:p>
            <a:pPr lvl="1"/>
            <a:r>
              <a:rPr lang="en-US">
                <a:solidFill>
                  <a:srgbClr val="374151"/>
                </a:solidFill>
                <a:latin typeface="Nunito" pitchFamily="2" charset="0"/>
                <a:ea typeface="Calibri"/>
                <a:cs typeface="Arial"/>
              </a:rPr>
              <a:t>FROM stocks;</a:t>
            </a:r>
          </a:p>
          <a:p>
            <a:endParaRPr lang="en-US">
              <a:solidFill>
                <a:srgbClr val="374151"/>
              </a:solidFill>
              <a:latin typeface="Nunito" pitchFamily="2" charset="0"/>
              <a:ea typeface="Calibri"/>
              <a:cs typeface="Arial"/>
            </a:endParaRPr>
          </a:p>
        </p:txBody>
      </p:sp>
    </p:spTree>
    <p:extLst>
      <p:ext uri="{BB962C8B-B14F-4D97-AF65-F5344CB8AC3E}">
        <p14:creationId xmlns:p14="http://schemas.microsoft.com/office/powerpoint/2010/main" val="26785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80710" y="568628"/>
            <a:ext cx="6400541"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Subqueries (Nested Queries)</a:t>
            </a:r>
          </a:p>
        </p:txBody>
      </p:sp>
      <p:sp>
        <p:nvSpPr>
          <p:cNvPr id="3" name="TextBox 2">
            <a:extLst>
              <a:ext uri="{FF2B5EF4-FFF2-40B4-BE49-F238E27FC236}">
                <a16:creationId xmlns:a16="http://schemas.microsoft.com/office/drawing/2014/main" id="{4BF97CB1-EA11-C6F9-9B78-D28B1A159A6F}"/>
              </a:ext>
            </a:extLst>
          </p:cNvPr>
          <p:cNvSpPr txBox="1"/>
          <p:nvPr/>
        </p:nvSpPr>
        <p:spPr>
          <a:xfrm>
            <a:off x="680710" y="1443841"/>
            <a:ext cx="11085784" cy="3970318"/>
          </a:xfrm>
          <a:prstGeom prst="rect">
            <a:avLst/>
          </a:prstGeom>
          <a:noFill/>
        </p:spPr>
        <p:txBody>
          <a:bodyPr wrap="square" lIns="91440" tIns="45720" rIns="91440" bIns="45720" anchor="t">
            <a:spAutoFit/>
          </a:bodyPr>
          <a:lstStyle/>
          <a:p>
            <a:r>
              <a:rPr lang="en-US" dirty="0">
                <a:solidFill>
                  <a:srgbClr val="374151"/>
                </a:solidFill>
                <a:latin typeface="Nunito"/>
                <a:ea typeface="Calibri"/>
                <a:cs typeface="Arial"/>
              </a:rPr>
              <a:t>Subqueries, also known as sub-selects or nested queries, are SQL queries that are embedded within another query.</a:t>
            </a:r>
          </a:p>
          <a:p>
            <a:endParaRPr lang="en-US" dirty="0">
              <a:solidFill>
                <a:srgbClr val="374151"/>
              </a:solidFill>
              <a:latin typeface="Nunito"/>
              <a:ea typeface="Calibri"/>
              <a:cs typeface="Arial"/>
            </a:endParaRPr>
          </a:p>
          <a:p>
            <a:r>
              <a:rPr lang="en-US" u="sng" dirty="0">
                <a:solidFill>
                  <a:srgbClr val="374151"/>
                </a:solidFill>
                <a:latin typeface="Nunito"/>
                <a:ea typeface="Calibri"/>
                <a:cs typeface="Arial"/>
              </a:rPr>
              <a:t>Sub-Queries can be categorized into:</a:t>
            </a:r>
          </a:p>
          <a:p>
            <a:r>
              <a:rPr lang="en-US" b="1" dirty="0">
                <a:solidFill>
                  <a:srgbClr val="374151"/>
                </a:solidFill>
                <a:latin typeface="Nunito"/>
                <a:ea typeface="Calibri"/>
                <a:cs typeface="Arial"/>
              </a:rPr>
              <a:t>Scalar Subqueries:</a:t>
            </a:r>
            <a:endParaRPr lang="en-US" dirty="0">
              <a:solidFill>
                <a:srgbClr val="374151"/>
              </a:solidFill>
              <a:latin typeface="Nunito"/>
              <a:ea typeface="Calibri"/>
              <a:cs typeface="Arial"/>
            </a:endParaRPr>
          </a:p>
          <a:p>
            <a:pPr marL="342900" indent="-342900">
              <a:buFont typeface="Arial" panose="020B0604020202020204" pitchFamily="34" charset="0"/>
              <a:buChar char="•"/>
            </a:pPr>
            <a:r>
              <a:rPr lang="en-US" dirty="0" err="1">
                <a:solidFill>
                  <a:srgbClr val="374151"/>
                </a:solidFill>
                <a:latin typeface="Nunito"/>
                <a:ea typeface="Calibri"/>
                <a:cs typeface="Arial"/>
              </a:rPr>
              <a:t>SReturn</a:t>
            </a:r>
            <a:r>
              <a:rPr lang="en-US" dirty="0">
                <a:solidFill>
                  <a:srgbClr val="374151"/>
                </a:solidFill>
                <a:latin typeface="Nunito"/>
                <a:ea typeface="Calibri"/>
                <a:cs typeface="Arial"/>
              </a:rPr>
              <a:t> a single value.</a:t>
            </a:r>
          </a:p>
          <a:p>
            <a:pPr marL="342900" indent="-342900">
              <a:buFont typeface="Arial" panose="020B0604020202020204" pitchFamily="34" charset="0"/>
              <a:buChar char="•"/>
            </a:pPr>
            <a:r>
              <a:rPr lang="en-US" dirty="0">
                <a:solidFill>
                  <a:srgbClr val="374151"/>
                </a:solidFill>
                <a:latin typeface="Nunito"/>
                <a:ea typeface="Calibri"/>
                <a:cs typeface="Arial"/>
              </a:rPr>
              <a:t>Often used in comparisons or calculations within SELECT, WHERE, or HAVING clauses.</a:t>
            </a:r>
          </a:p>
          <a:p>
            <a:r>
              <a:rPr lang="en-US" b="1" dirty="0">
                <a:solidFill>
                  <a:srgbClr val="374151"/>
                </a:solidFill>
                <a:latin typeface="Nunito"/>
                <a:ea typeface="Calibri"/>
                <a:cs typeface="Arial"/>
              </a:rPr>
              <a:t>Table Subqueries:</a:t>
            </a:r>
            <a:endParaRPr lang="en-US" dirty="0">
              <a:solidFill>
                <a:srgbClr val="374151"/>
              </a:solidFill>
              <a:latin typeface="Nunito"/>
              <a:ea typeface="Calibri"/>
              <a:cs typeface="Arial"/>
            </a:endParaRPr>
          </a:p>
          <a:p>
            <a:pPr marL="342900" indent="-342900">
              <a:buFont typeface="Arial" panose="020B0604020202020204" pitchFamily="34" charset="0"/>
              <a:buChar char="•"/>
            </a:pPr>
            <a:r>
              <a:rPr lang="en-US" dirty="0">
                <a:solidFill>
                  <a:srgbClr val="374151"/>
                </a:solidFill>
                <a:latin typeface="Nunito"/>
                <a:ea typeface="Calibri"/>
                <a:cs typeface="Arial"/>
              </a:rPr>
              <a:t>Return a set of rows and columns.</a:t>
            </a:r>
          </a:p>
          <a:p>
            <a:pPr marL="342900" indent="-342900">
              <a:buFont typeface="Arial" panose="020B0604020202020204" pitchFamily="34" charset="0"/>
              <a:buChar char="•"/>
            </a:pPr>
            <a:r>
              <a:rPr lang="en-US" dirty="0">
                <a:solidFill>
                  <a:srgbClr val="374151"/>
                </a:solidFill>
                <a:latin typeface="Nunito"/>
                <a:ea typeface="Calibri"/>
                <a:cs typeface="Arial"/>
              </a:rPr>
              <a:t>Used in the FROM clause to treat the subquery result as a temporary table or view.</a:t>
            </a:r>
          </a:p>
          <a:p>
            <a:r>
              <a:rPr lang="en-US" b="1" dirty="0">
                <a:solidFill>
                  <a:srgbClr val="374151"/>
                </a:solidFill>
                <a:latin typeface="Nunito"/>
                <a:ea typeface="Calibri"/>
                <a:cs typeface="Arial"/>
              </a:rPr>
              <a:t>Correlated Subqueries:</a:t>
            </a:r>
            <a:endParaRPr lang="en-US" dirty="0">
              <a:solidFill>
                <a:srgbClr val="374151"/>
              </a:solidFill>
              <a:latin typeface="Nunito"/>
              <a:ea typeface="Calibri"/>
              <a:cs typeface="Arial"/>
            </a:endParaRPr>
          </a:p>
          <a:p>
            <a:pPr marL="342900" indent="-342900">
              <a:buFont typeface="Arial" panose="020B0604020202020204" pitchFamily="34" charset="0"/>
              <a:buChar char="•"/>
            </a:pPr>
            <a:r>
              <a:rPr lang="en-US" dirty="0">
                <a:solidFill>
                  <a:srgbClr val="374151"/>
                </a:solidFill>
                <a:latin typeface="Nunito"/>
                <a:ea typeface="Calibri"/>
                <a:cs typeface="Arial"/>
              </a:rPr>
              <a:t>Refer to columns from the outer query.</a:t>
            </a:r>
          </a:p>
          <a:p>
            <a:pPr marL="342900" indent="-342900">
              <a:buFont typeface="Arial" panose="020B0604020202020204" pitchFamily="34" charset="0"/>
              <a:buChar char="•"/>
            </a:pPr>
            <a:r>
              <a:rPr lang="en-US" dirty="0">
                <a:solidFill>
                  <a:srgbClr val="374151"/>
                </a:solidFill>
                <a:latin typeface="Nunito"/>
                <a:ea typeface="Calibri"/>
                <a:cs typeface="Arial"/>
              </a:rPr>
              <a:t>Executed for each row processed by the outer query.</a:t>
            </a:r>
          </a:p>
          <a:p>
            <a:pPr marL="342900" indent="-342900">
              <a:buFont typeface="Arial" panose="020B0604020202020204" pitchFamily="34" charset="0"/>
              <a:buChar char="•"/>
            </a:pPr>
            <a:r>
              <a:rPr lang="en-US" dirty="0">
                <a:solidFill>
                  <a:srgbClr val="374151"/>
                </a:solidFill>
                <a:latin typeface="Nunito"/>
                <a:ea typeface="Calibri"/>
                <a:cs typeface="Arial"/>
              </a:rPr>
              <a:t>Useful for row-by-row comparisons or filtering.</a:t>
            </a:r>
          </a:p>
        </p:txBody>
      </p:sp>
    </p:spTree>
    <p:extLst>
      <p:ext uri="{BB962C8B-B14F-4D97-AF65-F5344CB8AC3E}">
        <p14:creationId xmlns:p14="http://schemas.microsoft.com/office/powerpoint/2010/main" val="205995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85332" y="654589"/>
            <a:ext cx="6400541" cy="46833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200" b="1" u="sng" spc="-30" dirty="0">
                <a:solidFill>
                  <a:schemeClr val="accent1">
                    <a:lumMod val="50000"/>
                  </a:schemeClr>
                </a:solidFill>
                <a:latin typeface="Nunito"/>
                <a:cs typeface="Times New Roman"/>
              </a:rPr>
              <a:t>Subqueries (example)</a:t>
            </a:r>
          </a:p>
        </p:txBody>
      </p:sp>
      <p:sp>
        <p:nvSpPr>
          <p:cNvPr id="3" name="TextBox 2">
            <a:extLst>
              <a:ext uri="{FF2B5EF4-FFF2-40B4-BE49-F238E27FC236}">
                <a16:creationId xmlns:a16="http://schemas.microsoft.com/office/drawing/2014/main" id="{4BF97CB1-EA11-C6F9-9B78-D28B1A159A6F}"/>
              </a:ext>
            </a:extLst>
          </p:cNvPr>
          <p:cNvSpPr txBox="1"/>
          <p:nvPr/>
        </p:nvSpPr>
        <p:spPr>
          <a:xfrm>
            <a:off x="585332" y="1299806"/>
            <a:ext cx="11152840" cy="4801314"/>
          </a:xfrm>
          <a:prstGeom prst="rect">
            <a:avLst/>
          </a:prstGeom>
          <a:noFill/>
        </p:spPr>
        <p:txBody>
          <a:bodyPr wrap="square" lIns="91440" tIns="45720" rIns="91440" bIns="45720" anchor="t">
            <a:spAutoFit/>
          </a:bodyPr>
          <a:lstStyle/>
          <a:p>
            <a:r>
              <a:rPr lang="en-US" dirty="0">
                <a:solidFill>
                  <a:srgbClr val="374151"/>
                </a:solidFill>
                <a:latin typeface="Nunito"/>
                <a:ea typeface="Calibri"/>
                <a:cs typeface="Arial"/>
              </a:rPr>
              <a:t>Say you want to find employees who earn more than the average salary in their department:</a:t>
            </a:r>
          </a:p>
          <a:p>
            <a:endParaRPr lang="en-US" b="1" dirty="0">
              <a:solidFill>
                <a:srgbClr val="374151"/>
              </a:solidFill>
              <a:latin typeface="Nunito"/>
              <a:ea typeface="Calibri"/>
              <a:cs typeface="Arial"/>
            </a:endParaRPr>
          </a:p>
          <a:p>
            <a:r>
              <a:rPr lang="en-US" b="1" dirty="0">
                <a:solidFill>
                  <a:srgbClr val="374151"/>
                </a:solidFill>
                <a:latin typeface="Nunito"/>
                <a:ea typeface="Calibri"/>
                <a:cs typeface="Arial"/>
              </a:rPr>
              <a:t>SELECT</a:t>
            </a:r>
            <a:r>
              <a:rPr lang="en-US" dirty="0">
                <a:solidFill>
                  <a:srgbClr val="374151"/>
                </a:solidFill>
                <a:latin typeface="Nunito"/>
                <a:ea typeface="Calibri"/>
                <a:cs typeface="Arial"/>
              </a:rPr>
              <a:t> </a:t>
            </a:r>
            <a:r>
              <a:rPr lang="en-US" dirty="0" err="1">
                <a:solidFill>
                  <a:srgbClr val="374151"/>
                </a:solidFill>
                <a:latin typeface="Nunito"/>
                <a:ea typeface="Calibri"/>
                <a:cs typeface="Arial"/>
              </a:rPr>
              <a:t>e.emp_id</a:t>
            </a:r>
            <a:r>
              <a:rPr lang="en-US" dirty="0">
                <a:solidFill>
                  <a:srgbClr val="374151"/>
                </a:solidFill>
                <a:latin typeface="Nunito"/>
                <a:ea typeface="Calibri"/>
                <a:cs typeface="Arial"/>
              </a:rPr>
              <a:t>, </a:t>
            </a:r>
            <a:r>
              <a:rPr lang="en-US" dirty="0" err="1">
                <a:solidFill>
                  <a:srgbClr val="374151"/>
                </a:solidFill>
                <a:latin typeface="Nunito"/>
                <a:ea typeface="Calibri"/>
                <a:cs typeface="Arial"/>
              </a:rPr>
              <a:t>e.first_name</a:t>
            </a:r>
            <a:r>
              <a:rPr lang="en-US" dirty="0">
                <a:solidFill>
                  <a:srgbClr val="374151"/>
                </a:solidFill>
                <a:latin typeface="Nunito"/>
                <a:ea typeface="Calibri"/>
                <a:cs typeface="Arial"/>
              </a:rPr>
              <a:t>, </a:t>
            </a:r>
            <a:r>
              <a:rPr lang="en-US" dirty="0" err="1">
                <a:solidFill>
                  <a:srgbClr val="374151"/>
                </a:solidFill>
                <a:latin typeface="Nunito"/>
                <a:ea typeface="Calibri"/>
                <a:cs typeface="Arial"/>
              </a:rPr>
              <a:t>e.last_name</a:t>
            </a:r>
            <a:r>
              <a:rPr lang="en-US" dirty="0">
                <a:solidFill>
                  <a:srgbClr val="374151"/>
                </a:solidFill>
                <a:latin typeface="Nunito"/>
                <a:ea typeface="Calibri"/>
                <a:cs typeface="Arial"/>
              </a:rPr>
              <a:t>, </a:t>
            </a:r>
            <a:r>
              <a:rPr lang="en-US" dirty="0" err="1">
                <a:solidFill>
                  <a:srgbClr val="374151"/>
                </a:solidFill>
                <a:latin typeface="Nunito"/>
                <a:ea typeface="Calibri"/>
                <a:cs typeface="Arial"/>
              </a:rPr>
              <a:t>e.salary</a:t>
            </a:r>
            <a:endParaRPr lang="en-US" dirty="0">
              <a:solidFill>
                <a:srgbClr val="374151"/>
              </a:solidFill>
              <a:latin typeface="Nunito"/>
              <a:ea typeface="Calibri"/>
              <a:cs typeface="Arial"/>
            </a:endParaRPr>
          </a:p>
          <a:p>
            <a:r>
              <a:rPr lang="en-US" b="1" dirty="0">
                <a:solidFill>
                  <a:srgbClr val="374151"/>
                </a:solidFill>
                <a:latin typeface="Nunito"/>
                <a:ea typeface="Calibri"/>
                <a:cs typeface="Arial"/>
              </a:rPr>
              <a:t>FROM</a:t>
            </a:r>
            <a:r>
              <a:rPr lang="en-US" dirty="0">
                <a:solidFill>
                  <a:srgbClr val="374151"/>
                </a:solidFill>
                <a:latin typeface="Nunito"/>
                <a:ea typeface="Calibri"/>
                <a:cs typeface="Arial"/>
              </a:rPr>
              <a:t> employees </a:t>
            </a:r>
            <a:r>
              <a:rPr lang="en-US" b="1" dirty="0">
                <a:solidFill>
                  <a:srgbClr val="374151"/>
                </a:solidFill>
                <a:latin typeface="Nunito"/>
                <a:ea typeface="Calibri"/>
                <a:cs typeface="Arial"/>
              </a:rPr>
              <a:t>AS</a:t>
            </a:r>
            <a:r>
              <a:rPr lang="en-US" dirty="0">
                <a:solidFill>
                  <a:srgbClr val="374151"/>
                </a:solidFill>
                <a:latin typeface="Nunito"/>
                <a:ea typeface="Calibri"/>
                <a:cs typeface="Arial"/>
              </a:rPr>
              <a:t> e</a:t>
            </a:r>
          </a:p>
          <a:p>
            <a:r>
              <a:rPr lang="en-US" b="1" dirty="0">
                <a:solidFill>
                  <a:srgbClr val="374151"/>
                </a:solidFill>
                <a:latin typeface="Nunito"/>
                <a:ea typeface="Calibri"/>
                <a:cs typeface="Arial"/>
              </a:rPr>
              <a:t>WHERE</a:t>
            </a:r>
            <a:r>
              <a:rPr lang="en-US" dirty="0">
                <a:solidFill>
                  <a:srgbClr val="374151"/>
                </a:solidFill>
                <a:latin typeface="Nunito"/>
                <a:ea typeface="Calibri"/>
                <a:cs typeface="Arial"/>
              </a:rPr>
              <a:t> </a:t>
            </a:r>
            <a:r>
              <a:rPr lang="en-US" dirty="0" err="1">
                <a:solidFill>
                  <a:srgbClr val="374151"/>
                </a:solidFill>
                <a:latin typeface="Nunito"/>
                <a:ea typeface="Calibri"/>
                <a:cs typeface="Arial"/>
              </a:rPr>
              <a:t>e.salary</a:t>
            </a:r>
            <a:r>
              <a:rPr lang="en-US" dirty="0">
                <a:solidFill>
                  <a:srgbClr val="374151"/>
                </a:solidFill>
                <a:latin typeface="Nunito"/>
                <a:ea typeface="Calibri"/>
                <a:cs typeface="Arial"/>
              </a:rPr>
              <a:t> &gt; </a:t>
            </a:r>
            <a:r>
              <a:rPr lang="en-US" dirty="0">
                <a:solidFill>
                  <a:schemeClr val="tx2"/>
                </a:solidFill>
                <a:latin typeface="Nunito"/>
                <a:ea typeface="Calibri"/>
                <a:cs typeface="Arial"/>
              </a:rPr>
              <a:t>(</a:t>
            </a:r>
          </a:p>
          <a:p>
            <a:r>
              <a:rPr lang="en-US" dirty="0">
                <a:solidFill>
                  <a:srgbClr val="FF0000"/>
                </a:solidFill>
                <a:latin typeface="Nunito"/>
                <a:ea typeface="Calibri"/>
                <a:cs typeface="Arial"/>
              </a:rPr>
              <a:t>  </a:t>
            </a:r>
            <a:r>
              <a:rPr lang="en-US" b="1" dirty="0">
                <a:solidFill>
                  <a:srgbClr val="FF0000"/>
                </a:solidFill>
                <a:latin typeface="Nunito"/>
                <a:ea typeface="Calibri"/>
                <a:cs typeface="Arial"/>
              </a:rPr>
              <a:t>SELECT</a:t>
            </a:r>
            <a:r>
              <a:rPr lang="en-US" dirty="0">
                <a:solidFill>
                  <a:srgbClr val="FF0000"/>
                </a:solidFill>
                <a:latin typeface="Nunito"/>
                <a:ea typeface="Calibri"/>
                <a:cs typeface="Arial"/>
              </a:rPr>
              <a:t> AVG(salary)</a:t>
            </a:r>
          </a:p>
          <a:p>
            <a:r>
              <a:rPr lang="en-US" dirty="0">
                <a:solidFill>
                  <a:srgbClr val="FF0000"/>
                </a:solidFill>
                <a:latin typeface="Nunito"/>
                <a:ea typeface="Calibri"/>
                <a:cs typeface="Arial"/>
              </a:rPr>
              <a:t>  </a:t>
            </a:r>
            <a:r>
              <a:rPr lang="en-US" b="1" dirty="0">
                <a:solidFill>
                  <a:srgbClr val="FF0000"/>
                </a:solidFill>
                <a:latin typeface="Nunito"/>
                <a:ea typeface="Calibri"/>
                <a:cs typeface="Arial"/>
              </a:rPr>
              <a:t>FROM</a:t>
            </a:r>
            <a:r>
              <a:rPr lang="en-US" dirty="0">
                <a:solidFill>
                  <a:srgbClr val="FF0000"/>
                </a:solidFill>
                <a:latin typeface="Nunito"/>
                <a:ea typeface="Calibri"/>
                <a:cs typeface="Arial"/>
              </a:rPr>
              <a:t> employees</a:t>
            </a:r>
          </a:p>
          <a:p>
            <a:r>
              <a:rPr lang="en-US" dirty="0">
                <a:solidFill>
                  <a:srgbClr val="FF0000"/>
                </a:solidFill>
                <a:latin typeface="Nunito"/>
                <a:ea typeface="Calibri"/>
                <a:cs typeface="Arial"/>
              </a:rPr>
              <a:t>  </a:t>
            </a:r>
            <a:r>
              <a:rPr lang="en-US" b="1" dirty="0">
                <a:solidFill>
                  <a:srgbClr val="FF0000"/>
                </a:solidFill>
                <a:latin typeface="Nunito"/>
                <a:ea typeface="Calibri"/>
                <a:cs typeface="Arial"/>
              </a:rPr>
              <a:t>WHERE</a:t>
            </a:r>
            <a:r>
              <a:rPr lang="en-US" dirty="0">
                <a:solidFill>
                  <a:srgbClr val="FF0000"/>
                </a:solidFill>
                <a:latin typeface="Nunito"/>
                <a:ea typeface="Calibri"/>
                <a:cs typeface="Arial"/>
              </a:rPr>
              <a:t> </a:t>
            </a:r>
            <a:r>
              <a:rPr lang="en-US" dirty="0" err="1">
                <a:solidFill>
                  <a:srgbClr val="FF0000"/>
                </a:solidFill>
                <a:latin typeface="Nunito"/>
                <a:ea typeface="Calibri"/>
                <a:cs typeface="Arial"/>
              </a:rPr>
              <a:t>dept_id</a:t>
            </a:r>
            <a:r>
              <a:rPr lang="en-US" dirty="0">
                <a:solidFill>
                  <a:srgbClr val="FF0000"/>
                </a:solidFill>
                <a:latin typeface="Nunito"/>
                <a:ea typeface="Calibri"/>
                <a:cs typeface="Arial"/>
              </a:rPr>
              <a:t> = </a:t>
            </a:r>
            <a:r>
              <a:rPr lang="en-US" dirty="0" err="1">
                <a:solidFill>
                  <a:srgbClr val="FF0000"/>
                </a:solidFill>
                <a:latin typeface="Nunito"/>
                <a:ea typeface="Calibri"/>
                <a:cs typeface="Arial"/>
              </a:rPr>
              <a:t>e.dept_id</a:t>
            </a:r>
            <a:endParaRPr lang="en-US" dirty="0">
              <a:solidFill>
                <a:srgbClr val="FF0000"/>
              </a:solidFill>
              <a:latin typeface="Nunito"/>
              <a:ea typeface="Calibri"/>
              <a:cs typeface="Arial"/>
            </a:endParaRPr>
          </a:p>
          <a:p>
            <a:r>
              <a:rPr lang="en-US" dirty="0">
                <a:solidFill>
                  <a:schemeClr val="tx2"/>
                </a:solidFill>
                <a:latin typeface="Nunito"/>
                <a:ea typeface="Calibri"/>
                <a:cs typeface="Arial"/>
              </a:rPr>
              <a:t>)</a:t>
            </a:r>
            <a:r>
              <a:rPr lang="en-US" dirty="0">
                <a:solidFill>
                  <a:srgbClr val="374151"/>
                </a:solidFill>
                <a:latin typeface="Nunito"/>
                <a:ea typeface="Calibri"/>
                <a:cs typeface="Arial"/>
              </a:rPr>
              <a:t>;</a:t>
            </a:r>
          </a:p>
          <a:p>
            <a:endParaRPr lang="en-US" dirty="0">
              <a:solidFill>
                <a:srgbClr val="374151"/>
              </a:solidFill>
              <a:latin typeface="Nunito"/>
              <a:ea typeface="Calibri"/>
              <a:cs typeface="Arial"/>
            </a:endParaRPr>
          </a:p>
          <a:p>
            <a:pPr marL="342900" indent="-342900">
              <a:buFont typeface="Arial" panose="020B0604020202020204" pitchFamily="34" charset="0"/>
              <a:buChar char="•"/>
            </a:pPr>
            <a:r>
              <a:rPr lang="en-US" dirty="0">
                <a:solidFill>
                  <a:srgbClr val="374151"/>
                </a:solidFill>
                <a:latin typeface="Nunito"/>
                <a:ea typeface="Calibri"/>
                <a:cs typeface="Arial"/>
              </a:rPr>
              <a:t>This query selects </a:t>
            </a:r>
            <a:r>
              <a:rPr lang="en-US" i="1" dirty="0" err="1">
                <a:solidFill>
                  <a:srgbClr val="374151"/>
                </a:solidFill>
                <a:latin typeface="Nunito"/>
                <a:ea typeface="Calibri"/>
                <a:cs typeface="Arial"/>
              </a:rPr>
              <a:t>emp_id</a:t>
            </a:r>
            <a:r>
              <a:rPr lang="en-US" dirty="0">
                <a:solidFill>
                  <a:srgbClr val="374151"/>
                </a:solidFill>
                <a:latin typeface="Nunito"/>
                <a:ea typeface="Calibri"/>
                <a:cs typeface="Arial"/>
              </a:rPr>
              <a:t>, </a:t>
            </a:r>
            <a:r>
              <a:rPr lang="en-US" i="1" dirty="0" err="1">
                <a:solidFill>
                  <a:srgbClr val="374151"/>
                </a:solidFill>
                <a:latin typeface="Nunito"/>
                <a:ea typeface="Calibri"/>
                <a:cs typeface="Arial"/>
              </a:rPr>
              <a:t>first_name</a:t>
            </a:r>
            <a:r>
              <a:rPr lang="en-US" dirty="0">
                <a:solidFill>
                  <a:srgbClr val="374151"/>
                </a:solidFill>
                <a:latin typeface="Nunito"/>
                <a:ea typeface="Calibri"/>
                <a:cs typeface="Arial"/>
              </a:rPr>
              <a:t>, </a:t>
            </a:r>
            <a:r>
              <a:rPr lang="en-US" i="1" dirty="0" err="1">
                <a:solidFill>
                  <a:srgbClr val="374151"/>
                </a:solidFill>
                <a:latin typeface="Nunito"/>
                <a:ea typeface="Calibri"/>
                <a:cs typeface="Arial"/>
              </a:rPr>
              <a:t>last_name</a:t>
            </a:r>
            <a:r>
              <a:rPr lang="en-US" dirty="0">
                <a:solidFill>
                  <a:srgbClr val="374151"/>
                </a:solidFill>
                <a:latin typeface="Nunito"/>
                <a:ea typeface="Calibri"/>
                <a:cs typeface="Arial"/>
              </a:rPr>
              <a:t>, and salary from the employees table, aliasing it as e for easier reference.</a:t>
            </a:r>
          </a:p>
          <a:p>
            <a:pPr marL="342900" indent="-342900">
              <a:buFont typeface="Arial" panose="020B0604020202020204" pitchFamily="34" charset="0"/>
              <a:buChar char="•"/>
            </a:pPr>
            <a:r>
              <a:rPr lang="en-US" dirty="0">
                <a:solidFill>
                  <a:srgbClr val="374151"/>
                </a:solidFill>
                <a:latin typeface="Nunito"/>
                <a:ea typeface="Calibri"/>
                <a:cs typeface="Arial"/>
              </a:rPr>
              <a:t>The </a:t>
            </a:r>
            <a:r>
              <a:rPr lang="en-US" b="1" dirty="0">
                <a:solidFill>
                  <a:srgbClr val="374151"/>
                </a:solidFill>
                <a:latin typeface="Nunito"/>
                <a:ea typeface="Calibri"/>
                <a:cs typeface="Arial"/>
              </a:rPr>
              <a:t>WHERE</a:t>
            </a:r>
            <a:r>
              <a:rPr lang="en-US" dirty="0">
                <a:solidFill>
                  <a:srgbClr val="374151"/>
                </a:solidFill>
                <a:latin typeface="Nunito"/>
                <a:ea typeface="Calibri"/>
                <a:cs typeface="Arial"/>
              </a:rPr>
              <a:t> clause uses a subquery.</a:t>
            </a:r>
          </a:p>
          <a:p>
            <a:pPr marL="342900" indent="-342900">
              <a:buFont typeface="Arial" panose="020B0604020202020204" pitchFamily="34" charset="0"/>
              <a:buChar char="•"/>
            </a:pPr>
            <a:r>
              <a:rPr lang="en-US" dirty="0">
                <a:solidFill>
                  <a:srgbClr val="374151"/>
                </a:solidFill>
                <a:latin typeface="Nunito"/>
                <a:ea typeface="Calibri"/>
                <a:cs typeface="Arial"/>
              </a:rPr>
              <a:t>The subquery calculates the average salary (</a:t>
            </a:r>
            <a:r>
              <a:rPr lang="en-US" b="1" dirty="0">
                <a:solidFill>
                  <a:srgbClr val="374151"/>
                </a:solidFill>
                <a:latin typeface="Nunito"/>
                <a:ea typeface="Calibri"/>
                <a:cs typeface="Arial"/>
              </a:rPr>
              <a:t>AVG</a:t>
            </a:r>
            <a:r>
              <a:rPr lang="en-US" dirty="0">
                <a:solidFill>
                  <a:srgbClr val="374151"/>
                </a:solidFill>
                <a:latin typeface="Nunito"/>
                <a:ea typeface="Calibri"/>
                <a:cs typeface="Arial"/>
              </a:rPr>
              <a:t>(salary)) from the employees table.</a:t>
            </a:r>
          </a:p>
          <a:p>
            <a:pPr marL="342900" indent="-342900">
              <a:buFont typeface="Arial" panose="020B0604020202020204" pitchFamily="34" charset="0"/>
              <a:buChar char="•"/>
            </a:pPr>
            <a:r>
              <a:rPr lang="en-US" dirty="0">
                <a:solidFill>
                  <a:srgbClr val="374151"/>
                </a:solidFill>
                <a:latin typeface="Nunito"/>
                <a:ea typeface="Calibri"/>
                <a:cs typeface="Arial"/>
              </a:rPr>
              <a:t>The main query then compares each employee's salary with the average salary for their department (obtained from the subquery).</a:t>
            </a:r>
          </a:p>
          <a:p>
            <a:pPr marL="342900" indent="-342900">
              <a:buFont typeface="Arial" panose="020B0604020202020204" pitchFamily="34" charset="0"/>
              <a:buChar char="•"/>
            </a:pPr>
            <a:r>
              <a:rPr lang="en-US" dirty="0">
                <a:solidFill>
                  <a:srgbClr val="374151"/>
                </a:solidFill>
                <a:latin typeface="Nunito"/>
                <a:ea typeface="Calibri"/>
                <a:cs typeface="Arial"/>
              </a:rPr>
              <a:t>It returns only employees whose salary is greater than the average salary within their department.</a:t>
            </a:r>
          </a:p>
        </p:txBody>
      </p:sp>
    </p:spTree>
    <p:extLst>
      <p:ext uri="{BB962C8B-B14F-4D97-AF65-F5344CB8AC3E}">
        <p14:creationId xmlns:p14="http://schemas.microsoft.com/office/powerpoint/2010/main" val="119302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2F6A-E89F-45D0-4C37-F8D123D863FF}"/>
              </a:ext>
            </a:extLst>
          </p:cNvPr>
          <p:cNvSpPr>
            <a:spLocks noGrp="1"/>
          </p:cNvSpPr>
          <p:nvPr>
            <p:ph type="title"/>
          </p:nvPr>
        </p:nvSpPr>
        <p:spPr/>
        <p:txBody>
          <a:bodyPr/>
          <a:lstStyle/>
          <a:p>
            <a:r>
              <a:rPr lang="en-US" dirty="0">
                <a:latin typeface="Calibri"/>
                <a:cs typeface="Calibri"/>
              </a:rPr>
              <a:t>Trainer Guidelines for Conducting Class</a:t>
            </a:r>
            <a:endParaRPr lang="en-US" dirty="0"/>
          </a:p>
        </p:txBody>
      </p:sp>
      <p:sp>
        <p:nvSpPr>
          <p:cNvPr id="3" name="Content Placeholder 2">
            <a:extLst>
              <a:ext uri="{FF2B5EF4-FFF2-40B4-BE49-F238E27FC236}">
                <a16:creationId xmlns:a16="http://schemas.microsoft.com/office/drawing/2014/main" id="{9CA356E4-99F9-93BD-8697-B5FE13DDA948}"/>
              </a:ext>
            </a:extLst>
          </p:cNvPr>
          <p:cNvSpPr>
            <a:spLocks noGrp="1"/>
          </p:cNvSpPr>
          <p:nvPr>
            <p:ph idx="1"/>
          </p:nvPr>
        </p:nvSpPr>
        <p:spPr/>
        <p:txBody>
          <a:bodyPr vert="horz" lIns="91440" tIns="45720" rIns="91440" bIns="45720" rtlCol="0" anchor="t">
            <a:normAutofit fontScale="77500" lnSpcReduction="20000"/>
          </a:bodyPr>
          <a:lstStyle/>
          <a:p>
            <a:endParaRPr lang="en-US" dirty="0">
              <a:latin typeface="Calibri"/>
              <a:cs typeface="Calibri"/>
            </a:endParaRPr>
          </a:p>
          <a:p>
            <a:r>
              <a:rPr lang="en-US" dirty="0">
                <a:latin typeface="Calibri"/>
                <a:cs typeface="Calibri"/>
              </a:rPr>
              <a:t>Solve questions live by creating </a:t>
            </a:r>
            <a:r>
              <a:rPr lang="en-US" b="1" dirty="0">
                <a:latin typeface="Calibri"/>
                <a:cs typeface="Calibri"/>
              </a:rPr>
              <a:t>new blank files</a:t>
            </a:r>
            <a:r>
              <a:rPr lang="en-US" dirty="0">
                <a:latin typeface="Calibri"/>
                <a:cs typeface="Calibri"/>
              </a:rPr>
              <a:t> (Excel, Python, </a:t>
            </a:r>
            <a:r>
              <a:rPr lang="en-US" err="1">
                <a:latin typeface="Calibri"/>
                <a:cs typeface="Calibri"/>
              </a:rPr>
              <a:t>Jupyter</a:t>
            </a:r>
            <a:r>
              <a:rPr lang="en-US" dirty="0">
                <a:latin typeface="Calibri"/>
                <a:cs typeface="Calibri"/>
              </a:rPr>
              <a:t> notebook, Dashboard) during the session, rather than sharing completed solutions.</a:t>
            </a:r>
            <a:endParaRPr lang="en-US" dirty="0">
              <a:latin typeface="Calibri"/>
              <a:cs typeface="Calibri" panose="020F0502020204030204" pitchFamily="34" charset="0"/>
            </a:endParaRPr>
          </a:p>
          <a:p>
            <a:endParaRPr lang="en-US" dirty="0">
              <a:latin typeface="Calibri"/>
              <a:cs typeface="Calibri"/>
            </a:endParaRPr>
          </a:p>
          <a:p>
            <a:r>
              <a:rPr lang="en-US" dirty="0">
                <a:latin typeface="Calibri"/>
                <a:cs typeface="Calibri"/>
              </a:rPr>
              <a:t>Review teaching materials and solutions beforehand, and prepare additional examples to reinforce learning.</a:t>
            </a:r>
          </a:p>
          <a:p>
            <a:endParaRPr lang="en-US" dirty="0">
              <a:latin typeface="Calibri"/>
              <a:cs typeface="Calibri"/>
            </a:endParaRPr>
          </a:p>
          <a:p>
            <a:r>
              <a:rPr lang="en-US" dirty="0">
                <a:latin typeface="Calibri"/>
                <a:cs typeface="Calibri"/>
              </a:rPr>
              <a:t>Ensure online students can hear you and see the screen clearly at all times.</a:t>
            </a:r>
          </a:p>
          <a:p>
            <a:endParaRPr lang="en-US" dirty="0">
              <a:latin typeface="Calibri"/>
              <a:cs typeface="Calibri"/>
            </a:endParaRPr>
          </a:p>
          <a:p>
            <a:r>
              <a:rPr lang="en-US" dirty="0">
                <a:latin typeface="Calibri"/>
                <a:cs typeface="Calibri"/>
              </a:rPr>
              <a:t>Test your computer and necessary software before class begins.</a:t>
            </a:r>
          </a:p>
          <a:p>
            <a:endParaRPr lang="en-US" dirty="0">
              <a:latin typeface="Calibri"/>
              <a:cs typeface="Calibri"/>
            </a:endParaRPr>
          </a:p>
          <a:p>
            <a:r>
              <a:rPr lang="en-US" dirty="0">
                <a:latin typeface="Calibri"/>
                <a:cs typeface="Calibri"/>
              </a:rPr>
              <a:t>Check with online students every 15-20 minutes to see if they understand the material and have any questions.</a:t>
            </a:r>
            <a:endParaRPr lang="en-US"/>
          </a:p>
        </p:txBody>
      </p:sp>
    </p:spTree>
    <p:extLst>
      <p:ext uri="{BB962C8B-B14F-4D97-AF65-F5344CB8AC3E}">
        <p14:creationId xmlns:p14="http://schemas.microsoft.com/office/powerpoint/2010/main" val="22888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54762" y="591753"/>
            <a:ext cx="6400541"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Performing JOIN Operations</a:t>
            </a:r>
          </a:p>
        </p:txBody>
      </p:sp>
      <p:sp>
        <p:nvSpPr>
          <p:cNvPr id="3" name="TextBox 2">
            <a:extLst>
              <a:ext uri="{FF2B5EF4-FFF2-40B4-BE49-F238E27FC236}">
                <a16:creationId xmlns:a16="http://schemas.microsoft.com/office/drawing/2014/main" id="{4BF97CB1-EA11-C6F9-9B78-D28B1A159A6F}"/>
              </a:ext>
            </a:extLst>
          </p:cNvPr>
          <p:cNvSpPr txBox="1"/>
          <p:nvPr/>
        </p:nvSpPr>
        <p:spPr>
          <a:xfrm>
            <a:off x="654762" y="1469013"/>
            <a:ext cx="11006536" cy="4247317"/>
          </a:xfrm>
          <a:prstGeom prst="rect">
            <a:avLst/>
          </a:prstGeom>
          <a:noFill/>
        </p:spPr>
        <p:txBody>
          <a:bodyPr wrap="square" lIns="91440" tIns="45720" rIns="91440" bIns="45720" anchor="t">
            <a:spAutoFit/>
          </a:bodyPr>
          <a:lstStyle/>
          <a:p>
            <a:r>
              <a:rPr lang="en-US" dirty="0">
                <a:solidFill>
                  <a:srgbClr val="374151"/>
                </a:solidFill>
                <a:latin typeface="Nunito"/>
                <a:ea typeface="+mn-lt"/>
                <a:cs typeface="+mn-lt"/>
              </a:rPr>
              <a:t>join operations are used to combine data from two or more tables based on related columns.</a:t>
            </a:r>
            <a:endParaRPr lang="en-US" dirty="0">
              <a:latin typeface="Nunito"/>
              <a:ea typeface="+mn-lt"/>
              <a:cs typeface="+mn-lt"/>
            </a:endParaRPr>
          </a:p>
          <a:p>
            <a:endParaRPr lang="en-US" b="1" dirty="0">
              <a:solidFill>
                <a:srgbClr val="374151"/>
              </a:solidFill>
              <a:latin typeface="Nunito"/>
              <a:ea typeface="+mn-lt"/>
              <a:cs typeface="+mn-lt"/>
            </a:endParaRPr>
          </a:p>
          <a:p>
            <a:r>
              <a:rPr lang="en-US" b="1" dirty="0">
                <a:solidFill>
                  <a:srgbClr val="374151"/>
                </a:solidFill>
                <a:latin typeface="Nunito"/>
                <a:ea typeface="+mn-lt"/>
                <a:cs typeface="+mn-lt"/>
              </a:rPr>
              <a:t>1. INNER JOIN:</a:t>
            </a:r>
            <a:endParaRPr lang="en-US" dirty="0">
              <a:latin typeface="Nunito"/>
            </a:endParaRPr>
          </a:p>
          <a:p>
            <a:endParaRPr lang="en-US" b="1" dirty="0">
              <a:solidFill>
                <a:srgbClr val="374151"/>
              </a:solidFill>
              <a:latin typeface="Nunito"/>
              <a:ea typeface="+mn-lt"/>
              <a:cs typeface="+mn-lt"/>
            </a:endParaRPr>
          </a:p>
          <a:p>
            <a:r>
              <a:rPr lang="en-US" dirty="0">
                <a:solidFill>
                  <a:srgbClr val="374151"/>
                </a:solidFill>
                <a:latin typeface="Nunito"/>
                <a:ea typeface="+mn-lt"/>
                <a:cs typeface="+mn-lt"/>
              </a:rPr>
              <a:t>An INNER JOIN returns only the rows that have matching values in both tables being joined. It combines data where the specified condition is met.</a:t>
            </a:r>
            <a:endParaRPr lang="en-US" dirty="0">
              <a:latin typeface="Nunito"/>
            </a:endParaRP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Example of INNER JOIN:</a:t>
            </a:r>
            <a:endParaRPr lang="en-US" dirty="0">
              <a:latin typeface="Nunito"/>
            </a:endParaRPr>
          </a:p>
          <a:p>
            <a:r>
              <a:rPr lang="en-US" dirty="0">
                <a:solidFill>
                  <a:srgbClr val="374151"/>
                </a:solidFill>
                <a:latin typeface="Nunito"/>
                <a:ea typeface="+mn-lt"/>
                <a:cs typeface="+mn-lt"/>
              </a:rPr>
              <a:t>Suppose you have two tables, </a:t>
            </a:r>
            <a:r>
              <a:rPr lang="en-US" b="1" dirty="0">
                <a:solidFill>
                  <a:srgbClr val="374151"/>
                </a:solidFill>
                <a:latin typeface="Nunito"/>
                <a:ea typeface="Calibri"/>
                <a:cs typeface="Arial"/>
              </a:rPr>
              <a:t>orders</a:t>
            </a:r>
            <a:r>
              <a:rPr lang="en-US" dirty="0">
                <a:solidFill>
                  <a:srgbClr val="374151"/>
                </a:solidFill>
                <a:latin typeface="Nunito"/>
                <a:ea typeface="+mn-lt"/>
                <a:cs typeface="+mn-lt"/>
              </a:rPr>
              <a:t> and </a:t>
            </a:r>
            <a:r>
              <a:rPr lang="en-US" b="1" dirty="0">
                <a:solidFill>
                  <a:srgbClr val="374151"/>
                </a:solidFill>
                <a:latin typeface="Nunito"/>
                <a:ea typeface="Calibri"/>
                <a:cs typeface="Arial"/>
              </a:rPr>
              <a:t>customers</a:t>
            </a:r>
            <a:r>
              <a:rPr lang="en-US" dirty="0">
                <a:solidFill>
                  <a:srgbClr val="374151"/>
                </a:solidFill>
                <a:latin typeface="Nunito"/>
                <a:ea typeface="+mn-lt"/>
                <a:cs typeface="+mn-lt"/>
              </a:rPr>
              <a:t>, and you want to retrieve a list of orders along with customer information for each order:</a:t>
            </a:r>
            <a:endParaRPr lang="en-US" dirty="0">
              <a:latin typeface="Nunito"/>
            </a:endParaRPr>
          </a:p>
          <a:p>
            <a:endParaRPr lang="en-US" b="1" dirty="0">
              <a:solidFill>
                <a:srgbClr val="374151"/>
              </a:solidFill>
              <a:latin typeface="Nunito"/>
              <a:ea typeface="Calibri"/>
              <a:cs typeface="Arial"/>
            </a:endParaRPr>
          </a:p>
          <a:p>
            <a:pPr lvl="2"/>
            <a:r>
              <a:rPr lang="en-US" dirty="0">
                <a:solidFill>
                  <a:srgbClr val="374151"/>
                </a:solidFill>
                <a:latin typeface="Nunito"/>
                <a:ea typeface="+mn-lt"/>
                <a:cs typeface="+mn-lt"/>
              </a:rPr>
              <a:t>SELECT </a:t>
            </a:r>
            <a:r>
              <a:rPr lang="en-US" dirty="0" err="1">
                <a:solidFill>
                  <a:srgbClr val="374151"/>
                </a:solidFill>
                <a:latin typeface="Nunito"/>
                <a:ea typeface="+mn-lt"/>
                <a:cs typeface="+mn-lt"/>
              </a:rPr>
              <a:t>orders.order_id</a:t>
            </a:r>
            <a:r>
              <a:rPr lang="en-US" dirty="0">
                <a:solidFill>
                  <a:srgbClr val="374151"/>
                </a:solidFill>
                <a:latin typeface="Nunito"/>
                <a:ea typeface="+mn-lt"/>
                <a:cs typeface="+mn-lt"/>
              </a:rPr>
              <a:t>, </a:t>
            </a:r>
            <a:r>
              <a:rPr lang="en-US" dirty="0" err="1">
                <a:solidFill>
                  <a:srgbClr val="374151"/>
                </a:solidFill>
                <a:latin typeface="Nunito"/>
                <a:ea typeface="+mn-lt"/>
                <a:cs typeface="+mn-lt"/>
              </a:rPr>
              <a:t>customers.customer_name</a:t>
            </a:r>
            <a:endParaRPr lang="en-US" dirty="0">
              <a:latin typeface="Nunito"/>
            </a:endParaRPr>
          </a:p>
          <a:p>
            <a:pPr lvl="2"/>
            <a:r>
              <a:rPr lang="en-US" dirty="0">
                <a:solidFill>
                  <a:srgbClr val="374151"/>
                </a:solidFill>
                <a:latin typeface="Nunito"/>
                <a:ea typeface="+mn-lt"/>
                <a:cs typeface="+mn-lt"/>
              </a:rPr>
              <a:t>FROM orders</a:t>
            </a:r>
            <a:endParaRPr lang="en-US" dirty="0">
              <a:latin typeface="Nunito"/>
            </a:endParaRPr>
          </a:p>
          <a:p>
            <a:pPr lvl="2"/>
            <a:r>
              <a:rPr lang="en-US" dirty="0">
                <a:solidFill>
                  <a:srgbClr val="374151"/>
                </a:solidFill>
                <a:latin typeface="Nunito"/>
                <a:ea typeface="+mn-lt"/>
                <a:cs typeface="+mn-lt"/>
              </a:rPr>
              <a:t>INNER JOIN customers ON </a:t>
            </a:r>
            <a:r>
              <a:rPr lang="en-US" dirty="0" err="1">
                <a:solidFill>
                  <a:srgbClr val="374151"/>
                </a:solidFill>
                <a:latin typeface="Nunito"/>
                <a:ea typeface="+mn-lt"/>
                <a:cs typeface="+mn-lt"/>
              </a:rPr>
              <a:t>orders.customer_id</a:t>
            </a:r>
            <a:r>
              <a:rPr lang="en-US" dirty="0">
                <a:solidFill>
                  <a:srgbClr val="374151"/>
                </a:solidFill>
                <a:latin typeface="Nunito"/>
                <a:ea typeface="+mn-lt"/>
                <a:cs typeface="+mn-lt"/>
              </a:rPr>
              <a:t> = </a:t>
            </a:r>
            <a:r>
              <a:rPr lang="en-US" dirty="0" err="1">
                <a:solidFill>
                  <a:srgbClr val="374151"/>
                </a:solidFill>
                <a:latin typeface="Nunito"/>
                <a:ea typeface="+mn-lt"/>
                <a:cs typeface="+mn-lt"/>
              </a:rPr>
              <a:t>customers.customer_id</a:t>
            </a:r>
            <a:r>
              <a:rPr lang="en-US" dirty="0">
                <a:solidFill>
                  <a:srgbClr val="374151"/>
                </a:solidFill>
                <a:latin typeface="Nunito"/>
                <a:ea typeface="+mn-lt"/>
                <a:cs typeface="+mn-lt"/>
              </a:rPr>
              <a:t>;</a:t>
            </a:r>
            <a:endParaRPr lang="en-US" dirty="0">
              <a:latin typeface="Nunito"/>
            </a:endParaRPr>
          </a:p>
          <a:p>
            <a:endParaRPr lang="en-US" b="1" dirty="0">
              <a:solidFill>
                <a:srgbClr val="374151"/>
              </a:solidFill>
              <a:latin typeface="Nunito"/>
              <a:ea typeface="Calibri"/>
              <a:cs typeface="Arial"/>
            </a:endParaRPr>
          </a:p>
        </p:txBody>
      </p:sp>
    </p:spTree>
    <p:extLst>
      <p:ext uri="{BB962C8B-B14F-4D97-AF65-F5344CB8AC3E}">
        <p14:creationId xmlns:p14="http://schemas.microsoft.com/office/powerpoint/2010/main" val="161746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98301" y="645503"/>
            <a:ext cx="6400541"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Cont..</a:t>
            </a:r>
          </a:p>
        </p:txBody>
      </p:sp>
      <p:sp>
        <p:nvSpPr>
          <p:cNvPr id="3" name="TextBox 2">
            <a:extLst>
              <a:ext uri="{FF2B5EF4-FFF2-40B4-BE49-F238E27FC236}">
                <a16:creationId xmlns:a16="http://schemas.microsoft.com/office/drawing/2014/main" id="{4BF97CB1-EA11-C6F9-9B78-D28B1A159A6F}"/>
              </a:ext>
            </a:extLst>
          </p:cNvPr>
          <p:cNvSpPr txBox="1"/>
          <p:nvPr/>
        </p:nvSpPr>
        <p:spPr>
          <a:xfrm>
            <a:off x="598301" y="1428738"/>
            <a:ext cx="11037016" cy="5016758"/>
          </a:xfrm>
          <a:prstGeom prst="rect">
            <a:avLst/>
          </a:prstGeom>
          <a:noFill/>
        </p:spPr>
        <p:txBody>
          <a:bodyPr wrap="square" lIns="91440" tIns="45720" rIns="91440" bIns="45720" anchor="t">
            <a:spAutoFit/>
          </a:bodyPr>
          <a:lstStyle/>
          <a:p>
            <a:r>
              <a:rPr lang="en-US" sz="2000" b="1" dirty="0">
                <a:solidFill>
                  <a:srgbClr val="374151"/>
                </a:solidFill>
                <a:latin typeface="Nunito"/>
                <a:ea typeface="+mn-lt"/>
                <a:cs typeface="+mn-lt"/>
              </a:rPr>
              <a:t>2. LEFT JOIN (or LEFT OUTER JOIN):</a:t>
            </a:r>
            <a:endParaRPr lang="en-US" sz="2000" b="1" dirty="0">
              <a:solidFill>
                <a:srgbClr val="000000"/>
              </a:solidFill>
              <a:latin typeface="Nunito"/>
              <a:ea typeface="+mn-lt"/>
              <a:cs typeface="+mn-lt"/>
            </a:endParaRPr>
          </a:p>
          <a:p>
            <a:endParaRPr lang="en-US" sz="2000" b="1" dirty="0">
              <a:solidFill>
                <a:srgbClr val="374151"/>
              </a:solidFill>
              <a:latin typeface="Nunito"/>
              <a:ea typeface="+mn-lt"/>
              <a:cs typeface="+mn-lt"/>
            </a:endParaRPr>
          </a:p>
          <a:p>
            <a:r>
              <a:rPr lang="en-US" sz="2000" dirty="0">
                <a:solidFill>
                  <a:srgbClr val="374151"/>
                </a:solidFill>
                <a:latin typeface="Nunito"/>
                <a:ea typeface="+mn-lt"/>
                <a:cs typeface="+mn-lt"/>
              </a:rPr>
              <a:t>A LEFT JOIN returns all rows from the left table and the matching rows from the right table. If there are no matching rows in the right table, NULL values are returned for the columns from the right table.</a:t>
            </a:r>
          </a:p>
          <a:p>
            <a:endParaRPr lang="en-US" sz="2000" dirty="0">
              <a:solidFill>
                <a:srgbClr val="374151"/>
              </a:solidFill>
              <a:latin typeface="Nunito"/>
              <a:ea typeface="+mn-lt"/>
              <a:cs typeface="+mn-lt"/>
            </a:endParaRPr>
          </a:p>
          <a:p>
            <a:r>
              <a:rPr lang="en-US" sz="2000" b="1" dirty="0">
                <a:solidFill>
                  <a:srgbClr val="374151"/>
                </a:solidFill>
                <a:latin typeface="Nunito"/>
                <a:ea typeface="+mn-lt"/>
                <a:cs typeface="+mn-lt"/>
              </a:rPr>
              <a:t>Example of LEFT JOIN:</a:t>
            </a:r>
          </a:p>
          <a:p>
            <a:endParaRPr lang="en-US" sz="2000" b="1" dirty="0">
              <a:solidFill>
                <a:srgbClr val="374151"/>
              </a:solidFill>
              <a:latin typeface="Nunito"/>
              <a:ea typeface="+mn-lt"/>
              <a:cs typeface="+mn-lt"/>
            </a:endParaRPr>
          </a:p>
          <a:p>
            <a:r>
              <a:rPr lang="en-US" sz="2000" dirty="0">
                <a:solidFill>
                  <a:srgbClr val="374151"/>
                </a:solidFill>
                <a:latin typeface="Nunito"/>
                <a:ea typeface="+mn-lt"/>
                <a:cs typeface="+mn-lt"/>
              </a:rPr>
              <a:t>Suppose you want to retrieve a list of all customers and their orders, including customers who haven't placed any orders:</a:t>
            </a:r>
          </a:p>
          <a:p>
            <a:endParaRPr lang="en-US" sz="2000" dirty="0">
              <a:solidFill>
                <a:srgbClr val="374151"/>
              </a:solidFill>
              <a:latin typeface="Nunito"/>
              <a:ea typeface="+mn-lt"/>
              <a:cs typeface="+mn-lt"/>
            </a:endParaRPr>
          </a:p>
          <a:p>
            <a:pPr lvl="2"/>
            <a:r>
              <a:rPr lang="en-US" sz="2000" dirty="0">
                <a:solidFill>
                  <a:srgbClr val="374151"/>
                </a:solidFill>
                <a:latin typeface="Nunito"/>
                <a:ea typeface="+mn-lt"/>
                <a:cs typeface="+mn-lt"/>
              </a:rPr>
              <a:t>SELECT </a:t>
            </a:r>
            <a:r>
              <a:rPr lang="en-US" sz="2000" dirty="0" err="1">
                <a:solidFill>
                  <a:srgbClr val="374151"/>
                </a:solidFill>
                <a:latin typeface="Nunito"/>
                <a:ea typeface="+mn-lt"/>
                <a:cs typeface="+mn-lt"/>
              </a:rPr>
              <a:t>customers.customer_id</a:t>
            </a:r>
            <a:r>
              <a:rPr lang="en-US" sz="2000" dirty="0">
                <a:solidFill>
                  <a:srgbClr val="374151"/>
                </a:solidFill>
                <a:latin typeface="Nunito"/>
                <a:ea typeface="+mn-lt"/>
                <a:cs typeface="+mn-lt"/>
              </a:rPr>
              <a:t>, </a:t>
            </a:r>
            <a:r>
              <a:rPr lang="en-US" sz="2000" dirty="0" err="1">
                <a:solidFill>
                  <a:srgbClr val="374151"/>
                </a:solidFill>
                <a:latin typeface="Nunito"/>
                <a:ea typeface="+mn-lt"/>
                <a:cs typeface="+mn-lt"/>
              </a:rPr>
              <a:t>customers.customer_name</a:t>
            </a:r>
            <a:r>
              <a:rPr lang="en-US" sz="2000" dirty="0">
                <a:solidFill>
                  <a:srgbClr val="374151"/>
                </a:solidFill>
                <a:latin typeface="Nunito"/>
                <a:ea typeface="+mn-lt"/>
                <a:cs typeface="+mn-lt"/>
              </a:rPr>
              <a:t>, </a:t>
            </a:r>
            <a:r>
              <a:rPr lang="en-US" sz="2000" dirty="0" err="1">
                <a:solidFill>
                  <a:srgbClr val="374151"/>
                </a:solidFill>
                <a:latin typeface="Nunito"/>
                <a:ea typeface="+mn-lt"/>
                <a:cs typeface="+mn-lt"/>
              </a:rPr>
              <a:t>orders.order_id</a:t>
            </a:r>
            <a:endParaRPr lang="en-US" sz="2000" dirty="0">
              <a:solidFill>
                <a:srgbClr val="374151"/>
              </a:solidFill>
              <a:latin typeface="Nunito"/>
              <a:ea typeface="+mn-lt"/>
              <a:cs typeface="+mn-lt"/>
            </a:endParaRPr>
          </a:p>
          <a:p>
            <a:pPr lvl="2"/>
            <a:r>
              <a:rPr lang="en-US" sz="2000" dirty="0">
                <a:solidFill>
                  <a:srgbClr val="374151"/>
                </a:solidFill>
                <a:latin typeface="Nunito"/>
                <a:ea typeface="+mn-lt"/>
                <a:cs typeface="+mn-lt"/>
              </a:rPr>
              <a:t>FROM customers</a:t>
            </a:r>
          </a:p>
          <a:p>
            <a:pPr lvl="2"/>
            <a:r>
              <a:rPr lang="en-US" sz="2000" dirty="0">
                <a:solidFill>
                  <a:srgbClr val="374151"/>
                </a:solidFill>
                <a:latin typeface="Nunito"/>
                <a:ea typeface="+mn-lt"/>
                <a:cs typeface="+mn-lt"/>
              </a:rPr>
              <a:t>LEFT JOIN orders ON </a:t>
            </a:r>
            <a:r>
              <a:rPr lang="en-US" sz="2000" dirty="0" err="1">
                <a:solidFill>
                  <a:srgbClr val="374151"/>
                </a:solidFill>
                <a:latin typeface="Nunito"/>
                <a:ea typeface="+mn-lt"/>
                <a:cs typeface="+mn-lt"/>
              </a:rPr>
              <a:t>customers.customer_id</a:t>
            </a:r>
            <a:r>
              <a:rPr lang="en-US" sz="2000" dirty="0">
                <a:solidFill>
                  <a:srgbClr val="374151"/>
                </a:solidFill>
                <a:latin typeface="Nunito"/>
                <a:ea typeface="+mn-lt"/>
                <a:cs typeface="+mn-lt"/>
              </a:rPr>
              <a:t> = </a:t>
            </a:r>
            <a:r>
              <a:rPr lang="en-US" sz="2000" dirty="0" err="1">
                <a:solidFill>
                  <a:srgbClr val="374151"/>
                </a:solidFill>
                <a:latin typeface="Nunito"/>
                <a:ea typeface="+mn-lt"/>
                <a:cs typeface="+mn-lt"/>
              </a:rPr>
              <a:t>orders.customer_id</a:t>
            </a:r>
            <a:r>
              <a:rPr lang="en-US" sz="2000" dirty="0">
                <a:solidFill>
                  <a:srgbClr val="374151"/>
                </a:solidFill>
                <a:latin typeface="Nunito"/>
                <a:ea typeface="+mn-lt"/>
                <a:cs typeface="+mn-lt"/>
              </a:rPr>
              <a:t>;</a:t>
            </a:r>
          </a:p>
          <a:p>
            <a:endParaRPr lang="en-US" sz="2000" b="1" dirty="0">
              <a:solidFill>
                <a:srgbClr val="374151"/>
              </a:solidFill>
              <a:latin typeface="Nunito"/>
              <a:ea typeface="Calibri"/>
              <a:cs typeface="Calibri"/>
            </a:endParaRPr>
          </a:p>
          <a:p>
            <a:endParaRPr lang="en-US" sz="2000" b="1" dirty="0">
              <a:solidFill>
                <a:srgbClr val="374151"/>
              </a:solidFill>
              <a:latin typeface="Nunito"/>
              <a:ea typeface="Calibri"/>
              <a:cs typeface="Arial"/>
            </a:endParaRPr>
          </a:p>
        </p:txBody>
      </p:sp>
    </p:spTree>
    <p:extLst>
      <p:ext uri="{BB962C8B-B14F-4D97-AF65-F5344CB8AC3E}">
        <p14:creationId xmlns:p14="http://schemas.microsoft.com/office/powerpoint/2010/main" val="4194027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36042" y="710239"/>
            <a:ext cx="6400541"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Cont…</a:t>
            </a:r>
          </a:p>
        </p:txBody>
      </p:sp>
      <p:sp>
        <p:nvSpPr>
          <p:cNvPr id="3" name="TextBox 2">
            <a:extLst>
              <a:ext uri="{FF2B5EF4-FFF2-40B4-BE49-F238E27FC236}">
                <a16:creationId xmlns:a16="http://schemas.microsoft.com/office/drawing/2014/main" id="{4BF97CB1-EA11-C6F9-9B78-D28B1A159A6F}"/>
              </a:ext>
            </a:extLst>
          </p:cNvPr>
          <p:cNvSpPr txBox="1"/>
          <p:nvPr/>
        </p:nvSpPr>
        <p:spPr>
          <a:xfrm>
            <a:off x="636042" y="1465153"/>
            <a:ext cx="11122360" cy="3970318"/>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3. RIGHT JOIN (or RIGHT OUTER JOIN):</a:t>
            </a:r>
            <a:endParaRPr lang="en-US" b="1" dirty="0">
              <a:latin typeface="Nunito"/>
            </a:endParaRPr>
          </a:p>
          <a:p>
            <a:endParaRPr lang="en-US" dirty="0">
              <a:solidFill>
                <a:srgbClr val="374151"/>
              </a:solidFill>
              <a:latin typeface="Nunito"/>
              <a:ea typeface="+mn-lt"/>
              <a:cs typeface="+mn-lt"/>
            </a:endParaRPr>
          </a:p>
          <a:p>
            <a:r>
              <a:rPr lang="en-US" dirty="0">
                <a:solidFill>
                  <a:srgbClr val="374151"/>
                </a:solidFill>
                <a:latin typeface="Nunito"/>
                <a:ea typeface="+mn-lt"/>
                <a:cs typeface="+mn-lt"/>
              </a:rPr>
              <a:t>A RIGHT JOIN is similar to a LEFT JOIN but returns all rows from the right table and the matching rows from the left table. If there are no matching rows in the left table, NULL values are returned for the columns from the left table.</a:t>
            </a: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Example of RIGHT JOIN:</a:t>
            </a:r>
          </a:p>
          <a:p>
            <a:endParaRPr lang="en-US" b="1" dirty="0">
              <a:solidFill>
                <a:srgbClr val="374151"/>
              </a:solidFill>
              <a:latin typeface="Nunito"/>
              <a:ea typeface="+mn-lt"/>
              <a:cs typeface="+mn-lt"/>
            </a:endParaRPr>
          </a:p>
          <a:p>
            <a:r>
              <a:rPr lang="en-US" dirty="0">
                <a:solidFill>
                  <a:srgbClr val="374151"/>
                </a:solidFill>
                <a:latin typeface="Nunito"/>
                <a:ea typeface="+mn-lt"/>
                <a:cs typeface="+mn-lt"/>
              </a:rPr>
              <a:t>Suppose you want to retrieve a list of all orders and their respective customers, including orders that do not have associated customers:</a:t>
            </a:r>
          </a:p>
          <a:p>
            <a:endParaRPr lang="en-US" dirty="0">
              <a:solidFill>
                <a:srgbClr val="374151"/>
              </a:solidFill>
              <a:latin typeface="Nunito"/>
              <a:ea typeface="+mn-lt"/>
              <a:cs typeface="+mn-lt"/>
            </a:endParaRPr>
          </a:p>
          <a:p>
            <a:pPr lvl="2"/>
            <a:r>
              <a:rPr lang="en-US" dirty="0">
                <a:solidFill>
                  <a:srgbClr val="374151"/>
                </a:solidFill>
                <a:latin typeface="Nunito"/>
                <a:ea typeface="+mn-lt"/>
                <a:cs typeface="+mn-lt"/>
              </a:rPr>
              <a:t>SELECT </a:t>
            </a:r>
            <a:r>
              <a:rPr lang="en-US" dirty="0" err="1">
                <a:solidFill>
                  <a:srgbClr val="374151"/>
                </a:solidFill>
                <a:latin typeface="Nunito"/>
                <a:ea typeface="+mn-lt"/>
                <a:cs typeface="+mn-lt"/>
              </a:rPr>
              <a:t>customers.customer_id</a:t>
            </a:r>
            <a:r>
              <a:rPr lang="en-US" dirty="0">
                <a:solidFill>
                  <a:srgbClr val="374151"/>
                </a:solidFill>
                <a:latin typeface="Nunito"/>
                <a:ea typeface="+mn-lt"/>
                <a:cs typeface="+mn-lt"/>
              </a:rPr>
              <a:t>, </a:t>
            </a:r>
            <a:r>
              <a:rPr lang="en-US" dirty="0" err="1">
                <a:solidFill>
                  <a:srgbClr val="374151"/>
                </a:solidFill>
                <a:latin typeface="Nunito"/>
                <a:ea typeface="+mn-lt"/>
                <a:cs typeface="+mn-lt"/>
              </a:rPr>
              <a:t>customers.customer_name</a:t>
            </a:r>
            <a:r>
              <a:rPr lang="en-US" dirty="0">
                <a:solidFill>
                  <a:srgbClr val="374151"/>
                </a:solidFill>
                <a:latin typeface="Nunito"/>
                <a:ea typeface="+mn-lt"/>
                <a:cs typeface="+mn-lt"/>
              </a:rPr>
              <a:t>, </a:t>
            </a:r>
            <a:r>
              <a:rPr lang="en-US" dirty="0" err="1">
                <a:solidFill>
                  <a:srgbClr val="374151"/>
                </a:solidFill>
                <a:latin typeface="Nunito"/>
                <a:ea typeface="+mn-lt"/>
                <a:cs typeface="+mn-lt"/>
              </a:rPr>
              <a:t>orders.order_id</a:t>
            </a:r>
            <a:endParaRPr lang="en-US" dirty="0">
              <a:latin typeface="Nunito"/>
            </a:endParaRPr>
          </a:p>
          <a:p>
            <a:pPr lvl="2"/>
            <a:r>
              <a:rPr lang="en-US" dirty="0">
                <a:solidFill>
                  <a:srgbClr val="374151"/>
                </a:solidFill>
                <a:latin typeface="Nunito"/>
                <a:ea typeface="+mn-lt"/>
                <a:cs typeface="+mn-lt"/>
              </a:rPr>
              <a:t>FROM customers</a:t>
            </a:r>
            <a:endParaRPr lang="en-US" dirty="0">
              <a:latin typeface="Nunito"/>
            </a:endParaRPr>
          </a:p>
          <a:p>
            <a:pPr lvl="2"/>
            <a:r>
              <a:rPr lang="en-US" dirty="0">
                <a:solidFill>
                  <a:srgbClr val="374151"/>
                </a:solidFill>
                <a:latin typeface="Nunito"/>
                <a:ea typeface="+mn-lt"/>
                <a:cs typeface="+mn-lt"/>
              </a:rPr>
              <a:t>RIGHT JOIN orders ON </a:t>
            </a:r>
            <a:r>
              <a:rPr lang="en-US" dirty="0" err="1">
                <a:solidFill>
                  <a:srgbClr val="374151"/>
                </a:solidFill>
                <a:latin typeface="Nunito"/>
                <a:ea typeface="+mn-lt"/>
                <a:cs typeface="+mn-lt"/>
              </a:rPr>
              <a:t>customers.customer_id</a:t>
            </a:r>
            <a:r>
              <a:rPr lang="en-US" dirty="0">
                <a:solidFill>
                  <a:srgbClr val="374151"/>
                </a:solidFill>
                <a:latin typeface="Nunito"/>
                <a:ea typeface="+mn-lt"/>
                <a:cs typeface="+mn-lt"/>
              </a:rPr>
              <a:t> = </a:t>
            </a:r>
            <a:r>
              <a:rPr lang="en-US" dirty="0" err="1">
                <a:solidFill>
                  <a:srgbClr val="374151"/>
                </a:solidFill>
                <a:latin typeface="Nunito"/>
                <a:ea typeface="+mn-lt"/>
                <a:cs typeface="+mn-lt"/>
              </a:rPr>
              <a:t>orders.customer_id</a:t>
            </a:r>
            <a:r>
              <a:rPr lang="en-US" dirty="0">
                <a:solidFill>
                  <a:srgbClr val="374151"/>
                </a:solidFill>
                <a:latin typeface="Nunito"/>
                <a:ea typeface="+mn-lt"/>
                <a:cs typeface="+mn-lt"/>
              </a:rPr>
              <a:t>;</a:t>
            </a:r>
            <a:endParaRPr lang="en-US" dirty="0">
              <a:latin typeface="Nunito"/>
            </a:endParaRPr>
          </a:p>
        </p:txBody>
      </p:sp>
    </p:spTree>
    <p:extLst>
      <p:ext uri="{BB962C8B-B14F-4D97-AF65-F5344CB8AC3E}">
        <p14:creationId xmlns:p14="http://schemas.microsoft.com/office/powerpoint/2010/main" val="874390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95150" y="729318"/>
            <a:ext cx="6400541"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Cont…</a:t>
            </a:r>
          </a:p>
        </p:txBody>
      </p:sp>
      <p:sp>
        <p:nvSpPr>
          <p:cNvPr id="3" name="TextBox 2">
            <a:extLst>
              <a:ext uri="{FF2B5EF4-FFF2-40B4-BE49-F238E27FC236}">
                <a16:creationId xmlns:a16="http://schemas.microsoft.com/office/drawing/2014/main" id="{4BF97CB1-EA11-C6F9-9B78-D28B1A159A6F}"/>
              </a:ext>
            </a:extLst>
          </p:cNvPr>
          <p:cNvSpPr txBox="1"/>
          <p:nvPr/>
        </p:nvSpPr>
        <p:spPr>
          <a:xfrm>
            <a:off x="595150" y="1448968"/>
            <a:ext cx="11219896" cy="3970318"/>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4. FULL OUTER JOIN (or FULL JOIN):</a:t>
            </a:r>
            <a:endParaRPr lang="en-US" dirty="0">
              <a:latin typeface="Nunito"/>
            </a:endParaRPr>
          </a:p>
          <a:p>
            <a:endParaRPr lang="en-US" b="1" dirty="0">
              <a:solidFill>
                <a:srgbClr val="374151"/>
              </a:solidFill>
              <a:latin typeface="Nunito"/>
              <a:ea typeface="+mn-lt"/>
              <a:cs typeface="+mn-lt"/>
            </a:endParaRPr>
          </a:p>
          <a:p>
            <a:r>
              <a:rPr lang="en-US" dirty="0">
                <a:solidFill>
                  <a:srgbClr val="374151"/>
                </a:solidFill>
                <a:latin typeface="Nunito"/>
                <a:ea typeface="+mn-lt"/>
                <a:cs typeface="+mn-lt"/>
              </a:rPr>
              <a:t>A FULL OUTER JOIN returns all rows when there is a match in either the left or right table. If there is no match, NULL values are returned for columns from the table that does not have a matching row.</a:t>
            </a: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Example of FULL OUTER JOIN:</a:t>
            </a:r>
          </a:p>
          <a:p>
            <a:endParaRPr lang="en-US" dirty="0">
              <a:solidFill>
                <a:srgbClr val="374151"/>
              </a:solidFill>
              <a:latin typeface="Nunito"/>
              <a:ea typeface="+mn-lt"/>
              <a:cs typeface="+mn-lt"/>
            </a:endParaRPr>
          </a:p>
          <a:p>
            <a:r>
              <a:rPr lang="en-US" dirty="0">
                <a:solidFill>
                  <a:srgbClr val="374151"/>
                </a:solidFill>
                <a:latin typeface="Nunito"/>
                <a:ea typeface="+mn-lt"/>
                <a:cs typeface="+mn-lt"/>
              </a:rPr>
              <a:t>Suppose you want to retrieve a list of all customers and their orders, including customers without orders and orders without associated customers:</a:t>
            </a:r>
          </a:p>
          <a:p>
            <a:endParaRPr lang="en-US" b="1" dirty="0">
              <a:solidFill>
                <a:srgbClr val="374151"/>
              </a:solidFill>
              <a:latin typeface="Nunito"/>
              <a:ea typeface="+mn-lt"/>
              <a:cs typeface="+mn-lt"/>
            </a:endParaRPr>
          </a:p>
          <a:p>
            <a:pPr lvl="2"/>
            <a:r>
              <a:rPr lang="en-US" dirty="0">
                <a:solidFill>
                  <a:srgbClr val="374151"/>
                </a:solidFill>
                <a:latin typeface="Nunito"/>
                <a:ea typeface="+mn-lt"/>
                <a:cs typeface="+mn-lt"/>
              </a:rPr>
              <a:t>SELECT </a:t>
            </a:r>
            <a:r>
              <a:rPr lang="en-US" dirty="0" err="1">
                <a:solidFill>
                  <a:srgbClr val="374151"/>
                </a:solidFill>
                <a:latin typeface="Nunito"/>
                <a:ea typeface="+mn-lt"/>
                <a:cs typeface="+mn-lt"/>
              </a:rPr>
              <a:t>customers.customer_id</a:t>
            </a:r>
            <a:r>
              <a:rPr lang="en-US" dirty="0">
                <a:solidFill>
                  <a:srgbClr val="374151"/>
                </a:solidFill>
                <a:latin typeface="Nunito"/>
                <a:ea typeface="+mn-lt"/>
                <a:cs typeface="+mn-lt"/>
              </a:rPr>
              <a:t>, </a:t>
            </a:r>
            <a:r>
              <a:rPr lang="en-US" dirty="0" err="1">
                <a:solidFill>
                  <a:srgbClr val="374151"/>
                </a:solidFill>
                <a:latin typeface="Nunito"/>
                <a:ea typeface="+mn-lt"/>
                <a:cs typeface="+mn-lt"/>
              </a:rPr>
              <a:t>customers.customer_name</a:t>
            </a:r>
            <a:r>
              <a:rPr lang="en-US" dirty="0">
                <a:solidFill>
                  <a:srgbClr val="374151"/>
                </a:solidFill>
                <a:latin typeface="Nunito"/>
                <a:ea typeface="+mn-lt"/>
                <a:cs typeface="+mn-lt"/>
              </a:rPr>
              <a:t>, </a:t>
            </a:r>
            <a:r>
              <a:rPr lang="en-US" dirty="0" err="1">
                <a:solidFill>
                  <a:srgbClr val="374151"/>
                </a:solidFill>
                <a:latin typeface="Nunito"/>
                <a:ea typeface="+mn-lt"/>
                <a:cs typeface="+mn-lt"/>
              </a:rPr>
              <a:t>orders.order_id</a:t>
            </a:r>
            <a:endParaRPr lang="en-US" dirty="0">
              <a:latin typeface="Nunito"/>
            </a:endParaRPr>
          </a:p>
          <a:p>
            <a:pPr lvl="2"/>
            <a:r>
              <a:rPr lang="en-US" dirty="0">
                <a:solidFill>
                  <a:srgbClr val="374151"/>
                </a:solidFill>
                <a:latin typeface="Nunito"/>
                <a:ea typeface="+mn-lt"/>
                <a:cs typeface="+mn-lt"/>
              </a:rPr>
              <a:t>FROM customers</a:t>
            </a:r>
            <a:endParaRPr lang="en-US" dirty="0">
              <a:latin typeface="Nunito"/>
            </a:endParaRPr>
          </a:p>
          <a:p>
            <a:pPr lvl="2"/>
            <a:r>
              <a:rPr lang="en-US" dirty="0">
                <a:solidFill>
                  <a:srgbClr val="374151"/>
                </a:solidFill>
                <a:latin typeface="Nunito"/>
                <a:ea typeface="+mn-lt"/>
                <a:cs typeface="+mn-lt"/>
              </a:rPr>
              <a:t>FULL OUTER JOIN orders ON </a:t>
            </a:r>
            <a:r>
              <a:rPr lang="en-US" dirty="0" err="1">
                <a:solidFill>
                  <a:srgbClr val="374151"/>
                </a:solidFill>
                <a:latin typeface="Nunito"/>
                <a:ea typeface="+mn-lt"/>
                <a:cs typeface="+mn-lt"/>
              </a:rPr>
              <a:t>customers.customer_id</a:t>
            </a:r>
            <a:r>
              <a:rPr lang="en-US" dirty="0">
                <a:solidFill>
                  <a:srgbClr val="374151"/>
                </a:solidFill>
                <a:latin typeface="Nunito"/>
                <a:ea typeface="+mn-lt"/>
                <a:cs typeface="+mn-lt"/>
              </a:rPr>
              <a:t> = </a:t>
            </a:r>
            <a:r>
              <a:rPr lang="en-US" dirty="0" err="1">
                <a:solidFill>
                  <a:srgbClr val="374151"/>
                </a:solidFill>
                <a:latin typeface="Nunito"/>
                <a:ea typeface="+mn-lt"/>
                <a:cs typeface="+mn-lt"/>
              </a:rPr>
              <a:t>orders.customer_id</a:t>
            </a:r>
            <a:r>
              <a:rPr lang="en-US" dirty="0">
                <a:solidFill>
                  <a:srgbClr val="374151"/>
                </a:solidFill>
                <a:latin typeface="Nunito"/>
                <a:ea typeface="+mn-lt"/>
                <a:cs typeface="+mn-lt"/>
              </a:rPr>
              <a:t>;</a:t>
            </a:r>
            <a:endParaRPr lang="en-US" dirty="0">
              <a:latin typeface="Nunito"/>
            </a:endParaRPr>
          </a:p>
          <a:p>
            <a:endParaRPr lang="en-US" b="1" dirty="0">
              <a:solidFill>
                <a:srgbClr val="374151"/>
              </a:solidFill>
              <a:latin typeface="Nunito"/>
              <a:ea typeface="+mn-lt"/>
              <a:cs typeface="Arial"/>
            </a:endParaRPr>
          </a:p>
        </p:txBody>
      </p:sp>
    </p:spTree>
    <p:extLst>
      <p:ext uri="{BB962C8B-B14F-4D97-AF65-F5344CB8AC3E}">
        <p14:creationId xmlns:p14="http://schemas.microsoft.com/office/powerpoint/2010/main" val="175727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34244" y="639900"/>
            <a:ext cx="9418061"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Updating and Deleting Data with SQL</a:t>
            </a:r>
            <a:endParaRPr lang="en-US" sz="3600"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534244" y="1445463"/>
            <a:ext cx="11268664" cy="4801314"/>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Updating Data with </a:t>
            </a:r>
            <a:r>
              <a:rPr lang="en-US" b="1" dirty="0">
                <a:solidFill>
                  <a:srgbClr val="374151"/>
                </a:solidFill>
                <a:latin typeface="Nunito"/>
                <a:ea typeface="Calibri"/>
                <a:cs typeface="Calibri"/>
              </a:rPr>
              <a:t>UPDATE</a:t>
            </a:r>
            <a:r>
              <a:rPr lang="en-US" b="1" dirty="0">
                <a:solidFill>
                  <a:srgbClr val="374151"/>
                </a:solidFill>
                <a:latin typeface="Nunito"/>
                <a:ea typeface="+mn-lt"/>
                <a:cs typeface="+mn-lt"/>
              </a:rPr>
              <a:t>:</a:t>
            </a:r>
            <a:endParaRPr lang="en-US" dirty="0">
              <a:latin typeface="Nunito"/>
            </a:endParaRPr>
          </a:p>
          <a:p>
            <a:br>
              <a:rPr lang="en-US" dirty="0">
                <a:latin typeface="Nunito"/>
              </a:rPr>
            </a:br>
            <a:r>
              <a:rPr lang="en-US" dirty="0">
                <a:solidFill>
                  <a:srgbClr val="374151"/>
                </a:solidFill>
                <a:latin typeface="Nunito"/>
                <a:ea typeface="+mn-lt"/>
                <a:cs typeface="+mn-lt"/>
              </a:rPr>
              <a:t>The </a:t>
            </a:r>
            <a:r>
              <a:rPr lang="en-US" b="1" dirty="0">
                <a:latin typeface="Nunito"/>
              </a:rPr>
              <a:t>UPDATE</a:t>
            </a:r>
            <a:r>
              <a:rPr lang="en-US" dirty="0">
                <a:solidFill>
                  <a:srgbClr val="374151"/>
                </a:solidFill>
                <a:latin typeface="Nunito"/>
                <a:ea typeface="+mn-lt"/>
                <a:cs typeface="+mn-lt"/>
              </a:rPr>
              <a:t> statement is used to modify existing data in a table. You can specify the table you want to update, set new values for one or more columns, and use a </a:t>
            </a:r>
            <a:r>
              <a:rPr lang="en-US" b="1" dirty="0">
                <a:latin typeface="Nunito"/>
              </a:rPr>
              <a:t>WHERE</a:t>
            </a:r>
            <a:r>
              <a:rPr lang="en-US" dirty="0">
                <a:solidFill>
                  <a:srgbClr val="374151"/>
                </a:solidFill>
                <a:latin typeface="Nunito"/>
                <a:ea typeface="+mn-lt"/>
                <a:cs typeface="+mn-lt"/>
              </a:rPr>
              <a:t> clause to determine which rows to update.</a:t>
            </a:r>
            <a:endParaRPr lang="en-US" dirty="0">
              <a:latin typeface="Nunito"/>
            </a:endParaRPr>
          </a:p>
          <a:p>
            <a:endParaRPr lang="en-US" dirty="0">
              <a:solidFill>
                <a:srgbClr val="374151"/>
              </a:solidFill>
              <a:latin typeface="Nunito"/>
              <a:ea typeface="+mn-lt"/>
              <a:cs typeface="Calibri"/>
            </a:endParaRPr>
          </a:p>
          <a:p>
            <a:pPr lvl="2"/>
            <a:r>
              <a:rPr lang="en-US" dirty="0">
                <a:solidFill>
                  <a:srgbClr val="374151"/>
                </a:solidFill>
                <a:latin typeface="Nunito"/>
                <a:ea typeface="+mn-lt"/>
                <a:cs typeface="+mn-lt"/>
              </a:rPr>
              <a:t>UPDATE </a:t>
            </a:r>
            <a:r>
              <a:rPr lang="en-US" dirty="0" err="1">
                <a:solidFill>
                  <a:srgbClr val="374151"/>
                </a:solidFill>
                <a:latin typeface="Nunito"/>
                <a:ea typeface="+mn-lt"/>
                <a:cs typeface="+mn-lt"/>
              </a:rPr>
              <a:t>table_name</a:t>
            </a:r>
            <a:endParaRPr lang="en-US" dirty="0">
              <a:latin typeface="Nunito"/>
            </a:endParaRPr>
          </a:p>
          <a:p>
            <a:pPr lvl="2"/>
            <a:r>
              <a:rPr lang="en-US" dirty="0">
                <a:solidFill>
                  <a:srgbClr val="374151"/>
                </a:solidFill>
                <a:latin typeface="Nunito"/>
                <a:ea typeface="+mn-lt"/>
                <a:cs typeface="+mn-lt"/>
              </a:rPr>
              <a:t>SET column1 = value1, column2 = value2, ...</a:t>
            </a:r>
            <a:endParaRPr lang="en-US" dirty="0">
              <a:latin typeface="Nunito"/>
            </a:endParaRPr>
          </a:p>
          <a:p>
            <a:pPr lvl="2"/>
            <a:r>
              <a:rPr lang="en-US" dirty="0">
                <a:solidFill>
                  <a:srgbClr val="374151"/>
                </a:solidFill>
                <a:latin typeface="Nunito"/>
                <a:ea typeface="+mn-lt"/>
                <a:cs typeface="+mn-lt"/>
              </a:rPr>
              <a:t>WHERE condition;</a:t>
            </a:r>
            <a:endParaRPr lang="en-US" dirty="0">
              <a:latin typeface="Nunito"/>
            </a:endParaRPr>
          </a:p>
          <a:p>
            <a:endParaRPr lang="en-US" dirty="0">
              <a:solidFill>
                <a:srgbClr val="374151"/>
              </a:solidFill>
              <a:latin typeface="Nunito"/>
              <a:ea typeface="+mn-lt"/>
              <a:cs typeface="Calibri"/>
            </a:endParaRPr>
          </a:p>
          <a:p>
            <a:r>
              <a:rPr lang="en-US" b="1" dirty="0">
                <a:solidFill>
                  <a:srgbClr val="374151"/>
                </a:solidFill>
                <a:latin typeface="Nunito"/>
                <a:ea typeface="+mn-lt"/>
                <a:cs typeface="+mn-lt"/>
              </a:rPr>
              <a:t>Example of Updating Data:</a:t>
            </a:r>
            <a:endParaRPr lang="en-US" dirty="0">
              <a:latin typeface="Nunito"/>
            </a:endParaRPr>
          </a:p>
          <a:p>
            <a:endParaRPr lang="en-US" b="1" dirty="0">
              <a:solidFill>
                <a:srgbClr val="374151"/>
              </a:solidFill>
              <a:latin typeface="Nunito"/>
              <a:ea typeface="+mn-lt"/>
              <a:cs typeface="+mn-lt"/>
            </a:endParaRPr>
          </a:p>
          <a:p>
            <a:r>
              <a:rPr lang="en-US" dirty="0">
                <a:solidFill>
                  <a:srgbClr val="374151"/>
                </a:solidFill>
                <a:latin typeface="Nunito"/>
                <a:ea typeface="+mn-lt"/>
                <a:cs typeface="+mn-lt"/>
              </a:rPr>
              <a:t>Suppose you want to update the email address of a specific customer:</a:t>
            </a:r>
            <a:endParaRPr lang="en-US" dirty="0">
              <a:latin typeface="Nunito"/>
            </a:endParaRPr>
          </a:p>
          <a:p>
            <a:endParaRPr lang="en-US" dirty="0">
              <a:solidFill>
                <a:srgbClr val="374151"/>
              </a:solidFill>
              <a:latin typeface="Nunito"/>
              <a:ea typeface="+mn-lt"/>
              <a:cs typeface="+mn-lt"/>
            </a:endParaRPr>
          </a:p>
          <a:p>
            <a:pPr lvl="2"/>
            <a:r>
              <a:rPr lang="en-US" dirty="0">
                <a:solidFill>
                  <a:srgbClr val="374151"/>
                </a:solidFill>
                <a:latin typeface="Nunito"/>
                <a:ea typeface="+mn-lt"/>
                <a:cs typeface="+mn-lt"/>
              </a:rPr>
              <a:t>UPDATE customers</a:t>
            </a:r>
            <a:endParaRPr lang="en-US" dirty="0">
              <a:latin typeface="Nunito"/>
            </a:endParaRPr>
          </a:p>
          <a:p>
            <a:pPr lvl="2"/>
            <a:r>
              <a:rPr lang="en-US" dirty="0">
                <a:solidFill>
                  <a:srgbClr val="374151"/>
                </a:solidFill>
                <a:latin typeface="Nunito"/>
                <a:ea typeface="+mn-lt"/>
                <a:cs typeface="+mn-lt"/>
              </a:rPr>
              <a:t>SET email = '</a:t>
            </a:r>
            <a:r>
              <a:rPr lang="en-US" dirty="0">
                <a:solidFill>
                  <a:srgbClr val="374151"/>
                </a:solidFill>
                <a:latin typeface="Nunito"/>
                <a:ea typeface="+mn-lt"/>
                <a:cs typeface="+mn-lt"/>
                <a:hlinkClick r:id="rId3"/>
              </a:rPr>
              <a:t>new_email@example.com</a:t>
            </a:r>
            <a:r>
              <a:rPr lang="en-US" dirty="0">
                <a:solidFill>
                  <a:srgbClr val="374151"/>
                </a:solidFill>
                <a:latin typeface="Nunito"/>
                <a:ea typeface="+mn-lt"/>
                <a:cs typeface="+mn-lt"/>
              </a:rPr>
              <a:t>'</a:t>
            </a:r>
            <a:endParaRPr lang="en-US" dirty="0">
              <a:latin typeface="Nunito"/>
            </a:endParaRPr>
          </a:p>
          <a:p>
            <a:pPr lvl="2"/>
            <a:r>
              <a:rPr lang="en-US" dirty="0">
                <a:solidFill>
                  <a:srgbClr val="374151"/>
                </a:solidFill>
                <a:latin typeface="Nunito"/>
                <a:ea typeface="+mn-lt"/>
                <a:cs typeface="+mn-lt"/>
              </a:rPr>
              <a:t>WHERE </a:t>
            </a:r>
            <a:r>
              <a:rPr lang="en-US" dirty="0" err="1">
                <a:solidFill>
                  <a:srgbClr val="374151"/>
                </a:solidFill>
                <a:latin typeface="Nunito"/>
                <a:ea typeface="+mn-lt"/>
                <a:cs typeface="+mn-lt"/>
              </a:rPr>
              <a:t>customer_id</a:t>
            </a:r>
            <a:r>
              <a:rPr lang="en-US" dirty="0">
                <a:solidFill>
                  <a:srgbClr val="374151"/>
                </a:solidFill>
                <a:latin typeface="Nunito"/>
                <a:ea typeface="+mn-lt"/>
                <a:cs typeface="+mn-lt"/>
              </a:rPr>
              <a:t> = 123;</a:t>
            </a:r>
            <a:endParaRPr lang="en-US" dirty="0">
              <a:latin typeface="Nunito"/>
            </a:endParaRPr>
          </a:p>
        </p:txBody>
      </p:sp>
    </p:spTree>
    <p:extLst>
      <p:ext uri="{BB962C8B-B14F-4D97-AF65-F5344CB8AC3E}">
        <p14:creationId xmlns:p14="http://schemas.microsoft.com/office/powerpoint/2010/main" val="3511440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16190" y="668502"/>
            <a:ext cx="9418061"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Updating and Deleting Data with SQL</a:t>
            </a:r>
            <a:endParaRPr lang="en-US" sz="4000"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616190" y="1521612"/>
            <a:ext cx="11037016" cy="3970318"/>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Deleting Data with DELETE:</a:t>
            </a:r>
          </a:p>
          <a:p>
            <a:endParaRPr lang="en-US" b="1" dirty="0">
              <a:solidFill>
                <a:srgbClr val="374151"/>
              </a:solidFill>
              <a:latin typeface="Nunito"/>
              <a:ea typeface="+mn-lt"/>
              <a:cs typeface="+mn-lt"/>
            </a:endParaRPr>
          </a:p>
          <a:p>
            <a:r>
              <a:rPr lang="en-US" dirty="0">
                <a:solidFill>
                  <a:srgbClr val="374151"/>
                </a:solidFill>
                <a:latin typeface="Nunito"/>
                <a:ea typeface="+mn-lt"/>
                <a:cs typeface="+mn-lt"/>
              </a:rPr>
              <a:t>The DELETE statement is used to remove one or more rows from a table based on a specified condition. Be cautious when using DELETE as it permanently removes data from the table. Here's the syntax:</a:t>
            </a:r>
          </a:p>
          <a:p>
            <a:pPr lvl="2"/>
            <a:endParaRPr lang="en-US" dirty="0">
              <a:solidFill>
                <a:srgbClr val="374151"/>
              </a:solidFill>
              <a:latin typeface="Nunito"/>
              <a:ea typeface="+mn-lt"/>
              <a:cs typeface="+mn-lt"/>
            </a:endParaRPr>
          </a:p>
          <a:p>
            <a:pPr lvl="2"/>
            <a:r>
              <a:rPr lang="en-US" dirty="0">
                <a:solidFill>
                  <a:srgbClr val="374151"/>
                </a:solidFill>
                <a:latin typeface="Nunito"/>
                <a:ea typeface="+mn-lt"/>
                <a:cs typeface="+mn-lt"/>
              </a:rPr>
              <a:t>DELETE FROM </a:t>
            </a:r>
            <a:r>
              <a:rPr lang="en-US" dirty="0" err="1">
                <a:solidFill>
                  <a:srgbClr val="374151"/>
                </a:solidFill>
                <a:latin typeface="Nunito"/>
                <a:ea typeface="+mn-lt"/>
                <a:cs typeface="+mn-lt"/>
              </a:rPr>
              <a:t>table_name</a:t>
            </a:r>
            <a:endParaRPr lang="en-US" dirty="0">
              <a:solidFill>
                <a:srgbClr val="374151"/>
              </a:solidFill>
              <a:latin typeface="Nunito"/>
              <a:ea typeface="+mn-lt"/>
              <a:cs typeface="+mn-lt"/>
            </a:endParaRPr>
          </a:p>
          <a:p>
            <a:pPr lvl="2"/>
            <a:r>
              <a:rPr lang="en-US" dirty="0">
                <a:solidFill>
                  <a:srgbClr val="374151"/>
                </a:solidFill>
                <a:latin typeface="Nunito"/>
                <a:ea typeface="+mn-lt"/>
                <a:cs typeface="+mn-lt"/>
              </a:rPr>
              <a:t>WHERE condition;</a:t>
            </a: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Example of Deleting Data:</a:t>
            </a:r>
          </a:p>
          <a:p>
            <a:endParaRPr lang="en-US" dirty="0">
              <a:solidFill>
                <a:srgbClr val="374151"/>
              </a:solidFill>
              <a:latin typeface="Nunito"/>
              <a:ea typeface="+mn-lt"/>
              <a:cs typeface="+mn-lt"/>
            </a:endParaRPr>
          </a:p>
          <a:p>
            <a:r>
              <a:rPr lang="en-US" dirty="0">
                <a:solidFill>
                  <a:srgbClr val="374151"/>
                </a:solidFill>
                <a:latin typeface="Nunito"/>
                <a:ea typeface="+mn-lt"/>
                <a:cs typeface="+mn-lt"/>
              </a:rPr>
              <a:t>Suppose you want to delete all completed orders from the orders table:</a:t>
            </a:r>
          </a:p>
          <a:p>
            <a:pPr lvl="2"/>
            <a:endParaRPr lang="en-US" dirty="0">
              <a:solidFill>
                <a:srgbClr val="374151"/>
              </a:solidFill>
              <a:latin typeface="Nunito"/>
              <a:ea typeface="+mn-lt"/>
              <a:cs typeface="+mn-lt"/>
            </a:endParaRPr>
          </a:p>
          <a:p>
            <a:pPr lvl="2"/>
            <a:r>
              <a:rPr lang="en-US" dirty="0">
                <a:solidFill>
                  <a:srgbClr val="374151"/>
                </a:solidFill>
                <a:latin typeface="Nunito"/>
                <a:ea typeface="+mn-lt"/>
                <a:cs typeface="+mn-lt"/>
              </a:rPr>
              <a:t>DELETE FROM orders</a:t>
            </a:r>
          </a:p>
          <a:p>
            <a:pPr lvl="2"/>
            <a:r>
              <a:rPr lang="en-US" dirty="0">
                <a:solidFill>
                  <a:srgbClr val="374151"/>
                </a:solidFill>
                <a:latin typeface="Nunito"/>
                <a:ea typeface="+mn-lt"/>
                <a:cs typeface="+mn-lt"/>
              </a:rPr>
              <a:t>WHERE </a:t>
            </a:r>
            <a:r>
              <a:rPr lang="en-US" dirty="0" err="1">
                <a:solidFill>
                  <a:srgbClr val="374151"/>
                </a:solidFill>
                <a:latin typeface="Nunito"/>
                <a:ea typeface="+mn-lt"/>
                <a:cs typeface="+mn-lt"/>
              </a:rPr>
              <a:t>order_status</a:t>
            </a:r>
            <a:r>
              <a:rPr lang="en-US" dirty="0">
                <a:solidFill>
                  <a:srgbClr val="374151"/>
                </a:solidFill>
                <a:latin typeface="Nunito"/>
                <a:ea typeface="+mn-lt"/>
                <a:cs typeface="+mn-lt"/>
              </a:rPr>
              <a:t> = 'completed';</a:t>
            </a:r>
          </a:p>
        </p:txBody>
      </p:sp>
    </p:spTree>
    <p:extLst>
      <p:ext uri="{BB962C8B-B14F-4D97-AF65-F5344CB8AC3E}">
        <p14:creationId xmlns:p14="http://schemas.microsoft.com/office/powerpoint/2010/main" val="671637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81262" y="713444"/>
            <a:ext cx="9418061"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Stored Procedures in SQL</a:t>
            </a:r>
            <a:endParaRPr lang="en-US" sz="4000"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681262" y="1429440"/>
            <a:ext cx="5410692" cy="5016758"/>
          </a:xfrm>
          <a:prstGeom prst="rect">
            <a:avLst/>
          </a:prstGeom>
          <a:noFill/>
        </p:spPr>
        <p:txBody>
          <a:bodyPr wrap="square" lIns="91440" tIns="45720" rIns="91440" bIns="45720" anchor="t">
            <a:spAutoFit/>
          </a:bodyPr>
          <a:lstStyle/>
          <a:p>
            <a:r>
              <a:rPr lang="en-US" sz="1600" b="1" dirty="0">
                <a:solidFill>
                  <a:srgbClr val="374151"/>
                </a:solidFill>
                <a:latin typeface="Nunito"/>
                <a:ea typeface="+mn-lt"/>
                <a:cs typeface="+mn-lt"/>
              </a:rPr>
              <a:t>What are Stored Procedures?</a:t>
            </a:r>
          </a:p>
          <a:p>
            <a:r>
              <a:rPr lang="en-US" sz="1600" dirty="0">
                <a:solidFill>
                  <a:srgbClr val="374151"/>
                </a:solidFill>
                <a:latin typeface="Nunito"/>
                <a:ea typeface="+mn-lt"/>
                <a:cs typeface="+mn-lt"/>
              </a:rPr>
              <a:t>A Stored Procedure in MySQL is like a pre-defined SQL script or function that is stored and executed on the database server. It allows you to group SQL statements into a single unit and execute them repeatedly without re-writing the code.</a:t>
            </a:r>
          </a:p>
          <a:p>
            <a:endParaRPr lang="en-US" sz="1600" b="1" dirty="0">
              <a:solidFill>
                <a:srgbClr val="374151"/>
              </a:solidFill>
              <a:latin typeface="Nunito"/>
              <a:ea typeface="+mn-lt"/>
              <a:cs typeface="+mn-lt"/>
            </a:endParaRPr>
          </a:p>
          <a:p>
            <a:r>
              <a:rPr lang="en-US" sz="1600" b="1" dirty="0">
                <a:solidFill>
                  <a:srgbClr val="374151"/>
                </a:solidFill>
                <a:latin typeface="Nunito"/>
                <a:ea typeface="+mn-lt"/>
                <a:cs typeface="+mn-lt"/>
              </a:rPr>
              <a:t>Syntax</a:t>
            </a:r>
            <a:endParaRPr lang="en-US" sz="1600" i="1" dirty="0">
              <a:solidFill>
                <a:srgbClr val="374151"/>
              </a:solidFill>
              <a:latin typeface="Nunito"/>
              <a:ea typeface="+mn-lt"/>
              <a:cs typeface="+mn-lt"/>
            </a:endParaRPr>
          </a:p>
          <a:p>
            <a:r>
              <a:rPr lang="en-US" sz="1600" b="1" dirty="0">
                <a:solidFill>
                  <a:srgbClr val="374151"/>
                </a:solidFill>
                <a:latin typeface="Nunito"/>
                <a:ea typeface="+mn-lt"/>
                <a:cs typeface="+mn-lt"/>
              </a:rPr>
              <a:t>DELIMITER</a:t>
            </a:r>
            <a:r>
              <a:rPr lang="en-US" sz="1600" dirty="0">
                <a:solidFill>
                  <a:srgbClr val="374151"/>
                </a:solidFill>
                <a:latin typeface="Nunito"/>
                <a:ea typeface="+mn-lt"/>
                <a:cs typeface="+mn-lt"/>
              </a:rPr>
              <a:t> //</a:t>
            </a:r>
          </a:p>
          <a:p>
            <a:endParaRPr lang="en-US" sz="1600" dirty="0">
              <a:solidFill>
                <a:srgbClr val="374151"/>
              </a:solidFill>
              <a:latin typeface="Nunito"/>
              <a:ea typeface="+mn-lt"/>
              <a:cs typeface="+mn-lt"/>
            </a:endParaRPr>
          </a:p>
          <a:p>
            <a:r>
              <a:rPr lang="en-US" sz="1600" b="1" dirty="0">
                <a:solidFill>
                  <a:srgbClr val="374151"/>
                </a:solidFill>
                <a:latin typeface="Nunito"/>
                <a:ea typeface="+mn-lt"/>
                <a:cs typeface="+mn-lt"/>
              </a:rPr>
              <a:t>CREATE</a:t>
            </a:r>
            <a:r>
              <a:rPr lang="en-US" sz="1600" dirty="0">
                <a:solidFill>
                  <a:srgbClr val="374151"/>
                </a:solidFill>
                <a:latin typeface="Nunito"/>
                <a:ea typeface="+mn-lt"/>
                <a:cs typeface="+mn-lt"/>
              </a:rPr>
              <a:t> </a:t>
            </a:r>
            <a:r>
              <a:rPr lang="en-US" sz="1600" b="1" dirty="0">
                <a:solidFill>
                  <a:srgbClr val="374151"/>
                </a:solidFill>
                <a:latin typeface="Nunito"/>
                <a:ea typeface="+mn-lt"/>
                <a:cs typeface="+mn-lt"/>
              </a:rPr>
              <a:t>PROCEDURE</a:t>
            </a:r>
            <a:r>
              <a:rPr lang="en-US" sz="1600" dirty="0">
                <a:solidFill>
                  <a:srgbClr val="374151"/>
                </a:solidFill>
                <a:latin typeface="Nunito"/>
                <a:ea typeface="+mn-lt"/>
                <a:cs typeface="+mn-lt"/>
              </a:rPr>
              <a:t> </a:t>
            </a:r>
            <a:r>
              <a:rPr lang="en-US" sz="1600" i="1" dirty="0" err="1">
                <a:solidFill>
                  <a:srgbClr val="374151"/>
                </a:solidFill>
                <a:latin typeface="Nunito"/>
                <a:ea typeface="+mn-lt"/>
                <a:cs typeface="+mn-lt"/>
              </a:rPr>
              <a:t>procedure_name</a:t>
            </a:r>
            <a:r>
              <a:rPr lang="en-US" sz="1600" dirty="0">
                <a:solidFill>
                  <a:srgbClr val="374151"/>
                </a:solidFill>
                <a:latin typeface="Nunito"/>
                <a:ea typeface="+mn-lt"/>
                <a:cs typeface="+mn-lt"/>
              </a:rPr>
              <a:t> ([</a:t>
            </a:r>
            <a:r>
              <a:rPr lang="en-US" sz="1600" i="1" dirty="0" err="1">
                <a:solidFill>
                  <a:srgbClr val="374151"/>
                </a:solidFill>
                <a:latin typeface="Nunito"/>
                <a:ea typeface="+mn-lt"/>
                <a:cs typeface="+mn-lt"/>
              </a:rPr>
              <a:t>parameter_list</a:t>
            </a:r>
            <a:r>
              <a:rPr lang="en-US" sz="1600" dirty="0">
                <a:solidFill>
                  <a:srgbClr val="374151"/>
                </a:solidFill>
                <a:latin typeface="Nunito"/>
                <a:ea typeface="+mn-lt"/>
                <a:cs typeface="+mn-lt"/>
              </a:rPr>
              <a:t>])</a:t>
            </a:r>
          </a:p>
          <a:p>
            <a:r>
              <a:rPr lang="en-US" sz="1600" dirty="0">
                <a:solidFill>
                  <a:srgbClr val="374151"/>
                </a:solidFill>
                <a:latin typeface="Nunito"/>
                <a:ea typeface="+mn-lt"/>
                <a:cs typeface="+mn-lt"/>
              </a:rPr>
              <a:t>    [</a:t>
            </a:r>
            <a:r>
              <a:rPr lang="en-US" sz="1600" i="1" dirty="0">
                <a:solidFill>
                  <a:srgbClr val="374151"/>
                </a:solidFill>
                <a:latin typeface="Nunito"/>
                <a:ea typeface="+mn-lt"/>
                <a:cs typeface="+mn-lt"/>
              </a:rPr>
              <a:t>characteristics</a:t>
            </a:r>
            <a:r>
              <a:rPr lang="en-US" sz="1600" dirty="0">
                <a:solidFill>
                  <a:srgbClr val="374151"/>
                </a:solidFill>
                <a:latin typeface="Nunito"/>
                <a:ea typeface="+mn-lt"/>
                <a:cs typeface="+mn-lt"/>
              </a:rPr>
              <a:t>]</a:t>
            </a:r>
          </a:p>
          <a:p>
            <a:r>
              <a:rPr lang="en-US" sz="1600" b="1" dirty="0">
                <a:solidFill>
                  <a:srgbClr val="374151"/>
                </a:solidFill>
                <a:latin typeface="Nunito"/>
                <a:ea typeface="+mn-lt"/>
                <a:cs typeface="+mn-lt"/>
              </a:rPr>
              <a:t>BEGIN</a:t>
            </a:r>
          </a:p>
          <a:p>
            <a:r>
              <a:rPr lang="en-US" sz="1600" dirty="0">
                <a:solidFill>
                  <a:srgbClr val="374151"/>
                </a:solidFill>
                <a:latin typeface="Nunito"/>
                <a:ea typeface="+mn-lt"/>
                <a:cs typeface="+mn-lt"/>
              </a:rPr>
              <a:t>    -- SQL statements</a:t>
            </a:r>
          </a:p>
          <a:p>
            <a:r>
              <a:rPr lang="en-US" sz="1600" b="1" dirty="0">
                <a:solidFill>
                  <a:srgbClr val="374151"/>
                </a:solidFill>
                <a:latin typeface="Nunito"/>
                <a:ea typeface="+mn-lt"/>
                <a:cs typeface="+mn-lt"/>
              </a:rPr>
              <a:t>END</a:t>
            </a:r>
            <a:r>
              <a:rPr lang="en-US" sz="1600" dirty="0">
                <a:solidFill>
                  <a:srgbClr val="374151"/>
                </a:solidFill>
                <a:latin typeface="Nunito"/>
                <a:ea typeface="+mn-lt"/>
                <a:cs typeface="+mn-lt"/>
              </a:rPr>
              <a:t> //</a:t>
            </a:r>
          </a:p>
          <a:p>
            <a:endParaRPr lang="en-US" sz="1600" dirty="0">
              <a:solidFill>
                <a:srgbClr val="374151"/>
              </a:solidFill>
              <a:latin typeface="Nunito"/>
              <a:ea typeface="+mn-lt"/>
              <a:cs typeface="+mn-lt"/>
            </a:endParaRPr>
          </a:p>
          <a:p>
            <a:r>
              <a:rPr lang="en-US" sz="1600" b="1" dirty="0">
                <a:solidFill>
                  <a:srgbClr val="374151"/>
                </a:solidFill>
                <a:latin typeface="Nunito"/>
                <a:ea typeface="+mn-lt"/>
                <a:cs typeface="+mn-lt"/>
              </a:rPr>
              <a:t>DELIMITER</a:t>
            </a:r>
            <a:r>
              <a:rPr lang="en-US" sz="1600" dirty="0">
                <a:solidFill>
                  <a:srgbClr val="374151"/>
                </a:solidFill>
                <a:latin typeface="Nunito"/>
                <a:ea typeface="+mn-lt"/>
                <a:cs typeface="+mn-lt"/>
              </a:rPr>
              <a:t> ;</a:t>
            </a:r>
          </a:p>
          <a:p>
            <a:endParaRPr lang="en-US" sz="1600" dirty="0">
              <a:solidFill>
                <a:srgbClr val="374151"/>
              </a:solidFill>
              <a:latin typeface="Nunito"/>
              <a:ea typeface="+mn-lt"/>
              <a:cs typeface="+mn-lt"/>
            </a:endParaRPr>
          </a:p>
          <a:p>
            <a:r>
              <a:rPr lang="en-US" sz="1600" b="1" dirty="0">
                <a:solidFill>
                  <a:srgbClr val="374151"/>
                </a:solidFill>
                <a:latin typeface="Nunito"/>
                <a:ea typeface="+mn-lt"/>
                <a:cs typeface="+mn-lt"/>
              </a:rPr>
              <a:t>CALL</a:t>
            </a:r>
            <a:r>
              <a:rPr lang="en-US" sz="1600" dirty="0">
                <a:solidFill>
                  <a:srgbClr val="374151"/>
                </a:solidFill>
                <a:latin typeface="Nunito"/>
                <a:ea typeface="+mn-lt"/>
                <a:cs typeface="+mn-lt"/>
              </a:rPr>
              <a:t> </a:t>
            </a:r>
            <a:r>
              <a:rPr lang="en-US" sz="1600" dirty="0" err="1">
                <a:solidFill>
                  <a:srgbClr val="374151"/>
                </a:solidFill>
                <a:latin typeface="Nunito"/>
                <a:ea typeface="+mn-lt"/>
                <a:cs typeface="+mn-lt"/>
              </a:rPr>
              <a:t>procedure_name</a:t>
            </a:r>
            <a:r>
              <a:rPr lang="en-US" sz="1600" dirty="0">
                <a:solidFill>
                  <a:srgbClr val="374151"/>
                </a:solidFill>
                <a:latin typeface="Nunito"/>
                <a:ea typeface="+mn-lt"/>
                <a:cs typeface="+mn-lt"/>
              </a:rPr>
              <a:t>;</a:t>
            </a:r>
          </a:p>
        </p:txBody>
      </p:sp>
      <p:sp>
        <p:nvSpPr>
          <p:cNvPr id="5" name="TextBox 4">
            <a:extLst>
              <a:ext uri="{FF2B5EF4-FFF2-40B4-BE49-F238E27FC236}">
                <a16:creationId xmlns:a16="http://schemas.microsoft.com/office/drawing/2014/main" id="{88A6DF78-E89A-0372-3306-557EB3899853}"/>
              </a:ext>
            </a:extLst>
          </p:cNvPr>
          <p:cNvSpPr txBox="1"/>
          <p:nvPr/>
        </p:nvSpPr>
        <p:spPr>
          <a:xfrm>
            <a:off x="6131377" y="1425394"/>
            <a:ext cx="5310391" cy="4555093"/>
          </a:xfrm>
          <a:prstGeom prst="rect">
            <a:avLst/>
          </a:prstGeom>
          <a:noFill/>
        </p:spPr>
        <p:txBody>
          <a:bodyPr wrap="square" lIns="91440" tIns="45720" rIns="91440" bIns="45720" anchor="t">
            <a:spAutoFit/>
          </a:bodyPr>
          <a:lstStyle/>
          <a:p>
            <a:r>
              <a:rPr lang="en-US" sz="1600" b="1" dirty="0">
                <a:solidFill>
                  <a:srgbClr val="374151"/>
                </a:solidFill>
                <a:latin typeface="Nunito"/>
                <a:ea typeface="+mn-lt"/>
                <a:cs typeface="+mn-lt"/>
              </a:rPr>
              <a:t>Example:</a:t>
            </a:r>
          </a:p>
          <a:p>
            <a:r>
              <a:rPr lang="en-US" sz="1600" dirty="0">
                <a:solidFill>
                  <a:srgbClr val="374151"/>
                </a:solidFill>
                <a:latin typeface="Nunito"/>
                <a:ea typeface="+mn-lt"/>
                <a:cs typeface="+mn-lt"/>
              </a:rPr>
              <a:t>Let's say you have a database with a students table, and you want to create a stored procedure to retrieve student information based on their ID.</a:t>
            </a:r>
          </a:p>
          <a:p>
            <a:endParaRPr lang="en-US" sz="1600" dirty="0">
              <a:solidFill>
                <a:srgbClr val="374151"/>
              </a:solidFill>
              <a:latin typeface="Nunito"/>
              <a:ea typeface="+mn-lt"/>
              <a:cs typeface="+mn-lt"/>
            </a:endParaRPr>
          </a:p>
          <a:p>
            <a:r>
              <a:rPr lang="en-US" sz="1600" b="1" dirty="0">
                <a:solidFill>
                  <a:srgbClr val="374151"/>
                </a:solidFill>
                <a:latin typeface="Nunito"/>
                <a:ea typeface="+mn-lt"/>
                <a:cs typeface="+mn-lt"/>
              </a:rPr>
              <a:t>DELIMITER</a:t>
            </a:r>
            <a:r>
              <a:rPr lang="en-US" sz="1600" dirty="0">
                <a:solidFill>
                  <a:srgbClr val="374151"/>
                </a:solidFill>
                <a:latin typeface="Nunito"/>
                <a:ea typeface="+mn-lt"/>
                <a:cs typeface="+mn-lt"/>
              </a:rPr>
              <a:t> //</a:t>
            </a:r>
          </a:p>
          <a:p>
            <a:endParaRPr lang="en-US" sz="1600" dirty="0">
              <a:solidFill>
                <a:srgbClr val="374151"/>
              </a:solidFill>
              <a:latin typeface="Nunito"/>
              <a:ea typeface="+mn-lt"/>
              <a:cs typeface="+mn-lt"/>
            </a:endParaRPr>
          </a:p>
          <a:p>
            <a:r>
              <a:rPr lang="en-US" sz="1600" b="1" dirty="0">
                <a:solidFill>
                  <a:srgbClr val="374151"/>
                </a:solidFill>
                <a:latin typeface="Nunito"/>
                <a:ea typeface="+mn-lt"/>
                <a:cs typeface="+mn-lt"/>
              </a:rPr>
              <a:t>CREATE</a:t>
            </a:r>
            <a:r>
              <a:rPr lang="en-US" sz="1600" dirty="0">
                <a:solidFill>
                  <a:srgbClr val="374151"/>
                </a:solidFill>
                <a:latin typeface="Nunito"/>
                <a:ea typeface="+mn-lt"/>
                <a:cs typeface="+mn-lt"/>
              </a:rPr>
              <a:t> </a:t>
            </a:r>
            <a:r>
              <a:rPr lang="en-US" sz="1600" b="1" dirty="0">
                <a:solidFill>
                  <a:srgbClr val="374151"/>
                </a:solidFill>
                <a:latin typeface="Nunito"/>
                <a:ea typeface="+mn-lt"/>
                <a:cs typeface="+mn-lt"/>
              </a:rPr>
              <a:t>PROCEDURE</a:t>
            </a:r>
            <a:r>
              <a:rPr lang="en-US" sz="1600" dirty="0">
                <a:solidFill>
                  <a:srgbClr val="374151"/>
                </a:solidFill>
                <a:latin typeface="Nunito"/>
                <a:ea typeface="+mn-lt"/>
                <a:cs typeface="+mn-lt"/>
              </a:rPr>
              <a:t> </a:t>
            </a:r>
            <a:r>
              <a:rPr lang="en-US" sz="1600" i="1" dirty="0" err="1">
                <a:solidFill>
                  <a:srgbClr val="374151"/>
                </a:solidFill>
                <a:latin typeface="Nunito"/>
                <a:ea typeface="+mn-lt"/>
                <a:cs typeface="+mn-lt"/>
              </a:rPr>
              <a:t>GetStudentInfo</a:t>
            </a:r>
            <a:r>
              <a:rPr lang="en-US" sz="1600" dirty="0">
                <a:solidFill>
                  <a:srgbClr val="374151"/>
                </a:solidFill>
                <a:latin typeface="Nunito"/>
                <a:ea typeface="+mn-lt"/>
                <a:cs typeface="+mn-lt"/>
              </a:rPr>
              <a:t> </a:t>
            </a:r>
          </a:p>
          <a:p>
            <a:r>
              <a:rPr lang="en-US" sz="1600" dirty="0">
                <a:solidFill>
                  <a:srgbClr val="374151"/>
                </a:solidFill>
                <a:latin typeface="Nunito"/>
                <a:ea typeface="+mn-lt"/>
                <a:cs typeface="+mn-lt"/>
              </a:rPr>
              <a:t>(</a:t>
            </a:r>
            <a:r>
              <a:rPr lang="en-US" sz="1600" b="1" dirty="0">
                <a:solidFill>
                  <a:srgbClr val="374151"/>
                </a:solidFill>
                <a:latin typeface="Nunito"/>
                <a:ea typeface="+mn-lt"/>
                <a:cs typeface="+mn-lt"/>
              </a:rPr>
              <a:t>IN</a:t>
            </a:r>
            <a:r>
              <a:rPr lang="en-US" sz="1600" dirty="0">
                <a:solidFill>
                  <a:srgbClr val="374151"/>
                </a:solidFill>
                <a:latin typeface="Nunito"/>
                <a:ea typeface="+mn-lt"/>
                <a:cs typeface="+mn-lt"/>
              </a:rPr>
              <a:t> </a:t>
            </a:r>
            <a:r>
              <a:rPr lang="en-US" sz="1600" dirty="0" err="1">
                <a:solidFill>
                  <a:srgbClr val="374151"/>
                </a:solidFill>
                <a:latin typeface="Nunito"/>
                <a:ea typeface="+mn-lt"/>
                <a:cs typeface="+mn-lt"/>
              </a:rPr>
              <a:t>student_id</a:t>
            </a:r>
            <a:r>
              <a:rPr lang="en-US" sz="1600" dirty="0">
                <a:solidFill>
                  <a:srgbClr val="374151"/>
                </a:solidFill>
                <a:latin typeface="Nunito"/>
                <a:ea typeface="+mn-lt"/>
                <a:cs typeface="+mn-lt"/>
              </a:rPr>
              <a:t> </a:t>
            </a:r>
            <a:r>
              <a:rPr lang="en-US" sz="1600" b="1" dirty="0">
                <a:solidFill>
                  <a:srgbClr val="374151"/>
                </a:solidFill>
                <a:latin typeface="Nunito"/>
                <a:ea typeface="+mn-lt"/>
                <a:cs typeface="+mn-lt"/>
              </a:rPr>
              <a:t>INT</a:t>
            </a:r>
            <a:r>
              <a:rPr lang="en-US" sz="1600" dirty="0">
                <a:solidFill>
                  <a:srgbClr val="374151"/>
                </a:solidFill>
                <a:latin typeface="Nunito"/>
                <a:ea typeface="+mn-lt"/>
                <a:cs typeface="+mn-lt"/>
              </a:rPr>
              <a:t>)</a:t>
            </a:r>
          </a:p>
          <a:p>
            <a:r>
              <a:rPr lang="en-US" sz="1600" b="1" dirty="0">
                <a:solidFill>
                  <a:srgbClr val="374151"/>
                </a:solidFill>
                <a:latin typeface="Nunito"/>
                <a:ea typeface="+mn-lt"/>
                <a:cs typeface="+mn-lt"/>
              </a:rPr>
              <a:t>BEGIN</a:t>
            </a:r>
          </a:p>
          <a:p>
            <a:r>
              <a:rPr lang="en-US" sz="1600" dirty="0">
                <a:solidFill>
                  <a:srgbClr val="374151"/>
                </a:solidFill>
                <a:latin typeface="Nunito"/>
                <a:ea typeface="+mn-lt"/>
                <a:cs typeface="+mn-lt"/>
              </a:rPr>
              <a:t>    </a:t>
            </a:r>
            <a:r>
              <a:rPr lang="en-US" sz="1600" b="1" dirty="0">
                <a:solidFill>
                  <a:srgbClr val="374151"/>
                </a:solidFill>
                <a:latin typeface="Nunito"/>
                <a:ea typeface="+mn-lt"/>
                <a:cs typeface="+mn-lt"/>
              </a:rPr>
              <a:t>SELECT</a:t>
            </a:r>
            <a:r>
              <a:rPr lang="en-US" sz="1600" dirty="0">
                <a:solidFill>
                  <a:srgbClr val="374151"/>
                </a:solidFill>
                <a:latin typeface="Nunito"/>
                <a:ea typeface="+mn-lt"/>
                <a:cs typeface="+mn-lt"/>
              </a:rPr>
              <a:t> * </a:t>
            </a:r>
            <a:r>
              <a:rPr lang="en-US" sz="1600" b="1" dirty="0">
                <a:solidFill>
                  <a:srgbClr val="374151"/>
                </a:solidFill>
                <a:latin typeface="Nunito"/>
                <a:ea typeface="+mn-lt"/>
                <a:cs typeface="+mn-lt"/>
              </a:rPr>
              <a:t>FROM</a:t>
            </a:r>
            <a:r>
              <a:rPr lang="en-US" sz="1600" dirty="0">
                <a:solidFill>
                  <a:srgbClr val="374151"/>
                </a:solidFill>
                <a:latin typeface="Nunito"/>
                <a:ea typeface="+mn-lt"/>
                <a:cs typeface="+mn-lt"/>
              </a:rPr>
              <a:t> </a:t>
            </a:r>
            <a:r>
              <a:rPr lang="en-US" sz="1600" i="1" dirty="0">
                <a:solidFill>
                  <a:srgbClr val="374151"/>
                </a:solidFill>
                <a:latin typeface="Nunito"/>
                <a:ea typeface="+mn-lt"/>
                <a:cs typeface="+mn-lt"/>
              </a:rPr>
              <a:t>students</a:t>
            </a:r>
            <a:r>
              <a:rPr lang="en-US" sz="1600" dirty="0">
                <a:solidFill>
                  <a:srgbClr val="374151"/>
                </a:solidFill>
                <a:latin typeface="Nunito"/>
                <a:ea typeface="+mn-lt"/>
                <a:cs typeface="+mn-lt"/>
              </a:rPr>
              <a:t> </a:t>
            </a:r>
            <a:r>
              <a:rPr lang="en-US" sz="1600" b="1" dirty="0">
                <a:solidFill>
                  <a:srgbClr val="374151"/>
                </a:solidFill>
                <a:latin typeface="Nunito"/>
                <a:ea typeface="+mn-lt"/>
                <a:cs typeface="+mn-lt"/>
              </a:rPr>
              <a:t>WHERE</a:t>
            </a:r>
            <a:r>
              <a:rPr lang="en-US" sz="1600" dirty="0">
                <a:solidFill>
                  <a:srgbClr val="374151"/>
                </a:solidFill>
                <a:latin typeface="Nunito"/>
                <a:ea typeface="+mn-lt"/>
                <a:cs typeface="+mn-lt"/>
              </a:rPr>
              <a:t> </a:t>
            </a:r>
            <a:r>
              <a:rPr lang="en-US" sz="1600" i="1" dirty="0">
                <a:solidFill>
                  <a:srgbClr val="374151"/>
                </a:solidFill>
                <a:latin typeface="Nunito"/>
                <a:ea typeface="+mn-lt"/>
                <a:cs typeface="+mn-lt"/>
              </a:rPr>
              <a:t>id</a:t>
            </a:r>
            <a:r>
              <a:rPr lang="en-US" sz="1600" dirty="0">
                <a:solidFill>
                  <a:srgbClr val="374151"/>
                </a:solidFill>
                <a:latin typeface="Nunito"/>
                <a:ea typeface="+mn-lt"/>
                <a:cs typeface="+mn-lt"/>
              </a:rPr>
              <a:t> = </a:t>
            </a:r>
            <a:r>
              <a:rPr lang="en-US" sz="1600" i="1" dirty="0" err="1">
                <a:solidFill>
                  <a:srgbClr val="374151"/>
                </a:solidFill>
                <a:latin typeface="Nunito"/>
                <a:ea typeface="+mn-lt"/>
                <a:cs typeface="+mn-lt"/>
              </a:rPr>
              <a:t>student_id</a:t>
            </a:r>
            <a:r>
              <a:rPr lang="en-US" sz="1600" dirty="0">
                <a:solidFill>
                  <a:srgbClr val="374151"/>
                </a:solidFill>
                <a:latin typeface="Nunito"/>
                <a:ea typeface="+mn-lt"/>
                <a:cs typeface="+mn-lt"/>
              </a:rPr>
              <a:t>;</a:t>
            </a:r>
          </a:p>
          <a:p>
            <a:r>
              <a:rPr lang="en-US" sz="1600" b="1" dirty="0">
                <a:solidFill>
                  <a:srgbClr val="374151"/>
                </a:solidFill>
                <a:latin typeface="Nunito"/>
                <a:ea typeface="+mn-lt"/>
                <a:cs typeface="+mn-lt"/>
              </a:rPr>
              <a:t>END</a:t>
            </a:r>
            <a:r>
              <a:rPr lang="en-US" sz="1600" dirty="0">
                <a:solidFill>
                  <a:srgbClr val="374151"/>
                </a:solidFill>
                <a:latin typeface="Nunito"/>
                <a:ea typeface="+mn-lt"/>
                <a:cs typeface="+mn-lt"/>
              </a:rPr>
              <a:t> //</a:t>
            </a:r>
          </a:p>
          <a:p>
            <a:endParaRPr lang="en-US" sz="1600" dirty="0">
              <a:solidFill>
                <a:srgbClr val="374151"/>
              </a:solidFill>
              <a:latin typeface="Nunito"/>
              <a:ea typeface="+mn-lt"/>
              <a:cs typeface="+mn-lt"/>
            </a:endParaRPr>
          </a:p>
          <a:p>
            <a:r>
              <a:rPr lang="en-US" sz="1600" b="1" dirty="0">
                <a:solidFill>
                  <a:srgbClr val="374151"/>
                </a:solidFill>
                <a:latin typeface="Nunito"/>
                <a:ea typeface="+mn-lt"/>
                <a:cs typeface="+mn-lt"/>
              </a:rPr>
              <a:t>DELIMITER</a:t>
            </a:r>
            <a:r>
              <a:rPr lang="en-US" sz="1600" dirty="0">
                <a:solidFill>
                  <a:srgbClr val="374151"/>
                </a:solidFill>
                <a:latin typeface="Nunito"/>
                <a:ea typeface="+mn-lt"/>
                <a:cs typeface="+mn-lt"/>
              </a:rPr>
              <a:t> ;</a:t>
            </a:r>
          </a:p>
          <a:p>
            <a:endParaRPr lang="en-US" sz="1600" dirty="0">
              <a:solidFill>
                <a:srgbClr val="374151"/>
              </a:solidFill>
              <a:latin typeface="Nunito"/>
              <a:ea typeface="+mn-lt"/>
              <a:cs typeface="+mn-lt"/>
            </a:endParaRPr>
          </a:p>
          <a:p>
            <a:r>
              <a:rPr lang="en-US" sz="1600" dirty="0">
                <a:solidFill>
                  <a:srgbClr val="374151"/>
                </a:solidFill>
                <a:latin typeface="Nunito"/>
                <a:ea typeface="+mn-lt"/>
                <a:cs typeface="+mn-lt"/>
              </a:rPr>
              <a:t>--  Call the procedure</a:t>
            </a:r>
          </a:p>
          <a:p>
            <a:r>
              <a:rPr lang="en-US" sz="1600" b="1" dirty="0">
                <a:solidFill>
                  <a:srgbClr val="374151"/>
                </a:solidFill>
                <a:latin typeface="Nunito"/>
                <a:ea typeface="+mn-lt"/>
                <a:cs typeface="+mn-lt"/>
              </a:rPr>
              <a:t>CALL</a:t>
            </a:r>
            <a:r>
              <a:rPr lang="en-US" sz="1600" dirty="0">
                <a:solidFill>
                  <a:srgbClr val="374151"/>
                </a:solidFill>
                <a:latin typeface="Nunito"/>
                <a:ea typeface="+mn-lt"/>
                <a:cs typeface="+mn-lt"/>
              </a:rPr>
              <a:t> </a:t>
            </a:r>
            <a:r>
              <a:rPr lang="en-US" sz="1600" i="1" dirty="0" err="1">
                <a:solidFill>
                  <a:srgbClr val="374151"/>
                </a:solidFill>
                <a:latin typeface="Nunito"/>
                <a:ea typeface="+mn-lt"/>
                <a:cs typeface="+mn-lt"/>
              </a:rPr>
              <a:t>GetStudentInfo</a:t>
            </a:r>
            <a:r>
              <a:rPr lang="en-US" sz="1600" dirty="0">
                <a:solidFill>
                  <a:srgbClr val="374151"/>
                </a:solidFill>
                <a:latin typeface="Nunito"/>
                <a:ea typeface="+mn-lt"/>
                <a:cs typeface="+mn-lt"/>
              </a:rPr>
              <a:t>(123);</a:t>
            </a:r>
          </a:p>
          <a:p>
            <a:endParaRPr lang="en-US" sz="1600" dirty="0">
              <a:solidFill>
                <a:srgbClr val="374151"/>
              </a:solidFill>
              <a:latin typeface="Nunito"/>
              <a:ea typeface="+mn-lt"/>
              <a:cs typeface="+mn-lt"/>
            </a:endParaRPr>
          </a:p>
        </p:txBody>
      </p:sp>
    </p:spTree>
    <p:extLst>
      <p:ext uri="{BB962C8B-B14F-4D97-AF65-F5344CB8AC3E}">
        <p14:creationId xmlns:p14="http://schemas.microsoft.com/office/powerpoint/2010/main" val="265822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758661" y="499534"/>
            <a:ext cx="9418061"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Stored Procedures Explanation</a:t>
            </a:r>
            <a:endParaRPr lang="en-US" sz="4000" b="1" spc="-30" dirty="0">
              <a:solidFill>
                <a:schemeClr val="accent1">
                  <a:lumMod val="50000"/>
                </a:schemeClr>
              </a:solidFill>
              <a:latin typeface="Nunito"/>
              <a:cs typeface="Times New Roman"/>
            </a:endParaRPr>
          </a:p>
        </p:txBody>
      </p:sp>
      <p:sp>
        <p:nvSpPr>
          <p:cNvPr id="5" name="TextBox 4">
            <a:extLst>
              <a:ext uri="{FF2B5EF4-FFF2-40B4-BE49-F238E27FC236}">
                <a16:creationId xmlns:a16="http://schemas.microsoft.com/office/drawing/2014/main" id="{88A6DF78-E89A-0372-3306-557EB3899853}"/>
              </a:ext>
            </a:extLst>
          </p:cNvPr>
          <p:cNvSpPr txBox="1"/>
          <p:nvPr/>
        </p:nvSpPr>
        <p:spPr>
          <a:xfrm>
            <a:off x="758661" y="1277844"/>
            <a:ext cx="10950515" cy="5109091"/>
          </a:xfrm>
          <a:prstGeom prst="rect">
            <a:avLst/>
          </a:prstGeom>
          <a:noFill/>
        </p:spPr>
        <p:txBody>
          <a:bodyPr wrap="square" lIns="91440" tIns="45720" rIns="91440" bIns="45720" anchor="t">
            <a:spAutoFit/>
          </a:bodyPr>
          <a:lstStyle/>
          <a:p>
            <a:r>
              <a:rPr lang="en-US" sz="1600" b="1" dirty="0">
                <a:solidFill>
                  <a:srgbClr val="374151"/>
                </a:solidFill>
                <a:latin typeface="Nunito"/>
                <a:ea typeface="+mn-lt"/>
                <a:cs typeface="+mn-lt"/>
              </a:rPr>
              <a:t>DELIMITER: </a:t>
            </a:r>
            <a:r>
              <a:rPr lang="en-US" sz="1600" dirty="0">
                <a:solidFill>
                  <a:srgbClr val="374151"/>
                </a:solidFill>
                <a:latin typeface="Nunito"/>
                <a:ea typeface="+mn-lt"/>
                <a:cs typeface="+mn-lt"/>
              </a:rPr>
              <a:t>Changes the delimiter temporarily to something other than the semicolon (;)</a:t>
            </a:r>
            <a:r>
              <a:rPr lang="en-US" sz="1600" b="1" dirty="0">
                <a:solidFill>
                  <a:srgbClr val="374151"/>
                </a:solidFill>
                <a:latin typeface="Nunito"/>
                <a:ea typeface="+mn-lt"/>
                <a:cs typeface="+mn-lt"/>
              </a:rPr>
              <a:t>. </a:t>
            </a:r>
            <a:r>
              <a:rPr lang="en-US" sz="1600" i="1" dirty="0">
                <a:solidFill>
                  <a:srgbClr val="374151"/>
                </a:solidFill>
                <a:latin typeface="Nunito"/>
                <a:ea typeface="+mn-lt"/>
                <a:cs typeface="+mn-lt"/>
              </a:rPr>
              <a:t>This is necessary because stored procedures contain semicolons within their body, and changing the delimiter prevents MySQL from interpreting them as the end of the statement. After defining the stored procedure, we reset the delimiter back to the default (;).</a:t>
            </a:r>
          </a:p>
          <a:p>
            <a:endParaRPr lang="en-US" sz="1600" b="1" dirty="0">
              <a:solidFill>
                <a:srgbClr val="374151"/>
              </a:solidFill>
              <a:latin typeface="Nunito"/>
              <a:ea typeface="+mn-lt"/>
              <a:cs typeface="+mn-lt"/>
            </a:endParaRPr>
          </a:p>
          <a:p>
            <a:r>
              <a:rPr lang="en-US" sz="1600" b="1" dirty="0">
                <a:solidFill>
                  <a:srgbClr val="374151"/>
                </a:solidFill>
                <a:latin typeface="Nunito"/>
                <a:ea typeface="+mn-lt"/>
                <a:cs typeface="+mn-lt"/>
              </a:rPr>
              <a:t>CREATE PROCEDURE: </a:t>
            </a:r>
            <a:r>
              <a:rPr lang="en-US" sz="1600" dirty="0">
                <a:solidFill>
                  <a:srgbClr val="374151"/>
                </a:solidFill>
                <a:latin typeface="Nunito"/>
                <a:ea typeface="+mn-lt"/>
                <a:cs typeface="+mn-lt"/>
              </a:rPr>
              <a:t>Creates a new stored procedure. You specify the name of the procedure after CREATE PROCEDURE. `</a:t>
            </a:r>
            <a:r>
              <a:rPr lang="en-US" sz="1600" i="1" dirty="0">
                <a:solidFill>
                  <a:srgbClr val="374151"/>
                </a:solidFill>
                <a:latin typeface="Nunito"/>
                <a:ea typeface="+mn-lt"/>
                <a:cs typeface="+mn-lt"/>
              </a:rPr>
              <a:t> </a:t>
            </a:r>
            <a:r>
              <a:rPr lang="en-US" sz="1600" i="1" dirty="0" err="1">
                <a:solidFill>
                  <a:srgbClr val="374151"/>
                </a:solidFill>
                <a:latin typeface="Nunito"/>
                <a:ea typeface="+mn-lt"/>
                <a:cs typeface="+mn-lt"/>
              </a:rPr>
              <a:t>procedure_name</a:t>
            </a:r>
            <a:r>
              <a:rPr lang="en-US" sz="1600" i="1" dirty="0">
                <a:solidFill>
                  <a:srgbClr val="374151"/>
                </a:solidFill>
                <a:latin typeface="Nunito"/>
                <a:ea typeface="+mn-lt"/>
                <a:cs typeface="+mn-lt"/>
              </a:rPr>
              <a:t>`</a:t>
            </a:r>
            <a:endParaRPr lang="en-US" sz="1600" dirty="0">
              <a:solidFill>
                <a:srgbClr val="374151"/>
              </a:solidFill>
              <a:latin typeface="Nunito"/>
              <a:ea typeface="+mn-lt"/>
              <a:cs typeface="+mn-lt"/>
            </a:endParaRPr>
          </a:p>
          <a:p>
            <a:endParaRPr lang="en-US" sz="1600" b="1" dirty="0">
              <a:solidFill>
                <a:srgbClr val="374151"/>
              </a:solidFill>
              <a:latin typeface="Nunito"/>
              <a:ea typeface="+mn-lt"/>
              <a:cs typeface="+mn-lt"/>
            </a:endParaRPr>
          </a:p>
          <a:p>
            <a:r>
              <a:rPr lang="en-US" sz="1600" i="1" dirty="0" err="1">
                <a:solidFill>
                  <a:srgbClr val="374151"/>
                </a:solidFill>
                <a:latin typeface="Nunito"/>
                <a:ea typeface="+mn-lt"/>
                <a:cs typeface="+mn-lt"/>
              </a:rPr>
              <a:t>parameter_list</a:t>
            </a:r>
            <a:r>
              <a:rPr lang="en-US" sz="1600" b="1" dirty="0">
                <a:solidFill>
                  <a:srgbClr val="374151"/>
                </a:solidFill>
                <a:latin typeface="Nunito"/>
                <a:ea typeface="+mn-lt"/>
                <a:cs typeface="+mn-lt"/>
              </a:rPr>
              <a:t>: </a:t>
            </a:r>
            <a:r>
              <a:rPr lang="en-US" sz="1600" dirty="0">
                <a:solidFill>
                  <a:srgbClr val="374151"/>
                </a:solidFill>
                <a:latin typeface="Nunito"/>
                <a:ea typeface="+mn-lt"/>
                <a:cs typeface="+mn-lt"/>
              </a:rPr>
              <a:t>This is an optional list of parameters that the stored procedure can accept. Parameters are variables that hold values passed to the stored procedure when it is called.</a:t>
            </a:r>
          </a:p>
          <a:p>
            <a:endParaRPr lang="en-US" sz="1600" b="1" dirty="0">
              <a:solidFill>
                <a:srgbClr val="374151"/>
              </a:solidFill>
              <a:latin typeface="Nunito"/>
              <a:ea typeface="+mn-lt"/>
              <a:cs typeface="+mn-lt"/>
            </a:endParaRPr>
          </a:p>
          <a:p>
            <a:r>
              <a:rPr lang="en-US" sz="1600" dirty="0">
                <a:solidFill>
                  <a:srgbClr val="374151"/>
                </a:solidFill>
                <a:latin typeface="Nunito"/>
                <a:ea typeface="+mn-lt"/>
                <a:cs typeface="+mn-lt"/>
              </a:rPr>
              <a:t>characteristics</a:t>
            </a:r>
            <a:r>
              <a:rPr lang="en-US" sz="1600" b="1" dirty="0">
                <a:solidFill>
                  <a:srgbClr val="374151"/>
                </a:solidFill>
                <a:latin typeface="Nunito"/>
                <a:ea typeface="+mn-lt"/>
                <a:cs typeface="+mn-lt"/>
              </a:rPr>
              <a:t>: </a:t>
            </a:r>
            <a:r>
              <a:rPr lang="en-US" sz="1600" dirty="0">
                <a:solidFill>
                  <a:srgbClr val="374151"/>
                </a:solidFill>
                <a:latin typeface="Nunito"/>
                <a:ea typeface="+mn-lt"/>
                <a:cs typeface="+mn-lt"/>
              </a:rPr>
              <a:t>This is optional and can include various characteristics of the stored procedure, such as security privileges, language, etc.</a:t>
            </a:r>
          </a:p>
          <a:p>
            <a:endParaRPr lang="en-US" sz="1600" b="1" dirty="0">
              <a:solidFill>
                <a:srgbClr val="374151"/>
              </a:solidFill>
              <a:latin typeface="Nunito"/>
              <a:ea typeface="+mn-lt"/>
              <a:cs typeface="+mn-lt"/>
            </a:endParaRPr>
          </a:p>
          <a:p>
            <a:r>
              <a:rPr lang="en-US" sz="1600" b="1" dirty="0">
                <a:solidFill>
                  <a:srgbClr val="374151"/>
                </a:solidFill>
                <a:latin typeface="Nunito"/>
                <a:ea typeface="+mn-lt"/>
                <a:cs typeface="+mn-lt"/>
              </a:rPr>
              <a:t>BEGIN </a:t>
            </a:r>
            <a:r>
              <a:rPr lang="en-US" sz="1600" dirty="0">
                <a:solidFill>
                  <a:srgbClr val="374151"/>
                </a:solidFill>
                <a:latin typeface="Nunito"/>
                <a:ea typeface="+mn-lt"/>
                <a:cs typeface="+mn-lt"/>
              </a:rPr>
              <a:t>and</a:t>
            </a:r>
            <a:r>
              <a:rPr lang="en-US" sz="1600" b="1" dirty="0">
                <a:solidFill>
                  <a:srgbClr val="374151"/>
                </a:solidFill>
                <a:latin typeface="Nunito"/>
                <a:ea typeface="+mn-lt"/>
                <a:cs typeface="+mn-lt"/>
              </a:rPr>
              <a:t> END: </a:t>
            </a:r>
            <a:r>
              <a:rPr lang="en-US" sz="1600" dirty="0">
                <a:solidFill>
                  <a:srgbClr val="374151"/>
                </a:solidFill>
                <a:latin typeface="Nunito"/>
                <a:ea typeface="+mn-lt"/>
                <a:cs typeface="+mn-lt"/>
              </a:rPr>
              <a:t>These keywords mark the beginning and end of the stored procedure's body. Everything between them comprises the logic or SQL statements that the stored procedure will execute.</a:t>
            </a:r>
          </a:p>
          <a:p>
            <a:endParaRPr lang="en-US" sz="1600" b="1" dirty="0">
              <a:solidFill>
                <a:srgbClr val="374151"/>
              </a:solidFill>
              <a:latin typeface="Nunito"/>
              <a:ea typeface="+mn-lt"/>
              <a:cs typeface="+mn-lt"/>
            </a:endParaRPr>
          </a:p>
          <a:p>
            <a:r>
              <a:rPr lang="en-US" sz="1600" b="1" dirty="0">
                <a:solidFill>
                  <a:srgbClr val="374151"/>
                </a:solidFill>
                <a:latin typeface="Nunito"/>
                <a:ea typeface="+mn-lt"/>
                <a:cs typeface="+mn-lt"/>
              </a:rPr>
              <a:t>SQL statements: </a:t>
            </a:r>
            <a:r>
              <a:rPr lang="en-US" sz="1600" dirty="0">
                <a:solidFill>
                  <a:srgbClr val="374151"/>
                </a:solidFill>
                <a:latin typeface="Nunito"/>
                <a:ea typeface="+mn-lt"/>
                <a:cs typeface="+mn-lt"/>
              </a:rPr>
              <a:t>These are the SQL statements that the stored procedure will execute when it is called. </a:t>
            </a:r>
          </a:p>
          <a:p>
            <a:endParaRPr lang="en-US" sz="1600" b="1" dirty="0">
              <a:solidFill>
                <a:srgbClr val="374151"/>
              </a:solidFill>
              <a:latin typeface="Nunito"/>
              <a:ea typeface="+mn-lt"/>
              <a:cs typeface="+mn-lt"/>
            </a:endParaRPr>
          </a:p>
          <a:p>
            <a:r>
              <a:rPr lang="en-US" sz="1600" b="1" dirty="0">
                <a:solidFill>
                  <a:srgbClr val="374151"/>
                </a:solidFill>
                <a:latin typeface="Nunito"/>
                <a:ea typeface="+mn-lt"/>
                <a:cs typeface="+mn-lt"/>
              </a:rPr>
              <a:t>CALL</a:t>
            </a:r>
            <a:r>
              <a:rPr lang="en-US" sz="1600" dirty="0">
                <a:solidFill>
                  <a:srgbClr val="374151"/>
                </a:solidFill>
                <a:latin typeface="Nunito"/>
                <a:ea typeface="+mn-lt"/>
                <a:cs typeface="+mn-lt"/>
              </a:rPr>
              <a:t>: This is the statement used to execute or call the stored procedure. You use it to invoke the stored procedure and pass any required parameters.</a:t>
            </a:r>
          </a:p>
        </p:txBody>
      </p:sp>
    </p:spTree>
    <p:extLst>
      <p:ext uri="{BB962C8B-B14F-4D97-AF65-F5344CB8AC3E}">
        <p14:creationId xmlns:p14="http://schemas.microsoft.com/office/powerpoint/2010/main" val="1015990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67314" y="535168"/>
            <a:ext cx="9418061"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ETL in SQL</a:t>
            </a:r>
            <a:endParaRPr lang="en-US" sz="4000"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567314" y="1392864"/>
            <a:ext cx="11218736" cy="4801314"/>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ETL</a:t>
            </a:r>
            <a:r>
              <a:rPr lang="en-US" dirty="0">
                <a:solidFill>
                  <a:srgbClr val="374151"/>
                </a:solidFill>
                <a:latin typeface="Nunito"/>
                <a:ea typeface="+mn-lt"/>
                <a:cs typeface="+mn-lt"/>
              </a:rPr>
              <a:t> stands for </a:t>
            </a:r>
            <a:r>
              <a:rPr lang="en-US" i="1" dirty="0">
                <a:solidFill>
                  <a:srgbClr val="374151"/>
                </a:solidFill>
                <a:latin typeface="Nunito"/>
                <a:ea typeface="+mn-lt"/>
                <a:cs typeface="+mn-lt"/>
              </a:rPr>
              <a:t>Extract, Transform, Load</a:t>
            </a:r>
            <a:r>
              <a:rPr lang="en-US" dirty="0">
                <a:solidFill>
                  <a:srgbClr val="374151"/>
                </a:solidFill>
                <a:latin typeface="Nunito"/>
                <a:ea typeface="+mn-lt"/>
                <a:cs typeface="+mn-lt"/>
              </a:rPr>
              <a:t>. It's a fundamental process in data science that prepares data for analysis. Imagine a data scientist as a chef -  ETL is like prepping the ingredients (data) before cooking (analysis).</a:t>
            </a:r>
          </a:p>
          <a:p>
            <a:endParaRPr lang="en-US" dirty="0">
              <a:solidFill>
                <a:srgbClr val="374151"/>
              </a:solidFill>
              <a:latin typeface="Nunito"/>
              <a:ea typeface="+mn-lt"/>
              <a:cs typeface="+mn-lt"/>
            </a:endParaRPr>
          </a:p>
          <a:p>
            <a:pPr marL="285750" indent="-285750">
              <a:buFont typeface="Arial" panose="020B0604020202020204" pitchFamily="34" charset="0"/>
              <a:buChar char="•"/>
            </a:pPr>
            <a:r>
              <a:rPr lang="en-US" b="1" u="sng" dirty="0">
                <a:solidFill>
                  <a:srgbClr val="374151"/>
                </a:solidFill>
                <a:latin typeface="Nunito"/>
                <a:ea typeface="+mn-lt"/>
                <a:cs typeface="+mn-lt"/>
              </a:rPr>
              <a:t>Extract</a:t>
            </a:r>
            <a:r>
              <a:rPr lang="en-US" dirty="0">
                <a:solidFill>
                  <a:srgbClr val="374151"/>
                </a:solidFill>
                <a:latin typeface="Nunito"/>
                <a:ea typeface="+mn-lt"/>
                <a:cs typeface="+mn-lt"/>
              </a:rPr>
              <a:t>: This involves retrieving data from various sources. This could be databases (like MySQL, PostgreSQL), flat files (CSV, Excel), web APIs, or even social media feeds. </a:t>
            </a:r>
          </a:p>
          <a:p>
            <a:pPr marL="285750" indent="-285750">
              <a:buFont typeface="Arial" panose="020B0604020202020204" pitchFamily="34" charset="0"/>
              <a:buChar char="•"/>
            </a:pPr>
            <a:endParaRPr lang="en-US" dirty="0">
              <a:solidFill>
                <a:srgbClr val="374151"/>
              </a:solidFill>
              <a:latin typeface="Nunito"/>
              <a:ea typeface="+mn-lt"/>
              <a:cs typeface="+mn-lt"/>
            </a:endParaRPr>
          </a:p>
          <a:p>
            <a:pPr marL="285750" indent="-285750">
              <a:buFont typeface="Arial" panose="020B0604020202020204" pitchFamily="34" charset="0"/>
              <a:buChar char="•"/>
            </a:pPr>
            <a:r>
              <a:rPr lang="en-US" b="1" u="sng" dirty="0">
                <a:solidFill>
                  <a:srgbClr val="374151"/>
                </a:solidFill>
                <a:latin typeface="Nunito"/>
                <a:ea typeface="+mn-lt"/>
                <a:cs typeface="+mn-lt"/>
              </a:rPr>
              <a:t>Transform</a:t>
            </a:r>
            <a:r>
              <a:rPr lang="en-US" dirty="0">
                <a:solidFill>
                  <a:srgbClr val="374151"/>
                </a:solidFill>
                <a:latin typeface="Nunito"/>
                <a:ea typeface="+mn-lt"/>
                <a:cs typeface="+mn-lt"/>
              </a:rPr>
              <a:t>:  Here's where you manipulate the extracted data to make it usable for analysis. </a:t>
            </a:r>
            <a:br>
              <a:rPr lang="en-US" dirty="0">
                <a:solidFill>
                  <a:srgbClr val="374151"/>
                </a:solidFill>
                <a:latin typeface="Nunito"/>
                <a:ea typeface="+mn-lt"/>
                <a:cs typeface="+mn-lt"/>
              </a:rPr>
            </a:br>
            <a:r>
              <a:rPr lang="en-US" dirty="0">
                <a:solidFill>
                  <a:srgbClr val="374151"/>
                </a:solidFill>
                <a:latin typeface="Nunito"/>
                <a:ea typeface="+mn-lt"/>
                <a:cs typeface="+mn-lt"/>
              </a:rPr>
              <a:t>This might involve:</a:t>
            </a:r>
          </a:p>
          <a:p>
            <a:pPr lvl="1"/>
            <a:r>
              <a:rPr lang="en-US" i="1" dirty="0">
                <a:solidFill>
                  <a:srgbClr val="374151"/>
                </a:solidFill>
                <a:latin typeface="Nunito"/>
                <a:ea typeface="+mn-lt"/>
                <a:cs typeface="+mn-lt"/>
              </a:rPr>
              <a:t>Cleaning</a:t>
            </a:r>
            <a:r>
              <a:rPr lang="en-US" dirty="0">
                <a:solidFill>
                  <a:srgbClr val="374151"/>
                </a:solidFill>
                <a:latin typeface="Nunito"/>
                <a:ea typeface="+mn-lt"/>
                <a:cs typeface="+mn-lt"/>
              </a:rPr>
              <a:t>: Removing duplicates, fixing inconsistencies (e.g., typos), and handling missing values.</a:t>
            </a:r>
          </a:p>
          <a:p>
            <a:pPr lvl="1"/>
            <a:r>
              <a:rPr lang="en-US" i="1" dirty="0">
                <a:solidFill>
                  <a:srgbClr val="374151"/>
                </a:solidFill>
                <a:latin typeface="Nunito"/>
                <a:ea typeface="+mn-lt"/>
                <a:cs typeface="+mn-lt"/>
              </a:rPr>
              <a:t>Combining</a:t>
            </a:r>
            <a:r>
              <a:rPr lang="en-US" dirty="0">
                <a:solidFill>
                  <a:srgbClr val="374151"/>
                </a:solidFill>
                <a:latin typeface="Nunito"/>
                <a:ea typeface="+mn-lt"/>
                <a:cs typeface="+mn-lt"/>
              </a:rPr>
              <a:t>: Merging data from different sources into a single table.</a:t>
            </a:r>
          </a:p>
          <a:p>
            <a:pPr lvl="1"/>
            <a:r>
              <a:rPr lang="en-US" i="1" dirty="0">
                <a:solidFill>
                  <a:srgbClr val="374151"/>
                </a:solidFill>
                <a:latin typeface="Nunito"/>
                <a:ea typeface="+mn-lt"/>
                <a:cs typeface="+mn-lt"/>
              </a:rPr>
              <a:t>Deriving New Features</a:t>
            </a:r>
            <a:r>
              <a:rPr lang="en-US" dirty="0">
                <a:solidFill>
                  <a:srgbClr val="374151"/>
                </a:solidFill>
                <a:latin typeface="Nunito"/>
                <a:ea typeface="+mn-lt"/>
                <a:cs typeface="+mn-lt"/>
              </a:rPr>
              <a:t>: Creating new columns based on existing data (e.g., calculating purchase frequency from order history).</a:t>
            </a:r>
          </a:p>
          <a:p>
            <a:pPr lvl="1"/>
            <a:r>
              <a:rPr lang="en-US" i="1" dirty="0">
                <a:solidFill>
                  <a:srgbClr val="374151"/>
                </a:solidFill>
                <a:latin typeface="Nunito"/>
                <a:ea typeface="+mn-lt"/>
                <a:cs typeface="+mn-lt"/>
              </a:rPr>
              <a:t>Formatting</a:t>
            </a:r>
            <a:r>
              <a:rPr lang="en-US" dirty="0">
                <a:solidFill>
                  <a:srgbClr val="374151"/>
                </a:solidFill>
                <a:latin typeface="Nunito"/>
                <a:ea typeface="+mn-lt"/>
                <a:cs typeface="+mn-lt"/>
              </a:rPr>
              <a:t>: Converting data types (e.g., changing string dates to date format) for consistency.</a:t>
            </a:r>
          </a:p>
          <a:p>
            <a:pPr marL="742950" lvl="1" indent="-285750">
              <a:buFont typeface="Arial" panose="020B0604020202020204" pitchFamily="34" charset="0"/>
              <a:buChar char="•"/>
            </a:pPr>
            <a:endParaRPr lang="en-US" dirty="0">
              <a:solidFill>
                <a:srgbClr val="374151"/>
              </a:solidFill>
              <a:latin typeface="Nunito"/>
              <a:ea typeface="+mn-lt"/>
              <a:cs typeface="+mn-lt"/>
            </a:endParaRPr>
          </a:p>
          <a:p>
            <a:pPr marL="285750" indent="-285750">
              <a:buFont typeface="Arial" panose="020B0604020202020204" pitchFamily="34" charset="0"/>
              <a:buChar char="•"/>
            </a:pPr>
            <a:r>
              <a:rPr lang="en-US" b="1" dirty="0">
                <a:solidFill>
                  <a:srgbClr val="374151"/>
                </a:solidFill>
                <a:latin typeface="Nunito"/>
                <a:ea typeface="+mn-lt"/>
                <a:cs typeface="+mn-lt"/>
              </a:rPr>
              <a:t>Load</a:t>
            </a:r>
            <a:r>
              <a:rPr lang="en-US" dirty="0">
                <a:solidFill>
                  <a:srgbClr val="374151"/>
                </a:solidFill>
                <a:latin typeface="Nunito"/>
                <a:ea typeface="+mn-lt"/>
                <a:cs typeface="+mn-lt"/>
              </a:rPr>
              <a:t>: Finally, you load the transformed data into a target system, typically a data warehouse or data lake, where it's readily accessible for data science tasks like modeling and visualization.</a:t>
            </a:r>
          </a:p>
        </p:txBody>
      </p:sp>
    </p:spTree>
    <p:extLst>
      <p:ext uri="{BB962C8B-B14F-4D97-AF65-F5344CB8AC3E}">
        <p14:creationId xmlns:p14="http://schemas.microsoft.com/office/powerpoint/2010/main" val="1894882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754684" y="872686"/>
            <a:ext cx="3823056" cy="3544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a:solidFill>
                  <a:srgbClr val="374151"/>
                </a:solidFill>
                <a:latin typeface="Nunito"/>
                <a:ea typeface="+mn-lt"/>
                <a:cs typeface="+mn-lt"/>
              </a:rPr>
              <a:t>1. Extract:</a:t>
            </a:r>
          </a:p>
        </p:txBody>
      </p:sp>
      <p:sp>
        <p:nvSpPr>
          <p:cNvPr id="3" name="TextBox 2">
            <a:extLst>
              <a:ext uri="{FF2B5EF4-FFF2-40B4-BE49-F238E27FC236}">
                <a16:creationId xmlns:a16="http://schemas.microsoft.com/office/drawing/2014/main" id="{4BF97CB1-EA11-C6F9-9B78-D28B1A159A6F}"/>
              </a:ext>
            </a:extLst>
          </p:cNvPr>
          <p:cNvSpPr txBox="1"/>
          <p:nvPr/>
        </p:nvSpPr>
        <p:spPr>
          <a:xfrm>
            <a:off x="719816" y="1430197"/>
            <a:ext cx="4485249" cy="3416320"/>
          </a:xfrm>
          <a:prstGeom prst="rect">
            <a:avLst/>
          </a:prstGeom>
          <a:noFill/>
        </p:spPr>
        <p:txBody>
          <a:bodyPr wrap="square" lIns="91440" tIns="45720" rIns="91440" bIns="45720" anchor="t">
            <a:spAutoFit/>
          </a:bodyPr>
          <a:lstStyle/>
          <a:p>
            <a:r>
              <a:rPr lang="en-US" dirty="0">
                <a:solidFill>
                  <a:srgbClr val="374151"/>
                </a:solidFill>
                <a:latin typeface="Nunito" pitchFamily="2" charset="0"/>
                <a:ea typeface="+mn-lt"/>
                <a:cs typeface="+mn-lt"/>
              </a:rPr>
              <a:t>We can use SQL's SELECT statement to extract data from the CSV files. Here's an example for `movies.csv`:</a:t>
            </a:r>
          </a:p>
          <a:p>
            <a:endParaRPr lang="en-US" dirty="0">
              <a:solidFill>
                <a:srgbClr val="374151"/>
              </a:solidFill>
              <a:latin typeface="Nunito" pitchFamily="2" charset="0"/>
              <a:ea typeface="+mn-lt"/>
              <a:cs typeface="+mn-lt"/>
            </a:endParaRPr>
          </a:p>
          <a:p>
            <a:endParaRPr lang="en-US" dirty="0">
              <a:solidFill>
                <a:srgbClr val="374151"/>
              </a:solidFill>
              <a:latin typeface="Nunito" pitchFamily="2" charset="0"/>
              <a:ea typeface="+mn-lt"/>
              <a:cs typeface="+mn-lt"/>
            </a:endParaRPr>
          </a:p>
          <a:p>
            <a:r>
              <a:rPr lang="en-US" b="1" dirty="0">
                <a:solidFill>
                  <a:srgbClr val="374151"/>
                </a:solidFill>
                <a:latin typeface="Nunito" pitchFamily="2" charset="0"/>
                <a:ea typeface="+mn-lt"/>
                <a:cs typeface="+mn-lt"/>
              </a:rPr>
              <a:t>LOAD DATA INFILE </a:t>
            </a:r>
            <a:r>
              <a:rPr lang="en-US" dirty="0">
                <a:solidFill>
                  <a:srgbClr val="374151"/>
                </a:solidFill>
                <a:latin typeface="Nunito" pitchFamily="2" charset="0"/>
                <a:ea typeface="+mn-lt"/>
                <a:cs typeface="+mn-lt"/>
              </a:rPr>
              <a:t>'/path/to/movies.csv'</a:t>
            </a:r>
          </a:p>
          <a:p>
            <a:r>
              <a:rPr lang="en-US" b="1" dirty="0">
                <a:solidFill>
                  <a:srgbClr val="374151"/>
                </a:solidFill>
                <a:latin typeface="Nunito" pitchFamily="2" charset="0"/>
                <a:ea typeface="+mn-lt"/>
                <a:cs typeface="+mn-lt"/>
              </a:rPr>
              <a:t>INTO TABLE </a:t>
            </a:r>
            <a:r>
              <a:rPr lang="en-US" dirty="0">
                <a:solidFill>
                  <a:srgbClr val="374151"/>
                </a:solidFill>
                <a:latin typeface="Nunito" pitchFamily="2" charset="0"/>
                <a:ea typeface="+mn-lt"/>
                <a:cs typeface="+mn-lt"/>
              </a:rPr>
              <a:t>movies</a:t>
            </a:r>
          </a:p>
          <a:p>
            <a:r>
              <a:rPr lang="en-US" b="1" dirty="0">
                <a:solidFill>
                  <a:srgbClr val="374151"/>
                </a:solidFill>
                <a:latin typeface="Nunito" pitchFamily="2" charset="0"/>
                <a:ea typeface="+mn-lt"/>
                <a:cs typeface="+mn-lt"/>
              </a:rPr>
              <a:t>FIELDS TERMINATED BY </a:t>
            </a:r>
            <a:r>
              <a:rPr lang="en-US" dirty="0">
                <a:solidFill>
                  <a:srgbClr val="374151"/>
                </a:solidFill>
                <a:latin typeface="Nunito" pitchFamily="2" charset="0"/>
                <a:ea typeface="+mn-lt"/>
                <a:cs typeface="+mn-lt"/>
              </a:rPr>
              <a:t>',' ENCLOSED BY '"'</a:t>
            </a:r>
          </a:p>
          <a:p>
            <a:r>
              <a:rPr lang="en-US" b="1" dirty="0">
                <a:solidFill>
                  <a:srgbClr val="374151"/>
                </a:solidFill>
                <a:latin typeface="Nunito" pitchFamily="2" charset="0"/>
                <a:ea typeface="+mn-lt"/>
                <a:cs typeface="+mn-lt"/>
              </a:rPr>
              <a:t>LINES TERMINATED BY </a:t>
            </a:r>
            <a:r>
              <a:rPr lang="en-US" dirty="0">
                <a:solidFill>
                  <a:srgbClr val="374151"/>
                </a:solidFill>
                <a:latin typeface="Nunito" pitchFamily="2" charset="0"/>
                <a:ea typeface="+mn-lt"/>
                <a:cs typeface="+mn-lt"/>
              </a:rPr>
              <a:t>'\n'</a:t>
            </a:r>
          </a:p>
          <a:p>
            <a:r>
              <a:rPr lang="en-US" b="1" dirty="0">
                <a:solidFill>
                  <a:srgbClr val="374151"/>
                </a:solidFill>
                <a:latin typeface="Nunito" pitchFamily="2" charset="0"/>
                <a:ea typeface="+mn-lt"/>
                <a:cs typeface="+mn-lt"/>
              </a:rPr>
              <a:t>IGNORE</a:t>
            </a:r>
            <a:r>
              <a:rPr lang="en-US" dirty="0">
                <a:solidFill>
                  <a:srgbClr val="374151"/>
                </a:solidFill>
                <a:latin typeface="Nunito" pitchFamily="2" charset="0"/>
                <a:ea typeface="+mn-lt"/>
                <a:cs typeface="+mn-lt"/>
              </a:rPr>
              <a:t> 1 ROWS</a:t>
            </a:r>
          </a:p>
          <a:p>
            <a:r>
              <a:rPr lang="en-US" dirty="0">
                <a:solidFill>
                  <a:srgbClr val="374151"/>
                </a:solidFill>
                <a:latin typeface="Nunito" pitchFamily="2" charset="0"/>
                <a:ea typeface="+mn-lt"/>
                <a:cs typeface="+mn-lt"/>
              </a:rPr>
              <a:t>(</a:t>
            </a:r>
            <a:r>
              <a:rPr lang="en-US" i="1" dirty="0">
                <a:solidFill>
                  <a:srgbClr val="374151"/>
                </a:solidFill>
                <a:latin typeface="Nunito" pitchFamily="2" charset="0"/>
                <a:ea typeface="+mn-lt"/>
                <a:cs typeface="+mn-lt"/>
              </a:rPr>
              <a:t>title, genre, </a:t>
            </a:r>
            <a:r>
              <a:rPr lang="en-US" i="1" dirty="0" err="1">
                <a:solidFill>
                  <a:srgbClr val="374151"/>
                </a:solidFill>
                <a:latin typeface="Nunito" pitchFamily="2" charset="0"/>
                <a:ea typeface="+mn-lt"/>
                <a:cs typeface="+mn-lt"/>
              </a:rPr>
              <a:t>release_year</a:t>
            </a:r>
            <a:r>
              <a:rPr lang="en-US" dirty="0">
                <a:solidFill>
                  <a:srgbClr val="374151"/>
                </a:solidFill>
                <a:latin typeface="Nunito" pitchFamily="2" charset="0"/>
                <a:ea typeface="+mn-lt"/>
                <a:cs typeface="+mn-lt"/>
              </a:rPr>
              <a:t>);</a:t>
            </a:r>
          </a:p>
        </p:txBody>
      </p:sp>
      <p:sp>
        <p:nvSpPr>
          <p:cNvPr id="7" name="TextBox 6">
            <a:extLst>
              <a:ext uri="{FF2B5EF4-FFF2-40B4-BE49-F238E27FC236}">
                <a16:creationId xmlns:a16="http://schemas.microsoft.com/office/drawing/2014/main" id="{8EBC49F3-0D93-4F1E-05D1-2837AAA414C5}"/>
              </a:ext>
            </a:extLst>
          </p:cNvPr>
          <p:cNvSpPr txBox="1"/>
          <p:nvPr/>
        </p:nvSpPr>
        <p:spPr>
          <a:xfrm>
            <a:off x="5483411" y="1430197"/>
            <a:ext cx="6192131" cy="4770537"/>
          </a:xfrm>
          <a:prstGeom prst="rect">
            <a:avLst/>
          </a:prstGeom>
          <a:noFill/>
        </p:spPr>
        <p:txBody>
          <a:bodyPr wrap="square" lIns="91440" tIns="45720" rIns="91440" bIns="45720" anchor="t">
            <a:spAutoFit/>
          </a:bodyPr>
          <a:lstStyle/>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LOAD DATA INFILE</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loads data from specified path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eg</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a:t>
            </a:r>
            <a:r>
              <a:rPr lang="en-US" sz="1600" i="1" kern="1200" dirty="0">
                <a:solidFill>
                  <a:srgbClr val="374151"/>
                </a:solidFill>
                <a:effectLst/>
                <a:latin typeface="Nunito" pitchFamily="2" charset="0"/>
                <a:ea typeface="Calibri" panose="020F0502020204030204" pitchFamily="34" charset="0"/>
                <a:cs typeface="Calibri" panose="020F0502020204030204" pitchFamily="34" charset="0"/>
              </a:rPr>
              <a:t>'/path/to/movies.csv’</a:t>
            </a:r>
          </a:p>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INTO TABLE</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i="1" kern="1200" dirty="0">
                <a:solidFill>
                  <a:srgbClr val="374151"/>
                </a:solidFill>
                <a:effectLst/>
                <a:latin typeface="Nunito" pitchFamily="2" charset="0"/>
                <a:ea typeface="Calibri" panose="020F0502020204030204" pitchFamily="34" charset="0"/>
                <a:cs typeface="Calibri" panose="020F0502020204030204" pitchFamily="34" charset="0"/>
              </a:rPr>
              <a:t>movies</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This specifies the target table in the database where the data will be loaded. </a:t>
            </a:r>
            <a:endParaRPr lang="en-US" sz="1600" dirty="0">
              <a:effectLst/>
              <a:latin typeface="Nunito" pitchFamily="2" charset="0"/>
            </a:endParaRPr>
          </a:p>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FIELDS TERMINATED BY </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a:t>
            </a: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This specifies that fields in the file are terminated (or separated) by commas.</a:t>
            </a:r>
          </a:p>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ENCLOSED BY </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This specifies that fields in the CSV file are enclosed within double quotation marks. This is useful for fields that contain special characters or commas.</a:t>
            </a:r>
            <a:endParaRPr lang="en-US" sz="1600" dirty="0">
              <a:effectLst/>
              <a:latin typeface="Nunito" pitchFamily="2" charset="0"/>
            </a:endParaRPr>
          </a:p>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LINES TERMINATED BY</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'\n': This specifies that lines in the file are terminated by newline characters (\n). </a:t>
            </a:r>
          </a:p>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IGNORE </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1</a:t>
            </a: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 ROWS</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This instructs MySQL to ignore the first row of the CSV file. This is typically used if the first row contains headers or column names.</a:t>
            </a:r>
            <a:endParaRPr lang="en-US" sz="1600" dirty="0">
              <a:effectLst/>
              <a:latin typeface="Nunito" pitchFamily="2" charset="0"/>
            </a:endParaRPr>
          </a:p>
          <a:p>
            <a:pPr marL="285750" indent="-285750" algn="l" rtl="0" eaLnBrk="1" latinLnBrk="0" hangingPunct="1">
              <a:spcBef>
                <a:spcPts val="0"/>
              </a:spcBef>
              <a:spcAft>
                <a:spcPts val="0"/>
              </a:spcAft>
              <a:buFont typeface="Arial" panose="020B0604020202020204" pitchFamily="34" charset="0"/>
              <a:buChar char="•"/>
            </a:pPr>
            <a:r>
              <a:rPr lang="en-US" sz="1600" i="1" kern="1200" dirty="0">
                <a:solidFill>
                  <a:srgbClr val="374151"/>
                </a:solidFill>
                <a:effectLst/>
                <a:latin typeface="Nunito" pitchFamily="2" charset="0"/>
                <a:ea typeface="Calibri" panose="020F0502020204030204" pitchFamily="34" charset="0"/>
                <a:cs typeface="Calibri" panose="020F0502020204030204" pitchFamily="34" charset="0"/>
              </a:rPr>
              <a:t>(title, genre, </a:t>
            </a:r>
            <a:r>
              <a:rPr lang="en-US" sz="1600" i="1" kern="1200" dirty="0" err="1">
                <a:solidFill>
                  <a:srgbClr val="374151"/>
                </a:solidFill>
                <a:effectLst/>
                <a:latin typeface="Nunito" pitchFamily="2" charset="0"/>
                <a:ea typeface="Calibri" panose="020F0502020204030204" pitchFamily="34" charset="0"/>
                <a:cs typeface="Calibri" panose="020F0502020204030204" pitchFamily="34" charset="0"/>
              </a:rPr>
              <a:t>release_year</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This specifies the columns in the movies table into which the data will be inserted. The order of the columns must match the order of the columns in the CSV file. In this case, it's inserting data into the title, genre, and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release_year</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columns</a:t>
            </a:r>
            <a:endParaRPr lang="en-US" sz="1600" dirty="0">
              <a:effectLst/>
              <a:latin typeface="Nunito" pitchFamily="2" charset="0"/>
            </a:endParaRPr>
          </a:p>
        </p:txBody>
      </p:sp>
    </p:spTree>
    <p:extLst>
      <p:ext uri="{BB962C8B-B14F-4D97-AF65-F5344CB8AC3E}">
        <p14:creationId xmlns:p14="http://schemas.microsoft.com/office/powerpoint/2010/main" val="229013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1124999" y="1351508"/>
            <a:ext cx="10668080" cy="4628190"/>
          </a:xfrm>
          <a:prstGeom prst="rect">
            <a:avLst/>
          </a:prstGeom>
          <a:noFill/>
        </p:spPr>
        <p:txBody>
          <a:bodyPr wrap="square" lIns="91440" tIns="45720" rIns="91440" bIns="45720" anchor="t">
            <a:spAutoFit/>
          </a:bodyPr>
          <a:lstStyle/>
          <a:p>
            <a:pPr marL="342900" indent="-342900">
              <a:lnSpc>
                <a:spcPct val="150000"/>
              </a:lnSpc>
              <a:buFont typeface="Arial" panose="020B0604020202020204" pitchFamily="34" charset="0"/>
              <a:buChar char="•"/>
            </a:pPr>
            <a:r>
              <a:rPr lang="en-US" dirty="0">
                <a:solidFill>
                  <a:srgbClr val="374151"/>
                </a:solidFill>
                <a:latin typeface="Nunito"/>
                <a:ea typeface="+mn-lt"/>
                <a:cs typeface="+mn-lt"/>
              </a:rPr>
              <a:t>Sorting Data using ORDER BY</a:t>
            </a:r>
          </a:p>
          <a:p>
            <a:pPr marL="342900" indent="-342900">
              <a:lnSpc>
                <a:spcPct val="150000"/>
              </a:lnSpc>
              <a:buFont typeface="Arial" panose="020B0604020202020204" pitchFamily="34" charset="0"/>
              <a:buChar char="•"/>
            </a:pPr>
            <a:r>
              <a:rPr lang="en-US" dirty="0">
                <a:solidFill>
                  <a:srgbClr val="374151"/>
                </a:solidFill>
                <a:latin typeface="Nunito"/>
                <a:ea typeface="+mn-lt"/>
                <a:cs typeface="+mn-lt"/>
              </a:rPr>
              <a:t>Filtering Data using Comparison Operators</a:t>
            </a:r>
          </a:p>
          <a:p>
            <a:pPr marL="342900" indent="-342900">
              <a:lnSpc>
                <a:spcPct val="150000"/>
              </a:lnSpc>
              <a:buFont typeface="Arial" panose="020B0604020202020204" pitchFamily="34" charset="0"/>
              <a:buChar char="•"/>
            </a:pPr>
            <a:r>
              <a:rPr lang="en-US" dirty="0">
                <a:solidFill>
                  <a:srgbClr val="374151"/>
                </a:solidFill>
                <a:latin typeface="Nunito"/>
                <a:ea typeface="+mn-lt"/>
                <a:cs typeface="+mn-lt"/>
              </a:rPr>
              <a:t>Limiting Results using LIMIT</a:t>
            </a:r>
          </a:p>
          <a:p>
            <a:pPr marL="342900" indent="-342900">
              <a:lnSpc>
                <a:spcPct val="150000"/>
              </a:lnSpc>
              <a:buFont typeface="Arial" panose="020B0604020202020204" pitchFamily="34" charset="0"/>
              <a:buChar char="•"/>
            </a:pPr>
            <a:r>
              <a:rPr lang="en-US" dirty="0">
                <a:solidFill>
                  <a:srgbClr val="374151"/>
                </a:solidFill>
                <a:latin typeface="Nunito"/>
                <a:ea typeface="+mn-lt"/>
                <a:cs typeface="+mn-lt"/>
              </a:rPr>
              <a:t>Grouping Data with GROUP BY Clause</a:t>
            </a:r>
          </a:p>
          <a:p>
            <a:pPr marL="342900" indent="-342900">
              <a:lnSpc>
                <a:spcPct val="150000"/>
              </a:lnSpc>
              <a:buFont typeface="Arial" panose="020B0604020202020204" pitchFamily="34" charset="0"/>
              <a:buChar char="•"/>
            </a:pPr>
            <a:r>
              <a:rPr lang="en-US" dirty="0">
                <a:solidFill>
                  <a:srgbClr val="374151"/>
                </a:solidFill>
                <a:latin typeface="Nunito"/>
                <a:ea typeface="+mn-lt"/>
                <a:cs typeface="+mn-lt"/>
              </a:rPr>
              <a:t>Performing Mathematical Operations on Data</a:t>
            </a:r>
          </a:p>
          <a:p>
            <a:pPr marL="342900" indent="-342900">
              <a:lnSpc>
                <a:spcPct val="150000"/>
              </a:lnSpc>
              <a:buFont typeface="Arial" panose="020B0604020202020204" pitchFamily="34" charset="0"/>
              <a:buChar char="•"/>
            </a:pPr>
            <a:r>
              <a:rPr lang="en-US" dirty="0">
                <a:solidFill>
                  <a:srgbClr val="374151"/>
                </a:solidFill>
                <a:latin typeface="Nunito"/>
                <a:ea typeface="+mn-lt"/>
                <a:cs typeface="+mn-lt"/>
              </a:rPr>
              <a:t>Order of Operations in SQL</a:t>
            </a:r>
          </a:p>
          <a:p>
            <a:pPr marL="342900" indent="-342900">
              <a:lnSpc>
                <a:spcPct val="150000"/>
              </a:lnSpc>
              <a:buFont typeface="Arial" panose="020B0604020202020204" pitchFamily="34" charset="0"/>
              <a:buChar char="•"/>
            </a:pPr>
            <a:r>
              <a:rPr lang="en-US" dirty="0">
                <a:solidFill>
                  <a:srgbClr val="374151"/>
                </a:solidFill>
                <a:latin typeface="Nunito"/>
                <a:ea typeface="+mn-lt"/>
                <a:cs typeface="+mn-lt"/>
              </a:rPr>
              <a:t>SQL Joins(INNER, LEFT, RIGHT)</a:t>
            </a:r>
          </a:p>
          <a:p>
            <a:pPr marL="342900" indent="-342900">
              <a:lnSpc>
                <a:spcPct val="150000"/>
              </a:lnSpc>
              <a:buFont typeface="Arial" panose="020B0604020202020204" pitchFamily="34" charset="0"/>
              <a:buChar char="•"/>
            </a:pPr>
            <a:r>
              <a:rPr lang="en-US" dirty="0">
                <a:solidFill>
                  <a:srgbClr val="374151"/>
                </a:solidFill>
                <a:latin typeface="Nunito"/>
                <a:ea typeface="+mn-lt"/>
                <a:cs typeface="+mn-lt"/>
              </a:rPr>
              <a:t>Updating and Deleting Data in SQL</a:t>
            </a:r>
          </a:p>
          <a:p>
            <a:pPr marL="342900" indent="-342900">
              <a:lnSpc>
                <a:spcPct val="150000"/>
              </a:lnSpc>
              <a:buFont typeface="Arial" panose="020B0604020202020204" pitchFamily="34" charset="0"/>
              <a:buChar char="•"/>
            </a:pPr>
            <a:r>
              <a:rPr lang="en-US" dirty="0">
                <a:solidFill>
                  <a:srgbClr val="374151"/>
                </a:solidFill>
                <a:latin typeface="Nunito"/>
                <a:ea typeface="+mn-lt"/>
                <a:cs typeface="+mn-lt"/>
              </a:rPr>
              <a:t>Stored Procedures in SQL</a:t>
            </a:r>
          </a:p>
          <a:p>
            <a:pPr marL="342900" indent="-342900">
              <a:lnSpc>
                <a:spcPct val="150000"/>
              </a:lnSpc>
              <a:buFont typeface="Arial" panose="020B0604020202020204" pitchFamily="34" charset="0"/>
              <a:buChar char="•"/>
            </a:pPr>
            <a:r>
              <a:rPr lang="en-US" dirty="0">
                <a:solidFill>
                  <a:srgbClr val="374151"/>
                </a:solidFill>
                <a:latin typeface="Nunito"/>
                <a:ea typeface="+mn-lt"/>
                <a:cs typeface="+mn-lt"/>
              </a:rPr>
              <a:t>ETL using SQL</a:t>
            </a:r>
          </a:p>
          <a:p>
            <a:pPr marL="342900" indent="-342900">
              <a:lnSpc>
                <a:spcPct val="150000"/>
              </a:lnSpc>
              <a:buFont typeface="Arial" panose="020B0604020202020204" pitchFamily="34" charset="0"/>
              <a:buChar char="•"/>
            </a:pPr>
            <a:r>
              <a:rPr lang="en-US" dirty="0">
                <a:solidFill>
                  <a:srgbClr val="374151"/>
                </a:solidFill>
                <a:latin typeface="Nunito"/>
                <a:ea typeface="+mn-lt"/>
                <a:cs typeface="+mn-lt"/>
              </a:rPr>
              <a:t>Analyzing Data with Simple Statistics</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096824" y="359531"/>
            <a:ext cx="397959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a:solidFill>
                  <a:schemeClr val="accent1">
                    <a:lumMod val="50000"/>
                  </a:schemeClr>
                </a:solidFill>
                <a:latin typeface="Nunito"/>
                <a:cs typeface="Times New Roman"/>
              </a:rPr>
              <a:t>Day 2: Agenda</a:t>
            </a:r>
          </a:p>
        </p:txBody>
      </p:sp>
    </p:spTree>
    <p:extLst>
      <p:ext uri="{BB962C8B-B14F-4D97-AF65-F5344CB8AC3E}">
        <p14:creationId xmlns:p14="http://schemas.microsoft.com/office/powerpoint/2010/main" val="4235558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07232" y="784218"/>
            <a:ext cx="3823056" cy="3544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a:solidFill>
                  <a:srgbClr val="374151"/>
                </a:solidFill>
                <a:latin typeface="Nunito"/>
                <a:ea typeface="+mn-lt"/>
                <a:cs typeface="+mn-lt"/>
              </a:rPr>
              <a:t>2. Transform:</a:t>
            </a:r>
          </a:p>
        </p:txBody>
      </p:sp>
      <p:sp>
        <p:nvSpPr>
          <p:cNvPr id="3" name="TextBox 2">
            <a:extLst>
              <a:ext uri="{FF2B5EF4-FFF2-40B4-BE49-F238E27FC236}">
                <a16:creationId xmlns:a16="http://schemas.microsoft.com/office/drawing/2014/main" id="{4BF97CB1-EA11-C6F9-9B78-D28B1A159A6F}"/>
              </a:ext>
            </a:extLst>
          </p:cNvPr>
          <p:cNvSpPr txBox="1"/>
          <p:nvPr/>
        </p:nvSpPr>
        <p:spPr>
          <a:xfrm>
            <a:off x="607232" y="1355402"/>
            <a:ext cx="5866397" cy="3416320"/>
          </a:xfrm>
          <a:prstGeom prst="rect">
            <a:avLst/>
          </a:prstGeom>
          <a:noFill/>
        </p:spPr>
        <p:txBody>
          <a:bodyPr wrap="square" lIns="91440" tIns="45720" rIns="91440" bIns="45720" anchor="t">
            <a:spAutoFit/>
          </a:bodyPr>
          <a:lstStyle/>
          <a:p>
            <a:r>
              <a:rPr lang="en-US" dirty="0">
                <a:solidFill>
                  <a:srgbClr val="374151"/>
                </a:solidFill>
                <a:latin typeface="Nunito"/>
                <a:ea typeface="+mn-lt"/>
                <a:cs typeface="+mn-lt"/>
              </a:rPr>
              <a:t>Let's say "ratings.csv" has a "rating" column with inconsistent values (e.g., some ratings are out of 5, others out of 10). We can transform this using functions like CASE WHEN:</a:t>
            </a: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SELECT</a:t>
            </a:r>
            <a:r>
              <a:rPr lang="en-US" dirty="0">
                <a:solidFill>
                  <a:srgbClr val="374151"/>
                </a:solidFill>
                <a:latin typeface="Nunito"/>
                <a:ea typeface="+mn-lt"/>
                <a:cs typeface="+mn-lt"/>
              </a:rPr>
              <a:t> </a:t>
            </a:r>
            <a:r>
              <a:rPr lang="en-US" dirty="0" err="1">
                <a:solidFill>
                  <a:srgbClr val="374151"/>
                </a:solidFill>
                <a:latin typeface="Nunito"/>
                <a:ea typeface="+mn-lt"/>
                <a:cs typeface="+mn-lt"/>
              </a:rPr>
              <a:t>u.user_id</a:t>
            </a:r>
            <a:r>
              <a:rPr lang="en-US" dirty="0">
                <a:solidFill>
                  <a:srgbClr val="374151"/>
                </a:solidFill>
                <a:latin typeface="Nunito"/>
                <a:ea typeface="+mn-lt"/>
                <a:cs typeface="+mn-lt"/>
              </a:rPr>
              <a:t>, </a:t>
            </a:r>
            <a:r>
              <a:rPr lang="en-US" dirty="0" err="1">
                <a:solidFill>
                  <a:srgbClr val="374151"/>
                </a:solidFill>
                <a:latin typeface="Nunito"/>
                <a:ea typeface="+mn-lt"/>
                <a:cs typeface="+mn-lt"/>
              </a:rPr>
              <a:t>m.title</a:t>
            </a:r>
            <a:r>
              <a:rPr lang="en-US" dirty="0">
                <a:solidFill>
                  <a:srgbClr val="374151"/>
                </a:solidFill>
                <a:latin typeface="Nunito"/>
                <a:ea typeface="+mn-lt"/>
                <a:cs typeface="+mn-lt"/>
              </a:rPr>
              <a:t>,</a:t>
            </a:r>
          </a:p>
          <a:p>
            <a:r>
              <a:rPr lang="en-US" dirty="0">
                <a:solidFill>
                  <a:srgbClr val="374151"/>
                </a:solidFill>
                <a:latin typeface="Nunito"/>
                <a:ea typeface="+mn-lt"/>
                <a:cs typeface="+mn-lt"/>
              </a:rPr>
              <a:t>  </a:t>
            </a:r>
            <a:r>
              <a:rPr lang="en-US" b="1" dirty="0">
                <a:solidFill>
                  <a:srgbClr val="374151"/>
                </a:solidFill>
                <a:latin typeface="Nunito"/>
                <a:ea typeface="+mn-lt"/>
                <a:cs typeface="+mn-lt"/>
              </a:rPr>
              <a:t>CASE</a:t>
            </a:r>
            <a:r>
              <a:rPr lang="en-US" dirty="0">
                <a:solidFill>
                  <a:srgbClr val="374151"/>
                </a:solidFill>
                <a:latin typeface="Nunito"/>
                <a:ea typeface="+mn-lt"/>
                <a:cs typeface="+mn-lt"/>
              </a:rPr>
              <a:t> </a:t>
            </a:r>
            <a:r>
              <a:rPr lang="en-US" b="1" dirty="0">
                <a:solidFill>
                  <a:srgbClr val="374151"/>
                </a:solidFill>
                <a:latin typeface="Nunito"/>
                <a:ea typeface="+mn-lt"/>
                <a:cs typeface="+mn-lt"/>
              </a:rPr>
              <a:t>WHEN</a:t>
            </a:r>
            <a:r>
              <a:rPr lang="en-US" dirty="0">
                <a:solidFill>
                  <a:srgbClr val="374151"/>
                </a:solidFill>
                <a:latin typeface="Nunito"/>
                <a:ea typeface="+mn-lt"/>
                <a:cs typeface="+mn-lt"/>
              </a:rPr>
              <a:t> </a:t>
            </a:r>
            <a:r>
              <a:rPr lang="en-US" dirty="0" err="1">
                <a:solidFill>
                  <a:srgbClr val="374151"/>
                </a:solidFill>
                <a:latin typeface="Nunito"/>
                <a:ea typeface="+mn-lt"/>
                <a:cs typeface="+mn-lt"/>
              </a:rPr>
              <a:t>r.rating</a:t>
            </a:r>
            <a:r>
              <a:rPr lang="en-US" dirty="0">
                <a:solidFill>
                  <a:srgbClr val="374151"/>
                </a:solidFill>
                <a:latin typeface="Nunito"/>
                <a:ea typeface="+mn-lt"/>
                <a:cs typeface="+mn-lt"/>
              </a:rPr>
              <a:t> &lt;= 5 </a:t>
            </a:r>
            <a:r>
              <a:rPr lang="en-US" b="1" dirty="0">
                <a:solidFill>
                  <a:srgbClr val="374151"/>
                </a:solidFill>
                <a:latin typeface="Nunito"/>
                <a:ea typeface="+mn-lt"/>
                <a:cs typeface="+mn-lt"/>
              </a:rPr>
              <a:t>THEN</a:t>
            </a:r>
            <a:r>
              <a:rPr lang="en-US" dirty="0">
                <a:solidFill>
                  <a:srgbClr val="374151"/>
                </a:solidFill>
                <a:latin typeface="Nunito"/>
                <a:ea typeface="+mn-lt"/>
                <a:cs typeface="+mn-lt"/>
              </a:rPr>
              <a:t> </a:t>
            </a:r>
            <a:r>
              <a:rPr lang="en-US" dirty="0" err="1">
                <a:solidFill>
                  <a:srgbClr val="374151"/>
                </a:solidFill>
                <a:latin typeface="Nunito"/>
                <a:ea typeface="+mn-lt"/>
                <a:cs typeface="+mn-lt"/>
              </a:rPr>
              <a:t>r.rating</a:t>
            </a:r>
            <a:r>
              <a:rPr lang="en-US" dirty="0">
                <a:solidFill>
                  <a:srgbClr val="374151"/>
                </a:solidFill>
                <a:latin typeface="Nunito"/>
                <a:ea typeface="+mn-lt"/>
                <a:cs typeface="+mn-lt"/>
              </a:rPr>
              <a:t> / 5.0</a:t>
            </a:r>
          </a:p>
          <a:p>
            <a:r>
              <a:rPr lang="en-US" dirty="0">
                <a:solidFill>
                  <a:srgbClr val="374151"/>
                </a:solidFill>
                <a:latin typeface="Nunito"/>
                <a:ea typeface="+mn-lt"/>
                <a:cs typeface="+mn-lt"/>
              </a:rPr>
              <a:t>       </a:t>
            </a:r>
            <a:r>
              <a:rPr lang="en-US" b="1" dirty="0">
                <a:solidFill>
                  <a:srgbClr val="374151"/>
                </a:solidFill>
                <a:latin typeface="Nunito"/>
                <a:ea typeface="+mn-lt"/>
                <a:cs typeface="+mn-lt"/>
              </a:rPr>
              <a:t>ELSE</a:t>
            </a:r>
            <a:r>
              <a:rPr lang="en-US" dirty="0">
                <a:solidFill>
                  <a:srgbClr val="374151"/>
                </a:solidFill>
                <a:latin typeface="Nunito"/>
                <a:ea typeface="+mn-lt"/>
                <a:cs typeface="+mn-lt"/>
              </a:rPr>
              <a:t> </a:t>
            </a:r>
            <a:r>
              <a:rPr lang="en-US" dirty="0" err="1">
                <a:solidFill>
                  <a:srgbClr val="374151"/>
                </a:solidFill>
                <a:latin typeface="Nunito"/>
                <a:ea typeface="+mn-lt"/>
                <a:cs typeface="+mn-lt"/>
              </a:rPr>
              <a:t>r.rating</a:t>
            </a:r>
            <a:r>
              <a:rPr lang="en-US" dirty="0">
                <a:solidFill>
                  <a:srgbClr val="374151"/>
                </a:solidFill>
                <a:latin typeface="Nunito"/>
                <a:ea typeface="+mn-lt"/>
                <a:cs typeface="+mn-lt"/>
              </a:rPr>
              <a:t> / 10.0</a:t>
            </a:r>
          </a:p>
          <a:p>
            <a:r>
              <a:rPr lang="en-US" dirty="0">
                <a:solidFill>
                  <a:srgbClr val="374151"/>
                </a:solidFill>
                <a:latin typeface="Nunito"/>
                <a:ea typeface="+mn-lt"/>
                <a:cs typeface="+mn-lt"/>
              </a:rPr>
              <a:t>  </a:t>
            </a:r>
            <a:r>
              <a:rPr lang="en-US" b="1" dirty="0">
                <a:solidFill>
                  <a:srgbClr val="374151"/>
                </a:solidFill>
                <a:latin typeface="Nunito"/>
                <a:ea typeface="+mn-lt"/>
                <a:cs typeface="+mn-lt"/>
              </a:rPr>
              <a:t>END</a:t>
            </a:r>
            <a:r>
              <a:rPr lang="en-US" dirty="0">
                <a:solidFill>
                  <a:srgbClr val="374151"/>
                </a:solidFill>
                <a:latin typeface="Nunito"/>
                <a:ea typeface="+mn-lt"/>
                <a:cs typeface="+mn-lt"/>
              </a:rPr>
              <a:t> </a:t>
            </a:r>
            <a:r>
              <a:rPr lang="en-US" b="1" dirty="0">
                <a:solidFill>
                  <a:srgbClr val="374151"/>
                </a:solidFill>
                <a:latin typeface="Nunito"/>
                <a:ea typeface="+mn-lt"/>
                <a:cs typeface="+mn-lt"/>
              </a:rPr>
              <a:t>AS</a:t>
            </a:r>
            <a:r>
              <a:rPr lang="en-US" dirty="0">
                <a:solidFill>
                  <a:srgbClr val="374151"/>
                </a:solidFill>
                <a:latin typeface="Nunito"/>
                <a:ea typeface="+mn-lt"/>
                <a:cs typeface="+mn-lt"/>
              </a:rPr>
              <a:t> </a:t>
            </a:r>
            <a:r>
              <a:rPr lang="en-US" dirty="0" err="1">
                <a:solidFill>
                  <a:srgbClr val="374151"/>
                </a:solidFill>
                <a:latin typeface="Nunito"/>
                <a:ea typeface="+mn-lt"/>
                <a:cs typeface="+mn-lt"/>
              </a:rPr>
              <a:t>normalized_rating</a:t>
            </a:r>
            <a:endParaRPr lang="en-US" dirty="0">
              <a:solidFill>
                <a:srgbClr val="374151"/>
              </a:solidFill>
              <a:latin typeface="Nunito"/>
              <a:ea typeface="+mn-lt"/>
              <a:cs typeface="+mn-lt"/>
            </a:endParaRPr>
          </a:p>
          <a:p>
            <a:r>
              <a:rPr lang="en-US" b="1" dirty="0">
                <a:solidFill>
                  <a:srgbClr val="374151"/>
                </a:solidFill>
                <a:latin typeface="Nunito"/>
                <a:ea typeface="+mn-lt"/>
                <a:cs typeface="+mn-lt"/>
              </a:rPr>
              <a:t>FROM</a:t>
            </a:r>
            <a:r>
              <a:rPr lang="en-US" dirty="0">
                <a:solidFill>
                  <a:srgbClr val="374151"/>
                </a:solidFill>
                <a:latin typeface="Nunito"/>
                <a:ea typeface="+mn-lt"/>
                <a:cs typeface="+mn-lt"/>
              </a:rPr>
              <a:t> ratings.csv r</a:t>
            </a:r>
          </a:p>
          <a:p>
            <a:r>
              <a:rPr lang="en-US" b="1" dirty="0">
                <a:solidFill>
                  <a:srgbClr val="374151"/>
                </a:solidFill>
                <a:latin typeface="Nunito"/>
                <a:ea typeface="+mn-lt"/>
                <a:cs typeface="+mn-lt"/>
              </a:rPr>
              <a:t>INNER JOIN </a:t>
            </a:r>
            <a:r>
              <a:rPr lang="en-US" dirty="0">
                <a:solidFill>
                  <a:srgbClr val="374151"/>
                </a:solidFill>
                <a:latin typeface="Nunito"/>
                <a:ea typeface="+mn-lt"/>
                <a:cs typeface="+mn-lt"/>
              </a:rPr>
              <a:t>movies.csv m </a:t>
            </a:r>
            <a:r>
              <a:rPr lang="en-US" b="1" dirty="0">
                <a:solidFill>
                  <a:srgbClr val="374151"/>
                </a:solidFill>
                <a:latin typeface="Nunito"/>
                <a:ea typeface="+mn-lt"/>
                <a:cs typeface="+mn-lt"/>
              </a:rPr>
              <a:t>ON</a:t>
            </a:r>
            <a:r>
              <a:rPr lang="en-US" dirty="0">
                <a:solidFill>
                  <a:srgbClr val="374151"/>
                </a:solidFill>
                <a:latin typeface="Nunito"/>
                <a:ea typeface="+mn-lt"/>
                <a:cs typeface="+mn-lt"/>
              </a:rPr>
              <a:t> </a:t>
            </a:r>
            <a:r>
              <a:rPr lang="en-US" dirty="0" err="1">
                <a:solidFill>
                  <a:srgbClr val="374151"/>
                </a:solidFill>
                <a:latin typeface="Nunito"/>
                <a:ea typeface="+mn-lt"/>
                <a:cs typeface="+mn-lt"/>
              </a:rPr>
              <a:t>r.movie_id</a:t>
            </a:r>
            <a:r>
              <a:rPr lang="en-US" dirty="0">
                <a:solidFill>
                  <a:srgbClr val="374151"/>
                </a:solidFill>
                <a:latin typeface="Nunito"/>
                <a:ea typeface="+mn-lt"/>
                <a:cs typeface="+mn-lt"/>
              </a:rPr>
              <a:t> = m.id</a:t>
            </a:r>
          </a:p>
          <a:p>
            <a:r>
              <a:rPr lang="en-US" b="1" dirty="0">
                <a:solidFill>
                  <a:srgbClr val="374151"/>
                </a:solidFill>
                <a:latin typeface="Nunito"/>
                <a:ea typeface="+mn-lt"/>
                <a:cs typeface="+mn-lt"/>
              </a:rPr>
              <a:t>INNER JOIN </a:t>
            </a:r>
            <a:r>
              <a:rPr lang="en-US" dirty="0">
                <a:solidFill>
                  <a:srgbClr val="374151"/>
                </a:solidFill>
                <a:latin typeface="Nunito"/>
                <a:ea typeface="+mn-lt"/>
                <a:cs typeface="+mn-lt"/>
              </a:rPr>
              <a:t>users.csv u </a:t>
            </a:r>
            <a:r>
              <a:rPr lang="en-US" b="1" dirty="0">
                <a:solidFill>
                  <a:srgbClr val="374151"/>
                </a:solidFill>
                <a:latin typeface="Nunito"/>
                <a:ea typeface="+mn-lt"/>
                <a:cs typeface="+mn-lt"/>
              </a:rPr>
              <a:t>ON</a:t>
            </a:r>
            <a:r>
              <a:rPr lang="en-US" dirty="0">
                <a:solidFill>
                  <a:srgbClr val="374151"/>
                </a:solidFill>
                <a:latin typeface="Nunito"/>
                <a:ea typeface="+mn-lt"/>
                <a:cs typeface="+mn-lt"/>
              </a:rPr>
              <a:t> </a:t>
            </a:r>
            <a:r>
              <a:rPr lang="en-US" dirty="0" err="1">
                <a:solidFill>
                  <a:srgbClr val="374151"/>
                </a:solidFill>
                <a:latin typeface="Nunito"/>
                <a:ea typeface="+mn-lt"/>
                <a:cs typeface="+mn-lt"/>
              </a:rPr>
              <a:t>r.user_id</a:t>
            </a:r>
            <a:r>
              <a:rPr lang="en-US" dirty="0">
                <a:solidFill>
                  <a:srgbClr val="374151"/>
                </a:solidFill>
                <a:latin typeface="Nunito"/>
                <a:ea typeface="+mn-lt"/>
                <a:cs typeface="+mn-lt"/>
              </a:rPr>
              <a:t> = u.id;</a:t>
            </a:r>
          </a:p>
        </p:txBody>
      </p:sp>
      <p:sp>
        <p:nvSpPr>
          <p:cNvPr id="7" name="TextBox 6">
            <a:extLst>
              <a:ext uri="{FF2B5EF4-FFF2-40B4-BE49-F238E27FC236}">
                <a16:creationId xmlns:a16="http://schemas.microsoft.com/office/drawing/2014/main" id="{8EBC49F3-0D93-4F1E-05D1-2837AAA414C5}"/>
              </a:ext>
            </a:extLst>
          </p:cNvPr>
          <p:cNvSpPr txBox="1"/>
          <p:nvPr/>
        </p:nvSpPr>
        <p:spPr>
          <a:xfrm>
            <a:off x="6569945" y="1355402"/>
            <a:ext cx="5144296" cy="4278094"/>
          </a:xfrm>
          <a:prstGeom prst="rect">
            <a:avLst/>
          </a:prstGeom>
          <a:noFill/>
        </p:spPr>
        <p:txBody>
          <a:bodyPr wrap="square" lIns="91440" tIns="45720" rIns="91440" bIns="45720" anchor="t">
            <a:spAutoFit/>
          </a:bodyPr>
          <a:lstStyle/>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SELECT</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 Selects specified columns(</a:t>
            </a:r>
            <a:r>
              <a:rPr lang="en-US" sz="1600" i="1" kern="1200" dirty="0" err="1">
                <a:solidFill>
                  <a:srgbClr val="374151"/>
                </a:solidFill>
                <a:effectLst/>
                <a:latin typeface="Nunito" pitchFamily="2" charset="0"/>
                <a:ea typeface="Calibri" panose="020F0502020204030204" pitchFamily="34" charset="0"/>
                <a:cs typeface="Calibri" panose="020F0502020204030204" pitchFamily="34" charset="0"/>
              </a:rPr>
              <a:t>u.user_id</a:t>
            </a:r>
            <a:r>
              <a:rPr lang="en-US" sz="1600" i="1"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i="1" kern="1200" dirty="0" err="1">
                <a:solidFill>
                  <a:srgbClr val="374151"/>
                </a:solidFill>
                <a:effectLst/>
                <a:latin typeface="Nunito" pitchFamily="2" charset="0"/>
                <a:ea typeface="Calibri" panose="020F0502020204030204" pitchFamily="34" charset="0"/>
                <a:cs typeface="Calibri" panose="020F0502020204030204" pitchFamily="34" charset="0"/>
              </a:rPr>
              <a:t>m.title</a:t>
            </a:r>
            <a:r>
              <a:rPr lang="en-US" sz="1600" i="1" kern="1200" dirty="0">
                <a:solidFill>
                  <a:srgbClr val="374151"/>
                </a:solidFill>
                <a:effectLst/>
                <a:latin typeface="Nunito" pitchFamily="2" charset="0"/>
                <a:ea typeface="Calibri" panose="020F0502020204030204" pitchFamily="34" charset="0"/>
                <a:cs typeface="Calibri" panose="020F0502020204030204" pitchFamily="34" charset="0"/>
              </a:rPr>
              <a:t>)</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from the extracted table..</a:t>
            </a:r>
          </a:p>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CASE</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 It's a conditional statement used to calculate the normalized rating. If the rating is less than or equal to 5, it divides the rating by 5.0 to normalize it. Otherwise, if the rating is greater than 5, it divides the rating by 10.0 to normalize it. The result is aliased as </a:t>
            </a:r>
            <a:r>
              <a:rPr lang="en-US" sz="1600" b="1" i="1" kern="1200" dirty="0" err="1">
                <a:solidFill>
                  <a:srgbClr val="374151"/>
                </a:solidFill>
                <a:effectLst/>
                <a:latin typeface="Nunito" pitchFamily="2" charset="0"/>
                <a:ea typeface="Calibri" panose="020F0502020204030204" pitchFamily="34" charset="0"/>
                <a:cs typeface="Calibri" panose="020F0502020204030204" pitchFamily="34" charset="0"/>
              </a:rPr>
              <a:t>normalized_rating</a:t>
            </a:r>
            <a:r>
              <a:rPr lang="en-US" sz="1600" b="1" i="1" kern="1200" dirty="0">
                <a:solidFill>
                  <a:srgbClr val="374151"/>
                </a:solidFill>
                <a:effectLst/>
                <a:latin typeface="Nunito" pitchFamily="2" charset="0"/>
                <a:ea typeface="Calibri" panose="020F0502020204030204" pitchFamily="34" charset="0"/>
                <a:cs typeface="Calibri" panose="020F0502020204030204" pitchFamily="34" charset="0"/>
              </a:rPr>
              <a:t>.</a:t>
            </a:r>
          </a:p>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FROM</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ratings r: This specifies the source table aliasing it as r.</a:t>
            </a:r>
          </a:p>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INNER JOIN</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It joins the ratings, movies, and users tables based on their respective IDs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movie_id</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and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user_id</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a:t>
            </a:r>
          </a:p>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ON</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It specifies the conditions for joining. In this case, it joins ratings with movies based on the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movie_id</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column, and ratings with users based on the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user_id</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column.</a:t>
            </a:r>
            <a:endParaRPr lang="en-US" dirty="0">
              <a:effectLst/>
            </a:endParaRPr>
          </a:p>
        </p:txBody>
      </p:sp>
      <p:sp>
        <p:nvSpPr>
          <p:cNvPr id="2" name="Rectangle 1">
            <a:extLst>
              <a:ext uri="{FF2B5EF4-FFF2-40B4-BE49-F238E27FC236}">
                <a16:creationId xmlns:a16="http://schemas.microsoft.com/office/drawing/2014/main" id="{D9086193-6955-DD9F-5A4D-2D9AE3BF3C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3E3E3"/>
                </a:solidFill>
                <a:effectLst/>
                <a:latin typeface="Google Sans"/>
              </a:rPr>
              <a:t>Let's say "ratings.csv" has a "rating" column with inconsistent values (e.g., some ratings are out of 5, others out of 10). We can transform this using functions like </a:t>
            </a:r>
            <a:r>
              <a:rPr kumimoji="0" lang="en-US" altLang="en-US" sz="1000" b="0" i="0" u="none" strike="noStrike" cap="none" normalizeH="0" baseline="0">
                <a:ln>
                  <a:noFill/>
                </a:ln>
                <a:solidFill>
                  <a:schemeClr val="tx1"/>
                </a:solidFill>
                <a:effectLst/>
                <a:latin typeface="Google Sans Mono"/>
              </a:rPr>
              <a:t>CASE WHEN</a:t>
            </a:r>
            <a:r>
              <a:rPr kumimoji="0" lang="en-US" altLang="en-US" sz="1200" b="0" i="0" u="none" strike="noStrike" cap="none" normalizeH="0" baseline="0">
                <a:ln>
                  <a:noFill/>
                </a:ln>
                <a:solidFill>
                  <a:srgbClr val="E3E3E3"/>
                </a:solidFill>
                <a:effectLst/>
                <a:latin typeface="Google Sans"/>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180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97854" y="763931"/>
            <a:ext cx="3823056" cy="3544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u="sng" dirty="0">
                <a:solidFill>
                  <a:srgbClr val="374151"/>
                </a:solidFill>
                <a:latin typeface="Nunito"/>
                <a:ea typeface="+mn-lt"/>
                <a:cs typeface="+mn-lt"/>
              </a:rPr>
              <a:t>3. Load:</a:t>
            </a:r>
          </a:p>
        </p:txBody>
      </p:sp>
      <p:sp>
        <p:nvSpPr>
          <p:cNvPr id="3" name="TextBox 2">
            <a:extLst>
              <a:ext uri="{FF2B5EF4-FFF2-40B4-BE49-F238E27FC236}">
                <a16:creationId xmlns:a16="http://schemas.microsoft.com/office/drawing/2014/main" id="{4BF97CB1-EA11-C6F9-9B78-D28B1A159A6F}"/>
              </a:ext>
            </a:extLst>
          </p:cNvPr>
          <p:cNvSpPr txBox="1"/>
          <p:nvPr/>
        </p:nvSpPr>
        <p:spPr>
          <a:xfrm>
            <a:off x="597854" y="1413063"/>
            <a:ext cx="5952650" cy="4801314"/>
          </a:xfrm>
          <a:prstGeom prst="rect">
            <a:avLst/>
          </a:prstGeom>
          <a:noFill/>
        </p:spPr>
        <p:txBody>
          <a:bodyPr wrap="square" lIns="91440" tIns="45720" rIns="91440" bIns="45720" anchor="t">
            <a:spAutoFit/>
          </a:bodyPr>
          <a:lstStyle/>
          <a:p>
            <a:r>
              <a:rPr lang="en-US" dirty="0">
                <a:solidFill>
                  <a:srgbClr val="374151"/>
                </a:solidFill>
                <a:latin typeface="Nunito"/>
                <a:ea typeface="+mn-lt"/>
                <a:cs typeface="+mn-lt"/>
              </a:rPr>
              <a:t>Once the data is transformed, you can load it into your target database or data warehouse.</a:t>
            </a:r>
          </a:p>
          <a:p>
            <a:endParaRPr lang="en-US" dirty="0">
              <a:solidFill>
                <a:srgbClr val="374151"/>
              </a:solidFill>
              <a:latin typeface="Nunito"/>
              <a:ea typeface="+mn-lt"/>
              <a:cs typeface="+mn-lt"/>
            </a:endParaRPr>
          </a:p>
          <a:p>
            <a:r>
              <a:rPr lang="en-US" i="1" dirty="0">
                <a:solidFill>
                  <a:srgbClr val="374151"/>
                </a:solidFill>
                <a:latin typeface="Nunito"/>
                <a:ea typeface="+mn-lt"/>
                <a:cs typeface="+mn-lt"/>
              </a:rPr>
              <a:t>--  Load data into a new table</a:t>
            </a:r>
          </a:p>
          <a:p>
            <a:r>
              <a:rPr lang="en-US" b="1" dirty="0">
                <a:solidFill>
                  <a:srgbClr val="374151"/>
                </a:solidFill>
                <a:latin typeface="Nunito"/>
                <a:ea typeface="+mn-lt"/>
                <a:cs typeface="+mn-lt"/>
              </a:rPr>
              <a:t>CREATE TABLE </a:t>
            </a:r>
            <a:r>
              <a:rPr lang="en-US" dirty="0" err="1">
                <a:solidFill>
                  <a:srgbClr val="374151"/>
                </a:solidFill>
                <a:latin typeface="Nunito"/>
                <a:ea typeface="+mn-lt"/>
                <a:cs typeface="+mn-lt"/>
              </a:rPr>
              <a:t>movie_avg_ratings</a:t>
            </a:r>
            <a:r>
              <a:rPr lang="en-US" dirty="0">
                <a:solidFill>
                  <a:srgbClr val="374151"/>
                </a:solidFill>
                <a:latin typeface="Nunito"/>
                <a:ea typeface="+mn-lt"/>
                <a:cs typeface="+mn-lt"/>
              </a:rPr>
              <a:t> (</a:t>
            </a:r>
          </a:p>
          <a:p>
            <a:r>
              <a:rPr lang="en-US" dirty="0">
                <a:solidFill>
                  <a:srgbClr val="374151"/>
                </a:solidFill>
                <a:latin typeface="Nunito"/>
                <a:ea typeface="+mn-lt"/>
                <a:cs typeface="+mn-lt"/>
              </a:rPr>
              <a:t>    </a:t>
            </a:r>
            <a:r>
              <a:rPr lang="en-US" dirty="0" err="1">
                <a:solidFill>
                  <a:srgbClr val="374151"/>
                </a:solidFill>
                <a:latin typeface="Nunito"/>
                <a:ea typeface="+mn-lt"/>
                <a:cs typeface="+mn-lt"/>
              </a:rPr>
              <a:t>movie_id</a:t>
            </a:r>
            <a:r>
              <a:rPr lang="en-US" dirty="0">
                <a:solidFill>
                  <a:srgbClr val="374151"/>
                </a:solidFill>
                <a:latin typeface="Nunito"/>
                <a:ea typeface="+mn-lt"/>
                <a:cs typeface="+mn-lt"/>
              </a:rPr>
              <a:t> INT,</a:t>
            </a:r>
          </a:p>
          <a:p>
            <a:r>
              <a:rPr lang="en-US" dirty="0">
                <a:solidFill>
                  <a:srgbClr val="374151"/>
                </a:solidFill>
                <a:latin typeface="Nunito"/>
                <a:ea typeface="+mn-lt"/>
                <a:cs typeface="+mn-lt"/>
              </a:rPr>
              <a:t>    title VARCHAR(255),</a:t>
            </a:r>
          </a:p>
          <a:p>
            <a:r>
              <a:rPr lang="en-US" dirty="0">
                <a:solidFill>
                  <a:srgbClr val="374151"/>
                </a:solidFill>
                <a:latin typeface="Nunito"/>
                <a:ea typeface="+mn-lt"/>
                <a:cs typeface="+mn-lt"/>
              </a:rPr>
              <a:t>    </a:t>
            </a:r>
            <a:r>
              <a:rPr lang="en-US" dirty="0" err="1">
                <a:solidFill>
                  <a:srgbClr val="374151"/>
                </a:solidFill>
                <a:latin typeface="Nunito"/>
                <a:ea typeface="+mn-lt"/>
                <a:cs typeface="+mn-lt"/>
              </a:rPr>
              <a:t>avg_rating</a:t>
            </a:r>
            <a:r>
              <a:rPr lang="en-US" dirty="0">
                <a:solidFill>
                  <a:srgbClr val="374151"/>
                </a:solidFill>
                <a:latin typeface="Nunito"/>
                <a:ea typeface="+mn-lt"/>
                <a:cs typeface="+mn-lt"/>
              </a:rPr>
              <a:t> DECIMAL(3, 2)</a:t>
            </a:r>
          </a:p>
          <a:p>
            <a:r>
              <a:rPr lang="en-US" dirty="0">
                <a:solidFill>
                  <a:srgbClr val="374151"/>
                </a:solidFill>
                <a:latin typeface="Nunito"/>
                <a:ea typeface="+mn-lt"/>
                <a:cs typeface="+mn-lt"/>
              </a:rPr>
              <a:t>);</a:t>
            </a:r>
          </a:p>
          <a:p>
            <a:endParaRPr lang="en-US" b="1" dirty="0">
              <a:solidFill>
                <a:srgbClr val="374151"/>
              </a:solidFill>
              <a:latin typeface="Nunito"/>
              <a:ea typeface="+mn-lt"/>
              <a:cs typeface="+mn-lt"/>
            </a:endParaRPr>
          </a:p>
          <a:p>
            <a:r>
              <a:rPr lang="en-US" b="1" dirty="0">
                <a:solidFill>
                  <a:srgbClr val="374151"/>
                </a:solidFill>
                <a:latin typeface="Nunito"/>
                <a:ea typeface="+mn-lt"/>
                <a:cs typeface="+mn-lt"/>
              </a:rPr>
              <a:t>INSERT INTO </a:t>
            </a:r>
            <a:r>
              <a:rPr lang="en-US" i="1" dirty="0" err="1">
                <a:solidFill>
                  <a:srgbClr val="374151"/>
                </a:solidFill>
                <a:latin typeface="Nunito"/>
                <a:ea typeface="+mn-lt"/>
                <a:cs typeface="+mn-lt"/>
              </a:rPr>
              <a:t>movie_avg_ratings</a:t>
            </a:r>
            <a:r>
              <a:rPr lang="en-US" i="1" dirty="0">
                <a:solidFill>
                  <a:srgbClr val="374151"/>
                </a:solidFill>
                <a:latin typeface="Nunito"/>
                <a:ea typeface="+mn-lt"/>
                <a:cs typeface="+mn-lt"/>
              </a:rPr>
              <a:t> </a:t>
            </a:r>
            <a:r>
              <a:rPr lang="en-US" b="1" dirty="0">
                <a:solidFill>
                  <a:srgbClr val="374151"/>
                </a:solidFill>
                <a:latin typeface="Nunito"/>
                <a:ea typeface="+mn-lt"/>
                <a:cs typeface="+mn-lt"/>
              </a:rPr>
              <a:t>(</a:t>
            </a:r>
            <a:r>
              <a:rPr lang="en-US" i="1" dirty="0" err="1">
                <a:solidFill>
                  <a:srgbClr val="374151"/>
                </a:solidFill>
                <a:latin typeface="Nunito"/>
                <a:ea typeface="+mn-lt"/>
                <a:cs typeface="+mn-lt"/>
              </a:rPr>
              <a:t>movie_id</a:t>
            </a:r>
            <a:r>
              <a:rPr lang="en-US" i="1" dirty="0">
                <a:solidFill>
                  <a:srgbClr val="374151"/>
                </a:solidFill>
                <a:latin typeface="Nunito"/>
                <a:ea typeface="+mn-lt"/>
                <a:cs typeface="+mn-lt"/>
              </a:rPr>
              <a:t>, title, </a:t>
            </a:r>
            <a:r>
              <a:rPr lang="en-US" i="1" dirty="0" err="1">
                <a:solidFill>
                  <a:srgbClr val="374151"/>
                </a:solidFill>
                <a:latin typeface="Nunito"/>
                <a:ea typeface="+mn-lt"/>
                <a:cs typeface="+mn-lt"/>
              </a:rPr>
              <a:t>avg_rating</a:t>
            </a:r>
            <a:r>
              <a:rPr lang="en-US" b="1" dirty="0">
                <a:solidFill>
                  <a:srgbClr val="374151"/>
                </a:solidFill>
                <a:latin typeface="Nunito"/>
                <a:ea typeface="+mn-lt"/>
                <a:cs typeface="+mn-lt"/>
              </a:rPr>
              <a:t>)</a:t>
            </a:r>
          </a:p>
          <a:p>
            <a:r>
              <a:rPr lang="en-US" b="1" dirty="0">
                <a:solidFill>
                  <a:srgbClr val="374151"/>
                </a:solidFill>
                <a:latin typeface="Nunito"/>
                <a:ea typeface="+mn-lt"/>
                <a:cs typeface="+mn-lt"/>
              </a:rPr>
              <a:t>SELECT</a:t>
            </a:r>
            <a:r>
              <a:rPr lang="en-US" dirty="0">
                <a:solidFill>
                  <a:srgbClr val="374151"/>
                </a:solidFill>
                <a:latin typeface="Nunito"/>
                <a:ea typeface="+mn-lt"/>
                <a:cs typeface="+mn-lt"/>
              </a:rPr>
              <a:t> </a:t>
            </a:r>
            <a:r>
              <a:rPr lang="en-US" i="1" dirty="0" err="1">
                <a:solidFill>
                  <a:srgbClr val="374151"/>
                </a:solidFill>
                <a:latin typeface="Nunito"/>
                <a:ea typeface="+mn-lt"/>
                <a:cs typeface="+mn-lt"/>
              </a:rPr>
              <a:t>m.movie_id</a:t>
            </a:r>
            <a:r>
              <a:rPr lang="en-US" i="1" dirty="0">
                <a:solidFill>
                  <a:srgbClr val="374151"/>
                </a:solidFill>
                <a:latin typeface="Nunito"/>
                <a:ea typeface="+mn-lt"/>
                <a:cs typeface="+mn-lt"/>
              </a:rPr>
              <a:t>, </a:t>
            </a:r>
            <a:r>
              <a:rPr lang="en-US" i="1" dirty="0" err="1">
                <a:solidFill>
                  <a:srgbClr val="374151"/>
                </a:solidFill>
                <a:latin typeface="Nunito"/>
                <a:ea typeface="+mn-lt"/>
                <a:cs typeface="+mn-lt"/>
              </a:rPr>
              <a:t>m.title</a:t>
            </a:r>
            <a:r>
              <a:rPr lang="en-US" dirty="0">
                <a:solidFill>
                  <a:srgbClr val="374151"/>
                </a:solidFill>
                <a:latin typeface="Nunito"/>
                <a:ea typeface="+mn-lt"/>
                <a:cs typeface="+mn-lt"/>
              </a:rPr>
              <a:t>, </a:t>
            </a:r>
            <a:r>
              <a:rPr lang="en-US" b="1" dirty="0">
                <a:solidFill>
                  <a:srgbClr val="374151"/>
                </a:solidFill>
                <a:latin typeface="Nunito"/>
                <a:ea typeface="+mn-lt"/>
                <a:cs typeface="+mn-lt"/>
              </a:rPr>
              <a:t>AVG</a:t>
            </a:r>
            <a:r>
              <a:rPr lang="en-US" dirty="0">
                <a:solidFill>
                  <a:srgbClr val="374151"/>
                </a:solidFill>
                <a:latin typeface="Nunito"/>
                <a:ea typeface="+mn-lt"/>
                <a:cs typeface="+mn-lt"/>
              </a:rPr>
              <a:t>(</a:t>
            </a:r>
            <a:r>
              <a:rPr lang="en-US" dirty="0" err="1">
                <a:solidFill>
                  <a:srgbClr val="374151"/>
                </a:solidFill>
                <a:latin typeface="Nunito"/>
                <a:ea typeface="+mn-lt"/>
                <a:cs typeface="+mn-lt"/>
              </a:rPr>
              <a:t>r.rating</a:t>
            </a:r>
            <a:r>
              <a:rPr lang="en-US" dirty="0">
                <a:solidFill>
                  <a:srgbClr val="374151"/>
                </a:solidFill>
                <a:latin typeface="Nunito"/>
                <a:ea typeface="+mn-lt"/>
                <a:cs typeface="+mn-lt"/>
              </a:rPr>
              <a:t>) </a:t>
            </a:r>
            <a:r>
              <a:rPr lang="en-US" b="1" dirty="0">
                <a:solidFill>
                  <a:srgbClr val="374151"/>
                </a:solidFill>
                <a:latin typeface="Nunito"/>
                <a:ea typeface="+mn-lt"/>
                <a:cs typeface="+mn-lt"/>
              </a:rPr>
              <a:t>AS</a:t>
            </a:r>
            <a:r>
              <a:rPr lang="en-US" dirty="0">
                <a:solidFill>
                  <a:srgbClr val="374151"/>
                </a:solidFill>
                <a:latin typeface="Nunito"/>
                <a:ea typeface="+mn-lt"/>
                <a:cs typeface="+mn-lt"/>
              </a:rPr>
              <a:t> </a:t>
            </a:r>
            <a:r>
              <a:rPr lang="en-US" i="1" dirty="0" err="1">
                <a:solidFill>
                  <a:srgbClr val="374151"/>
                </a:solidFill>
                <a:latin typeface="Nunito"/>
                <a:ea typeface="+mn-lt"/>
                <a:cs typeface="+mn-lt"/>
              </a:rPr>
              <a:t>avg_rating</a:t>
            </a:r>
            <a:endParaRPr lang="en-US" i="1" dirty="0">
              <a:solidFill>
                <a:srgbClr val="374151"/>
              </a:solidFill>
              <a:latin typeface="Nunito"/>
              <a:ea typeface="+mn-lt"/>
              <a:cs typeface="+mn-lt"/>
            </a:endParaRPr>
          </a:p>
          <a:p>
            <a:r>
              <a:rPr lang="en-US" b="1" dirty="0">
                <a:solidFill>
                  <a:srgbClr val="374151"/>
                </a:solidFill>
                <a:latin typeface="Nunito"/>
                <a:ea typeface="+mn-lt"/>
                <a:cs typeface="+mn-lt"/>
              </a:rPr>
              <a:t>FROM</a:t>
            </a:r>
            <a:r>
              <a:rPr lang="en-US" dirty="0">
                <a:solidFill>
                  <a:srgbClr val="374151"/>
                </a:solidFill>
                <a:latin typeface="Nunito"/>
                <a:ea typeface="+mn-lt"/>
                <a:cs typeface="+mn-lt"/>
              </a:rPr>
              <a:t> </a:t>
            </a:r>
            <a:r>
              <a:rPr lang="en-US" i="1" dirty="0">
                <a:solidFill>
                  <a:srgbClr val="374151"/>
                </a:solidFill>
                <a:latin typeface="Nunito"/>
                <a:ea typeface="+mn-lt"/>
                <a:cs typeface="+mn-lt"/>
              </a:rPr>
              <a:t>movies</a:t>
            </a:r>
            <a:r>
              <a:rPr lang="en-US" dirty="0">
                <a:solidFill>
                  <a:srgbClr val="374151"/>
                </a:solidFill>
                <a:latin typeface="Nunito"/>
                <a:ea typeface="+mn-lt"/>
                <a:cs typeface="+mn-lt"/>
              </a:rPr>
              <a:t> </a:t>
            </a:r>
            <a:r>
              <a:rPr lang="en-US" i="1" dirty="0">
                <a:solidFill>
                  <a:srgbClr val="374151"/>
                </a:solidFill>
                <a:latin typeface="Nunito"/>
                <a:ea typeface="+mn-lt"/>
                <a:cs typeface="+mn-lt"/>
              </a:rPr>
              <a:t>m</a:t>
            </a:r>
          </a:p>
          <a:p>
            <a:r>
              <a:rPr lang="en-US" b="1" dirty="0">
                <a:solidFill>
                  <a:srgbClr val="374151"/>
                </a:solidFill>
                <a:latin typeface="Nunito"/>
                <a:ea typeface="+mn-lt"/>
                <a:cs typeface="+mn-lt"/>
              </a:rPr>
              <a:t>JOIN</a:t>
            </a:r>
            <a:r>
              <a:rPr lang="en-US" dirty="0">
                <a:solidFill>
                  <a:srgbClr val="374151"/>
                </a:solidFill>
                <a:latin typeface="Nunito"/>
                <a:ea typeface="+mn-lt"/>
                <a:cs typeface="+mn-lt"/>
              </a:rPr>
              <a:t> </a:t>
            </a:r>
            <a:r>
              <a:rPr lang="en-US" i="1" dirty="0">
                <a:solidFill>
                  <a:srgbClr val="374151"/>
                </a:solidFill>
                <a:latin typeface="Nunito"/>
                <a:ea typeface="+mn-lt"/>
                <a:cs typeface="+mn-lt"/>
              </a:rPr>
              <a:t>ratings r </a:t>
            </a:r>
            <a:r>
              <a:rPr lang="en-US" b="1" dirty="0">
                <a:solidFill>
                  <a:srgbClr val="374151"/>
                </a:solidFill>
                <a:latin typeface="Nunito"/>
                <a:ea typeface="+mn-lt"/>
                <a:cs typeface="+mn-lt"/>
              </a:rPr>
              <a:t>ON</a:t>
            </a:r>
            <a:r>
              <a:rPr lang="en-US" dirty="0">
                <a:solidFill>
                  <a:srgbClr val="374151"/>
                </a:solidFill>
                <a:latin typeface="Nunito"/>
                <a:ea typeface="+mn-lt"/>
                <a:cs typeface="+mn-lt"/>
              </a:rPr>
              <a:t> </a:t>
            </a:r>
            <a:r>
              <a:rPr lang="en-US" i="1" dirty="0" err="1">
                <a:solidFill>
                  <a:srgbClr val="374151"/>
                </a:solidFill>
                <a:latin typeface="Nunito"/>
                <a:ea typeface="+mn-lt"/>
                <a:cs typeface="+mn-lt"/>
              </a:rPr>
              <a:t>m.movie_id</a:t>
            </a:r>
            <a:r>
              <a:rPr lang="en-US" i="1" dirty="0">
                <a:solidFill>
                  <a:srgbClr val="374151"/>
                </a:solidFill>
                <a:latin typeface="Nunito"/>
                <a:ea typeface="+mn-lt"/>
                <a:cs typeface="+mn-lt"/>
              </a:rPr>
              <a:t> = </a:t>
            </a:r>
            <a:r>
              <a:rPr lang="en-US" i="1" dirty="0" err="1">
                <a:solidFill>
                  <a:srgbClr val="374151"/>
                </a:solidFill>
                <a:latin typeface="Nunito"/>
                <a:ea typeface="+mn-lt"/>
                <a:cs typeface="+mn-lt"/>
              </a:rPr>
              <a:t>r.movie_id</a:t>
            </a:r>
            <a:endParaRPr lang="en-US" i="1" dirty="0">
              <a:solidFill>
                <a:srgbClr val="374151"/>
              </a:solidFill>
              <a:latin typeface="Nunito"/>
              <a:ea typeface="+mn-lt"/>
              <a:cs typeface="+mn-lt"/>
            </a:endParaRPr>
          </a:p>
          <a:p>
            <a:r>
              <a:rPr lang="en-US" b="1" dirty="0">
                <a:solidFill>
                  <a:srgbClr val="374151"/>
                </a:solidFill>
                <a:latin typeface="Nunito"/>
                <a:ea typeface="+mn-lt"/>
                <a:cs typeface="+mn-lt"/>
              </a:rPr>
              <a:t>GROUP BY </a:t>
            </a:r>
            <a:r>
              <a:rPr lang="en-US" i="1" dirty="0" err="1">
                <a:solidFill>
                  <a:srgbClr val="374151"/>
                </a:solidFill>
                <a:latin typeface="Nunito"/>
                <a:ea typeface="+mn-lt"/>
                <a:cs typeface="+mn-lt"/>
              </a:rPr>
              <a:t>m.movie_id</a:t>
            </a:r>
            <a:r>
              <a:rPr lang="en-US" i="1" dirty="0">
                <a:solidFill>
                  <a:srgbClr val="374151"/>
                </a:solidFill>
                <a:latin typeface="Nunito"/>
                <a:ea typeface="+mn-lt"/>
                <a:cs typeface="+mn-lt"/>
              </a:rPr>
              <a:t>, </a:t>
            </a:r>
            <a:r>
              <a:rPr lang="en-US" i="1" dirty="0" err="1">
                <a:solidFill>
                  <a:srgbClr val="374151"/>
                </a:solidFill>
                <a:latin typeface="Nunito"/>
                <a:ea typeface="+mn-lt"/>
                <a:cs typeface="+mn-lt"/>
              </a:rPr>
              <a:t>m.title</a:t>
            </a:r>
            <a:r>
              <a:rPr lang="en-US" i="1" dirty="0">
                <a:solidFill>
                  <a:srgbClr val="374151"/>
                </a:solidFill>
                <a:latin typeface="Nunito"/>
                <a:ea typeface="+mn-lt"/>
                <a:cs typeface="+mn-lt"/>
              </a:rPr>
              <a:t>;</a:t>
            </a:r>
          </a:p>
        </p:txBody>
      </p:sp>
      <p:sp>
        <p:nvSpPr>
          <p:cNvPr id="7" name="TextBox 6">
            <a:extLst>
              <a:ext uri="{FF2B5EF4-FFF2-40B4-BE49-F238E27FC236}">
                <a16:creationId xmlns:a16="http://schemas.microsoft.com/office/drawing/2014/main" id="{8EBC49F3-0D93-4F1E-05D1-2837AAA414C5}"/>
              </a:ext>
            </a:extLst>
          </p:cNvPr>
          <p:cNvSpPr txBox="1"/>
          <p:nvPr/>
        </p:nvSpPr>
        <p:spPr>
          <a:xfrm>
            <a:off x="6640489" y="1413063"/>
            <a:ext cx="5144296" cy="4031873"/>
          </a:xfrm>
          <a:prstGeom prst="rect">
            <a:avLst/>
          </a:prstGeom>
          <a:noFill/>
        </p:spPr>
        <p:txBody>
          <a:bodyPr wrap="square" lIns="91440" tIns="45720" rIns="91440" bIns="45720" anchor="t">
            <a:spAutoFit/>
          </a:bodyPr>
          <a:lstStyle/>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INSERT</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INTO</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movie_avg_ratings</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a:t>
            </a:r>
            <a:r>
              <a:rPr lang="en-US" sz="1600" i="1" kern="1200" dirty="0" err="1">
                <a:solidFill>
                  <a:srgbClr val="374151"/>
                </a:solidFill>
                <a:effectLst/>
                <a:latin typeface="Nunito" pitchFamily="2" charset="0"/>
                <a:ea typeface="Calibri" panose="020F0502020204030204" pitchFamily="34" charset="0"/>
                <a:cs typeface="Calibri" panose="020F0502020204030204" pitchFamily="34" charset="0"/>
              </a:rPr>
              <a:t>movie_id</a:t>
            </a:r>
            <a:r>
              <a:rPr lang="en-US" sz="1600" i="1" kern="1200" dirty="0">
                <a:solidFill>
                  <a:srgbClr val="374151"/>
                </a:solidFill>
                <a:effectLst/>
                <a:latin typeface="Nunito" pitchFamily="2" charset="0"/>
                <a:ea typeface="Calibri" panose="020F0502020204030204" pitchFamily="34" charset="0"/>
                <a:cs typeface="Calibri" panose="020F0502020204030204" pitchFamily="34" charset="0"/>
              </a:rPr>
              <a:t>, title, </a:t>
            </a:r>
            <a:r>
              <a:rPr lang="en-US" sz="1600" i="1" kern="1200" dirty="0" err="1">
                <a:solidFill>
                  <a:srgbClr val="374151"/>
                </a:solidFill>
                <a:effectLst/>
                <a:latin typeface="Nunito" pitchFamily="2" charset="0"/>
                <a:ea typeface="Calibri" panose="020F0502020204030204" pitchFamily="34" charset="0"/>
                <a:cs typeface="Calibri" panose="020F0502020204030204" pitchFamily="34" charset="0"/>
              </a:rPr>
              <a:t>avg_rating</a:t>
            </a: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a:t>
            </a:r>
            <a:r>
              <a:rPr lang="en-US" sz="1600" i="1"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Specifies the target table and columns where the data will be inserted.</a:t>
            </a:r>
          </a:p>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SELECT</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i="1" kern="1200" dirty="0" err="1">
                <a:solidFill>
                  <a:srgbClr val="374151"/>
                </a:solidFill>
                <a:effectLst/>
                <a:latin typeface="Nunito" pitchFamily="2" charset="0"/>
                <a:ea typeface="Calibri" panose="020F0502020204030204" pitchFamily="34" charset="0"/>
                <a:cs typeface="Calibri" panose="020F0502020204030204" pitchFamily="34" charset="0"/>
              </a:rPr>
              <a:t>m.movie_id</a:t>
            </a:r>
            <a:r>
              <a:rPr lang="en-US" sz="1600" i="1"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i="1" kern="1200" dirty="0" err="1">
                <a:solidFill>
                  <a:srgbClr val="374151"/>
                </a:solidFill>
                <a:effectLst/>
                <a:latin typeface="Nunito" pitchFamily="2" charset="0"/>
                <a:ea typeface="Calibri" panose="020F0502020204030204" pitchFamily="34" charset="0"/>
                <a:cs typeface="Calibri" panose="020F0502020204030204" pitchFamily="34" charset="0"/>
              </a:rPr>
              <a:t>m.title</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AVG</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a:t>
            </a:r>
            <a:r>
              <a:rPr lang="en-US" sz="1600" i="1" kern="1200" dirty="0" err="1">
                <a:solidFill>
                  <a:srgbClr val="374151"/>
                </a:solidFill>
                <a:effectLst/>
                <a:latin typeface="Nunito" pitchFamily="2" charset="0"/>
                <a:ea typeface="Calibri" panose="020F0502020204030204" pitchFamily="34" charset="0"/>
                <a:cs typeface="Calibri" panose="020F0502020204030204" pitchFamily="34" charset="0"/>
              </a:rPr>
              <a:t>r.rating</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AS</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i="1" kern="1200" dirty="0" err="1">
                <a:solidFill>
                  <a:srgbClr val="374151"/>
                </a:solidFill>
                <a:effectLst/>
                <a:latin typeface="Nunito" pitchFamily="2" charset="0"/>
                <a:ea typeface="Calibri" panose="020F0502020204030204" pitchFamily="34" charset="0"/>
                <a:cs typeface="Calibri" panose="020F0502020204030204" pitchFamily="34" charset="0"/>
              </a:rPr>
              <a:t>avg_rating</a:t>
            </a: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Retrieves data from the movies and ratings tables. </a:t>
            </a:r>
          </a:p>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FROM</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movies m </a:t>
            </a: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JOIN</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ratings r </a:t>
            </a: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ON</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m.movie_id</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r.movie_id</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Specifies the tables and conditions for joining them. It joins the movies table (m) with the ratings table (r) using the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movie_id</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column as the join condition. </a:t>
            </a:r>
          </a:p>
          <a:p>
            <a:pPr marL="285750" indent="-285750" algn="l" rtl="0" eaLnBrk="1" latinLnBrk="0" hangingPunct="1">
              <a:spcBef>
                <a:spcPts val="0"/>
              </a:spcBef>
              <a:spcAft>
                <a:spcPts val="0"/>
              </a:spcAft>
              <a:buFont typeface="Arial" panose="020B0604020202020204" pitchFamily="34" charset="0"/>
              <a:buChar char="•"/>
            </a:pP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GROUP</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b="1" kern="1200" dirty="0">
                <a:solidFill>
                  <a:srgbClr val="374151"/>
                </a:solidFill>
                <a:effectLst/>
                <a:latin typeface="Nunito" pitchFamily="2" charset="0"/>
                <a:ea typeface="Calibri" panose="020F0502020204030204" pitchFamily="34" charset="0"/>
                <a:cs typeface="Calibri" panose="020F0502020204030204" pitchFamily="34" charset="0"/>
              </a:rPr>
              <a:t>BY</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m.movie_id</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m.title</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This part groups the result set by the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movie_id</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and title columns from the movies table (m). This means that the calculation of the average rating is performed for each unique combination of </a:t>
            </a:r>
            <a:r>
              <a:rPr lang="en-US" sz="1600" kern="1200" dirty="0" err="1">
                <a:solidFill>
                  <a:srgbClr val="374151"/>
                </a:solidFill>
                <a:effectLst/>
                <a:latin typeface="Nunito" pitchFamily="2" charset="0"/>
                <a:ea typeface="Calibri" panose="020F0502020204030204" pitchFamily="34" charset="0"/>
                <a:cs typeface="Calibri" panose="020F0502020204030204" pitchFamily="34" charset="0"/>
              </a:rPr>
              <a:t>movie_id</a:t>
            </a:r>
            <a:r>
              <a:rPr lang="en-US" sz="1600" kern="1200" dirty="0">
                <a:solidFill>
                  <a:srgbClr val="374151"/>
                </a:solidFill>
                <a:effectLst/>
                <a:latin typeface="Nunito" pitchFamily="2" charset="0"/>
                <a:ea typeface="Calibri" panose="020F0502020204030204" pitchFamily="34" charset="0"/>
                <a:cs typeface="Calibri" panose="020F0502020204030204" pitchFamily="34" charset="0"/>
              </a:rPr>
              <a:t> and title</a:t>
            </a:r>
            <a:endParaRPr lang="en-US" sz="1600" dirty="0">
              <a:effectLst/>
            </a:endParaRPr>
          </a:p>
        </p:txBody>
      </p:sp>
      <p:sp>
        <p:nvSpPr>
          <p:cNvPr id="2" name="Rectangle 1">
            <a:extLst>
              <a:ext uri="{FF2B5EF4-FFF2-40B4-BE49-F238E27FC236}">
                <a16:creationId xmlns:a16="http://schemas.microsoft.com/office/drawing/2014/main" id="{D9086193-6955-DD9F-5A4D-2D9AE3BF3C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3E3E3"/>
                </a:solidFill>
                <a:effectLst/>
                <a:latin typeface="Google Sans"/>
              </a:rPr>
              <a:t>Let's say "ratings.csv" has a "rating" column with inconsistent values (e.g., some ratings are out of 5, others out of 10). We can transform this using functions like </a:t>
            </a:r>
            <a:r>
              <a:rPr kumimoji="0" lang="en-US" altLang="en-US" sz="1000" b="0" i="0" u="none" strike="noStrike" cap="none" normalizeH="0" baseline="0">
                <a:ln>
                  <a:noFill/>
                </a:ln>
                <a:solidFill>
                  <a:schemeClr val="tx1"/>
                </a:solidFill>
                <a:effectLst/>
                <a:latin typeface="Google Sans Mono"/>
              </a:rPr>
              <a:t>CASE WHEN</a:t>
            </a:r>
            <a:r>
              <a:rPr kumimoji="0" lang="en-US" altLang="en-US" sz="1200" b="0" i="0" u="none" strike="noStrike" cap="none" normalizeH="0" baseline="0">
                <a:ln>
                  <a:noFill/>
                </a:ln>
                <a:solidFill>
                  <a:srgbClr val="E3E3E3"/>
                </a:solidFill>
                <a:effectLst/>
                <a:latin typeface="Google Sans"/>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6936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730019" y="618369"/>
            <a:ext cx="9418061"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Analysing Data with Simple Statistics</a:t>
            </a:r>
          </a:p>
        </p:txBody>
      </p:sp>
      <p:sp>
        <p:nvSpPr>
          <p:cNvPr id="3" name="TextBox 2">
            <a:extLst>
              <a:ext uri="{FF2B5EF4-FFF2-40B4-BE49-F238E27FC236}">
                <a16:creationId xmlns:a16="http://schemas.microsoft.com/office/drawing/2014/main" id="{4BF97CB1-EA11-C6F9-9B78-D28B1A159A6F}"/>
              </a:ext>
            </a:extLst>
          </p:cNvPr>
          <p:cNvSpPr txBox="1"/>
          <p:nvPr/>
        </p:nvSpPr>
        <p:spPr>
          <a:xfrm>
            <a:off x="730019" y="1376654"/>
            <a:ext cx="10902904" cy="3797193"/>
          </a:xfrm>
          <a:prstGeom prst="rect">
            <a:avLst/>
          </a:prstGeom>
          <a:noFill/>
        </p:spPr>
        <p:txBody>
          <a:bodyPr wrap="square" lIns="91440" tIns="45720" rIns="91440" bIns="45720" anchor="t">
            <a:spAutoFit/>
          </a:bodyPr>
          <a:lstStyle/>
          <a:p>
            <a:pPr>
              <a:lnSpc>
                <a:spcPct val="150000"/>
              </a:lnSpc>
            </a:pPr>
            <a:r>
              <a:rPr lang="en-US" dirty="0">
                <a:solidFill>
                  <a:srgbClr val="374151"/>
                </a:solidFill>
                <a:latin typeface="Nunito"/>
                <a:ea typeface="+mn-lt"/>
                <a:cs typeface="+mn-lt"/>
              </a:rPr>
              <a:t>In SQL, you can perform simple statistical analysis on your data using aggregate functions and mathematical operations.</a:t>
            </a:r>
            <a:endParaRPr lang="en-US" dirty="0">
              <a:latin typeface="Nunito"/>
            </a:endParaRPr>
          </a:p>
          <a:p>
            <a:pPr>
              <a:lnSpc>
                <a:spcPct val="150000"/>
              </a:lnSpc>
            </a:pPr>
            <a:endParaRPr lang="en-US" dirty="0">
              <a:solidFill>
                <a:srgbClr val="374151"/>
              </a:solidFill>
              <a:latin typeface="Nunito"/>
              <a:ea typeface="+mn-lt"/>
              <a:cs typeface="+mn-lt"/>
            </a:endParaRPr>
          </a:p>
          <a:p>
            <a:pPr>
              <a:lnSpc>
                <a:spcPct val="150000"/>
              </a:lnSpc>
            </a:pPr>
            <a:r>
              <a:rPr lang="en-US" b="1" dirty="0">
                <a:solidFill>
                  <a:srgbClr val="374151"/>
                </a:solidFill>
                <a:latin typeface="Nunito"/>
                <a:ea typeface="+mn-lt"/>
                <a:cs typeface="+mn-lt"/>
              </a:rPr>
              <a:t>AVG()</a:t>
            </a:r>
            <a:r>
              <a:rPr lang="en-US" dirty="0">
                <a:solidFill>
                  <a:srgbClr val="374151"/>
                </a:solidFill>
                <a:latin typeface="Nunito"/>
                <a:ea typeface="+mn-lt"/>
                <a:cs typeface="+mn-lt"/>
              </a:rPr>
              <a:t>: Calculates the average (mean) value of a numeric column.</a:t>
            </a:r>
            <a:endParaRPr lang="en-US" dirty="0">
              <a:latin typeface="Nunito"/>
            </a:endParaRPr>
          </a:p>
          <a:p>
            <a:pPr>
              <a:lnSpc>
                <a:spcPct val="150000"/>
              </a:lnSpc>
            </a:pPr>
            <a:r>
              <a:rPr lang="en-US" b="1" dirty="0">
                <a:solidFill>
                  <a:srgbClr val="374151"/>
                </a:solidFill>
                <a:latin typeface="Nunito"/>
                <a:ea typeface="+mn-lt"/>
                <a:cs typeface="+mn-lt"/>
              </a:rPr>
              <a:t>MAX()</a:t>
            </a:r>
            <a:r>
              <a:rPr lang="en-US" dirty="0">
                <a:solidFill>
                  <a:srgbClr val="374151"/>
                </a:solidFill>
                <a:latin typeface="Nunito"/>
                <a:ea typeface="+mn-lt"/>
                <a:cs typeface="+mn-lt"/>
              </a:rPr>
              <a:t>: Finds the maximum (highest) value in a column.</a:t>
            </a:r>
            <a:endParaRPr lang="en-US" dirty="0">
              <a:latin typeface="Nunito"/>
            </a:endParaRPr>
          </a:p>
          <a:p>
            <a:pPr>
              <a:lnSpc>
                <a:spcPct val="150000"/>
              </a:lnSpc>
            </a:pPr>
            <a:r>
              <a:rPr lang="en-US" b="1" dirty="0">
                <a:solidFill>
                  <a:srgbClr val="374151"/>
                </a:solidFill>
                <a:latin typeface="Nunito"/>
                <a:ea typeface="+mn-lt"/>
                <a:cs typeface="+mn-lt"/>
              </a:rPr>
              <a:t>MIN()</a:t>
            </a:r>
            <a:r>
              <a:rPr lang="en-US" dirty="0">
                <a:solidFill>
                  <a:srgbClr val="374151"/>
                </a:solidFill>
                <a:latin typeface="Nunito"/>
                <a:ea typeface="+mn-lt"/>
                <a:cs typeface="+mn-lt"/>
              </a:rPr>
              <a:t>: Determines the minimum (lowest) value in a column.</a:t>
            </a:r>
            <a:endParaRPr lang="en-US" dirty="0">
              <a:latin typeface="Nunito"/>
            </a:endParaRPr>
          </a:p>
          <a:p>
            <a:pPr>
              <a:lnSpc>
                <a:spcPct val="150000"/>
              </a:lnSpc>
            </a:pPr>
            <a:r>
              <a:rPr lang="en-US" b="1" dirty="0">
                <a:solidFill>
                  <a:srgbClr val="374151"/>
                </a:solidFill>
                <a:latin typeface="Nunito"/>
                <a:ea typeface="+mn-lt"/>
                <a:cs typeface="+mn-lt"/>
              </a:rPr>
              <a:t>COUNT()</a:t>
            </a:r>
            <a:r>
              <a:rPr lang="en-US" dirty="0">
                <a:solidFill>
                  <a:srgbClr val="374151"/>
                </a:solidFill>
                <a:latin typeface="Nunito"/>
                <a:ea typeface="+mn-lt"/>
                <a:cs typeface="+mn-lt"/>
              </a:rPr>
              <a:t>: Counts the number of rows in a result set or the number of non-null values in a specified column.</a:t>
            </a:r>
            <a:endParaRPr lang="en-US" dirty="0">
              <a:latin typeface="Nunito"/>
            </a:endParaRPr>
          </a:p>
          <a:p>
            <a:pPr>
              <a:lnSpc>
                <a:spcPct val="150000"/>
              </a:lnSpc>
            </a:pPr>
            <a:r>
              <a:rPr lang="en-US" b="1" dirty="0">
                <a:solidFill>
                  <a:srgbClr val="374151"/>
                </a:solidFill>
                <a:latin typeface="Nunito"/>
                <a:ea typeface="+mn-lt"/>
                <a:cs typeface="+mn-lt"/>
              </a:rPr>
              <a:t>SUM()</a:t>
            </a:r>
            <a:r>
              <a:rPr lang="en-US" dirty="0">
                <a:solidFill>
                  <a:srgbClr val="374151"/>
                </a:solidFill>
                <a:latin typeface="Nunito"/>
                <a:ea typeface="+mn-lt"/>
                <a:cs typeface="+mn-lt"/>
              </a:rPr>
              <a:t>: Calculates the sum of values in a numeric column.</a:t>
            </a:r>
            <a:endParaRPr lang="en-US" dirty="0">
              <a:latin typeface="Nunito"/>
            </a:endParaRPr>
          </a:p>
        </p:txBody>
      </p:sp>
    </p:spTree>
    <p:extLst>
      <p:ext uri="{BB962C8B-B14F-4D97-AF65-F5344CB8AC3E}">
        <p14:creationId xmlns:p14="http://schemas.microsoft.com/office/powerpoint/2010/main" val="21544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829118" y="523177"/>
            <a:ext cx="9418061"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Analysing Data with Simple Statistics</a:t>
            </a:r>
            <a:endParaRPr lang="en-US" sz="3600"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829118" y="1475079"/>
            <a:ext cx="10780984" cy="3693319"/>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Variance and Standard Deviation:</a:t>
            </a:r>
            <a:endParaRPr lang="en-US" dirty="0">
              <a:latin typeface="Nunito"/>
            </a:endParaRPr>
          </a:p>
          <a:p>
            <a:endParaRPr lang="en-US" b="1" dirty="0">
              <a:solidFill>
                <a:srgbClr val="374151"/>
              </a:solidFill>
              <a:latin typeface="Nunito"/>
              <a:ea typeface="+mn-lt"/>
              <a:cs typeface="+mn-lt"/>
            </a:endParaRPr>
          </a:p>
          <a:p>
            <a:r>
              <a:rPr lang="en-US" dirty="0">
                <a:solidFill>
                  <a:srgbClr val="374151"/>
                </a:solidFill>
                <a:latin typeface="Nunito"/>
                <a:ea typeface="+mn-lt"/>
                <a:cs typeface="+mn-lt"/>
              </a:rPr>
              <a:t>SQL does not have built-in functions for variance and standard deviation. However, you can calculate these statistics using mathematical operations with aggregate functions like </a:t>
            </a:r>
            <a:r>
              <a:rPr lang="en-US" b="1" dirty="0">
                <a:solidFill>
                  <a:srgbClr val="374151"/>
                </a:solidFill>
                <a:latin typeface="Nunito"/>
                <a:ea typeface="+mn-lt"/>
                <a:cs typeface="+mn-lt"/>
              </a:rPr>
              <a:t>AVG()</a:t>
            </a:r>
            <a:r>
              <a:rPr lang="en-US" dirty="0">
                <a:solidFill>
                  <a:srgbClr val="374151"/>
                </a:solidFill>
                <a:latin typeface="Nunito"/>
                <a:ea typeface="+mn-lt"/>
                <a:cs typeface="+mn-lt"/>
              </a:rPr>
              <a:t> and </a:t>
            </a:r>
            <a:r>
              <a:rPr lang="en-US" b="1" dirty="0">
                <a:solidFill>
                  <a:srgbClr val="374151"/>
                </a:solidFill>
                <a:latin typeface="Nunito"/>
                <a:ea typeface="+mn-lt"/>
                <a:cs typeface="+mn-lt"/>
              </a:rPr>
              <a:t>SUM()</a:t>
            </a:r>
            <a:r>
              <a:rPr lang="en-US" dirty="0">
                <a:solidFill>
                  <a:srgbClr val="374151"/>
                </a:solidFill>
                <a:latin typeface="Nunito"/>
                <a:ea typeface="+mn-lt"/>
                <a:cs typeface="+mn-lt"/>
              </a:rPr>
              <a:t>.</a:t>
            </a:r>
            <a:endParaRPr lang="en-US" dirty="0">
              <a:latin typeface="Nunito"/>
            </a:endParaRP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Example:</a:t>
            </a:r>
            <a:r>
              <a:rPr lang="en-US" dirty="0">
                <a:solidFill>
                  <a:srgbClr val="374151"/>
                </a:solidFill>
                <a:latin typeface="Nunito"/>
                <a:ea typeface="+mn-lt"/>
                <a:cs typeface="+mn-lt"/>
              </a:rPr>
              <a:t> Calculate the variance and standard deviation of a dataset.</a:t>
            </a:r>
            <a:endParaRPr lang="en-US" dirty="0">
              <a:latin typeface="Nunito"/>
            </a:endParaRPr>
          </a:p>
          <a:p>
            <a:endParaRPr lang="en-US" dirty="0">
              <a:solidFill>
                <a:srgbClr val="374151"/>
              </a:solidFill>
              <a:latin typeface="Nunito"/>
              <a:ea typeface="+mn-lt"/>
              <a:cs typeface="+mn-lt"/>
            </a:endParaRPr>
          </a:p>
          <a:p>
            <a:r>
              <a:rPr lang="en-US" dirty="0">
                <a:solidFill>
                  <a:srgbClr val="374151"/>
                </a:solidFill>
                <a:latin typeface="Nunito"/>
                <a:ea typeface="+mn-lt"/>
                <a:cs typeface="+mn-lt"/>
              </a:rPr>
              <a:t>SELECT </a:t>
            </a:r>
            <a:endParaRPr lang="en-US" dirty="0">
              <a:latin typeface="Nunito"/>
            </a:endParaRPr>
          </a:p>
          <a:p>
            <a:r>
              <a:rPr lang="en-US" dirty="0">
                <a:solidFill>
                  <a:srgbClr val="374151"/>
                </a:solidFill>
                <a:latin typeface="Nunito"/>
                <a:ea typeface="+mn-lt"/>
                <a:cs typeface="+mn-lt"/>
              </a:rPr>
              <a:t>    SUM((</a:t>
            </a:r>
            <a:r>
              <a:rPr lang="en-US" dirty="0" err="1">
                <a:solidFill>
                  <a:srgbClr val="374151"/>
                </a:solidFill>
                <a:latin typeface="Nunito"/>
                <a:ea typeface="+mn-lt"/>
                <a:cs typeface="+mn-lt"/>
              </a:rPr>
              <a:t>column_name</a:t>
            </a:r>
            <a:r>
              <a:rPr lang="en-US" dirty="0">
                <a:solidFill>
                  <a:srgbClr val="374151"/>
                </a:solidFill>
                <a:latin typeface="Nunito"/>
                <a:ea typeface="+mn-lt"/>
                <a:cs typeface="+mn-lt"/>
              </a:rPr>
              <a:t> - AVG(</a:t>
            </a:r>
            <a:r>
              <a:rPr lang="en-US" dirty="0" err="1">
                <a:solidFill>
                  <a:srgbClr val="374151"/>
                </a:solidFill>
                <a:latin typeface="Nunito"/>
                <a:ea typeface="+mn-lt"/>
                <a:cs typeface="+mn-lt"/>
              </a:rPr>
              <a:t>column_name</a:t>
            </a:r>
            <a:r>
              <a:rPr lang="en-US" dirty="0">
                <a:solidFill>
                  <a:srgbClr val="374151"/>
                </a:solidFill>
                <a:latin typeface="Nunito"/>
                <a:ea typeface="+mn-lt"/>
                <a:cs typeface="+mn-lt"/>
              </a:rPr>
              <a:t>)) * (</a:t>
            </a:r>
            <a:r>
              <a:rPr lang="en-US" dirty="0" err="1">
                <a:solidFill>
                  <a:srgbClr val="374151"/>
                </a:solidFill>
                <a:latin typeface="Nunito"/>
                <a:ea typeface="+mn-lt"/>
                <a:cs typeface="+mn-lt"/>
              </a:rPr>
              <a:t>column_name</a:t>
            </a:r>
            <a:r>
              <a:rPr lang="en-US" dirty="0">
                <a:solidFill>
                  <a:srgbClr val="374151"/>
                </a:solidFill>
                <a:latin typeface="Nunito"/>
                <a:ea typeface="+mn-lt"/>
                <a:cs typeface="+mn-lt"/>
              </a:rPr>
              <a:t> - AVG(</a:t>
            </a:r>
            <a:r>
              <a:rPr lang="en-US" dirty="0" err="1">
                <a:solidFill>
                  <a:srgbClr val="374151"/>
                </a:solidFill>
                <a:latin typeface="Nunito"/>
                <a:ea typeface="+mn-lt"/>
                <a:cs typeface="+mn-lt"/>
              </a:rPr>
              <a:t>column_name</a:t>
            </a:r>
            <a:r>
              <a:rPr lang="en-US" dirty="0">
                <a:solidFill>
                  <a:srgbClr val="374151"/>
                </a:solidFill>
                <a:latin typeface="Nunito"/>
                <a:ea typeface="+mn-lt"/>
                <a:cs typeface="+mn-lt"/>
              </a:rPr>
              <a:t>))) / (COUNT(*) - 1) AS variance,</a:t>
            </a:r>
            <a:endParaRPr lang="en-US" dirty="0">
              <a:latin typeface="Nunito"/>
            </a:endParaRPr>
          </a:p>
          <a:p>
            <a:r>
              <a:rPr lang="en-US" dirty="0">
                <a:solidFill>
                  <a:srgbClr val="374151"/>
                </a:solidFill>
                <a:latin typeface="Nunito"/>
                <a:ea typeface="+mn-lt"/>
                <a:cs typeface="+mn-lt"/>
              </a:rPr>
              <a:t>    SQRT(SUM((</a:t>
            </a:r>
            <a:r>
              <a:rPr lang="en-US" dirty="0" err="1">
                <a:solidFill>
                  <a:srgbClr val="374151"/>
                </a:solidFill>
                <a:latin typeface="Nunito"/>
                <a:ea typeface="+mn-lt"/>
                <a:cs typeface="+mn-lt"/>
              </a:rPr>
              <a:t>column_name</a:t>
            </a:r>
            <a:r>
              <a:rPr lang="en-US" dirty="0">
                <a:solidFill>
                  <a:srgbClr val="374151"/>
                </a:solidFill>
                <a:latin typeface="Nunito"/>
                <a:ea typeface="+mn-lt"/>
                <a:cs typeface="+mn-lt"/>
              </a:rPr>
              <a:t> - AVG(</a:t>
            </a:r>
            <a:r>
              <a:rPr lang="en-US" dirty="0" err="1">
                <a:solidFill>
                  <a:srgbClr val="374151"/>
                </a:solidFill>
                <a:latin typeface="Nunito"/>
                <a:ea typeface="+mn-lt"/>
                <a:cs typeface="+mn-lt"/>
              </a:rPr>
              <a:t>column_name</a:t>
            </a:r>
            <a:r>
              <a:rPr lang="en-US" dirty="0">
                <a:solidFill>
                  <a:srgbClr val="374151"/>
                </a:solidFill>
                <a:latin typeface="Nunito"/>
                <a:ea typeface="+mn-lt"/>
                <a:cs typeface="+mn-lt"/>
              </a:rPr>
              <a:t>)) * (</a:t>
            </a:r>
            <a:r>
              <a:rPr lang="en-US" dirty="0" err="1">
                <a:solidFill>
                  <a:srgbClr val="374151"/>
                </a:solidFill>
                <a:latin typeface="Nunito"/>
                <a:ea typeface="+mn-lt"/>
                <a:cs typeface="+mn-lt"/>
              </a:rPr>
              <a:t>column_name</a:t>
            </a:r>
            <a:r>
              <a:rPr lang="en-US" dirty="0">
                <a:solidFill>
                  <a:srgbClr val="374151"/>
                </a:solidFill>
                <a:latin typeface="Nunito"/>
                <a:ea typeface="+mn-lt"/>
                <a:cs typeface="+mn-lt"/>
              </a:rPr>
              <a:t> - AVG(</a:t>
            </a:r>
            <a:r>
              <a:rPr lang="en-US" dirty="0" err="1">
                <a:solidFill>
                  <a:srgbClr val="374151"/>
                </a:solidFill>
                <a:latin typeface="Nunito"/>
                <a:ea typeface="+mn-lt"/>
                <a:cs typeface="+mn-lt"/>
              </a:rPr>
              <a:t>column_name</a:t>
            </a:r>
            <a:r>
              <a:rPr lang="en-US" dirty="0">
                <a:solidFill>
                  <a:srgbClr val="374151"/>
                </a:solidFill>
                <a:latin typeface="Nunito"/>
                <a:ea typeface="+mn-lt"/>
                <a:cs typeface="+mn-lt"/>
              </a:rPr>
              <a:t>))) / (COUNT(*) - 1)) AS </a:t>
            </a:r>
            <a:r>
              <a:rPr lang="en-US" dirty="0" err="1">
                <a:solidFill>
                  <a:srgbClr val="374151"/>
                </a:solidFill>
                <a:latin typeface="Nunito"/>
                <a:ea typeface="+mn-lt"/>
                <a:cs typeface="+mn-lt"/>
              </a:rPr>
              <a:t>std_deviation</a:t>
            </a:r>
            <a:endParaRPr lang="en-US" dirty="0">
              <a:latin typeface="Nunito"/>
            </a:endParaRPr>
          </a:p>
          <a:p>
            <a:r>
              <a:rPr lang="en-US" dirty="0">
                <a:solidFill>
                  <a:srgbClr val="374151"/>
                </a:solidFill>
                <a:latin typeface="Nunito"/>
                <a:ea typeface="+mn-lt"/>
                <a:cs typeface="+mn-lt"/>
              </a:rPr>
              <a:t>FROM </a:t>
            </a:r>
            <a:r>
              <a:rPr lang="en-US" dirty="0" err="1">
                <a:solidFill>
                  <a:srgbClr val="374151"/>
                </a:solidFill>
                <a:latin typeface="Nunito"/>
                <a:ea typeface="+mn-lt"/>
                <a:cs typeface="+mn-lt"/>
              </a:rPr>
              <a:t>table_name</a:t>
            </a:r>
            <a:r>
              <a:rPr lang="en-US" dirty="0">
                <a:solidFill>
                  <a:srgbClr val="374151"/>
                </a:solidFill>
                <a:latin typeface="Nunito"/>
                <a:ea typeface="+mn-lt"/>
                <a:cs typeface="+mn-lt"/>
              </a:rPr>
              <a:t>;</a:t>
            </a:r>
          </a:p>
        </p:txBody>
      </p:sp>
    </p:spTree>
    <p:extLst>
      <p:ext uri="{BB962C8B-B14F-4D97-AF65-F5344CB8AC3E}">
        <p14:creationId xmlns:p14="http://schemas.microsoft.com/office/powerpoint/2010/main" val="3277102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Content Placeholder 4">
            <a:extLst>
              <a:ext uri="{FF2B5EF4-FFF2-40B4-BE49-F238E27FC236}">
                <a16:creationId xmlns:a16="http://schemas.microsoft.com/office/drawing/2014/main" id="{F1E094BE-D838-D72B-D901-D29AF46966E7}"/>
              </a:ext>
            </a:extLst>
          </p:cNvPr>
          <p:cNvSpPr>
            <a:spLocks noGrp="1"/>
          </p:cNvSpPr>
          <p:nvPr>
            <p:ph idx="1"/>
          </p:nvPr>
        </p:nvSpPr>
        <p:spPr>
          <a:xfrm>
            <a:off x="838200" y="1253331"/>
            <a:ext cx="10515600" cy="4351338"/>
          </a:xfrm>
        </p:spPr>
        <p:txBody>
          <a:bodyPr vert="horz" lIns="91440" tIns="45720" rIns="91440" bIns="45720" rtlCol="0" anchor="t">
            <a:normAutofit/>
          </a:bodyPr>
          <a:lstStyle/>
          <a:p>
            <a:pPr marL="0" indent="0" algn="ctr">
              <a:buNone/>
            </a:pPr>
            <a:endParaRPr lang="en-IN" sz="9600" b="1">
              <a:solidFill>
                <a:schemeClr val="accent1">
                  <a:lumMod val="50000"/>
                </a:schemeClr>
              </a:solidFill>
              <a:latin typeface="Nunito" pitchFamily="2" charset="0"/>
            </a:endParaRPr>
          </a:p>
          <a:p>
            <a:pPr marL="0" indent="0" algn="ctr">
              <a:buNone/>
            </a:pPr>
            <a:r>
              <a:rPr lang="en-IN" sz="9600" b="1">
                <a:solidFill>
                  <a:schemeClr val="accent1">
                    <a:lumMod val="50000"/>
                  </a:schemeClr>
                </a:solidFill>
                <a:latin typeface="Nunito"/>
              </a:rPr>
              <a:t>Questions?</a:t>
            </a:r>
            <a:endParaRPr lang="en-IN" sz="9600" b="1">
              <a:solidFill>
                <a:schemeClr val="accent1">
                  <a:lumMod val="50000"/>
                </a:schemeClr>
              </a:solidFill>
              <a:latin typeface="Nunito" pitchFamily="2" charset="0"/>
            </a:endParaRPr>
          </a:p>
          <a:p>
            <a:endParaRPr lang="en-IN">
              <a:latin typeface="Nunito" pitchFamily="2" charset="0"/>
            </a:endParaRPr>
          </a:p>
        </p:txBody>
      </p:sp>
    </p:spTree>
    <p:extLst>
      <p:ext uri="{BB962C8B-B14F-4D97-AF65-F5344CB8AC3E}">
        <p14:creationId xmlns:p14="http://schemas.microsoft.com/office/powerpoint/2010/main" val="3966972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Content Placeholder 4">
            <a:extLst>
              <a:ext uri="{FF2B5EF4-FFF2-40B4-BE49-F238E27FC236}">
                <a16:creationId xmlns:a16="http://schemas.microsoft.com/office/drawing/2014/main" id="{F1E094BE-D838-D72B-D901-D29AF46966E7}"/>
              </a:ext>
            </a:extLst>
          </p:cNvPr>
          <p:cNvSpPr>
            <a:spLocks noGrp="1"/>
          </p:cNvSpPr>
          <p:nvPr>
            <p:ph idx="1"/>
          </p:nvPr>
        </p:nvSpPr>
        <p:spPr>
          <a:xfrm>
            <a:off x="838200" y="1253331"/>
            <a:ext cx="10515600" cy="4351338"/>
          </a:xfrm>
        </p:spPr>
        <p:txBody>
          <a:bodyPr/>
          <a:lstStyle/>
          <a:p>
            <a:pPr marL="0" indent="0" algn="ctr">
              <a:buNone/>
            </a:pPr>
            <a:endParaRPr lang="en-IN" sz="9600" b="1">
              <a:solidFill>
                <a:schemeClr val="accent1">
                  <a:lumMod val="50000"/>
                </a:schemeClr>
              </a:solidFill>
              <a:latin typeface="Nunito" pitchFamily="2" charset="0"/>
            </a:endParaRPr>
          </a:p>
          <a:p>
            <a:pPr marL="0" indent="0" algn="ctr">
              <a:buNone/>
            </a:pPr>
            <a:r>
              <a:rPr lang="en-IN" sz="9600" b="1">
                <a:solidFill>
                  <a:schemeClr val="accent1">
                    <a:lumMod val="50000"/>
                  </a:schemeClr>
                </a:solidFill>
                <a:latin typeface="Nunito" pitchFamily="2" charset="0"/>
              </a:rPr>
              <a:t>Thank You!!!</a:t>
            </a:r>
          </a:p>
          <a:p>
            <a:endParaRPr lang="en-IN">
              <a:latin typeface="Nunito" pitchFamily="2" charset="0"/>
            </a:endParaRPr>
          </a:p>
        </p:txBody>
      </p:sp>
    </p:spTree>
    <p:extLst>
      <p:ext uri="{BB962C8B-B14F-4D97-AF65-F5344CB8AC3E}">
        <p14:creationId xmlns:p14="http://schemas.microsoft.com/office/powerpoint/2010/main" val="405964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07682" y="579219"/>
            <a:ext cx="7732993"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spc="-30" dirty="0">
                <a:solidFill>
                  <a:schemeClr val="accent1">
                    <a:lumMod val="50000"/>
                  </a:schemeClr>
                </a:solidFill>
                <a:latin typeface="Nunito"/>
                <a:cs typeface="Times New Roman"/>
              </a:rPr>
              <a:t>Sorting Data with ORDER BY</a:t>
            </a:r>
          </a:p>
        </p:txBody>
      </p:sp>
      <p:sp>
        <p:nvSpPr>
          <p:cNvPr id="2" name="TextBox 1">
            <a:extLst>
              <a:ext uri="{FF2B5EF4-FFF2-40B4-BE49-F238E27FC236}">
                <a16:creationId xmlns:a16="http://schemas.microsoft.com/office/drawing/2014/main" id="{F7761F45-99CF-5094-8BAE-64DDA34139B5}"/>
              </a:ext>
            </a:extLst>
          </p:cNvPr>
          <p:cNvSpPr txBox="1"/>
          <p:nvPr/>
        </p:nvSpPr>
        <p:spPr>
          <a:xfrm>
            <a:off x="507682" y="1569108"/>
            <a:ext cx="7135245" cy="4801314"/>
          </a:xfrm>
          <a:prstGeom prst="rect">
            <a:avLst/>
          </a:prstGeom>
          <a:noFill/>
        </p:spPr>
        <p:txBody>
          <a:bodyPr wrap="square" lIns="91440" tIns="45720" rIns="91440" bIns="45720" anchor="t">
            <a:spAutoFit/>
          </a:bodyPr>
          <a:lstStyle/>
          <a:p>
            <a:r>
              <a:rPr lang="en-US" sz="1600" dirty="0">
                <a:solidFill>
                  <a:srgbClr val="374151"/>
                </a:solidFill>
                <a:latin typeface="Nunito" pitchFamily="2" charset="0"/>
                <a:ea typeface="+mn-lt"/>
                <a:cs typeface="+mn-lt"/>
              </a:rPr>
              <a:t>Sorting data with the ORDER BY clause in SQL allows you to arrange the result set of a query in a specified order, such as ascending or descending</a:t>
            </a:r>
            <a:endParaRPr lang="en-US" sz="1600" dirty="0">
              <a:latin typeface="Nunito" pitchFamily="2" charset="0"/>
            </a:endParaRPr>
          </a:p>
          <a:p>
            <a:r>
              <a:rPr lang="en-US" sz="1600" dirty="0">
                <a:solidFill>
                  <a:srgbClr val="374151"/>
                </a:solidFill>
                <a:latin typeface="Nunito" pitchFamily="2" charset="0"/>
                <a:ea typeface="+mn-lt"/>
                <a:cs typeface="+mn-lt"/>
              </a:rPr>
              <a:t>    SELECT column1, column2</a:t>
            </a:r>
          </a:p>
          <a:p>
            <a:r>
              <a:rPr lang="en-US" sz="1600" dirty="0">
                <a:solidFill>
                  <a:srgbClr val="374151"/>
                </a:solidFill>
                <a:latin typeface="Nunito" pitchFamily="2" charset="0"/>
                <a:ea typeface="+mn-lt"/>
                <a:cs typeface="+mn-lt"/>
              </a:rPr>
              <a:t>    FROM </a:t>
            </a:r>
            <a:r>
              <a:rPr lang="en-US" sz="1600" dirty="0" err="1">
                <a:solidFill>
                  <a:srgbClr val="374151"/>
                </a:solidFill>
                <a:latin typeface="Nunito" pitchFamily="2" charset="0"/>
                <a:ea typeface="+mn-lt"/>
                <a:cs typeface="+mn-lt"/>
              </a:rPr>
              <a:t>table_name</a:t>
            </a:r>
            <a:endParaRPr lang="en-US" sz="1600" dirty="0">
              <a:solidFill>
                <a:srgbClr val="374151"/>
              </a:solidFill>
              <a:latin typeface="Nunito" pitchFamily="2" charset="0"/>
              <a:ea typeface="+mn-lt"/>
              <a:cs typeface="+mn-lt"/>
            </a:endParaRPr>
          </a:p>
          <a:p>
            <a:r>
              <a:rPr lang="en-US" sz="1600" dirty="0">
                <a:solidFill>
                  <a:srgbClr val="374151"/>
                </a:solidFill>
                <a:latin typeface="Nunito" pitchFamily="2" charset="0"/>
                <a:ea typeface="+mn-lt"/>
                <a:cs typeface="+mn-lt"/>
              </a:rPr>
              <a:t>    ORDER BY </a:t>
            </a:r>
            <a:r>
              <a:rPr lang="en-US" sz="1600" dirty="0" err="1">
                <a:solidFill>
                  <a:srgbClr val="374151"/>
                </a:solidFill>
                <a:latin typeface="Nunito" pitchFamily="2" charset="0"/>
                <a:ea typeface="+mn-lt"/>
                <a:cs typeface="+mn-lt"/>
              </a:rPr>
              <a:t>column_to_sort</a:t>
            </a:r>
            <a:r>
              <a:rPr lang="en-US" sz="1600" dirty="0">
                <a:solidFill>
                  <a:srgbClr val="374151"/>
                </a:solidFill>
                <a:latin typeface="Nunito" pitchFamily="2" charset="0"/>
                <a:ea typeface="+mn-lt"/>
                <a:cs typeface="+mn-lt"/>
              </a:rPr>
              <a:t> [ASC | DESC];</a:t>
            </a:r>
          </a:p>
          <a:p>
            <a:endParaRPr lang="en-US" sz="1600" dirty="0">
              <a:solidFill>
                <a:srgbClr val="374151"/>
              </a:solidFill>
              <a:latin typeface="Nunito" pitchFamily="2" charset="0"/>
              <a:ea typeface="+mn-lt"/>
              <a:cs typeface="+mn-lt"/>
            </a:endParaRPr>
          </a:p>
          <a:p>
            <a:r>
              <a:rPr lang="en-US" sz="1600" b="1" dirty="0">
                <a:solidFill>
                  <a:srgbClr val="374151"/>
                </a:solidFill>
                <a:latin typeface="Nunito" pitchFamily="2" charset="0"/>
                <a:ea typeface="+mn-lt"/>
                <a:cs typeface="+mn-lt"/>
              </a:rPr>
              <a:t>Example:</a:t>
            </a:r>
          </a:p>
          <a:p>
            <a:r>
              <a:rPr lang="en-US" sz="1600" dirty="0">
                <a:solidFill>
                  <a:srgbClr val="374151"/>
                </a:solidFill>
                <a:latin typeface="Nunito" pitchFamily="2" charset="0"/>
                <a:ea typeface="+mn-lt"/>
                <a:cs typeface="+mn-lt"/>
              </a:rPr>
              <a:t>Suppose you have an "Employees" table with columns "</a:t>
            </a:r>
            <a:r>
              <a:rPr lang="en-US" sz="1600" dirty="0" err="1">
                <a:solidFill>
                  <a:srgbClr val="374151"/>
                </a:solidFill>
                <a:latin typeface="Nunito" pitchFamily="2" charset="0"/>
                <a:ea typeface="+mn-lt"/>
                <a:cs typeface="+mn-lt"/>
              </a:rPr>
              <a:t>EmployeeID</a:t>
            </a:r>
            <a:r>
              <a:rPr lang="en-US" sz="1600" dirty="0">
                <a:solidFill>
                  <a:srgbClr val="374151"/>
                </a:solidFill>
                <a:latin typeface="Nunito" pitchFamily="2" charset="0"/>
                <a:ea typeface="+mn-lt"/>
                <a:cs typeface="+mn-lt"/>
              </a:rPr>
              <a:t>," "FirstName," and "LastName," and you want to retrieve the employees' names in ascending order of their last names</a:t>
            </a:r>
          </a:p>
          <a:p>
            <a:endParaRPr lang="en-US" sz="1600" dirty="0">
              <a:solidFill>
                <a:srgbClr val="374151"/>
              </a:solidFill>
              <a:latin typeface="Nunito" pitchFamily="2" charset="0"/>
              <a:ea typeface="+mn-lt"/>
              <a:cs typeface="+mn-lt"/>
            </a:endParaRPr>
          </a:p>
          <a:p>
            <a:r>
              <a:rPr lang="en-US" sz="1600" dirty="0">
                <a:solidFill>
                  <a:srgbClr val="374151"/>
                </a:solidFill>
                <a:latin typeface="Nunito" pitchFamily="2" charset="0"/>
                <a:ea typeface="+mn-lt"/>
                <a:cs typeface="+mn-lt"/>
              </a:rPr>
              <a:t>    SELECT </a:t>
            </a:r>
            <a:r>
              <a:rPr lang="en-US" sz="1600" dirty="0" err="1">
                <a:solidFill>
                  <a:srgbClr val="374151"/>
                </a:solidFill>
                <a:latin typeface="Nunito" pitchFamily="2" charset="0"/>
                <a:ea typeface="+mn-lt"/>
                <a:cs typeface="+mn-lt"/>
              </a:rPr>
              <a:t>EmployeeID</a:t>
            </a:r>
            <a:r>
              <a:rPr lang="en-US" sz="1600" dirty="0">
                <a:solidFill>
                  <a:srgbClr val="374151"/>
                </a:solidFill>
                <a:latin typeface="Nunito" pitchFamily="2" charset="0"/>
                <a:ea typeface="+mn-lt"/>
                <a:cs typeface="+mn-lt"/>
              </a:rPr>
              <a:t>, FirstName, LastName</a:t>
            </a:r>
          </a:p>
          <a:p>
            <a:r>
              <a:rPr lang="en-US" sz="1600" dirty="0">
                <a:solidFill>
                  <a:srgbClr val="374151"/>
                </a:solidFill>
                <a:latin typeface="Nunito" pitchFamily="2" charset="0"/>
                <a:ea typeface="+mn-lt"/>
                <a:cs typeface="+mn-lt"/>
              </a:rPr>
              <a:t>    FROM Employees</a:t>
            </a:r>
          </a:p>
          <a:p>
            <a:r>
              <a:rPr lang="en-US" sz="1600" dirty="0">
                <a:solidFill>
                  <a:srgbClr val="374151"/>
                </a:solidFill>
                <a:latin typeface="Nunito" pitchFamily="2" charset="0"/>
                <a:ea typeface="+mn-lt"/>
                <a:cs typeface="+mn-lt"/>
              </a:rPr>
              <a:t>    ORDER BY LastName ASC;</a:t>
            </a:r>
          </a:p>
          <a:p>
            <a:endParaRPr lang="en-US" sz="1600" dirty="0">
              <a:solidFill>
                <a:srgbClr val="374151"/>
              </a:solidFill>
              <a:latin typeface="Nunito" pitchFamily="2" charset="0"/>
              <a:ea typeface="+mn-lt"/>
              <a:cs typeface="+mn-lt"/>
            </a:endParaRPr>
          </a:p>
          <a:p>
            <a:r>
              <a:rPr lang="en-US" sz="1600" dirty="0">
                <a:solidFill>
                  <a:srgbClr val="374151"/>
                </a:solidFill>
                <a:latin typeface="Nunito" pitchFamily="2" charset="0"/>
                <a:ea typeface="+mn-lt"/>
                <a:cs typeface="+mn-lt"/>
              </a:rPr>
              <a:t>This query would return a result set with employee data sorted in ascending order based on the "LastName" column. You can change ASC to DESC to sort in descending order if needed.</a:t>
            </a:r>
          </a:p>
          <a:p>
            <a:endParaRPr lang="en-US" sz="1600" dirty="0">
              <a:solidFill>
                <a:srgbClr val="374151"/>
              </a:solidFill>
              <a:latin typeface="Nunito" pitchFamily="2" charset="0"/>
              <a:ea typeface="+mn-lt"/>
              <a:cs typeface="+mn-lt"/>
            </a:endParaRPr>
          </a:p>
        </p:txBody>
      </p:sp>
      <p:sp>
        <p:nvSpPr>
          <p:cNvPr id="3" name="TextBox 2">
            <a:extLst>
              <a:ext uri="{FF2B5EF4-FFF2-40B4-BE49-F238E27FC236}">
                <a16:creationId xmlns:a16="http://schemas.microsoft.com/office/drawing/2014/main" id="{3EFCA987-A66E-41E9-E273-EDA2DE227F1F}"/>
              </a:ext>
            </a:extLst>
          </p:cNvPr>
          <p:cNvSpPr txBox="1"/>
          <p:nvPr/>
        </p:nvSpPr>
        <p:spPr>
          <a:xfrm>
            <a:off x="7642927" y="1569108"/>
            <a:ext cx="4395216" cy="1815882"/>
          </a:xfrm>
          <a:prstGeom prst="rect">
            <a:avLst/>
          </a:prstGeom>
          <a:noFill/>
        </p:spPr>
        <p:txBody>
          <a:bodyPr wrap="square" lIns="91440" tIns="45720" rIns="91440" bIns="45720" anchor="t">
            <a:spAutoFit/>
          </a:bodyPr>
          <a:lstStyle/>
          <a:p>
            <a:pPr indent="-228600">
              <a:buChar char="•"/>
            </a:pPr>
            <a:r>
              <a:rPr lang="en-US" sz="1600" dirty="0">
                <a:solidFill>
                  <a:srgbClr val="374151"/>
                </a:solidFill>
                <a:latin typeface="Nunito" pitchFamily="2" charset="0"/>
                <a:ea typeface="+mn-lt"/>
                <a:cs typeface="+mn-lt"/>
              </a:rPr>
              <a:t>ORDER BY: This clause is used to sort the result set.</a:t>
            </a:r>
          </a:p>
          <a:p>
            <a:pPr indent="-228600">
              <a:buChar char="•"/>
            </a:pPr>
            <a:r>
              <a:rPr lang="en-US" sz="1600" dirty="0" err="1">
                <a:solidFill>
                  <a:srgbClr val="374151"/>
                </a:solidFill>
                <a:latin typeface="Nunito" pitchFamily="2" charset="0"/>
                <a:ea typeface="+mn-lt"/>
                <a:cs typeface="+mn-lt"/>
              </a:rPr>
              <a:t>column_to_sort</a:t>
            </a:r>
            <a:r>
              <a:rPr lang="en-US" sz="1600" dirty="0">
                <a:solidFill>
                  <a:srgbClr val="374151"/>
                </a:solidFill>
                <a:latin typeface="Nunito" pitchFamily="2" charset="0"/>
                <a:ea typeface="+mn-lt"/>
                <a:cs typeface="+mn-lt"/>
              </a:rPr>
              <a:t>: Specifies the column by which you want to sort the data.</a:t>
            </a:r>
          </a:p>
          <a:p>
            <a:pPr indent="-228600">
              <a:buChar char="•"/>
            </a:pPr>
            <a:r>
              <a:rPr lang="en-US" sz="1600" dirty="0">
                <a:solidFill>
                  <a:srgbClr val="374151"/>
                </a:solidFill>
                <a:latin typeface="Nunito" pitchFamily="2" charset="0"/>
                <a:ea typeface="+mn-lt"/>
                <a:cs typeface="+mn-lt"/>
              </a:rPr>
              <a:t>[ASC | DESC]: Optional. Indicates the sorting order. Use ASC for ascending (default) or DESC for descending order</a:t>
            </a:r>
          </a:p>
        </p:txBody>
      </p:sp>
    </p:spTree>
    <p:extLst>
      <p:ext uri="{BB962C8B-B14F-4D97-AF65-F5344CB8AC3E}">
        <p14:creationId xmlns:p14="http://schemas.microsoft.com/office/powerpoint/2010/main" val="157433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27436" y="663437"/>
            <a:ext cx="11726070"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Sorting Data with ORDER BY (Advanced)</a:t>
            </a:r>
            <a:endParaRPr lang="en-US" sz="3600" b="1" spc="-30" dirty="0">
              <a:solidFill>
                <a:schemeClr val="accent1">
                  <a:lumMod val="50000"/>
                </a:schemeClr>
              </a:solidFill>
              <a:latin typeface="Nunito"/>
              <a:cs typeface="Times New Roman"/>
            </a:endParaRPr>
          </a:p>
        </p:txBody>
      </p:sp>
      <p:sp>
        <p:nvSpPr>
          <p:cNvPr id="2" name="TextBox 1">
            <a:extLst>
              <a:ext uri="{FF2B5EF4-FFF2-40B4-BE49-F238E27FC236}">
                <a16:creationId xmlns:a16="http://schemas.microsoft.com/office/drawing/2014/main" id="{F7761F45-99CF-5094-8BAE-64DDA34139B5}"/>
              </a:ext>
            </a:extLst>
          </p:cNvPr>
          <p:cNvSpPr txBox="1"/>
          <p:nvPr/>
        </p:nvSpPr>
        <p:spPr>
          <a:xfrm>
            <a:off x="627436" y="1467500"/>
            <a:ext cx="10759299" cy="400110"/>
          </a:xfrm>
          <a:prstGeom prst="rect">
            <a:avLst/>
          </a:prstGeom>
          <a:noFill/>
        </p:spPr>
        <p:txBody>
          <a:bodyPr wrap="square" lIns="91440" tIns="45720" rIns="91440" bIns="45720" anchor="t">
            <a:spAutoFit/>
          </a:bodyPr>
          <a:lstStyle/>
          <a:p>
            <a:r>
              <a:rPr lang="en-US" sz="2000" b="1" dirty="0">
                <a:latin typeface="Nunito"/>
                <a:ea typeface="+mn-lt"/>
                <a:cs typeface="+mn-lt"/>
              </a:rPr>
              <a:t>Advanced Sorting Techniques:</a:t>
            </a:r>
          </a:p>
        </p:txBody>
      </p:sp>
      <p:sp>
        <p:nvSpPr>
          <p:cNvPr id="3" name="TextBox 2">
            <a:extLst>
              <a:ext uri="{FF2B5EF4-FFF2-40B4-BE49-F238E27FC236}">
                <a16:creationId xmlns:a16="http://schemas.microsoft.com/office/drawing/2014/main" id="{4BF97CB1-EA11-C6F9-9B78-D28B1A159A6F}"/>
              </a:ext>
            </a:extLst>
          </p:cNvPr>
          <p:cNvSpPr txBox="1"/>
          <p:nvPr/>
        </p:nvSpPr>
        <p:spPr>
          <a:xfrm>
            <a:off x="627436" y="2065147"/>
            <a:ext cx="10759299" cy="3785652"/>
          </a:xfrm>
          <a:prstGeom prst="rect">
            <a:avLst/>
          </a:prstGeom>
          <a:noFill/>
        </p:spPr>
        <p:txBody>
          <a:bodyPr wrap="square" lIns="91440" tIns="45720" rIns="91440" bIns="45720" anchor="t">
            <a:spAutoFit/>
          </a:bodyPr>
          <a:lstStyle/>
          <a:p>
            <a:pPr marL="342900" indent="-342900">
              <a:buFont typeface="Arial"/>
              <a:buChar char="•"/>
            </a:pPr>
            <a:r>
              <a:rPr lang="en-US" sz="2000" dirty="0">
                <a:latin typeface="Nunito"/>
                <a:ea typeface="+mn-lt"/>
                <a:cs typeface="+mn-lt"/>
              </a:rPr>
              <a:t>Sorting by Multiple Columns: You can sort by multiple columns in a specific order. For example, if you want to sort by </a:t>
            </a:r>
            <a:r>
              <a:rPr lang="en-US" sz="2000" dirty="0" err="1">
                <a:latin typeface="Nunito"/>
                <a:ea typeface="+mn-lt"/>
                <a:cs typeface="+mn-lt"/>
              </a:rPr>
              <a:t>last_name</a:t>
            </a:r>
            <a:r>
              <a:rPr lang="en-US" sz="2000" dirty="0">
                <a:latin typeface="Nunito"/>
                <a:ea typeface="+mn-lt"/>
                <a:cs typeface="+mn-lt"/>
              </a:rPr>
              <a:t> in ascending order and then by </a:t>
            </a:r>
            <a:r>
              <a:rPr lang="en-US" sz="2000" dirty="0" err="1">
                <a:latin typeface="Nunito"/>
                <a:ea typeface="+mn-lt"/>
                <a:cs typeface="+mn-lt"/>
              </a:rPr>
              <a:t>first_name</a:t>
            </a:r>
            <a:r>
              <a:rPr lang="en-US" sz="2000" dirty="0">
                <a:latin typeface="Nunito"/>
                <a:ea typeface="+mn-lt"/>
                <a:cs typeface="+mn-lt"/>
              </a:rPr>
              <a:t> in ascending order:</a:t>
            </a:r>
          </a:p>
          <a:p>
            <a:pPr lvl="2"/>
            <a:r>
              <a:rPr lang="en-US" sz="2000" dirty="0">
                <a:latin typeface="Nunito"/>
                <a:ea typeface="+mn-lt"/>
                <a:cs typeface="+mn-lt"/>
              </a:rPr>
              <a:t>SELECT </a:t>
            </a:r>
            <a:r>
              <a:rPr lang="en-US" sz="2000" dirty="0" err="1">
                <a:latin typeface="Nunito"/>
                <a:ea typeface="+mn-lt"/>
                <a:cs typeface="+mn-lt"/>
              </a:rPr>
              <a:t>first_name</a:t>
            </a:r>
            <a:r>
              <a:rPr lang="en-US" sz="2000" dirty="0">
                <a:latin typeface="Nunito"/>
                <a:ea typeface="+mn-lt"/>
                <a:cs typeface="+mn-lt"/>
              </a:rPr>
              <a:t>, </a:t>
            </a:r>
            <a:r>
              <a:rPr lang="en-US" sz="2000" dirty="0" err="1">
                <a:latin typeface="Nunito"/>
                <a:ea typeface="+mn-lt"/>
                <a:cs typeface="+mn-lt"/>
              </a:rPr>
              <a:t>last_name</a:t>
            </a:r>
            <a:endParaRPr lang="en-US" sz="2000" dirty="0">
              <a:latin typeface="Nunito"/>
              <a:ea typeface="+mn-lt"/>
              <a:cs typeface="+mn-lt"/>
            </a:endParaRPr>
          </a:p>
          <a:p>
            <a:pPr lvl="2"/>
            <a:r>
              <a:rPr lang="en-US" sz="2000" dirty="0">
                <a:latin typeface="Nunito"/>
                <a:ea typeface="+mn-lt"/>
                <a:cs typeface="+mn-lt"/>
              </a:rPr>
              <a:t>FROM employees</a:t>
            </a:r>
          </a:p>
          <a:p>
            <a:pPr lvl="2"/>
            <a:r>
              <a:rPr lang="en-US" sz="2000" dirty="0">
                <a:latin typeface="Nunito"/>
                <a:ea typeface="+mn-lt"/>
                <a:cs typeface="+mn-lt"/>
              </a:rPr>
              <a:t>ORDER BY </a:t>
            </a:r>
            <a:r>
              <a:rPr lang="en-US" sz="2000" dirty="0" err="1">
                <a:latin typeface="Nunito"/>
                <a:ea typeface="+mn-lt"/>
                <a:cs typeface="+mn-lt"/>
              </a:rPr>
              <a:t>last_name</a:t>
            </a:r>
            <a:r>
              <a:rPr lang="en-US" sz="2000" dirty="0">
                <a:latin typeface="Nunito"/>
                <a:ea typeface="+mn-lt"/>
                <a:cs typeface="+mn-lt"/>
              </a:rPr>
              <a:t> ASC, </a:t>
            </a:r>
            <a:r>
              <a:rPr lang="en-US" sz="2000" dirty="0" err="1">
                <a:latin typeface="Nunito"/>
                <a:ea typeface="+mn-lt"/>
                <a:cs typeface="+mn-lt"/>
              </a:rPr>
              <a:t>first_name</a:t>
            </a:r>
            <a:r>
              <a:rPr lang="en-US" sz="2000" dirty="0">
                <a:latin typeface="Nunito"/>
                <a:ea typeface="+mn-lt"/>
                <a:cs typeface="+mn-lt"/>
              </a:rPr>
              <a:t> ASC;</a:t>
            </a:r>
          </a:p>
          <a:p>
            <a:endParaRPr lang="en-US" sz="2000" dirty="0">
              <a:latin typeface="Nunito"/>
              <a:ea typeface="+mn-lt"/>
              <a:cs typeface="+mn-lt"/>
            </a:endParaRPr>
          </a:p>
          <a:p>
            <a:pPr marL="342900" indent="-342900">
              <a:buFont typeface="Arial"/>
              <a:buChar char="•"/>
            </a:pPr>
            <a:r>
              <a:rPr lang="en-US" sz="2000" dirty="0">
                <a:latin typeface="Nunito"/>
                <a:ea typeface="+mn-lt"/>
                <a:cs typeface="+mn-lt"/>
              </a:rPr>
              <a:t> Sorting with Expressions: You can use expressions in the ORDER BY clause. For example, if you want to sort by the length of a column (</a:t>
            </a:r>
            <a:r>
              <a:rPr lang="en-US" sz="2000" dirty="0" err="1">
                <a:latin typeface="Nunito"/>
                <a:ea typeface="+mn-lt"/>
                <a:cs typeface="+mn-lt"/>
              </a:rPr>
              <a:t>name_length</a:t>
            </a:r>
            <a:r>
              <a:rPr lang="en-US" sz="2000" dirty="0">
                <a:latin typeface="Nunito"/>
                <a:ea typeface="+mn-lt"/>
                <a:cs typeface="+mn-lt"/>
              </a:rPr>
              <a:t> in this case):</a:t>
            </a:r>
          </a:p>
          <a:p>
            <a:pPr lvl="2"/>
            <a:r>
              <a:rPr lang="en-US" sz="2000" dirty="0">
                <a:latin typeface="Nunito"/>
                <a:ea typeface="+mn-lt"/>
                <a:cs typeface="+mn-lt"/>
              </a:rPr>
              <a:t>SELECT name</a:t>
            </a:r>
          </a:p>
          <a:p>
            <a:pPr lvl="2"/>
            <a:r>
              <a:rPr lang="en-US" sz="2000" dirty="0">
                <a:latin typeface="Nunito"/>
                <a:ea typeface="+mn-lt"/>
                <a:cs typeface="+mn-lt"/>
              </a:rPr>
              <a:t>FROM products</a:t>
            </a:r>
          </a:p>
          <a:p>
            <a:pPr lvl="2"/>
            <a:r>
              <a:rPr lang="en-US" sz="2000" dirty="0">
                <a:latin typeface="Nunito"/>
                <a:ea typeface="+mn-lt"/>
                <a:cs typeface="+mn-lt"/>
              </a:rPr>
              <a:t>ORDER BY LENGTH(name) DESC;</a:t>
            </a:r>
          </a:p>
        </p:txBody>
      </p:sp>
    </p:spTree>
    <p:extLst>
      <p:ext uri="{BB962C8B-B14F-4D97-AF65-F5344CB8AC3E}">
        <p14:creationId xmlns:p14="http://schemas.microsoft.com/office/powerpoint/2010/main" val="22210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50561" y="441281"/>
            <a:ext cx="11134338"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Cont..</a:t>
            </a:r>
            <a:endParaRPr lang="en-US" sz="3600" b="1" spc="-30" dirty="0">
              <a:solidFill>
                <a:schemeClr val="accent1">
                  <a:lumMod val="50000"/>
                </a:schemeClr>
              </a:solidFill>
              <a:latin typeface="Nunito"/>
              <a:cs typeface="Times New Roman"/>
            </a:endParaRPr>
          </a:p>
        </p:txBody>
      </p:sp>
      <p:sp>
        <p:nvSpPr>
          <p:cNvPr id="2" name="TextBox 1">
            <a:extLst>
              <a:ext uri="{FF2B5EF4-FFF2-40B4-BE49-F238E27FC236}">
                <a16:creationId xmlns:a16="http://schemas.microsoft.com/office/drawing/2014/main" id="{F7761F45-99CF-5094-8BAE-64DDA34139B5}"/>
              </a:ext>
            </a:extLst>
          </p:cNvPr>
          <p:cNvSpPr txBox="1"/>
          <p:nvPr/>
        </p:nvSpPr>
        <p:spPr>
          <a:xfrm>
            <a:off x="550561" y="1242319"/>
            <a:ext cx="10759299" cy="369332"/>
          </a:xfrm>
          <a:prstGeom prst="rect">
            <a:avLst/>
          </a:prstGeom>
          <a:noFill/>
        </p:spPr>
        <p:txBody>
          <a:bodyPr wrap="square" lIns="91440" tIns="45720" rIns="91440" bIns="45720" anchor="t">
            <a:spAutoFit/>
          </a:bodyPr>
          <a:lstStyle/>
          <a:p>
            <a:r>
              <a:rPr lang="en-US" b="1" dirty="0">
                <a:latin typeface="Nunito"/>
                <a:ea typeface="+mn-lt"/>
                <a:cs typeface="+mn-lt"/>
              </a:rPr>
              <a:t>Advanced Sorting Techniques:</a:t>
            </a:r>
          </a:p>
        </p:txBody>
      </p:sp>
      <p:sp>
        <p:nvSpPr>
          <p:cNvPr id="3" name="TextBox 2">
            <a:extLst>
              <a:ext uri="{FF2B5EF4-FFF2-40B4-BE49-F238E27FC236}">
                <a16:creationId xmlns:a16="http://schemas.microsoft.com/office/drawing/2014/main" id="{4BF97CB1-EA11-C6F9-9B78-D28B1A159A6F}"/>
              </a:ext>
            </a:extLst>
          </p:cNvPr>
          <p:cNvSpPr txBox="1"/>
          <p:nvPr/>
        </p:nvSpPr>
        <p:spPr>
          <a:xfrm>
            <a:off x="550562" y="1830478"/>
            <a:ext cx="10759299" cy="4801314"/>
          </a:xfrm>
          <a:prstGeom prst="rect">
            <a:avLst/>
          </a:prstGeom>
          <a:noFill/>
        </p:spPr>
        <p:txBody>
          <a:bodyPr wrap="square" lIns="91440" tIns="45720" rIns="91440" bIns="45720" anchor="t">
            <a:spAutoFit/>
          </a:bodyPr>
          <a:lstStyle/>
          <a:p>
            <a:pPr marL="285750" indent="-285750">
              <a:buFont typeface="Arial,Sans-Serif"/>
              <a:buChar char="•"/>
            </a:pPr>
            <a:r>
              <a:rPr lang="en-US" b="1" dirty="0">
                <a:latin typeface="Nunito"/>
                <a:ea typeface="+mn-lt"/>
                <a:cs typeface="Arial"/>
              </a:rPr>
              <a:t>Sorting with NULLs</a:t>
            </a:r>
            <a:r>
              <a:rPr lang="en-US" dirty="0">
                <a:latin typeface="Nunito"/>
                <a:ea typeface="+mn-lt"/>
                <a:cs typeface="Arial"/>
              </a:rPr>
              <a:t>: By default, NULL values are typically sorted first when using ORDER BY. If you want to reverse this behavior and have NULL values appear last in the result set, you can use the NULLS LAST clause: </a:t>
            </a:r>
          </a:p>
          <a:p>
            <a:pPr marL="914400" lvl="4"/>
            <a:r>
              <a:rPr lang="en-US" dirty="0">
                <a:latin typeface="Nunito"/>
                <a:ea typeface="+mn-lt"/>
                <a:cs typeface="Segoe UI"/>
              </a:rPr>
              <a:t>SELECT name </a:t>
            </a:r>
          </a:p>
          <a:p>
            <a:pPr marL="914400" lvl="4"/>
            <a:r>
              <a:rPr lang="en-US" dirty="0">
                <a:latin typeface="Nunito"/>
                <a:ea typeface="+mn-lt"/>
                <a:cs typeface="Segoe UI"/>
              </a:rPr>
              <a:t>FROM customers </a:t>
            </a:r>
          </a:p>
          <a:p>
            <a:pPr marL="914400" lvl="4"/>
            <a:r>
              <a:rPr lang="en-US" dirty="0">
                <a:latin typeface="Nunito"/>
                <a:ea typeface="+mn-lt"/>
                <a:cs typeface="Segoe UI"/>
              </a:rPr>
              <a:t>ORDER BY </a:t>
            </a:r>
            <a:r>
              <a:rPr lang="en-US" dirty="0" err="1">
                <a:latin typeface="Nunito"/>
                <a:ea typeface="+mn-lt"/>
                <a:cs typeface="Segoe UI"/>
              </a:rPr>
              <a:t>registration_date</a:t>
            </a:r>
            <a:r>
              <a:rPr lang="en-US" dirty="0">
                <a:latin typeface="Nunito"/>
                <a:ea typeface="+mn-lt"/>
                <a:cs typeface="Segoe UI"/>
              </a:rPr>
              <a:t> DESC NULLS LAST; </a:t>
            </a:r>
          </a:p>
          <a:p>
            <a:pPr marL="285750" indent="-285750">
              <a:buFont typeface="Arial"/>
              <a:buChar char="•"/>
            </a:pPr>
            <a:endParaRPr lang="en-US" dirty="0">
              <a:latin typeface="Nunito"/>
              <a:ea typeface="+mn-lt"/>
              <a:cs typeface="+mn-lt"/>
            </a:endParaRPr>
          </a:p>
          <a:p>
            <a:pPr marL="285750" indent="-285750">
              <a:buFont typeface="Arial"/>
              <a:buChar char="•"/>
            </a:pPr>
            <a:r>
              <a:rPr lang="en-US" b="1" dirty="0">
                <a:latin typeface="Nunito"/>
                <a:ea typeface="+mn-lt"/>
                <a:cs typeface="Arial"/>
              </a:rPr>
              <a:t>Sorting with CASE Statements:</a:t>
            </a:r>
            <a:r>
              <a:rPr lang="en-US" dirty="0">
                <a:latin typeface="Nunito"/>
                <a:ea typeface="+mn-lt"/>
                <a:cs typeface="Arial"/>
              </a:rPr>
              <a:t>  If you want to sort employees by their department but with a custom order for the "Management" department:</a:t>
            </a:r>
          </a:p>
          <a:p>
            <a:pPr lvl="2"/>
            <a:r>
              <a:rPr lang="en-US" dirty="0">
                <a:latin typeface="Nunito"/>
                <a:ea typeface="+mn-lt"/>
                <a:cs typeface="Arial"/>
              </a:rPr>
              <a:t>SELECT name, department</a:t>
            </a:r>
          </a:p>
          <a:p>
            <a:pPr lvl="2"/>
            <a:r>
              <a:rPr lang="en-US" dirty="0">
                <a:latin typeface="Nunito"/>
                <a:ea typeface="+mn-lt"/>
                <a:cs typeface="Arial"/>
              </a:rPr>
              <a:t>FROM employees</a:t>
            </a:r>
          </a:p>
          <a:p>
            <a:pPr lvl="2"/>
            <a:r>
              <a:rPr lang="en-US" dirty="0">
                <a:latin typeface="Nunito"/>
                <a:ea typeface="+mn-lt"/>
                <a:cs typeface="Arial"/>
              </a:rPr>
              <a:t>ORDER BY</a:t>
            </a:r>
          </a:p>
          <a:p>
            <a:pPr lvl="2"/>
            <a:r>
              <a:rPr lang="en-US" dirty="0">
                <a:latin typeface="Nunito"/>
                <a:ea typeface="+mn-lt"/>
                <a:cs typeface="Arial"/>
              </a:rPr>
              <a:t>    CASE</a:t>
            </a:r>
          </a:p>
          <a:p>
            <a:pPr lvl="2"/>
            <a:r>
              <a:rPr lang="en-US" dirty="0">
                <a:latin typeface="Nunito"/>
                <a:ea typeface="+mn-lt"/>
                <a:cs typeface="Arial"/>
              </a:rPr>
              <a:t>        WHEN department = 'Management' THEN 0</a:t>
            </a:r>
          </a:p>
          <a:p>
            <a:pPr lvl="2"/>
            <a:r>
              <a:rPr lang="en-US" dirty="0">
                <a:latin typeface="Nunito"/>
                <a:ea typeface="+mn-lt"/>
                <a:cs typeface="Arial"/>
              </a:rPr>
              <a:t>        ELSE 1</a:t>
            </a:r>
          </a:p>
          <a:p>
            <a:pPr lvl="2"/>
            <a:r>
              <a:rPr lang="en-US" dirty="0">
                <a:latin typeface="Nunito"/>
                <a:ea typeface="+mn-lt"/>
                <a:cs typeface="Arial"/>
              </a:rPr>
              <a:t>    END,</a:t>
            </a:r>
          </a:p>
          <a:p>
            <a:pPr lvl="2"/>
            <a:r>
              <a:rPr lang="en-US" dirty="0">
                <a:latin typeface="Nunito"/>
                <a:ea typeface="+mn-lt"/>
                <a:cs typeface="Arial"/>
              </a:rPr>
              <a:t>    department;</a:t>
            </a:r>
          </a:p>
        </p:txBody>
      </p:sp>
    </p:spTree>
    <p:extLst>
      <p:ext uri="{BB962C8B-B14F-4D97-AF65-F5344CB8AC3E}">
        <p14:creationId xmlns:p14="http://schemas.microsoft.com/office/powerpoint/2010/main" val="43731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86976" y="530737"/>
            <a:ext cx="11726070"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Cont…</a:t>
            </a:r>
            <a:endParaRPr lang="en-US" sz="3600" b="1" spc="-30" dirty="0">
              <a:solidFill>
                <a:schemeClr val="accent1">
                  <a:lumMod val="50000"/>
                </a:schemeClr>
              </a:solidFill>
              <a:latin typeface="Nunito"/>
              <a:cs typeface="Times New Roman"/>
            </a:endParaRPr>
          </a:p>
        </p:txBody>
      </p:sp>
      <p:sp>
        <p:nvSpPr>
          <p:cNvPr id="2" name="TextBox 1">
            <a:extLst>
              <a:ext uri="{FF2B5EF4-FFF2-40B4-BE49-F238E27FC236}">
                <a16:creationId xmlns:a16="http://schemas.microsoft.com/office/drawing/2014/main" id="{F7761F45-99CF-5094-8BAE-64DDA34139B5}"/>
              </a:ext>
            </a:extLst>
          </p:cNvPr>
          <p:cNvSpPr txBox="1"/>
          <p:nvPr/>
        </p:nvSpPr>
        <p:spPr>
          <a:xfrm>
            <a:off x="586976" y="1462098"/>
            <a:ext cx="10759299" cy="369332"/>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Advanced Sorting Techniques:</a:t>
            </a:r>
          </a:p>
        </p:txBody>
      </p:sp>
      <p:sp>
        <p:nvSpPr>
          <p:cNvPr id="3" name="TextBox 2">
            <a:extLst>
              <a:ext uri="{FF2B5EF4-FFF2-40B4-BE49-F238E27FC236}">
                <a16:creationId xmlns:a16="http://schemas.microsoft.com/office/drawing/2014/main" id="{4BF97CB1-EA11-C6F9-9B78-D28B1A159A6F}"/>
              </a:ext>
            </a:extLst>
          </p:cNvPr>
          <p:cNvSpPr txBox="1"/>
          <p:nvPr/>
        </p:nvSpPr>
        <p:spPr>
          <a:xfrm>
            <a:off x="586976" y="2004457"/>
            <a:ext cx="10759299" cy="4247317"/>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Arial"/>
              </a:rPr>
              <a:t>Sorting with Functions:</a:t>
            </a:r>
          </a:p>
          <a:p>
            <a:r>
              <a:rPr lang="en-US" dirty="0">
                <a:solidFill>
                  <a:srgbClr val="374151"/>
                </a:solidFill>
                <a:latin typeface="Nunito"/>
                <a:ea typeface="+mn-lt"/>
                <a:cs typeface="Arial"/>
              </a:rPr>
              <a:t>You can use functions within the ORDER BY clause. For example, you can sort by the absolute value of a numeric column:</a:t>
            </a:r>
          </a:p>
          <a:p>
            <a:pPr lvl="2"/>
            <a:r>
              <a:rPr lang="en-US" dirty="0">
                <a:solidFill>
                  <a:srgbClr val="374151"/>
                </a:solidFill>
                <a:latin typeface="Nunito"/>
                <a:ea typeface="+mn-lt"/>
                <a:cs typeface="Arial"/>
              </a:rPr>
              <a:t>SELECT value</a:t>
            </a:r>
          </a:p>
          <a:p>
            <a:pPr lvl="2"/>
            <a:r>
              <a:rPr lang="en-US" dirty="0">
                <a:solidFill>
                  <a:srgbClr val="374151"/>
                </a:solidFill>
                <a:latin typeface="Nunito"/>
                <a:ea typeface="+mn-lt"/>
                <a:cs typeface="Arial"/>
              </a:rPr>
              <a:t>FROM data</a:t>
            </a:r>
          </a:p>
          <a:p>
            <a:pPr lvl="2"/>
            <a:r>
              <a:rPr lang="en-US" dirty="0">
                <a:solidFill>
                  <a:srgbClr val="374151"/>
                </a:solidFill>
                <a:latin typeface="Nunito"/>
                <a:ea typeface="+mn-lt"/>
                <a:cs typeface="Arial"/>
              </a:rPr>
              <a:t>ORDER BY ABS(value) DESC;</a:t>
            </a:r>
          </a:p>
          <a:p>
            <a:endParaRPr lang="en-US" dirty="0">
              <a:solidFill>
                <a:srgbClr val="374151"/>
              </a:solidFill>
              <a:latin typeface="Nunito"/>
              <a:ea typeface="+mn-lt"/>
              <a:cs typeface="Arial"/>
            </a:endParaRPr>
          </a:p>
          <a:p>
            <a:r>
              <a:rPr lang="en-US" b="1" dirty="0">
                <a:solidFill>
                  <a:srgbClr val="374151"/>
                </a:solidFill>
                <a:latin typeface="Nunito"/>
                <a:ea typeface="+mn-lt"/>
                <a:cs typeface="Arial"/>
              </a:rPr>
              <a:t>Sorting with Aliases:</a:t>
            </a:r>
            <a:r>
              <a:rPr lang="en-US" dirty="0">
                <a:solidFill>
                  <a:srgbClr val="374151"/>
                </a:solidFill>
                <a:latin typeface="Nunito"/>
                <a:ea typeface="+mn-lt"/>
                <a:cs typeface="Arial"/>
              </a:rPr>
              <a:t> </a:t>
            </a:r>
            <a:br>
              <a:rPr lang="en-US" dirty="0">
                <a:solidFill>
                  <a:srgbClr val="374151"/>
                </a:solidFill>
                <a:latin typeface="Nunito"/>
                <a:ea typeface="+mn-lt"/>
                <a:cs typeface="Arial"/>
              </a:rPr>
            </a:br>
            <a:r>
              <a:rPr lang="en-US" dirty="0">
                <a:solidFill>
                  <a:srgbClr val="374151"/>
                </a:solidFill>
                <a:latin typeface="Nunito"/>
                <a:ea typeface="+mn-lt"/>
                <a:cs typeface="Arial"/>
              </a:rPr>
              <a:t>You can use column aliases in the ORDER BY clause. This is helpful when you're using expressions or functions and want to reference the alias:</a:t>
            </a:r>
          </a:p>
          <a:p>
            <a:pPr lvl="2"/>
            <a:r>
              <a:rPr lang="en-US" dirty="0">
                <a:solidFill>
                  <a:srgbClr val="374151"/>
                </a:solidFill>
                <a:latin typeface="Nunito"/>
                <a:ea typeface="+mn-lt"/>
                <a:cs typeface="Arial"/>
              </a:rPr>
              <a:t>SELECT </a:t>
            </a:r>
            <a:r>
              <a:rPr lang="en-US" dirty="0" err="1">
                <a:solidFill>
                  <a:srgbClr val="374151"/>
                </a:solidFill>
                <a:latin typeface="Nunito"/>
                <a:ea typeface="+mn-lt"/>
                <a:cs typeface="Arial"/>
              </a:rPr>
              <a:t>first_name</a:t>
            </a:r>
            <a:r>
              <a:rPr lang="en-US" dirty="0">
                <a:solidFill>
                  <a:srgbClr val="374151"/>
                </a:solidFill>
                <a:latin typeface="Nunito"/>
                <a:ea typeface="+mn-lt"/>
                <a:cs typeface="Arial"/>
              </a:rPr>
              <a:t>, </a:t>
            </a:r>
            <a:r>
              <a:rPr lang="en-US" dirty="0" err="1">
                <a:solidFill>
                  <a:srgbClr val="374151"/>
                </a:solidFill>
                <a:latin typeface="Nunito"/>
                <a:ea typeface="+mn-lt"/>
                <a:cs typeface="Arial"/>
              </a:rPr>
              <a:t>last_name</a:t>
            </a:r>
            <a:r>
              <a:rPr lang="en-US" dirty="0">
                <a:solidFill>
                  <a:srgbClr val="374151"/>
                </a:solidFill>
                <a:latin typeface="Nunito"/>
                <a:ea typeface="+mn-lt"/>
                <a:cs typeface="Arial"/>
              </a:rPr>
              <a:t>, salary * 12 AS </a:t>
            </a:r>
            <a:r>
              <a:rPr lang="en-US" dirty="0" err="1">
                <a:solidFill>
                  <a:srgbClr val="374151"/>
                </a:solidFill>
                <a:latin typeface="Nunito"/>
                <a:ea typeface="+mn-lt"/>
                <a:cs typeface="Arial"/>
              </a:rPr>
              <a:t>annual_salary</a:t>
            </a:r>
            <a:endParaRPr lang="en-US" dirty="0">
              <a:solidFill>
                <a:srgbClr val="374151"/>
              </a:solidFill>
              <a:latin typeface="Nunito"/>
              <a:ea typeface="+mn-lt"/>
              <a:cs typeface="Arial"/>
            </a:endParaRPr>
          </a:p>
          <a:p>
            <a:pPr lvl="2"/>
            <a:r>
              <a:rPr lang="en-US" dirty="0">
                <a:solidFill>
                  <a:srgbClr val="374151"/>
                </a:solidFill>
                <a:latin typeface="Nunito"/>
                <a:ea typeface="+mn-lt"/>
                <a:cs typeface="Arial"/>
              </a:rPr>
              <a:t>FROM employees</a:t>
            </a:r>
          </a:p>
          <a:p>
            <a:pPr lvl="2"/>
            <a:r>
              <a:rPr lang="en-US" dirty="0">
                <a:solidFill>
                  <a:srgbClr val="374151"/>
                </a:solidFill>
                <a:latin typeface="Nunito"/>
                <a:ea typeface="+mn-lt"/>
                <a:cs typeface="Arial"/>
              </a:rPr>
              <a:t>ORDER BY </a:t>
            </a:r>
            <a:r>
              <a:rPr lang="en-US" dirty="0" err="1">
                <a:solidFill>
                  <a:srgbClr val="374151"/>
                </a:solidFill>
                <a:latin typeface="Nunito"/>
                <a:ea typeface="+mn-lt"/>
                <a:cs typeface="Arial"/>
              </a:rPr>
              <a:t>annual_salary</a:t>
            </a:r>
            <a:r>
              <a:rPr lang="en-US" dirty="0">
                <a:solidFill>
                  <a:srgbClr val="374151"/>
                </a:solidFill>
                <a:latin typeface="Nunito"/>
                <a:ea typeface="+mn-lt"/>
                <a:cs typeface="Arial"/>
              </a:rPr>
              <a:t> DESC;</a:t>
            </a:r>
          </a:p>
          <a:p>
            <a:endParaRPr lang="en-US" dirty="0">
              <a:solidFill>
                <a:srgbClr val="374151"/>
              </a:solidFill>
              <a:latin typeface="Nunito"/>
              <a:ea typeface="+mn-lt"/>
              <a:cs typeface="Arial"/>
            </a:endParaRPr>
          </a:p>
          <a:p>
            <a:endParaRPr lang="en-US" dirty="0">
              <a:solidFill>
                <a:srgbClr val="374151"/>
              </a:solidFill>
              <a:latin typeface="Nunito"/>
              <a:ea typeface="+mn-lt"/>
              <a:cs typeface="Arial"/>
            </a:endParaRPr>
          </a:p>
        </p:txBody>
      </p:sp>
    </p:spTree>
    <p:extLst>
      <p:ext uri="{BB962C8B-B14F-4D97-AF65-F5344CB8AC3E}">
        <p14:creationId xmlns:p14="http://schemas.microsoft.com/office/powerpoint/2010/main" val="344030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716350" y="514878"/>
            <a:ext cx="10625404" cy="581634"/>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Advanced Filtering (IN, OR, AND &amp; NOT)</a:t>
            </a:r>
            <a:endParaRPr lang="en-US" sz="4000" dirty="0">
              <a:solidFill>
                <a:schemeClr val="accent1">
                  <a:lumMod val="50000"/>
                </a:schemeClr>
              </a:solidFill>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716350" y="1576805"/>
            <a:ext cx="10759299" cy="4524315"/>
          </a:xfrm>
          <a:prstGeom prst="rect">
            <a:avLst/>
          </a:prstGeom>
          <a:noFill/>
        </p:spPr>
        <p:txBody>
          <a:bodyPr wrap="square" lIns="91440" tIns="45720" rIns="91440" bIns="45720" anchor="t">
            <a:spAutoFit/>
          </a:bodyPr>
          <a:lstStyle/>
          <a:p>
            <a:r>
              <a:rPr lang="en-US" b="1" dirty="0">
                <a:solidFill>
                  <a:srgbClr val="374151"/>
                </a:solidFill>
                <a:latin typeface="Nunito" pitchFamily="2" charset="0"/>
                <a:ea typeface="Calibri"/>
                <a:cs typeface="Arial"/>
              </a:rPr>
              <a:t>1. Using IN Operator:</a:t>
            </a:r>
            <a:endParaRPr lang="en-US" b="1" dirty="0">
              <a:latin typeface="Nunito" pitchFamily="2" charset="0"/>
              <a:ea typeface="Calibri"/>
              <a:cs typeface="Calibri"/>
            </a:endParaRPr>
          </a:p>
          <a:p>
            <a:endParaRPr lang="en-US" b="1" dirty="0">
              <a:solidFill>
                <a:srgbClr val="374151"/>
              </a:solidFill>
              <a:latin typeface="Nunito" pitchFamily="2" charset="0"/>
              <a:ea typeface="+mn-lt"/>
              <a:cs typeface="Arial"/>
            </a:endParaRPr>
          </a:p>
          <a:p>
            <a:r>
              <a:rPr lang="en-US" dirty="0">
                <a:solidFill>
                  <a:srgbClr val="374151"/>
                </a:solidFill>
                <a:latin typeface="Nunito" pitchFamily="2" charset="0"/>
                <a:ea typeface="+mn-lt"/>
                <a:cs typeface="Arial"/>
              </a:rPr>
              <a:t>The IN operator allows you to filter rows based on a set of values in a specific column. It's commonly used when you want to filter data from a column that matches any of the specified values.</a:t>
            </a:r>
          </a:p>
          <a:p>
            <a:endParaRPr lang="en-US" dirty="0">
              <a:solidFill>
                <a:srgbClr val="374151"/>
              </a:solidFill>
              <a:latin typeface="Nunito" pitchFamily="2" charset="0"/>
              <a:ea typeface="+mn-lt"/>
              <a:cs typeface="Arial"/>
            </a:endParaRPr>
          </a:p>
          <a:p>
            <a:pPr lvl="2"/>
            <a:r>
              <a:rPr lang="en-US" dirty="0">
                <a:solidFill>
                  <a:srgbClr val="374151"/>
                </a:solidFill>
                <a:latin typeface="Nunito" pitchFamily="2" charset="0"/>
                <a:ea typeface="+mn-lt"/>
                <a:cs typeface="Arial"/>
              </a:rPr>
              <a:t>SELECT column1, column2</a:t>
            </a:r>
          </a:p>
          <a:p>
            <a:pPr lvl="2"/>
            <a:r>
              <a:rPr lang="en-US" dirty="0">
                <a:solidFill>
                  <a:srgbClr val="374151"/>
                </a:solidFill>
                <a:latin typeface="Nunito" pitchFamily="2" charset="0"/>
                <a:ea typeface="+mn-lt"/>
                <a:cs typeface="Arial"/>
              </a:rPr>
              <a:t>FROM </a:t>
            </a:r>
            <a:r>
              <a:rPr lang="en-US" dirty="0" err="1">
                <a:solidFill>
                  <a:srgbClr val="374151"/>
                </a:solidFill>
                <a:latin typeface="Nunito" pitchFamily="2" charset="0"/>
                <a:ea typeface="+mn-lt"/>
                <a:cs typeface="Arial"/>
              </a:rPr>
              <a:t>table_name</a:t>
            </a:r>
            <a:endParaRPr lang="en-US" dirty="0">
              <a:solidFill>
                <a:srgbClr val="374151"/>
              </a:solidFill>
              <a:latin typeface="Nunito" pitchFamily="2" charset="0"/>
              <a:ea typeface="+mn-lt"/>
              <a:cs typeface="Arial"/>
            </a:endParaRPr>
          </a:p>
          <a:p>
            <a:pPr lvl="2"/>
            <a:r>
              <a:rPr lang="en-US" dirty="0">
                <a:solidFill>
                  <a:srgbClr val="374151"/>
                </a:solidFill>
                <a:latin typeface="Nunito" pitchFamily="2" charset="0"/>
                <a:ea typeface="+mn-lt"/>
                <a:cs typeface="Arial"/>
              </a:rPr>
              <a:t>WHERE column3 IN (value1, value2, ...);</a:t>
            </a:r>
          </a:p>
          <a:p>
            <a:endParaRPr lang="en-US" dirty="0">
              <a:solidFill>
                <a:srgbClr val="374151"/>
              </a:solidFill>
              <a:latin typeface="Nunito" pitchFamily="2" charset="0"/>
              <a:ea typeface="+mn-lt"/>
              <a:cs typeface="Arial"/>
            </a:endParaRPr>
          </a:p>
          <a:p>
            <a:endParaRPr lang="en-US" dirty="0">
              <a:solidFill>
                <a:srgbClr val="374151"/>
              </a:solidFill>
              <a:latin typeface="Nunito" pitchFamily="2" charset="0"/>
              <a:ea typeface="+mn-lt"/>
              <a:cs typeface="Arial"/>
            </a:endParaRPr>
          </a:p>
          <a:p>
            <a:r>
              <a:rPr lang="en-US" dirty="0">
                <a:solidFill>
                  <a:srgbClr val="374151"/>
                </a:solidFill>
                <a:latin typeface="Nunito" pitchFamily="2" charset="0"/>
                <a:ea typeface="+mn-lt"/>
                <a:cs typeface="Arial"/>
              </a:rPr>
              <a:t>For example, to retrieve all products with certain IDs:</a:t>
            </a:r>
            <a:br>
              <a:rPr lang="en-US" dirty="0">
                <a:solidFill>
                  <a:srgbClr val="374151"/>
                </a:solidFill>
                <a:latin typeface="Nunito" pitchFamily="2" charset="0"/>
                <a:ea typeface="+mn-lt"/>
                <a:cs typeface="Arial"/>
              </a:rPr>
            </a:br>
            <a:endParaRPr lang="en-US" dirty="0">
              <a:solidFill>
                <a:srgbClr val="374151"/>
              </a:solidFill>
              <a:latin typeface="Nunito" pitchFamily="2" charset="0"/>
              <a:ea typeface="+mn-lt"/>
              <a:cs typeface="Arial"/>
            </a:endParaRPr>
          </a:p>
          <a:p>
            <a:pPr lvl="2"/>
            <a:r>
              <a:rPr lang="en-US" dirty="0">
                <a:solidFill>
                  <a:srgbClr val="374151"/>
                </a:solidFill>
                <a:latin typeface="Nunito" pitchFamily="2" charset="0"/>
                <a:ea typeface="+mn-lt"/>
                <a:cs typeface="Arial"/>
              </a:rPr>
              <a:t>SELECT </a:t>
            </a:r>
            <a:r>
              <a:rPr lang="en-US" dirty="0" err="1">
                <a:solidFill>
                  <a:srgbClr val="374151"/>
                </a:solidFill>
                <a:latin typeface="Nunito" pitchFamily="2" charset="0"/>
                <a:ea typeface="+mn-lt"/>
                <a:cs typeface="Arial"/>
              </a:rPr>
              <a:t>product_name</a:t>
            </a:r>
            <a:r>
              <a:rPr lang="en-US" dirty="0">
                <a:solidFill>
                  <a:srgbClr val="374151"/>
                </a:solidFill>
                <a:latin typeface="Nunito" pitchFamily="2" charset="0"/>
                <a:ea typeface="+mn-lt"/>
                <a:cs typeface="Arial"/>
              </a:rPr>
              <a:t>, price</a:t>
            </a:r>
          </a:p>
          <a:p>
            <a:pPr lvl="2"/>
            <a:r>
              <a:rPr lang="en-US" dirty="0">
                <a:solidFill>
                  <a:srgbClr val="374151"/>
                </a:solidFill>
                <a:latin typeface="Nunito" pitchFamily="2" charset="0"/>
                <a:ea typeface="+mn-lt"/>
                <a:cs typeface="Arial"/>
              </a:rPr>
              <a:t>FROM products</a:t>
            </a:r>
          </a:p>
          <a:p>
            <a:pPr lvl="2"/>
            <a:r>
              <a:rPr lang="en-US" dirty="0">
                <a:solidFill>
                  <a:srgbClr val="374151"/>
                </a:solidFill>
                <a:latin typeface="Nunito" pitchFamily="2" charset="0"/>
                <a:ea typeface="+mn-lt"/>
                <a:cs typeface="Arial"/>
              </a:rPr>
              <a:t>WHERE </a:t>
            </a:r>
            <a:r>
              <a:rPr lang="en-US" dirty="0" err="1">
                <a:solidFill>
                  <a:srgbClr val="374151"/>
                </a:solidFill>
                <a:latin typeface="Nunito" pitchFamily="2" charset="0"/>
                <a:ea typeface="+mn-lt"/>
                <a:cs typeface="Arial"/>
              </a:rPr>
              <a:t>product_id</a:t>
            </a:r>
            <a:r>
              <a:rPr lang="en-US" dirty="0">
                <a:solidFill>
                  <a:srgbClr val="374151"/>
                </a:solidFill>
                <a:latin typeface="Nunito" pitchFamily="2" charset="0"/>
                <a:ea typeface="+mn-lt"/>
                <a:cs typeface="Arial"/>
              </a:rPr>
              <a:t> IN (101, 102, 103);</a:t>
            </a:r>
          </a:p>
          <a:p>
            <a:endParaRPr lang="en-US" dirty="0">
              <a:solidFill>
                <a:srgbClr val="374151"/>
              </a:solidFill>
              <a:latin typeface="Nunito" pitchFamily="2" charset="0"/>
              <a:ea typeface="+mn-lt"/>
              <a:cs typeface="Arial"/>
            </a:endParaRPr>
          </a:p>
        </p:txBody>
      </p:sp>
    </p:spTree>
    <p:extLst>
      <p:ext uri="{BB962C8B-B14F-4D97-AF65-F5344CB8AC3E}">
        <p14:creationId xmlns:p14="http://schemas.microsoft.com/office/powerpoint/2010/main" val="3405936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52288" y="492878"/>
            <a:ext cx="10625404" cy="581634"/>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Advanced Filtering (IN, OR, AND &amp; NOT)</a:t>
            </a:r>
            <a:endParaRPr lang="en-US" sz="4000" dirty="0">
              <a:solidFill>
                <a:schemeClr val="accent1">
                  <a:lumMod val="50000"/>
                </a:schemeClr>
              </a:solidFill>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652288" y="1487353"/>
            <a:ext cx="10759299" cy="4801314"/>
          </a:xfrm>
          <a:prstGeom prst="rect">
            <a:avLst/>
          </a:prstGeom>
          <a:noFill/>
        </p:spPr>
        <p:txBody>
          <a:bodyPr wrap="square" lIns="91440" tIns="45720" rIns="91440" bIns="45720" anchor="t">
            <a:spAutoFit/>
          </a:bodyPr>
          <a:lstStyle/>
          <a:p>
            <a:r>
              <a:rPr lang="en-US" b="1" dirty="0">
                <a:solidFill>
                  <a:srgbClr val="374151"/>
                </a:solidFill>
                <a:latin typeface="Nunito"/>
                <a:ea typeface="Calibri"/>
                <a:cs typeface="Arial"/>
              </a:rPr>
              <a:t>2. Using OR Operator:</a:t>
            </a:r>
          </a:p>
          <a:p>
            <a:endParaRPr lang="en-US" dirty="0">
              <a:solidFill>
                <a:srgbClr val="374151"/>
              </a:solidFill>
              <a:latin typeface="Nunito"/>
              <a:ea typeface="Calibri"/>
              <a:cs typeface="Arial"/>
            </a:endParaRPr>
          </a:p>
          <a:p>
            <a:r>
              <a:rPr lang="en-US" dirty="0">
                <a:solidFill>
                  <a:srgbClr val="374151"/>
                </a:solidFill>
                <a:latin typeface="Nunito"/>
                <a:ea typeface="Calibri"/>
                <a:cs typeface="Arial"/>
              </a:rPr>
              <a:t>The OR operator allows you to create a condition where at least one of multiple conditions must be true for a row to be included in the result set.</a:t>
            </a:r>
          </a:p>
          <a:p>
            <a:endParaRPr lang="en-US" dirty="0">
              <a:solidFill>
                <a:srgbClr val="374151"/>
              </a:solidFill>
              <a:latin typeface="Nunito"/>
              <a:ea typeface="Calibri"/>
              <a:cs typeface="Arial"/>
            </a:endParaRPr>
          </a:p>
          <a:p>
            <a:pPr lvl="2"/>
            <a:r>
              <a:rPr lang="en-US" dirty="0">
                <a:solidFill>
                  <a:srgbClr val="374151"/>
                </a:solidFill>
                <a:latin typeface="Nunito"/>
                <a:ea typeface="Calibri"/>
                <a:cs typeface="Arial"/>
              </a:rPr>
              <a:t>SELECT column1, column2</a:t>
            </a:r>
          </a:p>
          <a:p>
            <a:pPr lvl="2"/>
            <a:r>
              <a:rPr lang="en-US" dirty="0">
                <a:solidFill>
                  <a:srgbClr val="374151"/>
                </a:solidFill>
                <a:latin typeface="Nunito"/>
                <a:ea typeface="Calibri"/>
                <a:cs typeface="Arial"/>
              </a:rPr>
              <a:t>FROM </a:t>
            </a:r>
            <a:r>
              <a:rPr lang="en-US" dirty="0" err="1">
                <a:solidFill>
                  <a:srgbClr val="374151"/>
                </a:solidFill>
                <a:latin typeface="Nunito"/>
                <a:ea typeface="Calibri"/>
                <a:cs typeface="Arial"/>
              </a:rPr>
              <a:t>table_name</a:t>
            </a:r>
            <a:endParaRPr lang="en-US" dirty="0">
              <a:solidFill>
                <a:srgbClr val="374151"/>
              </a:solidFill>
              <a:latin typeface="Nunito"/>
              <a:ea typeface="Calibri"/>
              <a:cs typeface="Arial"/>
            </a:endParaRPr>
          </a:p>
          <a:p>
            <a:pPr lvl="2"/>
            <a:r>
              <a:rPr lang="en-US" dirty="0">
                <a:solidFill>
                  <a:srgbClr val="374151"/>
                </a:solidFill>
                <a:latin typeface="Nunito"/>
                <a:ea typeface="Calibri"/>
                <a:cs typeface="Arial"/>
              </a:rPr>
              <a:t>WHERE condition1 OR condition2;</a:t>
            </a:r>
          </a:p>
          <a:p>
            <a:endParaRPr lang="en-US" dirty="0">
              <a:solidFill>
                <a:srgbClr val="374151"/>
              </a:solidFill>
              <a:latin typeface="Nunito"/>
              <a:ea typeface="Calibri"/>
              <a:cs typeface="Arial"/>
            </a:endParaRPr>
          </a:p>
          <a:p>
            <a:r>
              <a:rPr lang="en-US" dirty="0">
                <a:solidFill>
                  <a:srgbClr val="374151"/>
                </a:solidFill>
                <a:latin typeface="Nunito"/>
                <a:ea typeface="Calibri"/>
                <a:cs typeface="Arial"/>
              </a:rPr>
              <a:t>For example, to retrieve products that are either in stock or on sale:</a:t>
            </a:r>
            <a:br>
              <a:rPr lang="en-US" dirty="0">
                <a:solidFill>
                  <a:srgbClr val="374151"/>
                </a:solidFill>
                <a:latin typeface="Nunito"/>
                <a:ea typeface="Calibri"/>
                <a:cs typeface="Arial"/>
              </a:rPr>
            </a:br>
            <a:endParaRPr lang="en-US" dirty="0">
              <a:solidFill>
                <a:srgbClr val="374151"/>
              </a:solidFill>
              <a:latin typeface="Nunito"/>
              <a:ea typeface="Calibri"/>
              <a:cs typeface="Arial"/>
            </a:endParaRPr>
          </a:p>
          <a:p>
            <a:pPr lvl="2"/>
            <a:r>
              <a:rPr lang="en-US" dirty="0">
                <a:solidFill>
                  <a:srgbClr val="374151"/>
                </a:solidFill>
                <a:latin typeface="Nunito"/>
                <a:ea typeface="Calibri"/>
                <a:cs typeface="Arial"/>
              </a:rPr>
              <a:t>SELECT </a:t>
            </a:r>
            <a:r>
              <a:rPr lang="en-US" dirty="0" err="1">
                <a:solidFill>
                  <a:srgbClr val="374151"/>
                </a:solidFill>
                <a:latin typeface="Nunito"/>
                <a:ea typeface="Calibri"/>
                <a:cs typeface="Arial"/>
              </a:rPr>
              <a:t>product_name</a:t>
            </a:r>
            <a:r>
              <a:rPr lang="en-US" dirty="0">
                <a:solidFill>
                  <a:srgbClr val="374151"/>
                </a:solidFill>
                <a:latin typeface="Nunito"/>
                <a:ea typeface="Calibri"/>
                <a:cs typeface="Arial"/>
              </a:rPr>
              <a:t>, price</a:t>
            </a:r>
          </a:p>
          <a:p>
            <a:pPr lvl="2"/>
            <a:r>
              <a:rPr lang="en-US" dirty="0">
                <a:solidFill>
                  <a:srgbClr val="374151"/>
                </a:solidFill>
                <a:latin typeface="Nunito"/>
                <a:ea typeface="Calibri"/>
                <a:cs typeface="Arial"/>
              </a:rPr>
              <a:t>FROM products</a:t>
            </a:r>
          </a:p>
          <a:p>
            <a:pPr lvl="2"/>
            <a:r>
              <a:rPr lang="en-US" dirty="0">
                <a:solidFill>
                  <a:srgbClr val="374151"/>
                </a:solidFill>
                <a:latin typeface="Nunito"/>
                <a:ea typeface="Calibri"/>
                <a:cs typeface="Arial"/>
              </a:rPr>
              <a:t>WHERE </a:t>
            </a:r>
            <a:r>
              <a:rPr lang="en-US" dirty="0" err="1">
                <a:solidFill>
                  <a:srgbClr val="374151"/>
                </a:solidFill>
                <a:latin typeface="Nunito"/>
                <a:ea typeface="Calibri"/>
                <a:cs typeface="Arial"/>
              </a:rPr>
              <a:t>stock_quantity</a:t>
            </a:r>
            <a:r>
              <a:rPr lang="en-US" dirty="0">
                <a:solidFill>
                  <a:srgbClr val="374151"/>
                </a:solidFill>
                <a:latin typeface="Nunito"/>
                <a:ea typeface="Calibri"/>
                <a:cs typeface="Arial"/>
              </a:rPr>
              <a:t> &gt; 0 OR </a:t>
            </a:r>
            <a:r>
              <a:rPr lang="en-US" dirty="0" err="1">
                <a:solidFill>
                  <a:srgbClr val="374151"/>
                </a:solidFill>
                <a:latin typeface="Nunito"/>
                <a:ea typeface="Calibri"/>
                <a:cs typeface="Arial"/>
              </a:rPr>
              <a:t>on_sale</a:t>
            </a:r>
            <a:r>
              <a:rPr lang="en-US" dirty="0">
                <a:solidFill>
                  <a:srgbClr val="374151"/>
                </a:solidFill>
                <a:latin typeface="Nunito"/>
                <a:ea typeface="Calibri"/>
                <a:cs typeface="Arial"/>
              </a:rPr>
              <a:t> = 1;</a:t>
            </a:r>
          </a:p>
          <a:p>
            <a:endParaRPr lang="en-US" dirty="0">
              <a:solidFill>
                <a:srgbClr val="374151"/>
              </a:solidFill>
              <a:latin typeface="Nunito"/>
              <a:ea typeface="Calibri"/>
              <a:cs typeface="Arial"/>
            </a:endParaRPr>
          </a:p>
          <a:p>
            <a:endParaRPr lang="en-US" dirty="0">
              <a:solidFill>
                <a:srgbClr val="374151"/>
              </a:solidFill>
              <a:latin typeface="Nunito"/>
              <a:ea typeface="Calibri"/>
              <a:cs typeface="Arial"/>
            </a:endParaRPr>
          </a:p>
          <a:p>
            <a:endParaRPr lang="en-US" dirty="0">
              <a:solidFill>
                <a:srgbClr val="374151"/>
              </a:solidFill>
              <a:latin typeface="Nunito"/>
              <a:ea typeface="Calibri"/>
              <a:cs typeface="Arial"/>
            </a:endParaRPr>
          </a:p>
        </p:txBody>
      </p:sp>
    </p:spTree>
    <p:extLst>
      <p:ext uri="{BB962C8B-B14F-4D97-AF65-F5344CB8AC3E}">
        <p14:creationId xmlns:p14="http://schemas.microsoft.com/office/powerpoint/2010/main" val="747390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4604</Words>
  <Application>Microsoft Office PowerPoint</Application>
  <PresentationFormat>Widescreen</PresentationFormat>
  <Paragraphs>486</Paragraphs>
  <Slides>35</Slides>
  <Notes>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Trainer Guidelines for Conducting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Piyush Akkewar</cp:lastModifiedBy>
  <cp:revision>31</cp:revision>
  <dcterms:created xsi:type="dcterms:W3CDTF">2020-12-23T13:36:00Z</dcterms:created>
  <dcterms:modified xsi:type="dcterms:W3CDTF">2024-07-16T07:39:33Z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