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34"/>
  </p:notesMasterIdLst>
  <p:sldIdLst>
    <p:sldId id="257" r:id="rId2"/>
    <p:sldId id="566" r:id="rId3"/>
    <p:sldId id="366" r:id="rId4"/>
    <p:sldId id="367" r:id="rId5"/>
    <p:sldId id="287" r:id="rId6"/>
    <p:sldId id="314" r:id="rId7"/>
    <p:sldId id="342" r:id="rId8"/>
    <p:sldId id="382" r:id="rId9"/>
    <p:sldId id="383" r:id="rId10"/>
    <p:sldId id="381" r:id="rId11"/>
    <p:sldId id="385" r:id="rId12"/>
    <p:sldId id="386" r:id="rId13"/>
    <p:sldId id="384" r:id="rId14"/>
    <p:sldId id="387" r:id="rId15"/>
    <p:sldId id="388" r:id="rId16"/>
    <p:sldId id="389" r:id="rId17"/>
    <p:sldId id="368" r:id="rId18"/>
    <p:sldId id="369" r:id="rId19"/>
    <p:sldId id="370" r:id="rId20"/>
    <p:sldId id="371" r:id="rId21"/>
    <p:sldId id="372" r:id="rId22"/>
    <p:sldId id="373" r:id="rId23"/>
    <p:sldId id="374" r:id="rId24"/>
    <p:sldId id="396" r:id="rId25"/>
    <p:sldId id="397" r:id="rId26"/>
    <p:sldId id="398" r:id="rId27"/>
    <p:sldId id="399" r:id="rId28"/>
    <p:sldId id="400" r:id="rId29"/>
    <p:sldId id="416" r:id="rId30"/>
    <p:sldId id="401" r:id="rId31"/>
    <p:sldId id="380"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A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09" autoAdjust="0"/>
    <p:restoredTop sz="92788" autoAdjust="0"/>
  </p:normalViewPr>
  <p:slideViewPr>
    <p:cSldViewPr snapToGrid="0">
      <p:cViewPr varScale="1">
        <p:scale>
          <a:sx n="103" d="100"/>
          <a:sy n="103" d="100"/>
        </p:scale>
        <p:origin x="307"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Chopade" userId="S::suraj.chopade@bostoninstituteofanalytics.org::dcc44ee8-6a65-4538-a5e1-c87e14ca7a61" providerId="AD" clId="Web-{13CA6D3B-C314-6803-DC06-7D7E3BEF8A96}"/>
    <pc:docChg chg="addSld">
      <pc:chgData name="Suraj Chopade" userId="S::suraj.chopade@bostoninstituteofanalytics.org::dcc44ee8-6a65-4538-a5e1-c87e14ca7a61" providerId="AD" clId="Web-{13CA6D3B-C314-6803-DC06-7D7E3BEF8A96}" dt="2024-07-16T07:39:30.366" v="0"/>
      <pc:docMkLst>
        <pc:docMk/>
      </pc:docMkLst>
      <pc:sldChg chg="add">
        <pc:chgData name="Suraj Chopade" userId="S::suraj.chopade@bostoninstituteofanalytics.org::dcc44ee8-6a65-4538-a5e1-c87e14ca7a61" providerId="AD" clId="Web-{13CA6D3B-C314-6803-DC06-7D7E3BEF8A96}" dt="2024-07-16T07:39:30.366" v="0"/>
        <pc:sldMkLst>
          <pc:docMk/>
          <pc:sldMk cId="228880180" sldId="5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a:p>
        </p:txBody>
      </p:sp>
    </p:spTree>
    <p:extLst>
      <p:ext uri="{BB962C8B-B14F-4D97-AF65-F5344CB8AC3E}">
        <p14:creationId xmlns:p14="http://schemas.microsoft.com/office/powerpoint/2010/main" val="364231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a:p>
        </p:txBody>
      </p:sp>
    </p:spTree>
    <p:extLst>
      <p:ext uri="{BB962C8B-B14F-4D97-AF65-F5344CB8AC3E}">
        <p14:creationId xmlns:p14="http://schemas.microsoft.com/office/powerpoint/2010/main" val="2629266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26</a:t>
            </a:fld>
            <a:endParaRPr lang="en-IN"/>
          </a:p>
        </p:txBody>
      </p:sp>
    </p:spTree>
    <p:extLst>
      <p:ext uri="{BB962C8B-B14F-4D97-AF65-F5344CB8AC3E}">
        <p14:creationId xmlns:p14="http://schemas.microsoft.com/office/powerpoint/2010/main" val="1714038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32</a:t>
            </a:fld>
            <a:endParaRPr lang="en-IN"/>
          </a:p>
        </p:txBody>
      </p:sp>
    </p:spTree>
    <p:extLst>
      <p:ext uri="{BB962C8B-B14F-4D97-AF65-F5344CB8AC3E}">
        <p14:creationId xmlns:p14="http://schemas.microsoft.com/office/powerpoint/2010/main" val="1331418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93EBDD-0FE3-4546-943D-06D6F760FA7E}"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93EBDD-0FE3-4546-943D-06D6F760FA7E}"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9841D4-A0C3-4DB6-B311-7C29838D9CF6}" type="slidenum">
              <a:rPr lang="en-IN" smtClean="0"/>
              <a:t>‹#›</a:t>
            </a:fld>
            <a:endParaRPr lang="en-IN"/>
          </a:p>
        </p:txBody>
      </p:sp>
      <p:pic>
        <p:nvPicPr>
          <p:cNvPr id="7" name="Picture 2">
            <a:extLst>
              <a:ext uri="{FF2B5EF4-FFF2-40B4-BE49-F238E27FC236}">
                <a16:creationId xmlns:a16="http://schemas.microsoft.com/office/drawing/2014/main" id="{917D00DA-6E47-3C9B-8B48-F4CEC894D05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47450" y="136525"/>
            <a:ext cx="734509" cy="80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C93EBDD-0FE3-4546-943D-06D6F760FA7E}"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C93EBDD-0FE3-4546-943D-06D6F760FA7E}"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C93EBDD-0FE3-4546-943D-06D6F760FA7E}"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93EBDD-0FE3-4546-943D-06D6F760FA7E}"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93EBDD-0FE3-4546-943D-06D6F760FA7E}"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9841D4-A0C3-4DB6-B311-7C29838D9C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3EBDD-0FE3-4546-943D-06D6F760FA7E}" type="datetimeFigureOut">
              <a:rPr lang="en-IN" smtClean="0"/>
              <a:t>18-01-2025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9841D4-A0C3-4DB6-B311-7C29838D9CF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eter&#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00076" y="527266"/>
            <a:ext cx="10729912"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4000" b="1" u="sng" spc="-30" dirty="0">
                <a:solidFill>
                  <a:schemeClr val="accent1">
                    <a:lumMod val="50000"/>
                  </a:schemeClr>
                </a:solidFill>
                <a:latin typeface="Nunito"/>
                <a:cs typeface="Times New Roman"/>
              </a:rPr>
              <a:t>CREATING A DATABASE</a:t>
            </a:r>
          </a:p>
        </p:txBody>
      </p:sp>
      <p:sp>
        <p:nvSpPr>
          <p:cNvPr id="2" name="TextBox 1">
            <a:extLst>
              <a:ext uri="{FF2B5EF4-FFF2-40B4-BE49-F238E27FC236}">
                <a16:creationId xmlns:a16="http://schemas.microsoft.com/office/drawing/2014/main" id="{F7761F45-99CF-5094-8BAE-64DDA34139B5}"/>
              </a:ext>
            </a:extLst>
          </p:cNvPr>
          <p:cNvSpPr txBox="1"/>
          <p:nvPr/>
        </p:nvSpPr>
        <p:spPr>
          <a:xfrm>
            <a:off x="600076" y="3106852"/>
            <a:ext cx="6498195" cy="2862322"/>
          </a:xfrm>
          <a:prstGeom prst="rect">
            <a:avLst/>
          </a:prstGeom>
          <a:noFill/>
        </p:spPr>
        <p:txBody>
          <a:bodyPr wrap="square" lIns="91440" tIns="45720" rIns="91440" bIns="45720" anchor="t">
            <a:spAutoFit/>
          </a:bodyPr>
          <a:lstStyle/>
          <a:p>
            <a:r>
              <a:rPr lang="en-US" sz="2000" dirty="0">
                <a:solidFill>
                  <a:srgbClr val="374151"/>
                </a:solidFill>
                <a:latin typeface="Nunito"/>
                <a:ea typeface="+mn-lt"/>
                <a:cs typeface="+mn-lt"/>
              </a:rPr>
              <a:t>To create a database in SQL, use the </a:t>
            </a:r>
            <a:r>
              <a:rPr lang="en-US" sz="2000" b="1" dirty="0">
                <a:latin typeface="Nunito"/>
                <a:ea typeface="Calibri"/>
                <a:cs typeface="Calibri"/>
              </a:rPr>
              <a:t>CREATE DATABASE</a:t>
            </a:r>
            <a:r>
              <a:rPr lang="en-US" sz="2000" dirty="0">
                <a:solidFill>
                  <a:srgbClr val="374151"/>
                </a:solidFill>
                <a:latin typeface="Nunito"/>
                <a:ea typeface="+mn-lt"/>
                <a:cs typeface="+mn-lt"/>
              </a:rPr>
              <a:t> statement.</a:t>
            </a:r>
          </a:p>
          <a:p>
            <a:endParaRPr lang="en-US" sz="2000" dirty="0">
              <a:solidFill>
                <a:srgbClr val="374151"/>
              </a:solidFill>
              <a:latin typeface="Nunito"/>
              <a:ea typeface="+mn-lt"/>
              <a:cs typeface="+mn-lt"/>
            </a:endParaRPr>
          </a:p>
          <a:p>
            <a:pPr lvl="1"/>
            <a:r>
              <a:rPr lang="en-US" sz="2000" dirty="0">
                <a:solidFill>
                  <a:srgbClr val="374151"/>
                </a:solidFill>
                <a:latin typeface="Nunito"/>
                <a:ea typeface="+mn-lt"/>
                <a:cs typeface="+mn-lt"/>
              </a:rPr>
              <a:t>CREATE DATABASE </a:t>
            </a:r>
            <a:r>
              <a:rPr lang="en-US" sz="2000" dirty="0" err="1">
                <a:solidFill>
                  <a:srgbClr val="374151"/>
                </a:solidFill>
                <a:latin typeface="Nunito"/>
                <a:ea typeface="+mn-lt"/>
                <a:cs typeface="+mn-lt"/>
              </a:rPr>
              <a:t>database_name</a:t>
            </a:r>
            <a:r>
              <a:rPr lang="en-US" sz="2000" dirty="0">
                <a:solidFill>
                  <a:srgbClr val="374151"/>
                </a:solidFill>
                <a:latin typeface="Nunito"/>
                <a:ea typeface="+mn-lt"/>
                <a:cs typeface="+mn-lt"/>
              </a:rPr>
              <a:t>;</a:t>
            </a:r>
          </a:p>
          <a:p>
            <a:pPr lvl="1"/>
            <a:endParaRPr lang="en-US" sz="2000" dirty="0">
              <a:latin typeface="Nunito"/>
            </a:endParaRPr>
          </a:p>
          <a:p>
            <a:pPr marL="285750" indent="-285750">
              <a:buFont typeface="Arial"/>
              <a:buChar char="•"/>
            </a:pPr>
            <a:r>
              <a:rPr lang="en-US" sz="2000" b="1" dirty="0">
                <a:solidFill>
                  <a:srgbClr val="374151"/>
                </a:solidFill>
                <a:latin typeface="Nunito"/>
                <a:ea typeface="Calibri"/>
                <a:cs typeface="Calibri"/>
              </a:rPr>
              <a:t>CREATE DATABASE</a:t>
            </a:r>
            <a:r>
              <a:rPr lang="en-US" sz="2000" dirty="0">
                <a:solidFill>
                  <a:srgbClr val="374151"/>
                </a:solidFill>
                <a:latin typeface="Nunito"/>
                <a:ea typeface="+mn-lt"/>
                <a:cs typeface="+mn-lt"/>
              </a:rPr>
              <a:t>: This statement is used to create a new database.</a:t>
            </a:r>
            <a:endParaRPr lang="en-US" sz="2000" dirty="0">
              <a:latin typeface="Nunito"/>
            </a:endParaRPr>
          </a:p>
          <a:p>
            <a:pPr marL="285750" indent="-285750">
              <a:buFont typeface="Arial"/>
              <a:buChar char="•"/>
            </a:pPr>
            <a:r>
              <a:rPr lang="en-US" sz="2000" b="1" dirty="0" err="1">
                <a:solidFill>
                  <a:srgbClr val="374151"/>
                </a:solidFill>
                <a:latin typeface="Nunito"/>
                <a:ea typeface="Calibri"/>
                <a:cs typeface="Calibri"/>
              </a:rPr>
              <a:t>database_name</a:t>
            </a:r>
            <a:r>
              <a:rPr lang="en-US" sz="2000" dirty="0">
                <a:solidFill>
                  <a:srgbClr val="374151"/>
                </a:solidFill>
                <a:latin typeface="Nunito"/>
                <a:ea typeface="+mn-lt"/>
                <a:cs typeface="+mn-lt"/>
              </a:rPr>
              <a:t>: Replace this with the desired name for your table.</a:t>
            </a:r>
            <a:endParaRPr lang="en-US" sz="2000" dirty="0">
              <a:latin typeface="Nunito"/>
            </a:endParaRPr>
          </a:p>
        </p:txBody>
      </p:sp>
      <p:sp>
        <p:nvSpPr>
          <p:cNvPr id="3" name="TextBox 2">
            <a:extLst>
              <a:ext uri="{FF2B5EF4-FFF2-40B4-BE49-F238E27FC236}">
                <a16:creationId xmlns:a16="http://schemas.microsoft.com/office/drawing/2014/main" id="{BC329A15-4B0B-5D03-EE6D-7C57ABE8055F}"/>
              </a:ext>
            </a:extLst>
          </p:cNvPr>
          <p:cNvSpPr txBox="1"/>
          <p:nvPr/>
        </p:nvSpPr>
        <p:spPr>
          <a:xfrm>
            <a:off x="7272409" y="2977824"/>
            <a:ext cx="4657203" cy="2554545"/>
          </a:xfrm>
          <a:prstGeom prst="rect">
            <a:avLst/>
          </a:prstGeom>
          <a:noFill/>
        </p:spPr>
        <p:txBody>
          <a:bodyPr wrap="square" lIns="91440" tIns="45720" rIns="91440" bIns="45720" anchor="t">
            <a:spAutoFit/>
          </a:bodyPr>
          <a:lstStyle/>
          <a:p>
            <a:r>
              <a:rPr lang="en-US" sz="2000" b="1" dirty="0">
                <a:solidFill>
                  <a:srgbClr val="374151"/>
                </a:solidFill>
                <a:latin typeface="Nunito"/>
                <a:ea typeface="+mn-lt"/>
                <a:cs typeface="+mn-lt"/>
              </a:rPr>
              <a:t>Create a simple "Employee" Database.</a:t>
            </a:r>
          </a:p>
          <a:p>
            <a:endParaRPr lang="en-US" sz="2000" dirty="0">
              <a:solidFill>
                <a:srgbClr val="374151"/>
              </a:solidFill>
              <a:latin typeface="Nunito"/>
              <a:ea typeface="+mn-lt"/>
              <a:cs typeface="+mn-lt"/>
            </a:endParaRPr>
          </a:p>
          <a:p>
            <a:r>
              <a:rPr lang="en-US" sz="2000" dirty="0">
                <a:solidFill>
                  <a:srgbClr val="374151"/>
                </a:solidFill>
                <a:latin typeface="Nunito"/>
                <a:ea typeface="+mn-lt"/>
                <a:cs typeface="+mn-lt"/>
              </a:rPr>
              <a:t>CREATE DATABASE Employee;</a:t>
            </a:r>
          </a:p>
          <a:p>
            <a:endParaRPr lang="en-US" sz="2000" dirty="0">
              <a:solidFill>
                <a:srgbClr val="374151"/>
              </a:solidFill>
              <a:latin typeface="Nunito"/>
              <a:ea typeface="+mn-lt"/>
              <a:cs typeface="+mn-lt"/>
            </a:endParaRPr>
          </a:p>
          <a:p>
            <a:r>
              <a:rPr lang="en-US" sz="2000" dirty="0">
                <a:solidFill>
                  <a:srgbClr val="374151"/>
                </a:solidFill>
                <a:latin typeface="Nunito"/>
                <a:ea typeface="+mn-lt"/>
                <a:cs typeface="+mn-lt"/>
              </a:rPr>
              <a:t>In this example, we create a database named "Employee" which will store any information related to employees.</a:t>
            </a:r>
          </a:p>
        </p:txBody>
      </p:sp>
      <p:sp>
        <p:nvSpPr>
          <p:cNvPr id="5" name="TextBox 4">
            <a:extLst>
              <a:ext uri="{FF2B5EF4-FFF2-40B4-BE49-F238E27FC236}">
                <a16:creationId xmlns:a16="http://schemas.microsoft.com/office/drawing/2014/main" id="{1F8496EA-4945-92AA-7ECD-5F2C31826904}"/>
              </a:ext>
            </a:extLst>
          </p:cNvPr>
          <p:cNvSpPr txBox="1"/>
          <p:nvPr/>
        </p:nvSpPr>
        <p:spPr>
          <a:xfrm>
            <a:off x="411157" y="1464309"/>
            <a:ext cx="11261731" cy="1323439"/>
          </a:xfrm>
          <a:prstGeom prst="rect">
            <a:avLst/>
          </a:prstGeom>
          <a:noFill/>
        </p:spPr>
        <p:txBody>
          <a:bodyPr wrap="square" lIns="91440" tIns="45720" rIns="91440" bIns="45720" anchor="t">
            <a:spAutoFit/>
          </a:bodyPr>
          <a:lstStyle/>
          <a:p>
            <a:r>
              <a:rPr lang="en-US" sz="2000" dirty="0">
                <a:solidFill>
                  <a:srgbClr val="374151"/>
                </a:solidFill>
                <a:latin typeface="Nunito"/>
                <a:ea typeface="+mn-lt"/>
                <a:cs typeface="+mn-lt"/>
              </a:rPr>
              <a:t>The first step is to create a database, inside which we can store multiple tables</a:t>
            </a:r>
            <a:r>
              <a:rPr lang="en-US" sz="2000" i="1" dirty="0">
                <a:solidFill>
                  <a:srgbClr val="374151"/>
                </a:solidFill>
                <a:latin typeface="Nunito"/>
                <a:ea typeface="+mn-lt"/>
                <a:cs typeface="+mn-lt"/>
              </a:rPr>
              <a:t>(relations). </a:t>
            </a:r>
          </a:p>
          <a:p>
            <a:r>
              <a:rPr lang="en-US" sz="2000" i="1" dirty="0">
                <a:solidFill>
                  <a:srgbClr val="374151"/>
                </a:solidFill>
                <a:latin typeface="Nunito"/>
                <a:ea typeface="+mn-lt"/>
                <a:cs typeface="+mn-lt"/>
              </a:rPr>
              <a:t>E.g. We want to store employee information that will have multiple tables, such as their personal information, their roles, their working hours and pay. All this table will be organized together and saved in a single unit known as a </a:t>
            </a:r>
            <a:r>
              <a:rPr lang="en-US" sz="2000" b="1" i="1" dirty="0">
                <a:solidFill>
                  <a:srgbClr val="374151"/>
                </a:solidFill>
                <a:latin typeface="Nunito"/>
                <a:ea typeface="+mn-lt"/>
                <a:cs typeface="+mn-lt"/>
              </a:rPr>
              <a:t>Database</a:t>
            </a:r>
            <a:r>
              <a:rPr lang="en-US" sz="2000" i="1" dirty="0">
                <a:solidFill>
                  <a:srgbClr val="374151"/>
                </a:solidFill>
                <a:latin typeface="Nunito"/>
                <a:ea typeface="+mn-lt"/>
                <a:cs typeface="+mn-lt"/>
              </a:rPr>
              <a:t>.</a:t>
            </a:r>
          </a:p>
        </p:txBody>
      </p:sp>
    </p:spTree>
    <p:extLst>
      <p:ext uri="{BB962C8B-B14F-4D97-AF65-F5344CB8AC3E}">
        <p14:creationId xmlns:p14="http://schemas.microsoft.com/office/powerpoint/2010/main" val="3225030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49503" y="549989"/>
            <a:ext cx="10729912"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4000" b="1" u="sng" spc="-30" dirty="0">
                <a:solidFill>
                  <a:schemeClr val="accent1">
                    <a:lumMod val="50000"/>
                  </a:schemeClr>
                </a:solidFill>
                <a:latin typeface="Nunito"/>
                <a:cs typeface="Times New Roman"/>
              </a:rPr>
              <a:t>CREATING A USER</a:t>
            </a:r>
          </a:p>
        </p:txBody>
      </p:sp>
      <p:sp>
        <p:nvSpPr>
          <p:cNvPr id="2" name="TextBox 1">
            <a:extLst>
              <a:ext uri="{FF2B5EF4-FFF2-40B4-BE49-F238E27FC236}">
                <a16:creationId xmlns:a16="http://schemas.microsoft.com/office/drawing/2014/main" id="{F7761F45-99CF-5094-8BAE-64DDA34139B5}"/>
              </a:ext>
            </a:extLst>
          </p:cNvPr>
          <p:cNvSpPr txBox="1"/>
          <p:nvPr/>
        </p:nvSpPr>
        <p:spPr>
          <a:xfrm>
            <a:off x="600075" y="2603711"/>
            <a:ext cx="6498195" cy="3139321"/>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To create a user in SQL, use the </a:t>
            </a:r>
            <a:r>
              <a:rPr lang="en-US" b="1" dirty="0">
                <a:latin typeface="Nunito"/>
                <a:ea typeface="Calibri"/>
                <a:cs typeface="Calibri"/>
              </a:rPr>
              <a:t>CREATE USER </a:t>
            </a:r>
            <a:r>
              <a:rPr lang="en-US" dirty="0">
                <a:solidFill>
                  <a:srgbClr val="374151"/>
                </a:solidFill>
                <a:latin typeface="Nunito"/>
                <a:ea typeface="+mn-lt"/>
                <a:cs typeface="+mn-lt"/>
              </a:rPr>
              <a:t>statement.</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CREATE USER </a:t>
            </a:r>
            <a:r>
              <a:rPr lang="en-US" dirty="0">
                <a:solidFill>
                  <a:srgbClr val="374151"/>
                </a:solidFill>
                <a:latin typeface="Nunito"/>
                <a:ea typeface="+mn-lt"/>
                <a:cs typeface="+mn-lt"/>
              </a:rPr>
              <a:t>'</a:t>
            </a:r>
            <a:r>
              <a:rPr lang="en-US" dirty="0" err="1">
                <a:solidFill>
                  <a:srgbClr val="374151"/>
                </a:solidFill>
                <a:latin typeface="Nunito"/>
                <a:ea typeface="+mn-lt"/>
                <a:cs typeface="+mn-lt"/>
              </a:rPr>
              <a:t>username'@'host</a:t>
            </a:r>
            <a:r>
              <a:rPr lang="en-US" dirty="0">
                <a:solidFill>
                  <a:srgbClr val="374151"/>
                </a:solidFill>
                <a:latin typeface="Nunito"/>
                <a:ea typeface="+mn-lt"/>
                <a:cs typeface="+mn-lt"/>
              </a:rPr>
              <a:t>' </a:t>
            </a:r>
            <a:r>
              <a:rPr lang="en-US" b="1" dirty="0">
                <a:solidFill>
                  <a:srgbClr val="374151"/>
                </a:solidFill>
                <a:latin typeface="Nunito"/>
                <a:ea typeface="+mn-lt"/>
                <a:cs typeface="+mn-lt"/>
              </a:rPr>
              <a:t>IDENTIFIED BY</a:t>
            </a:r>
            <a:r>
              <a:rPr lang="en-US" dirty="0">
                <a:solidFill>
                  <a:srgbClr val="374151"/>
                </a:solidFill>
                <a:latin typeface="Nunito"/>
                <a:ea typeface="+mn-lt"/>
                <a:cs typeface="+mn-lt"/>
              </a:rPr>
              <a:t> 'password’;</a:t>
            </a:r>
          </a:p>
          <a:p>
            <a:pPr lvl="1"/>
            <a:endParaRPr lang="en-US" dirty="0">
              <a:latin typeface="Nunito"/>
            </a:endParaRPr>
          </a:p>
          <a:p>
            <a:pPr marL="285750" indent="-285750">
              <a:buFont typeface="Arial"/>
              <a:buChar char="•"/>
            </a:pPr>
            <a:r>
              <a:rPr lang="en-US" b="1" dirty="0">
                <a:solidFill>
                  <a:srgbClr val="374151"/>
                </a:solidFill>
                <a:latin typeface="Nunito"/>
                <a:ea typeface="Calibri"/>
                <a:cs typeface="Calibri"/>
              </a:rPr>
              <a:t>`username`: </a:t>
            </a:r>
            <a:r>
              <a:rPr lang="en-US" dirty="0">
                <a:solidFill>
                  <a:srgbClr val="374151"/>
                </a:solidFill>
                <a:latin typeface="Nunito"/>
                <a:ea typeface="Calibri"/>
                <a:cs typeface="Calibri"/>
              </a:rPr>
              <a:t>Choose a username for the user account.</a:t>
            </a:r>
          </a:p>
          <a:p>
            <a:pPr marL="285750" indent="-285750">
              <a:buFont typeface="Arial"/>
              <a:buChar char="•"/>
            </a:pPr>
            <a:r>
              <a:rPr lang="en-US" b="1" dirty="0">
                <a:solidFill>
                  <a:srgbClr val="374151"/>
                </a:solidFill>
                <a:latin typeface="Nunito"/>
                <a:ea typeface="Calibri"/>
                <a:cs typeface="Calibri"/>
              </a:rPr>
              <a:t>`host`: </a:t>
            </a:r>
            <a:r>
              <a:rPr lang="en-US" dirty="0">
                <a:solidFill>
                  <a:srgbClr val="374151"/>
                </a:solidFill>
                <a:latin typeface="Nunito"/>
                <a:ea typeface="Calibri"/>
                <a:cs typeface="Calibri"/>
              </a:rPr>
              <a:t>Specify the host from where the user can connect. (</a:t>
            </a:r>
            <a:r>
              <a:rPr lang="en-US" i="1" dirty="0">
                <a:solidFill>
                  <a:srgbClr val="374151"/>
                </a:solidFill>
                <a:latin typeface="Nunito"/>
                <a:ea typeface="Calibri"/>
                <a:cs typeface="Calibri"/>
              </a:rPr>
              <a:t>Use 'localhost' for connections from the same machine as MySQL. Use '%' (wildcard) for allowing connections from any host (less secure).)</a:t>
            </a:r>
          </a:p>
          <a:p>
            <a:pPr marL="285750" indent="-285750">
              <a:buFont typeface="Arial"/>
              <a:buChar char="•"/>
            </a:pPr>
            <a:r>
              <a:rPr lang="en-US" b="1" dirty="0">
                <a:solidFill>
                  <a:srgbClr val="374151"/>
                </a:solidFill>
                <a:latin typeface="Nunito"/>
                <a:ea typeface="Calibri"/>
                <a:cs typeface="Calibri"/>
              </a:rPr>
              <a:t>`password`: </a:t>
            </a:r>
            <a:r>
              <a:rPr lang="en-US" dirty="0">
                <a:solidFill>
                  <a:srgbClr val="374151"/>
                </a:solidFill>
                <a:latin typeface="Nunito"/>
                <a:ea typeface="Calibri"/>
                <a:cs typeface="Calibri"/>
              </a:rPr>
              <a:t>Set a strong password for the user account.</a:t>
            </a:r>
            <a:endParaRPr lang="en-US" dirty="0">
              <a:latin typeface="Nunito"/>
            </a:endParaRPr>
          </a:p>
        </p:txBody>
      </p:sp>
      <p:sp>
        <p:nvSpPr>
          <p:cNvPr id="3" name="TextBox 2">
            <a:extLst>
              <a:ext uri="{FF2B5EF4-FFF2-40B4-BE49-F238E27FC236}">
                <a16:creationId xmlns:a16="http://schemas.microsoft.com/office/drawing/2014/main" id="{BC329A15-4B0B-5D03-EE6D-7C57ABE8055F}"/>
              </a:ext>
            </a:extLst>
          </p:cNvPr>
          <p:cNvSpPr txBox="1"/>
          <p:nvPr/>
        </p:nvSpPr>
        <p:spPr>
          <a:xfrm>
            <a:off x="6872288" y="2911096"/>
            <a:ext cx="5057324" cy="1754326"/>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Create a simple “</a:t>
            </a:r>
            <a:r>
              <a:rPr lang="en-US" b="1" dirty="0" err="1">
                <a:solidFill>
                  <a:srgbClr val="374151"/>
                </a:solidFill>
                <a:latin typeface="Nunito"/>
                <a:ea typeface="+mn-lt"/>
                <a:cs typeface="+mn-lt"/>
              </a:rPr>
              <a:t>emp_admin</a:t>
            </a:r>
            <a:r>
              <a:rPr lang="en-US" b="1" dirty="0">
                <a:solidFill>
                  <a:srgbClr val="374151"/>
                </a:solidFill>
                <a:latin typeface="Nunito"/>
                <a:ea typeface="+mn-lt"/>
                <a:cs typeface="+mn-lt"/>
              </a:rPr>
              <a:t>" user.</a:t>
            </a:r>
          </a:p>
          <a:p>
            <a:r>
              <a:rPr lang="en-US" dirty="0">
                <a:solidFill>
                  <a:srgbClr val="374151"/>
                </a:solidFill>
                <a:latin typeface="Nunito"/>
                <a:ea typeface="+mn-lt"/>
                <a:cs typeface="+mn-lt"/>
              </a:rPr>
              <a:t>This user will be able to interact and manage the data in the admin database table.</a:t>
            </a:r>
          </a:p>
          <a:p>
            <a:endParaRPr lang="en-US" dirty="0">
              <a:solidFill>
                <a:srgbClr val="374151"/>
              </a:solidFill>
              <a:latin typeface="Nunito"/>
              <a:ea typeface="+mn-lt"/>
              <a:cs typeface="+mn-lt"/>
            </a:endParaRPr>
          </a:p>
          <a:p>
            <a:r>
              <a:rPr lang="en-US" dirty="0">
                <a:solidFill>
                  <a:srgbClr val="374151"/>
                </a:solidFill>
                <a:latin typeface="Nunito"/>
                <a:ea typeface="+mn-lt"/>
                <a:cs typeface="+mn-lt"/>
              </a:rPr>
              <a:t>CREATE USER ‘</a:t>
            </a:r>
            <a:r>
              <a:rPr lang="en-US" dirty="0" err="1">
                <a:solidFill>
                  <a:srgbClr val="374151"/>
                </a:solidFill>
                <a:latin typeface="Nunito"/>
                <a:ea typeface="+mn-lt"/>
                <a:cs typeface="+mn-lt"/>
              </a:rPr>
              <a:t>emp_admin'@'localhost</a:t>
            </a:r>
            <a:r>
              <a:rPr lang="en-US" dirty="0">
                <a:solidFill>
                  <a:srgbClr val="374151"/>
                </a:solidFill>
                <a:latin typeface="Nunito"/>
                <a:ea typeface="+mn-lt"/>
                <a:cs typeface="+mn-lt"/>
              </a:rPr>
              <a:t>' IDENTIFIED BY '</a:t>
            </a:r>
            <a:r>
              <a:rPr lang="en-US" dirty="0" err="1">
                <a:solidFill>
                  <a:srgbClr val="374151"/>
                </a:solidFill>
                <a:latin typeface="Nunito"/>
                <a:ea typeface="+mn-lt"/>
                <a:cs typeface="+mn-lt"/>
              </a:rPr>
              <a:t>secure_password</a:t>
            </a:r>
            <a:r>
              <a:rPr lang="en-US" dirty="0">
                <a:solidFill>
                  <a:srgbClr val="374151"/>
                </a:solidFill>
                <a:latin typeface="Nunito"/>
                <a:ea typeface="+mn-lt"/>
                <a:cs typeface="+mn-lt"/>
              </a:rPr>
              <a:t>';</a:t>
            </a:r>
          </a:p>
        </p:txBody>
      </p:sp>
      <p:sp>
        <p:nvSpPr>
          <p:cNvPr id="5" name="TextBox 4">
            <a:extLst>
              <a:ext uri="{FF2B5EF4-FFF2-40B4-BE49-F238E27FC236}">
                <a16:creationId xmlns:a16="http://schemas.microsoft.com/office/drawing/2014/main" id="{1F8496EA-4945-92AA-7ECD-5F2C31826904}"/>
              </a:ext>
            </a:extLst>
          </p:cNvPr>
          <p:cNvSpPr txBox="1"/>
          <p:nvPr/>
        </p:nvSpPr>
        <p:spPr>
          <a:xfrm>
            <a:off x="411156" y="1550807"/>
            <a:ext cx="11261731" cy="646331"/>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We create users in a database to give control access and grant specific permissions. To interact with a database we need a user who has the required permission to access that database.</a:t>
            </a:r>
            <a:endParaRPr lang="en-US" i="1" dirty="0">
              <a:solidFill>
                <a:srgbClr val="374151"/>
              </a:solidFill>
              <a:latin typeface="Nunito"/>
              <a:ea typeface="+mn-lt"/>
              <a:cs typeface="+mn-lt"/>
            </a:endParaRPr>
          </a:p>
        </p:txBody>
      </p:sp>
    </p:spTree>
    <p:extLst>
      <p:ext uri="{BB962C8B-B14F-4D97-AF65-F5344CB8AC3E}">
        <p14:creationId xmlns:p14="http://schemas.microsoft.com/office/powerpoint/2010/main" val="156302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00076" y="201508"/>
            <a:ext cx="10729912"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3600" b="1" u="sng" spc="-30" dirty="0">
                <a:solidFill>
                  <a:schemeClr val="accent1">
                    <a:lumMod val="50000"/>
                  </a:schemeClr>
                </a:solidFill>
                <a:latin typeface="Nunito"/>
                <a:cs typeface="Times New Roman"/>
              </a:rPr>
              <a:t>Granting Permission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409169" y="2503185"/>
            <a:ext cx="6498195" cy="3416320"/>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To grant permissions to a user in SQL, use the </a:t>
            </a:r>
            <a:r>
              <a:rPr lang="en-US" b="1" dirty="0">
                <a:latin typeface="Nunito"/>
                <a:ea typeface="Calibri"/>
                <a:cs typeface="Calibri"/>
              </a:rPr>
              <a:t>GRANT </a:t>
            </a:r>
            <a:r>
              <a:rPr lang="en-US" dirty="0">
                <a:solidFill>
                  <a:srgbClr val="374151"/>
                </a:solidFill>
                <a:latin typeface="Nunito"/>
                <a:ea typeface="+mn-lt"/>
                <a:cs typeface="+mn-lt"/>
              </a:rPr>
              <a:t>statement.</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GRANT </a:t>
            </a:r>
            <a:r>
              <a:rPr lang="en-US" dirty="0">
                <a:solidFill>
                  <a:srgbClr val="374151"/>
                </a:solidFill>
                <a:latin typeface="Nunito"/>
                <a:ea typeface="+mn-lt"/>
                <a:cs typeface="+mn-lt"/>
              </a:rPr>
              <a:t>`</a:t>
            </a:r>
            <a:r>
              <a:rPr lang="en-US" dirty="0" err="1">
                <a:solidFill>
                  <a:srgbClr val="374151"/>
                </a:solidFill>
                <a:latin typeface="Nunito"/>
                <a:ea typeface="+mn-lt"/>
                <a:cs typeface="+mn-lt"/>
              </a:rPr>
              <a:t>permission_list</a:t>
            </a:r>
            <a:r>
              <a:rPr lang="en-US" dirty="0">
                <a:solidFill>
                  <a:srgbClr val="374151"/>
                </a:solidFill>
                <a:latin typeface="Nunito"/>
                <a:ea typeface="+mn-lt"/>
                <a:cs typeface="+mn-lt"/>
              </a:rPr>
              <a:t>`</a:t>
            </a:r>
            <a:r>
              <a:rPr lang="en-US" b="1" dirty="0">
                <a:solidFill>
                  <a:srgbClr val="374151"/>
                </a:solidFill>
                <a:latin typeface="Nunito"/>
                <a:ea typeface="+mn-lt"/>
                <a:cs typeface="+mn-lt"/>
              </a:rPr>
              <a:t> ON </a:t>
            </a:r>
            <a:r>
              <a:rPr lang="en-US" dirty="0">
                <a:solidFill>
                  <a:srgbClr val="374151"/>
                </a:solidFill>
                <a:latin typeface="Nunito"/>
                <a:ea typeface="+mn-lt"/>
                <a:cs typeface="+mn-lt"/>
              </a:rPr>
              <a:t>database_name.* TO '</a:t>
            </a:r>
            <a:r>
              <a:rPr lang="en-US" dirty="0" err="1">
                <a:solidFill>
                  <a:srgbClr val="374151"/>
                </a:solidFill>
                <a:latin typeface="Nunito"/>
                <a:ea typeface="+mn-lt"/>
                <a:cs typeface="+mn-lt"/>
              </a:rPr>
              <a:t>username'@'host</a:t>
            </a:r>
            <a:r>
              <a:rPr lang="en-US" dirty="0">
                <a:solidFill>
                  <a:srgbClr val="374151"/>
                </a:solidFill>
                <a:latin typeface="Nunito"/>
                <a:ea typeface="+mn-lt"/>
                <a:cs typeface="+mn-lt"/>
              </a:rPr>
              <a:t>’;</a:t>
            </a:r>
          </a:p>
          <a:p>
            <a:pPr lvl="1"/>
            <a:endParaRPr lang="en-US" dirty="0">
              <a:latin typeface="Nunito"/>
            </a:endParaRPr>
          </a:p>
          <a:p>
            <a:pPr marL="285750" indent="-285750">
              <a:buFont typeface="Arial"/>
              <a:buChar char="•"/>
            </a:pPr>
            <a:r>
              <a:rPr lang="en-US" b="1" dirty="0">
                <a:solidFill>
                  <a:srgbClr val="374151"/>
                </a:solidFill>
                <a:latin typeface="Nunito"/>
                <a:ea typeface="Calibri"/>
                <a:cs typeface="Calibri"/>
              </a:rPr>
              <a:t>`</a:t>
            </a:r>
            <a:r>
              <a:rPr lang="en-US" b="1" dirty="0" err="1">
                <a:solidFill>
                  <a:srgbClr val="374151"/>
                </a:solidFill>
                <a:latin typeface="Nunito"/>
                <a:ea typeface="Calibri"/>
                <a:cs typeface="Calibri"/>
              </a:rPr>
              <a:t>permission_list</a:t>
            </a:r>
            <a:r>
              <a:rPr lang="en-US" b="1" dirty="0">
                <a:solidFill>
                  <a:srgbClr val="374151"/>
                </a:solidFill>
                <a:latin typeface="Nunito"/>
                <a:ea typeface="Calibri"/>
                <a:cs typeface="Calibri"/>
              </a:rPr>
              <a:t>`: </a:t>
            </a:r>
            <a:r>
              <a:rPr lang="en-US" dirty="0">
                <a:solidFill>
                  <a:srgbClr val="374151"/>
                </a:solidFill>
                <a:latin typeface="Nunito"/>
                <a:ea typeface="Calibri"/>
                <a:cs typeface="Calibri"/>
              </a:rPr>
              <a:t>Comma-separated list of permissions (e.g., </a:t>
            </a:r>
            <a:r>
              <a:rPr lang="en-US" b="1" i="1" dirty="0">
                <a:solidFill>
                  <a:srgbClr val="374151"/>
                </a:solidFill>
                <a:latin typeface="Nunito"/>
                <a:ea typeface="Calibri"/>
                <a:cs typeface="Calibri"/>
              </a:rPr>
              <a:t>ALL</a:t>
            </a:r>
            <a:r>
              <a:rPr lang="en-US" dirty="0">
                <a:solidFill>
                  <a:srgbClr val="374151"/>
                </a:solidFill>
                <a:latin typeface="Nunito"/>
                <a:ea typeface="Calibri"/>
                <a:cs typeface="Calibri"/>
              </a:rPr>
              <a:t>, </a:t>
            </a:r>
            <a:r>
              <a:rPr lang="en-US" b="1" i="1" dirty="0">
                <a:solidFill>
                  <a:srgbClr val="374151"/>
                </a:solidFill>
                <a:latin typeface="Nunito"/>
                <a:ea typeface="Calibri"/>
                <a:cs typeface="Calibri"/>
              </a:rPr>
              <a:t>SELECT, INSERT, UPDATE, DELETE</a:t>
            </a:r>
            <a:r>
              <a:rPr lang="en-US" dirty="0">
                <a:solidFill>
                  <a:srgbClr val="374151"/>
                </a:solidFill>
                <a:latin typeface="Nunito"/>
                <a:ea typeface="Calibri"/>
                <a:cs typeface="Calibri"/>
              </a:rPr>
              <a:t>). Choose the permissions based on what the user needs to do with the database.</a:t>
            </a:r>
          </a:p>
          <a:p>
            <a:pPr marL="285750" indent="-285750">
              <a:buFont typeface="Arial"/>
              <a:buChar char="•"/>
            </a:pPr>
            <a:r>
              <a:rPr lang="en-US" b="1" dirty="0">
                <a:solidFill>
                  <a:srgbClr val="374151"/>
                </a:solidFill>
                <a:latin typeface="Nunito"/>
                <a:ea typeface="Calibri"/>
                <a:cs typeface="Calibri"/>
              </a:rPr>
              <a:t>`</a:t>
            </a:r>
            <a:r>
              <a:rPr lang="en-US" b="1" dirty="0" err="1">
                <a:solidFill>
                  <a:srgbClr val="374151"/>
                </a:solidFill>
                <a:latin typeface="Nunito"/>
                <a:ea typeface="Calibri"/>
                <a:cs typeface="Calibri"/>
              </a:rPr>
              <a:t>database_name</a:t>
            </a:r>
            <a:r>
              <a:rPr lang="en-US" b="1" dirty="0">
                <a:solidFill>
                  <a:srgbClr val="374151"/>
                </a:solidFill>
                <a:latin typeface="Nunito"/>
                <a:ea typeface="Calibri"/>
                <a:cs typeface="Calibri"/>
              </a:rPr>
              <a:t>`</a:t>
            </a:r>
            <a:r>
              <a:rPr lang="en-US" dirty="0">
                <a:solidFill>
                  <a:srgbClr val="374151"/>
                </a:solidFill>
                <a:latin typeface="Nunito"/>
                <a:ea typeface="Calibri"/>
                <a:cs typeface="Calibri"/>
              </a:rPr>
              <a:t>: The name of the database you created.</a:t>
            </a:r>
          </a:p>
          <a:p>
            <a:pPr marL="285750" indent="-285750">
              <a:buFont typeface="Arial"/>
              <a:buChar char="•"/>
            </a:pPr>
            <a:r>
              <a:rPr lang="en-US" b="1" dirty="0">
                <a:solidFill>
                  <a:srgbClr val="374151"/>
                </a:solidFill>
                <a:latin typeface="Nunito"/>
                <a:ea typeface="Calibri"/>
                <a:cs typeface="Calibri"/>
              </a:rPr>
              <a:t>`username` </a:t>
            </a:r>
            <a:r>
              <a:rPr lang="en-US" dirty="0">
                <a:solidFill>
                  <a:srgbClr val="374151"/>
                </a:solidFill>
                <a:latin typeface="Nunito"/>
                <a:ea typeface="Calibri"/>
                <a:cs typeface="Calibri"/>
              </a:rPr>
              <a:t>and</a:t>
            </a:r>
            <a:r>
              <a:rPr lang="en-US" b="1" dirty="0">
                <a:solidFill>
                  <a:srgbClr val="374151"/>
                </a:solidFill>
                <a:latin typeface="Nunito"/>
                <a:ea typeface="Calibri"/>
                <a:cs typeface="Calibri"/>
              </a:rPr>
              <a:t> `host`</a:t>
            </a:r>
            <a:r>
              <a:rPr lang="en-US" dirty="0">
                <a:solidFill>
                  <a:srgbClr val="374151"/>
                </a:solidFill>
                <a:latin typeface="Nunito"/>
                <a:ea typeface="Calibri"/>
                <a:cs typeface="Calibri"/>
              </a:rPr>
              <a:t>: Same as user creation step.</a:t>
            </a:r>
            <a:endParaRPr lang="en-US" dirty="0">
              <a:latin typeface="Nunito"/>
            </a:endParaRPr>
          </a:p>
        </p:txBody>
      </p:sp>
      <p:sp>
        <p:nvSpPr>
          <p:cNvPr id="3" name="TextBox 2">
            <a:extLst>
              <a:ext uri="{FF2B5EF4-FFF2-40B4-BE49-F238E27FC236}">
                <a16:creationId xmlns:a16="http://schemas.microsoft.com/office/drawing/2014/main" id="{BC329A15-4B0B-5D03-EE6D-7C57ABE8055F}"/>
              </a:ext>
            </a:extLst>
          </p:cNvPr>
          <p:cNvSpPr txBox="1"/>
          <p:nvPr/>
        </p:nvSpPr>
        <p:spPr>
          <a:xfrm>
            <a:off x="7308295" y="952101"/>
            <a:ext cx="4657203" cy="2308324"/>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Grant all permission to “</a:t>
            </a:r>
            <a:r>
              <a:rPr lang="en-US" b="1" dirty="0" err="1">
                <a:solidFill>
                  <a:srgbClr val="374151"/>
                </a:solidFill>
                <a:latin typeface="Nunito"/>
                <a:ea typeface="+mn-lt"/>
                <a:cs typeface="+mn-lt"/>
              </a:rPr>
              <a:t>emp_admin</a:t>
            </a:r>
            <a:r>
              <a:rPr lang="en-US" b="1" dirty="0">
                <a:solidFill>
                  <a:srgbClr val="374151"/>
                </a:solidFill>
                <a:latin typeface="Nunito"/>
                <a:ea typeface="+mn-lt"/>
                <a:cs typeface="+mn-lt"/>
              </a:rPr>
              <a:t>" user.</a:t>
            </a:r>
          </a:p>
          <a:p>
            <a:r>
              <a:rPr lang="en-US" dirty="0">
                <a:solidFill>
                  <a:srgbClr val="374151"/>
                </a:solidFill>
                <a:latin typeface="Nunito"/>
                <a:ea typeface="+mn-lt"/>
                <a:cs typeface="+mn-lt"/>
              </a:rPr>
              <a:t>Since this is a admin user this user will have access to do </a:t>
            </a:r>
            <a:r>
              <a:rPr lang="en-US" b="1" i="1" dirty="0">
                <a:solidFill>
                  <a:srgbClr val="374151"/>
                </a:solidFill>
                <a:latin typeface="Nunito"/>
                <a:ea typeface="+mn-lt"/>
                <a:cs typeface="+mn-lt"/>
              </a:rPr>
              <a:t>everything</a:t>
            </a:r>
            <a:r>
              <a:rPr lang="en-US" dirty="0">
                <a:solidFill>
                  <a:srgbClr val="374151"/>
                </a:solidFill>
                <a:latin typeface="Nunito"/>
                <a:ea typeface="+mn-lt"/>
                <a:cs typeface="+mn-lt"/>
              </a:rPr>
              <a:t> in this database.</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GRANT ALL ON </a:t>
            </a:r>
            <a:r>
              <a:rPr lang="en-US" dirty="0">
                <a:solidFill>
                  <a:srgbClr val="374151"/>
                </a:solidFill>
                <a:latin typeface="Nunito"/>
                <a:ea typeface="+mn-lt"/>
                <a:cs typeface="+mn-lt"/>
              </a:rPr>
              <a:t>employee.* TO '</a:t>
            </a:r>
            <a:r>
              <a:rPr lang="en-US" dirty="0" err="1">
                <a:solidFill>
                  <a:srgbClr val="374151"/>
                </a:solidFill>
                <a:latin typeface="Nunito"/>
                <a:ea typeface="+mn-lt"/>
                <a:cs typeface="+mn-lt"/>
              </a:rPr>
              <a:t>emp_admin’@’localhost</a:t>
            </a:r>
            <a:r>
              <a:rPr lang="en-US" dirty="0">
                <a:solidFill>
                  <a:srgbClr val="374151"/>
                </a:solidFill>
                <a:latin typeface="Nunito"/>
                <a:ea typeface="+mn-lt"/>
                <a:cs typeface="+mn-lt"/>
              </a:rPr>
              <a:t>';</a:t>
            </a:r>
          </a:p>
        </p:txBody>
      </p:sp>
      <p:sp>
        <p:nvSpPr>
          <p:cNvPr id="5" name="TextBox 4">
            <a:extLst>
              <a:ext uri="{FF2B5EF4-FFF2-40B4-BE49-F238E27FC236}">
                <a16:creationId xmlns:a16="http://schemas.microsoft.com/office/drawing/2014/main" id="{1F8496EA-4945-92AA-7ECD-5F2C31826904}"/>
              </a:ext>
            </a:extLst>
          </p:cNvPr>
          <p:cNvSpPr txBox="1"/>
          <p:nvPr/>
        </p:nvSpPr>
        <p:spPr>
          <a:xfrm>
            <a:off x="600076" y="1211421"/>
            <a:ext cx="5630866" cy="923330"/>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After creating a user you have to specify what database they can access and what actions they can perform in that database.</a:t>
            </a:r>
            <a:endParaRPr lang="en-US" i="1" dirty="0">
              <a:solidFill>
                <a:srgbClr val="374151"/>
              </a:solidFill>
              <a:latin typeface="Nunito"/>
              <a:ea typeface="+mn-lt"/>
              <a:cs typeface="+mn-lt"/>
            </a:endParaRPr>
          </a:p>
        </p:txBody>
      </p:sp>
      <p:sp>
        <p:nvSpPr>
          <p:cNvPr id="4" name="TextBox 3">
            <a:extLst>
              <a:ext uri="{FF2B5EF4-FFF2-40B4-BE49-F238E27FC236}">
                <a16:creationId xmlns:a16="http://schemas.microsoft.com/office/drawing/2014/main" id="{DCB99505-6D4D-F310-7175-C6F1EAB7400B}"/>
              </a:ext>
            </a:extLst>
          </p:cNvPr>
          <p:cNvSpPr txBox="1"/>
          <p:nvPr/>
        </p:nvSpPr>
        <p:spPr>
          <a:xfrm>
            <a:off x="7272408" y="3692783"/>
            <a:ext cx="4657203" cy="2308324"/>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Grant Read only.</a:t>
            </a:r>
          </a:p>
          <a:p>
            <a:r>
              <a:rPr lang="en-US" dirty="0">
                <a:solidFill>
                  <a:srgbClr val="374151"/>
                </a:solidFill>
                <a:latin typeface="Nunito"/>
                <a:ea typeface="+mn-lt"/>
                <a:cs typeface="+mn-lt"/>
              </a:rPr>
              <a:t>We can also limit permissions by manually specifying them instead of using </a:t>
            </a:r>
            <a:r>
              <a:rPr lang="en-US" b="1" dirty="0">
                <a:solidFill>
                  <a:srgbClr val="374151"/>
                </a:solidFill>
                <a:latin typeface="Nunito"/>
                <a:ea typeface="+mn-lt"/>
                <a:cs typeface="+mn-lt"/>
              </a:rPr>
              <a:t>‘ALL’</a:t>
            </a:r>
            <a:r>
              <a:rPr lang="en-US" dirty="0">
                <a:solidFill>
                  <a:srgbClr val="374151"/>
                </a:solidFill>
                <a:latin typeface="Nunito"/>
                <a:ea typeface="+mn-lt"/>
                <a:cs typeface="+mn-lt"/>
              </a:rPr>
              <a:t>.</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GRANT SELECT ON </a:t>
            </a:r>
            <a:r>
              <a:rPr lang="en-US" dirty="0">
                <a:solidFill>
                  <a:srgbClr val="374151"/>
                </a:solidFill>
                <a:latin typeface="Nunito"/>
                <a:ea typeface="+mn-lt"/>
                <a:cs typeface="+mn-lt"/>
              </a:rPr>
              <a:t>employee.* TO ‘</a:t>
            </a:r>
            <a:r>
              <a:rPr lang="en-US" dirty="0" err="1">
                <a:solidFill>
                  <a:srgbClr val="374151"/>
                </a:solidFill>
                <a:latin typeface="Nunito"/>
                <a:ea typeface="+mn-lt"/>
                <a:cs typeface="+mn-lt"/>
              </a:rPr>
              <a:t>username’@’localhost</a:t>
            </a:r>
            <a:r>
              <a:rPr lang="en-US" dirty="0">
                <a:solidFill>
                  <a:srgbClr val="374151"/>
                </a:solidFill>
                <a:latin typeface="Nunito"/>
                <a:ea typeface="+mn-lt"/>
                <a:cs typeface="+mn-lt"/>
              </a:rPr>
              <a:t>’;</a:t>
            </a:r>
          </a:p>
          <a:p>
            <a:r>
              <a:rPr lang="en-US" dirty="0">
                <a:solidFill>
                  <a:srgbClr val="374151"/>
                </a:solidFill>
                <a:latin typeface="Nunito"/>
                <a:ea typeface="+mn-lt"/>
                <a:cs typeface="+mn-lt"/>
              </a:rPr>
              <a:t>(Above code only allows the user to perform SELECT operations)</a:t>
            </a:r>
          </a:p>
        </p:txBody>
      </p:sp>
      <p:cxnSp>
        <p:nvCxnSpPr>
          <p:cNvPr id="10" name="Straight Connector 9">
            <a:extLst>
              <a:ext uri="{FF2B5EF4-FFF2-40B4-BE49-F238E27FC236}">
                <a16:creationId xmlns:a16="http://schemas.microsoft.com/office/drawing/2014/main" id="{8787932E-8CDD-5668-C682-2AF882E12230}"/>
              </a:ext>
            </a:extLst>
          </p:cNvPr>
          <p:cNvCxnSpPr>
            <a:cxnSpLocks/>
          </p:cNvCxnSpPr>
          <p:nvPr/>
        </p:nvCxnSpPr>
        <p:spPr>
          <a:xfrm>
            <a:off x="6907366" y="3404544"/>
            <a:ext cx="52846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749E6D-F49D-2C7A-3A3E-2F7EC525B354}"/>
              </a:ext>
            </a:extLst>
          </p:cNvPr>
          <p:cNvCxnSpPr/>
          <p:nvPr/>
        </p:nvCxnSpPr>
        <p:spPr>
          <a:xfrm>
            <a:off x="-1" y="2349394"/>
            <a:ext cx="690736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8530A1F-7F72-3021-0F6F-9EE7DD88CE2D}"/>
              </a:ext>
            </a:extLst>
          </p:cNvPr>
          <p:cNvCxnSpPr>
            <a:cxnSpLocks/>
          </p:cNvCxnSpPr>
          <p:nvPr/>
        </p:nvCxnSpPr>
        <p:spPr>
          <a:xfrm>
            <a:off x="6907364" y="996778"/>
            <a:ext cx="0" cy="58241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21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3034771" y="144570"/>
            <a:ext cx="610444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CREATE TABLE in SQL</a:t>
            </a:r>
          </a:p>
        </p:txBody>
      </p:sp>
      <p:sp>
        <p:nvSpPr>
          <p:cNvPr id="2" name="TextBox 1">
            <a:extLst>
              <a:ext uri="{FF2B5EF4-FFF2-40B4-BE49-F238E27FC236}">
                <a16:creationId xmlns:a16="http://schemas.microsoft.com/office/drawing/2014/main" id="{F7761F45-99CF-5094-8BAE-64DDA34139B5}"/>
              </a:ext>
            </a:extLst>
          </p:cNvPr>
          <p:cNvSpPr txBox="1"/>
          <p:nvPr/>
        </p:nvSpPr>
        <p:spPr>
          <a:xfrm>
            <a:off x="280297" y="1299156"/>
            <a:ext cx="6498195" cy="5078313"/>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To create a table in SQL, you use the </a:t>
            </a:r>
            <a:r>
              <a:rPr lang="en-US" b="1" dirty="0">
                <a:latin typeface="Nunito"/>
                <a:ea typeface="Calibri"/>
                <a:cs typeface="Calibri"/>
              </a:rPr>
              <a:t>CREATE TABLE</a:t>
            </a:r>
            <a:r>
              <a:rPr lang="en-US" dirty="0">
                <a:solidFill>
                  <a:srgbClr val="374151"/>
                </a:solidFill>
                <a:latin typeface="Nunito"/>
                <a:ea typeface="+mn-lt"/>
                <a:cs typeface="+mn-lt"/>
              </a:rPr>
              <a:t> statement.</a:t>
            </a:r>
          </a:p>
          <a:p>
            <a:pPr lvl="1"/>
            <a:r>
              <a:rPr lang="en-US" dirty="0">
                <a:solidFill>
                  <a:srgbClr val="374151"/>
                </a:solidFill>
                <a:latin typeface="Nunito"/>
                <a:ea typeface="+mn-lt"/>
                <a:cs typeface="+mn-lt"/>
              </a:rPr>
              <a:t>CREATE TABLE </a:t>
            </a:r>
            <a:r>
              <a:rPr lang="en-US" dirty="0" err="1">
                <a:solidFill>
                  <a:srgbClr val="374151"/>
                </a:solidFill>
                <a:latin typeface="Nunito"/>
                <a:ea typeface="+mn-lt"/>
                <a:cs typeface="+mn-lt"/>
              </a:rPr>
              <a:t>table_name</a:t>
            </a:r>
            <a:r>
              <a:rPr lang="en-US" dirty="0">
                <a:solidFill>
                  <a:srgbClr val="374151"/>
                </a:solidFill>
                <a:latin typeface="Nunito"/>
                <a:ea typeface="+mn-lt"/>
                <a:cs typeface="+mn-lt"/>
              </a:rPr>
              <a:t> (</a:t>
            </a:r>
            <a:endParaRPr lang="en-US" dirty="0">
              <a:latin typeface="Nunito"/>
            </a:endParaRPr>
          </a:p>
          <a:p>
            <a:pPr lvl="1"/>
            <a:r>
              <a:rPr lang="en-US" dirty="0">
                <a:solidFill>
                  <a:srgbClr val="374151"/>
                </a:solidFill>
                <a:latin typeface="Nunito"/>
                <a:ea typeface="+mn-lt"/>
                <a:cs typeface="+mn-lt"/>
              </a:rPr>
              <a:t>    column1 datatype constraint,</a:t>
            </a:r>
            <a:endParaRPr lang="en-US" dirty="0">
              <a:latin typeface="Nunito"/>
            </a:endParaRPr>
          </a:p>
          <a:p>
            <a:pPr lvl="1"/>
            <a:r>
              <a:rPr lang="en-US" dirty="0">
                <a:solidFill>
                  <a:srgbClr val="374151"/>
                </a:solidFill>
                <a:latin typeface="Nunito"/>
                <a:ea typeface="+mn-lt"/>
                <a:cs typeface="+mn-lt"/>
              </a:rPr>
              <a:t>    column2 datatype constraint,</a:t>
            </a:r>
            <a:endParaRPr lang="en-US" dirty="0">
              <a:latin typeface="Nunito"/>
            </a:endParaRPr>
          </a:p>
          <a:p>
            <a:r>
              <a:rPr lang="en-US" dirty="0">
                <a:solidFill>
                  <a:srgbClr val="374151"/>
                </a:solidFill>
                <a:latin typeface="Nunito"/>
                <a:ea typeface="+mn-lt"/>
                <a:cs typeface="+mn-lt"/>
              </a:rPr>
              <a:t>    ...</a:t>
            </a:r>
            <a:endParaRPr lang="en-US" dirty="0">
              <a:latin typeface="Nunito"/>
            </a:endParaRPr>
          </a:p>
          <a:p>
            <a:r>
              <a:rPr lang="en-US" dirty="0">
                <a:solidFill>
                  <a:srgbClr val="374151"/>
                </a:solidFill>
                <a:latin typeface="Nunito"/>
                <a:ea typeface="+mn-lt"/>
                <a:cs typeface="+mn-lt"/>
              </a:rPr>
              <a:t>);</a:t>
            </a:r>
            <a:endParaRPr lang="en-US" dirty="0">
              <a:latin typeface="Nunito"/>
            </a:endParaRPr>
          </a:p>
          <a:p>
            <a:pPr marL="285750" indent="-285750">
              <a:buFont typeface="Arial"/>
              <a:buChar char="•"/>
            </a:pPr>
            <a:r>
              <a:rPr lang="en-US" b="1" dirty="0">
                <a:solidFill>
                  <a:srgbClr val="374151"/>
                </a:solidFill>
                <a:latin typeface="Nunito"/>
                <a:ea typeface="Calibri"/>
                <a:cs typeface="Calibri"/>
              </a:rPr>
              <a:t>CREATE TABLE</a:t>
            </a:r>
            <a:r>
              <a:rPr lang="en-US" dirty="0">
                <a:solidFill>
                  <a:srgbClr val="374151"/>
                </a:solidFill>
                <a:latin typeface="Nunito"/>
                <a:ea typeface="+mn-lt"/>
                <a:cs typeface="+mn-lt"/>
              </a:rPr>
              <a:t>: This statement is used to create a new table.</a:t>
            </a:r>
            <a:endParaRPr lang="en-US" dirty="0">
              <a:latin typeface="Nunito"/>
            </a:endParaRPr>
          </a:p>
          <a:p>
            <a:pPr marL="285750" indent="-285750">
              <a:buFont typeface="Arial"/>
              <a:buChar char="•"/>
            </a:pPr>
            <a:r>
              <a:rPr lang="en-US" b="1" dirty="0" err="1">
                <a:solidFill>
                  <a:srgbClr val="374151"/>
                </a:solidFill>
                <a:latin typeface="Nunito"/>
                <a:ea typeface="Calibri"/>
                <a:cs typeface="Calibri"/>
              </a:rPr>
              <a:t>table_name</a:t>
            </a:r>
            <a:r>
              <a:rPr lang="en-US" dirty="0">
                <a:solidFill>
                  <a:srgbClr val="374151"/>
                </a:solidFill>
                <a:latin typeface="Nunito"/>
                <a:ea typeface="+mn-lt"/>
                <a:cs typeface="+mn-lt"/>
              </a:rPr>
              <a:t>: Replace this with the desired name for your table.</a:t>
            </a:r>
            <a:endParaRPr lang="en-US" dirty="0">
              <a:latin typeface="Nunito"/>
            </a:endParaRPr>
          </a:p>
          <a:p>
            <a:pPr marL="285750" indent="-285750">
              <a:buFont typeface="Arial"/>
              <a:buChar char="•"/>
            </a:pPr>
            <a:r>
              <a:rPr lang="en-US" b="1" dirty="0">
                <a:solidFill>
                  <a:srgbClr val="374151"/>
                </a:solidFill>
                <a:latin typeface="Nunito"/>
                <a:ea typeface="Calibri"/>
                <a:cs typeface="Calibri"/>
              </a:rPr>
              <a:t>column1, column2, ...</a:t>
            </a:r>
            <a:r>
              <a:rPr lang="en-US" dirty="0">
                <a:solidFill>
                  <a:srgbClr val="374151"/>
                </a:solidFill>
                <a:latin typeface="Nunito"/>
                <a:ea typeface="+mn-lt"/>
                <a:cs typeface="+mn-lt"/>
              </a:rPr>
              <a:t>: List the columns you want to include in the table, along with their names and data types.</a:t>
            </a:r>
            <a:endParaRPr lang="en-US" dirty="0">
              <a:latin typeface="Nunito"/>
            </a:endParaRPr>
          </a:p>
          <a:p>
            <a:pPr marL="285750" indent="-285750">
              <a:buFont typeface="Arial"/>
              <a:buChar char="•"/>
            </a:pPr>
            <a:r>
              <a:rPr lang="en-US" b="1" dirty="0">
                <a:solidFill>
                  <a:srgbClr val="374151"/>
                </a:solidFill>
                <a:latin typeface="Nunito"/>
                <a:ea typeface="Calibri"/>
                <a:cs typeface="Calibri"/>
              </a:rPr>
              <a:t>datatype</a:t>
            </a:r>
            <a:r>
              <a:rPr lang="en-US" dirty="0">
                <a:solidFill>
                  <a:srgbClr val="374151"/>
                </a:solidFill>
                <a:latin typeface="Nunito"/>
                <a:ea typeface="+mn-lt"/>
                <a:cs typeface="+mn-lt"/>
              </a:rPr>
              <a:t>: Specify the data type for each column, such as INT, VARCHAR, DATE, etc.</a:t>
            </a:r>
            <a:endParaRPr lang="en-US" dirty="0">
              <a:latin typeface="Nunito"/>
            </a:endParaRPr>
          </a:p>
          <a:p>
            <a:pPr marL="285750" indent="-285750">
              <a:buFont typeface="Arial"/>
              <a:buChar char="•"/>
            </a:pPr>
            <a:r>
              <a:rPr lang="en-US" b="1" dirty="0">
                <a:solidFill>
                  <a:srgbClr val="374151"/>
                </a:solidFill>
                <a:latin typeface="Nunito"/>
                <a:ea typeface="Calibri"/>
                <a:cs typeface="Calibri"/>
              </a:rPr>
              <a:t>constraint</a:t>
            </a:r>
            <a:r>
              <a:rPr lang="en-US" dirty="0">
                <a:solidFill>
                  <a:srgbClr val="374151"/>
                </a:solidFill>
                <a:latin typeface="Nunito"/>
                <a:ea typeface="+mn-lt"/>
                <a:cs typeface="+mn-lt"/>
              </a:rPr>
              <a:t>: You can add constraints like primary keys, foreign keys, unique constraints.</a:t>
            </a:r>
            <a:endParaRPr lang="en-US" dirty="0">
              <a:solidFill>
                <a:srgbClr val="374151"/>
              </a:solidFill>
              <a:latin typeface="Nunito"/>
              <a:ea typeface="Calibri"/>
              <a:cs typeface="Calibri"/>
            </a:endParaRPr>
          </a:p>
        </p:txBody>
      </p:sp>
      <p:sp>
        <p:nvSpPr>
          <p:cNvPr id="3" name="TextBox 2">
            <a:extLst>
              <a:ext uri="{FF2B5EF4-FFF2-40B4-BE49-F238E27FC236}">
                <a16:creationId xmlns:a16="http://schemas.microsoft.com/office/drawing/2014/main" id="{BC329A15-4B0B-5D03-EE6D-7C57ABE8055F}"/>
              </a:ext>
            </a:extLst>
          </p:cNvPr>
          <p:cNvSpPr txBox="1"/>
          <p:nvPr/>
        </p:nvSpPr>
        <p:spPr>
          <a:xfrm>
            <a:off x="7058788" y="1299156"/>
            <a:ext cx="4657203" cy="4524315"/>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Create a simple "Employees" table</a:t>
            </a:r>
          </a:p>
          <a:p>
            <a:endParaRPr lang="en-US" dirty="0">
              <a:solidFill>
                <a:srgbClr val="374151"/>
              </a:solidFill>
              <a:latin typeface="Nunito"/>
              <a:ea typeface="+mn-lt"/>
              <a:cs typeface="+mn-lt"/>
            </a:endParaRPr>
          </a:p>
          <a:p>
            <a:r>
              <a:rPr lang="en-US" dirty="0">
                <a:solidFill>
                  <a:srgbClr val="374151"/>
                </a:solidFill>
                <a:latin typeface="Nunito"/>
                <a:ea typeface="+mn-lt"/>
                <a:cs typeface="+mn-lt"/>
              </a:rPr>
              <a:t>CREATE TABLE Employees (</a:t>
            </a:r>
          </a:p>
          <a:p>
            <a:r>
              <a:rPr lang="en-US" dirty="0">
                <a:solidFill>
                  <a:srgbClr val="374151"/>
                </a:solidFill>
                <a:latin typeface="Nunito"/>
                <a:ea typeface="+mn-lt"/>
                <a:cs typeface="+mn-lt"/>
              </a:rPr>
              <a:t>    </a:t>
            </a:r>
            <a:r>
              <a:rPr lang="en-US" dirty="0" err="1">
                <a:solidFill>
                  <a:srgbClr val="374151"/>
                </a:solidFill>
                <a:latin typeface="Nunito"/>
                <a:ea typeface="+mn-lt"/>
                <a:cs typeface="+mn-lt"/>
              </a:rPr>
              <a:t>EmployeeID</a:t>
            </a:r>
            <a:r>
              <a:rPr lang="en-US" dirty="0">
                <a:solidFill>
                  <a:srgbClr val="374151"/>
                </a:solidFill>
                <a:latin typeface="Nunito"/>
                <a:ea typeface="+mn-lt"/>
                <a:cs typeface="+mn-lt"/>
              </a:rPr>
              <a:t> INT PRIMARY KEY,</a:t>
            </a:r>
          </a:p>
          <a:p>
            <a:r>
              <a:rPr lang="en-US" dirty="0">
                <a:solidFill>
                  <a:srgbClr val="374151"/>
                </a:solidFill>
                <a:latin typeface="Nunito"/>
                <a:ea typeface="+mn-lt"/>
                <a:cs typeface="+mn-lt"/>
              </a:rPr>
              <a:t>    FirstName VARCHAR(50),</a:t>
            </a:r>
          </a:p>
          <a:p>
            <a:r>
              <a:rPr lang="en-US" dirty="0">
                <a:solidFill>
                  <a:srgbClr val="374151"/>
                </a:solidFill>
                <a:latin typeface="Nunito"/>
                <a:ea typeface="+mn-lt"/>
                <a:cs typeface="+mn-lt"/>
              </a:rPr>
              <a:t>    LastName VARCHAR(50),</a:t>
            </a:r>
          </a:p>
          <a:p>
            <a:r>
              <a:rPr lang="en-US" dirty="0">
                <a:solidFill>
                  <a:srgbClr val="374151"/>
                </a:solidFill>
                <a:latin typeface="Nunito"/>
                <a:ea typeface="+mn-lt"/>
                <a:cs typeface="+mn-lt"/>
              </a:rPr>
              <a:t>    </a:t>
            </a:r>
            <a:r>
              <a:rPr lang="en-US" dirty="0" err="1">
                <a:solidFill>
                  <a:srgbClr val="374151"/>
                </a:solidFill>
                <a:latin typeface="Nunito"/>
                <a:ea typeface="+mn-lt"/>
                <a:cs typeface="+mn-lt"/>
              </a:rPr>
              <a:t>HireDate</a:t>
            </a:r>
            <a:r>
              <a:rPr lang="en-US" dirty="0">
                <a:solidFill>
                  <a:srgbClr val="374151"/>
                </a:solidFill>
                <a:latin typeface="Nunito"/>
                <a:ea typeface="+mn-lt"/>
                <a:cs typeface="+mn-lt"/>
              </a:rPr>
              <a:t> DATE,</a:t>
            </a:r>
          </a:p>
          <a:p>
            <a:r>
              <a:rPr lang="en-US" dirty="0">
                <a:solidFill>
                  <a:srgbClr val="374151"/>
                </a:solidFill>
                <a:latin typeface="Nunito"/>
                <a:ea typeface="+mn-lt"/>
                <a:cs typeface="+mn-lt"/>
              </a:rPr>
              <a:t>    Salary DECIMAL(10, 2)</a:t>
            </a:r>
          </a:p>
          <a:p>
            <a:r>
              <a:rPr lang="en-US" dirty="0">
                <a:solidFill>
                  <a:srgbClr val="374151"/>
                </a:solidFill>
                <a:latin typeface="Nunito"/>
                <a:ea typeface="+mn-lt"/>
                <a:cs typeface="+mn-lt"/>
              </a:rPr>
              <a:t>);</a:t>
            </a:r>
          </a:p>
          <a:p>
            <a:endParaRPr lang="en-US" dirty="0">
              <a:solidFill>
                <a:srgbClr val="374151"/>
              </a:solidFill>
              <a:latin typeface="Nunito"/>
              <a:ea typeface="+mn-lt"/>
              <a:cs typeface="+mn-lt"/>
            </a:endParaRPr>
          </a:p>
          <a:p>
            <a:r>
              <a:rPr lang="en-US" dirty="0">
                <a:solidFill>
                  <a:srgbClr val="374151"/>
                </a:solidFill>
                <a:latin typeface="Nunito"/>
                <a:ea typeface="+mn-lt"/>
                <a:cs typeface="+mn-lt"/>
              </a:rPr>
              <a:t>In this example, we create a table named "Employees" with columns for employee ID, first name, last name, hire date, and salary. The "</a:t>
            </a:r>
            <a:r>
              <a:rPr lang="en-US" dirty="0" err="1">
                <a:solidFill>
                  <a:srgbClr val="374151"/>
                </a:solidFill>
                <a:latin typeface="Nunito"/>
                <a:ea typeface="+mn-lt"/>
                <a:cs typeface="+mn-lt"/>
              </a:rPr>
              <a:t>EmployeeID</a:t>
            </a:r>
            <a:r>
              <a:rPr lang="en-US" dirty="0">
                <a:solidFill>
                  <a:srgbClr val="374151"/>
                </a:solidFill>
                <a:latin typeface="Nunito"/>
                <a:ea typeface="+mn-lt"/>
                <a:cs typeface="+mn-lt"/>
              </a:rPr>
              <a:t>" column is defined as the primary key to ensure unique identification of each employee.</a:t>
            </a:r>
          </a:p>
        </p:txBody>
      </p:sp>
    </p:spTree>
    <p:extLst>
      <p:ext uri="{BB962C8B-B14F-4D97-AF65-F5344CB8AC3E}">
        <p14:creationId xmlns:p14="http://schemas.microsoft.com/office/powerpoint/2010/main" val="108383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31526" y="597651"/>
            <a:ext cx="1192894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b="1" spc="-30" dirty="0">
                <a:solidFill>
                  <a:schemeClr val="accent1">
                    <a:lumMod val="50000"/>
                  </a:schemeClr>
                </a:solidFill>
                <a:latin typeface="Nunito"/>
                <a:cs typeface="Times New Roman"/>
              </a:rPr>
              <a:t>INSERT Data into Tables</a:t>
            </a:r>
          </a:p>
        </p:txBody>
      </p:sp>
      <p:sp>
        <p:nvSpPr>
          <p:cNvPr id="2" name="TextBox 1">
            <a:extLst>
              <a:ext uri="{FF2B5EF4-FFF2-40B4-BE49-F238E27FC236}">
                <a16:creationId xmlns:a16="http://schemas.microsoft.com/office/drawing/2014/main" id="{F7761F45-99CF-5094-8BAE-64DDA34139B5}"/>
              </a:ext>
            </a:extLst>
          </p:cNvPr>
          <p:cNvSpPr txBox="1"/>
          <p:nvPr/>
        </p:nvSpPr>
        <p:spPr>
          <a:xfrm>
            <a:off x="460586" y="1904877"/>
            <a:ext cx="6498195" cy="3647152"/>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To INSERT data into a table in SQL, you use the statement.</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INSERT INTO </a:t>
            </a:r>
            <a:r>
              <a:rPr lang="en-US" dirty="0" err="1">
                <a:solidFill>
                  <a:srgbClr val="374151"/>
                </a:solidFill>
                <a:latin typeface="Nunito"/>
                <a:ea typeface="+mn-lt"/>
                <a:cs typeface="+mn-lt"/>
              </a:rPr>
              <a:t>table_name</a:t>
            </a:r>
            <a:r>
              <a:rPr lang="en-US" dirty="0">
                <a:solidFill>
                  <a:srgbClr val="374151"/>
                </a:solidFill>
                <a:latin typeface="Nunito"/>
                <a:ea typeface="+mn-lt"/>
                <a:cs typeface="+mn-lt"/>
              </a:rPr>
              <a:t> (column1, column2) </a:t>
            </a:r>
            <a:r>
              <a:rPr lang="en-US" b="1" dirty="0">
                <a:solidFill>
                  <a:srgbClr val="374151"/>
                </a:solidFill>
                <a:latin typeface="Nunito"/>
                <a:ea typeface="+mn-lt"/>
                <a:cs typeface="+mn-lt"/>
              </a:rPr>
              <a:t>VALUES</a:t>
            </a:r>
            <a:r>
              <a:rPr lang="en-US" dirty="0">
                <a:solidFill>
                  <a:srgbClr val="374151"/>
                </a:solidFill>
                <a:latin typeface="Nunito"/>
                <a:ea typeface="+mn-lt"/>
                <a:cs typeface="+mn-lt"/>
              </a:rPr>
              <a:t> (‘value1', ‘value2');</a:t>
            </a:r>
          </a:p>
          <a:p>
            <a:endParaRPr lang="en-US" dirty="0">
              <a:solidFill>
                <a:srgbClr val="374151"/>
              </a:solidFill>
              <a:latin typeface="Nunito"/>
              <a:ea typeface="+mn-lt"/>
              <a:cs typeface="+mn-lt"/>
            </a:endParaRPr>
          </a:p>
          <a:p>
            <a:endParaRPr lang="en-US" dirty="0">
              <a:latin typeface="Nunito"/>
            </a:endParaRPr>
          </a:p>
          <a:p>
            <a:pPr marL="285750" indent="-285750">
              <a:spcBef>
                <a:spcPts val="600"/>
              </a:spcBef>
              <a:buFont typeface="Arial"/>
              <a:buChar char="•"/>
            </a:pPr>
            <a:r>
              <a:rPr lang="en-US" b="1" dirty="0">
                <a:solidFill>
                  <a:srgbClr val="374151"/>
                </a:solidFill>
                <a:latin typeface="Nunito"/>
                <a:ea typeface="Calibri"/>
                <a:cs typeface="Calibri"/>
              </a:rPr>
              <a:t>INSERT INTO </a:t>
            </a:r>
            <a:r>
              <a:rPr lang="en-US" i="1" dirty="0" err="1">
                <a:solidFill>
                  <a:srgbClr val="374151"/>
                </a:solidFill>
                <a:latin typeface="Nunito"/>
                <a:ea typeface="Calibri"/>
                <a:cs typeface="Calibri"/>
              </a:rPr>
              <a:t>table_name</a:t>
            </a:r>
            <a:r>
              <a:rPr lang="en-US" b="1" dirty="0">
                <a:solidFill>
                  <a:srgbClr val="374151"/>
                </a:solidFill>
                <a:latin typeface="Nunito"/>
                <a:ea typeface="Calibri"/>
                <a:cs typeface="Calibri"/>
              </a:rPr>
              <a:t>: </a:t>
            </a:r>
            <a:r>
              <a:rPr lang="en-US" dirty="0">
                <a:solidFill>
                  <a:srgbClr val="374151"/>
                </a:solidFill>
                <a:latin typeface="Nunito"/>
                <a:ea typeface="Calibri"/>
                <a:cs typeface="Calibri"/>
              </a:rPr>
              <a:t>This specifies which table we want to insert the data into.</a:t>
            </a:r>
          </a:p>
          <a:p>
            <a:pPr marL="285750" indent="-285750">
              <a:spcBef>
                <a:spcPts val="600"/>
              </a:spcBef>
              <a:buFont typeface="Arial"/>
              <a:buChar char="•"/>
            </a:pPr>
            <a:r>
              <a:rPr lang="en-US" b="1" i="1" dirty="0">
                <a:solidFill>
                  <a:srgbClr val="374151"/>
                </a:solidFill>
                <a:latin typeface="Nunito"/>
                <a:ea typeface="Calibri"/>
                <a:cs typeface="Calibri"/>
              </a:rPr>
              <a:t>(</a:t>
            </a:r>
            <a:r>
              <a:rPr lang="en-US" i="1" dirty="0">
                <a:solidFill>
                  <a:srgbClr val="374151"/>
                </a:solidFill>
                <a:latin typeface="Nunito"/>
                <a:ea typeface="Calibri"/>
                <a:cs typeface="Calibri"/>
              </a:rPr>
              <a:t>column1</a:t>
            </a:r>
            <a:r>
              <a:rPr lang="en-US" b="1" i="1" dirty="0">
                <a:solidFill>
                  <a:srgbClr val="374151"/>
                </a:solidFill>
                <a:latin typeface="Nunito"/>
                <a:ea typeface="Calibri"/>
                <a:cs typeface="Calibri"/>
              </a:rPr>
              <a:t>, </a:t>
            </a:r>
            <a:r>
              <a:rPr lang="en-US" i="1" dirty="0">
                <a:solidFill>
                  <a:srgbClr val="374151"/>
                </a:solidFill>
                <a:latin typeface="Nunito"/>
                <a:ea typeface="Calibri"/>
                <a:cs typeface="Calibri"/>
              </a:rPr>
              <a:t>column2</a:t>
            </a:r>
            <a:r>
              <a:rPr lang="en-US" b="1" i="1" dirty="0">
                <a:solidFill>
                  <a:srgbClr val="374151"/>
                </a:solidFill>
                <a:latin typeface="Nunito"/>
                <a:ea typeface="Calibri"/>
                <a:cs typeface="Calibri"/>
              </a:rPr>
              <a:t>): </a:t>
            </a:r>
            <a:r>
              <a:rPr lang="en-US" dirty="0">
                <a:solidFill>
                  <a:srgbClr val="374151"/>
                </a:solidFill>
                <a:latin typeface="Nunito"/>
                <a:ea typeface="Calibri"/>
                <a:cs typeface="Calibri"/>
              </a:rPr>
              <a:t>This defines the columns in the table that we're inserting data into. </a:t>
            </a:r>
          </a:p>
          <a:p>
            <a:pPr marL="285750" indent="-285750">
              <a:spcBef>
                <a:spcPts val="600"/>
              </a:spcBef>
              <a:buFont typeface="Arial"/>
              <a:buChar char="•"/>
            </a:pPr>
            <a:r>
              <a:rPr lang="en-US" b="1" dirty="0">
                <a:solidFill>
                  <a:srgbClr val="374151"/>
                </a:solidFill>
                <a:latin typeface="Nunito"/>
                <a:ea typeface="Calibri"/>
                <a:cs typeface="Calibri"/>
              </a:rPr>
              <a:t>VALUES (‘</a:t>
            </a:r>
            <a:r>
              <a:rPr lang="en-US" i="1" dirty="0">
                <a:solidFill>
                  <a:srgbClr val="374151"/>
                </a:solidFill>
                <a:latin typeface="Nunito"/>
                <a:ea typeface="Calibri"/>
                <a:cs typeface="Calibri"/>
              </a:rPr>
              <a:t>value1</a:t>
            </a:r>
            <a:r>
              <a:rPr lang="en-US" b="1" dirty="0">
                <a:solidFill>
                  <a:srgbClr val="374151"/>
                </a:solidFill>
                <a:latin typeface="Nunito"/>
                <a:ea typeface="Calibri"/>
                <a:cs typeface="Calibri"/>
              </a:rPr>
              <a:t>', </a:t>
            </a:r>
            <a:r>
              <a:rPr lang="en-US" i="1" dirty="0">
                <a:solidFill>
                  <a:srgbClr val="374151"/>
                </a:solidFill>
                <a:latin typeface="Nunito"/>
                <a:ea typeface="Calibri"/>
                <a:cs typeface="Calibri"/>
              </a:rPr>
              <a:t>‘value2</a:t>
            </a:r>
            <a:r>
              <a:rPr lang="en-US" b="1" dirty="0">
                <a:solidFill>
                  <a:srgbClr val="374151"/>
                </a:solidFill>
                <a:latin typeface="Nunito"/>
                <a:ea typeface="Calibri"/>
                <a:cs typeface="Calibri"/>
              </a:rPr>
              <a:t>'): </a:t>
            </a:r>
            <a:r>
              <a:rPr lang="en-US" dirty="0">
                <a:solidFill>
                  <a:srgbClr val="374151"/>
                </a:solidFill>
                <a:latin typeface="Nunito"/>
                <a:ea typeface="Calibri"/>
                <a:cs typeface="Calibri"/>
              </a:rPr>
              <a:t>This defines the actual values we're inserting into the previously mentioned column.</a:t>
            </a:r>
          </a:p>
        </p:txBody>
      </p:sp>
      <p:sp>
        <p:nvSpPr>
          <p:cNvPr id="3" name="TextBox 2">
            <a:extLst>
              <a:ext uri="{FF2B5EF4-FFF2-40B4-BE49-F238E27FC236}">
                <a16:creationId xmlns:a16="http://schemas.microsoft.com/office/drawing/2014/main" id="{BC329A15-4B0B-5D03-EE6D-7C57ABE8055F}"/>
              </a:ext>
            </a:extLst>
          </p:cNvPr>
          <p:cNvSpPr txBox="1"/>
          <p:nvPr/>
        </p:nvSpPr>
        <p:spPr>
          <a:xfrm>
            <a:off x="7127757" y="1904877"/>
            <a:ext cx="4657203" cy="2585323"/>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Insert values inside the "Employees" table</a:t>
            </a:r>
          </a:p>
          <a:p>
            <a:endParaRPr lang="en-US" dirty="0">
              <a:solidFill>
                <a:srgbClr val="374151"/>
              </a:solidFill>
              <a:latin typeface="Nunito"/>
              <a:ea typeface="+mn-lt"/>
              <a:cs typeface="+mn-lt"/>
            </a:endParaRPr>
          </a:p>
          <a:p>
            <a:r>
              <a:rPr lang="en-US" dirty="0">
                <a:solidFill>
                  <a:srgbClr val="374151"/>
                </a:solidFill>
                <a:latin typeface="Nunito"/>
                <a:ea typeface="+mn-lt"/>
                <a:cs typeface="+mn-lt"/>
              </a:rPr>
              <a:t>INSERT INTO employee (</a:t>
            </a:r>
            <a:r>
              <a:rPr lang="en-US" dirty="0" err="1">
                <a:solidFill>
                  <a:srgbClr val="374151"/>
                </a:solidFill>
                <a:latin typeface="Nunito"/>
                <a:ea typeface="+mn-lt"/>
                <a:cs typeface="+mn-lt"/>
              </a:rPr>
              <a:t>first_name</a:t>
            </a:r>
            <a:r>
              <a:rPr lang="en-US" dirty="0">
                <a:solidFill>
                  <a:srgbClr val="374151"/>
                </a:solidFill>
                <a:latin typeface="Nunito"/>
                <a:ea typeface="+mn-lt"/>
                <a:cs typeface="+mn-lt"/>
              </a:rPr>
              <a:t>, </a:t>
            </a:r>
            <a:r>
              <a:rPr lang="en-US" dirty="0" err="1">
                <a:solidFill>
                  <a:srgbClr val="374151"/>
                </a:solidFill>
                <a:latin typeface="Nunito"/>
                <a:ea typeface="+mn-lt"/>
                <a:cs typeface="+mn-lt"/>
              </a:rPr>
              <a:t>last_name</a:t>
            </a:r>
            <a:r>
              <a:rPr lang="en-US" dirty="0">
                <a:solidFill>
                  <a:srgbClr val="374151"/>
                </a:solidFill>
                <a:latin typeface="Nunito"/>
                <a:ea typeface="+mn-lt"/>
                <a:cs typeface="+mn-lt"/>
              </a:rPr>
              <a:t>) VALUES ('John', 'Doe');</a:t>
            </a:r>
          </a:p>
          <a:p>
            <a:endParaRPr lang="en-US" dirty="0">
              <a:solidFill>
                <a:srgbClr val="374151"/>
              </a:solidFill>
              <a:latin typeface="Nunito"/>
              <a:ea typeface="+mn-lt"/>
              <a:cs typeface="+mn-lt"/>
            </a:endParaRPr>
          </a:p>
          <a:p>
            <a:r>
              <a:rPr lang="en-US" dirty="0">
                <a:solidFill>
                  <a:srgbClr val="374151"/>
                </a:solidFill>
                <a:latin typeface="Nunito"/>
                <a:ea typeface="+mn-lt"/>
                <a:cs typeface="+mn-lt"/>
              </a:rPr>
              <a:t>In this example, we added ‘John’, ’Doe’ into the ‘</a:t>
            </a:r>
            <a:r>
              <a:rPr lang="en-US" dirty="0" err="1">
                <a:solidFill>
                  <a:srgbClr val="374151"/>
                </a:solidFill>
                <a:latin typeface="Nunito"/>
                <a:ea typeface="+mn-lt"/>
                <a:cs typeface="+mn-lt"/>
              </a:rPr>
              <a:t>first_name</a:t>
            </a:r>
            <a:r>
              <a:rPr lang="en-US" dirty="0">
                <a:solidFill>
                  <a:srgbClr val="374151"/>
                </a:solidFill>
                <a:latin typeface="Nunito"/>
                <a:ea typeface="+mn-lt"/>
                <a:cs typeface="+mn-lt"/>
              </a:rPr>
              <a:t>’ and ‘</a:t>
            </a:r>
            <a:r>
              <a:rPr lang="en-US" dirty="0" err="1">
                <a:solidFill>
                  <a:srgbClr val="374151"/>
                </a:solidFill>
                <a:latin typeface="Nunito"/>
                <a:ea typeface="+mn-lt"/>
                <a:cs typeface="+mn-lt"/>
              </a:rPr>
              <a:t>last_name</a:t>
            </a:r>
            <a:r>
              <a:rPr lang="en-US" dirty="0">
                <a:solidFill>
                  <a:srgbClr val="374151"/>
                </a:solidFill>
                <a:latin typeface="Nunito"/>
                <a:ea typeface="+mn-lt"/>
                <a:cs typeface="+mn-lt"/>
              </a:rPr>
              <a:t>’ columns of the employees table</a:t>
            </a:r>
          </a:p>
        </p:txBody>
      </p:sp>
    </p:spTree>
    <p:extLst>
      <p:ext uri="{BB962C8B-B14F-4D97-AF65-F5344CB8AC3E}">
        <p14:creationId xmlns:p14="http://schemas.microsoft.com/office/powerpoint/2010/main" val="3328450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64477" y="618245"/>
            <a:ext cx="1192894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b="1" spc="-30" dirty="0">
                <a:solidFill>
                  <a:schemeClr val="accent1">
                    <a:lumMod val="50000"/>
                  </a:schemeClr>
                </a:solidFill>
                <a:latin typeface="Nunito"/>
                <a:cs typeface="Times New Roman"/>
              </a:rPr>
              <a:t>Data Types in SQL</a:t>
            </a:r>
          </a:p>
        </p:txBody>
      </p:sp>
      <p:sp>
        <p:nvSpPr>
          <p:cNvPr id="2" name="TextBox 1">
            <a:extLst>
              <a:ext uri="{FF2B5EF4-FFF2-40B4-BE49-F238E27FC236}">
                <a16:creationId xmlns:a16="http://schemas.microsoft.com/office/drawing/2014/main" id="{F7761F45-99CF-5094-8BAE-64DDA34139B5}"/>
              </a:ext>
            </a:extLst>
          </p:cNvPr>
          <p:cNvSpPr txBox="1"/>
          <p:nvPr/>
        </p:nvSpPr>
        <p:spPr>
          <a:xfrm>
            <a:off x="587630" y="1670098"/>
            <a:ext cx="3238846" cy="2385268"/>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Everything we insert into a database has a specific data type.</a:t>
            </a:r>
          </a:p>
          <a:p>
            <a:r>
              <a:rPr lang="en-US" dirty="0">
                <a:solidFill>
                  <a:srgbClr val="374151"/>
                </a:solidFill>
                <a:latin typeface="Nunito"/>
                <a:ea typeface="+mn-lt"/>
                <a:cs typeface="+mn-lt"/>
              </a:rPr>
              <a:t>They are divided into:</a:t>
            </a:r>
          </a:p>
          <a:p>
            <a:pPr marL="342900" indent="-342900">
              <a:spcBef>
                <a:spcPts val="600"/>
              </a:spcBef>
              <a:buFont typeface="Arial" panose="020B0604020202020204" pitchFamily="34" charset="0"/>
              <a:buChar char="•"/>
            </a:pPr>
            <a:r>
              <a:rPr lang="en-US" b="1" dirty="0">
                <a:solidFill>
                  <a:srgbClr val="374151"/>
                </a:solidFill>
                <a:latin typeface="Nunito"/>
                <a:ea typeface="+mn-lt"/>
                <a:cs typeface="+mn-lt"/>
              </a:rPr>
              <a:t>Text</a:t>
            </a:r>
            <a:r>
              <a:rPr lang="en-US" dirty="0">
                <a:solidFill>
                  <a:srgbClr val="374151"/>
                </a:solidFill>
                <a:latin typeface="Nunito"/>
                <a:ea typeface="+mn-lt"/>
                <a:cs typeface="+mn-lt"/>
              </a:rPr>
              <a:t> fields</a:t>
            </a:r>
          </a:p>
          <a:p>
            <a:pPr marL="342900" indent="-342900">
              <a:buFont typeface="Arial" panose="020B0604020202020204" pitchFamily="34" charset="0"/>
              <a:buChar char="•"/>
            </a:pPr>
            <a:r>
              <a:rPr lang="en-US" b="1" dirty="0">
                <a:solidFill>
                  <a:srgbClr val="374151"/>
                </a:solidFill>
                <a:latin typeface="Nunito"/>
                <a:ea typeface="+mn-lt"/>
                <a:cs typeface="+mn-lt"/>
              </a:rPr>
              <a:t>Binary</a:t>
            </a:r>
            <a:r>
              <a:rPr lang="en-US" dirty="0">
                <a:solidFill>
                  <a:srgbClr val="374151"/>
                </a:solidFill>
                <a:latin typeface="Nunito"/>
                <a:ea typeface="+mn-lt"/>
                <a:cs typeface="+mn-lt"/>
              </a:rPr>
              <a:t> fields</a:t>
            </a:r>
          </a:p>
          <a:p>
            <a:pPr marL="342900" indent="-342900">
              <a:buFont typeface="Arial" panose="020B0604020202020204" pitchFamily="34" charset="0"/>
              <a:buChar char="•"/>
            </a:pPr>
            <a:r>
              <a:rPr lang="en-US" b="1" dirty="0">
                <a:solidFill>
                  <a:srgbClr val="374151"/>
                </a:solidFill>
                <a:latin typeface="Nunito"/>
                <a:ea typeface="+mn-lt"/>
                <a:cs typeface="+mn-lt"/>
              </a:rPr>
              <a:t>Numeric</a:t>
            </a:r>
            <a:r>
              <a:rPr lang="en-US" dirty="0">
                <a:solidFill>
                  <a:srgbClr val="374151"/>
                </a:solidFill>
                <a:latin typeface="Nunito"/>
                <a:ea typeface="+mn-lt"/>
                <a:cs typeface="+mn-lt"/>
              </a:rPr>
              <a:t> fields</a:t>
            </a:r>
          </a:p>
          <a:p>
            <a:pPr marL="342900" indent="-342900">
              <a:buFont typeface="Arial" panose="020B0604020202020204" pitchFamily="34" charset="0"/>
              <a:buChar char="•"/>
            </a:pPr>
            <a:r>
              <a:rPr lang="en-US" b="1" dirty="0">
                <a:solidFill>
                  <a:srgbClr val="374151"/>
                </a:solidFill>
                <a:latin typeface="Nunito"/>
                <a:ea typeface="+mn-lt"/>
                <a:cs typeface="+mn-lt"/>
              </a:rPr>
              <a:t>Date fields</a:t>
            </a:r>
            <a:endParaRPr lang="en-US" dirty="0">
              <a:solidFill>
                <a:srgbClr val="374151"/>
              </a:solidFill>
              <a:latin typeface="Nunito"/>
              <a:ea typeface="+mn-lt"/>
              <a:cs typeface="+mn-lt"/>
            </a:endParaRPr>
          </a:p>
        </p:txBody>
      </p:sp>
      <p:sp>
        <p:nvSpPr>
          <p:cNvPr id="5" name="TextBox 4">
            <a:extLst>
              <a:ext uri="{FF2B5EF4-FFF2-40B4-BE49-F238E27FC236}">
                <a16:creationId xmlns:a16="http://schemas.microsoft.com/office/drawing/2014/main" id="{3E1C6241-471E-5F9E-7D15-89CF44EE7041}"/>
              </a:ext>
            </a:extLst>
          </p:cNvPr>
          <p:cNvSpPr txBox="1"/>
          <p:nvPr/>
        </p:nvSpPr>
        <p:spPr>
          <a:xfrm>
            <a:off x="4135674" y="1670098"/>
            <a:ext cx="7648553" cy="3970318"/>
          </a:xfrm>
          <a:prstGeom prst="rect">
            <a:avLst/>
          </a:prstGeom>
          <a:noFill/>
        </p:spPr>
        <p:txBody>
          <a:bodyPr wrap="square" lIns="91440" tIns="45720" rIns="91440" bIns="45720" anchor="t">
            <a:spAutoFit/>
          </a:bodyPr>
          <a:lstStyle/>
          <a:p>
            <a:r>
              <a:rPr lang="en-US" b="1" u="sng" dirty="0">
                <a:solidFill>
                  <a:srgbClr val="374151"/>
                </a:solidFill>
                <a:latin typeface="Nunito"/>
                <a:ea typeface="+mn-lt"/>
                <a:cs typeface="+mn-lt"/>
              </a:rPr>
              <a:t>Text Data Types:</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CHAR</a:t>
            </a:r>
            <a:r>
              <a:rPr lang="en-US" dirty="0">
                <a:solidFill>
                  <a:srgbClr val="374151"/>
                </a:solidFill>
                <a:latin typeface="Nunito"/>
                <a:ea typeface="+mn-lt"/>
                <a:cs typeface="+mn-lt"/>
              </a:rPr>
              <a:t>: Stores fixed-length character strings. Good for short, important data with a predetermined length. (Example: Initials (3 characters), product codes (10 characters))</a:t>
            </a:r>
          </a:p>
          <a:p>
            <a:r>
              <a:rPr lang="en-US" b="1" dirty="0">
                <a:solidFill>
                  <a:srgbClr val="374151"/>
                </a:solidFill>
                <a:latin typeface="Nunito"/>
                <a:ea typeface="+mn-lt"/>
                <a:cs typeface="+mn-lt"/>
              </a:rPr>
              <a:t>VARCHAR</a:t>
            </a:r>
            <a:r>
              <a:rPr lang="en-US" dirty="0">
                <a:solidFill>
                  <a:srgbClr val="374151"/>
                </a:solidFill>
                <a:latin typeface="Nunito"/>
                <a:ea typeface="+mn-lt"/>
                <a:cs typeface="+mn-lt"/>
              </a:rPr>
              <a:t>: Stores variable-length character strings. More efficient for text that can vary in length. (Example: Product names, customer addresses)</a:t>
            </a:r>
          </a:p>
          <a:p>
            <a:r>
              <a:rPr lang="en-US" b="1" dirty="0">
                <a:solidFill>
                  <a:srgbClr val="374151"/>
                </a:solidFill>
                <a:latin typeface="Nunito"/>
                <a:ea typeface="+mn-lt"/>
                <a:cs typeface="+mn-lt"/>
              </a:rPr>
              <a:t>TEXT/BLOB: </a:t>
            </a:r>
            <a:r>
              <a:rPr lang="en-US" dirty="0">
                <a:solidFill>
                  <a:srgbClr val="374151"/>
                </a:solidFill>
                <a:latin typeface="Nunito"/>
                <a:ea typeface="+mn-lt"/>
                <a:cs typeface="+mn-lt"/>
              </a:rPr>
              <a:t>These are used for very large text or binary data. Choose the appropriate one based on your needs.</a:t>
            </a:r>
          </a:p>
          <a:p>
            <a:pPr lvl="1"/>
            <a:r>
              <a:rPr lang="en-US" b="1" dirty="0">
                <a:solidFill>
                  <a:srgbClr val="374151"/>
                </a:solidFill>
                <a:latin typeface="Nunito"/>
                <a:ea typeface="+mn-lt"/>
                <a:cs typeface="+mn-lt"/>
              </a:rPr>
              <a:t>TEXT</a:t>
            </a:r>
            <a:r>
              <a:rPr lang="en-US" dirty="0">
                <a:solidFill>
                  <a:srgbClr val="374151"/>
                </a:solidFill>
                <a:latin typeface="Nunito"/>
                <a:ea typeface="+mn-lt"/>
                <a:cs typeface="+mn-lt"/>
              </a:rPr>
              <a:t> (</a:t>
            </a:r>
            <a:r>
              <a:rPr lang="en-US" b="1" i="1" dirty="0">
                <a:solidFill>
                  <a:srgbClr val="374151"/>
                </a:solidFill>
                <a:latin typeface="Nunito"/>
                <a:ea typeface="+mn-lt"/>
                <a:cs typeface="+mn-lt"/>
              </a:rPr>
              <a:t>TINYTEXT, MEDIUMTEXT, LONGTEXT</a:t>
            </a:r>
            <a:r>
              <a:rPr lang="en-US" dirty="0">
                <a:solidFill>
                  <a:srgbClr val="374151"/>
                </a:solidFill>
                <a:latin typeface="Nunito"/>
                <a:ea typeface="+mn-lt"/>
                <a:cs typeface="+mn-lt"/>
              </a:rPr>
              <a:t>): Stores large textual data like essays or descriptions.</a:t>
            </a:r>
          </a:p>
          <a:p>
            <a:pPr lvl="1"/>
            <a:r>
              <a:rPr lang="en-US" b="1" dirty="0">
                <a:solidFill>
                  <a:srgbClr val="374151"/>
                </a:solidFill>
                <a:latin typeface="Nunito"/>
                <a:ea typeface="+mn-lt"/>
                <a:cs typeface="+mn-lt"/>
              </a:rPr>
              <a:t>BLOB</a:t>
            </a:r>
            <a:r>
              <a:rPr lang="en-US" dirty="0">
                <a:solidFill>
                  <a:srgbClr val="374151"/>
                </a:solidFill>
                <a:latin typeface="Nunito"/>
                <a:ea typeface="+mn-lt"/>
                <a:cs typeface="+mn-lt"/>
              </a:rPr>
              <a:t> (</a:t>
            </a:r>
            <a:r>
              <a:rPr lang="en-US" b="1" i="1" dirty="0">
                <a:solidFill>
                  <a:srgbClr val="374151"/>
                </a:solidFill>
                <a:latin typeface="Nunito"/>
                <a:ea typeface="+mn-lt"/>
                <a:cs typeface="+mn-lt"/>
              </a:rPr>
              <a:t>TINYBLOB, MEDIUMBLOB, LONGBLOB</a:t>
            </a:r>
            <a:r>
              <a:rPr lang="en-US" dirty="0">
                <a:solidFill>
                  <a:srgbClr val="374151"/>
                </a:solidFill>
                <a:latin typeface="Nunito"/>
                <a:ea typeface="+mn-lt"/>
                <a:cs typeface="+mn-lt"/>
              </a:rPr>
              <a:t>): Stores large binary data like images, audio, or video files.</a:t>
            </a:r>
          </a:p>
        </p:txBody>
      </p:sp>
    </p:spTree>
    <p:extLst>
      <p:ext uri="{BB962C8B-B14F-4D97-AF65-F5344CB8AC3E}">
        <p14:creationId xmlns:p14="http://schemas.microsoft.com/office/powerpoint/2010/main" val="337218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604174" y="498274"/>
            <a:ext cx="6983649"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3600" b="1" u="sng" spc="-30" dirty="0">
                <a:solidFill>
                  <a:schemeClr val="accent1">
                    <a:lumMod val="50000"/>
                  </a:schemeClr>
                </a:solidFill>
                <a:latin typeface="Nunito"/>
                <a:cs typeface="Times New Roman"/>
              </a:rPr>
              <a:t>Data Types in SQL</a:t>
            </a:r>
          </a:p>
        </p:txBody>
      </p:sp>
      <p:sp>
        <p:nvSpPr>
          <p:cNvPr id="5" name="TextBox 4">
            <a:extLst>
              <a:ext uri="{FF2B5EF4-FFF2-40B4-BE49-F238E27FC236}">
                <a16:creationId xmlns:a16="http://schemas.microsoft.com/office/drawing/2014/main" id="{3E1C6241-471E-5F9E-7D15-89CF44EE7041}"/>
              </a:ext>
            </a:extLst>
          </p:cNvPr>
          <p:cNvSpPr txBox="1"/>
          <p:nvPr/>
        </p:nvSpPr>
        <p:spPr>
          <a:xfrm>
            <a:off x="588726" y="1542751"/>
            <a:ext cx="5313684" cy="3877985"/>
          </a:xfrm>
          <a:prstGeom prst="rect">
            <a:avLst/>
          </a:prstGeom>
          <a:noFill/>
        </p:spPr>
        <p:txBody>
          <a:bodyPr wrap="square" lIns="91440" tIns="45720" rIns="91440" bIns="45720" anchor="t">
            <a:spAutoFit/>
          </a:bodyPr>
          <a:lstStyle/>
          <a:p>
            <a:r>
              <a:rPr lang="en-US" b="1" u="sng" dirty="0">
                <a:solidFill>
                  <a:srgbClr val="374151"/>
                </a:solidFill>
                <a:latin typeface="Nunito"/>
                <a:ea typeface="+mn-lt"/>
                <a:cs typeface="+mn-lt"/>
              </a:rPr>
              <a:t>Numeric Data Types:</a:t>
            </a:r>
          </a:p>
          <a:p>
            <a:endParaRPr lang="en-US" dirty="0">
              <a:solidFill>
                <a:srgbClr val="374151"/>
              </a:solidFill>
              <a:latin typeface="Nunito"/>
              <a:ea typeface="+mn-lt"/>
              <a:cs typeface="+mn-lt"/>
            </a:endParaRPr>
          </a:p>
          <a:p>
            <a:pPr>
              <a:spcBef>
                <a:spcPts val="1200"/>
              </a:spcBef>
            </a:pPr>
            <a:r>
              <a:rPr lang="en-US" b="1" dirty="0">
                <a:solidFill>
                  <a:srgbClr val="374151"/>
                </a:solidFill>
                <a:latin typeface="Nunito"/>
                <a:ea typeface="+mn-lt"/>
                <a:cs typeface="+mn-lt"/>
              </a:rPr>
              <a:t>INT (INTEGER): </a:t>
            </a:r>
            <a:r>
              <a:rPr lang="en-US" dirty="0">
                <a:solidFill>
                  <a:srgbClr val="374151"/>
                </a:solidFill>
                <a:latin typeface="Nunito"/>
                <a:ea typeface="+mn-lt"/>
                <a:cs typeface="+mn-lt"/>
              </a:rPr>
              <a:t>Stores whole numbers, positive, negative, or zero. (Example: Employee IDs, product quantities)</a:t>
            </a:r>
          </a:p>
          <a:p>
            <a:pPr>
              <a:spcBef>
                <a:spcPts val="1200"/>
              </a:spcBef>
            </a:pPr>
            <a:r>
              <a:rPr lang="en-US" b="1" dirty="0">
                <a:solidFill>
                  <a:srgbClr val="374151"/>
                </a:solidFill>
                <a:latin typeface="Nunito"/>
                <a:ea typeface="+mn-lt"/>
                <a:cs typeface="+mn-lt"/>
              </a:rPr>
              <a:t>DECIMAL: </a:t>
            </a:r>
            <a:r>
              <a:rPr lang="en-US" dirty="0">
                <a:solidFill>
                  <a:srgbClr val="374151"/>
                </a:solidFill>
                <a:latin typeface="Nunito"/>
                <a:ea typeface="+mn-lt"/>
                <a:cs typeface="+mn-lt"/>
              </a:rPr>
              <a:t>Stores numbers with decimals for precise values. (Example: Product prices, account balances)</a:t>
            </a:r>
          </a:p>
          <a:p>
            <a:pPr>
              <a:spcBef>
                <a:spcPts val="1200"/>
              </a:spcBef>
            </a:pPr>
            <a:r>
              <a:rPr lang="en-US" b="1" dirty="0">
                <a:solidFill>
                  <a:srgbClr val="374151"/>
                </a:solidFill>
                <a:latin typeface="Nunito"/>
                <a:ea typeface="+mn-lt"/>
                <a:cs typeface="+mn-lt"/>
              </a:rPr>
              <a:t>FLOAT/DOUBLE: </a:t>
            </a:r>
            <a:r>
              <a:rPr lang="en-US" dirty="0">
                <a:solidFill>
                  <a:srgbClr val="374151"/>
                </a:solidFill>
                <a:latin typeface="Nunito"/>
                <a:ea typeface="+mn-lt"/>
                <a:cs typeface="+mn-lt"/>
              </a:rPr>
              <a:t>Stores numbers with decimals, good for very large or small values, but less precise than DECIMAL. (Example: Scientific measurements, geographical coordinates)</a:t>
            </a:r>
          </a:p>
        </p:txBody>
      </p:sp>
      <p:sp>
        <p:nvSpPr>
          <p:cNvPr id="3" name="TextBox 2">
            <a:extLst>
              <a:ext uri="{FF2B5EF4-FFF2-40B4-BE49-F238E27FC236}">
                <a16:creationId xmlns:a16="http://schemas.microsoft.com/office/drawing/2014/main" id="{5FC18277-4B87-C6BF-8970-26D408ADF9C1}"/>
              </a:ext>
            </a:extLst>
          </p:cNvPr>
          <p:cNvSpPr txBox="1"/>
          <p:nvPr/>
        </p:nvSpPr>
        <p:spPr>
          <a:xfrm>
            <a:off x="6095999" y="1542751"/>
            <a:ext cx="5642920" cy="3477875"/>
          </a:xfrm>
          <a:prstGeom prst="rect">
            <a:avLst/>
          </a:prstGeom>
          <a:noFill/>
        </p:spPr>
        <p:txBody>
          <a:bodyPr wrap="square" lIns="91440" tIns="45720" rIns="91440" bIns="45720" anchor="t">
            <a:spAutoFit/>
          </a:bodyPr>
          <a:lstStyle/>
          <a:p>
            <a:pPr>
              <a:spcBef>
                <a:spcPts val="1200"/>
              </a:spcBef>
            </a:pPr>
            <a:r>
              <a:rPr lang="en-US" b="1" u="sng" dirty="0">
                <a:solidFill>
                  <a:srgbClr val="374151"/>
                </a:solidFill>
                <a:latin typeface="Nunito"/>
                <a:ea typeface="+mn-lt"/>
                <a:cs typeface="+mn-lt"/>
              </a:rPr>
              <a:t>Date and Time Data Types:</a:t>
            </a:r>
          </a:p>
          <a:p>
            <a:pPr>
              <a:spcBef>
                <a:spcPts val="1200"/>
              </a:spcBef>
            </a:pPr>
            <a:endParaRPr lang="en-US" b="1" dirty="0">
              <a:solidFill>
                <a:srgbClr val="374151"/>
              </a:solidFill>
              <a:latin typeface="Nunito"/>
              <a:ea typeface="+mn-lt"/>
              <a:cs typeface="+mn-lt"/>
            </a:endParaRPr>
          </a:p>
          <a:p>
            <a:pPr>
              <a:spcBef>
                <a:spcPts val="1200"/>
              </a:spcBef>
            </a:pPr>
            <a:r>
              <a:rPr lang="en-US" b="1" dirty="0">
                <a:solidFill>
                  <a:srgbClr val="374151"/>
                </a:solidFill>
                <a:latin typeface="Nunito"/>
                <a:ea typeface="+mn-lt"/>
                <a:cs typeface="+mn-lt"/>
              </a:rPr>
              <a:t>DATE: </a:t>
            </a:r>
            <a:r>
              <a:rPr lang="en-US" dirty="0">
                <a:solidFill>
                  <a:srgbClr val="374151"/>
                </a:solidFill>
                <a:latin typeface="Nunito"/>
                <a:ea typeface="+mn-lt"/>
                <a:cs typeface="+mn-lt"/>
              </a:rPr>
              <a:t>Stores year, month, and day in the format YYYY-MM-DD. (Example: Order dates, birth dates)</a:t>
            </a:r>
          </a:p>
          <a:p>
            <a:pPr>
              <a:spcBef>
                <a:spcPts val="1200"/>
              </a:spcBef>
            </a:pPr>
            <a:r>
              <a:rPr lang="en-US" b="1" dirty="0">
                <a:solidFill>
                  <a:srgbClr val="374151"/>
                </a:solidFill>
                <a:latin typeface="Nunito"/>
                <a:ea typeface="+mn-lt"/>
                <a:cs typeface="+mn-lt"/>
              </a:rPr>
              <a:t>TIME: </a:t>
            </a:r>
            <a:r>
              <a:rPr lang="en-US" dirty="0">
                <a:solidFill>
                  <a:srgbClr val="374151"/>
                </a:solidFill>
                <a:latin typeface="Nunito"/>
                <a:ea typeface="+mn-lt"/>
                <a:cs typeface="+mn-lt"/>
              </a:rPr>
              <a:t>Stores hours, minutes, and seconds in the format HH:MM:SS. (Example: Flight times, meeting times)</a:t>
            </a:r>
          </a:p>
          <a:p>
            <a:pPr>
              <a:spcBef>
                <a:spcPts val="1200"/>
              </a:spcBef>
            </a:pPr>
            <a:r>
              <a:rPr lang="en-US" b="1" dirty="0">
                <a:solidFill>
                  <a:srgbClr val="374151"/>
                </a:solidFill>
                <a:latin typeface="Nunito"/>
                <a:ea typeface="+mn-lt"/>
                <a:cs typeface="+mn-lt"/>
              </a:rPr>
              <a:t>DATETIME: </a:t>
            </a:r>
            <a:r>
              <a:rPr lang="en-US" dirty="0">
                <a:solidFill>
                  <a:srgbClr val="374151"/>
                </a:solidFill>
                <a:latin typeface="Nunito"/>
                <a:ea typeface="+mn-lt"/>
                <a:cs typeface="+mn-lt"/>
              </a:rPr>
              <a:t>Combines DATE and TIME information, storing both date and time values. (Example: Login timestamps, transaction timestamps)</a:t>
            </a:r>
          </a:p>
        </p:txBody>
      </p:sp>
    </p:spTree>
    <p:extLst>
      <p:ext uri="{BB962C8B-B14F-4D97-AF65-F5344CB8AC3E}">
        <p14:creationId xmlns:p14="http://schemas.microsoft.com/office/powerpoint/2010/main" val="1874994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018979" y="533955"/>
            <a:ext cx="9638162"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3600" b="1" spc="-30" dirty="0">
                <a:solidFill>
                  <a:schemeClr val="accent1">
                    <a:lumMod val="50000"/>
                  </a:schemeClr>
                </a:solidFill>
                <a:latin typeface="Nunito"/>
                <a:cs typeface="Times New Roman"/>
              </a:rPr>
              <a:t>SELECT Statement for Data Retrieval</a:t>
            </a:r>
          </a:p>
        </p:txBody>
      </p:sp>
      <p:sp>
        <p:nvSpPr>
          <p:cNvPr id="2" name="TextBox 1">
            <a:extLst>
              <a:ext uri="{FF2B5EF4-FFF2-40B4-BE49-F238E27FC236}">
                <a16:creationId xmlns:a16="http://schemas.microsoft.com/office/drawing/2014/main" id="{F7761F45-99CF-5094-8BAE-64DDA34139B5}"/>
              </a:ext>
            </a:extLst>
          </p:cNvPr>
          <p:cNvSpPr txBox="1"/>
          <p:nvPr/>
        </p:nvSpPr>
        <p:spPr>
          <a:xfrm>
            <a:off x="1008793" y="1678920"/>
            <a:ext cx="10487109" cy="3693319"/>
          </a:xfrm>
          <a:prstGeom prst="rect">
            <a:avLst/>
          </a:prstGeom>
          <a:noFill/>
        </p:spPr>
        <p:txBody>
          <a:bodyPr wrap="square" lIns="91440" tIns="45720" rIns="91440" bIns="45720" anchor="t">
            <a:spAutoFit/>
          </a:bodyPr>
          <a:lstStyle/>
          <a:p>
            <a:r>
              <a:rPr lang="en-US" dirty="0">
                <a:solidFill>
                  <a:srgbClr val="374151"/>
                </a:solidFill>
                <a:latin typeface="Nunito"/>
                <a:ea typeface="+mn-lt"/>
                <a:cs typeface="+mn-lt"/>
              </a:rPr>
              <a:t>A basic SELECT statement in SQL is used for data retrieval. It allows you to specify the columns you want to retrieve and the table from which you want to retrieve the data</a:t>
            </a:r>
          </a:p>
          <a:p>
            <a:r>
              <a:rPr lang="en-US" dirty="0">
                <a:solidFill>
                  <a:srgbClr val="374151"/>
                </a:solidFill>
                <a:latin typeface="Nunito"/>
                <a:ea typeface="+mn-lt"/>
                <a:cs typeface="+mn-lt"/>
              </a:rPr>
              <a:t>   </a:t>
            </a:r>
            <a:r>
              <a:rPr lang="en-US" i="1" dirty="0">
                <a:solidFill>
                  <a:srgbClr val="374151"/>
                </a:solidFill>
                <a:latin typeface="Nunito"/>
                <a:ea typeface="+mn-lt"/>
                <a:cs typeface="+mn-lt"/>
              </a:rPr>
              <a:t> </a:t>
            </a:r>
            <a:r>
              <a:rPr lang="en-US" b="1" dirty="0">
                <a:solidFill>
                  <a:srgbClr val="374151"/>
                </a:solidFill>
                <a:latin typeface="Nunito"/>
                <a:ea typeface="+mn-lt"/>
                <a:cs typeface="+mn-lt"/>
              </a:rPr>
              <a:t>SELECT</a:t>
            </a:r>
            <a:r>
              <a:rPr lang="en-US" i="1" dirty="0">
                <a:solidFill>
                  <a:srgbClr val="374151"/>
                </a:solidFill>
                <a:latin typeface="Nunito"/>
                <a:ea typeface="+mn-lt"/>
                <a:cs typeface="+mn-lt"/>
              </a:rPr>
              <a:t> column1, column2</a:t>
            </a:r>
            <a:endParaRPr lang="en-US" i="1" dirty="0">
              <a:latin typeface="Nunito"/>
            </a:endParaRPr>
          </a:p>
          <a:p>
            <a:r>
              <a:rPr lang="en-US" i="1" dirty="0">
                <a:solidFill>
                  <a:srgbClr val="374151"/>
                </a:solidFill>
                <a:latin typeface="Nunito"/>
                <a:ea typeface="+mn-lt"/>
                <a:cs typeface="+mn-lt"/>
              </a:rPr>
              <a:t>    </a:t>
            </a:r>
            <a:r>
              <a:rPr lang="en-US" b="1" dirty="0">
                <a:solidFill>
                  <a:srgbClr val="374151"/>
                </a:solidFill>
                <a:latin typeface="Nunito"/>
                <a:ea typeface="+mn-lt"/>
                <a:cs typeface="+mn-lt"/>
              </a:rPr>
              <a:t>FROM</a:t>
            </a:r>
            <a:r>
              <a:rPr lang="en-US" i="1" dirty="0">
                <a:solidFill>
                  <a:srgbClr val="374151"/>
                </a:solidFill>
                <a:latin typeface="Nunito"/>
                <a:ea typeface="+mn-lt"/>
                <a:cs typeface="+mn-lt"/>
              </a:rPr>
              <a:t> </a:t>
            </a:r>
            <a:r>
              <a:rPr lang="en-US" i="1" dirty="0" err="1">
                <a:solidFill>
                  <a:srgbClr val="374151"/>
                </a:solidFill>
                <a:latin typeface="Nunito"/>
                <a:ea typeface="+mn-lt"/>
                <a:cs typeface="+mn-lt"/>
              </a:rPr>
              <a:t>table_name</a:t>
            </a:r>
            <a:r>
              <a:rPr lang="en-US" i="1" dirty="0">
                <a:solidFill>
                  <a:srgbClr val="374151"/>
                </a:solidFill>
                <a:latin typeface="Nunito"/>
                <a:ea typeface="+mn-lt"/>
                <a:cs typeface="+mn-lt"/>
              </a:rPr>
              <a:t>;</a:t>
            </a:r>
            <a:endParaRPr lang="en-US" i="1" dirty="0">
              <a:latin typeface="Nunito"/>
            </a:endParaRPr>
          </a:p>
          <a:p>
            <a:endParaRPr lang="en-US" dirty="0">
              <a:solidFill>
                <a:srgbClr val="374151"/>
              </a:solidFill>
              <a:latin typeface="Nunito"/>
              <a:ea typeface="+mn-lt"/>
              <a:cs typeface="+mn-lt"/>
            </a:endParaRPr>
          </a:p>
          <a:p>
            <a:pPr marL="342900" indent="-342900">
              <a:buFont typeface="Arial"/>
              <a:buChar char="•"/>
            </a:pPr>
            <a:r>
              <a:rPr lang="en-US" b="1" dirty="0">
                <a:solidFill>
                  <a:srgbClr val="374151"/>
                </a:solidFill>
                <a:latin typeface="Nunito"/>
                <a:ea typeface="+mn-lt"/>
                <a:cs typeface="+mn-lt"/>
              </a:rPr>
              <a:t>SELECT</a:t>
            </a:r>
            <a:r>
              <a:rPr lang="en-US" dirty="0">
                <a:solidFill>
                  <a:srgbClr val="374151"/>
                </a:solidFill>
                <a:latin typeface="Nunito"/>
                <a:ea typeface="+mn-lt"/>
                <a:cs typeface="+mn-lt"/>
              </a:rPr>
              <a:t>: Retrieves data from the database.</a:t>
            </a:r>
          </a:p>
          <a:p>
            <a:pPr marL="342900" indent="-342900">
              <a:buFont typeface="Arial"/>
              <a:buChar char="•"/>
            </a:pPr>
            <a:r>
              <a:rPr lang="en-US" dirty="0">
                <a:solidFill>
                  <a:srgbClr val="374151"/>
                </a:solidFill>
                <a:latin typeface="Nunito"/>
                <a:ea typeface="+mn-lt"/>
                <a:cs typeface="+mn-lt"/>
              </a:rPr>
              <a:t>column1, column2: Specifies the columns you want to retrieve (you can select multiple by separating with commas).</a:t>
            </a:r>
          </a:p>
          <a:p>
            <a:pPr marL="342900" indent="-342900">
              <a:buFont typeface="Arial"/>
              <a:buChar char="•"/>
            </a:pPr>
            <a:r>
              <a:rPr lang="en-US" b="1" dirty="0">
                <a:solidFill>
                  <a:srgbClr val="374151"/>
                </a:solidFill>
                <a:latin typeface="Nunito"/>
                <a:ea typeface="+mn-lt"/>
                <a:cs typeface="+mn-lt"/>
              </a:rPr>
              <a:t>FROM</a:t>
            </a:r>
            <a:r>
              <a:rPr lang="en-US" dirty="0">
                <a:solidFill>
                  <a:srgbClr val="374151"/>
                </a:solidFill>
                <a:latin typeface="Nunito"/>
                <a:ea typeface="+mn-lt"/>
                <a:cs typeface="+mn-lt"/>
              </a:rPr>
              <a:t>: Specifies the table you're retrieving data from by replacing it with the actual table name.</a:t>
            </a:r>
          </a:p>
          <a:p>
            <a:r>
              <a:rPr lang="en-US" dirty="0">
                <a:solidFill>
                  <a:srgbClr val="374151"/>
                </a:solidFill>
                <a:latin typeface="Nunito"/>
                <a:ea typeface="+mn-lt"/>
                <a:cs typeface="+mn-lt"/>
              </a:rPr>
              <a:t>For example, if you have a table named "employees" with columns "</a:t>
            </a:r>
            <a:r>
              <a:rPr lang="en-US" dirty="0" err="1">
                <a:solidFill>
                  <a:srgbClr val="374151"/>
                </a:solidFill>
                <a:latin typeface="Nunito"/>
                <a:ea typeface="+mn-lt"/>
                <a:cs typeface="+mn-lt"/>
              </a:rPr>
              <a:t>first_name</a:t>
            </a:r>
            <a:r>
              <a:rPr lang="en-US" dirty="0">
                <a:solidFill>
                  <a:srgbClr val="374151"/>
                </a:solidFill>
                <a:latin typeface="Nunito"/>
                <a:ea typeface="+mn-lt"/>
                <a:cs typeface="+mn-lt"/>
              </a:rPr>
              <a:t>" and "</a:t>
            </a:r>
            <a:r>
              <a:rPr lang="en-US" dirty="0" err="1">
                <a:solidFill>
                  <a:srgbClr val="374151"/>
                </a:solidFill>
                <a:latin typeface="Nunito"/>
                <a:ea typeface="+mn-lt"/>
                <a:cs typeface="+mn-lt"/>
              </a:rPr>
              <a:t>last_name</a:t>
            </a:r>
            <a:r>
              <a:rPr lang="en-US" dirty="0">
                <a:solidFill>
                  <a:srgbClr val="374151"/>
                </a:solidFill>
                <a:latin typeface="Nunito"/>
                <a:ea typeface="+mn-lt"/>
                <a:cs typeface="+mn-lt"/>
              </a:rPr>
              <a:t>," you can retrieve the names of all employees using the following SQL statement:</a:t>
            </a:r>
          </a:p>
          <a:p>
            <a:r>
              <a:rPr lang="en-US" dirty="0">
                <a:solidFill>
                  <a:srgbClr val="374151"/>
                </a:solidFill>
                <a:latin typeface="Nunito"/>
                <a:ea typeface="+mn-lt"/>
                <a:cs typeface="+mn-lt"/>
              </a:rPr>
              <a:t>   </a:t>
            </a:r>
            <a:r>
              <a:rPr lang="en-US" i="1" dirty="0">
                <a:solidFill>
                  <a:srgbClr val="374151"/>
                </a:solidFill>
                <a:latin typeface="Nunito"/>
                <a:ea typeface="+mn-lt"/>
                <a:cs typeface="+mn-lt"/>
              </a:rPr>
              <a:t> SELECT </a:t>
            </a:r>
            <a:r>
              <a:rPr lang="en-US" i="1" dirty="0" err="1">
                <a:solidFill>
                  <a:srgbClr val="374151"/>
                </a:solidFill>
                <a:latin typeface="Nunito"/>
                <a:ea typeface="+mn-lt"/>
                <a:cs typeface="+mn-lt"/>
              </a:rPr>
              <a:t>first_name</a:t>
            </a:r>
            <a:r>
              <a:rPr lang="en-US" i="1" dirty="0">
                <a:solidFill>
                  <a:srgbClr val="374151"/>
                </a:solidFill>
                <a:latin typeface="Nunito"/>
                <a:ea typeface="+mn-lt"/>
                <a:cs typeface="+mn-lt"/>
              </a:rPr>
              <a:t>, </a:t>
            </a:r>
            <a:r>
              <a:rPr lang="en-US" i="1" dirty="0" err="1">
                <a:solidFill>
                  <a:srgbClr val="374151"/>
                </a:solidFill>
                <a:latin typeface="Nunito"/>
                <a:ea typeface="+mn-lt"/>
                <a:cs typeface="+mn-lt"/>
              </a:rPr>
              <a:t>last_name</a:t>
            </a:r>
            <a:endParaRPr lang="en-US" i="1" dirty="0">
              <a:latin typeface="Nunito"/>
            </a:endParaRPr>
          </a:p>
          <a:p>
            <a:r>
              <a:rPr lang="en-US" i="1" dirty="0">
                <a:solidFill>
                  <a:srgbClr val="374151"/>
                </a:solidFill>
                <a:latin typeface="Nunito"/>
                <a:ea typeface="+mn-lt"/>
                <a:cs typeface="+mn-lt"/>
              </a:rPr>
              <a:t>    FROM employees;</a:t>
            </a:r>
            <a:endParaRPr lang="en-US" i="1" dirty="0">
              <a:latin typeface="Nunito"/>
            </a:endParaRPr>
          </a:p>
        </p:txBody>
      </p:sp>
    </p:spTree>
    <p:extLst>
      <p:ext uri="{BB962C8B-B14F-4D97-AF65-F5344CB8AC3E}">
        <p14:creationId xmlns:p14="http://schemas.microsoft.com/office/powerpoint/2010/main" val="689801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30475" y="632057"/>
            <a:ext cx="11731050" cy="52527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3600" b="1" spc="-30" dirty="0">
                <a:solidFill>
                  <a:schemeClr val="accent1">
                    <a:lumMod val="50000"/>
                  </a:schemeClr>
                </a:solidFill>
                <a:latin typeface="Nunito"/>
                <a:cs typeface="Times New Roman"/>
              </a:rPr>
              <a:t>Retrieving Specific Columns and All Columns</a:t>
            </a:r>
          </a:p>
        </p:txBody>
      </p:sp>
      <p:sp>
        <p:nvSpPr>
          <p:cNvPr id="2" name="TextBox 1">
            <a:extLst>
              <a:ext uri="{FF2B5EF4-FFF2-40B4-BE49-F238E27FC236}">
                <a16:creationId xmlns:a16="http://schemas.microsoft.com/office/drawing/2014/main" id="{F7761F45-99CF-5094-8BAE-64DDA34139B5}"/>
              </a:ext>
            </a:extLst>
          </p:cNvPr>
          <p:cNvSpPr txBox="1"/>
          <p:nvPr/>
        </p:nvSpPr>
        <p:spPr>
          <a:xfrm>
            <a:off x="894185" y="1715990"/>
            <a:ext cx="10759299" cy="4247317"/>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Retrieving Specific Columns:</a:t>
            </a:r>
            <a:endParaRPr lang="en-US" b="1" dirty="0">
              <a:latin typeface="Nunito"/>
              <a:ea typeface="+mn-lt"/>
              <a:cs typeface="+mn-lt"/>
            </a:endParaRPr>
          </a:p>
          <a:p>
            <a:r>
              <a:rPr lang="en-US" dirty="0">
                <a:solidFill>
                  <a:srgbClr val="374151"/>
                </a:solidFill>
                <a:latin typeface="Nunito"/>
                <a:ea typeface="+mn-lt"/>
                <a:cs typeface="+mn-lt"/>
              </a:rPr>
              <a:t>    SELECT column1, column2</a:t>
            </a:r>
            <a:endParaRPr lang="en-US" dirty="0">
              <a:latin typeface="Nunito"/>
            </a:endParaRPr>
          </a:p>
          <a:p>
            <a:r>
              <a:rPr lang="en-US" dirty="0">
                <a:solidFill>
                  <a:srgbClr val="374151"/>
                </a:solidFill>
                <a:latin typeface="Nunito"/>
                <a:ea typeface="+mn-lt"/>
                <a:cs typeface="+mn-lt"/>
              </a:rPr>
              <a:t>    FROM </a:t>
            </a:r>
            <a:r>
              <a:rPr lang="en-US" dirty="0" err="1">
                <a:solidFill>
                  <a:srgbClr val="374151"/>
                </a:solidFill>
                <a:latin typeface="Nunito"/>
                <a:ea typeface="+mn-lt"/>
                <a:cs typeface="+mn-lt"/>
              </a:rPr>
              <a:t>table_name</a:t>
            </a:r>
            <a:r>
              <a:rPr lang="en-US" dirty="0">
                <a:solidFill>
                  <a:srgbClr val="374151"/>
                </a:solidFill>
                <a:latin typeface="Nunito"/>
                <a:ea typeface="+mn-lt"/>
                <a:cs typeface="+mn-lt"/>
              </a:rPr>
              <a:t>;</a:t>
            </a:r>
            <a:endParaRPr lang="en-US" dirty="0">
              <a:latin typeface="Nunito"/>
            </a:endParaRPr>
          </a:p>
          <a:p>
            <a:r>
              <a:rPr lang="en-US" dirty="0">
                <a:solidFill>
                  <a:srgbClr val="374151"/>
                </a:solidFill>
                <a:latin typeface="Nunito"/>
                <a:ea typeface="+mn-lt"/>
                <a:cs typeface="+mn-lt"/>
              </a:rPr>
              <a:t>Example</a:t>
            </a:r>
            <a:endParaRPr lang="en-US" dirty="0">
              <a:latin typeface="Nunito"/>
            </a:endParaRPr>
          </a:p>
          <a:p>
            <a:r>
              <a:rPr lang="en-US" dirty="0">
                <a:solidFill>
                  <a:srgbClr val="374151"/>
                </a:solidFill>
                <a:latin typeface="Nunito"/>
                <a:ea typeface="+mn-lt"/>
                <a:cs typeface="+mn-lt"/>
              </a:rPr>
              <a:t>    SELECT </a:t>
            </a:r>
            <a:r>
              <a:rPr lang="en-US" dirty="0" err="1">
                <a:solidFill>
                  <a:srgbClr val="374151"/>
                </a:solidFill>
                <a:latin typeface="Nunito"/>
                <a:ea typeface="+mn-lt"/>
                <a:cs typeface="+mn-lt"/>
              </a:rPr>
              <a:t>first_name</a:t>
            </a:r>
            <a:r>
              <a:rPr lang="en-US" dirty="0">
                <a:solidFill>
                  <a:srgbClr val="374151"/>
                </a:solidFill>
                <a:latin typeface="Nunito"/>
                <a:ea typeface="+mn-lt"/>
                <a:cs typeface="+mn-lt"/>
              </a:rPr>
              <a:t>, </a:t>
            </a:r>
            <a:r>
              <a:rPr lang="en-US" dirty="0" err="1">
                <a:solidFill>
                  <a:srgbClr val="374151"/>
                </a:solidFill>
                <a:latin typeface="Nunito"/>
                <a:ea typeface="+mn-lt"/>
                <a:cs typeface="+mn-lt"/>
              </a:rPr>
              <a:t>last_name</a:t>
            </a:r>
            <a:endParaRPr lang="en-US" dirty="0" err="1">
              <a:latin typeface="Nunito"/>
            </a:endParaRPr>
          </a:p>
          <a:p>
            <a:r>
              <a:rPr lang="en-US" dirty="0">
                <a:solidFill>
                  <a:srgbClr val="374151"/>
                </a:solidFill>
                <a:latin typeface="Nunito"/>
                <a:ea typeface="+mn-lt"/>
                <a:cs typeface="+mn-lt"/>
              </a:rPr>
              <a:t>    FROM employees;</a:t>
            </a:r>
            <a:endParaRPr lang="en-US" dirty="0">
              <a:latin typeface="Nunito"/>
            </a:endParaRPr>
          </a:p>
          <a:p>
            <a:r>
              <a:rPr lang="en-US" dirty="0">
                <a:solidFill>
                  <a:srgbClr val="374151"/>
                </a:solidFill>
                <a:latin typeface="Nunito"/>
                <a:ea typeface="+mn-lt"/>
                <a:cs typeface="+mn-lt"/>
              </a:rPr>
              <a:t>This code retrieves only the </a:t>
            </a:r>
            <a:r>
              <a:rPr lang="en-US" b="1" dirty="0" err="1">
                <a:solidFill>
                  <a:srgbClr val="374151"/>
                </a:solidFill>
                <a:latin typeface="Nunito"/>
                <a:ea typeface="+mn-lt"/>
                <a:cs typeface="+mn-lt"/>
              </a:rPr>
              <a:t>first_name</a:t>
            </a:r>
            <a:r>
              <a:rPr lang="en-US" dirty="0">
                <a:solidFill>
                  <a:srgbClr val="374151"/>
                </a:solidFill>
                <a:latin typeface="Nunito"/>
                <a:ea typeface="+mn-lt"/>
                <a:cs typeface="+mn-lt"/>
              </a:rPr>
              <a:t> and </a:t>
            </a:r>
            <a:r>
              <a:rPr lang="en-US" b="1" dirty="0" err="1">
                <a:solidFill>
                  <a:srgbClr val="374151"/>
                </a:solidFill>
                <a:latin typeface="Nunito"/>
                <a:ea typeface="+mn-lt"/>
                <a:cs typeface="+mn-lt"/>
              </a:rPr>
              <a:t>last_name</a:t>
            </a:r>
            <a:r>
              <a:rPr lang="en-US" dirty="0">
                <a:solidFill>
                  <a:srgbClr val="374151"/>
                </a:solidFill>
                <a:latin typeface="Nunito"/>
                <a:ea typeface="+mn-lt"/>
                <a:cs typeface="+mn-lt"/>
              </a:rPr>
              <a:t> columns from the "employees" table</a:t>
            </a:r>
            <a:endParaRPr lang="en-US" dirty="0">
              <a:latin typeface="Nunito"/>
            </a:endParaRP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Retrieving All Columns:</a:t>
            </a:r>
            <a:endParaRPr lang="en-US" dirty="0">
              <a:latin typeface="Nunito"/>
            </a:endParaRPr>
          </a:p>
          <a:p>
            <a:r>
              <a:rPr lang="en-US" dirty="0">
                <a:latin typeface="Nunito"/>
                <a:ea typeface="+mn-lt"/>
                <a:cs typeface="+mn-lt"/>
              </a:rPr>
              <a:t>    SELECT *</a:t>
            </a:r>
            <a:endParaRPr lang="en-US" dirty="0">
              <a:latin typeface="Nunito"/>
            </a:endParaRPr>
          </a:p>
          <a:p>
            <a:r>
              <a:rPr lang="en-US" dirty="0">
                <a:latin typeface="Nunito"/>
                <a:ea typeface="+mn-lt"/>
                <a:cs typeface="+mn-lt"/>
              </a:rPr>
              <a:t>    FROM </a:t>
            </a:r>
            <a:r>
              <a:rPr lang="en-US" dirty="0" err="1">
                <a:latin typeface="Nunito"/>
                <a:ea typeface="+mn-lt"/>
                <a:cs typeface="+mn-lt"/>
              </a:rPr>
              <a:t>table_name</a:t>
            </a:r>
            <a:r>
              <a:rPr lang="en-US" dirty="0">
                <a:latin typeface="Nunito"/>
                <a:ea typeface="+mn-lt"/>
                <a:cs typeface="+mn-lt"/>
              </a:rPr>
              <a:t>;</a:t>
            </a:r>
            <a:endParaRPr lang="en-US" dirty="0">
              <a:latin typeface="Nunito"/>
            </a:endParaRPr>
          </a:p>
          <a:p>
            <a:r>
              <a:rPr lang="en-US" dirty="0">
                <a:solidFill>
                  <a:srgbClr val="374151"/>
                </a:solidFill>
                <a:latin typeface="Nunito"/>
                <a:ea typeface="+mn-lt"/>
                <a:cs typeface="+mn-lt"/>
              </a:rPr>
              <a:t>Example:</a:t>
            </a:r>
            <a:endParaRPr lang="en-US" dirty="0">
              <a:latin typeface="Nunito"/>
            </a:endParaRPr>
          </a:p>
          <a:p>
            <a:r>
              <a:rPr lang="en-US" dirty="0">
                <a:latin typeface="Nunito"/>
                <a:ea typeface="+mn-lt"/>
                <a:cs typeface="+mn-lt"/>
              </a:rPr>
              <a:t>    SELECT *</a:t>
            </a:r>
            <a:endParaRPr lang="en-US" dirty="0">
              <a:latin typeface="Nunito"/>
            </a:endParaRPr>
          </a:p>
          <a:p>
            <a:r>
              <a:rPr lang="en-US" dirty="0">
                <a:latin typeface="Nunito"/>
                <a:ea typeface="+mn-lt"/>
                <a:cs typeface="+mn-lt"/>
              </a:rPr>
              <a:t>    FROM products;</a:t>
            </a:r>
            <a:endParaRPr lang="en-US" dirty="0">
              <a:latin typeface="Nunito"/>
            </a:endParaRPr>
          </a:p>
          <a:p>
            <a:r>
              <a:rPr lang="en-US" dirty="0">
                <a:latin typeface="Nunito"/>
                <a:ea typeface="+mn-lt"/>
                <a:cs typeface="+mn-lt"/>
              </a:rPr>
              <a:t>This code retrieves all columns (all data) from the "products" table.</a:t>
            </a:r>
            <a:endParaRPr lang="en-US" dirty="0">
              <a:latin typeface="Nunito"/>
            </a:endParaRPr>
          </a:p>
        </p:txBody>
      </p:sp>
    </p:spTree>
    <p:extLst>
      <p:ext uri="{BB962C8B-B14F-4D97-AF65-F5344CB8AC3E}">
        <p14:creationId xmlns:p14="http://schemas.microsoft.com/office/powerpoint/2010/main" val="3124109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827627" y="677761"/>
            <a:ext cx="8536746"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4000" b="1" spc="-30" dirty="0">
                <a:solidFill>
                  <a:schemeClr val="accent1">
                    <a:lumMod val="50000"/>
                  </a:schemeClr>
                </a:solidFill>
                <a:latin typeface="Nunito"/>
                <a:cs typeface="Times New Roman"/>
              </a:rPr>
              <a:t>DISTINCT to Remove Duplicates</a:t>
            </a:r>
          </a:p>
        </p:txBody>
      </p:sp>
      <p:sp>
        <p:nvSpPr>
          <p:cNvPr id="2" name="TextBox 1">
            <a:extLst>
              <a:ext uri="{FF2B5EF4-FFF2-40B4-BE49-F238E27FC236}">
                <a16:creationId xmlns:a16="http://schemas.microsoft.com/office/drawing/2014/main" id="{F7761F45-99CF-5094-8BAE-64DDA34139B5}"/>
              </a:ext>
            </a:extLst>
          </p:cNvPr>
          <p:cNvSpPr txBox="1"/>
          <p:nvPr/>
        </p:nvSpPr>
        <p:spPr>
          <a:xfrm>
            <a:off x="539702" y="1563591"/>
            <a:ext cx="10759299" cy="4616648"/>
          </a:xfrm>
          <a:prstGeom prst="rect">
            <a:avLst/>
          </a:prstGeom>
          <a:noFill/>
        </p:spPr>
        <p:txBody>
          <a:bodyPr wrap="square" lIns="91440" tIns="45720" rIns="91440" bIns="45720" anchor="t">
            <a:spAutoFit/>
          </a:bodyPr>
          <a:lstStyle/>
          <a:p>
            <a:r>
              <a:rPr lang="en-US" sz="1600" dirty="0">
                <a:solidFill>
                  <a:srgbClr val="374151"/>
                </a:solidFill>
                <a:latin typeface="Nunito"/>
                <a:ea typeface="+mn-lt"/>
                <a:cs typeface="+mn-lt"/>
              </a:rPr>
              <a:t>In SQL, you can use the </a:t>
            </a:r>
            <a:r>
              <a:rPr lang="en-US" sz="1600" b="1" dirty="0">
                <a:solidFill>
                  <a:srgbClr val="374151"/>
                </a:solidFill>
                <a:latin typeface="Nunito"/>
                <a:ea typeface="Calibri"/>
                <a:cs typeface="Calibri"/>
              </a:rPr>
              <a:t>DISTINCT</a:t>
            </a:r>
            <a:r>
              <a:rPr lang="en-US" sz="1600" dirty="0">
                <a:solidFill>
                  <a:srgbClr val="374151"/>
                </a:solidFill>
                <a:latin typeface="Nunito"/>
                <a:ea typeface="+mn-lt"/>
                <a:cs typeface="+mn-lt"/>
              </a:rPr>
              <a:t> keyword to remove duplicate rows from the result set when querying a table. </a:t>
            </a:r>
            <a:endParaRPr lang="en-US" sz="1600" dirty="0">
              <a:solidFill>
                <a:srgbClr val="000000"/>
              </a:solidFill>
              <a:latin typeface="Nunito"/>
              <a:ea typeface="+mn-lt"/>
              <a:cs typeface="+mn-lt"/>
            </a:endParaRPr>
          </a:p>
          <a:p>
            <a:endParaRPr lang="en-US" sz="1600" dirty="0">
              <a:solidFill>
                <a:srgbClr val="374151"/>
              </a:solidFill>
              <a:latin typeface="Nunito"/>
              <a:ea typeface="Calibri"/>
              <a:cs typeface="Calibri"/>
            </a:endParaRPr>
          </a:p>
          <a:p>
            <a:r>
              <a:rPr lang="en-US" sz="1600" dirty="0">
                <a:solidFill>
                  <a:srgbClr val="374151"/>
                </a:solidFill>
                <a:latin typeface="Nunito"/>
                <a:ea typeface="+mn-lt"/>
                <a:cs typeface="+mn-lt"/>
              </a:rPr>
              <a:t>  </a:t>
            </a:r>
            <a:r>
              <a:rPr lang="en-US" sz="1600" i="1" dirty="0">
                <a:solidFill>
                  <a:srgbClr val="374151"/>
                </a:solidFill>
                <a:latin typeface="Nunito"/>
                <a:ea typeface="+mn-lt"/>
                <a:cs typeface="+mn-lt"/>
              </a:rPr>
              <a:t>  SELECT DISTINCT column1, column2</a:t>
            </a:r>
            <a:endParaRPr lang="en-US" sz="1600" i="1" dirty="0">
              <a:latin typeface="Nunito"/>
            </a:endParaRPr>
          </a:p>
          <a:p>
            <a:r>
              <a:rPr lang="en-US" sz="1600" i="1" dirty="0">
                <a:solidFill>
                  <a:srgbClr val="374151"/>
                </a:solidFill>
                <a:latin typeface="Nunito"/>
                <a:ea typeface="+mn-lt"/>
                <a:cs typeface="+mn-lt"/>
              </a:rPr>
              <a:t>    FROM </a:t>
            </a:r>
            <a:r>
              <a:rPr lang="en-US" sz="1600" i="1" dirty="0" err="1">
                <a:solidFill>
                  <a:srgbClr val="374151"/>
                </a:solidFill>
                <a:latin typeface="Nunito"/>
                <a:ea typeface="+mn-lt"/>
                <a:cs typeface="+mn-lt"/>
              </a:rPr>
              <a:t>table_name</a:t>
            </a:r>
            <a:r>
              <a:rPr lang="en-US" sz="1600" i="1" dirty="0">
                <a:solidFill>
                  <a:srgbClr val="374151"/>
                </a:solidFill>
                <a:latin typeface="Nunito"/>
                <a:ea typeface="+mn-lt"/>
                <a:cs typeface="+mn-lt"/>
              </a:rPr>
              <a:t>;</a:t>
            </a:r>
            <a:endParaRPr lang="en-US" sz="1600" i="1" dirty="0">
              <a:latin typeface="Nunito"/>
            </a:endParaRPr>
          </a:p>
          <a:p>
            <a:endParaRPr lang="en-US" sz="1600" dirty="0">
              <a:solidFill>
                <a:srgbClr val="374151"/>
              </a:solidFill>
              <a:latin typeface="Nunito"/>
              <a:ea typeface="+mn-lt"/>
              <a:cs typeface="+mn-lt"/>
            </a:endParaRPr>
          </a:p>
          <a:p>
            <a:pPr marL="285750" indent="-285750">
              <a:buFont typeface="Arial"/>
              <a:buChar char="•"/>
            </a:pPr>
            <a:r>
              <a:rPr lang="en-US" sz="1600" b="1" dirty="0">
                <a:solidFill>
                  <a:srgbClr val="374151"/>
                </a:solidFill>
                <a:latin typeface="Nunito"/>
                <a:ea typeface="+mn-lt"/>
                <a:cs typeface="+mn-lt"/>
              </a:rPr>
              <a:t>SELECT DISTINCT:</a:t>
            </a:r>
            <a:r>
              <a:rPr lang="en-US" sz="1600" dirty="0">
                <a:solidFill>
                  <a:srgbClr val="374151"/>
                </a:solidFill>
                <a:latin typeface="Nunito"/>
                <a:ea typeface="+mn-lt"/>
                <a:cs typeface="+mn-lt"/>
              </a:rPr>
              <a:t> Gets unique rows based on specified columns, ensuring only distinct value combinations are returned.</a:t>
            </a:r>
            <a:endParaRPr lang="en-US" sz="1600" dirty="0">
              <a:latin typeface="Nunito"/>
              <a:ea typeface="Calibri"/>
              <a:cs typeface="Calibri"/>
            </a:endParaRPr>
          </a:p>
          <a:p>
            <a:pPr marL="285750" indent="-285750">
              <a:buFont typeface="Arial"/>
              <a:buChar char="•"/>
            </a:pPr>
            <a:r>
              <a:rPr lang="en-US" sz="1600" b="1" dirty="0">
                <a:solidFill>
                  <a:srgbClr val="374151"/>
                </a:solidFill>
                <a:latin typeface="Nunito"/>
                <a:ea typeface="+mn-lt"/>
                <a:cs typeface="+mn-lt"/>
              </a:rPr>
              <a:t>column1, column2:</a:t>
            </a:r>
            <a:r>
              <a:rPr lang="en-US" sz="1600" dirty="0">
                <a:solidFill>
                  <a:srgbClr val="374151"/>
                </a:solidFill>
                <a:latin typeface="Nunito"/>
                <a:ea typeface="+mn-lt"/>
                <a:cs typeface="+mn-lt"/>
              </a:rPr>
              <a:t> Specify the columns for uniqueness, and multiple columns must create unique combinations.</a:t>
            </a:r>
            <a:endParaRPr lang="en-US" sz="1600" dirty="0">
              <a:latin typeface="Nunito"/>
              <a:ea typeface="Calibri"/>
              <a:cs typeface="Calibri"/>
            </a:endParaRPr>
          </a:p>
          <a:p>
            <a:pPr marL="285750" indent="-285750">
              <a:buFont typeface="Arial"/>
              <a:buChar char="•"/>
            </a:pPr>
            <a:r>
              <a:rPr lang="en-US" sz="1600" b="1" dirty="0">
                <a:solidFill>
                  <a:srgbClr val="374151"/>
                </a:solidFill>
                <a:latin typeface="Nunito"/>
                <a:ea typeface="+mn-lt"/>
                <a:cs typeface="+mn-lt"/>
              </a:rPr>
              <a:t>FROM </a:t>
            </a:r>
            <a:r>
              <a:rPr lang="en-US" sz="1600" b="1" dirty="0" err="1">
                <a:solidFill>
                  <a:srgbClr val="374151"/>
                </a:solidFill>
                <a:latin typeface="Nunito"/>
                <a:ea typeface="+mn-lt"/>
                <a:cs typeface="+mn-lt"/>
              </a:rPr>
              <a:t>table_name</a:t>
            </a:r>
            <a:r>
              <a:rPr lang="en-US" sz="1600" b="1" dirty="0">
                <a:solidFill>
                  <a:srgbClr val="374151"/>
                </a:solidFill>
                <a:latin typeface="Nunito"/>
                <a:ea typeface="+mn-lt"/>
                <a:cs typeface="+mn-lt"/>
              </a:rPr>
              <a:t>:</a:t>
            </a:r>
            <a:r>
              <a:rPr lang="en-US" sz="1600" dirty="0">
                <a:solidFill>
                  <a:srgbClr val="374151"/>
                </a:solidFill>
                <a:latin typeface="Nunito"/>
                <a:ea typeface="+mn-lt"/>
                <a:cs typeface="+mn-lt"/>
              </a:rPr>
              <a:t> Specifies the source table for data retrieval.</a:t>
            </a:r>
            <a:endParaRPr lang="en-US" sz="1600" dirty="0">
              <a:latin typeface="Nunito"/>
              <a:ea typeface="Calibri"/>
              <a:cs typeface="Calibri"/>
            </a:endParaRPr>
          </a:p>
          <a:p>
            <a:endParaRPr lang="en-US" sz="1600" dirty="0">
              <a:solidFill>
                <a:srgbClr val="374151"/>
              </a:solidFill>
              <a:latin typeface="Nunito"/>
              <a:ea typeface="Calibri"/>
              <a:cs typeface="Calibri"/>
            </a:endParaRPr>
          </a:p>
          <a:p>
            <a:r>
              <a:rPr lang="en-US" sz="1600" b="1" dirty="0">
                <a:solidFill>
                  <a:srgbClr val="374151"/>
                </a:solidFill>
                <a:latin typeface="Nunito"/>
                <a:ea typeface="Calibri"/>
                <a:cs typeface="Calibri"/>
              </a:rPr>
              <a:t>Example:</a:t>
            </a:r>
            <a:endParaRPr lang="en-US" sz="1600" b="1" dirty="0">
              <a:latin typeface="Nunito"/>
            </a:endParaRPr>
          </a:p>
          <a:p>
            <a:r>
              <a:rPr lang="en-US" sz="1600" dirty="0">
                <a:solidFill>
                  <a:srgbClr val="374151"/>
                </a:solidFill>
                <a:latin typeface="Nunito"/>
                <a:ea typeface="+mn-lt"/>
                <a:cs typeface="+mn-lt"/>
              </a:rPr>
              <a:t>Let's say you have a "customers" table with a "city" column, and you want to retrieve a list of unique cities from the table:</a:t>
            </a:r>
            <a:endParaRPr lang="en-US" sz="1600" dirty="0">
              <a:latin typeface="Nunito"/>
            </a:endParaRPr>
          </a:p>
          <a:p>
            <a:r>
              <a:rPr lang="en-US" sz="1600" dirty="0">
                <a:solidFill>
                  <a:srgbClr val="374151"/>
                </a:solidFill>
                <a:latin typeface="Nunito"/>
                <a:ea typeface="+mn-lt"/>
                <a:cs typeface="+mn-lt"/>
              </a:rPr>
              <a:t>    </a:t>
            </a:r>
            <a:r>
              <a:rPr lang="en-US" sz="1600" i="1" dirty="0">
                <a:solidFill>
                  <a:srgbClr val="374151"/>
                </a:solidFill>
                <a:latin typeface="Nunito"/>
                <a:ea typeface="+mn-lt"/>
                <a:cs typeface="+mn-lt"/>
              </a:rPr>
              <a:t>SELECT DISTINCT city</a:t>
            </a:r>
            <a:endParaRPr lang="en-US" sz="1600" i="1" dirty="0">
              <a:latin typeface="Nunito"/>
            </a:endParaRPr>
          </a:p>
          <a:p>
            <a:r>
              <a:rPr lang="en-US" sz="1600" i="1" dirty="0">
                <a:solidFill>
                  <a:srgbClr val="374151"/>
                </a:solidFill>
                <a:latin typeface="Nunito"/>
                <a:ea typeface="+mn-lt"/>
                <a:cs typeface="+mn-lt"/>
              </a:rPr>
              <a:t>    FROM customers;</a:t>
            </a:r>
            <a:endParaRPr lang="en-US" sz="1600" i="1" dirty="0">
              <a:latin typeface="Nunito"/>
            </a:endParaRPr>
          </a:p>
          <a:p>
            <a:endParaRPr lang="en-US" sz="1600" dirty="0">
              <a:solidFill>
                <a:srgbClr val="374151"/>
              </a:solidFill>
              <a:latin typeface="Nunito"/>
              <a:ea typeface="+mn-lt"/>
              <a:cs typeface="+mn-lt"/>
            </a:endParaRPr>
          </a:p>
          <a:p>
            <a:r>
              <a:rPr lang="en-US" sz="1600" dirty="0">
                <a:solidFill>
                  <a:srgbClr val="374151"/>
                </a:solidFill>
                <a:latin typeface="Nunito"/>
                <a:ea typeface="+mn-lt"/>
                <a:cs typeface="+mn-lt"/>
              </a:rPr>
              <a:t>This query would return a list of unique cities from the "customers" table, removing any duplicate city names. It's a handy way to quickly identify unique values within a specific column.</a:t>
            </a:r>
            <a:endParaRPr lang="en-US" sz="1600" dirty="0">
              <a:latin typeface="Nunito"/>
            </a:endParaRPr>
          </a:p>
        </p:txBody>
      </p:sp>
    </p:spTree>
    <p:extLst>
      <p:ext uri="{BB962C8B-B14F-4D97-AF65-F5344CB8AC3E}">
        <p14:creationId xmlns:p14="http://schemas.microsoft.com/office/powerpoint/2010/main" val="4260842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2F6A-E89F-45D0-4C37-F8D123D863FF}"/>
              </a:ext>
            </a:extLst>
          </p:cNvPr>
          <p:cNvSpPr>
            <a:spLocks noGrp="1"/>
          </p:cNvSpPr>
          <p:nvPr>
            <p:ph type="title"/>
          </p:nvPr>
        </p:nvSpPr>
        <p:spPr/>
        <p:txBody>
          <a:bodyPr/>
          <a:lstStyle/>
          <a:p>
            <a:r>
              <a:rPr lang="en-US" dirty="0">
                <a:latin typeface="Calibri"/>
                <a:cs typeface="Calibri"/>
              </a:rPr>
              <a:t>Trainer Guidelines for Conducting Class</a:t>
            </a:r>
            <a:endParaRPr lang="en-US" dirty="0"/>
          </a:p>
        </p:txBody>
      </p:sp>
      <p:sp>
        <p:nvSpPr>
          <p:cNvPr id="3" name="Content Placeholder 2">
            <a:extLst>
              <a:ext uri="{FF2B5EF4-FFF2-40B4-BE49-F238E27FC236}">
                <a16:creationId xmlns:a16="http://schemas.microsoft.com/office/drawing/2014/main" id="{9CA356E4-99F9-93BD-8697-B5FE13DDA948}"/>
              </a:ext>
            </a:extLst>
          </p:cNvPr>
          <p:cNvSpPr>
            <a:spLocks noGrp="1"/>
          </p:cNvSpPr>
          <p:nvPr>
            <p:ph idx="1"/>
          </p:nvPr>
        </p:nvSpPr>
        <p:spPr/>
        <p:txBody>
          <a:bodyPr vert="horz" lIns="91440" tIns="45720" rIns="91440" bIns="45720" rtlCol="0" anchor="t">
            <a:normAutofit fontScale="77500" lnSpcReduction="20000"/>
          </a:bodyPr>
          <a:lstStyle/>
          <a:p>
            <a:endParaRPr lang="en-US" dirty="0">
              <a:latin typeface="Calibri"/>
              <a:cs typeface="Calibri"/>
            </a:endParaRPr>
          </a:p>
          <a:p>
            <a:r>
              <a:rPr lang="en-US" dirty="0">
                <a:latin typeface="Calibri"/>
                <a:cs typeface="Calibri"/>
              </a:rPr>
              <a:t>Solve questions live by creating </a:t>
            </a:r>
            <a:r>
              <a:rPr lang="en-US" b="1" dirty="0">
                <a:latin typeface="Calibri"/>
                <a:cs typeface="Calibri"/>
              </a:rPr>
              <a:t>new blank files</a:t>
            </a:r>
            <a:r>
              <a:rPr lang="en-US" dirty="0">
                <a:latin typeface="Calibri"/>
                <a:cs typeface="Calibri"/>
              </a:rPr>
              <a:t> (Excel, Python, </a:t>
            </a:r>
            <a:r>
              <a:rPr lang="en-US" err="1">
                <a:latin typeface="Calibri"/>
                <a:cs typeface="Calibri"/>
              </a:rPr>
              <a:t>Jupyter</a:t>
            </a:r>
            <a:r>
              <a:rPr lang="en-US" dirty="0">
                <a:latin typeface="Calibri"/>
                <a:cs typeface="Calibri"/>
              </a:rPr>
              <a:t> notebook, Dashboard) during the session, rather than sharing completed solutions.</a:t>
            </a:r>
            <a:endParaRPr lang="en-US" dirty="0">
              <a:latin typeface="Calibri"/>
              <a:cs typeface="Calibri" panose="020F0502020204030204" pitchFamily="34" charset="0"/>
            </a:endParaRPr>
          </a:p>
          <a:p>
            <a:endParaRPr lang="en-US" dirty="0">
              <a:latin typeface="Calibri"/>
              <a:cs typeface="Calibri"/>
            </a:endParaRPr>
          </a:p>
          <a:p>
            <a:r>
              <a:rPr lang="en-US" dirty="0">
                <a:latin typeface="Calibri"/>
                <a:cs typeface="Calibri"/>
              </a:rPr>
              <a:t>Review teaching materials and solutions beforehand, and prepare additional examples to reinforce learning.</a:t>
            </a:r>
          </a:p>
          <a:p>
            <a:endParaRPr lang="en-US" dirty="0">
              <a:latin typeface="Calibri"/>
              <a:cs typeface="Calibri"/>
            </a:endParaRPr>
          </a:p>
          <a:p>
            <a:r>
              <a:rPr lang="en-US" dirty="0">
                <a:latin typeface="Calibri"/>
                <a:cs typeface="Calibri"/>
              </a:rPr>
              <a:t>Ensure online students can hear you and see the screen clearly at all times.</a:t>
            </a:r>
          </a:p>
          <a:p>
            <a:endParaRPr lang="en-US" dirty="0">
              <a:latin typeface="Calibri"/>
              <a:cs typeface="Calibri"/>
            </a:endParaRPr>
          </a:p>
          <a:p>
            <a:r>
              <a:rPr lang="en-US" dirty="0">
                <a:latin typeface="Calibri"/>
                <a:cs typeface="Calibri"/>
              </a:rPr>
              <a:t>Test your computer and necessary software before class begins.</a:t>
            </a:r>
          </a:p>
          <a:p>
            <a:endParaRPr lang="en-US" dirty="0">
              <a:latin typeface="Calibri"/>
              <a:cs typeface="Calibri"/>
            </a:endParaRPr>
          </a:p>
          <a:p>
            <a:r>
              <a:rPr lang="en-US" dirty="0">
                <a:latin typeface="Calibri"/>
                <a:cs typeface="Calibri"/>
              </a:rPr>
              <a:t>Check with online students every 15-20 minutes to see if they understand the material and have any questions.</a:t>
            </a:r>
            <a:endParaRPr lang="en-US"/>
          </a:p>
        </p:txBody>
      </p:sp>
    </p:spTree>
    <p:extLst>
      <p:ext uri="{BB962C8B-B14F-4D97-AF65-F5344CB8AC3E}">
        <p14:creationId xmlns:p14="http://schemas.microsoft.com/office/powerpoint/2010/main" val="228880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3522689" y="515339"/>
            <a:ext cx="5086870"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Data Model in SQL</a:t>
            </a:r>
          </a:p>
        </p:txBody>
      </p:sp>
      <p:sp>
        <p:nvSpPr>
          <p:cNvPr id="2" name="TextBox 1">
            <a:extLst>
              <a:ext uri="{FF2B5EF4-FFF2-40B4-BE49-F238E27FC236}">
                <a16:creationId xmlns:a16="http://schemas.microsoft.com/office/drawing/2014/main" id="{F7761F45-99CF-5094-8BAE-64DDA34139B5}"/>
              </a:ext>
            </a:extLst>
          </p:cNvPr>
          <p:cNvSpPr txBox="1"/>
          <p:nvPr/>
        </p:nvSpPr>
        <p:spPr>
          <a:xfrm>
            <a:off x="587620" y="1514163"/>
            <a:ext cx="10759299" cy="4401205"/>
          </a:xfrm>
          <a:prstGeom prst="rect">
            <a:avLst/>
          </a:prstGeom>
          <a:noFill/>
        </p:spPr>
        <p:txBody>
          <a:bodyPr wrap="square" lIns="91440" tIns="45720" rIns="91440" bIns="45720" anchor="t">
            <a:spAutoFit/>
          </a:bodyPr>
          <a:lstStyle/>
          <a:p>
            <a:r>
              <a:rPr lang="en-US" sz="2000" dirty="0">
                <a:solidFill>
                  <a:srgbClr val="374151"/>
                </a:solidFill>
                <a:latin typeface="Nunito"/>
                <a:ea typeface="+mn-lt"/>
                <a:cs typeface="+mn-lt"/>
              </a:rPr>
              <a:t>In SQL, a data model refers to the structure and organization of data within a relational database. The data model in SQL is typically represented using tables, where each table represents an entity, and columns within the table represent attributes or properties of that entity.</a:t>
            </a:r>
            <a:endParaRPr lang="en-US" sz="2000" dirty="0">
              <a:latin typeface="Nunito"/>
            </a:endParaRPr>
          </a:p>
          <a:p>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Key components:</a:t>
            </a:r>
            <a:endParaRPr lang="en-US" sz="2000" b="1" dirty="0">
              <a:latin typeface="Nunito"/>
            </a:endParaRPr>
          </a:p>
          <a:p>
            <a:endParaRPr lang="en-US" sz="2000" b="1" dirty="0">
              <a:solidFill>
                <a:srgbClr val="374151"/>
              </a:solidFill>
              <a:latin typeface="Nunito"/>
              <a:ea typeface="+mn-lt"/>
              <a:cs typeface="+mn-lt"/>
            </a:endParaRPr>
          </a:p>
          <a:p>
            <a:pPr marL="342900" indent="-342900">
              <a:buFont typeface="Arial"/>
              <a:buChar char="•"/>
            </a:pPr>
            <a:r>
              <a:rPr lang="en-US" sz="2000" b="1" dirty="0">
                <a:solidFill>
                  <a:srgbClr val="374151"/>
                </a:solidFill>
                <a:latin typeface="Nunito"/>
                <a:ea typeface="+mn-lt"/>
                <a:cs typeface="+mn-lt"/>
              </a:rPr>
              <a:t>Tables:</a:t>
            </a:r>
            <a:r>
              <a:rPr lang="en-US" sz="2000" dirty="0">
                <a:solidFill>
                  <a:srgbClr val="374151"/>
                </a:solidFill>
                <a:latin typeface="Nunito"/>
                <a:ea typeface="+mn-lt"/>
                <a:cs typeface="+mn-lt"/>
              </a:rPr>
              <a:t> Represent real-world entities, with rows and columns to store data.</a:t>
            </a:r>
            <a:endParaRPr lang="en-US" sz="2000" dirty="0">
              <a:latin typeface="Nunito"/>
              <a:ea typeface="Calibri"/>
              <a:cs typeface="Calibri"/>
            </a:endParaRPr>
          </a:p>
          <a:p>
            <a:pPr marL="342900" indent="-342900">
              <a:buFont typeface="Arial"/>
              <a:buChar char="•"/>
            </a:pPr>
            <a:r>
              <a:rPr lang="en-US" sz="2000" b="1" dirty="0">
                <a:solidFill>
                  <a:srgbClr val="374151"/>
                </a:solidFill>
                <a:latin typeface="Nunito"/>
                <a:ea typeface="+mn-lt"/>
                <a:cs typeface="+mn-lt"/>
              </a:rPr>
              <a:t>Columns:</a:t>
            </a:r>
            <a:r>
              <a:rPr lang="en-US" sz="2000" dirty="0">
                <a:solidFill>
                  <a:srgbClr val="374151"/>
                </a:solidFill>
                <a:latin typeface="Nunito"/>
                <a:ea typeface="+mn-lt"/>
                <a:cs typeface="+mn-lt"/>
              </a:rPr>
              <a:t> Define attributes with data types (e.g., text, numbers).</a:t>
            </a:r>
            <a:endParaRPr lang="en-US" sz="2000" dirty="0">
              <a:latin typeface="Nunito"/>
              <a:ea typeface="Calibri"/>
              <a:cs typeface="Calibri"/>
            </a:endParaRPr>
          </a:p>
          <a:p>
            <a:pPr marL="342900" indent="-342900">
              <a:buFont typeface="Arial"/>
              <a:buChar char="•"/>
            </a:pPr>
            <a:r>
              <a:rPr lang="en-US" sz="2000" b="1" dirty="0">
                <a:solidFill>
                  <a:srgbClr val="374151"/>
                </a:solidFill>
                <a:latin typeface="Nunito"/>
                <a:ea typeface="+mn-lt"/>
                <a:cs typeface="+mn-lt"/>
              </a:rPr>
              <a:t>Primary Keys:</a:t>
            </a:r>
            <a:r>
              <a:rPr lang="en-US" sz="2000" dirty="0">
                <a:solidFill>
                  <a:srgbClr val="374151"/>
                </a:solidFill>
                <a:latin typeface="Nunito"/>
                <a:ea typeface="+mn-lt"/>
                <a:cs typeface="+mn-lt"/>
              </a:rPr>
              <a:t> A column with unique identification value for each row.</a:t>
            </a:r>
            <a:endParaRPr lang="en-US" sz="2000" dirty="0">
              <a:latin typeface="Nunito"/>
              <a:ea typeface="Calibri"/>
              <a:cs typeface="Calibri"/>
            </a:endParaRPr>
          </a:p>
          <a:p>
            <a:pPr marL="342900" indent="-342900">
              <a:buFont typeface="Arial"/>
              <a:buChar char="•"/>
            </a:pPr>
            <a:r>
              <a:rPr lang="en-US" sz="2000" b="1" dirty="0">
                <a:solidFill>
                  <a:srgbClr val="374151"/>
                </a:solidFill>
                <a:latin typeface="Nunito"/>
                <a:ea typeface="+mn-lt"/>
                <a:cs typeface="+mn-lt"/>
              </a:rPr>
              <a:t>Foreign Keys:</a:t>
            </a:r>
            <a:r>
              <a:rPr lang="en-US" sz="2000" dirty="0">
                <a:solidFill>
                  <a:srgbClr val="374151"/>
                </a:solidFill>
                <a:latin typeface="Nunito"/>
                <a:ea typeface="+mn-lt"/>
                <a:cs typeface="+mn-lt"/>
              </a:rPr>
              <a:t> A columns that  contains the relative primary key of another table.</a:t>
            </a:r>
            <a:endParaRPr lang="en-US" sz="2000" dirty="0">
              <a:latin typeface="Nunito"/>
              <a:ea typeface="Calibri"/>
              <a:cs typeface="Calibri"/>
            </a:endParaRPr>
          </a:p>
          <a:p>
            <a:pPr marL="342900" indent="-342900">
              <a:buFont typeface="Arial"/>
              <a:buChar char="•"/>
            </a:pPr>
            <a:r>
              <a:rPr lang="en-US" sz="2000" b="1" dirty="0">
                <a:solidFill>
                  <a:srgbClr val="374151"/>
                </a:solidFill>
                <a:latin typeface="Nunito"/>
                <a:ea typeface="+mn-lt"/>
                <a:cs typeface="+mn-lt"/>
              </a:rPr>
              <a:t>Relationships:</a:t>
            </a:r>
            <a:r>
              <a:rPr lang="en-US" sz="2000" dirty="0">
                <a:solidFill>
                  <a:srgbClr val="374151"/>
                </a:solidFill>
                <a:latin typeface="Nunito"/>
                <a:ea typeface="+mn-lt"/>
                <a:cs typeface="+mn-lt"/>
              </a:rPr>
              <a:t> Define how tables are related (e.g., one-to-one, one-to-many).</a:t>
            </a:r>
            <a:endParaRPr lang="en-US" sz="2000" dirty="0">
              <a:latin typeface="Nunito"/>
              <a:ea typeface="Calibri"/>
              <a:cs typeface="Calibri"/>
            </a:endParaRPr>
          </a:p>
          <a:p>
            <a:pPr marL="342900" indent="-342900">
              <a:buFont typeface="Arial"/>
              <a:buChar char="•"/>
            </a:pPr>
            <a:r>
              <a:rPr lang="en-US" sz="2000" b="1" dirty="0">
                <a:solidFill>
                  <a:srgbClr val="374151"/>
                </a:solidFill>
                <a:latin typeface="Nunito"/>
                <a:ea typeface="+mn-lt"/>
                <a:cs typeface="+mn-lt"/>
              </a:rPr>
              <a:t>Constraints:</a:t>
            </a:r>
            <a:r>
              <a:rPr lang="en-US" sz="2000" dirty="0">
                <a:solidFill>
                  <a:srgbClr val="374151"/>
                </a:solidFill>
                <a:latin typeface="Nunito"/>
                <a:ea typeface="+mn-lt"/>
                <a:cs typeface="+mn-lt"/>
              </a:rPr>
              <a:t> Enforce data integrity rules (e.g., uniqueness, checks).</a:t>
            </a:r>
          </a:p>
          <a:p>
            <a:endParaRPr lang="en-US" sz="2000" dirty="0">
              <a:solidFill>
                <a:srgbClr val="374151"/>
              </a:solidFill>
              <a:latin typeface="Nunito"/>
              <a:ea typeface="Calibri"/>
              <a:cs typeface="Calibri"/>
            </a:endParaRPr>
          </a:p>
        </p:txBody>
      </p:sp>
    </p:spTree>
    <p:extLst>
      <p:ext uri="{BB962C8B-B14F-4D97-AF65-F5344CB8AC3E}">
        <p14:creationId xmlns:p14="http://schemas.microsoft.com/office/powerpoint/2010/main" val="1367509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3473261" y="600794"/>
            <a:ext cx="5086870"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Data Model in SQL</a:t>
            </a:r>
          </a:p>
        </p:txBody>
      </p:sp>
      <p:sp>
        <p:nvSpPr>
          <p:cNvPr id="2" name="TextBox 1">
            <a:extLst>
              <a:ext uri="{FF2B5EF4-FFF2-40B4-BE49-F238E27FC236}">
                <a16:creationId xmlns:a16="http://schemas.microsoft.com/office/drawing/2014/main" id="{F7761F45-99CF-5094-8BAE-64DDA34139B5}"/>
              </a:ext>
            </a:extLst>
          </p:cNvPr>
          <p:cNvSpPr txBox="1"/>
          <p:nvPr/>
        </p:nvSpPr>
        <p:spPr>
          <a:xfrm>
            <a:off x="878205" y="1853803"/>
            <a:ext cx="5868584" cy="4247317"/>
          </a:xfrm>
          <a:prstGeom prst="rect">
            <a:avLst/>
          </a:prstGeom>
          <a:noFill/>
        </p:spPr>
        <p:txBody>
          <a:bodyPr wrap="square" lIns="91440" tIns="45720" rIns="91440" bIns="45720" anchor="t">
            <a:spAutoFit/>
          </a:bodyPr>
          <a:lstStyle/>
          <a:p>
            <a:r>
              <a:rPr lang="en-US" b="1" dirty="0">
                <a:solidFill>
                  <a:srgbClr val="374151"/>
                </a:solidFill>
                <a:ea typeface="+mn-lt"/>
                <a:cs typeface="+mn-lt"/>
              </a:rPr>
              <a:t>-- Customers table</a:t>
            </a:r>
            <a:endParaRPr lang="en-US" b="1" dirty="0">
              <a:ea typeface="Calibri"/>
              <a:cs typeface="Calibri"/>
            </a:endParaRPr>
          </a:p>
          <a:p>
            <a:r>
              <a:rPr lang="en-US" dirty="0">
                <a:solidFill>
                  <a:srgbClr val="374151"/>
                </a:solidFill>
                <a:ea typeface="+mn-lt"/>
                <a:cs typeface="+mn-lt"/>
              </a:rPr>
              <a:t>CREATE TABLE Customers (</a:t>
            </a:r>
            <a:endParaRPr lang="en-US" dirty="0"/>
          </a:p>
          <a:p>
            <a:r>
              <a:rPr lang="en-US" dirty="0">
                <a:solidFill>
                  <a:srgbClr val="374151"/>
                </a:solidFill>
                <a:ea typeface="+mn-lt"/>
                <a:cs typeface="+mn-lt"/>
              </a:rPr>
              <a:t>    </a:t>
            </a:r>
            <a:r>
              <a:rPr lang="en-US" dirty="0" err="1">
                <a:solidFill>
                  <a:srgbClr val="374151"/>
                </a:solidFill>
                <a:ea typeface="+mn-lt"/>
                <a:cs typeface="+mn-lt"/>
              </a:rPr>
              <a:t>CustomerID</a:t>
            </a:r>
            <a:r>
              <a:rPr lang="en-US" dirty="0">
                <a:solidFill>
                  <a:srgbClr val="374151"/>
                </a:solidFill>
                <a:ea typeface="+mn-lt"/>
                <a:cs typeface="+mn-lt"/>
              </a:rPr>
              <a:t> INT PRIMARY KEY,</a:t>
            </a:r>
            <a:endParaRPr lang="en-US" dirty="0"/>
          </a:p>
          <a:p>
            <a:r>
              <a:rPr lang="en-US" dirty="0">
                <a:solidFill>
                  <a:srgbClr val="374151"/>
                </a:solidFill>
                <a:ea typeface="+mn-lt"/>
                <a:cs typeface="+mn-lt"/>
              </a:rPr>
              <a:t>    FirstName VARCHAR(50),</a:t>
            </a:r>
            <a:endParaRPr lang="en-US" dirty="0"/>
          </a:p>
          <a:p>
            <a:r>
              <a:rPr lang="en-US" dirty="0">
                <a:solidFill>
                  <a:srgbClr val="374151"/>
                </a:solidFill>
                <a:ea typeface="+mn-lt"/>
                <a:cs typeface="+mn-lt"/>
              </a:rPr>
              <a:t>    LastName VARCHAR(50),</a:t>
            </a:r>
            <a:endParaRPr lang="en-US" dirty="0"/>
          </a:p>
          <a:p>
            <a:r>
              <a:rPr lang="en-US" dirty="0">
                <a:solidFill>
                  <a:srgbClr val="374151"/>
                </a:solidFill>
                <a:ea typeface="+mn-lt"/>
                <a:cs typeface="+mn-lt"/>
              </a:rPr>
              <a:t>    Email VARCHAR(100)</a:t>
            </a:r>
            <a:endParaRPr lang="en-US" dirty="0"/>
          </a:p>
          <a:p>
            <a:r>
              <a:rPr lang="en-US" dirty="0">
                <a:solidFill>
                  <a:srgbClr val="374151"/>
                </a:solidFill>
                <a:ea typeface="+mn-lt"/>
                <a:cs typeface="+mn-lt"/>
              </a:rPr>
              <a:t>);</a:t>
            </a:r>
            <a:endParaRPr lang="en-US" dirty="0"/>
          </a:p>
          <a:p>
            <a:endParaRPr lang="en-US" dirty="0"/>
          </a:p>
          <a:p>
            <a:r>
              <a:rPr lang="en-US" b="1" dirty="0">
                <a:solidFill>
                  <a:srgbClr val="374151"/>
                </a:solidFill>
                <a:ea typeface="+mn-lt"/>
                <a:cs typeface="+mn-lt"/>
              </a:rPr>
              <a:t>-- Orders table with a foreign key to Customers</a:t>
            </a:r>
            <a:endParaRPr lang="en-US" b="1" dirty="0">
              <a:ea typeface="Calibri"/>
              <a:cs typeface="Calibri"/>
            </a:endParaRPr>
          </a:p>
          <a:p>
            <a:r>
              <a:rPr lang="en-US" dirty="0">
                <a:solidFill>
                  <a:srgbClr val="374151"/>
                </a:solidFill>
                <a:ea typeface="+mn-lt"/>
                <a:cs typeface="+mn-lt"/>
              </a:rPr>
              <a:t>CREATE TABLE Orders (</a:t>
            </a:r>
            <a:endParaRPr lang="en-US" dirty="0"/>
          </a:p>
          <a:p>
            <a:r>
              <a:rPr lang="en-US" dirty="0">
                <a:solidFill>
                  <a:srgbClr val="374151"/>
                </a:solidFill>
                <a:ea typeface="+mn-lt"/>
                <a:cs typeface="+mn-lt"/>
              </a:rPr>
              <a:t>    </a:t>
            </a:r>
            <a:r>
              <a:rPr lang="en-US" dirty="0" err="1">
                <a:solidFill>
                  <a:srgbClr val="374151"/>
                </a:solidFill>
                <a:ea typeface="+mn-lt"/>
                <a:cs typeface="+mn-lt"/>
              </a:rPr>
              <a:t>OrderID</a:t>
            </a:r>
            <a:r>
              <a:rPr lang="en-US" dirty="0">
                <a:solidFill>
                  <a:srgbClr val="374151"/>
                </a:solidFill>
                <a:ea typeface="+mn-lt"/>
                <a:cs typeface="+mn-lt"/>
              </a:rPr>
              <a:t> INT PRIMARY KEY,</a:t>
            </a:r>
            <a:endParaRPr lang="en-US" dirty="0"/>
          </a:p>
          <a:p>
            <a:r>
              <a:rPr lang="en-US" dirty="0">
                <a:solidFill>
                  <a:srgbClr val="374151"/>
                </a:solidFill>
                <a:ea typeface="+mn-lt"/>
                <a:cs typeface="+mn-lt"/>
              </a:rPr>
              <a:t>    </a:t>
            </a:r>
            <a:r>
              <a:rPr lang="en-US" dirty="0" err="1">
                <a:solidFill>
                  <a:srgbClr val="374151"/>
                </a:solidFill>
                <a:ea typeface="+mn-lt"/>
                <a:cs typeface="+mn-lt"/>
              </a:rPr>
              <a:t>CustomerID</a:t>
            </a:r>
            <a:r>
              <a:rPr lang="en-US" dirty="0">
                <a:solidFill>
                  <a:srgbClr val="374151"/>
                </a:solidFill>
                <a:ea typeface="+mn-lt"/>
                <a:cs typeface="+mn-lt"/>
              </a:rPr>
              <a:t> INT REFERENCES Customers(</a:t>
            </a:r>
            <a:r>
              <a:rPr lang="en-US" dirty="0" err="1">
                <a:solidFill>
                  <a:srgbClr val="374151"/>
                </a:solidFill>
                <a:ea typeface="+mn-lt"/>
                <a:cs typeface="+mn-lt"/>
              </a:rPr>
              <a:t>CustomerID</a:t>
            </a:r>
            <a:r>
              <a:rPr lang="en-US" dirty="0">
                <a:solidFill>
                  <a:srgbClr val="374151"/>
                </a:solidFill>
                <a:ea typeface="+mn-lt"/>
                <a:cs typeface="+mn-lt"/>
              </a:rPr>
              <a:t>),</a:t>
            </a:r>
            <a:endParaRPr lang="en-US" dirty="0"/>
          </a:p>
          <a:p>
            <a:r>
              <a:rPr lang="en-US" dirty="0">
                <a:solidFill>
                  <a:srgbClr val="374151"/>
                </a:solidFill>
                <a:ea typeface="+mn-lt"/>
                <a:cs typeface="+mn-lt"/>
              </a:rPr>
              <a:t>    </a:t>
            </a:r>
            <a:r>
              <a:rPr lang="en-US" dirty="0" err="1">
                <a:solidFill>
                  <a:srgbClr val="374151"/>
                </a:solidFill>
                <a:ea typeface="+mn-lt"/>
                <a:cs typeface="+mn-lt"/>
              </a:rPr>
              <a:t>OrderDate</a:t>
            </a:r>
            <a:r>
              <a:rPr lang="en-US" dirty="0">
                <a:solidFill>
                  <a:srgbClr val="374151"/>
                </a:solidFill>
                <a:ea typeface="+mn-lt"/>
                <a:cs typeface="+mn-lt"/>
              </a:rPr>
              <a:t> DATE,</a:t>
            </a:r>
            <a:endParaRPr lang="en-US" dirty="0"/>
          </a:p>
          <a:p>
            <a:r>
              <a:rPr lang="en-US" dirty="0">
                <a:solidFill>
                  <a:srgbClr val="374151"/>
                </a:solidFill>
                <a:ea typeface="+mn-lt"/>
                <a:cs typeface="+mn-lt"/>
              </a:rPr>
              <a:t>    </a:t>
            </a:r>
            <a:r>
              <a:rPr lang="en-US" dirty="0" err="1">
                <a:solidFill>
                  <a:srgbClr val="374151"/>
                </a:solidFill>
                <a:ea typeface="+mn-lt"/>
                <a:cs typeface="+mn-lt"/>
              </a:rPr>
              <a:t>TotalAmount</a:t>
            </a:r>
            <a:r>
              <a:rPr lang="en-US" dirty="0">
                <a:solidFill>
                  <a:srgbClr val="374151"/>
                </a:solidFill>
                <a:ea typeface="+mn-lt"/>
                <a:cs typeface="+mn-lt"/>
              </a:rPr>
              <a:t> DECIMAL(10, 2)</a:t>
            </a:r>
            <a:endParaRPr lang="en-US" dirty="0"/>
          </a:p>
          <a:p>
            <a:r>
              <a:rPr lang="en-US" dirty="0">
                <a:solidFill>
                  <a:srgbClr val="374151"/>
                </a:solidFill>
                <a:ea typeface="+mn-lt"/>
                <a:cs typeface="+mn-lt"/>
              </a:rPr>
              <a:t>);</a:t>
            </a:r>
          </a:p>
        </p:txBody>
      </p:sp>
      <p:sp>
        <p:nvSpPr>
          <p:cNvPr id="3" name="TextBox 2">
            <a:extLst>
              <a:ext uri="{FF2B5EF4-FFF2-40B4-BE49-F238E27FC236}">
                <a16:creationId xmlns:a16="http://schemas.microsoft.com/office/drawing/2014/main" id="{3C39FCF5-8CF2-D460-5BA7-724C581AA236}"/>
              </a:ext>
            </a:extLst>
          </p:cNvPr>
          <p:cNvSpPr txBox="1"/>
          <p:nvPr/>
        </p:nvSpPr>
        <p:spPr>
          <a:xfrm>
            <a:off x="6608014" y="1792924"/>
            <a:ext cx="50402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74151"/>
                </a:solidFill>
              </a:rPr>
              <a:t>In this example, there are two tables: "Customers" and "Orders," with a foreign key relationship between them. The data model is designed to store information about customers and their orders, demonstrating the key concepts of a data model in SQL.</a:t>
            </a:r>
            <a:r>
              <a:rPr lang="en-US" dirty="0">
                <a:solidFill>
                  <a:srgbClr val="374151"/>
                </a:solidFill>
                <a:ea typeface="Calibri"/>
                <a:cs typeface="Calibri"/>
              </a:rPr>
              <a:t>​</a:t>
            </a:r>
            <a:endParaRPr lang="en-US" dirty="0"/>
          </a:p>
        </p:txBody>
      </p:sp>
    </p:spTree>
    <p:extLst>
      <p:ext uri="{BB962C8B-B14F-4D97-AF65-F5344CB8AC3E}">
        <p14:creationId xmlns:p14="http://schemas.microsoft.com/office/powerpoint/2010/main" val="1839542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828596" y="356152"/>
            <a:ext cx="7456375"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Data Model &amp; ER Diagram</a:t>
            </a:r>
          </a:p>
        </p:txBody>
      </p:sp>
      <p:sp>
        <p:nvSpPr>
          <p:cNvPr id="2" name="TextBox 1">
            <a:extLst>
              <a:ext uri="{FF2B5EF4-FFF2-40B4-BE49-F238E27FC236}">
                <a16:creationId xmlns:a16="http://schemas.microsoft.com/office/drawing/2014/main" id="{F7761F45-99CF-5094-8BAE-64DDA34139B5}"/>
              </a:ext>
            </a:extLst>
          </p:cNvPr>
          <p:cNvSpPr txBox="1"/>
          <p:nvPr/>
        </p:nvSpPr>
        <p:spPr>
          <a:xfrm>
            <a:off x="462770" y="1703728"/>
            <a:ext cx="115212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74151"/>
                </a:solidFill>
              </a:rPr>
              <a:t>A data model</a:t>
            </a:r>
            <a:r>
              <a:rPr lang="en-US" dirty="0">
                <a:solidFill>
                  <a:srgbClr val="374151"/>
                </a:solidFill>
              </a:rPr>
              <a:t> is a conceptual framework that defines how data is organized and structured within a database system. It serves as a blueprint for designing databases and describes entities, attributes, relationships, and constraints.</a:t>
            </a:r>
            <a:endParaRPr lang="en-US" dirty="0"/>
          </a:p>
          <a:p>
            <a:endParaRPr lang="en-US" dirty="0">
              <a:solidFill>
                <a:srgbClr val="374151"/>
              </a:solidFill>
            </a:endParaRPr>
          </a:p>
          <a:p>
            <a:r>
              <a:rPr lang="en-US" dirty="0">
                <a:solidFill>
                  <a:srgbClr val="374151"/>
                </a:solidFill>
              </a:rPr>
              <a:t>An </a:t>
            </a:r>
            <a:r>
              <a:rPr lang="en-US" b="1" dirty="0">
                <a:solidFill>
                  <a:srgbClr val="374151"/>
                </a:solidFill>
              </a:rPr>
              <a:t>Entity-Relationship (ER) diagram</a:t>
            </a:r>
            <a:r>
              <a:rPr lang="en-US" dirty="0">
                <a:solidFill>
                  <a:srgbClr val="374151"/>
                </a:solidFill>
              </a:rPr>
              <a:t>, on the other hand, is a visual representation of this data model. It uses standardized symbols and notations to depict entities, their attributes, relationships, and the cardinality of these relationships</a:t>
            </a:r>
            <a:endParaRPr lang="en-US" dirty="0">
              <a:ea typeface="Calibri"/>
              <a:cs typeface="Calibri"/>
            </a:endParaRPr>
          </a:p>
        </p:txBody>
      </p:sp>
      <p:pic>
        <p:nvPicPr>
          <p:cNvPr id="4" name="Picture 3" descr="A chart with symbols and symbols&#10;&#10;Description automatically generated">
            <a:extLst>
              <a:ext uri="{FF2B5EF4-FFF2-40B4-BE49-F238E27FC236}">
                <a16:creationId xmlns:a16="http://schemas.microsoft.com/office/drawing/2014/main" id="{64408DA2-F67B-7BE9-0B54-AAD5E7A5B3FC}"/>
              </a:ext>
            </a:extLst>
          </p:cNvPr>
          <p:cNvPicPr>
            <a:picLocks noChangeAspect="1"/>
          </p:cNvPicPr>
          <p:nvPr/>
        </p:nvPicPr>
        <p:blipFill>
          <a:blip r:embed="rId3"/>
          <a:stretch>
            <a:fillRect/>
          </a:stretch>
        </p:blipFill>
        <p:spPr>
          <a:xfrm>
            <a:off x="305647" y="3411947"/>
            <a:ext cx="5525021" cy="3029911"/>
          </a:xfrm>
          <a:prstGeom prst="rect">
            <a:avLst/>
          </a:prstGeom>
        </p:spPr>
      </p:pic>
      <p:pic>
        <p:nvPicPr>
          <p:cNvPr id="5" name="Picture 4" descr="A diagram of er model&#10;&#10;Description automatically generated">
            <a:extLst>
              <a:ext uri="{FF2B5EF4-FFF2-40B4-BE49-F238E27FC236}">
                <a16:creationId xmlns:a16="http://schemas.microsoft.com/office/drawing/2014/main" id="{D799C0DB-240F-7B3B-4605-57D32C8E6EB4}"/>
              </a:ext>
            </a:extLst>
          </p:cNvPr>
          <p:cNvPicPr>
            <a:picLocks noChangeAspect="1"/>
          </p:cNvPicPr>
          <p:nvPr/>
        </p:nvPicPr>
        <p:blipFill>
          <a:blip r:embed="rId4"/>
          <a:stretch>
            <a:fillRect/>
          </a:stretch>
        </p:blipFill>
        <p:spPr>
          <a:xfrm>
            <a:off x="5498756" y="3584909"/>
            <a:ext cx="6573795" cy="2582114"/>
          </a:xfrm>
          <a:prstGeom prst="rect">
            <a:avLst/>
          </a:prstGeom>
        </p:spPr>
      </p:pic>
    </p:spTree>
    <p:extLst>
      <p:ext uri="{BB962C8B-B14F-4D97-AF65-F5344CB8AC3E}">
        <p14:creationId xmlns:p14="http://schemas.microsoft.com/office/powerpoint/2010/main" val="3813123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2FDADD92-4E39-7713-520E-D88B1D53A255}"/>
              </a:ext>
            </a:extLst>
          </p:cNvPr>
          <p:cNvSpPr txBox="1">
            <a:spLocks/>
          </p:cNvSpPr>
          <p:nvPr/>
        </p:nvSpPr>
        <p:spPr>
          <a:xfrm>
            <a:off x="3378527" y="424723"/>
            <a:ext cx="5086870"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Data Model in SQL</a:t>
            </a:r>
          </a:p>
        </p:txBody>
      </p:sp>
      <p:sp>
        <p:nvSpPr>
          <p:cNvPr id="2" name="TextBox 1">
            <a:extLst>
              <a:ext uri="{FF2B5EF4-FFF2-40B4-BE49-F238E27FC236}">
                <a16:creationId xmlns:a16="http://schemas.microsoft.com/office/drawing/2014/main" id="{F7761F45-99CF-5094-8BAE-64DDA34139B5}"/>
              </a:ext>
            </a:extLst>
          </p:cNvPr>
          <p:cNvSpPr txBox="1"/>
          <p:nvPr/>
        </p:nvSpPr>
        <p:spPr>
          <a:xfrm>
            <a:off x="725854" y="1285465"/>
            <a:ext cx="5534903" cy="4031873"/>
          </a:xfrm>
          <a:prstGeom prst="rect">
            <a:avLst/>
          </a:prstGeom>
          <a:noFill/>
        </p:spPr>
        <p:txBody>
          <a:bodyPr wrap="square" lIns="91440" tIns="45720" rIns="91440" bIns="45720" anchor="t">
            <a:spAutoFit/>
          </a:bodyPr>
          <a:lstStyle/>
          <a:p>
            <a:r>
              <a:rPr lang="en-US" sz="1600" b="1" dirty="0">
                <a:solidFill>
                  <a:srgbClr val="374151"/>
                </a:solidFill>
                <a:ea typeface="+mn-lt"/>
                <a:cs typeface="+mn-lt"/>
              </a:rPr>
              <a:t>Data Model</a:t>
            </a:r>
            <a:endParaRPr lang="en-US" sz="1600" b="1" dirty="0">
              <a:ea typeface="Calibri"/>
              <a:cs typeface="Calibri"/>
            </a:endParaRPr>
          </a:p>
          <a:p>
            <a:r>
              <a:rPr lang="en-US" sz="1600" dirty="0">
                <a:solidFill>
                  <a:srgbClr val="374151"/>
                </a:solidFill>
                <a:ea typeface="+mn-lt"/>
                <a:cs typeface="+mn-lt"/>
              </a:rPr>
              <a:t>CREATE TABLE Authors (</a:t>
            </a:r>
            <a:endParaRPr lang="en-US" sz="1600" dirty="0"/>
          </a:p>
          <a:p>
            <a:r>
              <a:rPr lang="en-US" sz="1600" dirty="0">
                <a:solidFill>
                  <a:srgbClr val="374151"/>
                </a:solidFill>
                <a:ea typeface="+mn-lt"/>
                <a:cs typeface="+mn-lt"/>
              </a:rPr>
              <a:t>    AuthorID INT PRIMARY KEY,</a:t>
            </a:r>
            <a:endParaRPr lang="en-US" sz="1600" dirty="0"/>
          </a:p>
          <a:p>
            <a:r>
              <a:rPr lang="en-US" sz="1600" dirty="0">
                <a:solidFill>
                  <a:srgbClr val="374151"/>
                </a:solidFill>
                <a:ea typeface="+mn-lt"/>
                <a:cs typeface="+mn-lt"/>
              </a:rPr>
              <a:t>    </a:t>
            </a:r>
            <a:r>
              <a:rPr lang="en-US" sz="1600" dirty="0" err="1">
                <a:solidFill>
                  <a:srgbClr val="374151"/>
                </a:solidFill>
                <a:ea typeface="+mn-lt"/>
                <a:cs typeface="+mn-lt"/>
              </a:rPr>
              <a:t>AuthorName</a:t>
            </a:r>
            <a:r>
              <a:rPr lang="en-US" sz="1600" dirty="0">
                <a:solidFill>
                  <a:srgbClr val="374151"/>
                </a:solidFill>
                <a:ea typeface="+mn-lt"/>
                <a:cs typeface="+mn-lt"/>
              </a:rPr>
              <a:t> VARCHAR(100)</a:t>
            </a:r>
            <a:endParaRPr lang="en-US" sz="1600" dirty="0"/>
          </a:p>
          <a:p>
            <a:r>
              <a:rPr lang="en-US" sz="1600" dirty="0">
                <a:solidFill>
                  <a:srgbClr val="374151"/>
                </a:solidFill>
                <a:ea typeface="+mn-lt"/>
                <a:cs typeface="+mn-lt"/>
              </a:rPr>
              <a:t>);</a:t>
            </a:r>
            <a:endParaRPr lang="en-US" sz="1600" dirty="0"/>
          </a:p>
          <a:p>
            <a:endParaRPr lang="en-US" sz="1600" dirty="0"/>
          </a:p>
          <a:p>
            <a:r>
              <a:rPr lang="en-US" sz="1600" dirty="0">
                <a:solidFill>
                  <a:srgbClr val="374151"/>
                </a:solidFill>
                <a:ea typeface="+mn-lt"/>
                <a:cs typeface="+mn-lt"/>
              </a:rPr>
              <a:t>CREATE TABLE Books (</a:t>
            </a:r>
            <a:endParaRPr lang="en-US" sz="1600" dirty="0"/>
          </a:p>
          <a:p>
            <a:r>
              <a:rPr lang="en-US" sz="1600" dirty="0">
                <a:solidFill>
                  <a:srgbClr val="374151"/>
                </a:solidFill>
                <a:ea typeface="+mn-lt"/>
                <a:cs typeface="+mn-lt"/>
              </a:rPr>
              <a:t>    </a:t>
            </a:r>
            <a:r>
              <a:rPr lang="en-US" sz="1600" dirty="0" err="1">
                <a:solidFill>
                  <a:srgbClr val="374151"/>
                </a:solidFill>
                <a:ea typeface="+mn-lt"/>
                <a:cs typeface="+mn-lt"/>
              </a:rPr>
              <a:t>BookID</a:t>
            </a:r>
            <a:r>
              <a:rPr lang="en-US" sz="1600" dirty="0">
                <a:solidFill>
                  <a:srgbClr val="374151"/>
                </a:solidFill>
                <a:ea typeface="+mn-lt"/>
                <a:cs typeface="+mn-lt"/>
              </a:rPr>
              <a:t> INT PRIMARY KEY,</a:t>
            </a:r>
            <a:endParaRPr lang="en-US" sz="1600" dirty="0"/>
          </a:p>
          <a:p>
            <a:r>
              <a:rPr lang="en-US" sz="1600" dirty="0">
                <a:solidFill>
                  <a:srgbClr val="374151"/>
                </a:solidFill>
                <a:ea typeface="+mn-lt"/>
                <a:cs typeface="+mn-lt"/>
              </a:rPr>
              <a:t>    Title VARCHAR(255),</a:t>
            </a:r>
            <a:endParaRPr lang="en-US" sz="1600" dirty="0"/>
          </a:p>
          <a:p>
            <a:r>
              <a:rPr lang="en-US" sz="1600" dirty="0">
                <a:solidFill>
                  <a:srgbClr val="374151"/>
                </a:solidFill>
                <a:ea typeface="+mn-lt"/>
                <a:cs typeface="+mn-lt"/>
              </a:rPr>
              <a:t>    AuthorID INT,</a:t>
            </a:r>
            <a:endParaRPr lang="en-US" sz="1600" dirty="0"/>
          </a:p>
          <a:p>
            <a:r>
              <a:rPr lang="en-US" sz="1600" dirty="0">
                <a:solidFill>
                  <a:srgbClr val="374151"/>
                </a:solidFill>
                <a:ea typeface="+mn-lt"/>
                <a:cs typeface="+mn-lt"/>
              </a:rPr>
              <a:t>    FOREIGN KEY (AuthorID) REFERENCES Authors(AuthorID)</a:t>
            </a:r>
            <a:endParaRPr lang="en-US" sz="1600" dirty="0"/>
          </a:p>
          <a:p>
            <a:r>
              <a:rPr lang="en-US" sz="1600" dirty="0">
                <a:solidFill>
                  <a:srgbClr val="374151"/>
                </a:solidFill>
                <a:ea typeface="+mn-lt"/>
                <a:cs typeface="+mn-lt"/>
              </a:rPr>
              <a:t>);</a:t>
            </a:r>
            <a:endParaRPr lang="en-US" sz="1600" dirty="0">
              <a:solidFill>
                <a:srgbClr val="000000"/>
              </a:solidFill>
              <a:ea typeface="+mn-lt"/>
              <a:cs typeface="+mn-lt"/>
            </a:endParaRPr>
          </a:p>
          <a:p>
            <a:r>
              <a:rPr lang="en-US" sz="1600" dirty="0">
                <a:solidFill>
                  <a:srgbClr val="374151"/>
                </a:solidFill>
                <a:ea typeface="Calibri"/>
                <a:cs typeface="Calibri"/>
              </a:rPr>
              <a:t>CREATE TABLE Customers (</a:t>
            </a:r>
          </a:p>
          <a:p>
            <a:r>
              <a:rPr lang="en-US" sz="1600" dirty="0">
                <a:solidFill>
                  <a:srgbClr val="374151"/>
                </a:solidFill>
                <a:ea typeface="Calibri"/>
                <a:cs typeface="Calibri"/>
              </a:rPr>
              <a:t>    </a:t>
            </a:r>
            <a:r>
              <a:rPr lang="en-US" sz="1600" dirty="0" err="1">
                <a:solidFill>
                  <a:srgbClr val="374151"/>
                </a:solidFill>
                <a:ea typeface="Calibri"/>
                <a:cs typeface="Calibri"/>
              </a:rPr>
              <a:t>CustomerID</a:t>
            </a:r>
            <a:r>
              <a:rPr lang="en-US" sz="1600" dirty="0">
                <a:solidFill>
                  <a:srgbClr val="374151"/>
                </a:solidFill>
                <a:ea typeface="Calibri"/>
                <a:cs typeface="Calibri"/>
              </a:rPr>
              <a:t> INT PRIMARY KEY,</a:t>
            </a:r>
          </a:p>
          <a:p>
            <a:r>
              <a:rPr lang="en-US" sz="1600" dirty="0">
                <a:solidFill>
                  <a:srgbClr val="374151"/>
                </a:solidFill>
                <a:ea typeface="Calibri"/>
                <a:cs typeface="Calibri"/>
              </a:rPr>
              <a:t>    </a:t>
            </a:r>
            <a:r>
              <a:rPr lang="en-US" sz="1600" dirty="0" err="1">
                <a:solidFill>
                  <a:srgbClr val="374151"/>
                </a:solidFill>
                <a:ea typeface="Calibri"/>
                <a:cs typeface="Calibri"/>
              </a:rPr>
              <a:t>CustomerName</a:t>
            </a:r>
            <a:r>
              <a:rPr lang="en-US" sz="1600" dirty="0">
                <a:solidFill>
                  <a:srgbClr val="374151"/>
                </a:solidFill>
                <a:ea typeface="Calibri"/>
                <a:cs typeface="Calibri"/>
              </a:rPr>
              <a:t> VARCHAR(100)</a:t>
            </a:r>
          </a:p>
          <a:p>
            <a:r>
              <a:rPr lang="en-US" sz="1600" dirty="0">
                <a:solidFill>
                  <a:srgbClr val="374151"/>
                </a:solidFill>
                <a:ea typeface="Calibri"/>
                <a:cs typeface="Calibri"/>
              </a:rPr>
              <a:t>);</a:t>
            </a:r>
          </a:p>
        </p:txBody>
      </p:sp>
      <p:sp>
        <p:nvSpPr>
          <p:cNvPr id="3" name="TextBox 2">
            <a:extLst>
              <a:ext uri="{FF2B5EF4-FFF2-40B4-BE49-F238E27FC236}">
                <a16:creationId xmlns:a16="http://schemas.microsoft.com/office/drawing/2014/main" id="{3C39FCF5-8CF2-D460-5BA7-724C581AA236}"/>
              </a:ext>
            </a:extLst>
          </p:cNvPr>
          <p:cNvSpPr txBox="1"/>
          <p:nvPr/>
        </p:nvSpPr>
        <p:spPr>
          <a:xfrm>
            <a:off x="6595305" y="1285465"/>
            <a:ext cx="5457172"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374151"/>
                </a:solidFill>
              </a:rPr>
              <a:t>CREATE TABLE </a:t>
            </a:r>
            <a:r>
              <a:rPr lang="en-US" sz="1600" dirty="0" err="1">
                <a:solidFill>
                  <a:srgbClr val="374151"/>
                </a:solidFill>
              </a:rPr>
              <a:t>BorrowedBooks</a:t>
            </a:r>
            <a:r>
              <a:rPr lang="en-US" sz="1600" dirty="0">
                <a:solidFill>
                  <a:srgbClr val="374151"/>
                </a:solidFill>
              </a:rPr>
              <a:t> (</a:t>
            </a:r>
            <a:endParaRPr lang="en-US" sz="1600" dirty="0">
              <a:solidFill>
                <a:srgbClr val="374151"/>
              </a:solidFill>
              <a:ea typeface="Calibri"/>
              <a:cs typeface="Calibri"/>
            </a:endParaRPr>
          </a:p>
          <a:p>
            <a:r>
              <a:rPr lang="en-US" sz="1600" dirty="0">
                <a:solidFill>
                  <a:srgbClr val="374151"/>
                </a:solidFill>
              </a:rPr>
              <a:t>    </a:t>
            </a:r>
            <a:r>
              <a:rPr lang="en-US" sz="1600" dirty="0" err="1">
                <a:solidFill>
                  <a:srgbClr val="374151"/>
                </a:solidFill>
              </a:rPr>
              <a:t>BorrowID</a:t>
            </a:r>
            <a:r>
              <a:rPr lang="en-US" sz="1600" dirty="0">
                <a:solidFill>
                  <a:srgbClr val="374151"/>
                </a:solidFill>
              </a:rPr>
              <a:t> INT PRIMARY KEY,</a:t>
            </a:r>
            <a:endParaRPr lang="en-US" sz="1600" dirty="0">
              <a:solidFill>
                <a:srgbClr val="374151"/>
              </a:solidFill>
              <a:ea typeface="Calibri"/>
              <a:cs typeface="Calibri"/>
            </a:endParaRPr>
          </a:p>
          <a:p>
            <a:r>
              <a:rPr lang="en-US" sz="1600" dirty="0">
                <a:solidFill>
                  <a:srgbClr val="374151"/>
                </a:solidFill>
              </a:rPr>
              <a:t>    </a:t>
            </a:r>
            <a:r>
              <a:rPr lang="en-US" sz="1600" dirty="0" err="1">
                <a:solidFill>
                  <a:srgbClr val="374151"/>
                </a:solidFill>
              </a:rPr>
              <a:t>CustomerID</a:t>
            </a:r>
            <a:r>
              <a:rPr lang="en-US" sz="1600" dirty="0">
                <a:solidFill>
                  <a:srgbClr val="374151"/>
                </a:solidFill>
              </a:rPr>
              <a:t> INT,</a:t>
            </a:r>
            <a:endParaRPr lang="en-US" sz="1600" dirty="0">
              <a:solidFill>
                <a:srgbClr val="374151"/>
              </a:solidFill>
              <a:ea typeface="Calibri"/>
              <a:cs typeface="Calibri"/>
            </a:endParaRPr>
          </a:p>
          <a:p>
            <a:r>
              <a:rPr lang="en-US" sz="1600" dirty="0">
                <a:solidFill>
                  <a:srgbClr val="374151"/>
                </a:solidFill>
              </a:rPr>
              <a:t>    </a:t>
            </a:r>
            <a:r>
              <a:rPr lang="en-US" sz="1600" dirty="0" err="1">
                <a:solidFill>
                  <a:srgbClr val="374151"/>
                </a:solidFill>
              </a:rPr>
              <a:t>BookID</a:t>
            </a:r>
            <a:r>
              <a:rPr lang="en-US" sz="1600" dirty="0">
                <a:solidFill>
                  <a:srgbClr val="374151"/>
                </a:solidFill>
              </a:rPr>
              <a:t> INT,</a:t>
            </a:r>
            <a:endParaRPr lang="en-US" sz="1600" dirty="0">
              <a:solidFill>
                <a:srgbClr val="374151"/>
              </a:solidFill>
              <a:ea typeface="Calibri"/>
              <a:cs typeface="Calibri"/>
            </a:endParaRPr>
          </a:p>
          <a:p>
            <a:r>
              <a:rPr lang="en-US" sz="1600" dirty="0">
                <a:solidFill>
                  <a:srgbClr val="374151"/>
                </a:solidFill>
              </a:rPr>
              <a:t>    </a:t>
            </a:r>
            <a:r>
              <a:rPr lang="en-US" sz="1600" dirty="0" err="1">
                <a:solidFill>
                  <a:srgbClr val="374151"/>
                </a:solidFill>
              </a:rPr>
              <a:t>BorrowDate</a:t>
            </a:r>
            <a:r>
              <a:rPr lang="en-US" sz="1600" dirty="0">
                <a:solidFill>
                  <a:srgbClr val="374151"/>
                </a:solidFill>
              </a:rPr>
              <a:t> DATE,</a:t>
            </a:r>
            <a:endParaRPr lang="en-US" sz="1600" dirty="0">
              <a:solidFill>
                <a:srgbClr val="374151"/>
              </a:solidFill>
              <a:ea typeface="Calibri"/>
              <a:cs typeface="Calibri"/>
            </a:endParaRPr>
          </a:p>
          <a:p>
            <a:r>
              <a:rPr lang="en-US" sz="1600" dirty="0">
                <a:solidFill>
                  <a:srgbClr val="374151"/>
                </a:solidFill>
              </a:rPr>
              <a:t>    </a:t>
            </a:r>
            <a:r>
              <a:rPr lang="en-US" sz="1600" dirty="0" err="1">
                <a:solidFill>
                  <a:srgbClr val="374151"/>
                </a:solidFill>
              </a:rPr>
              <a:t>ReturnDate</a:t>
            </a:r>
            <a:r>
              <a:rPr lang="en-US" sz="1600" dirty="0">
                <a:solidFill>
                  <a:srgbClr val="374151"/>
                </a:solidFill>
              </a:rPr>
              <a:t> DATE,</a:t>
            </a:r>
            <a:endParaRPr lang="en-US" sz="1600" dirty="0">
              <a:solidFill>
                <a:srgbClr val="374151"/>
              </a:solidFill>
              <a:ea typeface="Calibri"/>
              <a:cs typeface="Calibri"/>
            </a:endParaRPr>
          </a:p>
          <a:p>
            <a:r>
              <a:rPr lang="en-US" sz="1600" dirty="0">
                <a:solidFill>
                  <a:srgbClr val="374151"/>
                </a:solidFill>
              </a:rPr>
              <a:t>    FOREIGN KEY (</a:t>
            </a:r>
            <a:r>
              <a:rPr lang="en-US" sz="1600" dirty="0" err="1">
                <a:solidFill>
                  <a:srgbClr val="374151"/>
                </a:solidFill>
              </a:rPr>
              <a:t>CustomerID</a:t>
            </a:r>
            <a:r>
              <a:rPr lang="en-US" sz="1600" dirty="0">
                <a:solidFill>
                  <a:srgbClr val="374151"/>
                </a:solidFill>
              </a:rPr>
              <a:t>) REFERENCES Customers(</a:t>
            </a:r>
            <a:r>
              <a:rPr lang="en-US" sz="1600" dirty="0" err="1">
                <a:solidFill>
                  <a:srgbClr val="374151"/>
                </a:solidFill>
              </a:rPr>
              <a:t>CustomerID</a:t>
            </a:r>
            <a:r>
              <a:rPr lang="en-US" sz="1600" dirty="0">
                <a:solidFill>
                  <a:srgbClr val="374151"/>
                </a:solidFill>
              </a:rPr>
              <a:t>),</a:t>
            </a:r>
            <a:endParaRPr lang="en-US" sz="1600" dirty="0">
              <a:solidFill>
                <a:srgbClr val="374151"/>
              </a:solidFill>
              <a:ea typeface="Calibri"/>
              <a:cs typeface="Calibri"/>
            </a:endParaRPr>
          </a:p>
          <a:p>
            <a:r>
              <a:rPr lang="en-US" sz="1600" dirty="0">
                <a:solidFill>
                  <a:srgbClr val="374151"/>
                </a:solidFill>
              </a:rPr>
              <a:t>    FOREIGN KEY (</a:t>
            </a:r>
            <a:r>
              <a:rPr lang="en-US" sz="1600" dirty="0" err="1">
                <a:solidFill>
                  <a:srgbClr val="374151"/>
                </a:solidFill>
              </a:rPr>
              <a:t>BookID</a:t>
            </a:r>
            <a:r>
              <a:rPr lang="en-US" sz="1600" dirty="0">
                <a:solidFill>
                  <a:srgbClr val="374151"/>
                </a:solidFill>
              </a:rPr>
              <a:t>) REFERENCES Books(</a:t>
            </a:r>
            <a:r>
              <a:rPr lang="en-US" sz="1600" dirty="0" err="1">
                <a:solidFill>
                  <a:srgbClr val="374151"/>
                </a:solidFill>
              </a:rPr>
              <a:t>BookID</a:t>
            </a:r>
            <a:r>
              <a:rPr lang="en-US" sz="1600" dirty="0">
                <a:solidFill>
                  <a:srgbClr val="374151"/>
                </a:solidFill>
              </a:rPr>
              <a:t>)</a:t>
            </a:r>
            <a:endParaRPr lang="en-US" sz="1600" dirty="0">
              <a:solidFill>
                <a:srgbClr val="374151"/>
              </a:solidFill>
              <a:ea typeface="Calibri"/>
              <a:cs typeface="Calibri"/>
            </a:endParaRPr>
          </a:p>
          <a:p>
            <a:r>
              <a:rPr lang="en-US" sz="1600" dirty="0">
                <a:solidFill>
                  <a:srgbClr val="374151"/>
                </a:solidFill>
              </a:rPr>
              <a:t>);</a:t>
            </a:r>
            <a:endParaRPr lang="en-US" sz="1600" dirty="0">
              <a:solidFill>
                <a:srgbClr val="374151"/>
              </a:solidFill>
              <a:ea typeface="Calibri"/>
              <a:cs typeface="Calibri"/>
            </a:endParaRPr>
          </a:p>
          <a:p>
            <a:endParaRPr lang="en-US" sz="1600" dirty="0">
              <a:solidFill>
                <a:srgbClr val="374151"/>
              </a:solidFill>
              <a:ea typeface="Calibri"/>
              <a:cs typeface="Calibri"/>
            </a:endParaRPr>
          </a:p>
        </p:txBody>
      </p:sp>
      <p:sp>
        <p:nvSpPr>
          <p:cNvPr id="4" name="TextBox 3">
            <a:extLst>
              <a:ext uri="{FF2B5EF4-FFF2-40B4-BE49-F238E27FC236}">
                <a16:creationId xmlns:a16="http://schemas.microsoft.com/office/drawing/2014/main" id="{C49B0641-452D-D21F-B076-0FE2F6F2FE50}"/>
              </a:ext>
            </a:extLst>
          </p:cNvPr>
          <p:cNvSpPr txBox="1"/>
          <p:nvPr/>
        </p:nvSpPr>
        <p:spPr>
          <a:xfrm>
            <a:off x="672199" y="5476421"/>
            <a:ext cx="1093079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374151"/>
                </a:solidFill>
              </a:rPr>
              <a:t>In this simplified example, we have tables for "Authors," "Books," "Customers," and "</a:t>
            </a:r>
            <a:r>
              <a:rPr lang="en-US" sz="1600" dirty="0" err="1">
                <a:solidFill>
                  <a:srgbClr val="374151"/>
                </a:solidFill>
              </a:rPr>
              <a:t>BorrowedBooks</a:t>
            </a:r>
            <a:r>
              <a:rPr lang="en-US" sz="1600" dirty="0">
                <a:solidFill>
                  <a:srgbClr val="374151"/>
                </a:solidFill>
              </a:rPr>
              <a:t>," with relationships between them. The ER diagram is represented in text, showing the relationships between the entities. However, for real-world applications, ER diagrams are usually created using visual diagramming tools designed for this purpose.</a:t>
            </a:r>
          </a:p>
        </p:txBody>
      </p:sp>
    </p:spTree>
    <p:extLst>
      <p:ext uri="{BB962C8B-B14F-4D97-AF65-F5344CB8AC3E}">
        <p14:creationId xmlns:p14="http://schemas.microsoft.com/office/powerpoint/2010/main" val="1224501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461956" y="420234"/>
            <a:ext cx="10151142"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Designing a Simple Database Schema</a:t>
            </a:r>
            <a:endParaRPr lang="en-IN" sz="1100" spc="-30" dirty="0">
              <a:solidFill>
                <a:schemeClr val="accent1">
                  <a:lumMod val="50000"/>
                </a:schemeClr>
              </a:solidFill>
              <a:latin typeface="Calibri Light"/>
              <a:ea typeface="Calibri Light"/>
              <a:cs typeface="Calibri Light"/>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751558" y="1258898"/>
            <a:ext cx="10759299" cy="5355312"/>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1. Books Table:</a:t>
            </a:r>
            <a:endParaRPr lang="en-US" dirty="0">
              <a:latin typeface="Nunito"/>
            </a:endParaRP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The </a:t>
            </a:r>
            <a:r>
              <a:rPr lang="en-US" b="1" dirty="0">
                <a:latin typeface="Nunito"/>
              </a:rPr>
              <a:t>Books</a:t>
            </a:r>
            <a:r>
              <a:rPr lang="en-US" dirty="0">
                <a:solidFill>
                  <a:srgbClr val="374151"/>
                </a:solidFill>
                <a:latin typeface="Nunito"/>
                <a:ea typeface="+mn-lt"/>
                <a:cs typeface="+mn-lt"/>
              </a:rPr>
              <a:t> table will store information about each book available in the bookstore.</a:t>
            </a:r>
            <a:endParaRPr lang="en-US" dirty="0">
              <a:latin typeface="Nunito"/>
            </a:endParaRPr>
          </a:p>
          <a:p>
            <a:endParaRPr lang="en-US" dirty="0">
              <a:solidFill>
                <a:srgbClr val="374151"/>
              </a:solidFill>
              <a:latin typeface="Nunito"/>
              <a:ea typeface="Calibri"/>
              <a:cs typeface="Calibri"/>
            </a:endParaRPr>
          </a:p>
          <a:p>
            <a:pPr marL="285750" indent="-285750">
              <a:buFont typeface="Arial"/>
              <a:buChar char="•"/>
            </a:pPr>
            <a:r>
              <a:rPr lang="en-US" b="1" dirty="0" err="1">
                <a:latin typeface="Nunito"/>
              </a:rPr>
              <a:t>book_id</a:t>
            </a:r>
            <a:r>
              <a:rPr lang="en-US" dirty="0">
                <a:solidFill>
                  <a:srgbClr val="374151"/>
                </a:solidFill>
                <a:latin typeface="Nunito"/>
                <a:ea typeface="+mn-lt"/>
                <a:cs typeface="+mn-lt"/>
              </a:rPr>
              <a:t> (Primary Key): A unique identifier for each book.</a:t>
            </a:r>
            <a:endParaRPr lang="en-US" dirty="0">
              <a:latin typeface="Nunito"/>
            </a:endParaRPr>
          </a:p>
          <a:p>
            <a:pPr marL="285750" indent="-285750">
              <a:buFont typeface="Arial"/>
              <a:buChar char="•"/>
            </a:pPr>
            <a:r>
              <a:rPr lang="en-US" b="1" dirty="0">
                <a:latin typeface="Nunito"/>
              </a:rPr>
              <a:t>title</a:t>
            </a:r>
            <a:r>
              <a:rPr lang="en-US" dirty="0">
                <a:solidFill>
                  <a:srgbClr val="374151"/>
                </a:solidFill>
                <a:latin typeface="Nunito"/>
                <a:ea typeface="+mn-lt"/>
                <a:cs typeface="+mn-lt"/>
              </a:rPr>
              <a:t>: The title of the book.</a:t>
            </a:r>
            <a:endParaRPr lang="en-US" dirty="0">
              <a:latin typeface="Nunito"/>
            </a:endParaRPr>
          </a:p>
          <a:p>
            <a:pPr marL="285750" indent="-285750">
              <a:buFont typeface="Arial"/>
              <a:buChar char="•"/>
            </a:pPr>
            <a:r>
              <a:rPr lang="en-US" b="1" dirty="0" err="1">
                <a:latin typeface="Nunito"/>
              </a:rPr>
              <a:t>author_id</a:t>
            </a:r>
            <a:r>
              <a:rPr lang="en-US" dirty="0">
                <a:solidFill>
                  <a:srgbClr val="374151"/>
                </a:solidFill>
                <a:latin typeface="Nunito"/>
                <a:ea typeface="+mn-lt"/>
                <a:cs typeface="+mn-lt"/>
              </a:rPr>
              <a:t> (Foreign Key): A reference to the author of the book.</a:t>
            </a:r>
            <a:endParaRPr lang="en-US" dirty="0">
              <a:latin typeface="Nunito"/>
            </a:endParaRPr>
          </a:p>
          <a:p>
            <a:pPr marL="285750" indent="-285750">
              <a:buFont typeface="Arial"/>
              <a:buChar char="•"/>
            </a:pPr>
            <a:r>
              <a:rPr lang="en-US" b="1" dirty="0" err="1">
                <a:latin typeface="Nunito"/>
              </a:rPr>
              <a:t>publication_year</a:t>
            </a:r>
            <a:r>
              <a:rPr lang="en-US" dirty="0">
                <a:solidFill>
                  <a:srgbClr val="374151"/>
                </a:solidFill>
                <a:latin typeface="Nunito"/>
                <a:ea typeface="+mn-lt"/>
                <a:cs typeface="+mn-lt"/>
              </a:rPr>
              <a:t>: The year the book was published.</a:t>
            </a:r>
            <a:endParaRPr lang="en-US" dirty="0">
              <a:latin typeface="Nunito"/>
            </a:endParaRPr>
          </a:p>
          <a:p>
            <a:pPr marL="285750" indent="-285750">
              <a:buFont typeface="Arial"/>
              <a:buChar char="•"/>
            </a:pPr>
            <a:r>
              <a:rPr lang="en-US" b="1" dirty="0">
                <a:latin typeface="Nunito"/>
              </a:rPr>
              <a:t>price</a:t>
            </a:r>
            <a:r>
              <a:rPr lang="en-US" dirty="0">
                <a:solidFill>
                  <a:srgbClr val="374151"/>
                </a:solidFill>
                <a:latin typeface="Nunito"/>
                <a:ea typeface="+mn-lt"/>
                <a:cs typeface="+mn-lt"/>
              </a:rPr>
              <a:t>: The price of the book.</a:t>
            </a:r>
            <a:endParaRPr lang="en-US" dirty="0">
              <a:latin typeface="Nunito"/>
            </a:endParaRPr>
          </a:p>
          <a:p>
            <a:pPr marL="285750" indent="-285750">
              <a:buFont typeface="Arial"/>
              <a:buChar char="•"/>
            </a:pPr>
            <a:r>
              <a:rPr lang="en-US" b="1" dirty="0" err="1">
                <a:latin typeface="Nunito"/>
              </a:rPr>
              <a:t>stock_quantity</a:t>
            </a:r>
            <a:r>
              <a:rPr lang="en-US" dirty="0">
                <a:solidFill>
                  <a:srgbClr val="374151"/>
                </a:solidFill>
                <a:latin typeface="Nunito"/>
                <a:ea typeface="+mn-lt"/>
                <a:cs typeface="+mn-lt"/>
              </a:rPr>
              <a:t>: The number of copies in stock</a:t>
            </a:r>
            <a:endParaRPr lang="en-US" dirty="0">
              <a:latin typeface="Nunito"/>
            </a:endParaRPr>
          </a:p>
          <a:p>
            <a:pPr marL="285750" indent="-285750">
              <a:buFont typeface="Arial"/>
              <a:buChar char="•"/>
            </a:pPr>
            <a:endParaRPr lang="en-US" dirty="0">
              <a:solidFill>
                <a:srgbClr val="374151"/>
              </a:solidFill>
              <a:latin typeface="Nunito"/>
              <a:ea typeface="+mn-lt"/>
              <a:cs typeface="+mn-lt"/>
            </a:endParaRPr>
          </a:p>
          <a:p>
            <a:pPr lvl="2"/>
            <a:r>
              <a:rPr lang="en-US" dirty="0">
                <a:latin typeface="Nunito"/>
                <a:ea typeface="+mn-lt"/>
                <a:cs typeface="+mn-lt"/>
              </a:rPr>
              <a:t>CREATE TABLE Books (</a:t>
            </a:r>
            <a:endParaRPr lang="en-US" dirty="0">
              <a:latin typeface="Nunito"/>
            </a:endParaRPr>
          </a:p>
          <a:p>
            <a:pPr lvl="2"/>
            <a:r>
              <a:rPr lang="en-US" dirty="0">
                <a:latin typeface="Nunito"/>
                <a:ea typeface="+mn-lt"/>
                <a:cs typeface="+mn-lt"/>
              </a:rPr>
              <a:t>    </a:t>
            </a:r>
            <a:r>
              <a:rPr lang="en-US" dirty="0" err="1">
                <a:latin typeface="Nunito"/>
                <a:ea typeface="+mn-lt"/>
                <a:cs typeface="+mn-lt"/>
              </a:rPr>
              <a:t>book_id</a:t>
            </a:r>
            <a:r>
              <a:rPr lang="en-US" dirty="0">
                <a:latin typeface="Nunito"/>
                <a:ea typeface="+mn-lt"/>
                <a:cs typeface="+mn-lt"/>
              </a:rPr>
              <a:t> INT PRIMARY KEY,</a:t>
            </a:r>
            <a:endParaRPr lang="en-US" dirty="0">
              <a:latin typeface="Nunito"/>
            </a:endParaRPr>
          </a:p>
          <a:p>
            <a:pPr lvl="2"/>
            <a:r>
              <a:rPr lang="en-US" dirty="0">
                <a:latin typeface="Nunito"/>
                <a:ea typeface="+mn-lt"/>
                <a:cs typeface="+mn-lt"/>
              </a:rPr>
              <a:t>    title VARCHAR(255) NOT NULL,</a:t>
            </a:r>
            <a:endParaRPr lang="en-US" dirty="0">
              <a:latin typeface="Nunito"/>
            </a:endParaRPr>
          </a:p>
          <a:p>
            <a:pPr lvl="2"/>
            <a:r>
              <a:rPr lang="en-US" dirty="0">
                <a:latin typeface="Nunito"/>
                <a:ea typeface="+mn-lt"/>
                <a:cs typeface="+mn-lt"/>
              </a:rPr>
              <a:t>    </a:t>
            </a:r>
            <a:r>
              <a:rPr lang="en-US" dirty="0" err="1">
                <a:latin typeface="Nunito"/>
                <a:ea typeface="+mn-lt"/>
                <a:cs typeface="+mn-lt"/>
              </a:rPr>
              <a:t>author_id</a:t>
            </a:r>
            <a:r>
              <a:rPr lang="en-US" dirty="0">
                <a:latin typeface="Nunito"/>
                <a:ea typeface="+mn-lt"/>
                <a:cs typeface="+mn-lt"/>
              </a:rPr>
              <a:t> INT,</a:t>
            </a:r>
            <a:endParaRPr lang="en-US" dirty="0">
              <a:latin typeface="Nunito"/>
            </a:endParaRPr>
          </a:p>
          <a:p>
            <a:pPr lvl="2"/>
            <a:r>
              <a:rPr lang="en-US" dirty="0">
                <a:latin typeface="Nunito"/>
                <a:ea typeface="+mn-lt"/>
                <a:cs typeface="+mn-lt"/>
              </a:rPr>
              <a:t>    </a:t>
            </a:r>
            <a:r>
              <a:rPr lang="en-US" dirty="0" err="1">
                <a:latin typeface="Nunito"/>
                <a:ea typeface="+mn-lt"/>
                <a:cs typeface="+mn-lt"/>
              </a:rPr>
              <a:t>publication_year</a:t>
            </a:r>
            <a:r>
              <a:rPr lang="en-US" dirty="0">
                <a:latin typeface="Nunito"/>
                <a:ea typeface="+mn-lt"/>
                <a:cs typeface="+mn-lt"/>
              </a:rPr>
              <a:t> INT,</a:t>
            </a:r>
            <a:endParaRPr lang="en-US" dirty="0">
              <a:latin typeface="Nunito"/>
            </a:endParaRPr>
          </a:p>
          <a:p>
            <a:pPr lvl="2"/>
            <a:r>
              <a:rPr lang="en-US" dirty="0">
                <a:latin typeface="Nunito"/>
                <a:ea typeface="+mn-lt"/>
                <a:cs typeface="+mn-lt"/>
              </a:rPr>
              <a:t>    price DECIMAL(10, 2),</a:t>
            </a:r>
            <a:endParaRPr lang="en-US" dirty="0">
              <a:latin typeface="Nunito"/>
            </a:endParaRPr>
          </a:p>
          <a:p>
            <a:pPr lvl="2"/>
            <a:r>
              <a:rPr lang="en-US" dirty="0">
                <a:latin typeface="Nunito"/>
                <a:ea typeface="+mn-lt"/>
                <a:cs typeface="+mn-lt"/>
              </a:rPr>
              <a:t>    </a:t>
            </a:r>
            <a:r>
              <a:rPr lang="en-US" dirty="0" err="1">
                <a:latin typeface="Nunito"/>
                <a:ea typeface="+mn-lt"/>
                <a:cs typeface="+mn-lt"/>
              </a:rPr>
              <a:t>stock_quantity</a:t>
            </a:r>
            <a:r>
              <a:rPr lang="en-US" dirty="0">
                <a:latin typeface="Nunito"/>
                <a:ea typeface="+mn-lt"/>
                <a:cs typeface="+mn-lt"/>
              </a:rPr>
              <a:t> INT</a:t>
            </a:r>
            <a:endParaRPr lang="en-US" dirty="0">
              <a:latin typeface="Nunito"/>
            </a:endParaRPr>
          </a:p>
          <a:p>
            <a:pPr lvl="2"/>
            <a:r>
              <a:rPr lang="en-US" dirty="0">
                <a:latin typeface="Nunito"/>
                <a:ea typeface="+mn-lt"/>
                <a:cs typeface="+mn-lt"/>
              </a:rPr>
              <a:t>);</a:t>
            </a:r>
            <a:endParaRPr lang="en-US" dirty="0">
              <a:latin typeface="Nunito"/>
            </a:endParaRPr>
          </a:p>
        </p:txBody>
      </p:sp>
    </p:spTree>
    <p:extLst>
      <p:ext uri="{BB962C8B-B14F-4D97-AF65-F5344CB8AC3E}">
        <p14:creationId xmlns:p14="http://schemas.microsoft.com/office/powerpoint/2010/main" val="191144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231296" y="521839"/>
            <a:ext cx="10151142"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4000" b="1" spc="-30" dirty="0">
                <a:solidFill>
                  <a:schemeClr val="accent1">
                    <a:lumMod val="50000"/>
                  </a:schemeClr>
                </a:solidFill>
                <a:latin typeface="Nunito"/>
                <a:cs typeface="Times New Roman"/>
              </a:rPr>
              <a:t>Designing a Simple Database Schema</a:t>
            </a:r>
            <a:endParaRPr lang="en-IN" sz="1100" spc="-30" dirty="0">
              <a:solidFill>
                <a:schemeClr val="accent1">
                  <a:lumMod val="50000"/>
                </a:schemeClr>
              </a:solidFill>
              <a:latin typeface="Calibri Light"/>
              <a:ea typeface="Calibri Light"/>
              <a:cs typeface="Calibri Light"/>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581950" y="1520867"/>
            <a:ext cx="10759299" cy="3139321"/>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2. Authors Table:</a:t>
            </a:r>
            <a:endParaRPr lang="en-US" dirty="0">
              <a:latin typeface="Nunito"/>
            </a:endParaRP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The </a:t>
            </a:r>
            <a:r>
              <a:rPr lang="en-US" b="1" dirty="0">
                <a:solidFill>
                  <a:srgbClr val="374151"/>
                </a:solidFill>
                <a:latin typeface="Nunito"/>
                <a:ea typeface="+mn-lt"/>
                <a:cs typeface="+mn-lt"/>
              </a:rPr>
              <a:t>Authors</a:t>
            </a:r>
            <a:r>
              <a:rPr lang="en-US" dirty="0">
                <a:solidFill>
                  <a:srgbClr val="374151"/>
                </a:solidFill>
                <a:latin typeface="Nunito"/>
                <a:ea typeface="+mn-lt"/>
                <a:cs typeface="+mn-lt"/>
              </a:rPr>
              <a:t> table will store information about the authors of the books.</a:t>
            </a:r>
            <a:endParaRPr lang="en-US" dirty="0">
              <a:latin typeface="Nunito"/>
            </a:endParaRPr>
          </a:p>
          <a:p>
            <a:endParaRPr lang="en-US" dirty="0">
              <a:solidFill>
                <a:srgbClr val="374151"/>
              </a:solidFill>
              <a:latin typeface="Nunito"/>
              <a:ea typeface="+mn-lt"/>
              <a:cs typeface="+mn-lt"/>
            </a:endParaRPr>
          </a:p>
          <a:p>
            <a:pPr marL="285750" indent="-285750">
              <a:buFont typeface="Arial"/>
              <a:buChar char="•"/>
            </a:pPr>
            <a:r>
              <a:rPr lang="en-US" b="1" dirty="0" err="1">
                <a:solidFill>
                  <a:srgbClr val="374151"/>
                </a:solidFill>
                <a:latin typeface="Nunito"/>
                <a:ea typeface="+mn-lt"/>
                <a:cs typeface="+mn-lt"/>
              </a:rPr>
              <a:t>author_id</a:t>
            </a:r>
            <a:r>
              <a:rPr lang="en-US" dirty="0">
                <a:solidFill>
                  <a:srgbClr val="374151"/>
                </a:solidFill>
                <a:latin typeface="Nunito"/>
                <a:ea typeface="+mn-lt"/>
                <a:cs typeface="+mn-lt"/>
              </a:rPr>
              <a:t> (Primary Key): A unique identifier for each author.</a:t>
            </a:r>
            <a:endParaRPr lang="en-US" dirty="0">
              <a:latin typeface="Nunito"/>
            </a:endParaRPr>
          </a:p>
          <a:p>
            <a:pPr marL="285750" indent="-285750">
              <a:buFont typeface="Arial"/>
              <a:buChar char="•"/>
            </a:pPr>
            <a:r>
              <a:rPr lang="en-US" b="1" dirty="0" err="1">
                <a:solidFill>
                  <a:srgbClr val="374151"/>
                </a:solidFill>
                <a:latin typeface="Nunito"/>
                <a:ea typeface="+mn-lt"/>
                <a:cs typeface="+mn-lt"/>
              </a:rPr>
              <a:t>author_name</a:t>
            </a:r>
            <a:r>
              <a:rPr lang="en-US" dirty="0">
                <a:solidFill>
                  <a:srgbClr val="374151"/>
                </a:solidFill>
                <a:latin typeface="Nunito"/>
                <a:ea typeface="+mn-lt"/>
                <a:cs typeface="+mn-lt"/>
              </a:rPr>
              <a:t>: The name of the author.</a:t>
            </a:r>
            <a:endParaRPr lang="en-US" dirty="0">
              <a:latin typeface="Nunito"/>
            </a:endParaRPr>
          </a:p>
          <a:p>
            <a:pPr marL="285750" indent="-285750">
              <a:buFont typeface="Arial"/>
              <a:buChar char="•"/>
            </a:pPr>
            <a:endParaRPr lang="en-US" dirty="0">
              <a:solidFill>
                <a:srgbClr val="374151"/>
              </a:solidFill>
              <a:latin typeface="Nunito"/>
              <a:ea typeface="+mn-lt"/>
              <a:cs typeface="+mn-lt"/>
            </a:endParaRPr>
          </a:p>
          <a:p>
            <a:pPr lvl="2"/>
            <a:r>
              <a:rPr lang="en-US" dirty="0">
                <a:solidFill>
                  <a:srgbClr val="374151"/>
                </a:solidFill>
                <a:latin typeface="Nunito"/>
                <a:ea typeface="+mn-lt"/>
                <a:cs typeface="+mn-lt"/>
              </a:rPr>
              <a:t>CREATE TABLE Authors (</a:t>
            </a:r>
            <a:endParaRPr lang="en-US" dirty="0">
              <a:latin typeface="Nunito"/>
            </a:endParaRPr>
          </a:p>
          <a:p>
            <a:pPr lvl="2"/>
            <a:r>
              <a:rPr lang="en-US" dirty="0">
                <a:solidFill>
                  <a:srgbClr val="374151"/>
                </a:solidFill>
                <a:latin typeface="Nunito"/>
                <a:ea typeface="+mn-lt"/>
                <a:cs typeface="+mn-lt"/>
              </a:rPr>
              <a:t>    </a:t>
            </a:r>
            <a:r>
              <a:rPr lang="en-US" dirty="0" err="1">
                <a:solidFill>
                  <a:srgbClr val="374151"/>
                </a:solidFill>
                <a:latin typeface="Nunito"/>
                <a:ea typeface="+mn-lt"/>
                <a:cs typeface="+mn-lt"/>
              </a:rPr>
              <a:t>author_id</a:t>
            </a:r>
            <a:r>
              <a:rPr lang="en-US" dirty="0">
                <a:solidFill>
                  <a:srgbClr val="374151"/>
                </a:solidFill>
                <a:latin typeface="Nunito"/>
                <a:ea typeface="+mn-lt"/>
                <a:cs typeface="+mn-lt"/>
              </a:rPr>
              <a:t> INT PRIMARY KEY,</a:t>
            </a:r>
            <a:endParaRPr lang="en-US" dirty="0">
              <a:latin typeface="Nunito"/>
            </a:endParaRPr>
          </a:p>
          <a:p>
            <a:pPr lvl="2"/>
            <a:r>
              <a:rPr lang="en-US" dirty="0">
                <a:solidFill>
                  <a:srgbClr val="374151"/>
                </a:solidFill>
                <a:latin typeface="Nunito"/>
                <a:ea typeface="+mn-lt"/>
                <a:cs typeface="+mn-lt"/>
              </a:rPr>
              <a:t>    </a:t>
            </a:r>
            <a:r>
              <a:rPr lang="en-US" dirty="0" err="1">
                <a:solidFill>
                  <a:srgbClr val="374151"/>
                </a:solidFill>
                <a:latin typeface="Nunito"/>
                <a:ea typeface="+mn-lt"/>
                <a:cs typeface="+mn-lt"/>
              </a:rPr>
              <a:t>author_name</a:t>
            </a:r>
            <a:r>
              <a:rPr lang="en-US" dirty="0">
                <a:solidFill>
                  <a:srgbClr val="374151"/>
                </a:solidFill>
                <a:latin typeface="Nunito"/>
                <a:ea typeface="+mn-lt"/>
                <a:cs typeface="+mn-lt"/>
              </a:rPr>
              <a:t> VARCHAR(255) NOT NULL</a:t>
            </a:r>
            <a:endParaRPr lang="en-US" dirty="0">
              <a:latin typeface="Nunito"/>
            </a:endParaRPr>
          </a:p>
          <a:p>
            <a:pPr lvl="2"/>
            <a:r>
              <a:rPr lang="en-US" dirty="0">
                <a:solidFill>
                  <a:srgbClr val="374151"/>
                </a:solidFill>
                <a:latin typeface="Nunito"/>
                <a:ea typeface="+mn-lt"/>
                <a:cs typeface="+mn-lt"/>
              </a:rPr>
              <a:t>);</a:t>
            </a:r>
            <a:endParaRPr lang="en-US" dirty="0">
              <a:latin typeface="Nunito"/>
            </a:endParaRPr>
          </a:p>
        </p:txBody>
      </p:sp>
    </p:spTree>
    <p:extLst>
      <p:ext uri="{BB962C8B-B14F-4D97-AF65-F5344CB8AC3E}">
        <p14:creationId xmlns:p14="http://schemas.microsoft.com/office/powerpoint/2010/main" val="1103663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020429" y="473780"/>
            <a:ext cx="10151142"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sz="4000" b="1" spc="-30" dirty="0">
                <a:solidFill>
                  <a:schemeClr val="accent1">
                    <a:lumMod val="50000"/>
                  </a:schemeClr>
                </a:solidFill>
                <a:latin typeface="Nunito"/>
                <a:cs typeface="Times New Roman"/>
              </a:rPr>
              <a:t>Designing a Simple Database Schema</a:t>
            </a:r>
            <a:endParaRPr lang="en-IN" sz="1100" spc="-30" dirty="0">
              <a:solidFill>
                <a:schemeClr val="accent1">
                  <a:lumMod val="50000"/>
                </a:schemeClr>
              </a:solidFill>
              <a:latin typeface="Calibri Light"/>
              <a:ea typeface="Calibri Light"/>
              <a:cs typeface="Calibri Light"/>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581950" y="1288400"/>
            <a:ext cx="10759299" cy="5355312"/>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3. Orders Table:</a:t>
            </a:r>
            <a:endParaRPr lang="en-US" dirty="0">
              <a:latin typeface="Nunito"/>
              <a:ea typeface="+mn-lt"/>
              <a:cs typeface="+mn-lt"/>
            </a:endParaRPr>
          </a:p>
          <a:p>
            <a:endParaRPr lang="en-US" b="1" dirty="0">
              <a:solidFill>
                <a:srgbClr val="374151"/>
              </a:solidFill>
              <a:latin typeface="Nunito"/>
              <a:ea typeface="+mn-lt"/>
              <a:cs typeface="+mn-lt"/>
            </a:endParaRPr>
          </a:p>
          <a:p>
            <a:r>
              <a:rPr lang="en-US" dirty="0">
                <a:solidFill>
                  <a:srgbClr val="374151"/>
                </a:solidFill>
                <a:latin typeface="Nunito"/>
                <a:ea typeface="+mn-lt"/>
                <a:cs typeface="+mn-lt"/>
              </a:rPr>
              <a:t>The </a:t>
            </a:r>
            <a:r>
              <a:rPr lang="en-US" b="1" dirty="0">
                <a:solidFill>
                  <a:srgbClr val="374151"/>
                </a:solidFill>
                <a:latin typeface="Nunito"/>
                <a:ea typeface="+mn-lt"/>
                <a:cs typeface="+mn-lt"/>
              </a:rPr>
              <a:t>Orders</a:t>
            </a:r>
            <a:r>
              <a:rPr lang="en-US" dirty="0">
                <a:solidFill>
                  <a:srgbClr val="374151"/>
                </a:solidFill>
                <a:latin typeface="Nunito"/>
                <a:ea typeface="+mn-lt"/>
                <a:cs typeface="+mn-lt"/>
              </a:rPr>
              <a:t> table will keep track of customer orders.</a:t>
            </a:r>
            <a:endParaRPr lang="en-US" dirty="0">
              <a:latin typeface="Nunito"/>
              <a:ea typeface="+mn-lt"/>
              <a:cs typeface="+mn-lt"/>
            </a:endParaRPr>
          </a:p>
          <a:p>
            <a:endParaRPr lang="en-US" dirty="0">
              <a:solidFill>
                <a:srgbClr val="374151"/>
              </a:solidFill>
              <a:latin typeface="Nunito"/>
              <a:ea typeface="+mn-lt"/>
              <a:cs typeface="+mn-lt"/>
            </a:endParaRPr>
          </a:p>
          <a:p>
            <a:pPr marL="285750" indent="-285750">
              <a:buFont typeface="Arial"/>
              <a:buChar char="•"/>
            </a:pPr>
            <a:r>
              <a:rPr lang="en-US" b="1" dirty="0" err="1">
                <a:solidFill>
                  <a:srgbClr val="374151"/>
                </a:solidFill>
                <a:latin typeface="Nunito"/>
                <a:ea typeface="+mn-lt"/>
                <a:cs typeface="+mn-lt"/>
              </a:rPr>
              <a:t>order_id</a:t>
            </a:r>
            <a:r>
              <a:rPr lang="en-US" dirty="0">
                <a:solidFill>
                  <a:srgbClr val="374151"/>
                </a:solidFill>
                <a:latin typeface="Nunito"/>
                <a:ea typeface="+mn-lt"/>
                <a:cs typeface="+mn-lt"/>
              </a:rPr>
              <a:t> (Primary Key): A unique identifier for each order.</a:t>
            </a:r>
            <a:endParaRPr lang="en-US" dirty="0">
              <a:latin typeface="Nunito"/>
            </a:endParaRPr>
          </a:p>
          <a:p>
            <a:pPr marL="285750" indent="-285750">
              <a:buFont typeface="Arial"/>
              <a:buChar char="•"/>
            </a:pPr>
            <a:r>
              <a:rPr lang="en-US" b="1" dirty="0" err="1">
                <a:solidFill>
                  <a:srgbClr val="374151"/>
                </a:solidFill>
                <a:latin typeface="Nunito"/>
                <a:ea typeface="+mn-lt"/>
                <a:cs typeface="+mn-lt"/>
              </a:rPr>
              <a:t>customer_id</a:t>
            </a:r>
            <a:r>
              <a:rPr lang="en-US" dirty="0">
                <a:solidFill>
                  <a:srgbClr val="374151"/>
                </a:solidFill>
                <a:latin typeface="Nunito"/>
                <a:ea typeface="+mn-lt"/>
                <a:cs typeface="+mn-lt"/>
              </a:rPr>
              <a:t>: A reference to the customer who placed the order.</a:t>
            </a:r>
            <a:endParaRPr lang="en-US" dirty="0">
              <a:latin typeface="Nunito"/>
              <a:ea typeface="+mn-lt"/>
              <a:cs typeface="+mn-lt"/>
            </a:endParaRPr>
          </a:p>
          <a:p>
            <a:pPr marL="285750" indent="-285750">
              <a:buFont typeface="Arial"/>
              <a:buChar char="•"/>
            </a:pPr>
            <a:r>
              <a:rPr lang="en-US" b="1" dirty="0" err="1">
                <a:solidFill>
                  <a:srgbClr val="374151"/>
                </a:solidFill>
                <a:latin typeface="Nunito"/>
                <a:ea typeface="+mn-lt"/>
                <a:cs typeface="+mn-lt"/>
              </a:rPr>
              <a:t>order_date</a:t>
            </a:r>
            <a:r>
              <a:rPr lang="en-US" dirty="0">
                <a:solidFill>
                  <a:srgbClr val="374151"/>
                </a:solidFill>
                <a:latin typeface="Nunito"/>
                <a:ea typeface="+mn-lt"/>
                <a:cs typeface="+mn-lt"/>
              </a:rPr>
              <a:t>: The date when the order was placed.</a:t>
            </a:r>
            <a:endParaRPr lang="en-US" dirty="0">
              <a:latin typeface="Nunito"/>
              <a:ea typeface="+mn-lt"/>
              <a:cs typeface="+mn-lt"/>
            </a:endParaRPr>
          </a:p>
          <a:p>
            <a:pPr marL="285750" indent="-285750">
              <a:buFont typeface="Arial"/>
              <a:buChar char="•"/>
            </a:pPr>
            <a:r>
              <a:rPr lang="en-US" b="1" dirty="0" err="1">
                <a:solidFill>
                  <a:srgbClr val="374151"/>
                </a:solidFill>
                <a:latin typeface="Nunito"/>
                <a:ea typeface="+mn-lt"/>
                <a:cs typeface="+mn-lt"/>
              </a:rPr>
              <a:t>book_id</a:t>
            </a:r>
            <a:r>
              <a:rPr lang="en-US" dirty="0">
                <a:solidFill>
                  <a:srgbClr val="374151"/>
                </a:solidFill>
                <a:latin typeface="Nunito"/>
                <a:ea typeface="+mn-lt"/>
                <a:cs typeface="+mn-lt"/>
              </a:rPr>
              <a:t> (Foreign Key): A reference to the book ordered.</a:t>
            </a:r>
            <a:endParaRPr lang="en-US" dirty="0">
              <a:latin typeface="Nunito"/>
            </a:endParaRPr>
          </a:p>
          <a:p>
            <a:pPr marL="285750" indent="-285750">
              <a:buFont typeface="Arial"/>
              <a:buChar char="•"/>
            </a:pPr>
            <a:r>
              <a:rPr lang="en-US" b="1" dirty="0">
                <a:solidFill>
                  <a:srgbClr val="374151"/>
                </a:solidFill>
                <a:latin typeface="Nunito"/>
                <a:ea typeface="+mn-lt"/>
                <a:cs typeface="+mn-lt"/>
              </a:rPr>
              <a:t>quantity</a:t>
            </a:r>
            <a:r>
              <a:rPr lang="en-US" dirty="0">
                <a:solidFill>
                  <a:srgbClr val="374151"/>
                </a:solidFill>
                <a:latin typeface="Nunito"/>
                <a:ea typeface="+mn-lt"/>
                <a:cs typeface="+mn-lt"/>
              </a:rPr>
              <a:t>: The number of copies of the book ordered.</a:t>
            </a:r>
            <a:br>
              <a:rPr lang="en-US" dirty="0">
                <a:solidFill>
                  <a:srgbClr val="D9D9E3"/>
                </a:solidFill>
                <a:latin typeface="Nunito"/>
                <a:ea typeface="+mn-lt"/>
                <a:cs typeface="+mn-lt"/>
              </a:rPr>
            </a:br>
            <a:endParaRPr lang="en-US" dirty="0">
              <a:solidFill>
                <a:srgbClr val="D9D9E3"/>
              </a:solidFill>
              <a:latin typeface="Nunito"/>
              <a:ea typeface="+mn-lt"/>
              <a:cs typeface="+mn-lt"/>
            </a:endParaRPr>
          </a:p>
          <a:p>
            <a:pPr lvl="2"/>
            <a:r>
              <a:rPr lang="en-US" dirty="0">
                <a:solidFill>
                  <a:srgbClr val="374151"/>
                </a:solidFill>
                <a:latin typeface="Nunito"/>
                <a:ea typeface="+mn-lt"/>
                <a:cs typeface="+mn-lt"/>
              </a:rPr>
              <a:t>CREATE TABLE Orders (</a:t>
            </a:r>
            <a:endParaRPr lang="en-US" dirty="0">
              <a:latin typeface="Nunito"/>
            </a:endParaRPr>
          </a:p>
          <a:p>
            <a:pPr lvl="2"/>
            <a:r>
              <a:rPr lang="en-US" dirty="0">
                <a:solidFill>
                  <a:srgbClr val="374151"/>
                </a:solidFill>
                <a:latin typeface="Nunito"/>
                <a:ea typeface="+mn-lt"/>
                <a:cs typeface="+mn-lt"/>
              </a:rPr>
              <a:t>    </a:t>
            </a:r>
            <a:r>
              <a:rPr lang="en-US" dirty="0" err="1">
                <a:solidFill>
                  <a:srgbClr val="374151"/>
                </a:solidFill>
                <a:latin typeface="Nunito"/>
                <a:ea typeface="+mn-lt"/>
                <a:cs typeface="+mn-lt"/>
              </a:rPr>
              <a:t>order_id</a:t>
            </a:r>
            <a:r>
              <a:rPr lang="en-US" dirty="0">
                <a:solidFill>
                  <a:srgbClr val="374151"/>
                </a:solidFill>
                <a:latin typeface="Nunito"/>
                <a:ea typeface="+mn-lt"/>
                <a:cs typeface="+mn-lt"/>
              </a:rPr>
              <a:t> INT PRIMARY KEY,</a:t>
            </a:r>
            <a:endParaRPr lang="en-US" dirty="0">
              <a:latin typeface="Nunito"/>
            </a:endParaRPr>
          </a:p>
          <a:p>
            <a:pPr lvl="2"/>
            <a:r>
              <a:rPr lang="en-US" dirty="0">
                <a:solidFill>
                  <a:srgbClr val="374151"/>
                </a:solidFill>
                <a:latin typeface="Nunito"/>
                <a:ea typeface="+mn-lt"/>
                <a:cs typeface="+mn-lt"/>
              </a:rPr>
              <a:t>    </a:t>
            </a:r>
            <a:r>
              <a:rPr lang="en-US" dirty="0" err="1">
                <a:solidFill>
                  <a:srgbClr val="374151"/>
                </a:solidFill>
                <a:latin typeface="Nunito"/>
                <a:ea typeface="+mn-lt"/>
                <a:cs typeface="+mn-lt"/>
              </a:rPr>
              <a:t>customer_id</a:t>
            </a:r>
            <a:r>
              <a:rPr lang="en-US" dirty="0">
                <a:solidFill>
                  <a:srgbClr val="374151"/>
                </a:solidFill>
                <a:latin typeface="Nunito"/>
                <a:ea typeface="+mn-lt"/>
                <a:cs typeface="+mn-lt"/>
              </a:rPr>
              <a:t> INT,</a:t>
            </a:r>
            <a:endParaRPr lang="en-US" dirty="0">
              <a:latin typeface="Nunito"/>
            </a:endParaRPr>
          </a:p>
          <a:p>
            <a:pPr lvl="2"/>
            <a:r>
              <a:rPr lang="en-US" dirty="0">
                <a:solidFill>
                  <a:srgbClr val="374151"/>
                </a:solidFill>
                <a:latin typeface="Nunito"/>
                <a:ea typeface="+mn-lt"/>
                <a:cs typeface="+mn-lt"/>
              </a:rPr>
              <a:t>    </a:t>
            </a:r>
            <a:r>
              <a:rPr lang="en-US" dirty="0" err="1">
                <a:solidFill>
                  <a:srgbClr val="374151"/>
                </a:solidFill>
                <a:latin typeface="Nunito"/>
                <a:ea typeface="+mn-lt"/>
                <a:cs typeface="+mn-lt"/>
              </a:rPr>
              <a:t>order_date</a:t>
            </a:r>
            <a:r>
              <a:rPr lang="en-US" dirty="0">
                <a:solidFill>
                  <a:srgbClr val="374151"/>
                </a:solidFill>
                <a:latin typeface="Nunito"/>
                <a:ea typeface="+mn-lt"/>
                <a:cs typeface="+mn-lt"/>
              </a:rPr>
              <a:t> DATE,</a:t>
            </a:r>
            <a:endParaRPr lang="en-US" dirty="0">
              <a:latin typeface="Nunito"/>
            </a:endParaRPr>
          </a:p>
          <a:p>
            <a:pPr lvl="2"/>
            <a:r>
              <a:rPr lang="en-US" dirty="0">
                <a:solidFill>
                  <a:srgbClr val="374151"/>
                </a:solidFill>
                <a:latin typeface="Nunito"/>
                <a:ea typeface="+mn-lt"/>
                <a:cs typeface="+mn-lt"/>
              </a:rPr>
              <a:t>    </a:t>
            </a:r>
            <a:r>
              <a:rPr lang="en-US" dirty="0" err="1">
                <a:solidFill>
                  <a:srgbClr val="374151"/>
                </a:solidFill>
                <a:latin typeface="Nunito"/>
                <a:ea typeface="+mn-lt"/>
                <a:cs typeface="+mn-lt"/>
              </a:rPr>
              <a:t>book_id</a:t>
            </a:r>
            <a:r>
              <a:rPr lang="en-US" dirty="0">
                <a:solidFill>
                  <a:srgbClr val="374151"/>
                </a:solidFill>
                <a:latin typeface="Nunito"/>
                <a:ea typeface="+mn-lt"/>
                <a:cs typeface="+mn-lt"/>
              </a:rPr>
              <a:t> INT,</a:t>
            </a:r>
            <a:endParaRPr lang="en-US" dirty="0">
              <a:latin typeface="Nunito"/>
            </a:endParaRPr>
          </a:p>
          <a:p>
            <a:pPr lvl="2"/>
            <a:r>
              <a:rPr lang="en-US" dirty="0">
                <a:solidFill>
                  <a:srgbClr val="374151"/>
                </a:solidFill>
                <a:latin typeface="Nunito"/>
                <a:ea typeface="+mn-lt"/>
                <a:cs typeface="+mn-lt"/>
              </a:rPr>
              <a:t>    quantity INT,</a:t>
            </a:r>
            <a:endParaRPr lang="en-US" dirty="0">
              <a:latin typeface="Nunito"/>
            </a:endParaRPr>
          </a:p>
          <a:p>
            <a:pPr lvl="2"/>
            <a:r>
              <a:rPr lang="en-US" dirty="0">
                <a:solidFill>
                  <a:srgbClr val="374151"/>
                </a:solidFill>
                <a:latin typeface="Nunito"/>
                <a:ea typeface="+mn-lt"/>
                <a:cs typeface="+mn-lt"/>
              </a:rPr>
              <a:t>    FOREIGN KEY (</a:t>
            </a:r>
            <a:r>
              <a:rPr lang="en-US" dirty="0" err="1">
                <a:solidFill>
                  <a:srgbClr val="374151"/>
                </a:solidFill>
                <a:latin typeface="Nunito"/>
                <a:ea typeface="+mn-lt"/>
                <a:cs typeface="+mn-lt"/>
              </a:rPr>
              <a:t>customer_id</a:t>
            </a:r>
            <a:r>
              <a:rPr lang="en-US" dirty="0">
                <a:solidFill>
                  <a:srgbClr val="374151"/>
                </a:solidFill>
                <a:latin typeface="Nunito"/>
                <a:ea typeface="+mn-lt"/>
                <a:cs typeface="+mn-lt"/>
              </a:rPr>
              <a:t>) REFERENCES Customers(</a:t>
            </a:r>
            <a:r>
              <a:rPr lang="en-US" dirty="0" err="1">
                <a:solidFill>
                  <a:srgbClr val="374151"/>
                </a:solidFill>
                <a:latin typeface="Nunito"/>
                <a:ea typeface="+mn-lt"/>
                <a:cs typeface="+mn-lt"/>
              </a:rPr>
              <a:t>customer_id</a:t>
            </a:r>
            <a:r>
              <a:rPr lang="en-US" dirty="0">
                <a:solidFill>
                  <a:srgbClr val="374151"/>
                </a:solidFill>
                <a:latin typeface="Nunito"/>
                <a:ea typeface="+mn-lt"/>
                <a:cs typeface="+mn-lt"/>
              </a:rPr>
              <a:t>),</a:t>
            </a:r>
            <a:endParaRPr lang="en-US" dirty="0">
              <a:latin typeface="Nunito"/>
            </a:endParaRPr>
          </a:p>
          <a:p>
            <a:pPr lvl="2"/>
            <a:r>
              <a:rPr lang="en-US" dirty="0">
                <a:solidFill>
                  <a:srgbClr val="374151"/>
                </a:solidFill>
                <a:latin typeface="Nunito"/>
                <a:ea typeface="+mn-lt"/>
                <a:cs typeface="+mn-lt"/>
              </a:rPr>
              <a:t>    FOREIGN KEY (</a:t>
            </a:r>
            <a:r>
              <a:rPr lang="en-US" dirty="0" err="1">
                <a:solidFill>
                  <a:srgbClr val="374151"/>
                </a:solidFill>
                <a:latin typeface="Nunito"/>
                <a:ea typeface="+mn-lt"/>
                <a:cs typeface="+mn-lt"/>
              </a:rPr>
              <a:t>book_id</a:t>
            </a:r>
            <a:r>
              <a:rPr lang="en-US" dirty="0">
                <a:solidFill>
                  <a:srgbClr val="374151"/>
                </a:solidFill>
                <a:latin typeface="Nunito"/>
                <a:ea typeface="+mn-lt"/>
                <a:cs typeface="+mn-lt"/>
              </a:rPr>
              <a:t>) REFERENCES Books(</a:t>
            </a:r>
            <a:r>
              <a:rPr lang="en-US" dirty="0" err="1">
                <a:solidFill>
                  <a:srgbClr val="374151"/>
                </a:solidFill>
                <a:latin typeface="Nunito"/>
                <a:ea typeface="+mn-lt"/>
                <a:cs typeface="+mn-lt"/>
              </a:rPr>
              <a:t>book_id</a:t>
            </a:r>
            <a:r>
              <a:rPr lang="en-US" dirty="0">
                <a:solidFill>
                  <a:srgbClr val="374151"/>
                </a:solidFill>
                <a:latin typeface="Nunito"/>
                <a:ea typeface="+mn-lt"/>
                <a:cs typeface="+mn-lt"/>
              </a:rPr>
              <a:t>)</a:t>
            </a:r>
            <a:endParaRPr lang="en-US" dirty="0">
              <a:latin typeface="Nunito"/>
            </a:endParaRPr>
          </a:p>
          <a:p>
            <a:pPr lvl="2"/>
            <a:r>
              <a:rPr lang="en-US" dirty="0">
                <a:solidFill>
                  <a:srgbClr val="374151"/>
                </a:solidFill>
                <a:latin typeface="Nunito"/>
                <a:ea typeface="+mn-lt"/>
                <a:cs typeface="+mn-lt"/>
              </a:rPr>
              <a:t>);</a:t>
            </a:r>
            <a:endParaRPr lang="en-US" dirty="0">
              <a:latin typeface="Nunito"/>
            </a:endParaRPr>
          </a:p>
        </p:txBody>
      </p:sp>
    </p:spTree>
    <p:extLst>
      <p:ext uri="{BB962C8B-B14F-4D97-AF65-F5344CB8AC3E}">
        <p14:creationId xmlns:p14="http://schemas.microsoft.com/office/powerpoint/2010/main" val="279905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190107" y="622424"/>
            <a:ext cx="10151142"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Designing a Simple Database Schema</a:t>
            </a:r>
            <a:endParaRPr lang="en-IN" sz="1200" spc="-30" dirty="0">
              <a:solidFill>
                <a:schemeClr val="accent1">
                  <a:lumMod val="50000"/>
                </a:schemeClr>
              </a:solidFill>
              <a:latin typeface="Calibri Light"/>
              <a:ea typeface="Calibri Light"/>
              <a:cs typeface="Calibri Light"/>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662275" y="1908338"/>
            <a:ext cx="10759299" cy="3170099"/>
          </a:xfrm>
          <a:prstGeom prst="rect">
            <a:avLst/>
          </a:prstGeom>
          <a:noFill/>
        </p:spPr>
        <p:txBody>
          <a:bodyPr wrap="square" lIns="91440" tIns="45720" rIns="91440" bIns="45720" anchor="t">
            <a:spAutoFit/>
          </a:bodyPr>
          <a:lstStyle/>
          <a:p>
            <a:r>
              <a:rPr lang="en-US" sz="2000" dirty="0">
                <a:solidFill>
                  <a:srgbClr val="374151"/>
                </a:solidFill>
                <a:latin typeface="Nunito"/>
                <a:ea typeface="+mn-lt"/>
                <a:cs typeface="+mn-lt"/>
              </a:rPr>
              <a:t>In this schema:</a:t>
            </a:r>
            <a:endParaRPr lang="en-US" sz="2000" dirty="0">
              <a:latin typeface="Nunito"/>
            </a:endParaRPr>
          </a:p>
          <a:p>
            <a:endParaRPr lang="en-US" sz="2000" dirty="0">
              <a:solidFill>
                <a:srgbClr val="374151"/>
              </a:solidFill>
              <a:latin typeface="Nunito"/>
              <a:ea typeface="+mn-lt"/>
              <a:cs typeface="+mn-lt"/>
            </a:endParaRPr>
          </a:p>
          <a:p>
            <a:pPr marL="285750" indent="-285750">
              <a:buFont typeface="Arial"/>
              <a:buChar char="•"/>
            </a:pPr>
            <a:r>
              <a:rPr lang="en-US" sz="2000" dirty="0">
                <a:solidFill>
                  <a:srgbClr val="374151"/>
                </a:solidFill>
                <a:latin typeface="Nunito"/>
                <a:ea typeface="+mn-lt"/>
                <a:cs typeface="+mn-lt"/>
              </a:rPr>
              <a:t>The </a:t>
            </a:r>
            <a:r>
              <a:rPr lang="en-US" sz="2000" b="1" dirty="0">
                <a:latin typeface="Nunito"/>
              </a:rPr>
              <a:t>Books</a:t>
            </a:r>
            <a:r>
              <a:rPr lang="en-US" sz="2000" dirty="0">
                <a:solidFill>
                  <a:srgbClr val="374151"/>
                </a:solidFill>
                <a:latin typeface="Nunito"/>
                <a:ea typeface="+mn-lt"/>
                <a:cs typeface="+mn-lt"/>
              </a:rPr>
              <a:t> table has a foreign key relationship with the </a:t>
            </a:r>
            <a:r>
              <a:rPr lang="en-US" sz="2000" b="1" dirty="0">
                <a:latin typeface="Nunito"/>
              </a:rPr>
              <a:t>Authors</a:t>
            </a:r>
            <a:r>
              <a:rPr lang="en-US" sz="2000" dirty="0">
                <a:solidFill>
                  <a:srgbClr val="374151"/>
                </a:solidFill>
                <a:latin typeface="Nunito"/>
                <a:ea typeface="+mn-lt"/>
                <a:cs typeface="+mn-lt"/>
              </a:rPr>
              <a:t> table using the </a:t>
            </a:r>
            <a:r>
              <a:rPr lang="en-US" sz="2000" b="1" dirty="0" err="1">
                <a:latin typeface="Nunito"/>
              </a:rPr>
              <a:t>author_id</a:t>
            </a:r>
            <a:r>
              <a:rPr lang="en-US" sz="2000" dirty="0">
                <a:solidFill>
                  <a:srgbClr val="374151"/>
                </a:solidFill>
                <a:latin typeface="Nunito"/>
                <a:ea typeface="+mn-lt"/>
                <a:cs typeface="+mn-lt"/>
              </a:rPr>
              <a:t> column. This allows us to associate each book with its respective author.</a:t>
            </a:r>
            <a:endParaRPr lang="en-US" sz="2000" dirty="0">
              <a:latin typeface="Nunito"/>
            </a:endParaRPr>
          </a:p>
          <a:p>
            <a:pPr marL="285750" indent="-285750">
              <a:buFont typeface="Arial"/>
              <a:buChar char="•"/>
            </a:pPr>
            <a:r>
              <a:rPr lang="en-US" sz="2000" dirty="0">
                <a:solidFill>
                  <a:srgbClr val="374151"/>
                </a:solidFill>
                <a:latin typeface="Nunito"/>
                <a:ea typeface="+mn-lt"/>
                <a:cs typeface="+mn-lt"/>
              </a:rPr>
              <a:t>The </a:t>
            </a:r>
            <a:r>
              <a:rPr lang="en-US" sz="2000" b="1" dirty="0">
                <a:latin typeface="Nunito"/>
              </a:rPr>
              <a:t>Orders</a:t>
            </a:r>
            <a:r>
              <a:rPr lang="en-US" sz="2000" dirty="0">
                <a:solidFill>
                  <a:srgbClr val="374151"/>
                </a:solidFill>
                <a:latin typeface="Nunito"/>
                <a:ea typeface="+mn-lt"/>
                <a:cs typeface="+mn-lt"/>
              </a:rPr>
              <a:t> table has foreign key relationships with both the </a:t>
            </a:r>
            <a:r>
              <a:rPr lang="en-US" sz="2000" b="1" dirty="0">
                <a:latin typeface="Nunito"/>
              </a:rPr>
              <a:t>Customers</a:t>
            </a:r>
            <a:r>
              <a:rPr lang="en-US" sz="2000" dirty="0">
                <a:solidFill>
                  <a:srgbClr val="374151"/>
                </a:solidFill>
                <a:latin typeface="Nunito"/>
                <a:ea typeface="+mn-lt"/>
                <a:cs typeface="+mn-lt"/>
              </a:rPr>
              <a:t> and </a:t>
            </a:r>
            <a:r>
              <a:rPr lang="en-US" sz="2000" b="1" dirty="0">
                <a:latin typeface="Nunito"/>
              </a:rPr>
              <a:t>Books</a:t>
            </a:r>
            <a:r>
              <a:rPr lang="en-US" sz="2000" dirty="0">
                <a:solidFill>
                  <a:srgbClr val="374151"/>
                </a:solidFill>
                <a:latin typeface="Nunito"/>
                <a:ea typeface="+mn-lt"/>
                <a:cs typeface="+mn-lt"/>
              </a:rPr>
              <a:t> tables. This links each order to a specific customer and the book(s) they ordered.</a:t>
            </a:r>
            <a:endParaRPr lang="en-US" sz="2000" dirty="0">
              <a:latin typeface="Nunito"/>
            </a:endParaRPr>
          </a:p>
          <a:p>
            <a:pPr marL="285750" indent="-285750">
              <a:buFont typeface="Arial"/>
              <a:buChar char="•"/>
            </a:pPr>
            <a:r>
              <a:rPr lang="en-US" sz="2000" dirty="0">
                <a:solidFill>
                  <a:srgbClr val="374151"/>
                </a:solidFill>
                <a:latin typeface="Nunito"/>
                <a:ea typeface="+mn-lt"/>
                <a:cs typeface="+mn-lt"/>
              </a:rPr>
              <a:t>Primary keys are unique identifiers for each table (e.g., </a:t>
            </a:r>
            <a:r>
              <a:rPr lang="en-US" sz="2000" b="1" dirty="0" err="1">
                <a:latin typeface="Nunito"/>
              </a:rPr>
              <a:t>book_id</a:t>
            </a:r>
            <a:r>
              <a:rPr lang="en-US" sz="2000" dirty="0">
                <a:solidFill>
                  <a:srgbClr val="374151"/>
                </a:solidFill>
                <a:latin typeface="Nunito"/>
                <a:ea typeface="+mn-lt"/>
                <a:cs typeface="+mn-lt"/>
              </a:rPr>
              <a:t>, </a:t>
            </a:r>
            <a:r>
              <a:rPr lang="en-US" sz="2000" b="1" dirty="0" err="1">
                <a:latin typeface="Nunito"/>
              </a:rPr>
              <a:t>author_id</a:t>
            </a:r>
            <a:r>
              <a:rPr lang="en-US" sz="2000" dirty="0">
                <a:solidFill>
                  <a:srgbClr val="374151"/>
                </a:solidFill>
                <a:latin typeface="Nunito"/>
                <a:ea typeface="+mn-lt"/>
                <a:cs typeface="+mn-lt"/>
              </a:rPr>
              <a:t>, and </a:t>
            </a:r>
            <a:r>
              <a:rPr lang="en-US" sz="2000" b="1" dirty="0" err="1">
                <a:latin typeface="Nunito"/>
              </a:rPr>
              <a:t>order_id</a:t>
            </a:r>
            <a:r>
              <a:rPr lang="en-US" sz="2000" dirty="0">
                <a:solidFill>
                  <a:srgbClr val="374151"/>
                </a:solidFill>
                <a:latin typeface="Nunito"/>
                <a:ea typeface="+mn-lt"/>
                <a:cs typeface="+mn-lt"/>
              </a:rPr>
              <a:t>).</a:t>
            </a:r>
            <a:endParaRPr lang="en-US" sz="2000" dirty="0">
              <a:latin typeface="Nunito"/>
            </a:endParaRPr>
          </a:p>
          <a:p>
            <a:pPr marL="285750" indent="-285750">
              <a:buFont typeface="Arial"/>
              <a:buChar char="•"/>
            </a:pPr>
            <a:r>
              <a:rPr lang="en-US" sz="2000" dirty="0">
                <a:solidFill>
                  <a:srgbClr val="374151"/>
                </a:solidFill>
                <a:latin typeface="Nunito"/>
                <a:ea typeface="+mn-lt"/>
                <a:cs typeface="+mn-lt"/>
              </a:rPr>
              <a:t>Foreign keys (e.g., </a:t>
            </a:r>
            <a:r>
              <a:rPr lang="en-US" sz="2000" b="1" dirty="0" err="1">
                <a:latin typeface="Nunito"/>
              </a:rPr>
              <a:t>author_id</a:t>
            </a:r>
            <a:r>
              <a:rPr lang="en-US" sz="2000" dirty="0">
                <a:solidFill>
                  <a:srgbClr val="374151"/>
                </a:solidFill>
                <a:latin typeface="Nunito"/>
                <a:ea typeface="+mn-lt"/>
                <a:cs typeface="+mn-lt"/>
              </a:rPr>
              <a:t>, </a:t>
            </a:r>
            <a:r>
              <a:rPr lang="en-US" sz="2000" b="1" dirty="0" err="1">
                <a:latin typeface="Nunito"/>
              </a:rPr>
              <a:t>customer_id</a:t>
            </a:r>
            <a:r>
              <a:rPr lang="en-US" sz="2000" dirty="0">
                <a:solidFill>
                  <a:srgbClr val="374151"/>
                </a:solidFill>
                <a:latin typeface="Nunito"/>
                <a:ea typeface="+mn-lt"/>
                <a:cs typeface="+mn-lt"/>
              </a:rPr>
              <a:t>, and </a:t>
            </a:r>
            <a:r>
              <a:rPr lang="en-US" sz="2000" b="1" dirty="0" err="1">
                <a:latin typeface="Nunito"/>
              </a:rPr>
              <a:t>book_id</a:t>
            </a:r>
            <a:r>
              <a:rPr lang="en-US" sz="2000" dirty="0">
                <a:solidFill>
                  <a:srgbClr val="374151"/>
                </a:solidFill>
                <a:latin typeface="Nunito"/>
                <a:ea typeface="+mn-lt"/>
                <a:cs typeface="+mn-lt"/>
              </a:rPr>
              <a:t>) establish relationships between tables, ensuring data integrity and referential integrity.</a:t>
            </a:r>
            <a:endParaRPr lang="en-US" sz="2000" dirty="0">
              <a:latin typeface="Nunito"/>
            </a:endParaRPr>
          </a:p>
          <a:p>
            <a:endParaRPr lang="en-US" sz="2000" dirty="0">
              <a:latin typeface="Nunito"/>
            </a:endParaRPr>
          </a:p>
        </p:txBody>
      </p:sp>
    </p:spTree>
    <p:extLst>
      <p:ext uri="{BB962C8B-B14F-4D97-AF65-F5344CB8AC3E}">
        <p14:creationId xmlns:p14="http://schemas.microsoft.com/office/powerpoint/2010/main" val="165832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3638604" y="498996"/>
            <a:ext cx="4914792" cy="581634"/>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Temporary Tables</a:t>
            </a:r>
            <a:endParaRPr lang="en-US" sz="4000" dirty="0"/>
          </a:p>
        </p:txBody>
      </p:sp>
      <p:sp>
        <p:nvSpPr>
          <p:cNvPr id="2" name="TextBox 1">
            <a:extLst>
              <a:ext uri="{FF2B5EF4-FFF2-40B4-BE49-F238E27FC236}">
                <a16:creationId xmlns:a16="http://schemas.microsoft.com/office/drawing/2014/main" id="{F7761F45-99CF-5094-8BAE-64DDA34139B5}"/>
              </a:ext>
            </a:extLst>
          </p:cNvPr>
          <p:cNvSpPr txBox="1"/>
          <p:nvPr/>
        </p:nvSpPr>
        <p:spPr>
          <a:xfrm>
            <a:off x="544873" y="1486826"/>
            <a:ext cx="5472383" cy="4766690"/>
          </a:xfrm>
          <a:prstGeom prst="rect">
            <a:avLst/>
          </a:prstGeom>
          <a:noFill/>
        </p:spPr>
        <p:txBody>
          <a:bodyPr wrap="square" lIns="91440" tIns="45720" rIns="91440" bIns="45720" anchor="t">
            <a:spAutoFit/>
          </a:bodyPr>
          <a:lstStyle/>
          <a:p>
            <a:pPr>
              <a:lnSpc>
                <a:spcPct val="150000"/>
              </a:lnSpc>
            </a:pPr>
            <a:r>
              <a:rPr lang="en-US" dirty="0">
                <a:solidFill>
                  <a:srgbClr val="374151"/>
                </a:solidFill>
                <a:latin typeface="Nunito"/>
                <a:ea typeface="+mn-lt"/>
                <a:cs typeface="+mn-lt"/>
              </a:rPr>
              <a:t>Temporary tables are a type of database table that is used to store and manipulate data temporarily within the scope of a database session or a specific transaction.</a:t>
            </a:r>
            <a:endParaRPr lang="en-US" dirty="0">
              <a:latin typeface="Nunito"/>
            </a:endParaRPr>
          </a:p>
          <a:p>
            <a:pPr>
              <a:lnSpc>
                <a:spcPct val="150000"/>
              </a:lnSpc>
            </a:pPr>
            <a:endParaRPr lang="en-US" dirty="0">
              <a:solidFill>
                <a:srgbClr val="374151"/>
              </a:solidFill>
              <a:latin typeface="Nunito"/>
              <a:ea typeface="+mn-lt"/>
              <a:cs typeface="+mn-lt"/>
            </a:endParaRPr>
          </a:p>
          <a:p>
            <a:pPr>
              <a:lnSpc>
                <a:spcPct val="150000"/>
              </a:lnSpc>
            </a:pPr>
            <a:r>
              <a:rPr lang="en-US" b="1" dirty="0">
                <a:solidFill>
                  <a:srgbClr val="374151"/>
                </a:solidFill>
                <a:latin typeface="Nunito"/>
                <a:ea typeface="+mn-lt"/>
                <a:cs typeface="+mn-lt"/>
              </a:rPr>
              <a:t>Creating Temporary Tables:</a:t>
            </a:r>
            <a:endParaRPr lang="en-US" dirty="0">
              <a:latin typeface="Nunito"/>
            </a:endParaRPr>
          </a:p>
          <a:p>
            <a:pPr>
              <a:lnSpc>
                <a:spcPct val="150000"/>
              </a:lnSpc>
            </a:pPr>
            <a:endParaRPr lang="en-US" b="1" dirty="0">
              <a:solidFill>
                <a:srgbClr val="374151"/>
              </a:solidFill>
              <a:latin typeface="Nunito"/>
              <a:ea typeface="+mn-lt"/>
              <a:cs typeface="+mn-lt"/>
            </a:endParaRPr>
          </a:p>
          <a:p>
            <a:r>
              <a:rPr lang="en-US" dirty="0">
                <a:solidFill>
                  <a:srgbClr val="374151"/>
                </a:solidFill>
                <a:latin typeface="Nunito"/>
                <a:ea typeface="+mn-lt"/>
                <a:cs typeface="+mn-lt"/>
              </a:rPr>
              <a:t>CREATE TEMPORARY TABLE </a:t>
            </a:r>
            <a:r>
              <a:rPr lang="en-US" dirty="0" err="1">
                <a:solidFill>
                  <a:srgbClr val="374151"/>
                </a:solidFill>
                <a:latin typeface="Nunito"/>
                <a:ea typeface="+mn-lt"/>
                <a:cs typeface="+mn-lt"/>
              </a:rPr>
              <a:t>temp_table_name</a:t>
            </a:r>
            <a:r>
              <a:rPr lang="en-US" dirty="0">
                <a:solidFill>
                  <a:srgbClr val="374151"/>
                </a:solidFill>
                <a:latin typeface="Nunito"/>
                <a:ea typeface="+mn-lt"/>
                <a:cs typeface="+mn-lt"/>
              </a:rPr>
              <a:t> (</a:t>
            </a:r>
            <a:endParaRPr lang="en-US" dirty="0">
              <a:latin typeface="Nunito"/>
            </a:endParaRPr>
          </a:p>
          <a:p>
            <a:r>
              <a:rPr lang="en-US" dirty="0">
                <a:solidFill>
                  <a:srgbClr val="374151"/>
                </a:solidFill>
                <a:latin typeface="Nunito"/>
                <a:ea typeface="+mn-lt"/>
                <a:cs typeface="+mn-lt"/>
              </a:rPr>
              <a:t>    column1 datatype,</a:t>
            </a:r>
            <a:endParaRPr lang="en-US" dirty="0">
              <a:latin typeface="Nunito"/>
            </a:endParaRPr>
          </a:p>
          <a:p>
            <a:r>
              <a:rPr lang="en-US" dirty="0">
                <a:solidFill>
                  <a:srgbClr val="374151"/>
                </a:solidFill>
                <a:latin typeface="Nunito"/>
                <a:ea typeface="+mn-lt"/>
                <a:cs typeface="+mn-lt"/>
              </a:rPr>
              <a:t>    column2 datatype,</a:t>
            </a:r>
            <a:endParaRPr lang="en-US" dirty="0">
              <a:latin typeface="Nunito"/>
            </a:endParaRPr>
          </a:p>
          <a:p>
            <a:r>
              <a:rPr lang="en-US" dirty="0">
                <a:solidFill>
                  <a:srgbClr val="374151"/>
                </a:solidFill>
                <a:latin typeface="Nunito"/>
                <a:ea typeface="+mn-lt"/>
                <a:cs typeface="+mn-lt"/>
              </a:rPr>
              <a:t>    ...</a:t>
            </a:r>
            <a:endParaRPr lang="en-US" dirty="0">
              <a:latin typeface="Nunito"/>
            </a:endParaRPr>
          </a:p>
          <a:p>
            <a:r>
              <a:rPr lang="en-US" dirty="0">
                <a:solidFill>
                  <a:srgbClr val="374151"/>
                </a:solidFill>
                <a:latin typeface="Nunito"/>
                <a:ea typeface="+mn-lt"/>
                <a:cs typeface="+mn-lt"/>
              </a:rPr>
              <a:t>);</a:t>
            </a:r>
            <a:endParaRPr lang="en-US" dirty="0">
              <a:latin typeface="Nunito"/>
            </a:endParaRPr>
          </a:p>
          <a:p>
            <a:pPr marL="342900" indent="-342900">
              <a:lnSpc>
                <a:spcPct val="150000"/>
              </a:lnSpc>
              <a:buFont typeface="Arial" panose="020B0604020202020204" pitchFamily="34" charset="0"/>
              <a:buChar char="•"/>
            </a:pPr>
            <a:endParaRPr lang="en-US" dirty="0">
              <a:solidFill>
                <a:srgbClr val="374151"/>
              </a:solidFill>
              <a:latin typeface="Nunito"/>
              <a:ea typeface="Calibri"/>
              <a:cs typeface="Calibri"/>
            </a:endParaRPr>
          </a:p>
        </p:txBody>
      </p:sp>
      <p:sp>
        <p:nvSpPr>
          <p:cNvPr id="3" name="TextBox 2">
            <a:extLst>
              <a:ext uri="{FF2B5EF4-FFF2-40B4-BE49-F238E27FC236}">
                <a16:creationId xmlns:a16="http://schemas.microsoft.com/office/drawing/2014/main" id="{1065F7F5-0662-8B7F-C981-331BAFCF0D3C}"/>
              </a:ext>
            </a:extLst>
          </p:cNvPr>
          <p:cNvSpPr txBox="1"/>
          <p:nvPr/>
        </p:nvSpPr>
        <p:spPr>
          <a:xfrm>
            <a:off x="6596050" y="1486826"/>
            <a:ext cx="5472383" cy="4351191"/>
          </a:xfrm>
          <a:prstGeom prst="rect">
            <a:avLst/>
          </a:prstGeom>
          <a:noFill/>
        </p:spPr>
        <p:txBody>
          <a:bodyPr wrap="square" lIns="91440" tIns="45720" rIns="91440" bIns="45720" anchor="t">
            <a:spAutoFit/>
          </a:bodyPr>
          <a:lstStyle/>
          <a:p>
            <a:pPr>
              <a:lnSpc>
                <a:spcPct val="150000"/>
              </a:lnSpc>
            </a:pPr>
            <a:r>
              <a:rPr lang="en-US" b="1" dirty="0">
                <a:solidFill>
                  <a:srgbClr val="374151"/>
                </a:solidFill>
                <a:latin typeface="Nunito"/>
                <a:ea typeface="+mn-lt"/>
                <a:cs typeface="+mn-lt"/>
              </a:rPr>
              <a:t>Using Temporary Tables:</a:t>
            </a:r>
            <a:endParaRPr lang="en-US" dirty="0">
              <a:latin typeface="Nunito"/>
            </a:endParaRPr>
          </a:p>
          <a:p>
            <a:pPr>
              <a:lnSpc>
                <a:spcPct val="150000"/>
              </a:lnSpc>
            </a:pPr>
            <a:endParaRPr lang="en-US" dirty="0">
              <a:solidFill>
                <a:srgbClr val="374151"/>
              </a:solidFill>
              <a:latin typeface="Nunito"/>
              <a:ea typeface="+mn-lt"/>
              <a:cs typeface="+mn-lt"/>
            </a:endParaRPr>
          </a:p>
          <a:p>
            <a:r>
              <a:rPr lang="en-US" dirty="0">
                <a:solidFill>
                  <a:srgbClr val="374151"/>
                </a:solidFill>
                <a:latin typeface="Nunito"/>
                <a:ea typeface="+mn-lt"/>
                <a:cs typeface="+mn-lt"/>
              </a:rPr>
              <a:t>-- Insert data into the temporary table</a:t>
            </a:r>
            <a:endParaRPr lang="en-US" dirty="0">
              <a:latin typeface="Nunito"/>
            </a:endParaRPr>
          </a:p>
          <a:p>
            <a:pPr lvl="1"/>
            <a:r>
              <a:rPr lang="en-US" dirty="0">
                <a:solidFill>
                  <a:srgbClr val="374151"/>
                </a:solidFill>
                <a:latin typeface="Nunito"/>
                <a:ea typeface="+mn-lt"/>
                <a:cs typeface="+mn-lt"/>
              </a:rPr>
              <a:t>INSERT INTO </a:t>
            </a:r>
            <a:r>
              <a:rPr lang="en-US" dirty="0" err="1">
                <a:solidFill>
                  <a:srgbClr val="374151"/>
                </a:solidFill>
                <a:latin typeface="Nunito"/>
                <a:ea typeface="+mn-lt"/>
                <a:cs typeface="+mn-lt"/>
              </a:rPr>
              <a:t>temp_employee</a:t>
            </a:r>
            <a:r>
              <a:rPr lang="en-US" dirty="0">
                <a:solidFill>
                  <a:srgbClr val="374151"/>
                </a:solidFill>
                <a:latin typeface="Nunito"/>
                <a:ea typeface="+mn-lt"/>
                <a:cs typeface="+mn-lt"/>
              </a:rPr>
              <a:t> (id, name)</a:t>
            </a:r>
            <a:endParaRPr lang="en-US" dirty="0">
              <a:latin typeface="Nunito"/>
            </a:endParaRPr>
          </a:p>
          <a:p>
            <a:pPr lvl="1"/>
            <a:r>
              <a:rPr lang="en-US" dirty="0">
                <a:solidFill>
                  <a:srgbClr val="374151"/>
                </a:solidFill>
                <a:latin typeface="Nunito"/>
                <a:ea typeface="+mn-lt"/>
                <a:cs typeface="+mn-lt"/>
              </a:rPr>
              <a:t>VALUES (1, 'John'), (2, 'Alice');</a:t>
            </a:r>
            <a:endParaRPr lang="en-US" dirty="0">
              <a:latin typeface="Nunito"/>
            </a:endParaRPr>
          </a:p>
          <a:p>
            <a:endParaRPr lang="en-US" dirty="0">
              <a:latin typeface="Nunito"/>
            </a:endParaRPr>
          </a:p>
          <a:p>
            <a:r>
              <a:rPr lang="en-US" dirty="0">
                <a:solidFill>
                  <a:srgbClr val="374151"/>
                </a:solidFill>
                <a:latin typeface="Nunito"/>
                <a:ea typeface="+mn-lt"/>
                <a:cs typeface="+mn-lt"/>
              </a:rPr>
              <a:t>-- Query the temporary table</a:t>
            </a:r>
            <a:endParaRPr lang="en-US" dirty="0">
              <a:latin typeface="Nunito"/>
            </a:endParaRPr>
          </a:p>
          <a:p>
            <a:pPr lvl="1"/>
            <a:r>
              <a:rPr lang="en-US" dirty="0">
                <a:solidFill>
                  <a:srgbClr val="374151"/>
                </a:solidFill>
                <a:latin typeface="Nunito"/>
                <a:ea typeface="+mn-lt"/>
                <a:cs typeface="+mn-lt"/>
              </a:rPr>
              <a:t>SELECT * FROM </a:t>
            </a:r>
            <a:r>
              <a:rPr lang="en-US" dirty="0" err="1">
                <a:solidFill>
                  <a:srgbClr val="374151"/>
                </a:solidFill>
                <a:latin typeface="Nunito"/>
                <a:ea typeface="+mn-lt"/>
                <a:cs typeface="+mn-lt"/>
              </a:rPr>
              <a:t>temp_employee</a:t>
            </a:r>
            <a:r>
              <a:rPr lang="en-US" dirty="0">
                <a:solidFill>
                  <a:srgbClr val="374151"/>
                </a:solidFill>
                <a:latin typeface="Nunito"/>
                <a:ea typeface="+mn-lt"/>
                <a:cs typeface="+mn-lt"/>
              </a:rPr>
              <a:t>;</a:t>
            </a:r>
            <a:endParaRPr lang="en-US" dirty="0">
              <a:latin typeface="Nunito"/>
            </a:endParaRPr>
          </a:p>
          <a:p>
            <a:endParaRPr lang="en-US" dirty="0">
              <a:latin typeface="Nunito"/>
            </a:endParaRPr>
          </a:p>
          <a:p>
            <a:r>
              <a:rPr lang="en-US" dirty="0">
                <a:solidFill>
                  <a:srgbClr val="374151"/>
                </a:solidFill>
                <a:latin typeface="Nunito"/>
                <a:ea typeface="+mn-lt"/>
                <a:cs typeface="+mn-lt"/>
              </a:rPr>
              <a:t>-- Perform additional operations as needed</a:t>
            </a:r>
            <a:endParaRPr lang="en-US" dirty="0">
              <a:latin typeface="Nunito"/>
            </a:endParaRPr>
          </a:p>
          <a:p>
            <a:endParaRPr lang="en-US" dirty="0">
              <a:latin typeface="Nunito"/>
            </a:endParaRPr>
          </a:p>
          <a:p>
            <a:r>
              <a:rPr lang="en-US" dirty="0">
                <a:solidFill>
                  <a:srgbClr val="374151"/>
                </a:solidFill>
                <a:latin typeface="Nunito"/>
                <a:ea typeface="+mn-lt"/>
                <a:cs typeface="+mn-lt"/>
              </a:rPr>
              <a:t>-- The temporary table will be automatically dropped when the session or transaction ends</a:t>
            </a:r>
            <a:endParaRPr lang="en-US" dirty="0">
              <a:latin typeface="Nunito"/>
            </a:endParaRPr>
          </a:p>
          <a:p>
            <a:pPr marL="342900" indent="-342900">
              <a:lnSpc>
                <a:spcPct val="150000"/>
              </a:lnSpc>
              <a:buFont typeface="Arial" panose="020B0604020202020204" pitchFamily="34" charset="0"/>
              <a:buChar char="•"/>
            </a:pPr>
            <a:endParaRPr lang="en-US" dirty="0">
              <a:solidFill>
                <a:srgbClr val="374151"/>
              </a:solidFill>
              <a:latin typeface="Nunito"/>
              <a:ea typeface="Calibri"/>
              <a:cs typeface="Calibri"/>
            </a:endParaRPr>
          </a:p>
        </p:txBody>
      </p:sp>
    </p:spTree>
    <p:extLst>
      <p:ext uri="{BB962C8B-B14F-4D97-AF65-F5344CB8AC3E}">
        <p14:creationId xmlns:p14="http://schemas.microsoft.com/office/powerpoint/2010/main" val="272040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170756" y="437305"/>
            <a:ext cx="9418061"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0"/>
              </a:spcBef>
            </a:pPr>
            <a:r>
              <a:rPr lang="en-IN" b="1" spc="-30" dirty="0">
                <a:solidFill>
                  <a:schemeClr val="accent1">
                    <a:lumMod val="50000"/>
                  </a:schemeClr>
                </a:solidFill>
                <a:latin typeface="Nunito"/>
                <a:cs typeface="Times New Roman"/>
              </a:rPr>
              <a:t>CTEs in SQL</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a16="http://schemas.microsoft.com/office/drawing/2014/main" id="{4BF97CB1-EA11-C6F9-9B78-D28B1A159A6F}"/>
              </a:ext>
            </a:extLst>
          </p:cNvPr>
          <p:cNvSpPr txBox="1"/>
          <p:nvPr/>
        </p:nvSpPr>
        <p:spPr>
          <a:xfrm>
            <a:off x="431518" y="1299806"/>
            <a:ext cx="5330849" cy="4801314"/>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What are CTEs?</a:t>
            </a:r>
          </a:p>
          <a:p>
            <a:r>
              <a:rPr lang="en-US" dirty="0">
                <a:solidFill>
                  <a:srgbClr val="374151"/>
                </a:solidFill>
                <a:latin typeface="Nunito"/>
                <a:ea typeface="+mn-lt"/>
                <a:cs typeface="+mn-lt"/>
              </a:rPr>
              <a:t>Common Table Expressions (CTEs) are temporary result sets that exist only for the duration of the query in which they are defined. They are essentially a way to create a temporary view or subquery that can be referenced multiple times within a single SQL statement.</a:t>
            </a:r>
          </a:p>
          <a:p>
            <a:endParaRPr lang="en-US" b="1" dirty="0">
              <a:solidFill>
                <a:srgbClr val="374151"/>
              </a:solidFill>
              <a:latin typeface="Nunito"/>
              <a:ea typeface="+mn-lt"/>
              <a:cs typeface="+mn-lt"/>
            </a:endParaRPr>
          </a:p>
          <a:p>
            <a:r>
              <a:rPr lang="en-US" b="1" dirty="0">
                <a:solidFill>
                  <a:srgbClr val="374151"/>
                </a:solidFill>
                <a:latin typeface="Nunito"/>
                <a:ea typeface="+mn-lt"/>
                <a:cs typeface="+mn-lt"/>
              </a:rPr>
              <a:t>Syntax</a:t>
            </a:r>
          </a:p>
          <a:p>
            <a:r>
              <a:rPr lang="en-US" i="1" dirty="0">
                <a:solidFill>
                  <a:srgbClr val="374151"/>
                </a:solidFill>
                <a:latin typeface="Nunito"/>
                <a:ea typeface="+mn-lt"/>
                <a:cs typeface="+mn-lt"/>
              </a:rPr>
              <a:t>The basic syntax for defining a CTE is</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WITH</a:t>
            </a:r>
            <a:r>
              <a:rPr lang="en-US" dirty="0">
                <a:solidFill>
                  <a:srgbClr val="374151"/>
                </a:solidFill>
                <a:latin typeface="Nunito"/>
                <a:ea typeface="+mn-lt"/>
                <a:cs typeface="+mn-lt"/>
              </a:rPr>
              <a:t> </a:t>
            </a:r>
            <a:r>
              <a:rPr lang="en-US" dirty="0" err="1">
                <a:solidFill>
                  <a:srgbClr val="374151"/>
                </a:solidFill>
                <a:latin typeface="Nunito"/>
                <a:ea typeface="+mn-lt"/>
                <a:cs typeface="+mn-lt"/>
              </a:rPr>
              <a:t>cte_name</a:t>
            </a:r>
            <a:r>
              <a:rPr lang="en-US" dirty="0">
                <a:solidFill>
                  <a:srgbClr val="374151"/>
                </a:solidFill>
                <a:latin typeface="Nunito"/>
                <a:ea typeface="+mn-lt"/>
                <a:cs typeface="+mn-lt"/>
              </a:rPr>
              <a:t> (</a:t>
            </a:r>
            <a:r>
              <a:rPr lang="en-US" i="1" dirty="0" err="1">
                <a:solidFill>
                  <a:srgbClr val="374151"/>
                </a:solidFill>
                <a:latin typeface="Nunito"/>
                <a:ea typeface="+mn-lt"/>
                <a:cs typeface="+mn-lt"/>
              </a:rPr>
              <a:t>column_list</a:t>
            </a:r>
            <a:r>
              <a:rPr lang="en-US" dirty="0">
                <a:solidFill>
                  <a:srgbClr val="374151"/>
                </a:solidFill>
                <a:latin typeface="Nunito"/>
                <a:ea typeface="+mn-lt"/>
                <a:cs typeface="+mn-lt"/>
              </a:rPr>
              <a:t>) </a:t>
            </a:r>
            <a:r>
              <a:rPr lang="en-US" b="1" dirty="0">
                <a:solidFill>
                  <a:srgbClr val="374151"/>
                </a:solidFill>
                <a:latin typeface="Nunito"/>
                <a:ea typeface="+mn-lt"/>
                <a:cs typeface="+mn-lt"/>
              </a:rPr>
              <a:t>AS</a:t>
            </a:r>
            <a:r>
              <a:rPr lang="en-US" dirty="0">
                <a:solidFill>
                  <a:srgbClr val="374151"/>
                </a:solidFill>
                <a:latin typeface="Nunito"/>
                <a:ea typeface="+mn-lt"/>
                <a:cs typeface="+mn-lt"/>
              </a:rPr>
              <a:t> (</a:t>
            </a:r>
          </a:p>
          <a:p>
            <a:r>
              <a:rPr lang="en-US" dirty="0">
                <a:solidFill>
                  <a:srgbClr val="374151"/>
                </a:solidFill>
                <a:latin typeface="Nunito"/>
                <a:ea typeface="+mn-lt"/>
                <a:cs typeface="+mn-lt"/>
              </a:rPr>
              <a:t>    -- CTE query</a:t>
            </a:r>
          </a:p>
          <a:p>
            <a:r>
              <a:rPr lang="en-US" dirty="0">
                <a:solidFill>
                  <a:srgbClr val="374151"/>
                </a:solidFill>
                <a:latin typeface="Nunito"/>
                <a:ea typeface="+mn-lt"/>
                <a:cs typeface="+mn-lt"/>
              </a:rPr>
              <a:t>)</a:t>
            </a:r>
          </a:p>
          <a:p>
            <a:r>
              <a:rPr lang="en-US" dirty="0">
                <a:solidFill>
                  <a:srgbClr val="374151"/>
                </a:solidFill>
                <a:latin typeface="Nunito"/>
                <a:ea typeface="+mn-lt"/>
                <a:cs typeface="+mn-lt"/>
              </a:rPr>
              <a:t>-- Main query that references the CTE</a:t>
            </a:r>
            <a:endParaRPr lang="en-US" b="1" dirty="0">
              <a:solidFill>
                <a:srgbClr val="374151"/>
              </a:solidFill>
              <a:latin typeface="Nunito"/>
              <a:ea typeface="+mn-lt"/>
              <a:cs typeface="+mn-lt"/>
            </a:endParaRPr>
          </a:p>
          <a:p>
            <a:endParaRPr lang="en-US" dirty="0">
              <a:solidFill>
                <a:srgbClr val="374151"/>
              </a:solidFill>
              <a:latin typeface="Nunito"/>
              <a:ea typeface="+mn-lt"/>
              <a:cs typeface="+mn-lt"/>
            </a:endParaRPr>
          </a:p>
          <a:p>
            <a:endParaRPr lang="en-US" dirty="0">
              <a:solidFill>
                <a:srgbClr val="374151"/>
              </a:solidFill>
              <a:latin typeface="Nunito"/>
              <a:ea typeface="+mn-lt"/>
              <a:cs typeface="+mn-lt"/>
            </a:endParaRPr>
          </a:p>
        </p:txBody>
      </p:sp>
      <p:sp>
        <p:nvSpPr>
          <p:cNvPr id="5" name="TextBox 4">
            <a:extLst>
              <a:ext uri="{FF2B5EF4-FFF2-40B4-BE49-F238E27FC236}">
                <a16:creationId xmlns:a16="http://schemas.microsoft.com/office/drawing/2014/main" id="{88A6DF78-E89A-0372-3306-557EB3899853}"/>
              </a:ext>
            </a:extLst>
          </p:cNvPr>
          <p:cNvSpPr txBox="1"/>
          <p:nvPr/>
        </p:nvSpPr>
        <p:spPr>
          <a:xfrm>
            <a:off x="5840101" y="1299806"/>
            <a:ext cx="5956483" cy="3970318"/>
          </a:xfrm>
          <a:prstGeom prst="rect">
            <a:avLst/>
          </a:prstGeom>
          <a:noFill/>
        </p:spPr>
        <p:txBody>
          <a:bodyPr wrap="square" lIns="91440" tIns="45720" rIns="91440" bIns="45720" anchor="t">
            <a:spAutoFit/>
          </a:bodyPr>
          <a:lstStyle/>
          <a:p>
            <a:r>
              <a:rPr lang="en-US" b="1" dirty="0">
                <a:solidFill>
                  <a:srgbClr val="374151"/>
                </a:solidFill>
                <a:latin typeface="Nunito"/>
                <a:ea typeface="+mn-lt"/>
                <a:cs typeface="+mn-lt"/>
              </a:rPr>
              <a:t>Example:</a:t>
            </a:r>
          </a:p>
          <a:p>
            <a:r>
              <a:rPr lang="en-US" dirty="0">
                <a:solidFill>
                  <a:srgbClr val="374151"/>
                </a:solidFill>
                <a:latin typeface="Nunito"/>
                <a:ea typeface="+mn-lt"/>
                <a:cs typeface="+mn-lt"/>
              </a:rPr>
              <a:t>Let's say we have an employees table with columns </a:t>
            </a:r>
            <a:r>
              <a:rPr lang="en-US" dirty="0" err="1">
                <a:solidFill>
                  <a:srgbClr val="374151"/>
                </a:solidFill>
                <a:latin typeface="Nunito"/>
                <a:ea typeface="+mn-lt"/>
                <a:cs typeface="+mn-lt"/>
              </a:rPr>
              <a:t>employee_id</a:t>
            </a:r>
            <a:r>
              <a:rPr lang="en-US" dirty="0">
                <a:solidFill>
                  <a:srgbClr val="374151"/>
                </a:solidFill>
                <a:latin typeface="Nunito"/>
                <a:ea typeface="+mn-lt"/>
                <a:cs typeface="+mn-lt"/>
              </a:rPr>
              <a:t>, name, department, and salary. We can use a CTE to calculate the average salary for each department:</a:t>
            </a:r>
          </a:p>
          <a:p>
            <a:endParaRPr lang="en-US" dirty="0">
              <a:solidFill>
                <a:srgbClr val="374151"/>
              </a:solidFill>
              <a:latin typeface="Nunito"/>
              <a:ea typeface="+mn-lt"/>
              <a:cs typeface="+mn-lt"/>
            </a:endParaRPr>
          </a:p>
          <a:p>
            <a:r>
              <a:rPr lang="en-US" b="1" dirty="0">
                <a:solidFill>
                  <a:srgbClr val="374151"/>
                </a:solidFill>
                <a:latin typeface="Nunito"/>
                <a:ea typeface="+mn-lt"/>
                <a:cs typeface="+mn-lt"/>
              </a:rPr>
              <a:t>WITH</a:t>
            </a:r>
            <a:r>
              <a:rPr lang="en-US" dirty="0">
                <a:solidFill>
                  <a:srgbClr val="374151"/>
                </a:solidFill>
                <a:latin typeface="Nunito"/>
                <a:ea typeface="+mn-lt"/>
                <a:cs typeface="+mn-lt"/>
              </a:rPr>
              <a:t> </a:t>
            </a:r>
            <a:r>
              <a:rPr lang="en-US" dirty="0" err="1">
                <a:solidFill>
                  <a:srgbClr val="374151"/>
                </a:solidFill>
                <a:latin typeface="Nunito"/>
                <a:ea typeface="+mn-lt"/>
                <a:cs typeface="+mn-lt"/>
              </a:rPr>
              <a:t>dept_avgs</a:t>
            </a:r>
            <a:r>
              <a:rPr lang="en-US" dirty="0">
                <a:solidFill>
                  <a:srgbClr val="374151"/>
                </a:solidFill>
                <a:latin typeface="Nunito"/>
                <a:ea typeface="+mn-lt"/>
                <a:cs typeface="+mn-lt"/>
              </a:rPr>
              <a:t> </a:t>
            </a:r>
            <a:r>
              <a:rPr lang="en-US" b="1" dirty="0">
                <a:solidFill>
                  <a:srgbClr val="374151"/>
                </a:solidFill>
                <a:latin typeface="Nunito"/>
                <a:ea typeface="+mn-lt"/>
                <a:cs typeface="+mn-lt"/>
              </a:rPr>
              <a:t>AS</a:t>
            </a:r>
            <a:r>
              <a:rPr lang="en-US" dirty="0">
                <a:solidFill>
                  <a:srgbClr val="374151"/>
                </a:solidFill>
                <a:latin typeface="Nunito"/>
                <a:ea typeface="+mn-lt"/>
                <a:cs typeface="+mn-lt"/>
              </a:rPr>
              <a:t> (</a:t>
            </a:r>
          </a:p>
          <a:p>
            <a:r>
              <a:rPr lang="en-US" dirty="0">
                <a:solidFill>
                  <a:srgbClr val="374151"/>
                </a:solidFill>
                <a:latin typeface="Nunito"/>
                <a:ea typeface="+mn-lt"/>
                <a:cs typeface="+mn-lt"/>
              </a:rPr>
              <a:t>    </a:t>
            </a:r>
            <a:r>
              <a:rPr lang="en-US" b="1" dirty="0">
                <a:solidFill>
                  <a:schemeClr val="accent1">
                    <a:lumMod val="75000"/>
                  </a:schemeClr>
                </a:solidFill>
                <a:latin typeface="Nunito"/>
                <a:ea typeface="+mn-lt"/>
                <a:cs typeface="+mn-lt"/>
              </a:rPr>
              <a:t>SELECT</a:t>
            </a:r>
            <a:r>
              <a:rPr lang="en-US" dirty="0">
                <a:solidFill>
                  <a:schemeClr val="accent1">
                    <a:lumMod val="75000"/>
                  </a:schemeClr>
                </a:solidFill>
                <a:latin typeface="Nunito"/>
                <a:ea typeface="+mn-lt"/>
                <a:cs typeface="+mn-lt"/>
              </a:rPr>
              <a:t> department, </a:t>
            </a:r>
            <a:r>
              <a:rPr lang="en-US" b="1" dirty="0">
                <a:solidFill>
                  <a:schemeClr val="accent1">
                    <a:lumMod val="75000"/>
                  </a:schemeClr>
                </a:solidFill>
                <a:latin typeface="Nunito"/>
                <a:ea typeface="+mn-lt"/>
                <a:cs typeface="+mn-lt"/>
              </a:rPr>
              <a:t>AVG</a:t>
            </a:r>
            <a:r>
              <a:rPr lang="en-US" dirty="0">
                <a:solidFill>
                  <a:schemeClr val="accent1">
                    <a:lumMod val="75000"/>
                  </a:schemeClr>
                </a:solidFill>
                <a:latin typeface="Nunito"/>
                <a:ea typeface="+mn-lt"/>
                <a:cs typeface="+mn-lt"/>
              </a:rPr>
              <a:t>(salary) AS </a:t>
            </a:r>
            <a:r>
              <a:rPr lang="en-US" dirty="0" err="1">
                <a:solidFill>
                  <a:schemeClr val="accent1">
                    <a:lumMod val="75000"/>
                  </a:schemeClr>
                </a:solidFill>
                <a:latin typeface="Nunito"/>
                <a:ea typeface="+mn-lt"/>
                <a:cs typeface="+mn-lt"/>
              </a:rPr>
              <a:t>avg_salary</a:t>
            </a:r>
            <a:endParaRPr lang="en-US" dirty="0">
              <a:solidFill>
                <a:schemeClr val="accent1">
                  <a:lumMod val="75000"/>
                </a:schemeClr>
              </a:solidFill>
              <a:latin typeface="Nunito"/>
              <a:ea typeface="+mn-lt"/>
              <a:cs typeface="+mn-lt"/>
            </a:endParaRPr>
          </a:p>
          <a:p>
            <a:r>
              <a:rPr lang="en-US" dirty="0">
                <a:solidFill>
                  <a:schemeClr val="accent1">
                    <a:lumMod val="75000"/>
                  </a:schemeClr>
                </a:solidFill>
                <a:latin typeface="Nunito"/>
                <a:ea typeface="+mn-lt"/>
                <a:cs typeface="+mn-lt"/>
              </a:rPr>
              <a:t>    </a:t>
            </a:r>
            <a:r>
              <a:rPr lang="en-US" b="1" dirty="0">
                <a:solidFill>
                  <a:schemeClr val="accent1">
                    <a:lumMod val="75000"/>
                  </a:schemeClr>
                </a:solidFill>
                <a:latin typeface="Nunito"/>
                <a:ea typeface="+mn-lt"/>
                <a:cs typeface="+mn-lt"/>
              </a:rPr>
              <a:t>FROM</a:t>
            </a:r>
            <a:r>
              <a:rPr lang="en-US" dirty="0">
                <a:solidFill>
                  <a:schemeClr val="accent1">
                    <a:lumMod val="75000"/>
                  </a:schemeClr>
                </a:solidFill>
                <a:latin typeface="Nunito"/>
                <a:ea typeface="+mn-lt"/>
                <a:cs typeface="+mn-lt"/>
              </a:rPr>
              <a:t> employees</a:t>
            </a:r>
          </a:p>
          <a:p>
            <a:r>
              <a:rPr lang="en-US" dirty="0">
                <a:solidFill>
                  <a:schemeClr val="accent1">
                    <a:lumMod val="75000"/>
                  </a:schemeClr>
                </a:solidFill>
                <a:latin typeface="Nunito"/>
                <a:ea typeface="+mn-lt"/>
                <a:cs typeface="+mn-lt"/>
              </a:rPr>
              <a:t>    </a:t>
            </a:r>
            <a:r>
              <a:rPr lang="en-US" b="1" dirty="0">
                <a:solidFill>
                  <a:schemeClr val="accent1">
                    <a:lumMod val="75000"/>
                  </a:schemeClr>
                </a:solidFill>
                <a:latin typeface="Nunito"/>
                <a:ea typeface="+mn-lt"/>
                <a:cs typeface="+mn-lt"/>
              </a:rPr>
              <a:t>GROUP BY </a:t>
            </a:r>
            <a:r>
              <a:rPr lang="en-US" dirty="0">
                <a:solidFill>
                  <a:schemeClr val="accent1">
                    <a:lumMod val="75000"/>
                  </a:schemeClr>
                </a:solidFill>
                <a:latin typeface="Nunito"/>
                <a:ea typeface="+mn-lt"/>
                <a:cs typeface="+mn-lt"/>
              </a:rPr>
              <a:t>department</a:t>
            </a:r>
          </a:p>
          <a:p>
            <a:r>
              <a:rPr lang="en-US" dirty="0">
                <a:solidFill>
                  <a:srgbClr val="374151"/>
                </a:solidFill>
                <a:latin typeface="Nunito"/>
                <a:ea typeface="+mn-lt"/>
                <a:cs typeface="+mn-lt"/>
              </a:rPr>
              <a:t>)</a:t>
            </a:r>
          </a:p>
          <a:p>
            <a:r>
              <a:rPr lang="en-US" b="1" dirty="0">
                <a:solidFill>
                  <a:srgbClr val="374151"/>
                </a:solidFill>
                <a:latin typeface="Nunito"/>
                <a:ea typeface="+mn-lt"/>
                <a:cs typeface="+mn-lt"/>
              </a:rPr>
              <a:t>SELECT</a:t>
            </a:r>
            <a:r>
              <a:rPr lang="en-US" dirty="0">
                <a:solidFill>
                  <a:srgbClr val="374151"/>
                </a:solidFill>
                <a:latin typeface="Nunito"/>
                <a:ea typeface="+mn-lt"/>
                <a:cs typeface="+mn-lt"/>
              </a:rPr>
              <a:t> e.name, </a:t>
            </a:r>
            <a:r>
              <a:rPr lang="en-US" dirty="0" err="1">
                <a:solidFill>
                  <a:srgbClr val="374151"/>
                </a:solidFill>
                <a:latin typeface="Nunito"/>
                <a:ea typeface="+mn-lt"/>
                <a:cs typeface="+mn-lt"/>
              </a:rPr>
              <a:t>e.department</a:t>
            </a:r>
            <a:r>
              <a:rPr lang="en-US" dirty="0">
                <a:solidFill>
                  <a:srgbClr val="374151"/>
                </a:solidFill>
                <a:latin typeface="Nunito"/>
                <a:ea typeface="+mn-lt"/>
                <a:cs typeface="+mn-lt"/>
              </a:rPr>
              <a:t>, </a:t>
            </a:r>
            <a:r>
              <a:rPr lang="en-US" dirty="0" err="1">
                <a:solidFill>
                  <a:srgbClr val="374151"/>
                </a:solidFill>
                <a:latin typeface="Nunito"/>
                <a:ea typeface="+mn-lt"/>
                <a:cs typeface="+mn-lt"/>
              </a:rPr>
              <a:t>e.salary</a:t>
            </a:r>
            <a:r>
              <a:rPr lang="en-US" dirty="0">
                <a:solidFill>
                  <a:srgbClr val="374151"/>
                </a:solidFill>
                <a:latin typeface="Nunito"/>
                <a:ea typeface="+mn-lt"/>
                <a:cs typeface="+mn-lt"/>
              </a:rPr>
              <a:t>, </a:t>
            </a:r>
            <a:r>
              <a:rPr lang="en-US" dirty="0" err="1">
                <a:solidFill>
                  <a:srgbClr val="374151"/>
                </a:solidFill>
                <a:latin typeface="Nunito"/>
                <a:ea typeface="+mn-lt"/>
                <a:cs typeface="+mn-lt"/>
              </a:rPr>
              <a:t>a.avg_salary</a:t>
            </a:r>
            <a:endParaRPr lang="en-US" dirty="0">
              <a:solidFill>
                <a:srgbClr val="374151"/>
              </a:solidFill>
              <a:latin typeface="Nunito"/>
              <a:ea typeface="+mn-lt"/>
              <a:cs typeface="+mn-lt"/>
            </a:endParaRPr>
          </a:p>
          <a:p>
            <a:r>
              <a:rPr lang="en-US" b="1" dirty="0">
                <a:solidFill>
                  <a:srgbClr val="374151"/>
                </a:solidFill>
                <a:latin typeface="Nunito"/>
                <a:ea typeface="+mn-lt"/>
                <a:cs typeface="+mn-lt"/>
              </a:rPr>
              <a:t>FROM</a:t>
            </a:r>
            <a:r>
              <a:rPr lang="en-US" dirty="0">
                <a:solidFill>
                  <a:srgbClr val="374151"/>
                </a:solidFill>
                <a:latin typeface="Nunito"/>
                <a:ea typeface="+mn-lt"/>
                <a:cs typeface="+mn-lt"/>
              </a:rPr>
              <a:t> employees e</a:t>
            </a:r>
          </a:p>
          <a:p>
            <a:r>
              <a:rPr lang="en-US" b="1" dirty="0">
                <a:solidFill>
                  <a:srgbClr val="374151"/>
                </a:solidFill>
                <a:latin typeface="Nunito"/>
                <a:ea typeface="+mn-lt"/>
                <a:cs typeface="+mn-lt"/>
              </a:rPr>
              <a:t>JOIN</a:t>
            </a:r>
            <a:r>
              <a:rPr lang="en-US" dirty="0">
                <a:solidFill>
                  <a:srgbClr val="374151"/>
                </a:solidFill>
                <a:latin typeface="Nunito"/>
                <a:ea typeface="+mn-lt"/>
                <a:cs typeface="+mn-lt"/>
              </a:rPr>
              <a:t> </a:t>
            </a:r>
            <a:r>
              <a:rPr lang="en-US" dirty="0" err="1">
                <a:solidFill>
                  <a:srgbClr val="374151"/>
                </a:solidFill>
                <a:latin typeface="Nunito"/>
                <a:ea typeface="+mn-lt"/>
                <a:cs typeface="+mn-lt"/>
              </a:rPr>
              <a:t>dept_avgs</a:t>
            </a:r>
            <a:r>
              <a:rPr lang="en-US" dirty="0">
                <a:solidFill>
                  <a:srgbClr val="374151"/>
                </a:solidFill>
                <a:latin typeface="Nunito"/>
                <a:ea typeface="+mn-lt"/>
                <a:cs typeface="+mn-lt"/>
              </a:rPr>
              <a:t> a </a:t>
            </a:r>
            <a:r>
              <a:rPr lang="en-US" b="1" dirty="0">
                <a:solidFill>
                  <a:srgbClr val="374151"/>
                </a:solidFill>
                <a:latin typeface="Nunito"/>
                <a:ea typeface="+mn-lt"/>
                <a:cs typeface="+mn-lt"/>
              </a:rPr>
              <a:t>ON</a:t>
            </a:r>
            <a:r>
              <a:rPr lang="en-US" dirty="0">
                <a:solidFill>
                  <a:srgbClr val="374151"/>
                </a:solidFill>
                <a:latin typeface="Nunito"/>
                <a:ea typeface="+mn-lt"/>
                <a:cs typeface="+mn-lt"/>
              </a:rPr>
              <a:t> </a:t>
            </a:r>
            <a:r>
              <a:rPr lang="en-US" dirty="0" err="1">
                <a:solidFill>
                  <a:srgbClr val="374151"/>
                </a:solidFill>
                <a:latin typeface="Nunito"/>
                <a:ea typeface="+mn-lt"/>
                <a:cs typeface="+mn-lt"/>
              </a:rPr>
              <a:t>e.department</a:t>
            </a:r>
            <a:r>
              <a:rPr lang="en-US" dirty="0">
                <a:solidFill>
                  <a:srgbClr val="374151"/>
                </a:solidFill>
                <a:latin typeface="Nunito"/>
                <a:ea typeface="+mn-lt"/>
                <a:cs typeface="+mn-lt"/>
              </a:rPr>
              <a:t> = </a:t>
            </a:r>
            <a:r>
              <a:rPr lang="en-US" dirty="0" err="1">
                <a:solidFill>
                  <a:srgbClr val="374151"/>
                </a:solidFill>
                <a:latin typeface="Nunito"/>
                <a:ea typeface="+mn-lt"/>
                <a:cs typeface="+mn-lt"/>
              </a:rPr>
              <a:t>a.department</a:t>
            </a:r>
            <a:r>
              <a:rPr lang="en-US" dirty="0">
                <a:solidFill>
                  <a:srgbClr val="374151"/>
                </a:solidFill>
                <a:latin typeface="Nunito"/>
                <a:ea typeface="+mn-lt"/>
                <a:cs typeface="+mn-lt"/>
              </a:rPr>
              <a:t>;</a:t>
            </a:r>
          </a:p>
        </p:txBody>
      </p:sp>
    </p:spTree>
    <p:extLst>
      <p:ext uri="{BB962C8B-B14F-4D97-AF65-F5344CB8AC3E}">
        <p14:creationId xmlns:p14="http://schemas.microsoft.com/office/powerpoint/2010/main" val="265822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191953" y="1374385"/>
            <a:ext cx="10038080" cy="4708981"/>
          </a:xfrm>
          <a:prstGeom prst="rect">
            <a:avLst/>
          </a:prstGeom>
          <a:noFill/>
        </p:spPr>
        <p:txBody>
          <a:bodyPr wrap="square">
            <a:spAutoFit/>
          </a:bodyPr>
          <a:lstStyle/>
          <a:p>
            <a:pPr marL="12700">
              <a:spcBef>
                <a:spcPts val="805"/>
              </a:spcBef>
            </a:pPr>
            <a:r>
              <a:rPr lang="en-US" sz="2400" b="1" dirty="0">
                <a:solidFill>
                  <a:schemeClr val="accent1">
                    <a:lumMod val="50000"/>
                  </a:schemeClr>
                </a:solidFill>
                <a:latin typeface="Nunito" pitchFamily="2" charset="0"/>
                <a:cs typeface="Times New Roman" panose="02020603050405020304" pitchFamily="18" charset="0"/>
              </a:rPr>
              <a:t>Name:</a:t>
            </a:r>
          </a:p>
          <a:p>
            <a:pPr marL="12700">
              <a:spcBef>
                <a:spcPts val="805"/>
              </a:spcBef>
            </a:pPr>
            <a:endParaRPr lang="en-US" sz="2400" b="1" dirty="0">
              <a:solidFill>
                <a:schemeClr val="accent1">
                  <a:lumMod val="50000"/>
                </a:schemeClr>
              </a:solidFill>
              <a:latin typeface="Nunito" pitchFamily="2" charset="0"/>
              <a:cs typeface="Times New Roman" panose="02020603050405020304" pitchFamily="18" charset="0"/>
            </a:endParaRPr>
          </a:p>
          <a:p>
            <a:pPr marL="12700">
              <a:spcBef>
                <a:spcPts val="805"/>
              </a:spcBef>
            </a:pPr>
            <a:endParaRPr lang="en-US" sz="2400" b="1" dirty="0">
              <a:solidFill>
                <a:schemeClr val="accent1">
                  <a:lumMod val="50000"/>
                </a:schemeClr>
              </a:solidFill>
              <a:latin typeface="Nunito" pitchFamily="2" charset="0"/>
              <a:cs typeface="Times New Roman" panose="02020603050405020304" pitchFamily="18" charset="0"/>
            </a:endParaRPr>
          </a:p>
          <a:p>
            <a:pPr marL="12700">
              <a:spcBef>
                <a:spcPts val="805"/>
              </a:spcBef>
            </a:pPr>
            <a:r>
              <a:rPr lang="en-US" sz="2400" b="1" dirty="0">
                <a:solidFill>
                  <a:schemeClr val="accent1">
                    <a:lumMod val="50000"/>
                  </a:schemeClr>
                </a:solidFill>
                <a:latin typeface="Nunito" pitchFamily="2" charset="0"/>
                <a:cs typeface="Times New Roman" panose="02020603050405020304" pitchFamily="18" charset="0"/>
              </a:rPr>
              <a:t>Experience:</a:t>
            </a:r>
          </a:p>
          <a:p>
            <a:pPr marL="12700">
              <a:spcBef>
                <a:spcPts val="805"/>
              </a:spcBef>
            </a:pPr>
            <a:endParaRPr lang="en-US" sz="2400" b="1" dirty="0">
              <a:solidFill>
                <a:schemeClr val="accent1">
                  <a:lumMod val="50000"/>
                </a:schemeClr>
              </a:solidFill>
              <a:latin typeface="Nunito" pitchFamily="2" charset="0"/>
              <a:cs typeface="Times New Roman" panose="02020603050405020304" pitchFamily="18" charset="0"/>
            </a:endParaRPr>
          </a:p>
          <a:p>
            <a:pPr marL="12700">
              <a:spcBef>
                <a:spcPts val="805"/>
              </a:spcBef>
            </a:pPr>
            <a:endParaRPr lang="en-US" sz="2400" b="1" dirty="0">
              <a:solidFill>
                <a:schemeClr val="accent1">
                  <a:lumMod val="50000"/>
                </a:schemeClr>
              </a:solidFill>
              <a:latin typeface="Nunito" pitchFamily="2" charset="0"/>
              <a:cs typeface="Times New Roman" panose="02020603050405020304" pitchFamily="18" charset="0"/>
            </a:endParaRPr>
          </a:p>
          <a:p>
            <a:pPr marL="12700">
              <a:spcBef>
                <a:spcPts val="805"/>
              </a:spcBef>
            </a:pPr>
            <a:r>
              <a:rPr lang="en-US" sz="2400" b="1" dirty="0">
                <a:solidFill>
                  <a:schemeClr val="accent1">
                    <a:lumMod val="50000"/>
                  </a:schemeClr>
                </a:solidFill>
                <a:latin typeface="Nunito" pitchFamily="2" charset="0"/>
                <a:cs typeface="Times New Roman" panose="02020603050405020304" pitchFamily="18" charset="0"/>
              </a:rPr>
              <a:t>Proficiency: </a:t>
            </a:r>
          </a:p>
          <a:p>
            <a:pPr marL="12700">
              <a:spcBef>
                <a:spcPts val="805"/>
              </a:spcBef>
            </a:pPr>
            <a:endParaRPr lang="en-US" sz="2400" b="1" dirty="0">
              <a:solidFill>
                <a:schemeClr val="accent1">
                  <a:lumMod val="50000"/>
                </a:schemeClr>
              </a:solidFill>
              <a:latin typeface="Nunito" pitchFamily="2" charset="0"/>
              <a:cs typeface="Times New Roman" panose="02020603050405020304" pitchFamily="18" charset="0"/>
            </a:endParaRPr>
          </a:p>
          <a:p>
            <a:pPr marL="12700">
              <a:spcBef>
                <a:spcPts val="805"/>
              </a:spcBef>
            </a:pP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a:p>
            <a:pPr marL="12700">
              <a:spcBef>
                <a:spcPts val="805"/>
              </a:spcBef>
            </a:pPr>
            <a:endParaRPr lang="en-US" sz="24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738575" y="289965"/>
            <a:ext cx="271485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pitchFamily="2" charset="0"/>
                <a:cs typeface="Times New Roman" panose="02020603050405020304" pitchFamily="18" charset="0"/>
              </a:rPr>
              <a:t>Instructor</a:t>
            </a:r>
          </a:p>
        </p:txBody>
      </p:sp>
    </p:spTree>
    <p:extLst>
      <p:ext uri="{BB962C8B-B14F-4D97-AF65-F5344CB8AC3E}">
        <p14:creationId xmlns:p14="http://schemas.microsoft.com/office/powerpoint/2010/main" val="3428756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942843" y="496662"/>
            <a:ext cx="6306314"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sz="4000" b="1" spc="-30" dirty="0">
                <a:solidFill>
                  <a:schemeClr val="accent1">
                    <a:lumMod val="50000"/>
                  </a:schemeClr>
                </a:solidFill>
                <a:latin typeface="Nunito"/>
                <a:cs typeface="Times New Roman"/>
              </a:rPr>
              <a:t>Comments to SQL Code</a:t>
            </a:r>
          </a:p>
        </p:txBody>
      </p:sp>
      <p:sp>
        <p:nvSpPr>
          <p:cNvPr id="2" name="TextBox 1">
            <a:extLst>
              <a:ext uri="{FF2B5EF4-FFF2-40B4-BE49-F238E27FC236}">
                <a16:creationId xmlns:a16="http://schemas.microsoft.com/office/drawing/2014/main" id="{F7761F45-99CF-5094-8BAE-64DDA34139B5}"/>
              </a:ext>
            </a:extLst>
          </p:cNvPr>
          <p:cNvSpPr txBox="1"/>
          <p:nvPr/>
        </p:nvSpPr>
        <p:spPr>
          <a:xfrm>
            <a:off x="876717" y="1586798"/>
            <a:ext cx="10759299" cy="4401205"/>
          </a:xfrm>
          <a:prstGeom prst="rect">
            <a:avLst/>
          </a:prstGeom>
          <a:noFill/>
        </p:spPr>
        <p:txBody>
          <a:bodyPr wrap="square" lIns="91440" tIns="45720" rIns="91440" bIns="45720" anchor="t">
            <a:spAutoFit/>
          </a:bodyPr>
          <a:lstStyle/>
          <a:p>
            <a:r>
              <a:rPr lang="en-US" sz="2000" b="1" dirty="0">
                <a:solidFill>
                  <a:srgbClr val="374151"/>
                </a:solidFill>
                <a:latin typeface="Nunito"/>
                <a:ea typeface="+mn-lt"/>
                <a:cs typeface="+mn-lt"/>
              </a:rPr>
              <a:t>Single-Line Comments:</a:t>
            </a:r>
            <a:endParaRPr lang="en-US" sz="2000" dirty="0">
              <a:latin typeface="Nunito"/>
            </a:endParaRPr>
          </a:p>
          <a:p>
            <a:endParaRPr lang="en-US" sz="2000" b="1" dirty="0">
              <a:solidFill>
                <a:srgbClr val="374151"/>
              </a:solidFill>
              <a:latin typeface="Nunito"/>
              <a:ea typeface="+mn-lt"/>
              <a:cs typeface="+mn-lt"/>
            </a:endParaRPr>
          </a:p>
          <a:p>
            <a:r>
              <a:rPr lang="en-US" sz="2000" dirty="0">
                <a:latin typeface="Nunito"/>
                <a:ea typeface="+mn-lt"/>
                <a:cs typeface="+mn-lt"/>
              </a:rPr>
              <a:t>-- This is a single-line comment in SQL</a:t>
            </a:r>
            <a:endParaRPr lang="en-US" sz="2000" dirty="0">
              <a:latin typeface="Nunito"/>
            </a:endParaRPr>
          </a:p>
          <a:p>
            <a:r>
              <a:rPr lang="en-US" sz="2000" dirty="0">
                <a:latin typeface="Nunito"/>
                <a:ea typeface="+mn-lt"/>
                <a:cs typeface="+mn-lt"/>
              </a:rPr>
              <a:t>SELECT column1, column2</a:t>
            </a:r>
            <a:endParaRPr lang="en-US" sz="2000" dirty="0">
              <a:latin typeface="Nunito"/>
            </a:endParaRPr>
          </a:p>
          <a:p>
            <a:r>
              <a:rPr lang="en-US" sz="2000" dirty="0">
                <a:latin typeface="Nunito"/>
                <a:ea typeface="+mn-lt"/>
                <a:cs typeface="+mn-lt"/>
              </a:rPr>
              <a:t>FROM </a:t>
            </a:r>
            <a:r>
              <a:rPr lang="en-US" sz="2000" dirty="0" err="1">
                <a:latin typeface="Nunito"/>
                <a:ea typeface="+mn-lt"/>
                <a:cs typeface="+mn-lt"/>
              </a:rPr>
              <a:t>my_table</a:t>
            </a:r>
            <a:r>
              <a:rPr lang="en-US" sz="2000" dirty="0">
                <a:latin typeface="Nunito"/>
                <a:ea typeface="+mn-lt"/>
                <a:cs typeface="+mn-lt"/>
              </a:rPr>
              <a:t>; -- Another comment here</a:t>
            </a:r>
            <a:endParaRPr lang="en-US" sz="2000" dirty="0">
              <a:latin typeface="Nunito"/>
            </a:endParaRPr>
          </a:p>
          <a:p>
            <a:endParaRPr lang="en-US" sz="2000" dirty="0">
              <a:latin typeface="Nunito"/>
              <a:ea typeface="Calibri"/>
              <a:cs typeface="Calibri"/>
            </a:endParaRPr>
          </a:p>
          <a:p>
            <a:endParaRPr lang="en-US" sz="2000" dirty="0">
              <a:latin typeface="Nunito"/>
              <a:ea typeface="Calibri"/>
              <a:cs typeface="Calibri"/>
            </a:endParaRPr>
          </a:p>
          <a:p>
            <a:r>
              <a:rPr lang="en-US" sz="2000" b="1" dirty="0">
                <a:latin typeface="Nunito"/>
                <a:ea typeface="+mn-lt"/>
                <a:cs typeface="+mn-lt"/>
              </a:rPr>
              <a:t>Multi-Line Comments:</a:t>
            </a:r>
            <a:endParaRPr lang="en-US" sz="2000" dirty="0">
              <a:latin typeface="Nunito"/>
              <a:ea typeface="Calibri"/>
              <a:cs typeface="Calibri"/>
            </a:endParaRPr>
          </a:p>
          <a:p>
            <a:endParaRPr lang="en-US" sz="2000" b="1" dirty="0">
              <a:latin typeface="Nunito"/>
              <a:ea typeface="+mn-lt"/>
              <a:cs typeface="+mn-lt"/>
            </a:endParaRPr>
          </a:p>
          <a:p>
            <a:r>
              <a:rPr lang="en-US" sz="2000" dirty="0">
                <a:latin typeface="Nunito"/>
                <a:ea typeface="+mn-lt"/>
                <a:cs typeface="+mn-lt"/>
              </a:rPr>
              <a:t>/* This is a multi-line comment in SQL.</a:t>
            </a:r>
            <a:endParaRPr lang="en-US" sz="2000" dirty="0">
              <a:latin typeface="Nunito"/>
            </a:endParaRPr>
          </a:p>
          <a:p>
            <a:r>
              <a:rPr lang="en-US" sz="2000" dirty="0">
                <a:latin typeface="Nunito"/>
                <a:ea typeface="+mn-lt"/>
                <a:cs typeface="+mn-lt"/>
              </a:rPr>
              <a:t>   It can span multiple lines and is useful</a:t>
            </a:r>
            <a:endParaRPr lang="en-US" sz="2000" dirty="0">
              <a:latin typeface="Nunito"/>
            </a:endParaRPr>
          </a:p>
          <a:p>
            <a:r>
              <a:rPr lang="en-US" sz="2000" dirty="0">
                <a:latin typeface="Nunito"/>
                <a:ea typeface="+mn-lt"/>
                <a:cs typeface="+mn-lt"/>
              </a:rPr>
              <a:t>   for providing detailed explanations. */</a:t>
            </a:r>
            <a:endParaRPr lang="en-US" sz="2000" dirty="0">
              <a:latin typeface="Nunito"/>
            </a:endParaRPr>
          </a:p>
          <a:p>
            <a:r>
              <a:rPr lang="en-US" sz="2000" dirty="0">
                <a:latin typeface="Nunito"/>
                <a:ea typeface="+mn-lt"/>
                <a:cs typeface="+mn-lt"/>
              </a:rPr>
              <a:t>SELECT column1, column2</a:t>
            </a:r>
            <a:endParaRPr lang="en-US" sz="2000" dirty="0">
              <a:latin typeface="Nunito"/>
            </a:endParaRPr>
          </a:p>
          <a:p>
            <a:r>
              <a:rPr lang="en-US" sz="2000" dirty="0">
                <a:latin typeface="Nunito"/>
                <a:ea typeface="+mn-lt"/>
                <a:cs typeface="+mn-lt"/>
              </a:rPr>
              <a:t>FROM </a:t>
            </a:r>
            <a:r>
              <a:rPr lang="en-US" sz="2000" dirty="0" err="1">
                <a:latin typeface="Nunito"/>
                <a:ea typeface="+mn-lt"/>
                <a:cs typeface="+mn-lt"/>
              </a:rPr>
              <a:t>my_table</a:t>
            </a:r>
            <a:r>
              <a:rPr lang="en-US" sz="2000" dirty="0">
                <a:latin typeface="Nunito"/>
                <a:ea typeface="+mn-lt"/>
                <a:cs typeface="+mn-lt"/>
              </a:rPr>
              <a:t>;</a:t>
            </a:r>
            <a:endParaRPr lang="en-US" sz="2000" dirty="0">
              <a:latin typeface="Nunito"/>
            </a:endParaRPr>
          </a:p>
        </p:txBody>
      </p:sp>
    </p:spTree>
    <p:extLst>
      <p:ext uri="{BB962C8B-B14F-4D97-AF65-F5344CB8AC3E}">
        <p14:creationId xmlns:p14="http://schemas.microsoft.com/office/powerpoint/2010/main" val="117882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211139" y="415073"/>
            <a:ext cx="7769722" cy="5822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spc="-30" dirty="0">
                <a:solidFill>
                  <a:schemeClr val="accent1">
                    <a:lumMod val="50000"/>
                  </a:schemeClr>
                </a:solidFill>
                <a:latin typeface="Nunito"/>
                <a:cs typeface="Times New Roman"/>
              </a:rPr>
              <a:t>Using Aliases for Column Names</a:t>
            </a:r>
          </a:p>
        </p:txBody>
      </p:sp>
      <p:sp>
        <p:nvSpPr>
          <p:cNvPr id="2" name="TextBox 1">
            <a:extLst>
              <a:ext uri="{FF2B5EF4-FFF2-40B4-BE49-F238E27FC236}">
                <a16:creationId xmlns:a16="http://schemas.microsoft.com/office/drawing/2014/main" id="{F7761F45-99CF-5094-8BAE-64DDA34139B5}"/>
              </a:ext>
            </a:extLst>
          </p:cNvPr>
          <p:cNvSpPr txBox="1"/>
          <p:nvPr/>
        </p:nvSpPr>
        <p:spPr>
          <a:xfrm>
            <a:off x="262388" y="1252695"/>
            <a:ext cx="7340737" cy="5078313"/>
          </a:xfrm>
          <a:prstGeom prst="rect">
            <a:avLst/>
          </a:prstGeom>
          <a:noFill/>
        </p:spPr>
        <p:txBody>
          <a:bodyPr wrap="square" lIns="91440" tIns="45720" rIns="91440" bIns="45720" anchor="t">
            <a:spAutoFit/>
          </a:bodyPr>
          <a:lstStyle/>
          <a:p>
            <a:r>
              <a:rPr lang="en-US" dirty="0">
                <a:solidFill>
                  <a:srgbClr val="374151"/>
                </a:solidFill>
                <a:latin typeface="Nunito"/>
                <a:ea typeface="Calibri"/>
                <a:cs typeface="Calibri"/>
              </a:rPr>
              <a:t>In SQL, you can use column aliases to give temporary names to the columns in the result set of a query. Column aliases can make query results more readable and provide meaningful names for computed or aggregated values.</a:t>
            </a:r>
          </a:p>
          <a:p>
            <a:pPr lvl="1"/>
            <a:r>
              <a:rPr lang="en-US" dirty="0">
                <a:solidFill>
                  <a:srgbClr val="374151"/>
                </a:solidFill>
                <a:latin typeface="Nunito"/>
                <a:ea typeface="Calibri"/>
                <a:cs typeface="Calibri"/>
              </a:rPr>
              <a:t>SELECT </a:t>
            </a:r>
            <a:r>
              <a:rPr lang="en-US" dirty="0" err="1">
                <a:solidFill>
                  <a:srgbClr val="374151"/>
                </a:solidFill>
                <a:latin typeface="Nunito"/>
                <a:ea typeface="Calibri"/>
                <a:cs typeface="Calibri"/>
              </a:rPr>
              <a:t>column_name</a:t>
            </a:r>
            <a:r>
              <a:rPr lang="en-US" dirty="0">
                <a:solidFill>
                  <a:srgbClr val="374151"/>
                </a:solidFill>
                <a:latin typeface="Nunito"/>
                <a:ea typeface="Calibri"/>
                <a:cs typeface="Calibri"/>
              </a:rPr>
              <a:t> AS </a:t>
            </a:r>
            <a:r>
              <a:rPr lang="en-US" dirty="0" err="1">
                <a:solidFill>
                  <a:srgbClr val="374151"/>
                </a:solidFill>
                <a:latin typeface="Nunito"/>
                <a:ea typeface="Calibri"/>
                <a:cs typeface="Calibri"/>
              </a:rPr>
              <a:t>alias_name</a:t>
            </a:r>
            <a:endParaRPr lang="en-US" dirty="0">
              <a:solidFill>
                <a:srgbClr val="374151"/>
              </a:solidFill>
              <a:latin typeface="Nunito"/>
              <a:ea typeface="Calibri"/>
              <a:cs typeface="Calibri"/>
            </a:endParaRPr>
          </a:p>
          <a:p>
            <a:pPr lvl="1"/>
            <a:r>
              <a:rPr lang="en-US" dirty="0">
                <a:solidFill>
                  <a:srgbClr val="374151"/>
                </a:solidFill>
                <a:latin typeface="Nunito"/>
                <a:ea typeface="Calibri"/>
                <a:cs typeface="Calibri"/>
              </a:rPr>
              <a:t>FROM </a:t>
            </a:r>
            <a:r>
              <a:rPr lang="en-US" dirty="0" err="1">
                <a:solidFill>
                  <a:srgbClr val="374151"/>
                </a:solidFill>
                <a:latin typeface="Nunito"/>
                <a:ea typeface="Calibri"/>
                <a:cs typeface="Calibri"/>
              </a:rPr>
              <a:t>table_name</a:t>
            </a:r>
            <a:r>
              <a:rPr lang="en-US" dirty="0">
                <a:solidFill>
                  <a:srgbClr val="374151"/>
                </a:solidFill>
                <a:latin typeface="Nunito"/>
                <a:ea typeface="Calibri"/>
                <a:cs typeface="Calibri"/>
              </a:rPr>
              <a:t>;</a:t>
            </a:r>
          </a:p>
          <a:p>
            <a:pPr lvl="1"/>
            <a:endParaRPr lang="en-US" dirty="0">
              <a:solidFill>
                <a:srgbClr val="374151"/>
              </a:solidFill>
              <a:latin typeface="Nunito"/>
              <a:ea typeface="Calibri"/>
              <a:cs typeface="Calibri"/>
            </a:endParaRPr>
          </a:p>
          <a:p>
            <a:r>
              <a:rPr lang="en-US" b="1" dirty="0">
                <a:solidFill>
                  <a:srgbClr val="374151"/>
                </a:solidFill>
                <a:latin typeface="Nunito"/>
                <a:ea typeface="Calibri"/>
                <a:cs typeface="Calibri"/>
              </a:rPr>
              <a:t>Example:</a:t>
            </a:r>
          </a:p>
          <a:p>
            <a:r>
              <a:rPr lang="en-US" dirty="0">
                <a:solidFill>
                  <a:srgbClr val="374151"/>
                </a:solidFill>
                <a:latin typeface="Nunito"/>
                <a:ea typeface="Calibri"/>
                <a:cs typeface="Calibri"/>
              </a:rPr>
              <a:t>Suppose you have an "Employees" table with columns "FirstName" and "LastName," and you want to create an alias for the "FirstName" column to make it more descriptive:</a:t>
            </a:r>
          </a:p>
          <a:p>
            <a:pPr lvl="1"/>
            <a:r>
              <a:rPr lang="en-US" dirty="0">
                <a:solidFill>
                  <a:srgbClr val="374151"/>
                </a:solidFill>
                <a:latin typeface="Nunito"/>
                <a:ea typeface="Calibri"/>
                <a:cs typeface="Calibri"/>
              </a:rPr>
              <a:t>SELECT FirstName AS </a:t>
            </a:r>
            <a:r>
              <a:rPr lang="en-US" dirty="0" err="1">
                <a:solidFill>
                  <a:srgbClr val="374151"/>
                </a:solidFill>
                <a:latin typeface="Nunito"/>
                <a:ea typeface="Calibri"/>
                <a:cs typeface="Calibri"/>
              </a:rPr>
              <a:t>EmployeeFirstName</a:t>
            </a:r>
            <a:r>
              <a:rPr lang="en-US" dirty="0">
                <a:solidFill>
                  <a:srgbClr val="374151"/>
                </a:solidFill>
                <a:latin typeface="Nunito"/>
                <a:ea typeface="Calibri"/>
                <a:cs typeface="Calibri"/>
              </a:rPr>
              <a:t>, LastName</a:t>
            </a:r>
          </a:p>
          <a:p>
            <a:pPr lvl="1"/>
            <a:r>
              <a:rPr lang="en-US" dirty="0">
                <a:solidFill>
                  <a:srgbClr val="374151"/>
                </a:solidFill>
                <a:latin typeface="Nunito"/>
                <a:ea typeface="Calibri"/>
                <a:cs typeface="Calibri"/>
              </a:rPr>
              <a:t>FROM Employees;</a:t>
            </a:r>
          </a:p>
          <a:p>
            <a:pPr lvl="1"/>
            <a:endParaRPr lang="en-US" dirty="0">
              <a:solidFill>
                <a:srgbClr val="374151"/>
              </a:solidFill>
              <a:latin typeface="Nunito"/>
              <a:ea typeface="Calibri"/>
              <a:cs typeface="Calibri"/>
            </a:endParaRPr>
          </a:p>
          <a:p>
            <a:r>
              <a:rPr lang="en-US" dirty="0">
                <a:solidFill>
                  <a:srgbClr val="374151"/>
                </a:solidFill>
                <a:latin typeface="Nunito"/>
                <a:ea typeface="Calibri"/>
                <a:cs typeface="Calibri"/>
              </a:rPr>
              <a:t>In this query, the AS keyword is used to create an alias "</a:t>
            </a:r>
            <a:r>
              <a:rPr lang="en-US" dirty="0" err="1">
                <a:solidFill>
                  <a:srgbClr val="374151"/>
                </a:solidFill>
                <a:latin typeface="Nunito"/>
                <a:ea typeface="Calibri"/>
                <a:cs typeface="Calibri"/>
              </a:rPr>
              <a:t>EmployeeFirstName</a:t>
            </a:r>
            <a:r>
              <a:rPr lang="en-US" dirty="0">
                <a:solidFill>
                  <a:srgbClr val="374151"/>
                </a:solidFill>
                <a:latin typeface="Nunito"/>
                <a:ea typeface="Calibri"/>
                <a:cs typeface="Calibri"/>
              </a:rPr>
              <a:t>" for the "FirstName" column. The result set will include a column named "</a:t>
            </a:r>
            <a:r>
              <a:rPr lang="en-US" dirty="0" err="1">
                <a:solidFill>
                  <a:srgbClr val="374151"/>
                </a:solidFill>
                <a:latin typeface="Nunito"/>
                <a:ea typeface="Calibri"/>
                <a:cs typeface="Calibri"/>
              </a:rPr>
              <a:t>EmployeeFirstName</a:t>
            </a:r>
            <a:r>
              <a:rPr lang="en-US" dirty="0">
                <a:solidFill>
                  <a:srgbClr val="374151"/>
                </a:solidFill>
                <a:latin typeface="Nunito"/>
                <a:ea typeface="Calibri"/>
                <a:cs typeface="Calibri"/>
              </a:rPr>
              <a:t>" instead of "FirstName" while keeping the "LastName" column name unchanged.</a:t>
            </a:r>
          </a:p>
        </p:txBody>
      </p:sp>
      <p:sp>
        <p:nvSpPr>
          <p:cNvPr id="3" name="TextBox 2">
            <a:extLst>
              <a:ext uri="{FF2B5EF4-FFF2-40B4-BE49-F238E27FC236}">
                <a16:creationId xmlns:a16="http://schemas.microsoft.com/office/drawing/2014/main" id="{3EFCA987-A66E-41E9-E273-EDA2DE227F1F}"/>
              </a:ext>
            </a:extLst>
          </p:cNvPr>
          <p:cNvSpPr txBox="1"/>
          <p:nvPr/>
        </p:nvSpPr>
        <p:spPr>
          <a:xfrm>
            <a:off x="7696499" y="1373413"/>
            <a:ext cx="4395216" cy="2862322"/>
          </a:xfrm>
          <a:prstGeom prst="rect">
            <a:avLst/>
          </a:prstGeom>
          <a:noFill/>
        </p:spPr>
        <p:txBody>
          <a:bodyPr wrap="square" lIns="91440" tIns="45720" rIns="91440" bIns="45720" anchor="t">
            <a:spAutoFit/>
          </a:bodyPr>
          <a:lstStyle/>
          <a:p>
            <a:pPr marL="285750" indent="-285750">
              <a:buFont typeface="Arial"/>
              <a:buChar char="•"/>
            </a:pPr>
            <a:r>
              <a:rPr lang="en-US">
                <a:solidFill>
                  <a:srgbClr val="374151"/>
                </a:solidFill>
                <a:latin typeface="Nunito"/>
                <a:ea typeface="+mn-lt"/>
                <a:cs typeface="+mn-lt"/>
              </a:rPr>
              <a:t>AS: The AS keyword is optional but often used to indicate the start of the alias.</a:t>
            </a:r>
            <a:endParaRPr lang="en-US" dirty="0">
              <a:solidFill>
                <a:srgbClr val="374151"/>
              </a:solidFill>
              <a:latin typeface="Nunito"/>
              <a:ea typeface="+mn-lt"/>
              <a:cs typeface="+mn-lt"/>
            </a:endParaRPr>
          </a:p>
          <a:p>
            <a:pPr marL="285750" indent="-285750">
              <a:buFont typeface="Arial"/>
              <a:buChar char="•"/>
            </a:pPr>
            <a:r>
              <a:rPr lang="en-US" err="1">
                <a:solidFill>
                  <a:srgbClr val="374151"/>
                </a:solidFill>
                <a:latin typeface="Nunito"/>
                <a:ea typeface="+mn-lt"/>
                <a:cs typeface="+mn-lt"/>
              </a:rPr>
              <a:t>alias_name</a:t>
            </a:r>
            <a:r>
              <a:rPr lang="en-US">
                <a:solidFill>
                  <a:srgbClr val="374151"/>
                </a:solidFill>
                <a:latin typeface="Nunito"/>
                <a:ea typeface="+mn-lt"/>
                <a:cs typeface="+mn-lt"/>
              </a:rPr>
              <a:t>: The temporary name you want to assign to the column.</a:t>
            </a:r>
          </a:p>
          <a:p>
            <a:pPr marL="285750" indent="-285750">
              <a:buFont typeface="Arial"/>
              <a:buChar char="•"/>
            </a:pPr>
            <a:r>
              <a:rPr lang="en-US">
                <a:solidFill>
                  <a:srgbClr val="374151"/>
                </a:solidFill>
                <a:latin typeface="Nunito"/>
                <a:ea typeface="+mn-lt"/>
                <a:cs typeface="+mn-lt"/>
              </a:rPr>
              <a:t>FROM: Specifies the table from which you want to retrieve data.</a:t>
            </a:r>
          </a:p>
          <a:p>
            <a:pPr marL="285750" indent="-285750">
              <a:buFont typeface="Arial"/>
              <a:buChar char="•"/>
            </a:pPr>
            <a:r>
              <a:rPr lang="en-US" dirty="0" err="1">
                <a:solidFill>
                  <a:srgbClr val="374151"/>
                </a:solidFill>
                <a:latin typeface="Nunito"/>
                <a:ea typeface="+mn-lt"/>
                <a:cs typeface="+mn-lt"/>
              </a:rPr>
              <a:t>table_name</a:t>
            </a:r>
            <a:r>
              <a:rPr lang="en-US" dirty="0">
                <a:solidFill>
                  <a:srgbClr val="374151"/>
                </a:solidFill>
                <a:latin typeface="Nunito"/>
                <a:ea typeface="+mn-lt"/>
                <a:cs typeface="+mn-lt"/>
              </a:rPr>
              <a:t>: Replace with the actual name of the table.</a:t>
            </a:r>
          </a:p>
          <a:p>
            <a:pPr indent="-228600">
              <a:buChar char="•"/>
            </a:pPr>
            <a:endParaRPr lang="en-US" dirty="0">
              <a:solidFill>
                <a:srgbClr val="374151"/>
              </a:solidFill>
              <a:latin typeface="Nunito"/>
              <a:ea typeface="+mn-lt"/>
              <a:cs typeface="+mn-lt"/>
            </a:endParaRPr>
          </a:p>
        </p:txBody>
      </p:sp>
    </p:spTree>
    <p:extLst>
      <p:ext uri="{BB962C8B-B14F-4D97-AF65-F5344CB8AC3E}">
        <p14:creationId xmlns:p14="http://schemas.microsoft.com/office/powerpoint/2010/main" val="2077649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5" name="Content Placeholder 4">
            <a:extLst>
              <a:ext uri="{FF2B5EF4-FFF2-40B4-BE49-F238E27FC236}">
                <a16:creationId xmlns:a16="http://schemas.microsoft.com/office/drawing/2014/main" id="{F1E094BE-D838-D72B-D901-D29AF46966E7}"/>
              </a:ext>
            </a:extLst>
          </p:cNvPr>
          <p:cNvSpPr>
            <a:spLocks noGrp="1"/>
          </p:cNvSpPr>
          <p:nvPr>
            <p:ph idx="1"/>
          </p:nvPr>
        </p:nvSpPr>
        <p:spPr>
          <a:xfrm>
            <a:off x="838200" y="1253331"/>
            <a:ext cx="10515600" cy="4351338"/>
          </a:xfrm>
        </p:spPr>
        <p:txBody>
          <a:bodyPr/>
          <a:lstStyle/>
          <a:p>
            <a:pPr marL="0" indent="0" algn="ctr">
              <a:buNone/>
            </a:pPr>
            <a:endParaRPr lang="en-IN" sz="9600" b="1" dirty="0">
              <a:solidFill>
                <a:schemeClr val="accent1">
                  <a:lumMod val="50000"/>
                </a:schemeClr>
              </a:solidFill>
              <a:latin typeface="Nunito" pitchFamily="2" charset="0"/>
            </a:endParaRPr>
          </a:p>
          <a:p>
            <a:pPr marL="0" indent="0" algn="ctr">
              <a:buNone/>
            </a:pPr>
            <a:r>
              <a:rPr lang="en-IN" sz="9600" b="1" dirty="0">
                <a:solidFill>
                  <a:schemeClr val="accent1">
                    <a:lumMod val="50000"/>
                  </a:schemeClr>
                </a:solidFill>
                <a:latin typeface="Nunito" pitchFamily="2" charset="0"/>
              </a:rPr>
              <a:t>Thank You!!!</a:t>
            </a:r>
          </a:p>
          <a:p>
            <a:endParaRPr lang="en-IN" dirty="0">
              <a:latin typeface="Nunito" pitchFamily="2" charset="0"/>
            </a:endParaRPr>
          </a:p>
        </p:txBody>
      </p:sp>
    </p:spTree>
    <p:extLst>
      <p:ext uri="{BB962C8B-B14F-4D97-AF65-F5344CB8AC3E}">
        <p14:creationId xmlns:p14="http://schemas.microsoft.com/office/powerpoint/2010/main" val="2503897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4" name="Title 3">
            <a:extLst>
              <a:ext uri="{FF2B5EF4-FFF2-40B4-BE49-F238E27FC236}">
                <a16:creationId xmlns:a16="http://schemas.microsoft.com/office/drawing/2014/main" id="{8816ED99-C83F-29DD-77C9-C407F91119C6}"/>
              </a:ext>
            </a:extLst>
          </p:cNvPr>
          <p:cNvSpPr>
            <a:spLocks noGrp="1"/>
          </p:cNvSpPr>
          <p:nvPr>
            <p:ph type="title"/>
          </p:nvPr>
        </p:nvSpPr>
        <p:spPr>
          <a:xfrm>
            <a:off x="636917" y="1529692"/>
            <a:ext cx="10903788" cy="3151486"/>
          </a:xfrm>
        </p:spPr>
        <p:txBody>
          <a:bodyPr>
            <a:normAutofit/>
          </a:bodyPr>
          <a:lstStyle/>
          <a:p>
            <a:r>
              <a:rPr lang="en-US" sz="2500" dirty="0">
                <a:latin typeface="Times New Roman"/>
                <a:cs typeface="Calibri Light"/>
              </a:rPr>
              <a:t>.</a:t>
            </a:r>
            <a:br>
              <a:rPr lang="en-US" sz="2500" dirty="0">
                <a:latin typeface="Times New Roman"/>
                <a:cs typeface="Calibri Light"/>
              </a:rPr>
            </a:br>
            <a:br>
              <a:rPr lang="en-US" sz="2500" dirty="0">
                <a:latin typeface="Times New Roman"/>
                <a:cs typeface="Calibri Light"/>
              </a:rPr>
            </a:br>
            <a:endParaRPr lang="en-US" sz="2500" dirty="0">
              <a:latin typeface="Times New Roman"/>
              <a:cs typeface="Calibri Light"/>
            </a:endParaRP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3987632" y="383684"/>
            <a:ext cx="382586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SQL Roadmap</a:t>
            </a:r>
          </a:p>
        </p:txBody>
      </p:sp>
      <p:graphicFrame>
        <p:nvGraphicFramePr>
          <p:cNvPr id="7" name="Table 6">
            <a:extLst>
              <a:ext uri="{FF2B5EF4-FFF2-40B4-BE49-F238E27FC236}">
                <a16:creationId xmlns:a16="http://schemas.microsoft.com/office/drawing/2014/main" id="{FBF120AC-CEA3-E6FB-1F60-5853288C1B5C}"/>
              </a:ext>
            </a:extLst>
          </p:cNvPr>
          <p:cNvGraphicFramePr>
            <a:graphicFrameLocks noGrp="1"/>
          </p:cNvGraphicFramePr>
          <p:nvPr>
            <p:extLst>
              <p:ext uri="{D42A27DB-BD31-4B8C-83A1-F6EECF244321}">
                <p14:modId xmlns:p14="http://schemas.microsoft.com/office/powerpoint/2010/main" val="3282703377"/>
              </p:ext>
            </p:extLst>
          </p:nvPr>
        </p:nvGraphicFramePr>
        <p:xfrm>
          <a:off x="636917" y="2218622"/>
          <a:ext cx="11047605" cy="2541416"/>
        </p:xfrm>
        <a:graphic>
          <a:graphicData uri="http://schemas.openxmlformats.org/drawingml/2006/table">
            <a:tbl>
              <a:tblPr firstRow="1" bandRow="1">
                <a:tableStyleId>{5C22544A-7EE6-4342-B048-85BDC9FD1C3A}</a:tableStyleId>
              </a:tblPr>
              <a:tblGrid>
                <a:gridCol w="1903604">
                  <a:extLst>
                    <a:ext uri="{9D8B030D-6E8A-4147-A177-3AD203B41FA5}">
                      <a16:colId xmlns:a16="http://schemas.microsoft.com/office/drawing/2014/main" val="3643555966"/>
                    </a:ext>
                  </a:extLst>
                </a:gridCol>
                <a:gridCol w="7484012">
                  <a:extLst>
                    <a:ext uri="{9D8B030D-6E8A-4147-A177-3AD203B41FA5}">
                      <a16:colId xmlns:a16="http://schemas.microsoft.com/office/drawing/2014/main" val="3139361016"/>
                    </a:ext>
                  </a:extLst>
                </a:gridCol>
                <a:gridCol w="1659989">
                  <a:extLst>
                    <a:ext uri="{9D8B030D-6E8A-4147-A177-3AD203B41FA5}">
                      <a16:colId xmlns:a16="http://schemas.microsoft.com/office/drawing/2014/main" val="3266064633"/>
                    </a:ext>
                  </a:extLst>
                </a:gridCol>
              </a:tblGrid>
              <a:tr h="985448">
                <a:tc>
                  <a:txBody>
                    <a:bodyPr/>
                    <a:lstStyle/>
                    <a:p>
                      <a:pPr algn="ctr"/>
                      <a:r>
                        <a:rPr lang="en-US" sz="2800" b="1" dirty="0">
                          <a:latin typeface="Nunito" pitchFamily="2" charset="0"/>
                        </a:rPr>
                        <a:t>Day </a:t>
                      </a:r>
                    </a:p>
                  </a:txBody>
                  <a:tcPr anchor="ctr"/>
                </a:tc>
                <a:tc>
                  <a:txBody>
                    <a:bodyPr/>
                    <a:lstStyle/>
                    <a:p>
                      <a:pPr algn="ctr"/>
                      <a:r>
                        <a:rPr lang="en-US" sz="2800" b="1" dirty="0">
                          <a:latin typeface="Nunito" pitchFamily="2" charset="0"/>
                        </a:rPr>
                        <a:t>Module</a:t>
                      </a:r>
                    </a:p>
                  </a:txBody>
                  <a:tcPr anchor="ctr"/>
                </a:tc>
                <a:tc>
                  <a:txBody>
                    <a:bodyPr/>
                    <a:lstStyle/>
                    <a:p>
                      <a:pPr algn="ctr"/>
                      <a:r>
                        <a:rPr lang="en-US" sz="2800" b="1" dirty="0">
                          <a:latin typeface="Nunito" pitchFamily="2" charset="0"/>
                        </a:rPr>
                        <a:t>Hours</a:t>
                      </a:r>
                    </a:p>
                  </a:txBody>
                  <a:tcPr anchor="ctr"/>
                </a:tc>
                <a:extLst>
                  <a:ext uri="{0D108BD9-81ED-4DB2-BD59-A6C34878D82A}">
                    <a16:rowId xmlns:a16="http://schemas.microsoft.com/office/drawing/2014/main" val="1093043210"/>
                  </a:ext>
                </a:extLst>
              </a:tr>
              <a:tr h="777984">
                <a:tc>
                  <a:txBody>
                    <a:bodyPr/>
                    <a:lstStyle/>
                    <a:p>
                      <a:pPr algn="ctr"/>
                      <a:r>
                        <a:rPr lang="en-US" sz="2400" b="0" dirty="0">
                          <a:latin typeface="Nunito" pitchFamily="2" charset="0"/>
                        </a:rPr>
                        <a:t>Day 1</a:t>
                      </a:r>
                    </a:p>
                  </a:txBody>
                  <a:tcPr anchor="ctr"/>
                </a:tc>
                <a:tc>
                  <a:txBody>
                    <a:bodyPr/>
                    <a:lstStyle/>
                    <a:p>
                      <a:pPr algn="ctr"/>
                      <a:r>
                        <a:rPr lang="en-US" sz="2400" b="0" dirty="0">
                          <a:latin typeface="Nunito"/>
                        </a:rPr>
                        <a:t>Introduction to SQL &amp; Basic Querying</a:t>
                      </a:r>
                    </a:p>
                  </a:txBody>
                  <a:tcPr anchor="ctr"/>
                </a:tc>
                <a:tc>
                  <a:txBody>
                    <a:bodyPr/>
                    <a:lstStyle/>
                    <a:p>
                      <a:pPr algn="ctr"/>
                      <a:r>
                        <a:rPr lang="en-US" sz="2400" b="0" dirty="0">
                          <a:latin typeface="Nunito" pitchFamily="2" charset="0"/>
                        </a:rPr>
                        <a:t>3</a:t>
                      </a:r>
                    </a:p>
                  </a:txBody>
                  <a:tcPr anchor="ctr"/>
                </a:tc>
                <a:extLst>
                  <a:ext uri="{0D108BD9-81ED-4DB2-BD59-A6C34878D82A}">
                    <a16:rowId xmlns:a16="http://schemas.microsoft.com/office/drawing/2014/main" val="1998492955"/>
                  </a:ext>
                </a:extLst>
              </a:tr>
              <a:tr h="777984">
                <a:tc>
                  <a:txBody>
                    <a:bodyPr/>
                    <a:lstStyle/>
                    <a:p>
                      <a:pPr algn="ctr"/>
                      <a:r>
                        <a:rPr lang="en-US" sz="2400" b="0" dirty="0">
                          <a:latin typeface="Nunito" pitchFamily="2" charset="0"/>
                        </a:rPr>
                        <a:t>Day 2</a:t>
                      </a:r>
                    </a:p>
                  </a:txBody>
                  <a:tcPr anchor="ctr"/>
                </a:tc>
                <a:tc>
                  <a:txBody>
                    <a:bodyPr/>
                    <a:lstStyle/>
                    <a:p>
                      <a:pPr lvl="0" algn="ctr">
                        <a:buNone/>
                      </a:pPr>
                      <a:r>
                        <a:rPr lang="en-US" sz="2400" b="0" kern="1200" noProof="0" dirty="0">
                          <a:solidFill>
                            <a:schemeClr val="dk1"/>
                          </a:solidFill>
                          <a:latin typeface="Nunito"/>
                          <a:ea typeface="+mn-ea"/>
                          <a:cs typeface="+mn-cs"/>
                        </a:rPr>
                        <a:t>Advanced </a:t>
                      </a:r>
                      <a:r>
                        <a:rPr lang="en-US" sz="2400" b="0" kern="1200" noProof="0" dirty="0" err="1">
                          <a:solidFill>
                            <a:schemeClr val="dk1"/>
                          </a:solidFill>
                          <a:latin typeface="Nunito"/>
                          <a:ea typeface="+mn-ea"/>
                          <a:cs typeface="+mn-cs"/>
                        </a:rPr>
                        <a:t>Sql</a:t>
                      </a:r>
                      <a:r>
                        <a:rPr lang="en-US" sz="2400" b="0" kern="1200" noProof="0" dirty="0">
                          <a:solidFill>
                            <a:schemeClr val="dk1"/>
                          </a:solidFill>
                          <a:latin typeface="Nunito"/>
                          <a:ea typeface="+mn-ea"/>
                          <a:cs typeface="+mn-cs"/>
                        </a:rPr>
                        <a:t> Concept &amp; Data </a:t>
                      </a:r>
                      <a:r>
                        <a:rPr lang="en-US" sz="2400" b="0" kern="1200" noProof="0" dirty="0" err="1">
                          <a:solidFill>
                            <a:schemeClr val="dk1"/>
                          </a:solidFill>
                          <a:latin typeface="Nunito"/>
                          <a:ea typeface="+mn-ea"/>
                          <a:cs typeface="+mn-cs"/>
                        </a:rPr>
                        <a:t>Manupulation</a:t>
                      </a:r>
                      <a:endParaRPr lang="en-US" sz="2400" b="0" kern="1200" dirty="0" err="1">
                        <a:solidFill>
                          <a:schemeClr val="dk1"/>
                        </a:solidFill>
                        <a:latin typeface="Nunito"/>
                        <a:ea typeface="+mn-ea"/>
                        <a:cs typeface="+mn-cs"/>
                      </a:endParaRPr>
                    </a:p>
                  </a:txBody>
                  <a:tcPr anchor="ctr"/>
                </a:tc>
                <a:tc>
                  <a:txBody>
                    <a:bodyPr/>
                    <a:lstStyle/>
                    <a:p>
                      <a:pPr algn="ctr"/>
                      <a:r>
                        <a:rPr lang="en-US" sz="2400" b="0" kern="1200" dirty="0">
                          <a:solidFill>
                            <a:schemeClr val="dk1"/>
                          </a:solidFill>
                          <a:latin typeface="Nunito" pitchFamily="2" charset="0"/>
                          <a:ea typeface="+mn-ea"/>
                          <a:cs typeface="+mn-cs"/>
                        </a:rPr>
                        <a:t>3</a:t>
                      </a:r>
                    </a:p>
                  </a:txBody>
                  <a:tcPr anchor="ctr"/>
                </a:tc>
                <a:extLst>
                  <a:ext uri="{0D108BD9-81ED-4DB2-BD59-A6C34878D82A}">
                    <a16:rowId xmlns:a16="http://schemas.microsoft.com/office/drawing/2014/main" val="4289791285"/>
                  </a:ext>
                </a:extLst>
              </a:tr>
            </a:tbl>
          </a:graphicData>
        </a:graphic>
      </p:graphicFrame>
      <p:pic>
        <p:nvPicPr>
          <p:cNvPr id="10" name="Picture 9" descr="A blue cylinder with a cloud&#10;&#10;Description automatically generated">
            <a:extLst>
              <a:ext uri="{FF2B5EF4-FFF2-40B4-BE49-F238E27FC236}">
                <a16:creationId xmlns:a16="http://schemas.microsoft.com/office/drawing/2014/main" id="{435505EB-777D-FBFC-33FE-32AE1D201F0F}"/>
              </a:ext>
            </a:extLst>
          </p:cNvPr>
          <p:cNvPicPr>
            <a:picLocks noChangeAspect="1"/>
          </p:cNvPicPr>
          <p:nvPr/>
        </p:nvPicPr>
        <p:blipFill>
          <a:blip r:embed="rId4"/>
          <a:stretch>
            <a:fillRect/>
          </a:stretch>
        </p:blipFill>
        <p:spPr>
          <a:xfrm>
            <a:off x="7814153" y="191517"/>
            <a:ext cx="2743200" cy="1527184"/>
          </a:xfrm>
          <a:prstGeom prst="rect">
            <a:avLst/>
          </a:prstGeom>
        </p:spPr>
      </p:pic>
    </p:spTree>
    <p:extLst>
      <p:ext uri="{BB962C8B-B14F-4D97-AF65-F5344CB8AC3E}">
        <p14:creationId xmlns:p14="http://schemas.microsoft.com/office/powerpoint/2010/main" val="400655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3" name="TextBox 2">
            <a:extLst>
              <a:ext uri="{FF2B5EF4-FFF2-40B4-BE49-F238E27FC236}">
                <a16:creationId xmlns:a16="http://schemas.microsoft.com/office/drawing/2014/main" id="{5FAF0B8B-2FA0-7D88-B529-85CF2FDB866C}"/>
              </a:ext>
            </a:extLst>
          </p:cNvPr>
          <p:cNvSpPr txBox="1"/>
          <p:nvPr/>
        </p:nvSpPr>
        <p:spPr>
          <a:xfrm>
            <a:off x="1076960" y="1131103"/>
            <a:ext cx="10038080" cy="4934684"/>
          </a:xfrm>
          <a:prstGeom prst="rect">
            <a:avLst/>
          </a:prstGeom>
          <a:noFill/>
        </p:spPr>
        <p:txBody>
          <a:bodyPr wrap="square" lIns="91440" tIns="45720" rIns="91440" bIns="45720" anchor="t">
            <a:spAutoFit/>
          </a:bodyPr>
          <a:lstStyle/>
          <a:p>
            <a:pPr marL="355600" indent="-342900">
              <a:spcBef>
                <a:spcPts val="805"/>
              </a:spcBef>
              <a:buFont typeface="Arial" panose="020B0604020202020204" pitchFamily="34" charset="0"/>
              <a:buChar char="•"/>
            </a:pPr>
            <a:r>
              <a:rPr lang="en-US" sz="2200" dirty="0">
                <a:solidFill>
                  <a:srgbClr val="000000"/>
                </a:solidFill>
                <a:latin typeface="Nunito"/>
              </a:rPr>
              <a:t>Introduction to SQL</a:t>
            </a:r>
            <a:endParaRPr lang="en-US" dirty="0">
              <a:solidFill>
                <a:srgbClr val="000000"/>
              </a:solidFill>
              <a:latin typeface="Calibri"/>
              <a:ea typeface="Calibri"/>
              <a:cs typeface="Calibri"/>
            </a:endParaRPr>
          </a:p>
          <a:p>
            <a:pPr marL="355600" indent="-342900">
              <a:spcBef>
                <a:spcPts val="805"/>
              </a:spcBef>
              <a:buFont typeface="Arial" panose="020B0604020202020204" pitchFamily="34" charset="0"/>
              <a:buChar char="•"/>
            </a:pPr>
            <a:r>
              <a:rPr lang="en-US" sz="2200" dirty="0">
                <a:solidFill>
                  <a:srgbClr val="000000"/>
                </a:solidFill>
                <a:latin typeface="Nunito"/>
              </a:rPr>
              <a:t>SQL's Significance</a:t>
            </a:r>
            <a:endParaRPr lang="en-US" dirty="0">
              <a:solidFill>
                <a:srgbClr val="000000"/>
              </a:solidFill>
              <a:latin typeface="Calibri"/>
              <a:ea typeface="Calibri"/>
              <a:cs typeface="Calibri"/>
            </a:endParaRPr>
          </a:p>
          <a:p>
            <a:pPr marL="342900" indent="-342900">
              <a:buFont typeface="Arial" panose="020B0604020202020204" pitchFamily="34" charset="0"/>
              <a:buChar char="•"/>
            </a:pPr>
            <a:r>
              <a:rPr lang="en-US" sz="2200" dirty="0">
                <a:solidFill>
                  <a:srgbClr val="000000"/>
                </a:solidFill>
                <a:latin typeface="Nunito"/>
              </a:rPr>
              <a:t>SQL Terminology</a:t>
            </a:r>
          </a:p>
          <a:p>
            <a:pPr marL="342900" indent="-342900">
              <a:buFont typeface="Arial" panose="020B0604020202020204" pitchFamily="34" charset="0"/>
              <a:buChar char="•"/>
            </a:pPr>
            <a:r>
              <a:rPr lang="en-US" sz="2200" dirty="0">
                <a:solidFill>
                  <a:srgbClr val="000000"/>
                </a:solidFill>
                <a:latin typeface="Nunito"/>
              </a:rPr>
              <a:t>Database Systems</a:t>
            </a:r>
          </a:p>
          <a:p>
            <a:pPr marL="342900" indent="-342900">
              <a:buFont typeface="Arial" panose="020B0604020202020204" pitchFamily="34" charset="0"/>
              <a:buChar char="•"/>
            </a:pPr>
            <a:r>
              <a:rPr lang="en-US" sz="2200" dirty="0">
                <a:solidFill>
                  <a:srgbClr val="000000"/>
                </a:solidFill>
                <a:latin typeface="Nunito"/>
              </a:rPr>
              <a:t>Creating Databases, Users and Tables</a:t>
            </a:r>
          </a:p>
          <a:p>
            <a:pPr marL="342900" indent="-342900">
              <a:buFont typeface="Arial" panose="020B0604020202020204" pitchFamily="34" charset="0"/>
              <a:buChar char="•"/>
            </a:pPr>
            <a:r>
              <a:rPr lang="en-US" sz="2200" dirty="0">
                <a:solidFill>
                  <a:srgbClr val="000000"/>
                </a:solidFill>
                <a:latin typeface="Nunito"/>
              </a:rPr>
              <a:t>Inserting Data into Tables</a:t>
            </a:r>
          </a:p>
          <a:p>
            <a:pPr marL="342900" indent="-342900">
              <a:buFont typeface="Arial" panose="020B0604020202020204" pitchFamily="34" charset="0"/>
              <a:buChar char="•"/>
            </a:pPr>
            <a:r>
              <a:rPr lang="en-US" sz="2200" dirty="0">
                <a:solidFill>
                  <a:srgbClr val="000000"/>
                </a:solidFill>
                <a:latin typeface="Nunito"/>
              </a:rPr>
              <a:t>SQL Data Types</a:t>
            </a:r>
          </a:p>
          <a:p>
            <a:pPr marL="342900" indent="-342900">
              <a:buFont typeface="Arial" panose="020B0604020202020204" pitchFamily="34" charset="0"/>
              <a:buChar char="•"/>
            </a:pPr>
            <a:r>
              <a:rPr lang="en-US" sz="2200" dirty="0">
                <a:solidFill>
                  <a:srgbClr val="000000"/>
                </a:solidFill>
                <a:latin typeface="Nunito"/>
              </a:rPr>
              <a:t>Data Retrieval In SQL</a:t>
            </a:r>
          </a:p>
          <a:p>
            <a:pPr marL="342900" indent="-342900">
              <a:buFont typeface="Arial" panose="020B0604020202020204" pitchFamily="34" charset="0"/>
              <a:buChar char="•"/>
            </a:pPr>
            <a:r>
              <a:rPr lang="en-US" sz="2200" dirty="0">
                <a:solidFill>
                  <a:srgbClr val="000000"/>
                </a:solidFill>
                <a:latin typeface="Nunito"/>
              </a:rPr>
              <a:t>Introduction to Data Models &amp; ER Diagrams</a:t>
            </a:r>
          </a:p>
          <a:p>
            <a:pPr marL="342900" indent="-342900">
              <a:buFont typeface="Arial" panose="020B0604020202020204" pitchFamily="34" charset="0"/>
              <a:buChar char="•"/>
            </a:pPr>
            <a:r>
              <a:rPr lang="en-US" sz="2200" dirty="0">
                <a:solidFill>
                  <a:srgbClr val="000000"/>
                </a:solidFill>
                <a:latin typeface="Nunito"/>
              </a:rPr>
              <a:t>Designing a Simple Database Schema</a:t>
            </a:r>
          </a:p>
          <a:p>
            <a:pPr marL="342900" indent="-342900">
              <a:buFont typeface="Arial" panose="020B0604020202020204" pitchFamily="34" charset="0"/>
              <a:buChar char="•"/>
            </a:pPr>
            <a:r>
              <a:rPr lang="en-US" sz="2200" dirty="0">
                <a:solidFill>
                  <a:srgbClr val="000000"/>
                </a:solidFill>
                <a:latin typeface="Nunito"/>
              </a:rPr>
              <a:t>Temporary Tables</a:t>
            </a:r>
          </a:p>
          <a:p>
            <a:pPr marL="342900" indent="-342900">
              <a:buFont typeface="Arial" panose="020B0604020202020204" pitchFamily="34" charset="0"/>
              <a:buChar char="•"/>
            </a:pPr>
            <a:r>
              <a:rPr lang="en-US" sz="2200" dirty="0">
                <a:solidFill>
                  <a:srgbClr val="000000"/>
                </a:solidFill>
                <a:latin typeface="Nunito"/>
              </a:rPr>
              <a:t>CTEs (Common Table Expressions)</a:t>
            </a:r>
          </a:p>
          <a:p>
            <a:pPr marL="342900" indent="-342900">
              <a:buFont typeface="Arial" panose="020B0604020202020204" pitchFamily="34" charset="0"/>
              <a:buChar char="•"/>
            </a:pPr>
            <a:r>
              <a:rPr lang="en-US" sz="2200" dirty="0">
                <a:solidFill>
                  <a:srgbClr val="000000"/>
                </a:solidFill>
                <a:latin typeface="Nunito"/>
              </a:rPr>
              <a:t>Comments in SQL</a:t>
            </a:r>
          </a:p>
          <a:p>
            <a:pPr marL="342900" indent="-342900">
              <a:buFont typeface="Arial" panose="020B0604020202020204" pitchFamily="34" charset="0"/>
              <a:buChar char="•"/>
            </a:pPr>
            <a:r>
              <a:rPr lang="en-US" sz="2200" dirty="0">
                <a:solidFill>
                  <a:srgbClr val="000000"/>
                </a:solidFill>
                <a:latin typeface="Nunito"/>
              </a:rPr>
              <a:t>Using Aliases for Column Names</a:t>
            </a:r>
          </a:p>
        </p:txBody>
      </p:sp>
      <p:sp>
        <p:nvSpPr>
          <p:cNvPr id="9" name="object 2">
            <a:extLst>
              <a:ext uri="{FF2B5EF4-FFF2-40B4-BE49-F238E27FC236}">
                <a16:creationId xmlns:a16="http://schemas.microsoft.com/office/drawing/2014/main" id="{2FDADD92-4E39-7713-520E-D88B1D53A255}"/>
              </a:ext>
            </a:extLst>
          </p:cNvPr>
          <p:cNvSpPr txBox="1">
            <a:spLocks/>
          </p:cNvSpPr>
          <p:nvPr/>
        </p:nvSpPr>
        <p:spPr>
          <a:xfrm>
            <a:off x="4096824" y="359531"/>
            <a:ext cx="397959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Day 1: Agenda</a:t>
            </a:r>
          </a:p>
        </p:txBody>
      </p:sp>
    </p:spTree>
    <p:extLst>
      <p:ext uri="{BB962C8B-B14F-4D97-AF65-F5344CB8AC3E}">
        <p14:creationId xmlns:p14="http://schemas.microsoft.com/office/powerpoint/2010/main" val="423555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2999521" y="264105"/>
            <a:ext cx="5382948"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 Introduction to SQL</a:t>
            </a:r>
            <a:endParaRPr lang="en-IN" b="1" spc="-30" dirty="0">
              <a:solidFill>
                <a:schemeClr val="accent1">
                  <a:lumMod val="50000"/>
                </a:schemeClr>
              </a:solidFill>
              <a:latin typeface="Nunito" pitchFamily="2" charset="0"/>
              <a:cs typeface="Times New Roman" panose="02020603050405020304" pitchFamily="18" charset="0"/>
            </a:endParaRPr>
          </a:p>
        </p:txBody>
      </p:sp>
      <p:sp>
        <p:nvSpPr>
          <p:cNvPr id="2" name="TextBox 1">
            <a:extLst>
              <a:ext uri="{FF2B5EF4-FFF2-40B4-BE49-F238E27FC236}">
                <a16:creationId xmlns:a16="http://schemas.microsoft.com/office/drawing/2014/main" id="{F7761F45-99CF-5094-8BAE-64DDA34139B5}"/>
              </a:ext>
            </a:extLst>
          </p:cNvPr>
          <p:cNvSpPr txBox="1"/>
          <p:nvPr/>
        </p:nvSpPr>
        <p:spPr>
          <a:xfrm>
            <a:off x="717409" y="1189671"/>
            <a:ext cx="10759299" cy="4610365"/>
          </a:xfrm>
          <a:prstGeom prst="rect">
            <a:avLst/>
          </a:prstGeom>
          <a:noFill/>
        </p:spPr>
        <p:txBody>
          <a:bodyPr wrap="square" lIns="91440" tIns="45720" rIns="91440" bIns="45720" anchor="t">
            <a:spAutoFit/>
          </a:bodyPr>
          <a:lstStyle/>
          <a:p>
            <a:pPr marL="342900" indent="-342900">
              <a:lnSpc>
                <a:spcPct val="150000"/>
              </a:lnSpc>
              <a:buFont typeface="Arial" panose="020B0604020202020204" pitchFamily="34" charset="0"/>
              <a:buChar char="•"/>
            </a:pPr>
            <a:r>
              <a:rPr lang="en-US" sz="2200" b="1" dirty="0">
                <a:solidFill>
                  <a:srgbClr val="374151"/>
                </a:solidFill>
                <a:ea typeface="+mn-lt"/>
                <a:cs typeface="+mn-lt"/>
              </a:rPr>
              <a:t>SQL (Structured Query Language):</a:t>
            </a:r>
            <a:r>
              <a:rPr lang="en-US" sz="2200" dirty="0">
                <a:solidFill>
                  <a:srgbClr val="374151"/>
                </a:solidFill>
                <a:ea typeface="+mn-lt"/>
                <a:cs typeface="+mn-lt"/>
              </a:rPr>
              <a:t> A language for handling relational databases.</a:t>
            </a:r>
            <a:endParaRPr lang="en-US"/>
          </a:p>
          <a:p>
            <a:pPr marL="342900" indent="-342900">
              <a:lnSpc>
                <a:spcPct val="150000"/>
              </a:lnSpc>
              <a:buFont typeface="Arial" panose="020B0604020202020204" pitchFamily="34" charset="0"/>
              <a:buChar char="•"/>
            </a:pPr>
            <a:r>
              <a:rPr lang="en-US" sz="2200" b="1" dirty="0">
                <a:solidFill>
                  <a:srgbClr val="374151"/>
                </a:solidFill>
                <a:ea typeface="+mn-lt"/>
                <a:cs typeface="+mn-lt"/>
              </a:rPr>
              <a:t>Data Operations:</a:t>
            </a:r>
            <a:r>
              <a:rPr lang="en-US" sz="2200" dirty="0">
                <a:solidFill>
                  <a:srgbClr val="374151"/>
                </a:solidFill>
                <a:ea typeface="+mn-lt"/>
                <a:cs typeface="+mn-lt"/>
              </a:rPr>
              <a:t> SQL enables SELECT (retrieve), INSERT (add), UPDATE (modify), DELETE (remove) actions.</a:t>
            </a:r>
          </a:p>
          <a:p>
            <a:pPr marL="342900" indent="-342900">
              <a:lnSpc>
                <a:spcPct val="150000"/>
              </a:lnSpc>
              <a:buFont typeface="Arial" panose="020B0604020202020204" pitchFamily="34" charset="0"/>
              <a:buChar char="•"/>
            </a:pPr>
            <a:r>
              <a:rPr lang="en-US" sz="2200" b="1" dirty="0">
                <a:solidFill>
                  <a:srgbClr val="374151"/>
                </a:solidFill>
                <a:ea typeface="+mn-lt"/>
                <a:cs typeface="+mn-lt"/>
              </a:rPr>
              <a:t>Database Structure: </a:t>
            </a:r>
            <a:r>
              <a:rPr lang="en-US" sz="2200" dirty="0">
                <a:solidFill>
                  <a:srgbClr val="374151"/>
                </a:solidFill>
                <a:ea typeface="+mn-lt"/>
                <a:cs typeface="+mn-lt"/>
              </a:rPr>
              <a:t>It defines and manages tables and their structure.</a:t>
            </a:r>
          </a:p>
          <a:p>
            <a:pPr marL="342900" indent="-342900">
              <a:lnSpc>
                <a:spcPct val="150000"/>
              </a:lnSpc>
              <a:buFont typeface="Arial" panose="020B0604020202020204" pitchFamily="34" charset="0"/>
              <a:buChar char="•"/>
            </a:pPr>
            <a:r>
              <a:rPr lang="en-US" sz="2200" b="1" dirty="0">
                <a:solidFill>
                  <a:srgbClr val="374151"/>
                </a:solidFill>
                <a:ea typeface="+mn-lt"/>
                <a:cs typeface="+mn-lt"/>
              </a:rPr>
              <a:t>Queries: </a:t>
            </a:r>
            <a:r>
              <a:rPr lang="en-US" sz="2200" dirty="0">
                <a:solidFill>
                  <a:srgbClr val="374151"/>
                </a:solidFill>
                <a:ea typeface="+mn-lt"/>
                <a:cs typeface="+mn-lt"/>
              </a:rPr>
              <a:t>SQL is used to extract, filter, and manipulate data with SELECT statements.</a:t>
            </a:r>
          </a:p>
          <a:p>
            <a:pPr marL="342900" indent="-342900">
              <a:lnSpc>
                <a:spcPct val="150000"/>
              </a:lnSpc>
              <a:buFont typeface="Arial" panose="020B0604020202020204" pitchFamily="34" charset="0"/>
              <a:buChar char="•"/>
            </a:pPr>
            <a:r>
              <a:rPr lang="en-US" sz="2200" b="1" dirty="0">
                <a:solidFill>
                  <a:srgbClr val="374151"/>
                </a:solidFill>
                <a:ea typeface="+mn-lt"/>
                <a:cs typeface="+mn-lt"/>
              </a:rPr>
              <a:t>Data Integrity: </a:t>
            </a:r>
            <a:r>
              <a:rPr lang="en-US" sz="2200" dirty="0">
                <a:solidFill>
                  <a:srgbClr val="374151"/>
                </a:solidFill>
                <a:ea typeface="+mn-lt"/>
                <a:cs typeface="+mn-lt"/>
              </a:rPr>
              <a:t>It enforces data accuracy through constraints and transactions.</a:t>
            </a:r>
          </a:p>
          <a:p>
            <a:pPr marL="342900" indent="-342900">
              <a:lnSpc>
                <a:spcPct val="150000"/>
              </a:lnSpc>
              <a:buFont typeface="Arial" panose="020B0604020202020204" pitchFamily="34" charset="0"/>
              <a:buChar char="•"/>
            </a:pPr>
            <a:r>
              <a:rPr lang="en-US" sz="2200" b="1" dirty="0">
                <a:solidFill>
                  <a:srgbClr val="374151"/>
                </a:solidFill>
                <a:ea typeface="+mn-lt"/>
                <a:cs typeface="+mn-lt"/>
              </a:rPr>
              <a:t>Relational Databases:</a:t>
            </a:r>
            <a:r>
              <a:rPr lang="en-US" sz="2200" dirty="0">
                <a:solidFill>
                  <a:srgbClr val="374151"/>
                </a:solidFill>
                <a:ea typeface="+mn-lt"/>
                <a:cs typeface="+mn-lt"/>
              </a:rPr>
              <a:t> SQL is essential for managing data stored in relational database systems like MySQL, PostgreSQL, and Oracle.</a:t>
            </a:r>
          </a:p>
          <a:p>
            <a:pPr marL="342900" indent="-342900">
              <a:lnSpc>
                <a:spcPct val="150000"/>
              </a:lnSpc>
              <a:buFont typeface="Arial" panose="020B0604020202020204" pitchFamily="34" charset="0"/>
              <a:buChar char="•"/>
            </a:pPr>
            <a:endParaRPr lang="en-US" sz="2200" dirty="0">
              <a:solidFill>
                <a:srgbClr val="374151"/>
              </a:solidFill>
              <a:ea typeface="+mn-lt"/>
              <a:cs typeface="+mn-lt"/>
            </a:endParaRPr>
          </a:p>
        </p:txBody>
      </p:sp>
    </p:spTree>
    <p:extLst>
      <p:ext uri="{BB962C8B-B14F-4D97-AF65-F5344CB8AC3E}">
        <p14:creationId xmlns:p14="http://schemas.microsoft.com/office/powerpoint/2010/main" val="172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158236" y="686119"/>
            <a:ext cx="1203376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SQL's Role in Data Retrieval and Manipulation</a:t>
            </a:r>
          </a:p>
        </p:txBody>
      </p:sp>
      <p:sp>
        <p:nvSpPr>
          <p:cNvPr id="2" name="TextBox 1">
            <a:extLst>
              <a:ext uri="{FF2B5EF4-FFF2-40B4-BE49-F238E27FC236}">
                <a16:creationId xmlns:a16="http://schemas.microsoft.com/office/drawing/2014/main" id="{F7761F45-99CF-5094-8BAE-64DDA34139B5}"/>
              </a:ext>
            </a:extLst>
          </p:cNvPr>
          <p:cNvSpPr txBox="1"/>
          <p:nvPr/>
        </p:nvSpPr>
        <p:spPr>
          <a:xfrm>
            <a:off x="659971" y="1821221"/>
            <a:ext cx="10759299" cy="4093428"/>
          </a:xfrm>
          <a:prstGeom prst="rect">
            <a:avLst/>
          </a:prstGeom>
          <a:noFill/>
        </p:spPr>
        <p:txBody>
          <a:bodyPr wrap="square" lIns="91440" tIns="45720" rIns="91440" bIns="45720" anchor="t">
            <a:spAutoFit/>
          </a:bodyPr>
          <a:lstStyle/>
          <a:p>
            <a:r>
              <a:rPr lang="en-US" sz="2000" b="1" dirty="0">
                <a:solidFill>
                  <a:srgbClr val="374151"/>
                </a:solidFill>
                <a:latin typeface="Nunito"/>
                <a:ea typeface="+mn-lt"/>
                <a:cs typeface="+mn-lt"/>
              </a:rPr>
              <a:t>Retrieval:</a:t>
            </a:r>
            <a:r>
              <a:rPr lang="en-US" sz="2000" dirty="0">
                <a:solidFill>
                  <a:srgbClr val="374151"/>
                </a:solidFill>
                <a:latin typeface="Nunito"/>
                <a:ea typeface="+mn-lt"/>
                <a:cs typeface="+mn-lt"/>
              </a:rPr>
              <a:t> SQL SELECT statements fetch specific data from databases, with options for filtering, sorting, and aggregating.</a:t>
            </a:r>
            <a:endParaRPr lang="en-US" sz="1600" dirty="0">
              <a:latin typeface="Nunito"/>
            </a:endParaRPr>
          </a:p>
          <a:p>
            <a:endParaRPr lang="en-US" sz="1600" dirty="0">
              <a:latin typeface="Nunito"/>
            </a:endParaRPr>
          </a:p>
          <a:p>
            <a:r>
              <a:rPr lang="en-US" sz="2000" b="1" dirty="0">
                <a:solidFill>
                  <a:srgbClr val="374151"/>
                </a:solidFill>
                <a:latin typeface="Nunito"/>
                <a:ea typeface="+mn-lt"/>
                <a:cs typeface="+mn-lt"/>
              </a:rPr>
              <a:t>Manipulation:</a:t>
            </a:r>
            <a:r>
              <a:rPr lang="en-US" sz="2000" dirty="0">
                <a:solidFill>
                  <a:srgbClr val="374151"/>
                </a:solidFill>
                <a:latin typeface="Nunito"/>
                <a:ea typeface="+mn-lt"/>
                <a:cs typeface="+mn-lt"/>
              </a:rPr>
              <a:t> SQL INSERT, UPDATE, and DELETE commands modify data, ensuring its accuracy and relevance.</a:t>
            </a:r>
            <a:endParaRPr lang="en-US" sz="1600" dirty="0">
              <a:latin typeface="Nunito"/>
            </a:endParaRPr>
          </a:p>
          <a:p>
            <a:endParaRPr lang="en-US" sz="1600" b="1" dirty="0">
              <a:latin typeface="Nunito"/>
            </a:endParaRPr>
          </a:p>
          <a:p>
            <a:r>
              <a:rPr lang="en-US" sz="2000" b="1" dirty="0">
                <a:solidFill>
                  <a:srgbClr val="374151"/>
                </a:solidFill>
                <a:latin typeface="Nunito"/>
                <a:ea typeface="+mn-lt"/>
                <a:cs typeface="+mn-lt"/>
              </a:rPr>
              <a:t>Data Transformation:</a:t>
            </a:r>
            <a:r>
              <a:rPr lang="en-US" sz="2000" dirty="0">
                <a:solidFill>
                  <a:srgbClr val="374151"/>
                </a:solidFill>
                <a:latin typeface="Nunito"/>
                <a:ea typeface="+mn-lt"/>
                <a:cs typeface="+mn-lt"/>
              </a:rPr>
              <a:t> SQL allows for on-the-fly data transformations and calculations.</a:t>
            </a:r>
            <a:endParaRPr lang="en-US" sz="1600" dirty="0">
              <a:latin typeface="Nunito"/>
            </a:endParaRPr>
          </a:p>
          <a:p>
            <a:endParaRPr lang="en-US" sz="1600" dirty="0">
              <a:latin typeface="Nunito"/>
            </a:endParaRPr>
          </a:p>
          <a:p>
            <a:r>
              <a:rPr lang="en-US" sz="2000" b="1" dirty="0">
                <a:solidFill>
                  <a:srgbClr val="374151"/>
                </a:solidFill>
                <a:latin typeface="Nunito"/>
                <a:ea typeface="+mn-lt"/>
                <a:cs typeface="+mn-lt"/>
              </a:rPr>
              <a:t>Data Integrity: </a:t>
            </a:r>
            <a:r>
              <a:rPr lang="en-US" sz="2000" dirty="0">
                <a:solidFill>
                  <a:srgbClr val="374151"/>
                </a:solidFill>
                <a:latin typeface="Nunito"/>
                <a:ea typeface="+mn-lt"/>
                <a:cs typeface="+mn-lt"/>
              </a:rPr>
              <a:t>SQL enforces rules through constraints, maintaining data consistency.</a:t>
            </a:r>
            <a:endParaRPr lang="en-US" sz="1600" dirty="0">
              <a:latin typeface="Nunito"/>
            </a:endParaRPr>
          </a:p>
          <a:p>
            <a:endParaRPr lang="en-US" sz="1600" b="1" dirty="0">
              <a:latin typeface="Nunito"/>
            </a:endParaRPr>
          </a:p>
          <a:p>
            <a:r>
              <a:rPr lang="en-US" sz="2000" b="1" dirty="0">
                <a:solidFill>
                  <a:srgbClr val="374151"/>
                </a:solidFill>
                <a:latin typeface="Nunito"/>
                <a:ea typeface="+mn-lt"/>
                <a:cs typeface="+mn-lt"/>
              </a:rPr>
              <a:t>Transaction Control:</a:t>
            </a:r>
            <a:r>
              <a:rPr lang="en-US" sz="2000" dirty="0">
                <a:solidFill>
                  <a:srgbClr val="374151"/>
                </a:solidFill>
                <a:latin typeface="Nunito"/>
                <a:ea typeface="+mn-lt"/>
                <a:cs typeface="+mn-lt"/>
              </a:rPr>
              <a:t> SQL manages sequences of operations as single units, ensuring data reliability.</a:t>
            </a:r>
            <a:endParaRPr lang="en-US" sz="1600" dirty="0">
              <a:latin typeface="Nunito"/>
            </a:endParaRPr>
          </a:p>
          <a:p>
            <a:endParaRPr lang="en-US" sz="1600" dirty="0">
              <a:latin typeface="Nunito"/>
            </a:endParaRPr>
          </a:p>
          <a:p>
            <a:r>
              <a:rPr lang="en-US" sz="2000" b="1" dirty="0">
                <a:solidFill>
                  <a:srgbClr val="374151"/>
                </a:solidFill>
                <a:latin typeface="Nunito"/>
                <a:ea typeface="+mn-lt"/>
                <a:cs typeface="+mn-lt"/>
              </a:rPr>
              <a:t>Indexing:</a:t>
            </a:r>
            <a:r>
              <a:rPr lang="en-US" sz="2000" dirty="0">
                <a:solidFill>
                  <a:srgbClr val="374151"/>
                </a:solidFill>
                <a:latin typeface="Nunito"/>
                <a:ea typeface="+mn-lt"/>
                <a:cs typeface="+mn-lt"/>
              </a:rPr>
              <a:t> SQL uses indexes to optimize data retrieval, improving query performance.</a:t>
            </a:r>
            <a:endParaRPr lang="en-US" sz="1600" dirty="0">
              <a:latin typeface="Nunito"/>
            </a:endParaRPr>
          </a:p>
        </p:txBody>
      </p:sp>
    </p:spTree>
    <p:extLst>
      <p:ext uri="{BB962C8B-B14F-4D97-AF65-F5344CB8AC3E}">
        <p14:creationId xmlns:p14="http://schemas.microsoft.com/office/powerpoint/2010/main" val="37096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581711" y="249166"/>
            <a:ext cx="1104831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SQL Terminology</a:t>
            </a:r>
          </a:p>
        </p:txBody>
      </p:sp>
      <p:sp>
        <p:nvSpPr>
          <p:cNvPr id="2" name="TextBox 1">
            <a:extLst>
              <a:ext uri="{FF2B5EF4-FFF2-40B4-BE49-F238E27FC236}">
                <a16:creationId xmlns:a16="http://schemas.microsoft.com/office/drawing/2014/main" id="{F7761F45-99CF-5094-8BAE-64DDA34139B5}"/>
              </a:ext>
            </a:extLst>
          </p:cNvPr>
          <p:cNvSpPr txBox="1"/>
          <p:nvPr/>
        </p:nvSpPr>
        <p:spPr>
          <a:xfrm>
            <a:off x="581711" y="1528777"/>
            <a:ext cx="10759299" cy="2308324"/>
          </a:xfrm>
          <a:prstGeom prst="rect">
            <a:avLst/>
          </a:prstGeom>
          <a:noFill/>
        </p:spPr>
        <p:txBody>
          <a:bodyPr wrap="square" lIns="91440" tIns="45720" rIns="91440" bIns="45720" anchor="t">
            <a:spAutoFit/>
          </a:bodyPr>
          <a:lstStyle/>
          <a:p>
            <a:r>
              <a:rPr lang="en-US" sz="2400" b="1" dirty="0">
                <a:solidFill>
                  <a:srgbClr val="374151"/>
                </a:solidFill>
                <a:latin typeface="Nunito"/>
                <a:ea typeface="+mn-lt"/>
                <a:cs typeface="+mn-lt"/>
              </a:rPr>
              <a:t>Database - </a:t>
            </a:r>
            <a:r>
              <a:rPr lang="en-US" sz="2400" dirty="0">
                <a:solidFill>
                  <a:srgbClr val="374151"/>
                </a:solidFill>
                <a:latin typeface="Nunito"/>
                <a:ea typeface="+mn-lt"/>
                <a:cs typeface="+mn-lt"/>
              </a:rPr>
              <a:t>contains one or more tables</a:t>
            </a:r>
          </a:p>
          <a:p>
            <a:r>
              <a:rPr lang="en-US" sz="2400" b="1" dirty="0">
                <a:solidFill>
                  <a:srgbClr val="374151"/>
                </a:solidFill>
                <a:latin typeface="Nunito"/>
                <a:ea typeface="+mn-lt"/>
                <a:cs typeface="+mn-lt"/>
              </a:rPr>
              <a:t>Relation </a:t>
            </a:r>
            <a:r>
              <a:rPr lang="en-US" sz="2400" b="1" i="1" dirty="0">
                <a:solidFill>
                  <a:srgbClr val="374151"/>
                </a:solidFill>
                <a:latin typeface="Nunito"/>
                <a:ea typeface="+mn-lt"/>
                <a:cs typeface="+mn-lt"/>
              </a:rPr>
              <a:t>(or table) </a:t>
            </a:r>
            <a:r>
              <a:rPr lang="en-US" sz="2400" dirty="0">
                <a:solidFill>
                  <a:srgbClr val="374151"/>
                </a:solidFill>
                <a:latin typeface="Nunito"/>
                <a:ea typeface="+mn-lt"/>
                <a:cs typeface="+mn-lt"/>
              </a:rPr>
              <a:t>- contains tuples(</a:t>
            </a:r>
            <a:r>
              <a:rPr lang="en-US" sz="2400" i="1" dirty="0">
                <a:solidFill>
                  <a:srgbClr val="374151"/>
                </a:solidFill>
                <a:latin typeface="Nunito"/>
                <a:ea typeface="+mn-lt"/>
                <a:cs typeface="+mn-lt"/>
              </a:rPr>
              <a:t>rows</a:t>
            </a:r>
            <a:r>
              <a:rPr lang="en-US" sz="2400" dirty="0">
                <a:solidFill>
                  <a:srgbClr val="374151"/>
                </a:solidFill>
                <a:latin typeface="Nunito"/>
                <a:ea typeface="+mn-lt"/>
                <a:cs typeface="+mn-lt"/>
              </a:rPr>
              <a:t>) and attributes(</a:t>
            </a:r>
            <a:r>
              <a:rPr lang="en-US" sz="2400" i="1" dirty="0">
                <a:solidFill>
                  <a:srgbClr val="374151"/>
                </a:solidFill>
                <a:latin typeface="Nunito"/>
                <a:ea typeface="+mn-lt"/>
                <a:cs typeface="+mn-lt"/>
              </a:rPr>
              <a:t>columns</a:t>
            </a:r>
            <a:r>
              <a:rPr lang="en-US" sz="2400" dirty="0">
                <a:solidFill>
                  <a:srgbClr val="374151"/>
                </a:solidFill>
                <a:latin typeface="Nunito"/>
                <a:ea typeface="+mn-lt"/>
                <a:cs typeface="+mn-lt"/>
              </a:rPr>
              <a:t>)</a:t>
            </a:r>
          </a:p>
          <a:p>
            <a:r>
              <a:rPr lang="en-US" sz="2400" b="1" dirty="0">
                <a:solidFill>
                  <a:srgbClr val="374151"/>
                </a:solidFill>
                <a:latin typeface="Nunito"/>
                <a:ea typeface="+mn-lt"/>
                <a:cs typeface="+mn-lt"/>
              </a:rPr>
              <a:t>Attribute </a:t>
            </a:r>
            <a:r>
              <a:rPr lang="en-US" sz="2400" b="1" i="1" dirty="0">
                <a:solidFill>
                  <a:srgbClr val="374151"/>
                </a:solidFill>
                <a:latin typeface="Nunito"/>
                <a:ea typeface="+mn-lt"/>
                <a:cs typeface="+mn-lt"/>
              </a:rPr>
              <a:t>(column or field) </a:t>
            </a:r>
            <a:r>
              <a:rPr lang="en-US" sz="2400" dirty="0">
                <a:solidFill>
                  <a:srgbClr val="374151"/>
                </a:solidFill>
                <a:latin typeface="Nunito"/>
                <a:ea typeface="+mn-lt"/>
                <a:cs typeface="+mn-lt"/>
              </a:rPr>
              <a:t>- one of possibly many elements of data corresponding to the object represented by the row</a:t>
            </a:r>
          </a:p>
          <a:p>
            <a:r>
              <a:rPr lang="en-US" sz="2400" b="1" dirty="0">
                <a:solidFill>
                  <a:srgbClr val="374151"/>
                </a:solidFill>
                <a:latin typeface="Nunito"/>
                <a:ea typeface="+mn-lt"/>
                <a:cs typeface="+mn-lt"/>
              </a:rPr>
              <a:t>Tuple </a:t>
            </a:r>
            <a:r>
              <a:rPr lang="en-US" sz="2400" b="1" i="1" dirty="0">
                <a:solidFill>
                  <a:srgbClr val="374151"/>
                </a:solidFill>
                <a:latin typeface="Nunito"/>
                <a:ea typeface="+mn-lt"/>
                <a:cs typeface="+mn-lt"/>
              </a:rPr>
              <a:t>(or row) </a:t>
            </a:r>
            <a:r>
              <a:rPr lang="en-US" sz="2400" dirty="0">
                <a:solidFill>
                  <a:srgbClr val="374151"/>
                </a:solidFill>
                <a:latin typeface="Nunito"/>
                <a:ea typeface="+mn-lt"/>
                <a:cs typeface="+mn-lt"/>
              </a:rPr>
              <a:t>- a set of fields which generally represent an “</a:t>
            </a:r>
            <a:r>
              <a:rPr lang="en-US" sz="2400" i="1" dirty="0">
                <a:solidFill>
                  <a:srgbClr val="374151"/>
                </a:solidFill>
                <a:latin typeface="Nunito"/>
                <a:ea typeface="+mn-lt"/>
                <a:cs typeface="+mn-lt"/>
              </a:rPr>
              <a:t>object</a:t>
            </a:r>
            <a:r>
              <a:rPr lang="en-US" sz="2400" dirty="0">
                <a:solidFill>
                  <a:srgbClr val="374151"/>
                </a:solidFill>
                <a:latin typeface="Nunito"/>
                <a:ea typeface="+mn-lt"/>
                <a:cs typeface="+mn-lt"/>
              </a:rPr>
              <a:t>” like a person or a music track</a:t>
            </a:r>
          </a:p>
        </p:txBody>
      </p:sp>
      <p:pic>
        <p:nvPicPr>
          <p:cNvPr id="11" name="Picture 1">
            <a:extLst>
              <a:ext uri="{FF2B5EF4-FFF2-40B4-BE49-F238E27FC236}">
                <a16:creationId xmlns:a16="http://schemas.microsoft.com/office/drawing/2014/main" id="{FCAE9D3E-0E9E-9E5F-D7AC-CE9732532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368" y="4095530"/>
            <a:ext cx="5851286" cy="2513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79745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20"/>
            <a:ext cx="2026112" cy="571630"/>
          </a:xfrm>
          <a:prstGeom prst="rect">
            <a:avLst/>
          </a:prstGeom>
        </p:spPr>
      </p:pic>
      <p:sp>
        <p:nvSpPr>
          <p:cNvPr id="9" name="object 2">
            <a:extLst>
              <a:ext uri="{FF2B5EF4-FFF2-40B4-BE49-F238E27FC236}">
                <a16:creationId xmlns:a16="http://schemas.microsoft.com/office/drawing/2014/main" id="{2FDADD92-4E39-7713-520E-D88B1D53A255}"/>
              </a:ext>
            </a:extLst>
          </p:cNvPr>
          <p:cNvSpPr txBox="1">
            <a:spLocks/>
          </p:cNvSpPr>
          <p:nvPr/>
        </p:nvSpPr>
        <p:spPr>
          <a:xfrm>
            <a:off x="647614" y="575176"/>
            <a:ext cx="11048314"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Database Systems</a:t>
            </a:r>
          </a:p>
        </p:txBody>
      </p:sp>
      <p:sp>
        <p:nvSpPr>
          <p:cNvPr id="2" name="TextBox 1">
            <a:extLst>
              <a:ext uri="{FF2B5EF4-FFF2-40B4-BE49-F238E27FC236}">
                <a16:creationId xmlns:a16="http://schemas.microsoft.com/office/drawing/2014/main" id="{F7761F45-99CF-5094-8BAE-64DDA34139B5}"/>
              </a:ext>
            </a:extLst>
          </p:cNvPr>
          <p:cNvSpPr txBox="1"/>
          <p:nvPr/>
        </p:nvSpPr>
        <p:spPr>
          <a:xfrm>
            <a:off x="581711" y="1540336"/>
            <a:ext cx="11048314" cy="3908762"/>
          </a:xfrm>
          <a:prstGeom prst="rect">
            <a:avLst/>
          </a:prstGeom>
          <a:noFill/>
        </p:spPr>
        <p:txBody>
          <a:bodyPr wrap="square" lIns="91440" tIns="45720" rIns="91440" bIns="45720" anchor="t">
            <a:spAutoFit/>
          </a:bodyPr>
          <a:lstStyle/>
          <a:p>
            <a:r>
              <a:rPr lang="en-US" sz="2400" dirty="0">
                <a:solidFill>
                  <a:srgbClr val="374151"/>
                </a:solidFill>
                <a:latin typeface="Nunito"/>
                <a:ea typeface="+mn-lt"/>
                <a:cs typeface="+mn-lt"/>
              </a:rPr>
              <a:t>A Database Management System (DBMS) is a software tool that helps you organize and manage information electronically. It's like a digital filing cabinet that lets you store, retrieve, and modify data in a structured way. </a:t>
            </a:r>
          </a:p>
          <a:p>
            <a:endParaRPr lang="en-US" sz="2400" b="1" dirty="0">
              <a:solidFill>
                <a:srgbClr val="374151"/>
              </a:solidFill>
              <a:latin typeface="Nunito"/>
              <a:ea typeface="+mn-lt"/>
              <a:cs typeface="+mn-lt"/>
            </a:endParaRPr>
          </a:p>
          <a:p>
            <a:r>
              <a:rPr lang="en-US" sz="2400" b="1" dirty="0">
                <a:solidFill>
                  <a:srgbClr val="374151"/>
                </a:solidFill>
                <a:latin typeface="Nunito"/>
                <a:ea typeface="+mn-lt"/>
                <a:cs typeface="+mn-lt"/>
              </a:rPr>
              <a:t>Major Database Management Systems</a:t>
            </a:r>
            <a:endParaRPr lang="en-US" sz="2400" dirty="0">
              <a:solidFill>
                <a:srgbClr val="374151"/>
              </a:solidFill>
              <a:latin typeface="Nunito"/>
              <a:ea typeface="+mn-lt"/>
              <a:cs typeface="+mn-lt"/>
            </a:endParaRPr>
          </a:p>
          <a:p>
            <a:pPr marL="457200" indent="-457200">
              <a:buFont typeface="Arial" panose="020B0604020202020204" pitchFamily="34" charset="0"/>
              <a:buChar char="•"/>
            </a:pPr>
            <a:r>
              <a:rPr lang="en-US" sz="2000" b="1" i="1" dirty="0">
                <a:solidFill>
                  <a:srgbClr val="646A96"/>
                </a:solidFill>
                <a:latin typeface="Nunito"/>
                <a:ea typeface="+mn-lt"/>
                <a:cs typeface="+mn-lt"/>
              </a:rPr>
              <a:t>MySQL</a:t>
            </a:r>
            <a:r>
              <a:rPr lang="en-US" sz="2000" dirty="0">
                <a:solidFill>
                  <a:srgbClr val="374151"/>
                </a:solidFill>
                <a:latin typeface="Nunito"/>
                <a:ea typeface="+mn-lt"/>
                <a:cs typeface="+mn-lt"/>
              </a:rPr>
              <a:t> - Fast and scalable - commercial open source.(Sun Microsystems/Oracle)</a:t>
            </a:r>
          </a:p>
          <a:p>
            <a:pPr marL="457200" indent="-457200">
              <a:buFont typeface="Arial" panose="020B0604020202020204" pitchFamily="34" charset="0"/>
              <a:buChar char="•"/>
            </a:pPr>
            <a:r>
              <a:rPr lang="en-US" sz="2000" b="1" i="1" dirty="0">
                <a:solidFill>
                  <a:srgbClr val="646A96"/>
                </a:solidFill>
                <a:latin typeface="Nunito"/>
                <a:ea typeface="+mn-lt"/>
                <a:cs typeface="+mn-lt"/>
              </a:rPr>
              <a:t>PostgreSQL</a:t>
            </a:r>
            <a:r>
              <a:rPr lang="en-US" sz="2000" dirty="0">
                <a:solidFill>
                  <a:srgbClr val="374151"/>
                </a:solidFill>
                <a:latin typeface="Nunito"/>
                <a:ea typeface="+mn-lt"/>
                <a:cs typeface="+mn-lt"/>
              </a:rPr>
              <a:t> – 100% Open source, feature rich.</a:t>
            </a:r>
          </a:p>
          <a:p>
            <a:pPr marL="457200" indent="-457200">
              <a:buFont typeface="Arial" panose="020B0604020202020204" pitchFamily="34" charset="0"/>
              <a:buChar char="•"/>
            </a:pPr>
            <a:r>
              <a:rPr lang="en-US" sz="2000" b="1" i="1" dirty="0">
                <a:solidFill>
                  <a:srgbClr val="646A96"/>
                </a:solidFill>
                <a:latin typeface="Nunito"/>
                <a:ea typeface="+mn-lt"/>
                <a:cs typeface="+mn-lt"/>
              </a:rPr>
              <a:t>Oracle</a:t>
            </a:r>
            <a:r>
              <a:rPr lang="en-US" sz="2000" dirty="0">
                <a:solidFill>
                  <a:srgbClr val="374151"/>
                </a:solidFill>
                <a:latin typeface="Nunito"/>
                <a:ea typeface="+mn-lt"/>
                <a:cs typeface="+mn-lt"/>
              </a:rPr>
              <a:t> - Large, commercial, enterprise-scale, very tweakable.</a:t>
            </a:r>
          </a:p>
          <a:p>
            <a:pPr marL="457200" indent="-457200">
              <a:buFont typeface="Arial" panose="020B0604020202020204" pitchFamily="34" charset="0"/>
              <a:buChar char="•"/>
            </a:pPr>
            <a:r>
              <a:rPr lang="en-US" sz="2000" b="1" i="1" dirty="0" err="1">
                <a:solidFill>
                  <a:srgbClr val="646A96"/>
                </a:solidFill>
                <a:latin typeface="Nunito"/>
                <a:ea typeface="+mn-lt"/>
                <a:cs typeface="+mn-lt"/>
              </a:rPr>
              <a:t>SqlServer</a:t>
            </a:r>
            <a:r>
              <a:rPr lang="en-US" sz="2000" b="1" i="1" dirty="0">
                <a:solidFill>
                  <a:srgbClr val="646A96"/>
                </a:solidFill>
                <a:latin typeface="Nunito"/>
                <a:ea typeface="+mn-lt"/>
                <a:cs typeface="+mn-lt"/>
              </a:rPr>
              <a:t> </a:t>
            </a:r>
            <a:r>
              <a:rPr lang="en-US" sz="2000" dirty="0">
                <a:solidFill>
                  <a:srgbClr val="374151"/>
                </a:solidFill>
                <a:latin typeface="Nunito"/>
                <a:ea typeface="+mn-lt"/>
                <a:cs typeface="+mn-lt"/>
              </a:rPr>
              <a:t>- from Microsoft.(also Access)</a:t>
            </a:r>
          </a:p>
          <a:p>
            <a:endParaRPr lang="en-US" sz="2000" dirty="0">
              <a:solidFill>
                <a:srgbClr val="374151"/>
              </a:solidFill>
              <a:latin typeface="Nunito"/>
              <a:ea typeface="+mn-lt"/>
              <a:cs typeface="+mn-lt"/>
            </a:endParaRPr>
          </a:p>
          <a:p>
            <a:r>
              <a:rPr lang="en-US" sz="2000" b="1" dirty="0">
                <a:solidFill>
                  <a:srgbClr val="374151"/>
                </a:solidFill>
                <a:latin typeface="Nunito"/>
                <a:ea typeface="+mn-lt"/>
                <a:cs typeface="+mn-lt"/>
              </a:rPr>
              <a:t>Smaller projects:</a:t>
            </a:r>
            <a:r>
              <a:rPr lang="en-US" sz="2000" dirty="0">
                <a:solidFill>
                  <a:srgbClr val="374151"/>
                </a:solidFill>
                <a:latin typeface="Nunito"/>
                <a:ea typeface="+mn-lt"/>
                <a:cs typeface="+mn-lt"/>
              </a:rPr>
              <a:t> SQLite, HSQL, </a:t>
            </a:r>
            <a:r>
              <a:rPr lang="en-US" sz="2400" dirty="0">
                <a:solidFill>
                  <a:srgbClr val="374151"/>
                </a:solidFill>
                <a:latin typeface="Nunito"/>
                <a:ea typeface="+mn-lt"/>
                <a:cs typeface="+mn-lt"/>
              </a:rPr>
              <a:t>…</a:t>
            </a:r>
          </a:p>
        </p:txBody>
      </p:sp>
    </p:spTree>
    <p:extLst>
      <p:ext uri="{BB962C8B-B14F-4D97-AF65-F5344CB8AC3E}">
        <p14:creationId xmlns:p14="http://schemas.microsoft.com/office/powerpoint/2010/main" val="1830160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2213</TotalTime>
  <Words>3687</Words>
  <Application>Microsoft Office PowerPoint</Application>
  <PresentationFormat>Widescreen</PresentationFormat>
  <Paragraphs>416</Paragraphs>
  <Slides>32</Slides>
  <Notes>4</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Trainer Guidelines for Conducting Class</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Piyush Akkewar</cp:lastModifiedBy>
  <cp:revision>1097</cp:revision>
  <dcterms:created xsi:type="dcterms:W3CDTF">2020-12-23T13:36:00Z</dcterms:created>
  <dcterms:modified xsi:type="dcterms:W3CDTF">2025-01-18T12:40:37Z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