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image/x-emf" Extension="em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4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defaultTextStyle>
    <a:defPPr lvl="0">
      <a:defRPr lang="pt-PT"/>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13/06/2024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25118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196739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125110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84932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13994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42518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351148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564950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31685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62891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58222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422290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05854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158499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55270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169519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083261624"/>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r>
              <a:rPr lang="en-US" sz="900" kern="1200" dirty="0">
                <a:solidFill>
                  <a:schemeClr val="tx1"/>
                </a:solidFill>
                <a:effectLst/>
                <a:latin typeface="+mn-lt"/>
                <a:ea typeface="+mn-ea"/>
                <a:cs typeface="+mn-cs"/>
              </a:rPr>
              <a:t>Visit us at </a:t>
            </a:r>
            <a:r>
              <a:rPr lang="en-US" sz="900" u="sng" kern="1200" dirty="0">
                <a:solidFill>
                  <a:schemeClr val="tx1"/>
                </a:solidFill>
                <a:effectLst/>
                <a:latin typeface="+mn-lt"/>
                <a:ea typeface="+mn-ea"/>
                <a:cs typeface="+mn-cs"/>
              </a:rPr>
              <a:t>www.capgemini.com.</a:t>
            </a:r>
            <a:r>
              <a:rPr lang="en-US" sz="900" u="none"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People matter, results count.</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39028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2024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68272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293943689"/>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506510642"/>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101725" y="-30695"/>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E3309EA3-A04A-48FC-8DC7-64D95455FF93}"/>
              </a:ext>
            </a:extLst>
          </p:cNvPr>
          <p:cNvCxnSpPr>
            <a:cxnSpLocks/>
          </p:cNvCxnSpPr>
          <p:nvPr userDrawn="1"/>
        </p:nvCxnSpPr>
        <p:spPr>
          <a:xfrm flipV="1">
            <a:off x="1981200" y="6555758"/>
            <a:ext cx="0" cy="180901"/>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482B2086-94A1-4475-84C0-B9A2BE7C444B}"/>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  Exit Orientation | June 2024</a:t>
            </a:r>
          </a:p>
        </p:txBody>
      </p:sp>
      <p:sp>
        <p:nvSpPr>
          <p:cNvPr id="12" name="Retângulo 43">
            <a:extLst>
              <a:ext uri="{FF2B5EF4-FFF2-40B4-BE49-F238E27FC236}">
                <a16:creationId xmlns:a16="http://schemas.microsoft.com/office/drawing/2014/main" id="{5EAC203C-8775-46F9-9D0D-89FFF8DD5916}"/>
              </a:ext>
            </a:extLst>
          </p:cNvPr>
          <p:cNvSpPr/>
          <p:nvPr userDrawn="1"/>
        </p:nvSpPr>
        <p:spPr>
          <a:xfrm>
            <a:off x="2057400" y="6562325"/>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2024 Capgemini. All rights reserved.</a:t>
            </a:r>
          </a:p>
        </p:txBody>
      </p:sp>
    </p:spTree>
    <p:extLst>
      <p:ext uri="{BB962C8B-B14F-4D97-AF65-F5344CB8AC3E}">
        <p14:creationId xmlns:p14="http://schemas.microsoft.com/office/powerpoint/2010/main" val="212365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05000" y="6574055"/>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74055"/>
            <a:ext cx="1690318" cy="201372"/>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June 2024</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1981200" y="6542115"/>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2024 Capgemini. All rights reserved.</a:t>
            </a:r>
          </a:p>
        </p:txBody>
      </p:sp>
    </p:spTree>
    <p:extLst>
      <p:ext uri="{BB962C8B-B14F-4D97-AF65-F5344CB8AC3E}">
        <p14:creationId xmlns:p14="http://schemas.microsoft.com/office/powerpoint/2010/main" val="402536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355109376"/>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86800" y="133254"/>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E3309EA3-A04A-48FC-8DC7-64D95455FF93}"/>
              </a:ext>
            </a:extLst>
          </p:cNvPr>
          <p:cNvCxnSpPr>
            <a:cxnSpLocks/>
          </p:cNvCxnSpPr>
          <p:nvPr userDrawn="1"/>
        </p:nvCxnSpPr>
        <p:spPr>
          <a:xfrm flipV="1">
            <a:off x="1953928" y="6574055"/>
            <a:ext cx="0" cy="205384"/>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482B2086-94A1-4475-84C0-B9A2BE7C444B}"/>
              </a:ext>
            </a:extLst>
          </p:cNvPr>
          <p:cNvSpPr/>
          <p:nvPr userDrawn="1"/>
        </p:nvSpPr>
        <p:spPr>
          <a:xfrm>
            <a:off x="407989" y="6555758"/>
            <a:ext cx="1725612" cy="219669"/>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June</a:t>
            </a:r>
            <a:r>
              <a:rPr lang="en-US" sz="800" kern="0" baseline="0" dirty="0">
                <a:solidFill>
                  <a:srgbClr val="00458D"/>
                </a:solidFill>
                <a:latin typeface="+mj-lt"/>
                <a:cs typeface="Arial" panose="020B0604020202020204" pitchFamily="34" charset="0"/>
              </a:rPr>
              <a:t> </a:t>
            </a:r>
            <a:r>
              <a:rPr lang="en-US" sz="800" kern="0" dirty="0">
                <a:solidFill>
                  <a:srgbClr val="00458D"/>
                </a:solidFill>
                <a:latin typeface="+mj-lt"/>
                <a:cs typeface="Arial" panose="020B0604020202020204" pitchFamily="34" charset="0"/>
              </a:rPr>
              <a:t> 2024</a:t>
            </a:r>
          </a:p>
        </p:txBody>
      </p:sp>
      <p:sp>
        <p:nvSpPr>
          <p:cNvPr id="12" name="Retângulo 43">
            <a:extLst>
              <a:ext uri="{FF2B5EF4-FFF2-40B4-BE49-F238E27FC236}">
                <a16:creationId xmlns:a16="http://schemas.microsoft.com/office/drawing/2014/main" id="{5EAC203C-8775-46F9-9D0D-89FFF8DD5916}"/>
              </a:ext>
            </a:extLst>
          </p:cNvPr>
          <p:cNvSpPr/>
          <p:nvPr userDrawn="1"/>
        </p:nvSpPr>
        <p:spPr>
          <a:xfrm>
            <a:off x="2057400" y="6574055"/>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2024 Capgemini. All rights reserved.</a:t>
            </a:r>
          </a:p>
        </p:txBody>
      </p:sp>
    </p:spTree>
    <p:extLst>
      <p:ext uri="{BB962C8B-B14F-4D97-AF65-F5344CB8AC3E}">
        <p14:creationId xmlns:p14="http://schemas.microsoft.com/office/powerpoint/2010/main" val="52583164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81200" y="6536720"/>
            <a:ext cx="0" cy="234482"/>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36720"/>
            <a:ext cx="1649410" cy="186568"/>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  Exit Orientation | June 2024</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057400" y="6547299"/>
            <a:ext cx="1725606" cy="215444"/>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2024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366007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52" r:id="rId2"/>
    <p:sldLayoutId id="2147483878" r:id="rId3"/>
    <p:sldLayoutId id="2147483895" r:id="rId4"/>
    <p:sldLayoutId id="2147483896" r:id="rId5"/>
    <p:sldLayoutId id="2147483891" r:id="rId6"/>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11" r:id="rId1"/>
    <p:sldLayoutId id="2147483734" r:id="rId2"/>
    <p:sldLayoutId id="2147483816" r:id="rId3"/>
    <p:sldLayoutId id="2147483814" r:id="rId4"/>
    <p:sldLayoutId id="2147483815"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ess.hgsbs.com/login?company=C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ss.hgsbs.com/login?company=CG"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hyperlink" Target="https://ess.hgsbs.com/login?company=CG"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mailto:fnfhelpdesk.in@capgemini.com" TargetMode="External"/><Relationship Id="rId7"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mailto:shyam.saxena@capgemini.com" TargetMode="External"/><Relationship Id="rId5" Type="http://schemas.openxmlformats.org/officeDocument/2006/relationships/hyperlink" Target="mailto:praveen.kutty@capgemini.com" TargetMode="External"/><Relationship Id="rId4" Type="http://schemas.openxmlformats.org/officeDocument/2006/relationships/hyperlink" Target="mailto:ganesh.a.s@capgemini.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alent.capgemini.com/in/pages/supportfunctions/human_resources/India_International_Mobility/contact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mailto:ecmsclearance_internationalmobility.in@capgemini.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talent.capgemini.com/i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mailto:financeexp-reimburse.in@capgemini.com" TargetMode="External"/><Relationship Id="rId2" Type="http://schemas.openxmlformats.org/officeDocument/2006/relationships/hyperlink" Target="mailto:shiftallowancequery.fssbu@capgemini.com"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mailto:shiftallowancequery.fssbu@capgemini.com" TargetMode="External"/><Relationship Id="rId3" Type="http://schemas.openxmlformats.org/officeDocument/2006/relationships/hyperlink" Target="https://ess.hgsbs.com/" TargetMode="External"/><Relationship Id="rId7" Type="http://schemas.openxmlformats.org/officeDocument/2006/relationships/hyperlink" Target="mailto:consumer@india.sodexo.com"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mailto:verification.in@capgemini.com" TargetMode="External"/><Relationship Id="rId5" Type="http://schemas.openxmlformats.org/officeDocument/2006/relationships/hyperlink" Target="mailto:offboardingservices.in@capgemini.com" TargetMode="External"/><Relationship Id="rId4" Type="http://schemas.openxmlformats.org/officeDocument/2006/relationships/hyperlink" Target="mailto:esopindia.in@capgemini.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mailto:janardhana.rao@capgemini.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ervicecentral.capgemini.com/sc" TargetMode="External"/><Relationship Id="rId7" Type="http://schemas.openxmlformats.org/officeDocument/2006/relationships/hyperlink" Target="https://servicecentral.capgemini.com/myassets_home.do?sysparm_view=MyCompanyAsset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tel:+91%20226%20755%207744" TargetMode="External"/><Relationship Id="rId5" Type="http://schemas.openxmlformats.org/officeDocument/2006/relationships/hyperlink" Target="tel:484357" TargetMode="External"/><Relationship Id="rId4" Type="http://schemas.openxmlformats.org/officeDocument/2006/relationships/hyperlink" Target="mailto:ithelp.global@capgemini.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mailto:amexhelp.apac@capgemini.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407988" y="3068960"/>
            <a:ext cx="4967932" cy="720725"/>
          </a:xfrm>
        </p:spPr>
        <p:txBody>
          <a:bodyPr vert="horz" lIns="91440" tIns="45720" rIns="91440" bIns="45720" rtlCol="0" anchor="b">
            <a:normAutofit/>
          </a:bodyPr>
          <a:lstStyle/>
          <a:p>
            <a:r>
              <a:rPr lang="en-US" b="1" kern="1200" dirty="0"/>
              <a:t>Exit Orientation </a:t>
            </a:r>
            <a:endParaRPr lang="en-US" kern="1200" dirty="0"/>
          </a:p>
        </p:txBody>
      </p:sp>
    </p:spTree>
    <p:extLst>
      <p:ext uri="{BB962C8B-B14F-4D97-AF65-F5344CB8AC3E}">
        <p14:creationId xmlns:p14="http://schemas.microsoft.com/office/powerpoint/2010/main" val="219639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9551646" cy="5684335"/>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Clearance</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Ensure that all the other teams have given their clearance.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Any delay in clearance by other teams, will have impact on your final settlement.</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Final settlement will be released within 30 days from the last clearance date (Not Date of leaving)</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Payroll team will start working on your Settlement post final clearance from HRSS exit </a:t>
            </a:r>
            <a:r>
              <a:rPr lang="en-US" sz="1200" dirty="0"/>
              <a:t>team .  </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200" b="1" dirty="0"/>
              <a:t>Leave Encashment Days</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Do check your leave balances with HR team at the time of HR clearance.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payout will happen based on leave balances mention in ECMS under HR clearances tab </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200" b="1" dirty="0"/>
              <a:t>Submission of OAAR &amp; Investment Proofs</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Submit your OAAR claims and Investment Proofs, if any, into HGS Portal before 3 days prior to your last working day</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Proof submitted on emails will </a:t>
            </a:r>
            <a:r>
              <a:rPr lang="en-US" sz="1200" b="1" dirty="0">
                <a:ea typeface="Calibri" panose="020F0502020204030204" pitchFamily="34" charset="0"/>
                <a:cs typeface="Calibri" panose="020F0502020204030204" pitchFamily="34" charset="0"/>
              </a:rPr>
              <a:t>“Not be Accepted”</a:t>
            </a:r>
            <a:r>
              <a:rPr lang="en-US" sz="1200" dirty="0">
                <a:ea typeface="Calibri" panose="020F0502020204030204" pitchFamily="34" charset="0"/>
                <a:cs typeface="Calibri" panose="020F0502020204030204" pitchFamily="34" charset="0"/>
              </a:rPr>
              <a:t> for Final Settlement</a:t>
            </a:r>
          </a:p>
          <a:p>
            <a:pPr marL="628650" lvl="1"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Payment to Company towards Joining Bonus, Retention Bonus, Notice Pay</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Employees are required to settle the Joining Bonus, Retention Bonus, Notice Pay upfront</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Exit team would be sharing the Company Bank Details for transferring the funds</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Employee to do Online transfer and share the screenshot with Exit Team for their Clearances.</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These recoveries will not be adjusted against the Full &amp; Final Settlement</a:t>
            </a:r>
          </a:p>
        </p:txBody>
      </p:sp>
      <p:pic>
        <p:nvPicPr>
          <p:cNvPr id="1030" name="Picture 6" descr="Full and final settlement procedure - YouTube">
            <a:extLst>
              <a:ext uri="{FF2B5EF4-FFF2-40B4-BE49-F238E27FC236}">
                <a16:creationId xmlns:a16="http://schemas.microsoft.com/office/drawing/2014/main" id="{AC0BB84C-190C-4720-A3A3-D3382AC53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476501"/>
            <a:ext cx="3228976" cy="215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2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227013" y="185738"/>
            <a:ext cx="10944596" cy="681037"/>
          </a:xfrm>
        </p:spPr>
        <p:txBody>
          <a:bodyPr>
            <a:normAutofit/>
          </a:bodyPr>
          <a:lstStyle/>
          <a:p>
            <a:r>
              <a:rPr lang="en-US" sz="1600" dirty="0"/>
              <a:t>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10944596" cy="5503358"/>
          </a:xfrm>
          <a:prstGeom prst="round2DiagRect">
            <a:avLst>
              <a:gd name="adj1" fmla="val 0"/>
              <a:gd name="adj2" fmla="val 0"/>
            </a:avLst>
          </a:prstGeom>
          <a:noFill/>
          <a:ln>
            <a:noFill/>
          </a:ln>
        </p:spPr>
        <p:txBody>
          <a:bodyPr wrap="square" tIns="0" rIns="0" bIns="0" rtlCol="0" anchor="t" anchorCtr="0">
            <a:noAutofit/>
          </a:bodyPr>
          <a:lstStyle/>
          <a:p>
            <a:endParaRPr lang="en-US" sz="1200" dirty="0"/>
          </a:p>
          <a:p>
            <a:r>
              <a:rPr lang="en-US" sz="1400" b="1" dirty="0">
                <a:solidFill>
                  <a:schemeClr val="accent1">
                    <a:lumMod val="60000"/>
                    <a:lumOff val="40000"/>
                  </a:schemeClr>
                </a:solidFill>
              </a:rPr>
              <a:t>Important Points to Remember</a:t>
            </a:r>
            <a:r>
              <a:rPr lang="en-US" sz="12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Any Other Allowance</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If you are eligible for any other allowances like shift/on-call allowance </a:t>
            </a:r>
            <a:r>
              <a:rPr lang="en-US" sz="1200" dirty="0" err="1"/>
              <a:t>etc</a:t>
            </a:r>
            <a:r>
              <a:rPr lang="en-US" sz="1200" dirty="0"/>
              <a:t>…, Please ensure that  your Manager has uploaded and approved the same into PICS tool before your last working day</a:t>
            </a:r>
          </a:p>
          <a:p>
            <a:pPr marL="628650" lvl="1" indent="-171450">
              <a:buFont typeface="Wingdings" panose="05000000000000000000" pitchFamily="2" charset="2"/>
              <a:buChar char="§"/>
            </a:pPr>
            <a:r>
              <a:rPr lang="en-US" sz="1200" dirty="0"/>
              <a:t>No Manual inputs will be accepted</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HGS Login Credentials</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Reset your HGS Password before moving Out.  </a:t>
            </a:r>
          </a:p>
          <a:p>
            <a:pPr marL="628650" lvl="1" indent="-171450">
              <a:buFont typeface="Wingdings" panose="05000000000000000000" pitchFamily="2" charset="2"/>
              <a:buChar char="§"/>
            </a:pPr>
            <a:r>
              <a:rPr lang="en-US" sz="1200" dirty="0"/>
              <a:t>You can access the HGS Portal even after leaving CG and access will be retained for you for the period 2 years. </a:t>
            </a:r>
          </a:p>
          <a:p>
            <a:pPr marL="628650" lvl="1" indent="-171450">
              <a:buFont typeface="Wingdings" panose="05000000000000000000" pitchFamily="2" charset="2"/>
              <a:buChar char="§"/>
            </a:pPr>
            <a:r>
              <a:rPr lang="en-US" sz="1200" dirty="0"/>
              <a:t>HGS Portal view for you will be on read only mode , You can download Pay slips and Form 16 for past periods for your records</a:t>
            </a:r>
          </a:p>
          <a:p>
            <a:pPr marL="628650" lvl="1" indent="-171450">
              <a:buFont typeface="Wingdings" panose="05000000000000000000" pitchFamily="2" charset="2"/>
              <a:buChar char="§"/>
            </a:pPr>
            <a:r>
              <a:rPr lang="en-US" sz="1200" dirty="0"/>
              <a:t>External link to access HGS Portal  &gt;&gt;  </a:t>
            </a:r>
            <a:r>
              <a:rPr lang="en-IN" sz="1200" b="0" i="0" u="none" strike="noStrike" dirty="0">
                <a:solidFill>
                  <a:srgbClr val="7F85F5"/>
                </a:solidFill>
                <a:effectLst/>
                <a:hlinkClick r:id="rId3" tooltip="https://ess.hgsbs.com/login?company=CG"/>
              </a:rPr>
              <a:t>https://ess.hgsbs.com/login?company=CG</a:t>
            </a:r>
            <a:endParaRPr lang="en-IN" sz="1200" b="0" i="0" u="none" strike="noStrike" dirty="0">
              <a:solidFill>
                <a:srgbClr val="7F85F5"/>
              </a:solidFill>
              <a:effectLst/>
            </a:endParaRPr>
          </a:p>
          <a:p>
            <a:pPr marL="628650" lvl="1" indent="-171450">
              <a:buFont typeface="Wingdings" panose="05000000000000000000" pitchFamily="2" charset="2"/>
              <a:buChar char="§"/>
            </a:pPr>
            <a:r>
              <a:rPr lang="en-IN" sz="1200" dirty="0">
                <a:solidFill>
                  <a:srgbClr val="7F85F5"/>
                </a:solidFill>
              </a:rPr>
              <a:t>If you forget password after leaving the organisation, you can still reset it  after clicking forgot password option. Temporary password will be sent by HGS to your personal Email id updated by you in ECMS tool. Please ensure that you mention the correct personal E mail id to get all future notifications  </a:t>
            </a:r>
            <a:endParaRPr lang="en-IN" sz="1200" b="0" i="0" u="none" strike="noStrike" dirty="0">
              <a:solidFill>
                <a:srgbClr val="7F85F5"/>
              </a:solidFill>
              <a:effectLst/>
            </a:endParaRP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b="1" u="sng" dirty="0"/>
              <a:t>DO NOT FORGET AND ENSURE THAT TO SETUP YOUR PASSWORD OF HGS PORTAL BEFORE YOU LEAVE CAPGEMINI</a:t>
            </a:r>
          </a:p>
          <a:p>
            <a:pPr marL="628650" lvl="1"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Update Personal Information in ECMS tool</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Once the Form 16 is generated, it would be shared to the personal email ID mentioned in ECMS tool.</a:t>
            </a:r>
          </a:p>
        </p:txBody>
      </p:sp>
      <p:pic>
        <p:nvPicPr>
          <p:cNvPr id="6" name="Picture 6" descr="Full and final settlement procedure - YouTube">
            <a:extLst>
              <a:ext uri="{FF2B5EF4-FFF2-40B4-BE49-F238E27FC236}">
                <a16:creationId xmlns:a16="http://schemas.microsoft.com/office/drawing/2014/main" id="{C2ABEA99-0CD6-46F0-8D04-EE47E0A319F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963025" y="84746"/>
            <a:ext cx="2952750" cy="146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9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69" y="959352"/>
            <a:ext cx="10971315" cy="5503358"/>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Tax treatment on Notice Period Recovery</a:t>
            </a:r>
            <a:endParaRPr lang="en-US" sz="1200" dirty="0"/>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Notice period recovery will be treated as a deduction as part of your Full &amp; Final settlement.  </a:t>
            </a:r>
          </a:p>
          <a:p>
            <a:pPr marL="628650" lvl="1" indent="-171450">
              <a:buFont typeface="Wingdings" panose="05000000000000000000" pitchFamily="2" charset="2"/>
              <a:buChar char="§"/>
            </a:pPr>
            <a:r>
              <a:rPr lang="en-US" sz="1200" dirty="0"/>
              <a:t>This will not be reflecting in Form 16 and No income tax benefit.</a:t>
            </a:r>
          </a:p>
          <a:p>
            <a:pPr marL="628650" lvl="1" indent="-171450">
              <a:buFont typeface="Wingdings" panose="05000000000000000000" pitchFamily="2" charset="2"/>
              <a:buChar char="§"/>
            </a:pPr>
            <a:r>
              <a:rPr lang="en-US" sz="1200" dirty="0"/>
              <a:t>There is no provision available in Income Tax Act for exempting the Notice pay recovery  against your Income </a:t>
            </a:r>
          </a:p>
          <a:p>
            <a:pPr marL="628650" lvl="1" indent="-171450">
              <a:buFont typeface="Wingdings" panose="05000000000000000000" pitchFamily="2" charset="2"/>
              <a:buChar char="§"/>
            </a:pPr>
            <a:r>
              <a:rPr lang="en-US" sz="1200" dirty="0"/>
              <a:t>Notice Pay Recovery Calculations &gt;&gt; Salary * Number of Days Recoverable / 365 days</a:t>
            </a:r>
          </a:p>
          <a:p>
            <a:pPr marL="628650" lvl="1" indent="-171450">
              <a:buFont typeface="Wingdings" panose="05000000000000000000" pitchFamily="2" charset="2"/>
              <a:buChar char="§"/>
            </a:pPr>
            <a:r>
              <a:rPr lang="en-US" sz="1200" dirty="0"/>
              <a:t>Salary includes Basic, HRA, OAAR 1, OAAR 2 and Statutory Bonus components. </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Tax treatment on Joining / Retention Bonus Recovery</a:t>
            </a:r>
          </a:p>
          <a:p>
            <a:pPr marL="628650" lvl="1"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t>Financial Year (FY - 01 April to 31 March)</a:t>
            </a:r>
          </a:p>
          <a:p>
            <a:pPr marL="628650" lvl="1" indent="-171450">
              <a:buFont typeface="Wingdings" panose="05000000000000000000" pitchFamily="2" charset="2"/>
              <a:buChar char="§"/>
            </a:pPr>
            <a:r>
              <a:rPr lang="en-US" sz="1200" dirty="0"/>
              <a:t>If the payment and Recovery of Joining / Retention Bonus happens in the same Financial Year,  then we shall pass on the Income tax benefit by reducing your taxable income </a:t>
            </a:r>
          </a:p>
          <a:p>
            <a:pPr marL="628650" lvl="1" indent="-171450">
              <a:buFont typeface="Wingdings" panose="05000000000000000000" pitchFamily="2" charset="2"/>
              <a:buChar char="§"/>
            </a:pPr>
            <a:r>
              <a:rPr lang="en-US" sz="1200" dirty="0"/>
              <a:t>If the payment and Recovery of Joining / Retention Bonus happens across two different Financial Year than the deduction of recovery is passed on in the next Financial Year.</a:t>
            </a:r>
          </a:p>
          <a:p>
            <a:pPr marL="1085850" lvl="2" indent="-171450">
              <a:buFont typeface="Wingdings" panose="05000000000000000000" pitchFamily="2" charset="2"/>
              <a:buChar char="§"/>
            </a:pPr>
            <a:r>
              <a:rPr lang="en-US" sz="1200" dirty="0"/>
              <a:t>e.g. if payment is made in the Financial Year 2022-23 the same will appear as taxable income in  your form 16 and tax will deduct accordingly</a:t>
            </a:r>
          </a:p>
          <a:p>
            <a:pPr marL="1085850" lvl="2" indent="-171450">
              <a:buFont typeface="Wingdings" panose="05000000000000000000" pitchFamily="2" charset="2"/>
              <a:buChar char="§"/>
            </a:pPr>
            <a:r>
              <a:rPr lang="en-US" sz="1200" dirty="0"/>
              <a:t>If Resignation and settlement happens during the Financial Year 2023-24 , the recovered amount is shown as a negative value in your Tax statement and your total income is reduced for tax to that extent, effectively the tax benefit is passed to you in subsequent Financial Year </a:t>
            </a:r>
          </a:p>
        </p:txBody>
      </p:sp>
      <p:pic>
        <p:nvPicPr>
          <p:cNvPr id="3076" name="Picture 4" descr="CAT registration 2019 to commence from August 7, key points to remember">
            <a:extLst>
              <a:ext uri="{FF2B5EF4-FFF2-40B4-BE49-F238E27FC236}">
                <a16:creationId xmlns:a16="http://schemas.microsoft.com/office/drawing/2014/main" id="{4FED1991-169F-4203-B335-747882E79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712" y="285457"/>
            <a:ext cx="2638695" cy="1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3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52388"/>
            <a:ext cx="10944596" cy="585787"/>
          </a:xfrm>
        </p:spPr>
        <p:txBody>
          <a:bodyPr>
            <a:normAutofit/>
          </a:bodyPr>
          <a:lstStyle/>
          <a:p>
            <a:r>
              <a:rPr lang="en-US" sz="1600" dirty="0"/>
              <a:t>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52694" y="457200"/>
            <a:ext cx="11610705" cy="5791200"/>
          </a:xfrm>
          <a:prstGeom prst="round2DiagRect">
            <a:avLst>
              <a:gd name="adj1" fmla="val 0"/>
              <a:gd name="adj2" fmla="val 630"/>
            </a:avLst>
          </a:prstGeom>
          <a:noFill/>
          <a:ln>
            <a:noFill/>
          </a:ln>
        </p:spPr>
        <p:txBody>
          <a:bodyPr wrap="square" tIns="0" rIns="0" bIns="0" rtlCol="0" anchor="t" anchorCtr="0">
            <a:noAutofit/>
          </a:bodyPr>
          <a:lstStyle/>
          <a:p>
            <a:endParaRPr lang="en-US" sz="1400" dirty="0"/>
          </a:p>
          <a:p>
            <a:r>
              <a:rPr lang="en-US" sz="1400" b="1" dirty="0">
                <a:solidFill>
                  <a:schemeClr val="accent1">
                    <a:lumMod val="60000"/>
                    <a:lumOff val="40000"/>
                  </a:schemeClr>
                </a:solidFill>
              </a:rPr>
              <a:t>Important Points to Remember:</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Gratuity Payment</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Gratuity payment will not be part of Full &amp; Final settlement.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This will be paid separately from the Gratuity Trust (Handled by Retirals Team)</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would be receiving a separate Form 16 for Gratuity Payment.</a:t>
            </a:r>
          </a:p>
          <a:p>
            <a:pPr lvl="2"/>
            <a:endParaRPr lang="en-US" sz="1200" dirty="0">
              <a:highlight>
                <a:srgbClr val="FFFF00"/>
              </a:highlight>
            </a:endParaRPr>
          </a:p>
          <a:p>
            <a:pPr marL="171450" indent="-171450">
              <a:buFont typeface="Wingdings" panose="05000000000000000000" pitchFamily="2" charset="2"/>
              <a:buChar char="§"/>
            </a:pPr>
            <a:r>
              <a:rPr lang="en-US" sz="1200" b="1" dirty="0"/>
              <a:t>Leave Encashment Payment &amp; Tax exemption</a:t>
            </a:r>
          </a:p>
          <a:p>
            <a:pPr marL="171450" indent="-171450">
              <a:buFont typeface="Wingdings" panose="05000000000000000000" pitchFamily="2" charset="2"/>
              <a:buChar char="§"/>
            </a:pPr>
            <a:endParaRPr lang="en-US" sz="1200" b="1" dirty="0"/>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Maximum leave encashment payable is 30 days as per company policy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Calculations</a:t>
            </a:r>
          </a:p>
          <a:p>
            <a:pPr marL="10858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Salary * # of Leave Days / 365 Days in a Year</a:t>
            </a:r>
          </a:p>
          <a:p>
            <a:pPr marL="10858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Salary includes Basic, HRA, OAAR 1, OAAR 2 and Statutory Bonus components</a:t>
            </a:r>
          </a:p>
          <a:p>
            <a:pPr marL="7429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Leave encashment is not fully exempted as per Income Tax Act. The Tax exemption is calculated in based on IT based on below guidelines  and least of the below amount is exempted</a:t>
            </a:r>
          </a:p>
          <a:p>
            <a:pPr marL="1200150" lvl="2"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 </a:t>
            </a:r>
            <a:r>
              <a:rPr lang="en-IN" sz="1200" dirty="0">
                <a:ea typeface="Calibri" panose="020F0502020204030204" pitchFamily="34" charset="0"/>
                <a:cs typeface="Calibri" panose="020F0502020204030204" pitchFamily="34" charset="0"/>
              </a:rPr>
              <a:t>Cash equivalent of unutilised earned leave (earned leave entitlement cannot exceed 30 days for every year of actual service). </a:t>
            </a:r>
            <a:endParaRPr lang="en-US" sz="1200" dirty="0">
              <a:ea typeface="Calibri" panose="020F0502020204030204" pitchFamily="34" charset="0"/>
              <a:cs typeface="Calibri" panose="020F0502020204030204" pitchFamily="34" charset="0"/>
            </a:endParaRP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Last 10 months average </a:t>
            </a:r>
            <a:r>
              <a:rPr lang="en-IN" sz="1200" b="1" i="1" u="sng" dirty="0">
                <a:ea typeface="Calibri" panose="020F0502020204030204" pitchFamily="34" charset="0"/>
                <a:cs typeface="Calibri" panose="020F0502020204030204" pitchFamily="34" charset="0"/>
              </a:rPr>
              <a:t>Basic</a:t>
            </a:r>
            <a:r>
              <a:rPr lang="en-IN" sz="1200" dirty="0">
                <a:ea typeface="Calibri" panose="020F0502020204030204" pitchFamily="34" charset="0"/>
                <a:cs typeface="Calibri" panose="020F0502020204030204" pitchFamily="34" charset="0"/>
              </a:rPr>
              <a:t> salary.</a:t>
            </a: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Actual Leave encashment amount received at the time of Resignation</a:t>
            </a:r>
          </a:p>
          <a:p>
            <a:pPr marL="1200150" lvl="2"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Maximum 3 lac can be calculated for exemption.</a:t>
            </a:r>
          </a:p>
          <a:p>
            <a:pPr marL="1200150" lvl="2" indent="-171450">
              <a:buFont typeface="Wingdings" panose="05000000000000000000" pitchFamily="2" charset="2"/>
              <a:buChar char="§"/>
            </a:pPr>
            <a:endParaRPr lang="en-US" sz="1200" dirty="0"/>
          </a:p>
          <a:p>
            <a:pPr marL="285750" indent="-171450">
              <a:buFont typeface="Wingdings" panose="05000000000000000000" pitchFamily="2" charset="2"/>
              <a:buChar char="§"/>
            </a:pPr>
            <a:r>
              <a:rPr lang="en-US" sz="1200" b="1" dirty="0"/>
              <a:t>Provisional Tax statement / Form 16 </a:t>
            </a:r>
            <a:endParaRPr lang="en-US" sz="1200" b="1" dirty="0">
              <a:ea typeface="Calibri" panose="020F0502020204030204" pitchFamily="34" charset="0"/>
              <a:cs typeface="Calibri" panose="020F0502020204030204" pitchFamily="34" charset="0"/>
            </a:endParaRP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Post completion of Full &amp; Final settlement, Provisional tax statement would be shared with you.  </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can submit the same with the New Employer for current year taxation purpose.</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Form 16 for the year will be generated around May/June next year.  The same will be shared with your personal email ID updated in ECMS Tool</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Gratuity Form 16 will also be shared separately to your personal email ID</a:t>
            </a:r>
          </a:p>
          <a:p>
            <a:pPr marL="628650" lvl="1" indent="-171450">
              <a:buFont typeface="Wingdings" panose="05000000000000000000" pitchFamily="2" charset="2"/>
              <a:buChar char="§"/>
            </a:pPr>
            <a:r>
              <a:rPr lang="en-US" sz="1200" dirty="0">
                <a:ea typeface="Calibri" panose="020F0502020204030204" pitchFamily="34" charset="0"/>
                <a:cs typeface="Calibri" panose="020F0502020204030204" pitchFamily="34" charset="0"/>
              </a:rPr>
              <a:t>You are required to club both the Form 16s while filing the Income tax returns.</a:t>
            </a:r>
            <a:endParaRPr lang="en-US" sz="1200" dirty="0">
              <a:highlight>
                <a:srgbClr val="FFFF00"/>
              </a:highlight>
              <a:ea typeface="Calibri" panose="020F0502020204030204" pitchFamily="34" charset="0"/>
              <a:cs typeface="Calibri" panose="020F0502020204030204" pitchFamily="34" charset="0"/>
            </a:endParaRPr>
          </a:p>
        </p:txBody>
      </p:sp>
      <p:pic>
        <p:nvPicPr>
          <p:cNvPr id="6" name="Picture 4" descr="CAT registration 2019 to commence from August 7, key points to remember">
            <a:extLst>
              <a:ext uri="{FF2B5EF4-FFF2-40B4-BE49-F238E27FC236}">
                <a16:creationId xmlns:a16="http://schemas.microsoft.com/office/drawing/2014/main" id="{EE66CF30-3890-4C21-BBBB-4FACFE7FA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521202"/>
            <a:ext cx="3390900"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9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66BDB7D-B2E8-4446-993B-EFAB19F06A40}"/>
              </a:ext>
            </a:extLst>
          </p:cNvPr>
          <p:cNvSpPr txBox="1">
            <a:spLocks/>
          </p:cNvSpPr>
          <p:nvPr/>
        </p:nvSpPr>
        <p:spPr>
          <a:xfrm>
            <a:off x="407988" y="277813"/>
            <a:ext cx="10944596" cy="43849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600" dirty="0"/>
              <a:t>Finance: Payroll portal- Steps to login HGS Portal	</a:t>
            </a:r>
            <a:r>
              <a:rPr lang="en-US" dirty="0"/>
              <a:t>							</a:t>
            </a:r>
          </a:p>
          <a:p>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u="sng" dirty="0">
              <a:solidFill>
                <a:srgbClr val="0563C1"/>
              </a:solidFill>
              <a:latin typeface="Calibri" panose="020F0502020204030204" pitchFamily="34" charset="0"/>
              <a:cs typeface="Times New Roman" panose="02020603050405020304" pitchFamily="18" charset="0"/>
            </a:endParaRPr>
          </a:p>
          <a:p>
            <a:r>
              <a:rPr lang="en-US" sz="1800" b="1" dirty="0">
                <a:solidFill>
                  <a:schemeClr val="tx1"/>
                </a:solidFill>
                <a:latin typeface="Calibri" panose="020F0502020204030204" pitchFamily="34" charset="0"/>
                <a:cs typeface="Times New Roman" panose="02020603050405020304" pitchFamily="18" charset="0"/>
              </a:rPr>
              <a:t>Step 1: Employee code should be CG (capitals)		    Step 2: Enter CGGID and click on Forgot password</a:t>
            </a:r>
            <a:endParaRPr lang="en-US" sz="1800" b="1" dirty="0">
              <a:solidFill>
                <a:schemeClr val="tx1"/>
              </a:solidFill>
            </a:endParaRPr>
          </a:p>
        </p:txBody>
      </p:sp>
      <p:pic>
        <p:nvPicPr>
          <p:cNvPr id="8" name="Picture 7">
            <a:extLst>
              <a:ext uri="{FF2B5EF4-FFF2-40B4-BE49-F238E27FC236}">
                <a16:creationId xmlns:a16="http://schemas.microsoft.com/office/drawing/2014/main" id="{B1FD72E5-7090-47D5-A43D-5FBC4C1D3138}"/>
              </a:ext>
            </a:extLst>
          </p:cNvPr>
          <p:cNvPicPr>
            <a:picLocks noChangeAspect="1"/>
          </p:cNvPicPr>
          <p:nvPr/>
        </p:nvPicPr>
        <p:blipFill>
          <a:blip r:embed="rId3"/>
          <a:stretch>
            <a:fillRect/>
          </a:stretch>
        </p:blipFill>
        <p:spPr>
          <a:xfrm>
            <a:off x="6172201" y="2069728"/>
            <a:ext cx="4778536" cy="1981200"/>
          </a:xfrm>
          <a:prstGeom prst="rect">
            <a:avLst/>
          </a:prstGeom>
        </p:spPr>
      </p:pic>
      <p:pic>
        <p:nvPicPr>
          <p:cNvPr id="10" name="Picture 9">
            <a:extLst>
              <a:ext uri="{FF2B5EF4-FFF2-40B4-BE49-F238E27FC236}">
                <a16:creationId xmlns:a16="http://schemas.microsoft.com/office/drawing/2014/main" id="{E432F539-2216-4D08-B3AA-B9EA765589AF}"/>
              </a:ext>
            </a:extLst>
          </p:cNvPr>
          <p:cNvPicPr>
            <a:picLocks noChangeAspect="1"/>
          </p:cNvPicPr>
          <p:nvPr/>
        </p:nvPicPr>
        <p:blipFill>
          <a:blip r:embed="rId4"/>
          <a:stretch>
            <a:fillRect/>
          </a:stretch>
        </p:blipFill>
        <p:spPr>
          <a:xfrm>
            <a:off x="6096000" y="4342805"/>
            <a:ext cx="4953000" cy="2152650"/>
          </a:xfrm>
          <a:prstGeom prst="rect">
            <a:avLst/>
          </a:prstGeom>
        </p:spPr>
      </p:pic>
      <p:sp>
        <p:nvSpPr>
          <p:cNvPr id="12" name="TextBox 11">
            <a:extLst>
              <a:ext uri="{FF2B5EF4-FFF2-40B4-BE49-F238E27FC236}">
                <a16:creationId xmlns:a16="http://schemas.microsoft.com/office/drawing/2014/main" id="{798E5623-6834-49AF-AC43-57C29A3A0701}"/>
              </a:ext>
            </a:extLst>
          </p:cNvPr>
          <p:cNvSpPr txBox="1"/>
          <p:nvPr/>
        </p:nvSpPr>
        <p:spPr>
          <a:xfrm>
            <a:off x="477466" y="4495800"/>
            <a:ext cx="5466134" cy="1754326"/>
          </a:xfrm>
          <a:prstGeom prst="rect">
            <a:avLst/>
          </a:prstGeom>
          <a:noFill/>
        </p:spPr>
        <p:txBody>
          <a:bodyPr wrap="square">
            <a:spAutoFit/>
          </a:bodyPr>
          <a:lstStyle/>
          <a:p>
            <a:r>
              <a:rPr lang="en-US" b="1" dirty="0">
                <a:latin typeface="Calibri" panose="020F0502020204030204" pitchFamily="34" charset="0"/>
                <a:cs typeface="Times New Roman" panose="02020603050405020304" pitchFamily="18" charset="0"/>
              </a:rPr>
              <a:t>Step 3: Enter DOB and click on submit button, the new password email will go to Capgemini mail box. </a:t>
            </a:r>
          </a:p>
          <a:p>
            <a:endParaRPr lang="en-US" b="1" dirty="0">
              <a:latin typeface="Calibri" panose="020F0502020204030204" pitchFamily="34" charset="0"/>
              <a:cs typeface="Times New Roman" panose="02020603050405020304" pitchFamily="18" charset="0"/>
            </a:endParaRPr>
          </a:p>
          <a:p>
            <a:r>
              <a:rPr lang="en-US" b="1" dirty="0">
                <a:solidFill>
                  <a:schemeClr val="accent4"/>
                </a:solidFill>
                <a:latin typeface="Calibri" panose="020F0502020204030204" pitchFamily="34" charset="0"/>
                <a:cs typeface="Times New Roman" panose="02020603050405020304" pitchFamily="18" charset="0"/>
              </a:rPr>
              <a:t>Please note: Please complete the process before your LWD. </a:t>
            </a:r>
          </a:p>
          <a:p>
            <a:endParaRPr lang="en-US" dirty="0"/>
          </a:p>
        </p:txBody>
      </p:sp>
      <p:pic>
        <p:nvPicPr>
          <p:cNvPr id="14" name="Picture 13">
            <a:extLst>
              <a:ext uri="{FF2B5EF4-FFF2-40B4-BE49-F238E27FC236}">
                <a16:creationId xmlns:a16="http://schemas.microsoft.com/office/drawing/2014/main" id="{5C5A7256-268E-4564-8A9A-47C83FD40091}"/>
              </a:ext>
            </a:extLst>
          </p:cNvPr>
          <p:cNvPicPr>
            <a:picLocks noChangeAspect="1"/>
          </p:cNvPicPr>
          <p:nvPr/>
        </p:nvPicPr>
        <p:blipFill>
          <a:blip r:embed="rId5"/>
          <a:stretch>
            <a:fillRect/>
          </a:stretch>
        </p:blipFill>
        <p:spPr>
          <a:xfrm>
            <a:off x="502866" y="2059534"/>
            <a:ext cx="5286375" cy="1981200"/>
          </a:xfrm>
          <a:prstGeom prst="rect">
            <a:avLst/>
          </a:prstGeom>
        </p:spPr>
      </p:pic>
    </p:spTree>
    <p:extLst>
      <p:ext uri="{BB962C8B-B14F-4D97-AF65-F5344CB8AC3E}">
        <p14:creationId xmlns:p14="http://schemas.microsoft.com/office/powerpoint/2010/main" val="260391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B40842-26BF-47F2-ABD9-BA9650FE59D6}"/>
              </a:ext>
            </a:extLst>
          </p:cNvPr>
          <p:cNvSpPr>
            <a:spLocks noGrp="1"/>
          </p:cNvSpPr>
          <p:nvPr>
            <p:ph type="body" sz="quarter" idx="10"/>
          </p:nvPr>
        </p:nvSpPr>
        <p:spPr>
          <a:xfrm>
            <a:off x="-26276" y="1524000"/>
            <a:ext cx="5185119" cy="4442581"/>
          </a:xfrm>
        </p:spPr>
        <p:txBody>
          <a:bodyPr>
            <a:normAutofit fontScale="25000" lnSpcReduction="20000"/>
          </a:bodyPr>
          <a:lstStyle/>
          <a:p>
            <a:pPr marL="457200" marR="0">
              <a:lnSpc>
                <a:spcPct val="107000"/>
              </a:lnSpc>
              <a:spcBef>
                <a:spcPts val="0"/>
              </a:spcBef>
              <a:spcAft>
                <a:spcPts val="800"/>
              </a:spcAft>
            </a:pPr>
            <a:endParaRPr lang="en-US" sz="4800" i="1" u="sng"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 Global id: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2)  Password - Refer your mail with the subject "WELCOME TO ESS" u will find default password &amp; enter the password which will prompt to u to reset password use chrome or Edge</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3)  You do not remember password. Skip the 2nd option try 4th option</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4)  Go to the Forgot password option.</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5)  New page open fill your DOB &amp; DOJ – New password generated your personal mail id in ECMS Records.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6)  Again, go to link </a:t>
            </a:r>
            <a:r>
              <a:rPr lang="en-US" sz="4800" u="sng" dirty="0">
                <a:solidFill>
                  <a:srgbClr val="0563C1"/>
                </a:solidFill>
                <a:effectLst/>
                <a:ea typeface="Calibri" panose="020F0502020204030204" pitchFamily="34" charset="0"/>
                <a:cs typeface="Times New Roman" panose="02020603050405020304" pitchFamily="18" charset="0"/>
                <a:hlinkClick r:id="rId2"/>
              </a:rPr>
              <a:t>https://ess.hgsbs.com/login?company=CG</a:t>
            </a:r>
            <a:endParaRPr lang="en-US" sz="4800"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7)  Global ID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8)  Password – (please fill you receive forgot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9)  New page (Change password) open </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10) Current password – is you receive (Forgot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11) Create new password &amp; confirm password</a:t>
            </a:r>
          </a:p>
          <a:p>
            <a:pPr marL="457200" marR="0">
              <a:lnSpc>
                <a:spcPct val="107000"/>
              </a:lnSpc>
              <a:spcBef>
                <a:spcPts val="0"/>
              </a:spcBef>
              <a:spcAft>
                <a:spcPts val="800"/>
              </a:spcAft>
            </a:pPr>
            <a:r>
              <a:rPr lang="en-US" sz="4800" dirty="0">
                <a:effectLst/>
                <a:ea typeface="Calibri" panose="020F0502020204030204" pitchFamily="34" charset="0"/>
                <a:cs typeface="Times New Roman" panose="02020603050405020304" pitchFamily="18" charset="0"/>
              </a:rPr>
              <a:t> ***Please note: </a:t>
            </a:r>
            <a:r>
              <a:rPr lang="en-IN" sz="4800" dirty="0">
                <a:effectLst/>
                <a:ea typeface="Calibri" panose="020F0502020204030204" pitchFamily="34" charset="0"/>
                <a:cs typeface="Times New Roman" panose="02020603050405020304" pitchFamily="18" charset="0"/>
              </a:rPr>
              <a:t>Password to Open Form 16 for FY 21-22 is your PAN in capital</a:t>
            </a:r>
          </a:p>
          <a:p>
            <a:pPr marL="457200" marR="0">
              <a:lnSpc>
                <a:spcPct val="107000"/>
              </a:lnSpc>
              <a:spcBef>
                <a:spcPts val="0"/>
              </a:spcBef>
              <a:spcAft>
                <a:spcPts val="800"/>
              </a:spcAft>
            </a:pPr>
            <a:r>
              <a:rPr lang="en-IN" sz="4800" dirty="0">
                <a:solidFill>
                  <a:srgbClr val="FF0000"/>
                </a:solidFill>
                <a:ea typeface="Calibri" panose="020F0502020204030204" pitchFamily="34" charset="0"/>
                <a:cs typeface="Times New Roman" panose="02020603050405020304" pitchFamily="18" charset="0"/>
              </a:rPr>
              <a:t>Make sure you update your personal mail id on ECMS application and My connect porta</a:t>
            </a:r>
            <a:r>
              <a:rPr lang="en-IN" sz="4800" dirty="0">
                <a:ea typeface="Calibri" panose="020F0502020204030204" pitchFamily="34" charset="0"/>
                <a:cs typeface="Times New Roman" panose="02020603050405020304" pitchFamily="18" charset="0"/>
              </a:rPr>
              <a:t>l</a:t>
            </a:r>
          </a:p>
          <a:p>
            <a:pPr marL="457200" marR="0">
              <a:lnSpc>
                <a:spcPct val="107000"/>
              </a:lnSpc>
              <a:spcBef>
                <a:spcPts val="0"/>
              </a:spcBef>
              <a:spcAft>
                <a:spcPts val="800"/>
              </a:spcAft>
            </a:pPr>
            <a:endParaRPr lang="en-US" sz="3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3" name="Text Placeholder 2">
            <a:extLst>
              <a:ext uri="{FF2B5EF4-FFF2-40B4-BE49-F238E27FC236}">
                <a16:creationId xmlns:a16="http://schemas.microsoft.com/office/drawing/2014/main" id="{7848F2E9-3DC3-4E63-BA3A-D93E4D640AEE}"/>
              </a:ext>
            </a:extLst>
          </p:cNvPr>
          <p:cNvSpPr>
            <a:spLocks noGrp="1"/>
          </p:cNvSpPr>
          <p:nvPr>
            <p:ph type="body" sz="quarter" idx="11"/>
          </p:nvPr>
        </p:nvSpPr>
        <p:spPr>
          <a:xfrm>
            <a:off x="6254282" y="1974954"/>
            <a:ext cx="5516444" cy="4441372"/>
          </a:xfrm>
        </p:spPr>
        <p:txBody>
          <a:bodyPr/>
          <a:lstStyle/>
          <a:p>
            <a:endParaRPr lang="en-US" sz="1200" dirty="0"/>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Please note your final settlement statement Pay slip with IT computation sheet has been updated on the HGS Portal under Reports.</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 </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You can access the HGS portal using the below link: </a:t>
            </a:r>
            <a:r>
              <a:rPr lang="en-US" sz="1200" u="sng" dirty="0">
                <a:solidFill>
                  <a:srgbClr val="4F52B2"/>
                </a:solidFill>
                <a:effectLst/>
                <a:ea typeface="Times New Roman" panose="02020603050405020304" pitchFamily="18" charset="0"/>
                <a:cs typeface="Calibri" panose="020F0502020204030204" pitchFamily="34" charset="0"/>
                <a:hlinkClick r:id="rId2" tooltip="https://ess.hgsbs.com/login?company=CG"/>
              </a:rPr>
              <a:t>https://ess.hgsbs.com/login?company=CG</a:t>
            </a:r>
            <a:br>
              <a:rPr lang="en-US" sz="1200" dirty="0">
                <a:solidFill>
                  <a:srgbClr val="242424"/>
                </a:solidFill>
                <a:effectLst/>
                <a:ea typeface="Times New Roman" panose="02020603050405020304" pitchFamily="18" charset="0"/>
                <a:cs typeface="Calibri" panose="020F0502020204030204" pitchFamily="34" charset="0"/>
              </a:rPr>
            </a:b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Login Id: Your Global ID</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Password:</a:t>
            </a:r>
            <a:endParaRPr lang="en-US" sz="1200" dirty="0">
              <a:effectLst/>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ea typeface="Times New Roman" panose="02020603050405020304" pitchFamily="18" charset="0"/>
                <a:cs typeface="Calibri" panose="020F0502020204030204" pitchFamily="34" charset="0"/>
              </a:rPr>
              <a:t> </a:t>
            </a:r>
            <a:endParaRPr lang="en-US" sz="1200"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200" dirty="0">
                <a:solidFill>
                  <a:srgbClr val="242424"/>
                </a:solidFill>
                <a:effectLst/>
                <a:ea typeface="Calibri" panose="020F0502020204030204" pitchFamily="34" charset="0"/>
                <a:cs typeface="Calibri" panose="020F0502020204030204" pitchFamily="34" charset="0"/>
              </a:rPr>
              <a:t>If you forget your password, please login with your Global Id mentioned in subject line and click on forget password</a:t>
            </a:r>
            <a:endParaRPr lang="en-US" sz="1200" dirty="0">
              <a:effectLst/>
              <a:ea typeface="Calibri" panose="020F0502020204030204" pitchFamily="34" charset="0"/>
              <a:cs typeface="Calibri" panose="020F0502020204030204" pitchFamily="34" charset="0"/>
            </a:endParaRPr>
          </a:p>
          <a:p>
            <a:endParaRPr lang="en-US" dirty="0"/>
          </a:p>
        </p:txBody>
      </p:sp>
      <p:sp>
        <p:nvSpPr>
          <p:cNvPr id="5" name="Text Placeholder 4">
            <a:extLst>
              <a:ext uri="{FF2B5EF4-FFF2-40B4-BE49-F238E27FC236}">
                <a16:creationId xmlns:a16="http://schemas.microsoft.com/office/drawing/2014/main" id="{BA3FB872-F812-48DD-BCE5-187B7A918786}"/>
              </a:ext>
            </a:extLst>
          </p:cNvPr>
          <p:cNvSpPr>
            <a:spLocks noGrp="1"/>
          </p:cNvSpPr>
          <p:nvPr>
            <p:ph type="body" sz="quarter" idx="12"/>
          </p:nvPr>
        </p:nvSpPr>
        <p:spPr>
          <a:xfrm>
            <a:off x="6272675" y="1411454"/>
            <a:ext cx="5516444" cy="438494"/>
          </a:xfrm>
        </p:spPr>
        <p:txBody>
          <a:bodyPr/>
          <a:lstStyle/>
          <a:p>
            <a:r>
              <a:rPr lang="en-US" dirty="0"/>
              <a:t>F&amp;F statement</a:t>
            </a:r>
          </a:p>
        </p:txBody>
      </p:sp>
      <p:sp>
        <p:nvSpPr>
          <p:cNvPr id="7" name="Title 2">
            <a:extLst>
              <a:ext uri="{FF2B5EF4-FFF2-40B4-BE49-F238E27FC236}">
                <a16:creationId xmlns:a16="http://schemas.microsoft.com/office/drawing/2014/main" id="{902F17CC-E7EC-454F-9698-4086DC04B511}"/>
              </a:ext>
            </a:extLst>
          </p:cNvPr>
          <p:cNvSpPr>
            <a:spLocks noGrp="1"/>
          </p:cNvSpPr>
          <p:nvPr>
            <p:ph type="title"/>
          </p:nvPr>
        </p:nvSpPr>
        <p:spPr>
          <a:xfrm>
            <a:off x="407988" y="277813"/>
            <a:ext cx="10944596" cy="438494"/>
          </a:xfrm>
        </p:spPr>
        <p:txBody>
          <a:bodyPr>
            <a:normAutofit/>
          </a:bodyPr>
          <a:lstStyle/>
          <a:p>
            <a:r>
              <a:rPr lang="en-US" sz="1600" dirty="0"/>
              <a:t> Finance: Payroll portal</a:t>
            </a:r>
          </a:p>
        </p:txBody>
      </p:sp>
      <p:sp>
        <p:nvSpPr>
          <p:cNvPr id="8" name="Text Placeholder 3">
            <a:extLst>
              <a:ext uri="{FF2B5EF4-FFF2-40B4-BE49-F238E27FC236}">
                <a16:creationId xmlns:a16="http://schemas.microsoft.com/office/drawing/2014/main" id="{CFA2D12D-A585-4B0F-9D69-230DE19D6D3F}"/>
              </a:ext>
            </a:extLst>
          </p:cNvPr>
          <p:cNvSpPr txBox="1">
            <a:spLocks/>
          </p:cNvSpPr>
          <p:nvPr/>
        </p:nvSpPr>
        <p:spPr>
          <a:xfrm>
            <a:off x="421274" y="1411454"/>
            <a:ext cx="5502805" cy="479417"/>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 16</a:t>
            </a:r>
          </a:p>
        </p:txBody>
      </p:sp>
      <p:sp>
        <p:nvSpPr>
          <p:cNvPr id="12" name="TextBox 11">
            <a:extLst>
              <a:ext uri="{FF2B5EF4-FFF2-40B4-BE49-F238E27FC236}">
                <a16:creationId xmlns:a16="http://schemas.microsoft.com/office/drawing/2014/main" id="{9F20F4B2-C8F8-4428-8AF7-EEDCCC86E251}"/>
              </a:ext>
            </a:extLst>
          </p:cNvPr>
          <p:cNvSpPr txBox="1"/>
          <p:nvPr/>
        </p:nvSpPr>
        <p:spPr>
          <a:xfrm>
            <a:off x="402881" y="727833"/>
            <a:ext cx="9829800" cy="923330"/>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Please Login HGS Portal. All Documents available on HGS portal for Active &amp; Exit EMP.</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20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407988" y="1019103"/>
            <a:ext cx="11564053" cy="5003053"/>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b="1" dirty="0"/>
              <a:t>Please send all your F&amp;F related queries to the below Email ID :</a:t>
            </a:r>
          </a:p>
          <a:p>
            <a:endParaRPr lang="en-US" sz="1200" dirty="0"/>
          </a:p>
          <a:p>
            <a:pPr lvl="1"/>
            <a:r>
              <a:rPr lang="en-IN" sz="16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fnfhelpdesk.in@capgemini.com</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b="0" i="0" u="none" strike="noStrike" dirty="0">
              <a:solidFill>
                <a:srgbClr val="7F85F5"/>
              </a:solidFill>
              <a:effectLst/>
              <a:latin typeface="-apple-system"/>
            </a:endParaRPr>
          </a:p>
          <a:p>
            <a:pPr marL="171450" indent="-171450">
              <a:buFont typeface="Wingdings" panose="05000000000000000000" pitchFamily="2" charset="2"/>
              <a:buChar char="§"/>
            </a:pPr>
            <a:endParaRPr lang="en-IN" sz="1200" b="0" i="0" u="none" strike="noStrike" dirty="0">
              <a:solidFill>
                <a:srgbClr val="7F85F5"/>
              </a:solidFill>
              <a:effectLst/>
              <a:latin typeface="-apple-system"/>
            </a:endParaRPr>
          </a:p>
          <a:p>
            <a:endParaRPr lang="en-US" sz="1200" b="1" dirty="0"/>
          </a:p>
          <a:p>
            <a:pPr marL="171450" indent="-171450">
              <a:buFont typeface="Wingdings" panose="05000000000000000000" pitchFamily="2" charset="2"/>
              <a:buChar char="§"/>
            </a:pPr>
            <a:r>
              <a:rPr lang="en-US" sz="1200" b="1" dirty="0"/>
              <a:t>Escalations Matrix </a:t>
            </a:r>
          </a:p>
          <a:p>
            <a:pPr marL="171450" indent="-171450">
              <a:buFont typeface="Wingdings" panose="05000000000000000000" pitchFamily="2" charset="2"/>
              <a:buChar char="§"/>
            </a:pPr>
            <a:endParaRPr lang="en-US" sz="1200" b="1" dirty="0"/>
          </a:p>
          <a:p>
            <a:pPr lvl="1"/>
            <a:r>
              <a:rPr lang="en-US" sz="1200" dirty="0"/>
              <a:t>If your queries not answered in 3 working days , Below are the escalation Matrix , Please reach out to below . </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Level 1 - </a:t>
            </a:r>
          </a:p>
          <a:p>
            <a:pPr marL="1085850" lvl="2" indent="-171450">
              <a:buFont typeface="Wingdings" panose="05000000000000000000" pitchFamily="2" charset="2"/>
              <a:buChar char="§"/>
            </a:pPr>
            <a:r>
              <a:rPr lang="en-IN" sz="1200" dirty="0"/>
              <a:t>S, Ganesh </a:t>
            </a:r>
            <a:r>
              <a:rPr lang="en-IN" sz="1200" dirty="0">
                <a:hlinkClick r:id="rId4"/>
              </a:rPr>
              <a:t>ganesh.a.s@capgemini.com</a:t>
            </a:r>
            <a:endParaRPr lang="en-IN" sz="1200" dirty="0"/>
          </a:p>
          <a:p>
            <a:pPr marL="1085850" lvl="2"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Level 2 -</a:t>
            </a:r>
          </a:p>
          <a:p>
            <a:pPr marL="1085850" lvl="2" indent="-171450">
              <a:buFont typeface="Wingdings" panose="05000000000000000000" pitchFamily="2" charset="2"/>
              <a:buChar char="§"/>
            </a:pPr>
            <a:r>
              <a:rPr lang="fi-FI" sz="1200" dirty="0"/>
              <a:t>Krishnan Kutty, Praveen  </a:t>
            </a:r>
            <a:r>
              <a:rPr lang="fi-FI" sz="1200" dirty="0">
                <a:hlinkClick r:id="rId5">
                  <a:extLst>
                    <a:ext uri="{A12FA001-AC4F-418D-AE19-62706E023703}">
                      <ahyp:hlinkClr xmlns:ahyp="http://schemas.microsoft.com/office/drawing/2018/hyperlinkcolor" val="tx"/>
                    </a:ext>
                  </a:extLst>
                </a:hlinkClick>
              </a:rPr>
              <a:t>praveen.kutty@capgemini.com</a:t>
            </a:r>
            <a:endParaRPr lang="fi-FI" sz="1200" dirty="0"/>
          </a:p>
          <a:p>
            <a:pPr marL="1085850" lvl="2"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Leven 3 - </a:t>
            </a:r>
          </a:p>
          <a:p>
            <a:pPr marL="1085850" lvl="2" indent="-171450">
              <a:buFont typeface="Wingdings" panose="05000000000000000000" pitchFamily="2" charset="2"/>
              <a:buChar char="§"/>
            </a:pPr>
            <a:r>
              <a:rPr lang="sv-SE" sz="1200" dirty="0"/>
              <a:t>Mohan Saxena, Shyam </a:t>
            </a:r>
            <a:r>
              <a:rPr lang="sv-SE" sz="1200" dirty="0">
                <a:hlinkClick r:id="rId6">
                  <a:extLst>
                    <a:ext uri="{A12FA001-AC4F-418D-AE19-62706E023703}">
                      <ahyp:hlinkClr xmlns:ahyp="http://schemas.microsoft.com/office/drawing/2018/hyperlinkcolor" val="tx"/>
                    </a:ext>
                  </a:extLst>
                </a:hlinkClick>
              </a:rPr>
              <a:t>shyam.saxena@capgemini.com</a:t>
            </a:r>
            <a:endParaRPr lang="sv-SE" sz="1200" dirty="0"/>
          </a:p>
          <a:p>
            <a:pPr marL="1085850" lvl="2" indent="-171450">
              <a:buFont typeface="Wingdings" panose="05000000000000000000" pitchFamily="2" charset="2"/>
              <a:buChar char="§"/>
            </a:pPr>
            <a:endParaRPr lang="en-US" sz="1200" dirty="0"/>
          </a:p>
          <a:p>
            <a:pPr marL="628650" lvl="1" indent="-171450">
              <a:buFont typeface="Wingdings" panose="05000000000000000000" pitchFamily="2" charset="2"/>
              <a:buChar char="§"/>
            </a:pPr>
            <a:endParaRPr lang="en-US" sz="1400" dirty="0"/>
          </a:p>
        </p:txBody>
      </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CAT registration 2019 to commence from August 7, key points to remember">
            <a:extLst>
              <a:ext uri="{FF2B5EF4-FFF2-40B4-BE49-F238E27FC236}">
                <a16:creationId xmlns:a16="http://schemas.microsoft.com/office/drawing/2014/main" id="{EDE70D40-C696-4513-BA52-62D0C2E66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2806" y="229918"/>
            <a:ext cx="4389778"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9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609599"/>
            <a:ext cx="10944596" cy="660267"/>
          </a:xfrm>
        </p:spPr>
        <p:txBody>
          <a:bodyPr/>
          <a:lstStyle/>
          <a:p>
            <a:r>
              <a:rPr lang="en-US" dirty="0"/>
              <a:t> Mobility Clearance</a:t>
            </a:r>
          </a:p>
        </p:txBody>
      </p:sp>
      <p:sp>
        <p:nvSpPr>
          <p:cNvPr id="5" name="Freeform 853">
            <a:extLst>
              <a:ext uri="{FF2B5EF4-FFF2-40B4-BE49-F238E27FC236}">
                <a16:creationId xmlns:a16="http://schemas.microsoft.com/office/drawing/2014/main" id="{79499343-F395-44F9-B767-7BADF5751A41}"/>
              </a:ext>
            </a:extLst>
          </p:cNvPr>
          <p:cNvSpPr>
            <a:spLocks/>
          </p:cNvSpPr>
          <p:nvPr/>
        </p:nvSpPr>
        <p:spPr bwMode="auto">
          <a:xfrm rot="5400000">
            <a:off x="412050" y="2178642"/>
            <a:ext cx="4248256" cy="5110459"/>
          </a:xfrm>
          <a:custGeom>
            <a:avLst/>
            <a:gdLst>
              <a:gd name="connsiteX0" fmla="*/ 6 w 4040774"/>
              <a:gd name="connsiteY0" fmla="*/ 4195042 h 4860868"/>
              <a:gd name="connsiteX1" fmla="*/ 1991368 w 4040774"/>
              <a:gd name="connsiteY1" fmla="*/ 12209 h 4860868"/>
              <a:gd name="connsiteX2" fmla="*/ 4040774 w 4040774"/>
              <a:gd name="connsiteY2" fmla="*/ 184734 h 4860868"/>
              <a:gd name="connsiteX3" fmla="*/ 4040774 w 4040774"/>
              <a:gd name="connsiteY3" fmla="*/ 4811111 h 4860868"/>
              <a:gd name="connsiteX4" fmla="*/ 4040774 w 4040774"/>
              <a:gd name="connsiteY4" fmla="*/ 4860868 h 4860868"/>
              <a:gd name="connsiteX5" fmla="*/ 109066 w 4040774"/>
              <a:gd name="connsiteY5" fmla="*/ 4860868 h 4860868"/>
              <a:gd name="connsiteX6" fmla="*/ 68735 w 4040774"/>
              <a:gd name="connsiteY6" fmla="*/ 4730529 h 4860868"/>
              <a:gd name="connsiteX7" fmla="*/ 6 w 4040774"/>
              <a:gd name="connsiteY7" fmla="*/ 4195042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774" h="4860868">
                <a:moveTo>
                  <a:pt x="6" y="4195042"/>
                </a:moveTo>
                <a:cubicBezTo>
                  <a:pt x="-3452" y="2596093"/>
                  <a:pt x="1701908" y="1078445"/>
                  <a:pt x="1991368" y="12209"/>
                </a:cubicBezTo>
                <a:cubicBezTo>
                  <a:pt x="2699915" y="-25881"/>
                  <a:pt x="3401736" y="23412"/>
                  <a:pt x="4040774" y="184734"/>
                </a:cubicBezTo>
                <a:cubicBezTo>
                  <a:pt x="4040774" y="2735843"/>
                  <a:pt x="4040774" y="4091120"/>
                  <a:pt x="4040774" y="4811111"/>
                </a:cubicBezTo>
                <a:lnTo>
                  <a:pt x="4040774" y="4860868"/>
                </a:lnTo>
                <a:lnTo>
                  <a:pt x="109066" y="4860868"/>
                </a:lnTo>
                <a:lnTo>
                  <a:pt x="68735" y="4730529"/>
                </a:lnTo>
                <a:cubicBezTo>
                  <a:pt x="21871" y="4551368"/>
                  <a:pt x="391" y="4372703"/>
                  <a:pt x="6" y="4195042"/>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7" name="Group 6">
            <a:extLst>
              <a:ext uri="{FF2B5EF4-FFF2-40B4-BE49-F238E27FC236}">
                <a16:creationId xmlns:a16="http://schemas.microsoft.com/office/drawing/2014/main" id="{A472734B-73B1-4251-B500-F2021A2A8511}"/>
              </a:ext>
            </a:extLst>
          </p:cNvPr>
          <p:cNvGrpSpPr/>
          <p:nvPr/>
        </p:nvGrpSpPr>
        <p:grpSpPr>
          <a:xfrm>
            <a:off x="407987" y="3087460"/>
            <a:ext cx="3420556" cy="3365727"/>
            <a:chOff x="407988" y="3255664"/>
            <a:chExt cx="3249612" cy="3197523"/>
          </a:xfrm>
        </p:grpSpPr>
        <p:sp>
          <p:nvSpPr>
            <p:cNvPr id="8" name="Oval 5">
              <a:extLst>
                <a:ext uri="{FF2B5EF4-FFF2-40B4-BE49-F238E27FC236}">
                  <a16:creationId xmlns:a16="http://schemas.microsoft.com/office/drawing/2014/main" id="{8F3DACFA-5CC8-40CF-8681-7E1C69AC2978}"/>
                </a:ext>
              </a:extLst>
            </p:cNvPr>
            <p:cNvSpPr>
              <a:spLocks noChangeArrowheads="1"/>
            </p:cNvSpPr>
            <p:nvPr/>
          </p:nvSpPr>
          <p:spPr bwMode="auto">
            <a:xfrm>
              <a:off x="2544478" y="5021114"/>
              <a:ext cx="41672" cy="4167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AE734FC-5441-40DF-9AB2-BAB854F405C4}"/>
                </a:ext>
              </a:extLst>
            </p:cNvPr>
            <p:cNvSpPr>
              <a:spLocks/>
            </p:cNvSpPr>
            <p:nvPr/>
          </p:nvSpPr>
          <p:spPr bwMode="auto">
            <a:xfrm>
              <a:off x="1372854" y="4865645"/>
              <a:ext cx="157071" cy="58501"/>
            </a:xfrm>
            <a:custGeom>
              <a:avLst/>
              <a:gdLst>
                <a:gd name="T0" fmla="*/ 13 w 83"/>
                <a:gd name="T1" fmla="*/ 31 h 31"/>
                <a:gd name="T2" fmla="*/ 0 w 83"/>
                <a:gd name="T3" fmla="*/ 21 h 31"/>
                <a:gd name="T4" fmla="*/ 41 w 83"/>
                <a:gd name="T5" fmla="*/ 0 h 31"/>
                <a:gd name="T6" fmla="*/ 83 w 83"/>
                <a:gd name="T7" fmla="*/ 22 h 31"/>
                <a:gd name="T8" fmla="*/ 69 w 83"/>
                <a:gd name="T9" fmla="*/ 31 h 31"/>
                <a:gd name="T10" fmla="*/ 41 w 83"/>
                <a:gd name="T11" fmla="*/ 17 h 31"/>
                <a:gd name="T12" fmla="*/ 13 w 83"/>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83" h="31">
                  <a:moveTo>
                    <a:pt x="13" y="31"/>
                  </a:moveTo>
                  <a:cubicBezTo>
                    <a:pt x="0" y="21"/>
                    <a:pt x="0" y="21"/>
                    <a:pt x="0" y="21"/>
                  </a:cubicBezTo>
                  <a:cubicBezTo>
                    <a:pt x="0" y="20"/>
                    <a:pt x="15" y="0"/>
                    <a:pt x="41" y="0"/>
                  </a:cubicBezTo>
                  <a:cubicBezTo>
                    <a:pt x="68" y="0"/>
                    <a:pt x="82" y="21"/>
                    <a:pt x="83" y="22"/>
                  </a:cubicBezTo>
                  <a:cubicBezTo>
                    <a:pt x="69" y="31"/>
                    <a:pt x="69" y="31"/>
                    <a:pt x="69" y="31"/>
                  </a:cubicBezTo>
                  <a:cubicBezTo>
                    <a:pt x="69" y="30"/>
                    <a:pt x="59" y="17"/>
                    <a:pt x="41" y="17"/>
                  </a:cubicBezTo>
                  <a:cubicBezTo>
                    <a:pt x="24" y="17"/>
                    <a:pt x="13" y="30"/>
                    <a:pt x="1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DAF69E4E-932B-47E8-9FFD-E72FA7048BC0}"/>
                </a:ext>
              </a:extLst>
            </p:cNvPr>
            <p:cNvSpPr>
              <a:spLocks/>
            </p:cNvSpPr>
            <p:nvPr/>
          </p:nvSpPr>
          <p:spPr bwMode="auto">
            <a:xfrm>
              <a:off x="1321566" y="4797527"/>
              <a:ext cx="258046" cy="83344"/>
            </a:xfrm>
            <a:custGeom>
              <a:avLst/>
              <a:gdLst>
                <a:gd name="T0" fmla="*/ 14 w 136"/>
                <a:gd name="T1" fmla="*/ 44 h 44"/>
                <a:gd name="T2" fmla="*/ 0 w 136"/>
                <a:gd name="T3" fmla="*/ 34 h 44"/>
                <a:gd name="T4" fmla="*/ 68 w 136"/>
                <a:gd name="T5" fmla="*/ 0 h 44"/>
                <a:gd name="T6" fmla="*/ 136 w 136"/>
                <a:gd name="T7" fmla="*/ 34 h 44"/>
                <a:gd name="T8" fmla="*/ 122 w 136"/>
                <a:gd name="T9" fmla="*/ 44 h 44"/>
                <a:gd name="T10" fmla="*/ 68 w 136"/>
                <a:gd name="T11" fmla="*/ 16 h 44"/>
                <a:gd name="T12" fmla="*/ 14 w 136"/>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136" h="44">
                  <a:moveTo>
                    <a:pt x="14" y="44"/>
                  </a:moveTo>
                  <a:cubicBezTo>
                    <a:pt x="0" y="34"/>
                    <a:pt x="0" y="34"/>
                    <a:pt x="0" y="34"/>
                  </a:cubicBezTo>
                  <a:cubicBezTo>
                    <a:pt x="1" y="33"/>
                    <a:pt x="26" y="0"/>
                    <a:pt x="68" y="0"/>
                  </a:cubicBezTo>
                  <a:cubicBezTo>
                    <a:pt x="113" y="0"/>
                    <a:pt x="135" y="33"/>
                    <a:pt x="136" y="34"/>
                  </a:cubicBezTo>
                  <a:cubicBezTo>
                    <a:pt x="122" y="44"/>
                    <a:pt x="122" y="44"/>
                    <a:pt x="122" y="44"/>
                  </a:cubicBezTo>
                  <a:cubicBezTo>
                    <a:pt x="122" y="42"/>
                    <a:pt x="104" y="16"/>
                    <a:pt x="68" y="16"/>
                  </a:cubicBezTo>
                  <a:cubicBezTo>
                    <a:pt x="34" y="16"/>
                    <a:pt x="14" y="43"/>
                    <a:pt x="1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AD351897-2681-4A40-B352-20DC13D75A86}"/>
                </a:ext>
              </a:extLst>
            </p:cNvPr>
            <p:cNvSpPr>
              <a:spLocks/>
            </p:cNvSpPr>
            <p:nvPr/>
          </p:nvSpPr>
          <p:spPr bwMode="auto">
            <a:xfrm>
              <a:off x="1264667" y="4729410"/>
              <a:ext cx="371842" cy="109790"/>
            </a:xfrm>
            <a:custGeom>
              <a:avLst/>
              <a:gdLst>
                <a:gd name="T0" fmla="*/ 14 w 196"/>
                <a:gd name="T1" fmla="*/ 58 h 58"/>
                <a:gd name="T2" fmla="*/ 0 w 196"/>
                <a:gd name="T3" fmla="*/ 49 h 58"/>
                <a:gd name="T4" fmla="*/ 98 w 196"/>
                <a:gd name="T5" fmla="*/ 0 h 58"/>
                <a:gd name="T6" fmla="*/ 196 w 196"/>
                <a:gd name="T7" fmla="*/ 49 h 58"/>
                <a:gd name="T8" fmla="*/ 182 w 196"/>
                <a:gd name="T9" fmla="*/ 58 h 58"/>
                <a:gd name="T10" fmla="*/ 98 w 196"/>
                <a:gd name="T11" fmla="*/ 16 h 58"/>
                <a:gd name="T12" fmla="*/ 14 w 19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96" h="58">
                  <a:moveTo>
                    <a:pt x="14" y="58"/>
                  </a:moveTo>
                  <a:cubicBezTo>
                    <a:pt x="0" y="49"/>
                    <a:pt x="0" y="49"/>
                    <a:pt x="0" y="49"/>
                  </a:cubicBezTo>
                  <a:cubicBezTo>
                    <a:pt x="2" y="47"/>
                    <a:pt x="37" y="0"/>
                    <a:pt x="98" y="0"/>
                  </a:cubicBezTo>
                  <a:cubicBezTo>
                    <a:pt x="162" y="0"/>
                    <a:pt x="195" y="47"/>
                    <a:pt x="196" y="49"/>
                  </a:cubicBezTo>
                  <a:cubicBezTo>
                    <a:pt x="182" y="58"/>
                    <a:pt x="182" y="58"/>
                    <a:pt x="182" y="58"/>
                  </a:cubicBezTo>
                  <a:cubicBezTo>
                    <a:pt x="181" y="57"/>
                    <a:pt x="153" y="16"/>
                    <a:pt x="98" y="16"/>
                  </a:cubicBezTo>
                  <a:cubicBezTo>
                    <a:pt x="45" y="16"/>
                    <a:pt x="14" y="58"/>
                    <a:pt x="1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9">
              <a:extLst>
                <a:ext uri="{FF2B5EF4-FFF2-40B4-BE49-F238E27FC236}">
                  <a16:creationId xmlns:a16="http://schemas.microsoft.com/office/drawing/2014/main" id="{05489AFA-6CAF-4321-9A63-15CD3F86D355}"/>
                </a:ext>
              </a:extLst>
            </p:cNvPr>
            <p:cNvSpPr>
              <a:spLocks noChangeArrowheads="1"/>
            </p:cNvSpPr>
            <p:nvPr/>
          </p:nvSpPr>
          <p:spPr bwMode="auto">
            <a:xfrm>
              <a:off x="1420136" y="4932160"/>
              <a:ext cx="52891" cy="528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6CF25D2-CC54-4F88-85A7-DA1384907C35}"/>
                </a:ext>
              </a:extLst>
            </p:cNvPr>
            <p:cNvSpPr>
              <a:spLocks/>
            </p:cNvSpPr>
            <p:nvPr/>
          </p:nvSpPr>
          <p:spPr bwMode="auto">
            <a:xfrm>
              <a:off x="1275887" y="4930557"/>
              <a:ext cx="98570" cy="98571"/>
            </a:xfrm>
            <a:custGeom>
              <a:avLst/>
              <a:gdLst>
                <a:gd name="T0" fmla="*/ 123 w 123"/>
                <a:gd name="T1" fmla="*/ 123 h 123"/>
                <a:gd name="T2" fmla="*/ 0 w 123"/>
                <a:gd name="T3" fmla="*/ 123 h 123"/>
                <a:gd name="T4" fmla="*/ 0 w 123"/>
                <a:gd name="T5" fmla="*/ 0 h 123"/>
                <a:gd name="T6" fmla="*/ 24 w 123"/>
                <a:gd name="T7" fmla="*/ 0 h 123"/>
                <a:gd name="T8" fmla="*/ 24 w 123"/>
                <a:gd name="T9" fmla="*/ 97 h 123"/>
                <a:gd name="T10" fmla="*/ 123 w 123"/>
                <a:gd name="T11" fmla="*/ 97 h 123"/>
                <a:gd name="T12" fmla="*/ 123 w 123"/>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123" y="123"/>
                  </a:moveTo>
                  <a:lnTo>
                    <a:pt x="0" y="123"/>
                  </a:lnTo>
                  <a:lnTo>
                    <a:pt x="0" y="0"/>
                  </a:lnTo>
                  <a:lnTo>
                    <a:pt x="24" y="0"/>
                  </a:lnTo>
                  <a:lnTo>
                    <a:pt x="24" y="97"/>
                  </a:lnTo>
                  <a:lnTo>
                    <a:pt x="123" y="97"/>
                  </a:lnTo>
                  <a:lnTo>
                    <a:pt x="123" y="123"/>
                  </a:lnTo>
                  <a:close/>
                </a:path>
              </a:pathLst>
            </a:custGeom>
            <a:solidFill>
              <a:srgbClr val="89C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956F708C-7715-42C4-BD70-9B23B3A1FCFE}"/>
                </a:ext>
              </a:extLst>
            </p:cNvPr>
            <p:cNvSpPr>
              <a:spLocks/>
            </p:cNvSpPr>
            <p:nvPr/>
          </p:nvSpPr>
          <p:spPr bwMode="auto">
            <a:xfrm>
              <a:off x="1537939" y="4666902"/>
              <a:ext cx="98570" cy="98571"/>
            </a:xfrm>
            <a:custGeom>
              <a:avLst/>
              <a:gdLst>
                <a:gd name="T0" fmla="*/ 0 w 123"/>
                <a:gd name="T1" fmla="*/ 0 h 123"/>
                <a:gd name="T2" fmla="*/ 123 w 123"/>
                <a:gd name="T3" fmla="*/ 0 h 123"/>
                <a:gd name="T4" fmla="*/ 123 w 123"/>
                <a:gd name="T5" fmla="*/ 123 h 123"/>
                <a:gd name="T6" fmla="*/ 99 w 123"/>
                <a:gd name="T7" fmla="*/ 123 h 123"/>
                <a:gd name="T8" fmla="*/ 99 w 123"/>
                <a:gd name="T9" fmla="*/ 26 h 123"/>
                <a:gd name="T10" fmla="*/ 0 w 123"/>
                <a:gd name="T11" fmla="*/ 26 h 123"/>
                <a:gd name="T12" fmla="*/ 0 w 123"/>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0" y="0"/>
                  </a:moveTo>
                  <a:lnTo>
                    <a:pt x="123" y="0"/>
                  </a:lnTo>
                  <a:lnTo>
                    <a:pt x="123" y="123"/>
                  </a:lnTo>
                  <a:lnTo>
                    <a:pt x="99" y="123"/>
                  </a:lnTo>
                  <a:lnTo>
                    <a:pt x="99" y="26"/>
                  </a:lnTo>
                  <a:lnTo>
                    <a:pt x="0" y="2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B0DE5067-646E-471A-9B3E-E76F0EF5643B}"/>
                </a:ext>
              </a:extLst>
            </p:cNvPr>
            <p:cNvSpPr>
              <a:spLocks noEditPoints="1"/>
            </p:cNvSpPr>
            <p:nvPr/>
          </p:nvSpPr>
          <p:spPr bwMode="auto">
            <a:xfrm>
              <a:off x="1050698" y="3759735"/>
              <a:ext cx="2102031" cy="2364885"/>
            </a:xfrm>
            <a:custGeom>
              <a:avLst/>
              <a:gdLst>
                <a:gd name="T0" fmla="*/ 942 w 1109"/>
                <a:gd name="T1" fmla="*/ 1247 h 1247"/>
                <a:gd name="T2" fmla="*/ 834 w 1109"/>
                <a:gd name="T3" fmla="*/ 1247 h 1247"/>
                <a:gd name="T4" fmla="*/ 756 w 1109"/>
                <a:gd name="T5" fmla="*/ 1241 h 1247"/>
                <a:gd name="T6" fmla="*/ 690 w 1109"/>
                <a:gd name="T7" fmla="*/ 1235 h 1247"/>
                <a:gd name="T8" fmla="*/ 654 w 1109"/>
                <a:gd name="T9" fmla="*/ 1235 h 1247"/>
                <a:gd name="T10" fmla="*/ 588 w 1109"/>
                <a:gd name="T11" fmla="*/ 1241 h 1247"/>
                <a:gd name="T12" fmla="*/ 511 w 1109"/>
                <a:gd name="T13" fmla="*/ 1247 h 1247"/>
                <a:gd name="T14" fmla="*/ 445 w 1109"/>
                <a:gd name="T15" fmla="*/ 1241 h 1247"/>
                <a:gd name="T16" fmla="*/ 1051 w 1109"/>
                <a:gd name="T17" fmla="*/ 1245 h 1247"/>
                <a:gd name="T18" fmla="*/ 374 w 1109"/>
                <a:gd name="T19" fmla="*/ 1233 h 1247"/>
                <a:gd name="T20" fmla="*/ 1109 w 1109"/>
                <a:gd name="T21" fmla="*/ 1158 h 1247"/>
                <a:gd name="T22" fmla="*/ 345 w 1109"/>
                <a:gd name="T23" fmla="*/ 1132 h 1247"/>
                <a:gd name="T24" fmla="*/ 1109 w 1109"/>
                <a:gd name="T25" fmla="*/ 1122 h 1247"/>
                <a:gd name="T26" fmla="*/ 339 w 1109"/>
                <a:gd name="T27" fmla="*/ 1102 h 1247"/>
                <a:gd name="T28" fmla="*/ 339 w 1109"/>
                <a:gd name="T29" fmla="*/ 1030 h 1247"/>
                <a:gd name="T30" fmla="*/ 1097 w 1109"/>
                <a:gd name="T31" fmla="*/ 978 h 1247"/>
                <a:gd name="T32" fmla="*/ 333 w 1109"/>
                <a:gd name="T33" fmla="*/ 916 h 1247"/>
                <a:gd name="T34" fmla="*/ 1103 w 1109"/>
                <a:gd name="T35" fmla="*/ 864 h 1247"/>
                <a:gd name="T36" fmla="*/ 329 w 1109"/>
                <a:gd name="T37" fmla="*/ 844 h 1247"/>
                <a:gd name="T38" fmla="*/ 1109 w 1109"/>
                <a:gd name="T39" fmla="*/ 799 h 1247"/>
                <a:gd name="T40" fmla="*/ 261 w 1109"/>
                <a:gd name="T41" fmla="*/ 815 h 1247"/>
                <a:gd name="T42" fmla="*/ 49 w 1109"/>
                <a:gd name="T43" fmla="*/ 810 h 1247"/>
                <a:gd name="T44" fmla="*/ 225 w 1109"/>
                <a:gd name="T45" fmla="*/ 827 h 1247"/>
                <a:gd name="T46" fmla="*/ 117 w 1109"/>
                <a:gd name="T47" fmla="*/ 827 h 1247"/>
                <a:gd name="T48" fmla="*/ 0 w 1109"/>
                <a:gd name="T49" fmla="*/ 760 h 1247"/>
                <a:gd name="T50" fmla="*/ 1097 w 1109"/>
                <a:gd name="T51" fmla="*/ 727 h 1247"/>
                <a:gd name="T52" fmla="*/ 6 w 1109"/>
                <a:gd name="T53" fmla="*/ 682 h 1247"/>
                <a:gd name="T54" fmla="*/ 1109 w 1109"/>
                <a:gd name="T55" fmla="*/ 655 h 1247"/>
                <a:gd name="T56" fmla="*/ 12 w 1109"/>
                <a:gd name="T57" fmla="*/ 652 h 1247"/>
                <a:gd name="T58" fmla="*/ 1102 w 1109"/>
                <a:gd name="T59" fmla="*/ 625 h 1247"/>
                <a:gd name="T60" fmla="*/ 6 w 1109"/>
                <a:gd name="T61" fmla="*/ 586 h 1247"/>
                <a:gd name="T62" fmla="*/ 1049 w 1109"/>
                <a:gd name="T63" fmla="*/ 569 h 1247"/>
                <a:gd name="T64" fmla="*/ 982 w 1109"/>
                <a:gd name="T65" fmla="*/ 574 h 1247"/>
                <a:gd name="T66" fmla="*/ 904 w 1109"/>
                <a:gd name="T67" fmla="*/ 568 h 1247"/>
                <a:gd name="T68" fmla="*/ 840 w 1109"/>
                <a:gd name="T69" fmla="*/ 553 h 1247"/>
                <a:gd name="T70" fmla="*/ 12 w 1109"/>
                <a:gd name="T71" fmla="*/ 508 h 1247"/>
                <a:gd name="T72" fmla="*/ 811 w 1109"/>
                <a:gd name="T73" fmla="*/ 499 h 1247"/>
                <a:gd name="T74" fmla="*/ 811 w 1109"/>
                <a:gd name="T75" fmla="*/ 427 h 1247"/>
                <a:gd name="T76" fmla="*/ 0 w 1109"/>
                <a:gd name="T77" fmla="*/ 364 h 1247"/>
                <a:gd name="T78" fmla="*/ 812 w 1109"/>
                <a:gd name="T79" fmla="*/ 348 h 1247"/>
                <a:gd name="T80" fmla="*/ 872 w 1109"/>
                <a:gd name="T81" fmla="*/ 305 h 1247"/>
                <a:gd name="T82" fmla="*/ 958 w 1109"/>
                <a:gd name="T83" fmla="*/ 316 h 1247"/>
                <a:gd name="T84" fmla="*/ 958 w 1109"/>
                <a:gd name="T85" fmla="*/ 316 h 1247"/>
                <a:gd name="T86" fmla="*/ 1008 w 1109"/>
                <a:gd name="T87" fmla="*/ 289 h 1247"/>
                <a:gd name="T88" fmla="*/ 8 w 1109"/>
                <a:gd name="T89" fmla="*/ 227 h 1247"/>
                <a:gd name="T90" fmla="*/ 57 w 1109"/>
                <a:gd name="T91" fmla="*/ 179 h 1247"/>
                <a:gd name="T92" fmla="*/ 58 w 1109"/>
                <a:gd name="T93" fmla="*/ 178 h 1247"/>
                <a:gd name="T94" fmla="*/ 456 w 1109"/>
                <a:gd name="T95" fmla="*/ 160 h 1247"/>
                <a:gd name="T96" fmla="*/ 386 w 1109"/>
                <a:gd name="T97" fmla="*/ 170 h 1247"/>
                <a:gd name="T98" fmla="*/ 308 w 1109"/>
                <a:gd name="T99" fmla="*/ 176 h 1247"/>
                <a:gd name="T100" fmla="*/ 165 w 1109"/>
                <a:gd name="T101" fmla="*/ 176 h 1247"/>
                <a:gd name="T102" fmla="*/ 473 w 1109"/>
                <a:gd name="T103" fmla="*/ 143 h 1247"/>
                <a:gd name="T104" fmla="*/ 1026 w 1109"/>
                <a:gd name="T105" fmla="*/ 81 h 1247"/>
                <a:gd name="T106" fmla="*/ 486 w 1109"/>
                <a:gd name="T107" fmla="*/ 74 h 1247"/>
                <a:gd name="T108" fmla="*/ 989 w 1109"/>
                <a:gd name="T109" fmla="*/ 21 h 1247"/>
                <a:gd name="T110" fmla="*/ 994 w 1109"/>
                <a:gd name="T111" fmla="*/ 10 h 1247"/>
                <a:gd name="T112" fmla="*/ 568 w 1109"/>
                <a:gd name="T113" fmla="*/ 6 h 1247"/>
                <a:gd name="T114" fmla="*/ 885 w 1109"/>
                <a:gd name="T115" fmla="*/ 0 h 1247"/>
                <a:gd name="T116" fmla="*/ 849 w 1109"/>
                <a:gd name="T117" fmla="*/ 0 h 1247"/>
                <a:gd name="T118" fmla="*/ 783 w 1109"/>
                <a:gd name="T119" fmla="*/ 6 h 1247"/>
                <a:gd name="T120" fmla="*/ 706 w 1109"/>
                <a:gd name="T121" fmla="*/ 12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9" h="1247">
                  <a:moveTo>
                    <a:pt x="1014" y="1247"/>
                  </a:moveTo>
                  <a:cubicBezTo>
                    <a:pt x="978" y="1247"/>
                    <a:pt x="978" y="1247"/>
                    <a:pt x="978" y="1247"/>
                  </a:cubicBezTo>
                  <a:cubicBezTo>
                    <a:pt x="974" y="1247"/>
                    <a:pt x="972" y="1244"/>
                    <a:pt x="972" y="1241"/>
                  </a:cubicBezTo>
                  <a:cubicBezTo>
                    <a:pt x="972" y="1238"/>
                    <a:pt x="974" y="1235"/>
                    <a:pt x="978" y="1235"/>
                  </a:cubicBezTo>
                  <a:cubicBezTo>
                    <a:pt x="1014" y="1235"/>
                    <a:pt x="1014" y="1235"/>
                    <a:pt x="1014" y="1235"/>
                  </a:cubicBezTo>
                  <a:cubicBezTo>
                    <a:pt x="1017" y="1235"/>
                    <a:pt x="1020" y="1238"/>
                    <a:pt x="1020" y="1241"/>
                  </a:cubicBezTo>
                  <a:cubicBezTo>
                    <a:pt x="1020" y="1244"/>
                    <a:pt x="1017" y="1247"/>
                    <a:pt x="1014" y="1247"/>
                  </a:cubicBezTo>
                  <a:moveTo>
                    <a:pt x="942" y="1247"/>
                  </a:moveTo>
                  <a:cubicBezTo>
                    <a:pt x="906" y="1247"/>
                    <a:pt x="906" y="1247"/>
                    <a:pt x="906" y="1247"/>
                  </a:cubicBezTo>
                  <a:cubicBezTo>
                    <a:pt x="903" y="1247"/>
                    <a:pt x="900" y="1244"/>
                    <a:pt x="900" y="1241"/>
                  </a:cubicBezTo>
                  <a:cubicBezTo>
                    <a:pt x="900" y="1238"/>
                    <a:pt x="903" y="1235"/>
                    <a:pt x="906" y="1235"/>
                  </a:cubicBezTo>
                  <a:cubicBezTo>
                    <a:pt x="942" y="1235"/>
                    <a:pt x="942" y="1235"/>
                    <a:pt x="942" y="1235"/>
                  </a:cubicBezTo>
                  <a:cubicBezTo>
                    <a:pt x="945" y="1235"/>
                    <a:pt x="948" y="1238"/>
                    <a:pt x="948" y="1241"/>
                  </a:cubicBezTo>
                  <a:cubicBezTo>
                    <a:pt x="948" y="1244"/>
                    <a:pt x="945" y="1247"/>
                    <a:pt x="942" y="1247"/>
                  </a:cubicBezTo>
                  <a:moveTo>
                    <a:pt x="870" y="1247"/>
                  </a:moveTo>
                  <a:cubicBezTo>
                    <a:pt x="834" y="1247"/>
                    <a:pt x="834" y="1247"/>
                    <a:pt x="834" y="1247"/>
                  </a:cubicBezTo>
                  <a:cubicBezTo>
                    <a:pt x="831" y="1247"/>
                    <a:pt x="828" y="1244"/>
                    <a:pt x="828" y="1241"/>
                  </a:cubicBezTo>
                  <a:cubicBezTo>
                    <a:pt x="828" y="1238"/>
                    <a:pt x="831" y="1235"/>
                    <a:pt x="834" y="1235"/>
                  </a:cubicBezTo>
                  <a:cubicBezTo>
                    <a:pt x="870" y="1235"/>
                    <a:pt x="870" y="1235"/>
                    <a:pt x="870" y="1235"/>
                  </a:cubicBezTo>
                  <a:cubicBezTo>
                    <a:pt x="873" y="1235"/>
                    <a:pt x="876" y="1238"/>
                    <a:pt x="876" y="1241"/>
                  </a:cubicBezTo>
                  <a:cubicBezTo>
                    <a:pt x="876" y="1244"/>
                    <a:pt x="873" y="1247"/>
                    <a:pt x="870" y="1247"/>
                  </a:cubicBezTo>
                  <a:moveTo>
                    <a:pt x="798" y="1247"/>
                  </a:moveTo>
                  <a:cubicBezTo>
                    <a:pt x="762" y="1247"/>
                    <a:pt x="762" y="1247"/>
                    <a:pt x="762" y="1247"/>
                  </a:cubicBezTo>
                  <a:cubicBezTo>
                    <a:pt x="759" y="1247"/>
                    <a:pt x="756" y="1244"/>
                    <a:pt x="756" y="1241"/>
                  </a:cubicBezTo>
                  <a:cubicBezTo>
                    <a:pt x="756" y="1238"/>
                    <a:pt x="759" y="1235"/>
                    <a:pt x="762" y="1235"/>
                  </a:cubicBezTo>
                  <a:cubicBezTo>
                    <a:pt x="798" y="1235"/>
                    <a:pt x="798" y="1235"/>
                    <a:pt x="798" y="1235"/>
                  </a:cubicBezTo>
                  <a:cubicBezTo>
                    <a:pt x="801" y="1235"/>
                    <a:pt x="804" y="1238"/>
                    <a:pt x="804" y="1241"/>
                  </a:cubicBezTo>
                  <a:cubicBezTo>
                    <a:pt x="804" y="1244"/>
                    <a:pt x="801" y="1247"/>
                    <a:pt x="798" y="1247"/>
                  </a:cubicBezTo>
                  <a:moveTo>
                    <a:pt x="726" y="1247"/>
                  </a:moveTo>
                  <a:cubicBezTo>
                    <a:pt x="690" y="1247"/>
                    <a:pt x="690" y="1247"/>
                    <a:pt x="690" y="1247"/>
                  </a:cubicBezTo>
                  <a:cubicBezTo>
                    <a:pt x="687" y="1247"/>
                    <a:pt x="684" y="1244"/>
                    <a:pt x="684" y="1241"/>
                  </a:cubicBezTo>
                  <a:cubicBezTo>
                    <a:pt x="684" y="1238"/>
                    <a:pt x="687" y="1235"/>
                    <a:pt x="690" y="1235"/>
                  </a:cubicBezTo>
                  <a:cubicBezTo>
                    <a:pt x="726" y="1235"/>
                    <a:pt x="726" y="1235"/>
                    <a:pt x="726" y="1235"/>
                  </a:cubicBezTo>
                  <a:cubicBezTo>
                    <a:pt x="729" y="1235"/>
                    <a:pt x="732" y="1238"/>
                    <a:pt x="732" y="1241"/>
                  </a:cubicBezTo>
                  <a:cubicBezTo>
                    <a:pt x="732" y="1244"/>
                    <a:pt x="729" y="1247"/>
                    <a:pt x="726" y="1247"/>
                  </a:cubicBezTo>
                  <a:moveTo>
                    <a:pt x="654" y="1247"/>
                  </a:moveTo>
                  <a:cubicBezTo>
                    <a:pt x="618" y="1247"/>
                    <a:pt x="618" y="1247"/>
                    <a:pt x="618" y="1247"/>
                  </a:cubicBezTo>
                  <a:cubicBezTo>
                    <a:pt x="615" y="1247"/>
                    <a:pt x="612" y="1244"/>
                    <a:pt x="612" y="1241"/>
                  </a:cubicBezTo>
                  <a:cubicBezTo>
                    <a:pt x="612" y="1238"/>
                    <a:pt x="615" y="1235"/>
                    <a:pt x="618" y="1235"/>
                  </a:cubicBezTo>
                  <a:cubicBezTo>
                    <a:pt x="654" y="1235"/>
                    <a:pt x="654" y="1235"/>
                    <a:pt x="654" y="1235"/>
                  </a:cubicBezTo>
                  <a:cubicBezTo>
                    <a:pt x="658" y="1235"/>
                    <a:pt x="660" y="1238"/>
                    <a:pt x="660" y="1241"/>
                  </a:cubicBezTo>
                  <a:cubicBezTo>
                    <a:pt x="660" y="1244"/>
                    <a:pt x="658" y="1247"/>
                    <a:pt x="654" y="1247"/>
                  </a:cubicBezTo>
                  <a:moveTo>
                    <a:pt x="582" y="1247"/>
                  </a:moveTo>
                  <a:cubicBezTo>
                    <a:pt x="547" y="1247"/>
                    <a:pt x="547" y="1247"/>
                    <a:pt x="547" y="1247"/>
                  </a:cubicBezTo>
                  <a:cubicBezTo>
                    <a:pt x="543" y="1247"/>
                    <a:pt x="541" y="1244"/>
                    <a:pt x="541" y="1241"/>
                  </a:cubicBezTo>
                  <a:cubicBezTo>
                    <a:pt x="541" y="1238"/>
                    <a:pt x="543" y="1235"/>
                    <a:pt x="547" y="1235"/>
                  </a:cubicBezTo>
                  <a:cubicBezTo>
                    <a:pt x="582" y="1235"/>
                    <a:pt x="582" y="1235"/>
                    <a:pt x="582" y="1235"/>
                  </a:cubicBezTo>
                  <a:cubicBezTo>
                    <a:pt x="586" y="1235"/>
                    <a:pt x="588" y="1238"/>
                    <a:pt x="588" y="1241"/>
                  </a:cubicBezTo>
                  <a:cubicBezTo>
                    <a:pt x="588" y="1244"/>
                    <a:pt x="586" y="1247"/>
                    <a:pt x="582" y="1247"/>
                  </a:cubicBezTo>
                  <a:moveTo>
                    <a:pt x="511" y="1247"/>
                  </a:moveTo>
                  <a:cubicBezTo>
                    <a:pt x="475" y="1247"/>
                    <a:pt x="475" y="1247"/>
                    <a:pt x="475" y="1247"/>
                  </a:cubicBezTo>
                  <a:cubicBezTo>
                    <a:pt x="471" y="1247"/>
                    <a:pt x="469" y="1244"/>
                    <a:pt x="469" y="1241"/>
                  </a:cubicBezTo>
                  <a:cubicBezTo>
                    <a:pt x="469" y="1238"/>
                    <a:pt x="471" y="1235"/>
                    <a:pt x="475" y="1235"/>
                  </a:cubicBezTo>
                  <a:cubicBezTo>
                    <a:pt x="511" y="1235"/>
                    <a:pt x="511" y="1235"/>
                    <a:pt x="511" y="1235"/>
                  </a:cubicBezTo>
                  <a:cubicBezTo>
                    <a:pt x="514" y="1235"/>
                    <a:pt x="517" y="1238"/>
                    <a:pt x="517" y="1241"/>
                  </a:cubicBezTo>
                  <a:cubicBezTo>
                    <a:pt x="517" y="1244"/>
                    <a:pt x="514" y="1247"/>
                    <a:pt x="511" y="1247"/>
                  </a:cubicBezTo>
                  <a:moveTo>
                    <a:pt x="439" y="1247"/>
                  </a:moveTo>
                  <a:cubicBezTo>
                    <a:pt x="407" y="1247"/>
                    <a:pt x="407" y="1247"/>
                    <a:pt x="407" y="1247"/>
                  </a:cubicBezTo>
                  <a:cubicBezTo>
                    <a:pt x="405" y="1247"/>
                    <a:pt x="404" y="1247"/>
                    <a:pt x="402" y="1247"/>
                  </a:cubicBezTo>
                  <a:cubicBezTo>
                    <a:pt x="399" y="1246"/>
                    <a:pt x="397" y="1244"/>
                    <a:pt x="397" y="1240"/>
                  </a:cubicBezTo>
                  <a:cubicBezTo>
                    <a:pt x="397" y="1237"/>
                    <a:pt x="400" y="1235"/>
                    <a:pt x="403" y="1235"/>
                  </a:cubicBezTo>
                  <a:cubicBezTo>
                    <a:pt x="404" y="1235"/>
                    <a:pt x="406" y="1235"/>
                    <a:pt x="407" y="1235"/>
                  </a:cubicBezTo>
                  <a:cubicBezTo>
                    <a:pt x="439" y="1235"/>
                    <a:pt x="439" y="1235"/>
                    <a:pt x="439" y="1235"/>
                  </a:cubicBezTo>
                  <a:cubicBezTo>
                    <a:pt x="442" y="1235"/>
                    <a:pt x="445" y="1238"/>
                    <a:pt x="445" y="1241"/>
                  </a:cubicBezTo>
                  <a:cubicBezTo>
                    <a:pt x="445" y="1244"/>
                    <a:pt x="442" y="1247"/>
                    <a:pt x="439" y="1247"/>
                  </a:cubicBezTo>
                  <a:moveTo>
                    <a:pt x="1049" y="1245"/>
                  </a:moveTo>
                  <a:cubicBezTo>
                    <a:pt x="1047" y="1245"/>
                    <a:pt x="1044" y="1243"/>
                    <a:pt x="1044" y="1241"/>
                  </a:cubicBezTo>
                  <a:cubicBezTo>
                    <a:pt x="1043" y="1237"/>
                    <a:pt x="1045" y="1234"/>
                    <a:pt x="1048" y="1234"/>
                  </a:cubicBezTo>
                  <a:cubicBezTo>
                    <a:pt x="1059" y="1231"/>
                    <a:pt x="1069" y="1226"/>
                    <a:pt x="1077" y="1219"/>
                  </a:cubicBezTo>
                  <a:cubicBezTo>
                    <a:pt x="1079" y="1217"/>
                    <a:pt x="1083" y="1217"/>
                    <a:pt x="1085" y="1219"/>
                  </a:cubicBezTo>
                  <a:cubicBezTo>
                    <a:pt x="1088" y="1222"/>
                    <a:pt x="1088" y="1225"/>
                    <a:pt x="1085" y="1228"/>
                  </a:cubicBezTo>
                  <a:cubicBezTo>
                    <a:pt x="1075" y="1237"/>
                    <a:pt x="1063" y="1243"/>
                    <a:pt x="1051" y="1245"/>
                  </a:cubicBezTo>
                  <a:cubicBezTo>
                    <a:pt x="1050" y="1245"/>
                    <a:pt x="1050" y="1245"/>
                    <a:pt x="1049" y="1245"/>
                  </a:cubicBezTo>
                  <a:moveTo>
                    <a:pt x="369" y="1235"/>
                  </a:moveTo>
                  <a:cubicBezTo>
                    <a:pt x="368" y="1235"/>
                    <a:pt x="367" y="1235"/>
                    <a:pt x="366" y="1234"/>
                  </a:cubicBezTo>
                  <a:cubicBezTo>
                    <a:pt x="355" y="1227"/>
                    <a:pt x="346" y="1217"/>
                    <a:pt x="340" y="1205"/>
                  </a:cubicBezTo>
                  <a:cubicBezTo>
                    <a:pt x="339" y="1202"/>
                    <a:pt x="340" y="1199"/>
                    <a:pt x="343" y="1197"/>
                  </a:cubicBezTo>
                  <a:cubicBezTo>
                    <a:pt x="346" y="1196"/>
                    <a:pt x="350" y="1197"/>
                    <a:pt x="351" y="1200"/>
                  </a:cubicBezTo>
                  <a:cubicBezTo>
                    <a:pt x="356" y="1210"/>
                    <a:pt x="363" y="1218"/>
                    <a:pt x="372" y="1224"/>
                  </a:cubicBezTo>
                  <a:cubicBezTo>
                    <a:pt x="375" y="1226"/>
                    <a:pt x="376" y="1230"/>
                    <a:pt x="374" y="1233"/>
                  </a:cubicBezTo>
                  <a:cubicBezTo>
                    <a:pt x="373" y="1234"/>
                    <a:pt x="371" y="1235"/>
                    <a:pt x="369" y="1235"/>
                  </a:cubicBezTo>
                  <a:moveTo>
                    <a:pt x="1100" y="1199"/>
                  </a:moveTo>
                  <a:cubicBezTo>
                    <a:pt x="1100" y="1199"/>
                    <a:pt x="1099" y="1199"/>
                    <a:pt x="1098" y="1199"/>
                  </a:cubicBezTo>
                  <a:cubicBezTo>
                    <a:pt x="1095" y="1198"/>
                    <a:pt x="1094" y="1195"/>
                    <a:pt x="1095" y="1192"/>
                  </a:cubicBezTo>
                  <a:cubicBezTo>
                    <a:pt x="1097" y="1186"/>
                    <a:pt x="1097" y="1179"/>
                    <a:pt x="1097" y="1173"/>
                  </a:cubicBezTo>
                  <a:cubicBezTo>
                    <a:pt x="1097" y="1158"/>
                    <a:pt x="1097" y="1158"/>
                    <a:pt x="1097" y="1158"/>
                  </a:cubicBezTo>
                  <a:cubicBezTo>
                    <a:pt x="1097" y="1155"/>
                    <a:pt x="1100" y="1152"/>
                    <a:pt x="1103" y="1152"/>
                  </a:cubicBezTo>
                  <a:cubicBezTo>
                    <a:pt x="1107" y="1152"/>
                    <a:pt x="1109" y="1155"/>
                    <a:pt x="1109" y="1158"/>
                  </a:cubicBezTo>
                  <a:cubicBezTo>
                    <a:pt x="1109" y="1173"/>
                    <a:pt x="1109" y="1173"/>
                    <a:pt x="1109" y="1173"/>
                  </a:cubicBezTo>
                  <a:cubicBezTo>
                    <a:pt x="1109" y="1180"/>
                    <a:pt x="1108" y="1188"/>
                    <a:pt x="1106" y="1195"/>
                  </a:cubicBezTo>
                  <a:cubicBezTo>
                    <a:pt x="1105" y="1198"/>
                    <a:pt x="1103" y="1199"/>
                    <a:pt x="1100" y="1199"/>
                  </a:cubicBezTo>
                  <a:moveTo>
                    <a:pt x="339" y="1174"/>
                  </a:moveTo>
                  <a:cubicBezTo>
                    <a:pt x="336" y="1174"/>
                    <a:pt x="333" y="1171"/>
                    <a:pt x="333" y="1168"/>
                  </a:cubicBezTo>
                  <a:cubicBezTo>
                    <a:pt x="333" y="1132"/>
                    <a:pt x="333" y="1132"/>
                    <a:pt x="333" y="1132"/>
                  </a:cubicBezTo>
                  <a:cubicBezTo>
                    <a:pt x="333" y="1129"/>
                    <a:pt x="336" y="1126"/>
                    <a:pt x="339" y="1126"/>
                  </a:cubicBezTo>
                  <a:cubicBezTo>
                    <a:pt x="342" y="1126"/>
                    <a:pt x="345" y="1129"/>
                    <a:pt x="345" y="1132"/>
                  </a:cubicBezTo>
                  <a:cubicBezTo>
                    <a:pt x="345" y="1168"/>
                    <a:pt x="345" y="1168"/>
                    <a:pt x="345" y="1168"/>
                  </a:cubicBezTo>
                  <a:cubicBezTo>
                    <a:pt x="345" y="1171"/>
                    <a:pt x="342" y="1174"/>
                    <a:pt x="339" y="1174"/>
                  </a:cubicBezTo>
                  <a:moveTo>
                    <a:pt x="1103" y="1128"/>
                  </a:moveTo>
                  <a:cubicBezTo>
                    <a:pt x="1100" y="1128"/>
                    <a:pt x="1097" y="1125"/>
                    <a:pt x="1097" y="1122"/>
                  </a:cubicBezTo>
                  <a:cubicBezTo>
                    <a:pt x="1097" y="1086"/>
                    <a:pt x="1097" y="1086"/>
                    <a:pt x="1097" y="1086"/>
                  </a:cubicBezTo>
                  <a:cubicBezTo>
                    <a:pt x="1097" y="1083"/>
                    <a:pt x="1100" y="1080"/>
                    <a:pt x="1103" y="1080"/>
                  </a:cubicBezTo>
                  <a:cubicBezTo>
                    <a:pt x="1107" y="1080"/>
                    <a:pt x="1109" y="1083"/>
                    <a:pt x="1109" y="1086"/>
                  </a:cubicBezTo>
                  <a:cubicBezTo>
                    <a:pt x="1109" y="1122"/>
                    <a:pt x="1109" y="1122"/>
                    <a:pt x="1109" y="1122"/>
                  </a:cubicBezTo>
                  <a:cubicBezTo>
                    <a:pt x="1109" y="1125"/>
                    <a:pt x="1107" y="1128"/>
                    <a:pt x="1103" y="1128"/>
                  </a:cubicBezTo>
                  <a:moveTo>
                    <a:pt x="339" y="1102"/>
                  </a:moveTo>
                  <a:cubicBezTo>
                    <a:pt x="336" y="1102"/>
                    <a:pt x="333" y="1099"/>
                    <a:pt x="333" y="1096"/>
                  </a:cubicBezTo>
                  <a:cubicBezTo>
                    <a:pt x="333" y="1060"/>
                    <a:pt x="333" y="1060"/>
                    <a:pt x="333" y="1060"/>
                  </a:cubicBezTo>
                  <a:cubicBezTo>
                    <a:pt x="333" y="1057"/>
                    <a:pt x="336" y="1054"/>
                    <a:pt x="339" y="1054"/>
                  </a:cubicBezTo>
                  <a:cubicBezTo>
                    <a:pt x="342" y="1054"/>
                    <a:pt x="345" y="1057"/>
                    <a:pt x="345" y="1060"/>
                  </a:cubicBezTo>
                  <a:cubicBezTo>
                    <a:pt x="345" y="1096"/>
                    <a:pt x="345" y="1096"/>
                    <a:pt x="345" y="1096"/>
                  </a:cubicBezTo>
                  <a:cubicBezTo>
                    <a:pt x="345" y="1099"/>
                    <a:pt x="342" y="1102"/>
                    <a:pt x="339" y="1102"/>
                  </a:cubicBezTo>
                  <a:moveTo>
                    <a:pt x="1103" y="1056"/>
                  </a:moveTo>
                  <a:cubicBezTo>
                    <a:pt x="1100" y="1056"/>
                    <a:pt x="1097" y="1053"/>
                    <a:pt x="1097" y="1050"/>
                  </a:cubicBezTo>
                  <a:cubicBezTo>
                    <a:pt x="1097" y="1014"/>
                    <a:pt x="1097" y="1014"/>
                    <a:pt x="1097" y="1014"/>
                  </a:cubicBezTo>
                  <a:cubicBezTo>
                    <a:pt x="1097" y="1011"/>
                    <a:pt x="1100" y="1008"/>
                    <a:pt x="1103" y="1008"/>
                  </a:cubicBezTo>
                  <a:cubicBezTo>
                    <a:pt x="1107" y="1008"/>
                    <a:pt x="1109" y="1011"/>
                    <a:pt x="1109" y="1014"/>
                  </a:cubicBezTo>
                  <a:cubicBezTo>
                    <a:pt x="1109" y="1050"/>
                    <a:pt x="1109" y="1050"/>
                    <a:pt x="1109" y="1050"/>
                  </a:cubicBezTo>
                  <a:cubicBezTo>
                    <a:pt x="1109" y="1053"/>
                    <a:pt x="1107" y="1056"/>
                    <a:pt x="1103" y="1056"/>
                  </a:cubicBezTo>
                  <a:moveTo>
                    <a:pt x="339" y="1030"/>
                  </a:moveTo>
                  <a:cubicBezTo>
                    <a:pt x="336" y="1030"/>
                    <a:pt x="333" y="1027"/>
                    <a:pt x="333" y="1024"/>
                  </a:cubicBezTo>
                  <a:cubicBezTo>
                    <a:pt x="333" y="988"/>
                    <a:pt x="333" y="988"/>
                    <a:pt x="333" y="988"/>
                  </a:cubicBezTo>
                  <a:cubicBezTo>
                    <a:pt x="333" y="985"/>
                    <a:pt x="336" y="982"/>
                    <a:pt x="339" y="982"/>
                  </a:cubicBezTo>
                  <a:cubicBezTo>
                    <a:pt x="342" y="982"/>
                    <a:pt x="345" y="985"/>
                    <a:pt x="345" y="988"/>
                  </a:cubicBezTo>
                  <a:cubicBezTo>
                    <a:pt x="345" y="1024"/>
                    <a:pt x="345" y="1024"/>
                    <a:pt x="345" y="1024"/>
                  </a:cubicBezTo>
                  <a:cubicBezTo>
                    <a:pt x="345" y="1027"/>
                    <a:pt x="342" y="1030"/>
                    <a:pt x="339" y="1030"/>
                  </a:cubicBezTo>
                  <a:moveTo>
                    <a:pt x="1103" y="984"/>
                  </a:moveTo>
                  <a:cubicBezTo>
                    <a:pt x="1100" y="984"/>
                    <a:pt x="1097" y="981"/>
                    <a:pt x="1097" y="978"/>
                  </a:cubicBezTo>
                  <a:cubicBezTo>
                    <a:pt x="1097" y="942"/>
                    <a:pt x="1097" y="942"/>
                    <a:pt x="1097" y="942"/>
                  </a:cubicBezTo>
                  <a:cubicBezTo>
                    <a:pt x="1097" y="939"/>
                    <a:pt x="1100" y="936"/>
                    <a:pt x="1103" y="936"/>
                  </a:cubicBezTo>
                  <a:cubicBezTo>
                    <a:pt x="1107" y="936"/>
                    <a:pt x="1109" y="939"/>
                    <a:pt x="1109" y="942"/>
                  </a:cubicBezTo>
                  <a:cubicBezTo>
                    <a:pt x="1109" y="978"/>
                    <a:pt x="1109" y="978"/>
                    <a:pt x="1109" y="978"/>
                  </a:cubicBezTo>
                  <a:cubicBezTo>
                    <a:pt x="1109" y="981"/>
                    <a:pt x="1107" y="984"/>
                    <a:pt x="1103" y="984"/>
                  </a:cubicBezTo>
                  <a:moveTo>
                    <a:pt x="339" y="958"/>
                  </a:moveTo>
                  <a:cubicBezTo>
                    <a:pt x="336" y="958"/>
                    <a:pt x="333" y="955"/>
                    <a:pt x="333" y="952"/>
                  </a:cubicBezTo>
                  <a:cubicBezTo>
                    <a:pt x="333" y="916"/>
                    <a:pt x="333" y="916"/>
                    <a:pt x="333" y="916"/>
                  </a:cubicBezTo>
                  <a:cubicBezTo>
                    <a:pt x="333" y="913"/>
                    <a:pt x="336" y="910"/>
                    <a:pt x="339" y="910"/>
                  </a:cubicBezTo>
                  <a:cubicBezTo>
                    <a:pt x="342" y="910"/>
                    <a:pt x="345" y="913"/>
                    <a:pt x="345" y="916"/>
                  </a:cubicBezTo>
                  <a:cubicBezTo>
                    <a:pt x="345" y="952"/>
                    <a:pt x="345" y="952"/>
                    <a:pt x="345" y="952"/>
                  </a:cubicBezTo>
                  <a:cubicBezTo>
                    <a:pt x="345" y="955"/>
                    <a:pt x="342" y="958"/>
                    <a:pt x="339" y="958"/>
                  </a:cubicBezTo>
                  <a:moveTo>
                    <a:pt x="1103" y="912"/>
                  </a:moveTo>
                  <a:cubicBezTo>
                    <a:pt x="1100" y="912"/>
                    <a:pt x="1097" y="910"/>
                    <a:pt x="1097" y="906"/>
                  </a:cubicBezTo>
                  <a:cubicBezTo>
                    <a:pt x="1097" y="870"/>
                    <a:pt x="1097" y="870"/>
                    <a:pt x="1097" y="870"/>
                  </a:cubicBezTo>
                  <a:cubicBezTo>
                    <a:pt x="1097" y="867"/>
                    <a:pt x="1100" y="864"/>
                    <a:pt x="1103" y="864"/>
                  </a:cubicBezTo>
                  <a:cubicBezTo>
                    <a:pt x="1107" y="864"/>
                    <a:pt x="1109" y="867"/>
                    <a:pt x="1109" y="870"/>
                  </a:cubicBezTo>
                  <a:cubicBezTo>
                    <a:pt x="1109" y="906"/>
                    <a:pt x="1109" y="906"/>
                    <a:pt x="1109" y="906"/>
                  </a:cubicBezTo>
                  <a:cubicBezTo>
                    <a:pt x="1109" y="910"/>
                    <a:pt x="1107" y="912"/>
                    <a:pt x="1103" y="912"/>
                  </a:cubicBezTo>
                  <a:moveTo>
                    <a:pt x="338" y="886"/>
                  </a:moveTo>
                  <a:cubicBezTo>
                    <a:pt x="335" y="886"/>
                    <a:pt x="333" y="884"/>
                    <a:pt x="332" y="881"/>
                  </a:cubicBezTo>
                  <a:cubicBezTo>
                    <a:pt x="331" y="870"/>
                    <a:pt x="327" y="860"/>
                    <a:pt x="320" y="851"/>
                  </a:cubicBezTo>
                  <a:cubicBezTo>
                    <a:pt x="318" y="849"/>
                    <a:pt x="318" y="845"/>
                    <a:pt x="321" y="843"/>
                  </a:cubicBezTo>
                  <a:cubicBezTo>
                    <a:pt x="324" y="841"/>
                    <a:pt x="327" y="841"/>
                    <a:pt x="329" y="844"/>
                  </a:cubicBezTo>
                  <a:cubicBezTo>
                    <a:pt x="337" y="854"/>
                    <a:pt x="343" y="867"/>
                    <a:pt x="344" y="880"/>
                  </a:cubicBezTo>
                  <a:cubicBezTo>
                    <a:pt x="345" y="883"/>
                    <a:pt x="342" y="886"/>
                    <a:pt x="339" y="886"/>
                  </a:cubicBezTo>
                  <a:cubicBezTo>
                    <a:pt x="338" y="886"/>
                    <a:pt x="338" y="886"/>
                    <a:pt x="338" y="886"/>
                  </a:cubicBezTo>
                  <a:moveTo>
                    <a:pt x="1103" y="840"/>
                  </a:moveTo>
                  <a:cubicBezTo>
                    <a:pt x="1100" y="840"/>
                    <a:pt x="1097" y="838"/>
                    <a:pt x="1097" y="834"/>
                  </a:cubicBezTo>
                  <a:cubicBezTo>
                    <a:pt x="1097" y="799"/>
                    <a:pt x="1097" y="799"/>
                    <a:pt x="1097" y="799"/>
                  </a:cubicBezTo>
                  <a:cubicBezTo>
                    <a:pt x="1097" y="795"/>
                    <a:pt x="1100" y="793"/>
                    <a:pt x="1103" y="793"/>
                  </a:cubicBezTo>
                  <a:cubicBezTo>
                    <a:pt x="1107" y="793"/>
                    <a:pt x="1109" y="795"/>
                    <a:pt x="1109" y="799"/>
                  </a:cubicBezTo>
                  <a:cubicBezTo>
                    <a:pt x="1109" y="834"/>
                    <a:pt x="1109" y="834"/>
                    <a:pt x="1109" y="834"/>
                  </a:cubicBezTo>
                  <a:cubicBezTo>
                    <a:pt x="1109" y="838"/>
                    <a:pt x="1107" y="840"/>
                    <a:pt x="1103" y="840"/>
                  </a:cubicBezTo>
                  <a:moveTo>
                    <a:pt x="296" y="832"/>
                  </a:moveTo>
                  <a:cubicBezTo>
                    <a:pt x="296" y="832"/>
                    <a:pt x="295" y="832"/>
                    <a:pt x="294" y="832"/>
                  </a:cubicBezTo>
                  <a:cubicBezTo>
                    <a:pt x="287" y="829"/>
                    <a:pt x="279" y="827"/>
                    <a:pt x="271" y="827"/>
                  </a:cubicBezTo>
                  <a:cubicBezTo>
                    <a:pt x="261" y="827"/>
                    <a:pt x="261" y="827"/>
                    <a:pt x="261" y="827"/>
                  </a:cubicBezTo>
                  <a:cubicBezTo>
                    <a:pt x="258" y="827"/>
                    <a:pt x="255" y="825"/>
                    <a:pt x="255" y="821"/>
                  </a:cubicBezTo>
                  <a:cubicBezTo>
                    <a:pt x="255" y="818"/>
                    <a:pt x="258" y="815"/>
                    <a:pt x="261" y="815"/>
                  </a:cubicBezTo>
                  <a:cubicBezTo>
                    <a:pt x="271" y="815"/>
                    <a:pt x="271" y="815"/>
                    <a:pt x="271" y="815"/>
                  </a:cubicBezTo>
                  <a:cubicBezTo>
                    <a:pt x="280" y="815"/>
                    <a:pt x="290" y="817"/>
                    <a:pt x="298" y="821"/>
                  </a:cubicBezTo>
                  <a:cubicBezTo>
                    <a:pt x="302" y="822"/>
                    <a:pt x="303" y="825"/>
                    <a:pt x="302" y="828"/>
                  </a:cubicBezTo>
                  <a:cubicBezTo>
                    <a:pt x="301" y="831"/>
                    <a:pt x="299" y="832"/>
                    <a:pt x="296" y="832"/>
                  </a:cubicBezTo>
                  <a:moveTo>
                    <a:pt x="74" y="827"/>
                  </a:moveTo>
                  <a:cubicBezTo>
                    <a:pt x="64" y="827"/>
                    <a:pt x="53" y="825"/>
                    <a:pt x="44" y="821"/>
                  </a:cubicBezTo>
                  <a:cubicBezTo>
                    <a:pt x="41" y="819"/>
                    <a:pt x="39" y="816"/>
                    <a:pt x="41" y="813"/>
                  </a:cubicBezTo>
                  <a:cubicBezTo>
                    <a:pt x="42" y="810"/>
                    <a:pt x="46" y="809"/>
                    <a:pt x="49" y="810"/>
                  </a:cubicBezTo>
                  <a:cubicBezTo>
                    <a:pt x="57" y="814"/>
                    <a:pt x="65" y="815"/>
                    <a:pt x="74" y="815"/>
                  </a:cubicBezTo>
                  <a:cubicBezTo>
                    <a:pt x="74" y="815"/>
                    <a:pt x="74" y="815"/>
                    <a:pt x="74" y="815"/>
                  </a:cubicBezTo>
                  <a:cubicBezTo>
                    <a:pt x="81" y="815"/>
                    <a:pt x="81" y="815"/>
                    <a:pt x="81" y="815"/>
                  </a:cubicBezTo>
                  <a:cubicBezTo>
                    <a:pt x="85" y="815"/>
                    <a:pt x="87" y="818"/>
                    <a:pt x="87" y="821"/>
                  </a:cubicBezTo>
                  <a:cubicBezTo>
                    <a:pt x="87" y="825"/>
                    <a:pt x="85" y="827"/>
                    <a:pt x="81" y="827"/>
                  </a:cubicBezTo>
                  <a:cubicBezTo>
                    <a:pt x="74" y="827"/>
                    <a:pt x="74" y="827"/>
                    <a:pt x="74" y="827"/>
                  </a:cubicBezTo>
                  <a:cubicBezTo>
                    <a:pt x="74" y="827"/>
                    <a:pt x="74" y="827"/>
                    <a:pt x="74" y="827"/>
                  </a:cubicBezTo>
                  <a:moveTo>
                    <a:pt x="225" y="827"/>
                  </a:moveTo>
                  <a:cubicBezTo>
                    <a:pt x="189" y="827"/>
                    <a:pt x="189" y="827"/>
                    <a:pt x="189" y="827"/>
                  </a:cubicBezTo>
                  <a:cubicBezTo>
                    <a:pt x="186" y="827"/>
                    <a:pt x="183" y="825"/>
                    <a:pt x="183" y="821"/>
                  </a:cubicBezTo>
                  <a:cubicBezTo>
                    <a:pt x="183" y="818"/>
                    <a:pt x="186" y="815"/>
                    <a:pt x="189" y="815"/>
                  </a:cubicBezTo>
                  <a:cubicBezTo>
                    <a:pt x="225" y="815"/>
                    <a:pt x="225" y="815"/>
                    <a:pt x="225" y="815"/>
                  </a:cubicBezTo>
                  <a:cubicBezTo>
                    <a:pt x="228" y="815"/>
                    <a:pt x="231" y="818"/>
                    <a:pt x="231" y="821"/>
                  </a:cubicBezTo>
                  <a:cubicBezTo>
                    <a:pt x="231" y="825"/>
                    <a:pt x="228" y="827"/>
                    <a:pt x="225" y="827"/>
                  </a:cubicBezTo>
                  <a:moveTo>
                    <a:pt x="153" y="827"/>
                  </a:moveTo>
                  <a:cubicBezTo>
                    <a:pt x="117" y="827"/>
                    <a:pt x="117" y="827"/>
                    <a:pt x="117" y="827"/>
                  </a:cubicBezTo>
                  <a:cubicBezTo>
                    <a:pt x="114" y="827"/>
                    <a:pt x="111" y="825"/>
                    <a:pt x="111" y="821"/>
                  </a:cubicBezTo>
                  <a:cubicBezTo>
                    <a:pt x="111" y="818"/>
                    <a:pt x="114" y="815"/>
                    <a:pt x="117" y="815"/>
                  </a:cubicBezTo>
                  <a:cubicBezTo>
                    <a:pt x="153" y="815"/>
                    <a:pt x="153" y="815"/>
                    <a:pt x="153" y="815"/>
                  </a:cubicBezTo>
                  <a:cubicBezTo>
                    <a:pt x="156" y="815"/>
                    <a:pt x="159" y="818"/>
                    <a:pt x="159" y="821"/>
                  </a:cubicBezTo>
                  <a:cubicBezTo>
                    <a:pt x="159" y="825"/>
                    <a:pt x="156" y="827"/>
                    <a:pt x="153" y="827"/>
                  </a:cubicBezTo>
                  <a:moveTo>
                    <a:pt x="19" y="799"/>
                  </a:moveTo>
                  <a:cubicBezTo>
                    <a:pt x="17" y="799"/>
                    <a:pt x="15" y="798"/>
                    <a:pt x="14" y="796"/>
                  </a:cubicBezTo>
                  <a:cubicBezTo>
                    <a:pt x="6" y="786"/>
                    <a:pt x="2" y="773"/>
                    <a:pt x="0" y="760"/>
                  </a:cubicBezTo>
                  <a:cubicBezTo>
                    <a:pt x="0" y="757"/>
                    <a:pt x="2" y="754"/>
                    <a:pt x="6" y="754"/>
                  </a:cubicBezTo>
                  <a:cubicBezTo>
                    <a:pt x="9" y="753"/>
                    <a:pt x="12" y="756"/>
                    <a:pt x="12" y="759"/>
                  </a:cubicBezTo>
                  <a:cubicBezTo>
                    <a:pt x="13" y="770"/>
                    <a:pt x="17" y="780"/>
                    <a:pt x="24" y="789"/>
                  </a:cubicBezTo>
                  <a:cubicBezTo>
                    <a:pt x="26" y="792"/>
                    <a:pt x="25" y="796"/>
                    <a:pt x="22" y="798"/>
                  </a:cubicBezTo>
                  <a:cubicBezTo>
                    <a:pt x="21" y="799"/>
                    <a:pt x="20" y="799"/>
                    <a:pt x="19" y="799"/>
                  </a:cubicBezTo>
                  <a:moveTo>
                    <a:pt x="1103" y="769"/>
                  </a:moveTo>
                  <a:cubicBezTo>
                    <a:pt x="1100" y="769"/>
                    <a:pt x="1097" y="766"/>
                    <a:pt x="1097" y="763"/>
                  </a:cubicBezTo>
                  <a:cubicBezTo>
                    <a:pt x="1097" y="727"/>
                    <a:pt x="1097" y="727"/>
                    <a:pt x="1097" y="727"/>
                  </a:cubicBezTo>
                  <a:cubicBezTo>
                    <a:pt x="1097" y="723"/>
                    <a:pt x="1100" y="721"/>
                    <a:pt x="1103" y="721"/>
                  </a:cubicBezTo>
                  <a:cubicBezTo>
                    <a:pt x="1107" y="721"/>
                    <a:pt x="1109" y="723"/>
                    <a:pt x="1109" y="727"/>
                  </a:cubicBezTo>
                  <a:cubicBezTo>
                    <a:pt x="1109" y="763"/>
                    <a:pt x="1109" y="763"/>
                    <a:pt x="1109" y="763"/>
                  </a:cubicBezTo>
                  <a:cubicBezTo>
                    <a:pt x="1109" y="766"/>
                    <a:pt x="1107" y="769"/>
                    <a:pt x="1103" y="769"/>
                  </a:cubicBezTo>
                  <a:moveTo>
                    <a:pt x="6" y="730"/>
                  </a:moveTo>
                  <a:cubicBezTo>
                    <a:pt x="3" y="730"/>
                    <a:pt x="0" y="727"/>
                    <a:pt x="0" y="724"/>
                  </a:cubicBezTo>
                  <a:cubicBezTo>
                    <a:pt x="0" y="688"/>
                    <a:pt x="0" y="688"/>
                    <a:pt x="0" y="688"/>
                  </a:cubicBezTo>
                  <a:cubicBezTo>
                    <a:pt x="0" y="685"/>
                    <a:pt x="3" y="682"/>
                    <a:pt x="6" y="682"/>
                  </a:cubicBezTo>
                  <a:cubicBezTo>
                    <a:pt x="9" y="682"/>
                    <a:pt x="12" y="685"/>
                    <a:pt x="12" y="688"/>
                  </a:cubicBezTo>
                  <a:cubicBezTo>
                    <a:pt x="12" y="724"/>
                    <a:pt x="12" y="724"/>
                    <a:pt x="12" y="724"/>
                  </a:cubicBezTo>
                  <a:cubicBezTo>
                    <a:pt x="12" y="727"/>
                    <a:pt x="9" y="730"/>
                    <a:pt x="6" y="730"/>
                  </a:cubicBezTo>
                  <a:moveTo>
                    <a:pt x="1103" y="697"/>
                  </a:moveTo>
                  <a:cubicBezTo>
                    <a:pt x="1100" y="697"/>
                    <a:pt x="1097" y="694"/>
                    <a:pt x="1097" y="691"/>
                  </a:cubicBezTo>
                  <a:cubicBezTo>
                    <a:pt x="1097" y="655"/>
                    <a:pt x="1097" y="655"/>
                    <a:pt x="1097" y="655"/>
                  </a:cubicBezTo>
                  <a:cubicBezTo>
                    <a:pt x="1097" y="651"/>
                    <a:pt x="1100" y="649"/>
                    <a:pt x="1103" y="649"/>
                  </a:cubicBezTo>
                  <a:cubicBezTo>
                    <a:pt x="1107" y="649"/>
                    <a:pt x="1109" y="651"/>
                    <a:pt x="1109" y="655"/>
                  </a:cubicBezTo>
                  <a:cubicBezTo>
                    <a:pt x="1109" y="691"/>
                    <a:pt x="1109" y="691"/>
                    <a:pt x="1109" y="691"/>
                  </a:cubicBezTo>
                  <a:cubicBezTo>
                    <a:pt x="1109" y="694"/>
                    <a:pt x="1107" y="697"/>
                    <a:pt x="1103" y="697"/>
                  </a:cubicBezTo>
                  <a:moveTo>
                    <a:pt x="6" y="658"/>
                  </a:moveTo>
                  <a:cubicBezTo>
                    <a:pt x="3" y="658"/>
                    <a:pt x="0" y="655"/>
                    <a:pt x="0" y="652"/>
                  </a:cubicBezTo>
                  <a:cubicBezTo>
                    <a:pt x="0" y="616"/>
                    <a:pt x="0" y="616"/>
                    <a:pt x="0" y="616"/>
                  </a:cubicBezTo>
                  <a:cubicBezTo>
                    <a:pt x="0" y="613"/>
                    <a:pt x="3" y="610"/>
                    <a:pt x="6" y="610"/>
                  </a:cubicBezTo>
                  <a:cubicBezTo>
                    <a:pt x="9" y="610"/>
                    <a:pt x="12" y="613"/>
                    <a:pt x="12" y="616"/>
                  </a:cubicBezTo>
                  <a:cubicBezTo>
                    <a:pt x="12" y="652"/>
                    <a:pt x="12" y="652"/>
                    <a:pt x="12" y="652"/>
                  </a:cubicBezTo>
                  <a:cubicBezTo>
                    <a:pt x="12" y="655"/>
                    <a:pt x="9" y="658"/>
                    <a:pt x="6" y="658"/>
                  </a:cubicBezTo>
                  <a:moveTo>
                    <a:pt x="1100" y="625"/>
                  </a:moveTo>
                  <a:cubicBezTo>
                    <a:pt x="1097" y="625"/>
                    <a:pt x="1095" y="624"/>
                    <a:pt x="1094" y="621"/>
                  </a:cubicBezTo>
                  <a:cubicBezTo>
                    <a:pt x="1090" y="611"/>
                    <a:pt x="1084" y="602"/>
                    <a:pt x="1076" y="594"/>
                  </a:cubicBezTo>
                  <a:cubicBezTo>
                    <a:pt x="1073" y="592"/>
                    <a:pt x="1073" y="589"/>
                    <a:pt x="1075" y="586"/>
                  </a:cubicBezTo>
                  <a:cubicBezTo>
                    <a:pt x="1077" y="584"/>
                    <a:pt x="1081" y="583"/>
                    <a:pt x="1084" y="585"/>
                  </a:cubicBezTo>
                  <a:cubicBezTo>
                    <a:pt x="1094" y="594"/>
                    <a:pt x="1101" y="605"/>
                    <a:pt x="1105" y="617"/>
                  </a:cubicBezTo>
                  <a:cubicBezTo>
                    <a:pt x="1106" y="620"/>
                    <a:pt x="1105" y="624"/>
                    <a:pt x="1102" y="625"/>
                  </a:cubicBezTo>
                  <a:cubicBezTo>
                    <a:pt x="1101" y="625"/>
                    <a:pt x="1100" y="625"/>
                    <a:pt x="1100" y="625"/>
                  </a:cubicBezTo>
                  <a:moveTo>
                    <a:pt x="6" y="586"/>
                  </a:moveTo>
                  <a:cubicBezTo>
                    <a:pt x="3" y="586"/>
                    <a:pt x="0" y="583"/>
                    <a:pt x="0" y="580"/>
                  </a:cubicBezTo>
                  <a:cubicBezTo>
                    <a:pt x="0" y="544"/>
                    <a:pt x="0" y="544"/>
                    <a:pt x="0" y="544"/>
                  </a:cubicBezTo>
                  <a:cubicBezTo>
                    <a:pt x="0" y="541"/>
                    <a:pt x="3" y="538"/>
                    <a:pt x="6" y="538"/>
                  </a:cubicBezTo>
                  <a:cubicBezTo>
                    <a:pt x="9" y="538"/>
                    <a:pt x="12" y="541"/>
                    <a:pt x="12" y="544"/>
                  </a:cubicBezTo>
                  <a:cubicBezTo>
                    <a:pt x="12" y="580"/>
                    <a:pt x="12" y="580"/>
                    <a:pt x="12" y="580"/>
                  </a:cubicBezTo>
                  <a:cubicBezTo>
                    <a:pt x="12" y="583"/>
                    <a:pt x="9" y="586"/>
                    <a:pt x="6" y="586"/>
                  </a:cubicBezTo>
                  <a:moveTo>
                    <a:pt x="1048" y="581"/>
                  </a:moveTo>
                  <a:cubicBezTo>
                    <a:pt x="1047" y="581"/>
                    <a:pt x="1047" y="581"/>
                    <a:pt x="1047" y="581"/>
                  </a:cubicBezTo>
                  <a:cubicBezTo>
                    <a:pt x="1043" y="580"/>
                    <a:pt x="1039" y="580"/>
                    <a:pt x="1035" y="580"/>
                  </a:cubicBezTo>
                  <a:cubicBezTo>
                    <a:pt x="1012" y="580"/>
                    <a:pt x="1012" y="580"/>
                    <a:pt x="1012" y="580"/>
                  </a:cubicBezTo>
                  <a:cubicBezTo>
                    <a:pt x="1009" y="580"/>
                    <a:pt x="1006" y="577"/>
                    <a:pt x="1006" y="574"/>
                  </a:cubicBezTo>
                  <a:cubicBezTo>
                    <a:pt x="1006" y="570"/>
                    <a:pt x="1009" y="568"/>
                    <a:pt x="1012" y="568"/>
                  </a:cubicBezTo>
                  <a:cubicBezTo>
                    <a:pt x="1035" y="568"/>
                    <a:pt x="1035" y="568"/>
                    <a:pt x="1035" y="568"/>
                  </a:cubicBezTo>
                  <a:cubicBezTo>
                    <a:pt x="1040" y="568"/>
                    <a:pt x="1044" y="568"/>
                    <a:pt x="1049" y="569"/>
                  </a:cubicBezTo>
                  <a:cubicBezTo>
                    <a:pt x="1052" y="569"/>
                    <a:pt x="1054" y="572"/>
                    <a:pt x="1054" y="576"/>
                  </a:cubicBezTo>
                  <a:cubicBezTo>
                    <a:pt x="1053" y="579"/>
                    <a:pt x="1051" y="581"/>
                    <a:pt x="1048" y="581"/>
                  </a:cubicBezTo>
                  <a:moveTo>
                    <a:pt x="976" y="580"/>
                  </a:moveTo>
                  <a:cubicBezTo>
                    <a:pt x="940" y="580"/>
                    <a:pt x="940" y="580"/>
                    <a:pt x="940" y="580"/>
                  </a:cubicBezTo>
                  <a:cubicBezTo>
                    <a:pt x="937" y="580"/>
                    <a:pt x="934" y="577"/>
                    <a:pt x="934" y="574"/>
                  </a:cubicBezTo>
                  <a:cubicBezTo>
                    <a:pt x="934" y="570"/>
                    <a:pt x="937" y="568"/>
                    <a:pt x="940" y="568"/>
                  </a:cubicBezTo>
                  <a:cubicBezTo>
                    <a:pt x="976" y="568"/>
                    <a:pt x="976" y="568"/>
                    <a:pt x="976" y="568"/>
                  </a:cubicBezTo>
                  <a:cubicBezTo>
                    <a:pt x="979" y="568"/>
                    <a:pt x="982" y="570"/>
                    <a:pt x="982" y="574"/>
                  </a:cubicBezTo>
                  <a:cubicBezTo>
                    <a:pt x="982" y="577"/>
                    <a:pt x="979" y="580"/>
                    <a:pt x="976" y="580"/>
                  </a:cubicBezTo>
                  <a:moveTo>
                    <a:pt x="904" y="580"/>
                  </a:moveTo>
                  <a:cubicBezTo>
                    <a:pt x="879" y="580"/>
                    <a:pt x="879" y="580"/>
                    <a:pt x="879" y="580"/>
                  </a:cubicBezTo>
                  <a:cubicBezTo>
                    <a:pt x="875" y="580"/>
                    <a:pt x="871" y="579"/>
                    <a:pt x="867" y="579"/>
                  </a:cubicBezTo>
                  <a:cubicBezTo>
                    <a:pt x="864" y="578"/>
                    <a:pt x="862" y="575"/>
                    <a:pt x="862" y="572"/>
                  </a:cubicBezTo>
                  <a:cubicBezTo>
                    <a:pt x="863" y="568"/>
                    <a:pt x="866" y="566"/>
                    <a:pt x="869" y="567"/>
                  </a:cubicBezTo>
                  <a:cubicBezTo>
                    <a:pt x="873" y="567"/>
                    <a:pt x="876" y="568"/>
                    <a:pt x="879" y="568"/>
                  </a:cubicBezTo>
                  <a:cubicBezTo>
                    <a:pt x="904" y="568"/>
                    <a:pt x="904" y="568"/>
                    <a:pt x="904" y="568"/>
                  </a:cubicBezTo>
                  <a:cubicBezTo>
                    <a:pt x="907" y="568"/>
                    <a:pt x="910" y="570"/>
                    <a:pt x="910" y="574"/>
                  </a:cubicBezTo>
                  <a:cubicBezTo>
                    <a:pt x="910" y="577"/>
                    <a:pt x="907" y="580"/>
                    <a:pt x="904" y="580"/>
                  </a:cubicBezTo>
                  <a:moveTo>
                    <a:pt x="836" y="564"/>
                  </a:moveTo>
                  <a:cubicBezTo>
                    <a:pt x="835" y="564"/>
                    <a:pt x="833" y="563"/>
                    <a:pt x="832" y="562"/>
                  </a:cubicBezTo>
                  <a:cubicBezTo>
                    <a:pt x="822" y="554"/>
                    <a:pt x="814" y="543"/>
                    <a:pt x="810" y="531"/>
                  </a:cubicBezTo>
                  <a:cubicBezTo>
                    <a:pt x="809" y="528"/>
                    <a:pt x="810" y="524"/>
                    <a:pt x="813" y="523"/>
                  </a:cubicBezTo>
                  <a:cubicBezTo>
                    <a:pt x="817" y="522"/>
                    <a:pt x="820" y="524"/>
                    <a:pt x="821" y="527"/>
                  </a:cubicBezTo>
                  <a:cubicBezTo>
                    <a:pt x="825" y="537"/>
                    <a:pt x="831" y="546"/>
                    <a:pt x="840" y="553"/>
                  </a:cubicBezTo>
                  <a:cubicBezTo>
                    <a:pt x="842" y="555"/>
                    <a:pt x="843" y="559"/>
                    <a:pt x="841" y="562"/>
                  </a:cubicBezTo>
                  <a:cubicBezTo>
                    <a:pt x="839" y="563"/>
                    <a:pt x="838" y="564"/>
                    <a:pt x="836" y="564"/>
                  </a:cubicBezTo>
                  <a:moveTo>
                    <a:pt x="6" y="514"/>
                  </a:moveTo>
                  <a:cubicBezTo>
                    <a:pt x="3" y="514"/>
                    <a:pt x="0" y="511"/>
                    <a:pt x="0" y="508"/>
                  </a:cubicBezTo>
                  <a:cubicBezTo>
                    <a:pt x="0" y="472"/>
                    <a:pt x="0" y="472"/>
                    <a:pt x="0" y="472"/>
                  </a:cubicBezTo>
                  <a:cubicBezTo>
                    <a:pt x="0" y="469"/>
                    <a:pt x="3" y="466"/>
                    <a:pt x="6" y="466"/>
                  </a:cubicBezTo>
                  <a:cubicBezTo>
                    <a:pt x="9" y="466"/>
                    <a:pt x="12" y="469"/>
                    <a:pt x="12" y="472"/>
                  </a:cubicBezTo>
                  <a:cubicBezTo>
                    <a:pt x="12" y="508"/>
                    <a:pt x="12" y="508"/>
                    <a:pt x="12" y="508"/>
                  </a:cubicBezTo>
                  <a:cubicBezTo>
                    <a:pt x="12" y="511"/>
                    <a:pt x="9" y="514"/>
                    <a:pt x="6" y="514"/>
                  </a:cubicBezTo>
                  <a:moveTo>
                    <a:pt x="811" y="499"/>
                  </a:moveTo>
                  <a:cubicBezTo>
                    <a:pt x="808" y="499"/>
                    <a:pt x="805" y="497"/>
                    <a:pt x="805" y="493"/>
                  </a:cubicBezTo>
                  <a:cubicBezTo>
                    <a:pt x="805" y="457"/>
                    <a:pt x="805" y="457"/>
                    <a:pt x="805" y="457"/>
                  </a:cubicBezTo>
                  <a:cubicBezTo>
                    <a:pt x="805" y="454"/>
                    <a:pt x="808" y="451"/>
                    <a:pt x="811" y="451"/>
                  </a:cubicBezTo>
                  <a:cubicBezTo>
                    <a:pt x="815" y="451"/>
                    <a:pt x="817" y="454"/>
                    <a:pt x="817" y="457"/>
                  </a:cubicBezTo>
                  <a:cubicBezTo>
                    <a:pt x="817" y="493"/>
                    <a:pt x="817" y="493"/>
                    <a:pt x="817" y="493"/>
                  </a:cubicBezTo>
                  <a:cubicBezTo>
                    <a:pt x="817" y="497"/>
                    <a:pt x="815" y="499"/>
                    <a:pt x="811" y="499"/>
                  </a:cubicBezTo>
                  <a:moveTo>
                    <a:pt x="6" y="442"/>
                  </a:moveTo>
                  <a:cubicBezTo>
                    <a:pt x="3" y="442"/>
                    <a:pt x="0" y="440"/>
                    <a:pt x="0" y="436"/>
                  </a:cubicBezTo>
                  <a:cubicBezTo>
                    <a:pt x="0" y="400"/>
                    <a:pt x="0" y="400"/>
                    <a:pt x="0" y="400"/>
                  </a:cubicBezTo>
                  <a:cubicBezTo>
                    <a:pt x="0" y="397"/>
                    <a:pt x="3" y="394"/>
                    <a:pt x="6" y="394"/>
                  </a:cubicBezTo>
                  <a:cubicBezTo>
                    <a:pt x="9" y="394"/>
                    <a:pt x="12" y="397"/>
                    <a:pt x="12" y="400"/>
                  </a:cubicBezTo>
                  <a:cubicBezTo>
                    <a:pt x="12" y="436"/>
                    <a:pt x="12" y="436"/>
                    <a:pt x="12" y="436"/>
                  </a:cubicBezTo>
                  <a:cubicBezTo>
                    <a:pt x="12" y="440"/>
                    <a:pt x="9" y="442"/>
                    <a:pt x="6" y="442"/>
                  </a:cubicBezTo>
                  <a:moveTo>
                    <a:pt x="811" y="427"/>
                  </a:moveTo>
                  <a:cubicBezTo>
                    <a:pt x="808" y="427"/>
                    <a:pt x="805" y="425"/>
                    <a:pt x="805" y="421"/>
                  </a:cubicBezTo>
                  <a:cubicBezTo>
                    <a:pt x="805" y="386"/>
                    <a:pt x="805" y="386"/>
                    <a:pt x="805" y="386"/>
                  </a:cubicBezTo>
                  <a:cubicBezTo>
                    <a:pt x="805" y="382"/>
                    <a:pt x="808" y="380"/>
                    <a:pt x="811" y="380"/>
                  </a:cubicBezTo>
                  <a:cubicBezTo>
                    <a:pt x="815" y="380"/>
                    <a:pt x="817" y="382"/>
                    <a:pt x="817" y="386"/>
                  </a:cubicBezTo>
                  <a:cubicBezTo>
                    <a:pt x="817" y="421"/>
                    <a:pt x="817" y="421"/>
                    <a:pt x="817" y="421"/>
                  </a:cubicBezTo>
                  <a:cubicBezTo>
                    <a:pt x="817" y="425"/>
                    <a:pt x="815" y="427"/>
                    <a:pt x="811" y="427"/>
                  </a:cubicBezTo>
                  <a:moveTo>
                    <a:pt x="6" y="370"/>
                  </a:moveTo>
                  <a:cubicBezTo>
                    <a:pt x="3" y="370"/>
                    <a:pt x="0" y="368"/>
                    <a:pt x="0" y="364"/>
                  </a:cubicBezTo>
                  <a:cubicBezTo>
                    <a:pt x="0" y="329"/>
                    <a:pt x="0" y="329"/>
                    <a:pt x="0" y="329"/>
                  </a:cubicBezTo>
                  <a:cubicBezTo>
                    <a:pt x="0" y="325"/>
                    <a:pt x="3" y="323"/>
                    <a:pt x="6" y="323"/>
                  </a:cubicBezTo>
                  <a:cubicBezTo>
                    <a:pt x="9" y="323"/>
                    <a:pt x="12" y="325"/>
                    <a:pt x="12" y="329"/>
                  </a:cubicBezTo>
                  <a:cubicBezTo>
                    <a:pt x="12" y="364"/>
                    <a:pt x="12" y="364"/>
                    <a:pt x="12" y="364"/>
                  </a:cubicBezTo>
                  <a:cubicBezTo>
                    <a:pt x="12" y="368"/>
                    <a:pt x="9" y="370"/>
                    <a:pt x="6" y="370"/>
                  </a:cubicBezTo>
                  <a:moveTo>
                    <a:pt x="817" y="356"/>
                  </a:moveTo>
                  <a:cubicBezTo>
                    <a:pt x="816" y="356"/>
                    <a:pt x="816" y="356"/>
                    <a:pt x="815" y="356"/>
                  </a:cubicBezTo>
                  <a:cubicBezTo>
                    <a:pt x="812" y="355"/>
                    <a:pt x="810" y="351"/>
                    <a:pt x="812" y="348"/>
                  </a:cubicBezTo>
                  <a:cubicBezTo>
                    <a:pt x="817" y="336"/>
                    <a:pt x="826" y="326"/>
                    <a:pt x="836" y="318"/>
                  </a:cubicBezTo>
                  <a:cubicBezTo>
                    <a:pt x="839" y="316"/>
                    <a:pt x="843" y="317"/>
                    <a:pt x="845" y="319"/>
                  </a:cubicBezTo>
                  <a:cubicBezTo>
                    <a:pt x="847" y="322"/>
                    <a:pt x="846" y="326"/>
                    <a:pt x="843" y="328"/>
                  </a:cubicBezTo>
                  <a:cubicBezTo>
                    <a:pt x="834" y="334"/>
                    <a:pt x="827" y="343"/>
                    <a:pt x="823" y="353"/>
                  </a:cubicBezTo>
                  <a:cubicBezTo>
                    <a:pt x="822" y="355"/>
                    <a:pt x="820" y="356"/>
                    <a:pt x="817" y="356"/>
                  </a:cubicBezTo>
                  <a:moveTo>
                    <a:pt x="873" y="317"/>
                  </a:moveTo>
                  <a:cubicBezTo>
                    <a:pt x="870" y="317"/>
                    <a:pt x="867" y="314"/>
                    <a:pt x="867" y="311"/>
                  </a:cubicBezTo>
                  <a:cubicBezTo>
                    <a:pt x="867" y="308"/>
                    <a:pt x="869" y="305"/>
                    <a:pt x="872" y="305"/>
                  </a:cubicBezTo>
                  <a:cubicBezTo>
                    <a:pt x="875" y="304"/>
                    <a:pt x="877" y="304"/>
                    <a:pt x="879" y="304"/>
                  </a:cubicBezTo>
                  <a:cubicBezTo>
                    <a:pt x="909" y="304"/>
                    <a:pt x="909" y="304"/>
                    <a:pt x="909" y="304"/>
                  </a:cubicBezTo>
                  <a:cubicBezTo>
                    <a:pt x="912" y="304"/>
                    <a:pt x="915" y="307"/>
                    <a:pt x="915" y="310"/>
                  </a:cubicBezTo>
                  <a:cubicBezTo>
                    <a:pt x="915" y="314"/>
                    <a:pt x="912" y="316"/>
                    <a:pt x="909" y="316"/>
                  </a:cubicBezTo>
                  <a:cubicBezTo>
                    <a:pt x="879" y="316"/>
                    <a:pt x="879" y="316"/>
                    <a:pt x="879" y="316"/>
                  </a:cubicBezTo>
                  <a:cubicBezTo>
                    <a:pt x="877" y="316"/>
                    <a:pt x="876" y="316"/>
                    <a:pt x="874" y="317"/>
                  </a:cubicBezTo>
                  <a:cubicBezTo>
                    <a:pt x="873" y="317"/>
                    <a:pt x="873" y="317"/>
                    <a:pt x="873" y="317"/>
                  </a:cubicBezTo>
                  <a:moveTo>
                    <a:pt x="958" y="316"/>
                  </a:moveTo>
                  <a:cubicBezTo>
                    <a:pt x="945" y="316"/>
                    <a:pt x="945" y="316"/>
                    <a:pt x="945" y="316"/>
                  </a:cubicBezTo>
                  <a:cubicBezTo>
                    <a:pt x="942" y="316"/>
                    <a:pt x="939" y="314"/>
                    <a:pt x="939" y="310"/>
                  </a:cubicBezTo>
                  <a:cubicBezTo>
                    <a:pt x="939" y="307"/>
                    <a:pt x="942" y="304"/>
                    <a:pt x="945" y="304"/>
                  </a:cubicBezTo>
                  <a:cubicBezTo>
                    <a:pt x="958" y="304"/>
                    <a:pt x="958" y="304"/>
                    <a:pt x="958" y="304"/>
                  </a:cubicBezTo>
                  <a:cubicBezTo>
                    <a:pt x="965" y="304"/>
                    <a:pt x="971" y="303"/>
                    <a:pt x="978" y="300"/>
                  </a:cubicBezTo>
                  <a:cubicBezTo>
                    <a:pt x="981" y="298"/>
                    <a:pt x="984" y="300"/>
                    <a:pt x="985" y="303"/>
                  </a:cubicBezTo>
                  <a:cubicBezTo>
                    <a:pt x="987" y="306"/>
                    <a:pt x="986" y="309"/>
                    <a:pt x="983" y="311"/>
                  </a:cubicBezTo>
                  <a:cubicBezTo>
                    <a:pt x="974" y="314"/>
                    <a:pt x="966" y="316"/>
                    <a:pt x="958" y="316"/>
                  </a:cubicBezTo>
                  <a:moveTo>
                    <a:pt x="6" y="299"/>
                  </a:moveTo>
                  <a:cubicBezTo>
                    <a:pt x="3" y="299"/>
                    <a:pt x="0" y="296"/>
                    <a:pt x="0" y="293"/>
                  </a:cubicBezTo>
                  <a:cubicBezTo>
                    <a:pt x="0" y="257"/>
                    <a:pt x="0" y="257"/>
                    <a:pt x="0" y="257"/>
                  </a:cubicBezTo>
                  <a:cubicBezTo>
                    <a:pt x="0" y="253"/>
                    <a:pt x="3" y="251"/>
                    <a:pt x="6" y="251"/>
                  </a:cubicBezTo>
                  <a:cubicBezTo>
                    <a:pt x="9" y="251"/>
                    <a:pt x="12" y="253"/>
                    <a:pt x="12" y="257"/>
                  </a:cubicBezTo>
                  <a:cubicBezTo>
                    <a:pt x="12" y="293"/>
                    <a:pt x="12" y="293"/>
                    <a:pt x="12" y="293"/>
                  </a:cubicBezTo>
                  <a:cubicBezTo>
                    <a:pt x="12" y="296"/>
                    <a:pt x="9" y="299"/>
                    <a:pt x="6" y="299"/>
                  </a:cubicBezTo>
                  <a:moveTo>
                    <a:pt x="1008" y="289"/>
                  </a:moveTo>
                  <a:cubicBezTo>
                    <a:pt x="1006" y="289"/>
                    <a:pt x="1005" y="288"/>
                    <a:pt x="1004" y="288"/>
                  </a:cubicBezTo>
                  <a:cubicBezTo>
                    <a:pt x="1001" y="286"/>
                    <a:pt x="1001" y="282"/>
                    <a:pt x="1003" y="279"/>
                  </a:cubicBezTo>
                  <a:cubicBezTo>
                    <a:pt x="1010" y="270"/>
                    <a:pt x="1015" y="260"/>
                    <a:pt x="1019" y="250"/>
                  </a:cubicBezTo>
                  <a:cubicBezTo>
                    <a:pt x="1020" y="246"/>
                    <a:pt x="1023" y="245"/>
                    <a:pt x="1026" y="246"/>
                  </a:cubicBezTo>
                  <a:cubicBezTo>
                    <a:pt x="1029" y="246"/>
                    <a:pt x="1031" y="250"/>
                    <a:pt x="1030" y="253"/>
                  </a:cubicBezTo>
                  <a:cubicBezTo>
                    <a:pt x="1027" y="265"/>
                    <a:pt x="1020" y="277"/>
                    <a:pt x="1012" y="287"/>
                  </a:cubicBezTo>
                  <a:cubicBezTo>
                    <a:pt x="1011" y="288"/>
                    <a:pt x="1010" y="289"/>
                    <a:pt x="1008" y="289"/>
                  </a:cubicBezTo>
                  <a:moveTo>
                    <a:pt x="8" y="227"/>
                  </a:moveTo>
                  <a:cubicBezTo>
                    <a:pt x="8" y="227"/>
                    <a:pt x="7" y="227"/>
                    <a:pt x="7" y="227"/>
                  </a:cubicBezTo>
                  <a:cubicBezTo>
                    <a:pt x="4" y="226"/>
                    <a:pt x="2" y="223"/>
                    <a:pt x="3" y="219"/>
                  </a:cubicBezTo>
                  <a:cubicBezTo>
                    <a:pt x="6" y="207"/>
                    <a:pt x="13" y="195"/>
                    <a:pt x="22" y="186"/>
                  </a:cubicBezTo>
                  <a:cubicBezTo>
                    <a:pt x="24" y="184"/>
                    <a:pt x="28" y="184"/>
                    <a:pt x="30" y="186"/>
                  </a:cubicBezTo>
                  <a:cubicBezTo>
                    <a:pt x="33" y="188"/>
                    <a:pt x="33" y="192"/>
                    <a:pt x="30" y="194"/>
                  </a:cubicBezTo>
                  <a:cubicBezTo>
                    <a:pt x="23" y="202"/>
                    <a:pt x="17" y="212"/>
                    <a:pt x="14" y="222"/>
                  </a:cubicBezTo>
                  <a:cubicBezTo>
                    <a:pt x="13" y="225"/>
                    <a:pt x="11" y="227"/>
                    <a:pt x="8" y="227"/>
                  </a:cubicBezTo>
                  <a:moveTo>
                    <a:pt x="57" y="179"/>
                  </a:moveTo>
                  <a:cubicBezTo>
                    <a:pt x="54" y="179"/>
                    <a:pt x="52" y="177"/>
                    <a:pt x="51" y="174"/>
                  </a:cubicBezTo>
                  <a:cubicBezTo>
                    <a:pt x="50" y="171"/>
                    <a:pt x="52" y="168"/>
                    <a:pt x="55" y="167"/>
                  </a:cubicBezTo>
                  <a:cubicBezTo>
                    <a:pt x="61" y="165"/>
                    <a:pt x="68" y="164"/>
                    <a:pt x="74" y="164"/>
                  </a:cubicBezTo>
                  <a:cubicBezTo>
                    <a:pt x="93" y="164"/>
                    <a:pt x="93" y="164"/>
                    <a:pt x="93" y="164"/>
                  </a:cubicBezTo>
                  <a:cubicBezTo>
                    <a:pt x="96" y="164"/>
                    <a:pt x="99" y="167"/>
                    <a:pt x="99" y="170"/>
                  </a:cubicBezTo>
                  <a:cubicBezTo>
                    <a:pt x="99" y="174"/>
                    <a:pt x="96" y="176"/>
                    <a:pt x="93" y="176"/>
                  </a:cubicBezTo>
                  <a:cubicBezTo>
                    <a:pt x="74" y="176"/>
                    <a:pt x="74" y="176"/>
                    <a:pt x="74" y="176"/>
                  </a:cubicBezTo>
                  <a:cubicBezTo>
                    <a:pt x="69" y="176"/>
                    <a:pt x="64" y="177"/>
                    <a:pt x="58" y="178"/>
                  </a:cubicBezTo>
                  <a:cubicBezTo>
                    <a:pt x="58" y="179"/>
                    <a:pt x="57" y="179"/>
                    <a:pt x="57" y="179"/>
                  </a:cubicBezTo>
                  <a:moveTo>
                    <a:pt x="418" y="176"/>
                  </a:moveTo>
                  <a:cubicBezTo>
                    <a:pt x="416" y="176"/>
                    <a:pt x="416" y="176"/>
                    <a:pt x="416" y="176"/>
                  </a:cubicBezTo>
                  <a:cubicBezTo>
                    <a:pt x="413" y="176"/>
                    <a:pt x="410" y="174"/>
                    <a:pt x="410" y="170"/>
                  </a:cubicBezTo>
                  <a:cubicBezTo>
                    <a:pt x="410" y="167"/>
                    <a:pt x="413" y="164"/>
                    <a:pt x="416" y="164"/>
                  </a:cubicBezTo>
                  <a:cubicBezTo>
                    <a:pt x="418" y="164"/>
                    <a:pt x="418" y="164"/>
                    <a:pt x="418" y="164"/>
                  </a:cubicBezTo>
                  <a:cubicBezTo>
                    <a:pt x="429" y="164"/>
                    <a:pt x="439" y="162"/>
                    <a:pt x="448" y="157"/>
                  </a:cubicBezTo>
                  <a:cubicBezTo>
                    <a:pt x="451" y="156"/>
                    <a:pt x="454" y="157"/>
                    <a:pt x="456" y="160"/>
                  </a:cubicBezTo>
                  <a:cubicBezTo>
                    <a:pt x="457" y="162"/>
                    <a:pt x="456" y="166"/>
                    <a:pt x="453" y="168"/>
                  </a:cubicBezTo>
                  <a:cubicBezTo>
                    <a:pt x="443" y="173"/>
                    <a:pt x="431" y="176"/>
                    <a:pt x="418" y="176"/>
                  </a:cubicBezTo>
                  <a:moveTo>
                    <a:pt x="380" y="176"/>
                  </a:moveTo>
                  <a:cubicBezTo>
                    <a:pt x="344" y="176"/>
                    <a:pt x="344" y="176"/>
                    <a:pt x="344" y="176"/>
                  </a:cubicBezTo>
                  <a:cubicBezTo>
                    <a:pt x="341" y="176"/>
                    <a:pt x="338" y="174"/>
                    <a:pt x="338" y="170"/>
                  </a:cubicBezTo>
                  <a:cubicBezTo>
                    <a:pt x="338" y="167"/>
                    <a:pt x="341" y="164"/>
                    <a:pt x="344" y="164"/>
                  </a:cubicBezTo>
                  <a:cubicBezTo>
                    <a:pt x="380" y="164"/>
                    <a:pt x="380" y="164"/>
                    <a:pt x="380" y="164"/>
                  </a:cubicBezTo>
                  <a:cubicBezTo>
                    <a:pt x="383" y="164"/>
                    <a:pt x="386" y="167"/>
                    <a:pt x="386" y="170"/>
                  </a:cubicBezTo>
                  <a:cubicBezTo>
                    <a:pt x="386" y="174"/>
                    <a:pt x="383" y="176"/>
                    <a:pt x="380" y="176"/>
                  </a:cubicBezTo>
                  <a:moveTo>
                    <a:pt x="308" y="176"/>
                  </a:moveTo>
                  <a:cubicBezTo>
                    <a:pt x="272" y="176"/>
                    <a:pt x="272" y="176"/>
                    <a:pt x="272" y="176"/>
                  </a:cubicBezTo>
                  <a:cubicBezTo>
                    <a:pt x="269" y="176"/>
                    <a:pt x="266" y="174"/>
                    <a:pt x="266" y="170"/>
                  </a:cubicBezTo>
                  <a:cubicBezTo>
                    <a:pt x="266" y="167"/>
                    <a:pt x="269" y="164"/>
                    <a:pt x="272" y="164"/>
                  </a:cubicBezTo>
                  <a:cubicBezTo>
                    <a:pt x="308" y="164"/>
                    <a:pt x="308" y="164"/>
                    <a:pt x="308" y="164"/>
                  </a:cubicBezTo>
                  <a:cubicBezTo>
                    <a:pt x="312" y="164"/>
                    <a:pt x="314" y="167"/>
                    <a:pt x="314" y="170"/>
                  </a:cubicBezTo>
                  <a:cubicBezTo>
                    <a:pt x="314" y="174"/>
                    <a:pt x="312" y="176"/>
                    <a:pt x="308" y="176"/>
                  </a:cubicBezTo>
                  <a:moveTo>
                    <a:pt x="236" y="176"/>
                  </a:moveTo>
                  <a:cubicBezTo>
                    <a:pt x="200" y="176"/>
                    <a:pt x="200" y="176"/>
                    <a:pt x="200" y="176"/>
                  </a:cubicBezTo>
                  <a:cubicBezTo>
                    <a:pt x="197" y="176"/>
                    <a:pt x="194" y="174"/>
                    <a:pt x="194" y="170"/>
                  </a:cubicBezTo>
                  <a:cubicBezTo>
                    <a:pt x="194" y="167"/>
                    <a:pt x="197" y="164"/>
                    <a:pt x="200" y="164"/>
                  </a:cubicBezTo>
                  <a:cubicBezTo>
                    <a:pt x="236" y="164"/>
                    <a:pt x="236" y="164"/>
                    <a:pt x="236" y="164"/>
                  </a:cubicBezTo>
                  <a:cubicBezTo>
                    <a:pt x="240" y="164"/>
                    <a:pt x="242" y="167"/>
                    <a:pt x="242" y="170"/>
                  </a:cubicBezTo>
                  <a:cubicBezTo>
                    <a:pt x="242" y="174"/>
                    <a:pt x="240" y="176"/>
                    <a:pt x="236" y="176"/>
                  </a:cubicBezTo>
                  <a:moveTo>
                    <a:pt x="165" y="176"/>
                  </a:moveTo>
                  <a:cubicBezTo>
                    <a:pt x="129" y="176"/>
                    <a:pt x="129" y="176"/>
                    <a:pt x="129" y="176"/>
                  </a:cubicBezTo>
                  <a:cubicBezTo>
                    <a:pt x="125" y="176"/>
                    <a:pt x="123" y="174"/>
                    <a:pt x="123" y="170"/>
                  </a:cubicBezTo>
                  <a:cubicBezTo>
                    <a:pt x="123" y="167"/>
                    <a:pt x="125" y="164"/>
                    <a:pt x="129" y="164"/>
                  </a:cubicBezTo>
                  <a:cubicBezTo>
                    <a:pt x="165" y="164"/>
                    <a:pt x="165" y="164"/>
                    <a:pt x="165" y="164"/>
                  </a:cubicBezTo>
                  <a:cubicBezTo>
                    <a:pt x="168" y="164"/>
                    <a:pt x="171" y="167"/>
                    <a:pt x="171" y="170"/>
                  </a:cubicBezTo>
                  <a:cubicBezTo>
                    <a:pt x="171" y="174"/>
                    <a:pt x="168" y="176"/>
                    <a:pt x="165" y="176"/>
                  </a:cubicBezTo>
                  <a:moveTo>
                    <a:pt x="476" y="144"/>
                  </a:moveTo>
                  <a:cubicBezTo>
                    <a:pt x="475" y="144"/>
                    <a:pt x="474" y="144"/>
                    <a:pt x="473" y="143"/>
                  </a:cubicBezTo>
                  <a:cubicBezTo>
                    <a:pt x="471" y="141"/>
                    <a:pt x="470" y="138"/>
                    <a:pt x="471" y="135"/>
                  </a:cubicBezTo>
                  <a:cubicBezTo>
                    <a:pt x="477" y="126"/>
                    <a:pt x="480" y="115"/>
                    <a:pt x="481" y="104"/>
                  </a:cubicBezTo>
                  <a:cubicBezTo>
                    <a:pt x="481" y="101"/>
                    <a:pt x="483" y="98"/>
                    <a:pt x="487" y="98"/>
                  </a:cubicBezTo>
                  <a:cubicBezTo>
                    <a:pt x="487" y="98"/>
                    <a:pt x="487" y="98"/>
                    <a:pt x="487" y="98"/>
                  </a:cubicBezTo>
                  <a:cubicBezTo>
                    <a:pt x="490" y="98"/>
                    <a:pt x="493" y="101"/>
                    <a:pt x="493" y="104"/>
                  </a:cubicBezTo>
                  <a:cubicBezTo>
                    <a:pt x="492" y="117"/>
                    <a:pt x="488" y="130"/>
                    <a:pt x="482" y="141"/>
                  </a:cubicBezTo>
                  <a:cubicBezTo>
                    <a:pt x="480" y="143"/>
                    <a:pt x="478" y="144"/>
                    <a:pt x="476" y="144"/>
                  </a:cubicBezTo>
                  <a:moveTo>
                    <a:pt x="1026" y="81"/>
                  </a:moveTo>
                  <a:cubicBezTo>
                    <a:pt x="1023" y="81"/>
                    <a:pt x="1020" y="78"/>
                    <a:pt x="1020" y="75"/>
                  </a:cubicBezTo>
                  <a:cubicBezTo>
                    <a:pt x="1020" y="64"/>
                    <a:pt x="1017" y="53"/>
                    <a:pt x="1012" y="43"/>
                  </a:cubicBezTo>
                  <a:cubicBezTo>
                    <a:pt x="1010" y="40"/>
                    <a:pt x="1011" y="37"/>
                    <a:pt x="1014" y="35"/>
                  </a:cubicBezTo>
                  <a:cubicBezTo>
                    <a:pt x="1017" y="33"/>
                    <a:pt x="1020" y="34"/>
                    <a:pt x="1022" y="37"/>
                  </a:cubicBezTo>
                  <a:cubicBezTo>
                    <a:pt x="1029" y="49"/>
                    <a:pt x="1032" y="61"/>
                    <a:pt x="1032" y="75"/>
                  </a:cubicBezTo>
                  <a:cubicBezTo>
                    <a:pt x="1032" y="78"/>
                    <a:pt x="1029" y="81"/>
                    <a:pt x="1026" y="81"/>
                  </a:cubicBezTo>
                  <a:moveTo>
                    <a:pt x="487" y="74"/>
                  </a:moveTo>
                  <a:cubicBezTo>
                    <a:pt x="486" y="74"/>
                    <a:pt x="486" y="74"/>
                    <a:pt x="486" y="74"/>
                  </a:cubicBezTo>
                  <a:cubicBezTo>
                    <a:pt x="483" y="74"/>
                    <a:pt x="481" y="71"/>
                    <a:pt x="481" y="68"/>
                  </a:cubicBezTo>
                  <a:cubicBezTo>
                    <a:pt x="482" y="54"/>
                    <a:pt x="487" y="42"/>
                    <a:pt x="494" y="31"/>
                  </a:cubicBezTo>
                  <a:cubicBezTo>
                    <a:pt x="496" y="29"/>
                    <a:pt x="500" y="28"/>
                    <a:pt x="503" y="30"/>
                  </a:cubicBezTo>
                  <a:cubicBezTo>
                    <a:pt x="505" y="32"/>
                    <a:pt x="506" y="36"/>
                    <a:pt x="504" y="38"/>
                  </a:cubicBezTo>
                  <a:cubicBezTo>
                    <a:pt x="498" y="47"/>
                    <a:pt x="494" y="58"/>
                    <a:pt x="493" y="69"/>
                  </a:cubicBezTo>
                  <a:cubicBezTo>
                    <a:pt x="493" y="72"/>
                    <a:pt x="490" y="74"/>
                    <a:pt x="487" y="74"/>
                  </a:cubicBezTo>
                  <a:moveTo>
                    <a:pt x="992" y="21"/>
                  </a:moveTo>
                  <a:cubicBezTo>
                    <a:pt x="991" y="21"/>
                    <a:pt x="989" y="21"/>
                    <a:pt x="989" y="21"/>
                  </a:cubicBezTo>
                  <a:cubicBezTo>
                    <a:pt x="979" y="15"/>
                    <a:pt x="969" y="12"/>
                    <a:pt x="958" y="12"/>
                  </a:cubicBezTo>
                  <a:cubicBezTo>
                    <a:pt x="958" y="12"/>
                    <a:pt x="958" y="12"/>
                    <a:pt x="958" y="12"/>
                  </a:cubicBezTo>
                  <a:cubicBezTo>
                    <a:pt x="957" y="12"/>
                    <a:pt x="957" y="12"/>
                    <a:pt x="957" y="12"/>
                  </a:cubicBezTo>
                  <a:cubicBezTo>
                    <a:pt x="954" y="12"/>
                    <a:pt x="951" y="10"/>
                    <a:pt x="951" y="6"/>
                  </a:cubicBezTo>
                  <a:cubicBezTo>
                    <a:pt x="951" y="3"/>
                    <a:pt x="954" y="0"/>
                    <a:pt x="957" y="0"/>
                  </a:cubicBezTo>
                  <a:cubicBezTo>
                    <a:pt x="958" y="0"/>
                    <a:pt x="958" y="0"/>
                    <a:pt x="958" y="0"/>
                  </a:cubicBezTo>
                  <a:cubicBezTo>
                    <a:pt x="958" y="0"/>
                    <a:pt x="958" y="0"/>
                    <a:pt x="958" y="0"/>
                  </a:cubicBezTo>
                  <a:cubicBezTo>
                    <a:pt x="971" y="0"/>
                    <a:pt x="983" y="4"/>
                    <a:pt x="994" y="10"/>
                  </a:cubicBezTo>
                  <a:cubicBezTo>
                    <a:pt x="997" y="12"/>
                    <a:pt x="998" y="15"/>
                    <a:pt x="997" y="18"/>
                  </a:cubicBezTo>
                  <a:cubicBezTo>
                    <a:pt x="996" y="20"/>
                    <a:pt x="994" y="21"/>
                    <a:pt x="992" y="21"/>
                  </a:cubicBezTo>
                  <a:moveTo>
                    <a:pt x="527" y="18"/>
                  </a:moveTo>
                  <a:cubicBezTo>
                    <a:pt x="525" y="18"/>
                    <a:pt x="522" y="17"/>
                    <a:pt x="521" y="15"/>
                  </a:cubicBezTo>
                  <a:cubicBezTo>
                    <a:pt x="520" y="12"/>
                    <a:pt x="521" y="8"/>
                    <a:pt x="524" y="7"/>
                  </a:cubicBezTo>
                  <a:cubicBezTo>
                    <a:pt x="534" y="3"/>
                    <a:pt x="544" y="0"/>
                    <a:pt x="555" y="0"/>
                  </a:cubicBezTo>
                  <a:cubicBezTo>
                    <a:pt x="562" y="0"/>
                    <a:pt x="562" y="0"/>
                    <a:pt x="562" y="0"/>
                  </a:cubicBezTo>
                  <a:cubicBezTo>
                    <a:pt x="565" y="0"/>
                    <a:pt x="568" y="3"/>
                    <a:pt x="568" y="6"/>
                  </a:cubicBezTo>
                  <a:cubicBezTo>
                    <a:pt x="568" y="10"/>
                    <a:pt x="565" y="12"/>
                    <a:pt x="562" y="12"/>
                  </a:cubicBezTo>
                  <a:cubicBezTo>
                    <a:pt x="555" y="12"/>
                    <a:pt x="555" y="12"/>
                    <a:pt x="555" y="12"/>
                  </a:cubicBezTo>
                  <a:cubicBezTo>
                    <a:pt x="546" y="12"/>
                    <a:pt x="537" y="14"/>
                    <a:pt x="529" y="18"/>
                  </a:cubicBezTo>
                  <a:cubicBezTo>
                    <a:pt x="528" y="18"/>
                    <a:pt x="528" y="18"/>
                    <a:pt x="527" y="18"/>
                  </a:cubicBezTo>
                  <a:moveTo>
                    <a:pt x="921" y="12"/>
                  </a:moveTo>
                  <a:cubicBezTo>
                    <a:pt x="885" y="12"/>
                    <a:pt x="885" y="12"/>
                    <a:pt x="885" y="12"/>
                  </a:cubicBezTo>
                  <a:cubicBezTo>
                    <a:pt x="882" y="12"/>
                    <a:pt x="879" y="10"/>
                    <a:pt x="879" y="6"/>
                  </a:cubicBezTo>
                  <a:cubicBezTo>
                    <a:pt x="879" y="3"/>
                    <a:pt x="882" y="0"/>
                    <a:pt x="885" y="0"/>
                  </a:cubicBezTo>
                  <a:cubicBezTo>
                    <a:pt x="921" y="0"/>
                    <a:pt x="921" y="0"/>
                    <a:pt x="921" y="0"/>
                  </a:cubicBezTo>
                  <a:cubicBezTo>
                    <a:pt x="925" y="0"/>
                    <a:pt x="927" y="3"/>
                    <a:pt x="927" y="6"/>
                  </a:cubicBezTo>
                  <a:cubicBezTo>
                    <a:pt x="927" y="10"/>
                    <a:pt x="925" y="12"/>
                    <a:pt x="921" y="12"/>
                  </a:cubicBezTo>
                  <a:moveTo>
                    <a:pt x="849" y="12"/>
                  </a:moveTo>
                  <a:cubicBezTo>
                    <a:pt x="813" y="12"/>
                    <a:pt x="813" y="12"/>
                    <a:pt x="813" y="12"/>
                  </a:cubicBezTo>
                  <a:cubicBezTo>
                    <a:pt x="810" y="12"/>
                    <a:pt x="807" y="10"/>
                    <a:pt x="807" y="6"/>
                  </a:cubicBezTo>
                  <a:cubicBezTo>
                    <a:pt x="807" y="3"/>
                    <a:pt x="810" y="0"/>
                    <a:pt x="813" y="0"/>
                  </a:cubicBezTo>
                  <a:cubicBezTo>
                    <a:pt x="849" y="0"/>
                    <a:pt x="849" y="0"/>
                    <a:pt x="849" y="0"/>
                  </a:cubicBezTo>
                  <a:cubicBezTo>
                    <a:pt x="853" y="0"/>
                    <a:pt x="855" y="3"/>
                    <a:pt x="855" y="6"/>
                  </a:cubicBezTo>
                  <a:cubicBezTo>
                    <a:pt x="855" y="10"/>
                    <a:pt x="853" y="12"/>
                    <a:pt x="849" y="12"/>
                  </a:cubicBezTo>
                  <a:moveTo>
                    <a:pt x="777" y="12"/>
                  </a:moveTo>
                  <a:cubicBezTo>
                    <a:pt x="742" y="12"/>
                    <a:pt x="742" y="12"/>
                    <a:pt x="742" y="12"/>
                  </a:cubicBezTo>
                  <a:cubicBezTo>
                    <a:pt x="738" y="12"/>
                    <a:pt x="736" y="10"/>
                    <a:pt x="736" y="6"/>
                  </a:cubicBezTo>
                  <a:cubicBezTo>
                    <a:pt x="736" y="3"/>
                    <a:pt x="738" y="0"/>
                    <a:pt x="742" y="0"/>
                  </a:cubicBezTo>
                  <a:cubicBezTo>
                    <a:pt x="777" y="0"/>
                    <a:pt x="777" y="0"/>
                    <a:pt x="777" y="0"/>
                  </a:cubicBezTo>
                  <a:cubicBezTo>
                    <a:pt x="781" y="0"/>
                    <a:pt x="783" y="3"/>
                    <a:pt x="783" y="6"/>
                  </a:cubicBezTo>
                  <a:cubicBezTo>
                    <a:pt x="783" y="10"/>
                    <a:pt x="781" y="12"/>
                    <a:pt x="777" y="12"/>
                  </a:cubicBezTo>
                  <a:moveTo>
                    <a:pt x="706" y="12"/>
                  </a:moveTo>
                  <a:cubicBezTo>
                    <a:pt x="670" y="12"/>
                    <a:pt x="670" y="12"/>
                    <a:pt x="670" y="12"/>
                  </a:cubicBezTo>
                  <a:cubicBezTo>
                    <a:pt x="666" y="12"/>
                    <a:pt x="664" y="10"/>
                    <a:pt x="664" y="6"/>
                  </a:cubicBezTo>
                  <a:cubicBezTo>
                    <a:pt x="664" y="3"/>
                    <a:pt x="666" y="0"/>
                    <a:pt x="670" y="0"/>
                  </a:cubicBezTo>
                  <a:cubicBezTo>
                    <a:pt x="706" y="0"/>
                    <a:pt x="706" y="0"/>
                    <a:pt x="706" y="0"/>
                  </a:cubicBezTo>
                  <a:cubicBezTo>
                    <a:pt x="709" y="0"/>
                    <a:pt x="712" y="3"/>
                    <a:pt x="712" y="6"/>
                  </a:cubicBezTo>
                  <a:cubicBezTo>
                    <a:pt x="712" y="10"/>
                    <a:pt x="709" y="12"/>
                    <a:pt x="706" y="12"/>
                  </a:cubicBezTo>
                  <a:moveTo>
                    <a:pt x="634" y="12"/>
                  </a:moveTo>
                  <a:cubicBezTo>
                    <a:pt x="598" y="12"/>
                    <a:pt x="598" y="12"/>
                    <a:pt x="598" y="12"/>
                  </a:cubicBezTo>
                  <a:cubicBezTo>
                    <a:pt x="595" y="12"/>
                    <a:pt x="592" y="10"/>
                    <a:pt x="592" y="6"/>
                  </a:cubicBezTo>
                  <a:cubicBezTo>
                    <a:pt x="592" y="3"/>
                    <a:pt x="595" y="0"/>
                    <a:pt x="598" y="0"/>
                  </a:cubicBezTo>
                  <a:cubicBezTo>
                    <a:pt x="634" y="0"/>
                    <a:pt x="634" y="0"/>
                    <a:pt x="634" y="0"/>
                  </a:cubicBezTo>
                  <a:cubicBezTo>
                    <a:pt x="637" y="0"/>
                    <a:pt x="640" y="3"/>
                    <a:pt x="640" y="6"/>
                  </a:cubicBezTo>
                  <a:cubicBezTo>
                    <a:pt x="640" y="10"/>
                    <a:pt x="637" y="12"/>
                    <a:pt x="634"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C379BA82-A9EB-4D6B-AC92-E47270D24692}"/>
                </a:ext>
              </a:extLst>
            </p:cNvPr>
            <p:cNvSpPr>
              <a:spLocks/>
            </p:cNvSpPr>
            <p:nvPr/>
          </p:nvSpPr>
          <p:spPr bwMode="auto">
            <a:xfrm>
              <a:off x="2472353" y="5901034"/>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CADC7A59-C0BE-43FC-8D42-92C89E1719CE}"/>
                </a:ext>
              </a:extLst>
            </p:cNvPr>
            <p:cNvSpPr>
              <a:spLocks/>
            </p:cNvSpPr>
            <p:nvPr/>
          </p:nvSpPr>
          <p:spPr bwMode="auto">
            <a:xfrm>
              <a:off x="2691932" y="5791244"/>
              <a:ext cx="56899" cy="102577"/>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C60D84-9B36-4212-BD25-1ADD748E5948}"/>
                </a:ext>
              </a:extLst>
            </p:cNvPr>
            <p:cNvSpPr>
              <a:spLocks/>
            </p:cNvSpPr>
            <p:nvPr/>
          </p:nvSpPr>
          <p:spPr bwMode="auto">
            <a:xfrm>
              <a:off x="2691932" y="5806470"/>
              <a:ext cx="38466"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4ABCFB05-0200-46D9-AE00-665EFAE02529}"/>
                </a:ext>
              </a:extLst>
            </p:cNvPr>
            <p:cNvSpPr>
              <a:spLocks/>
            </p:cNvSpPr>
            <p:nvPr/>
          </p:nvSpPr>
          <p:spPr bwMode="auto">
            <a:xfrm>
              <a:off x="2383399" y="5791244"/>
              <a:ext cx="58501" cy="102577"/>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4B7BD86E-C7BC-4A1F-86E3-76B807FD79A2}"/>
                </a:ext>
              </a:extLst>
            </p:cNvPr>
            <p:cNvSpPr>
              <a:spLocks/>
            </p:cNvSpPr>
            <p:nvPr/>
          </p:nvSpPr>
          <p:spPr bwMode="auto">
            <a:xfrm>
              <a:off x="2404235" y="5806470"/>
              <a:ext cx="37665"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787F450-7437-4683-9730-D9D488D15353}"/>
                </a:ext>
              </a:extLst>
            </p:cNvPr>
            <p:cNvSpPr>
              <a:spLocks/>
            </p:cNvSpPr>
            <p:nvPr/>
          </p:nvSpPr>
          <p:spPr bwMode="auto">
            <a:xfrm>
              <a:off x="2487579" y="5903437"/>
              <a:ext cx="151462" cy="113797"/>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2EEB7FEB-4DDD-4734-8D99-194BC0DBCFA8}"/>
                </a:ext>
              </a:extLst>
            </p:cNvPr>
            <p:cNvSpPr>
              <a:spLocks/>
            </p:cNvSpPr>
            <p:nvPr/>
          </p:nvSpPr>
          <p:spPr bwMode="auto">
            <a:xfrm>
              <a:off x="2408243" y="5662221"/>
              <a:ext cx="316547" cy="342992"/>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7DDBAAA5-1F3A-4A75-A5A6-2E0A66CCB31E}"/>
                </a:ext>
              </a:extLst>
            </p:cNvPr>
            <p:cNvSpPr>
              <a:spLocks/>
            </p:cNvSpPr>
            <p:nvPr/>
          </p:nvSpPr>
          <p:spPr bwMode="auto">
            <a:xfrm>
              <a:off x="2408243" y="5582884"/>
              <a:ext cx="325362" cy="269265"/>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830C65BD-C6B8-4AF8-8115-525EBD55440D}"/>
                </a:ext>
              </a:extLst>
            </p:cNvPr>
            <p:cNvSpPr>
              <a:spLocks/>
            </p:cNvSpPr>
            <p:nvPr/>
          </p:nvSpPr>
          <p:spPr bwMode="auto">
            <a:xfrm>
              <a:off x="2276816" y="6028453"/>
              <a:ext cx="574593" cy="373445"/>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A2898EE4-34A3-405B-8AB2-D5B00AD70DBE}"/>
                </a:ext>
              </a:extLst>
            </p:cNvPr>
            <p:cNvSpPr>
              <a:spLocks/>
            </p:cNvSpPr>
            <p:nvPr/>
          </p:nvSpPr>
          <p:spPr bwMode="auto">
            <a:xfrm>
              <a:off x="2500401" y="6160682"/>
              <a:ext cx="125818" cy="241217"/>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80D48C5-7B0F-43DF-8093-19C6A019B8A5}"/>
                </a:ext>
              </a:extLst>
            </p:cNvPr>
            <p:cNvSpPr>
              <a:spLocks/>
            </p:cNvSpPr>
            <p:nvPr/>
          </p:nvSpPr>
          <p:spPr bwMode="auto">
            <a:xfrm>
              <a:off x="2521237" y="6107791"/>
              <a:ext cx="84146" cy="80138"/>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FD588945-455D-4F4D-B5D5-1B337DE5261A}"/>
                </a:ext>
              </a:extLst>
            </p:cNvPr>
            <p:cNvSpPr>
              <a:spLocks/>
            </p:cNvSpPr>
            <p:nvPr/>
          </p:nvSpPr>
          <p:spPr bwMode="auto">
            <a:xfrm>
              <a:off x="2441901" y="6014830"/>
              <a:ext cx="108187" cy="165085"/>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44749D2B-707B-4C71-BD41-F479122C0739}"/>
                </a:ext>
              </a:extLst>
            </p:cNvPr>
            <p:cNvSpPr>
              <a:spLocks/>
            </p:cNvSpPr>
            <p:nvPr/>
          </p:nvSpPr>
          <p:spPr bwMode="auto">
            <a:xfrm>
              <a:off x="2574930" y="6014830"/>
              <a:ext cx="109790" cy="165085"/>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6A28BDBE-4BA2-4B2C-9D03-23237F009E6F}"/>
                </a:ext>
              </a:extLst>
            </p:cNvPr>
            <p:cNvSpPr>
              <a:spLocks/>
            </p:cNvSpPr>
            <p:nvPr/>
          </p:nvSpPr>
          <p:spPr bwMode="auto">
            <a:xfrm>
              <a:off x="2364166" y="6203155"/>
              <a:ext cx="22439" cy="19874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1FC6E0B4-7B0D-45D0-B16B-93EB33F8B8A9}"/>
                </a:ext>
              </a:extLst>
            </p:cNvPr>
            <p:cNvSpPr>
              <a:spLocks/>
            </p:cNvSpPr>
            <p:nvPr/>
          </p:nvSpPr>
          <p:spPr bwMode="auto">
            <a:xfrm>
              <a:off x="2740016" y="6203155"/>
              <a:ext cx="22439" cy="19874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01D068C1-508D-4A2D-844B-EC89E23ECD82}"/>
                </a:ext>
              </a:extLst>
            </p:cNvPr>
            <p:cNvSpPr>
              <a:spLocks noChangeArrowheads="1"/>
            </p:cNvSpPr>
            <p:nvPr/>
          </p:nvSpPr>
          <p:spPr bwMode="auto">
            <a:xfrm>
              <a:off x="1376060" y="6119010"/>
              <a:ext cx="100974" cy="282889"/>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a:extLst>
                <a:ext uri="{FF2B5EF4-FFF2-40B4-BE49-F238E27FC236}">
                  <a16:creationId xmlns:a16="http://schemas.microsoft.com/office/drawing/2014/main" id="{A08D5245-4633-4E68-B761-718C302B7A50}"/>
                </a:ext>
              </a:extLst>
            </p:cNvPr>
            <p:cNvSpPr>
              <a:spLocks noChangeArrowheads="1"/>
            </p:cNvSpPr>
            <p:nvPr/>
          </p:nvSpPr>
          <p:spPr bwMode="auto">
            <a:xfrm>
              <a:off x="1828041" y="6119010"/>
              <a:ext cx="100173" cy="282889"/>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D989448B-2733-47EA-A7A8-F6D129D1BFA2}"/>
                </a:ext>
              </a:extLst>
            </p:cNvPr>
            <p:cNvSpPr>
              <a:spLocks/>
            </p:cNvSpPr>
            <p:nvPr/>
          </p:nvSpPr>
          <p:spPr bwMode="auto">
            <a:xfrm>
              <a:off x="1833650" y="6223991"/>
              <a:ext cx="94563" cy="60104"/>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4D028BCA-FBAD-4579-9949-47D48A88C245}"/>
                </a:ext>
              </a:extLst>
            </p:cNvPr>
            <p:cNvSpPr>
              <a:spLocks/>
            </p:cNvSpPr>
            <p:nvPr/>
          </p:nvSpPr>
          <p:spPr bwMode="auto">
            <a:xfrm>
              <a:off x="1376060" y="6223991"/>
              <a:ext cx="96968" cy="60104"/>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3239F9F4-C696-4419-B93B-EF2E391296DD}"/>
                </a:ext>
              </a:extLst>
            </p:cNvPr>
            <p:cNvSpPr>
              <a:spLocks/>
            </p:cNvSpPr>
            <p:nvPr/>
          </p:nvSpPr>
          <p:spPr bwMode="auto">
            <a:xfrm>
              <a:off x="1778355" y="5717516"/>
              <a:ext cx="56899" cy="101776"/>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59AA8A8A-F788-4DC6-92D4-6C8C4849F270}"/>
                </a:ext>
              </a:extLst>
            </p:cNvPr>
            <p:cNvSpPr>
              <a:spLocks/>
            </p:cNvSpPr>
            <p:nvPr/>
          </p:nvSpPr>
          <p:spPr bwMode="auto">
            <a:xfrm>
              <a:off x="1778355" y="5734346"/>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2BD314A7-60D4-4743-B819-FE522895694F}"/>
                </a:ext>
              </a:extLst>
            </p:cNvPr>
            <p:cNvSpPr>
              <a:spLocks/>
            </p:cNvSpPr>
            <p:nvPr/>
          </p:nvSpPr>
          <p:spPr bwMode="auto">
            <a:xfrm>
              <a:off x="1471424" y="5717516"/>
              <a:ext cx="56899" cy="101776"/>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2D81510E-4B3C-431C-840E-2DF4D0A8758A}"/>
                </a:ext>
              </a:extLst>
            </p:cNvPr>
            <p:cNvSpPr>
              <a:spLocks/>
            </p:cNvSpPr>
            <p:nvPr/>
          </p:nvSpPr>
          <p:spPr bwMode="auto">
            <a:xfrm>
              <a:off x="1489856" y="5734346"/>
              <a:ext cx="38466"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F1D61C1D-B37A-42A7-AF53-ABA90320BD6E}"/>
                </a:ext>
              </a:extLst>
            </p:cNvPr>
            <p:cNvSpPr>
              <a:spLocks/>
            </p:cNvSpPr>
            <p:nvPr/>
          </p:nvSpPr>
          <p:spPr bwMode="auto">
            <a:xfrm>
              <a:off x="1558775" y="5828909"/>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621F92E0-61C3-4FDD-9B27-6D2F56D41C14}"/>
                </a:ext>
              </a:extLst>
            </p:cNvPr>
            <p:cNvSpPr>
              <a:spLocks/>
            </p:cNvSpPr>
            <p:nvPr/>
          </p:nvSpPr>
          <p:spPr bwMode="auto">
            <a:xfrm>
              <a:off x="1357628" y="5956329"/>
              <a:ext cx="591421" cy="445570"/>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A1415514-FA63-4783-BEC2-174E3DC8CF2B}"/>
                </a:ext>
              </a:extLst>
            </p:cNvPr>
            <p:cNvSpPr>
              <a:spLocks/>
            </p:cNvSpPr>
            <p:nvPr/>
          </p:nvSpPr>
          <p:spPr bwMode="auto">
            <a:xfrm>
              <a:off x="1574002" y="5828909"/>
              <a:ext cx="151462" cy="116201"/>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DCF3D67-E7F4-41F7-B549-C022C8C018D4}"/>
                </a:ext>
              </a:extLst>
            </p:cNvPr>
            <p:cNvSpPr>
              <a:spLocks/>
            </p:cNvSpPr>
            <p:nvPr/>
          </p:nvSpPr>
          <p:spPr bwMode="auto">
            <a:xfrm>
              <a:off x="1496268" y="5588494"/>
              <a:ext cx="314143" cy="342992"/>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14422A6-D134-436E-9123-3D0747E6C7BA}"/>
                </a:ext>
              </a:extLst>
            </p:cNvPr>
            <p:cNvSpPr>
              <a:spLocks/>
            </p:cNvSpPr>
            <p:nvPr/>
          </p:nvSpPr>
          <p:spPr bwMode="auto">
            <a:xfrm>
              <a:off x="1528323" y="5941103"/>
              <a:ext cx="108187" cy="177907"/>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1E9F8D1C-5C46-4A3C-A9BF-E151CACEAAF7}"/>
                </a:ext>
              </a:extLst>
            </p:cNvPr>
            <p:cNvSpPr>
              <a:spLocks/>
            </p:cNvSpPr>
            <p:nvPr/>
          </p:nvSpPr>
          <p:spPr bwMode="auto">
            <a:xfrm>
              <a:off x="1660551" y="5941103"/>
              <a:ext cx="110591" cy="177907"/>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7008C1FD-C6F0-48CD-B49D-6BF2CB56DBFA}"/>
                </a:ext>
              </a:extLst>
            </p:cNvPr>
            <p:cNvSpPr>
              <a:spLocks/>
            </p:cNvSpPr>
            <p:nvPr/>
          </p:nvSpPr>
          <p:spPr bwMode="auto">
            <a:xfrm>
              <a:off x="1493863" y="5525986"/>
              <a:ext cx="318951" cy="246025"/>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3">
              <a:extLst>
                <a:ext uri="{FF2B5EF4-FFF2-40B4-BE49-F238E27FC236}">
                  <a16:creationId xmlns:a16="http://schemas.microsoft.com/office/drawing/2014/main" id="{8115297F-20A1-4FEA-A2B2-7DD021D30F7D}"/>
                </a:ext>
              </a:extLst>
            </p:cNvPr>
            <p:cNvSpPr>
              <a:spLocks noChangeArrowheads="1"/>
            </p:cNvSpPr>
            <p:nvPr/>
          </p:nvSpPr>
          <p:spPr bwMode="auto">
            <a:xfrm>
              <a:off x="2271206" y="5910650"/>
              <a:ext cx="100974"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FD4F7117-D2AD-4286-B65C-AD5B93C3D14D}"/>
                </a:ext>
              </a:extLst>
            </p:cNvPr>
            <p:cNvSpPr>
              <a:spLocks/>
            </p:cNvSpPr>
            <p:nvPr/>
          </p:nvSpPr>
          <p:spPr bwMode="auto">
            <a:xfrm>
              <a:off x="2263993" y="5899431"/>
              <a:ext cx="108187" cy="87351"/>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a:extLst>
                <a:ext uri="{FF2B5EF4-FFF2-40B4-BE49-F238E27FC236}">
                  <a16:creationId xmlns:a16="http://schemas.microsoft.com/office/drawing/2014/main" id="{B31798CE-7CB3-48E4-AC33-A907E5287C08}"/>
                </a:ext>
              </a:extLst>
            </p:cNvPr>
            <p:cNvSpPr>
              <a:spLocks noChangeArrowheads="1"/>
            </p:cNvSpPr>
            <p:nvPr/>
          </p:nvSpPr>
          <p:spPr bwMode="auto">
            <a:xfrm>
              <a:off x="1818424" y="5910650"/>
              <a:ext cx="100173"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153BE35D-84B0-4623-A658-737DE60152F5}"/>
                </a:ext>
              </a:extLst>
            </p:cNvPr>
            <p:cNvSpPr>
              <a:spLocks/>
            </p:cNvSpPr>
            <p:nvPr/>
          </p:nvSpPr>
          <p:spPr bwMode="auto">
            <a:xfrm>
              <a:off x="1818424" y="5899431"/>
              <a:ext cx="108187" cy="87351"/>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AEDF728-DB06-4B75-BC45-0EA83E8FE144}"/>
                </a:ext>
              </a:extLst>
            </p:cNvPr>
            <p:cNvSpPr>
              <a:spLocks/>
            </p:cNvSpPr>
            <p:nvPr/>
          </p:nvSpPr>
          <p:spPr bwMode="auto">
            <a:xfrm>
              <a:off x="2144587" y="5444245"/>
              <a:ext cx="140242" cy="394281"/>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46C8C74F-5259-4C8D-97C8-9D695FCED63A}"/>
                </a:ext>
              </a:extLst>
            </p:cNvPr>
            <p:cNvSpPr>
              <a:spLocks/>
            </p:cNvSpPr>
            <p:nvPr/>
          </p:nvSpPr>
          <p:spPr bwMode="auto">
            <a:xfrm>
              <a:off x="1907377" y="5444245"/>
              <a:ext cx="138640" cy="394281"/>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E658818D-A497-44B2-BFD6-BB41A03E1FB3}"/>
                </a:ext>
              </a:extLst>
            </p:cNvPr>
            <p:cNvSpPr>
              <a:spLocks/>
            </p:cNvSpPr>
            <p:nvPr/>
          </p:nvSpPr>
          <p:spPr bwMode="auto">
            <a:xfrm>
              <a:off x="1799191" y="5747969"/>
              <a:ext cx="597031" cy="342992"/>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E6DD7510-43AA-444C-80A8-C4E10D036A23}"/>
                </a:ext>
              </a:extLst>
            </p:cNvPr>
            <p:cNvSpPr>
              <a:spLocks/>
            </p:cNvSpPr>
            <p:nvPr/>
          </p:nvSpPr>
          <p:spPr bwMode="auto">
            <a:xfrm>
              <a:off x="2000338" y="5618946"/>
              <a:ext cx="181914" cy="213970"/>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7A5C4DCD-2339-4830-8201-08DE22D7AC57}"/>
                </a:ext>
              </a:extLst>
            </p:cNvPr>
            <p:cNvSpPr>
              <a:spLocks/>
            </p:cNvSpPr>
            <p:nvPr/>
          </p:nvSpPr>
          <p:spPr bwMode="auto">
            <a:xfrm>
              <a:off x="2015564" y="5618946"/>
              <a:ext cx="151462" cy="115399"/>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E3118C75-316D-4E5D-8C53-0C6F8FB51FEC}"/>
                </a:ext>
              </a:extLst>
            </p:cNvPr>
            <p:cNvSpPr>
              <a:spLocks/>
            </p:cNvSpPr>
            <p:nvPr/>
          </p:nvSpPr>
          <p:spPr bwMode="auto">
            <a:xfrm>
              <a:off x="2218314" y="5513965"/>
              <a:ext cx="56899" cy="102577"/>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B0622CA8-8EF2-455D-9578-7DE5157C48C5}"/>
                </a:ext>
              </a:extLst>
            </p:cNvPr>
            <p:cNvSpPr>
              <a:spLocks/>
            </p:cNvSpPr>
            <p:nvPr/>
          </p:nvSpPr>
          <p:spPr bwMode="auto">
            <a:xfrm>
              <a:off x="2218314" y="5531595"/>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594403CE-5996-45A1-B1B7-D29F295E0489}"/>
                </a:ext>
              </a:extLst>
            </p:cNvPr>
            <p:cNvSpPr>
              <a:spLocks/>
            </p:cNvSpPr>
            <p:nvPr/>
          </p:nvSpPr>
          <p:spPr bwMode="auto">
            <a:xfrm>
              <a:off x="1908980" y="5513965"/>
              <a:ext cx="59302" cy="102577"/>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2C10CD8E-BD95-49C9-94F5-BA4A3E8199AD}"/>
                </a:ext>
              </a:extLst>
            </p:cNvPr>
            <p:cNvSpPr>
              <a:spLocks/>
            </p:cNvSpPr>
            <p:nvPr/>
          </p:nvSpPr>
          <p:spPr bwMode="auto">
            <a:xfrm>
              <a:off x="1928213" y="5531595"/>
              <a:ext cx="40069" cy="77735"/>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F29698CA-67D3-40FF-A850-12BBE23ADBA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731026A6-1870-44FD-B9D6-92F31510282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0A01DE-9CD2-4CC2-8ABF-F8F1682E6072}"/>
                </a:ext>
              </a:extLst>
            </p:cNvPr>
            <p:cNvSpPr>
              <a:spLocks/>
            </p:cNvSpPr>
            <p:nvPr/>
          </p:nvSpPr>
          <p:spPr bwMode="auto">
            <a:xfrm>
              <a:off x="1928213" y="5233480"/>
              <a:ext cx="333376" cy="442364"/>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DA8A5A1C-332B-4DE7-B3AC-57052042A555}"/>
                </a:ext>
              </a:extLst>
            </p:cNvPr>
            <p:cNvSpPr>
              <a:spLocks/>
            </p:cNvSpPr>
            <p:nvPr/>
          </p:nvSpPr>
          <p:spPr bwMode="auto">
            <a:xfrm>
              <a:off x="2000338" y="5747969"/>
              <a:ext cx="92961" cy="141845"/>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D89AD2D8-4419-4E66-8B63-2E040423E6D3}"/>
                </a:ext>
              </a:extLst>
            </p:cNvPr>
            <p:cNvSpPr>
              <a:spLocks/>
            </p:cNvSpPr>
            <p:nvPr/>
          </p:nvSpPr>
          <p:spPr bwMode="auto">
            <a:xfrm>
              <a:off x="2089292" y="5747969"/>
              <a:ext cx="92961" cy="141845"/>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28ABE1A3-1E8C-4716-B33A-1009DB62A753}"/>
                </a:ext>
              </a:extLst>
            </p:cNvPr>
            <p:cNvSpPr>
              <a:spLocks/>
            </p:cNvSpPr>
            <p:nvPr/>
          </p:nvSpPr>
          <p:spPr bwMode="auto">
            <a:xfrm>
              <a:off x="1719853" y="5884204"/>
              <a:ext cx="752500" cy="483235"/>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62">
              <a:extLst>
                <a:ext uri="{FF2B5EF4-FFF2-40B4-BE49-F238E27FC236}">
                  <a16:creationId xmlns:a16="http://schemas.microsoft.com/office/drawing/2014/main" id="{107AE573-BC84-4A55-AE88-400903343739}"/>
                </a:ext>
              </a:extLst>
            </p:cNvPr>
            <p:cNvSpPr>
              <a:spLocks noChangeArrowheads="1"/>
            </p:cNvSpPr>
            <p:nvPr/>
          </p:nvSpPr>
          <p:spPr bwMode="auto">
            <a:xfrm>
              <a:off x="1235817" y="6401898"/>
              <a:ext cx="1665276" cy="51289"/>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a:extLst>
                <a:ext uri="{FF2B5EF4-FFF2-40B4-BE49-F238E27FC236}">
                  <a16:creationId xmlns:a16="http://schemas.microsoft.com/office/drawing/2014/main" id="{184A7181-717C-460D-9CB3-84205C4557EF}"/>
                </a:ext>
              </a:extLst>
            </p:cNvPr>
            <p:cNvSpPr>
              <a:spLocks/>
            </p:cNvSpPr>
            <p:nvPr/>
          </p:nvSpPr>
          <p:spPr bwMode="auto">
            <a:xfrm>
              <a:off x="1702223" y="6367439"/>
              <a:ext cx="781350" cy="34460"/>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64">
              <a:extLst>
                <a:ext uri="{FF2B5EF4-FFF2-40B4-BE49-F238E27FC236}">
                  <a16:creationId xmlns:a16="http://schemas.microsoft.com/office/drawing/2014/main" id="{ED1AF6A4-0375-4014-8AF2-754AF1D79030}"/>
                </a:ext>
              </a:extLst>
            </p:cNvPr>
            <p:cNvSpPr>
              <a:spLocks noChangeArrowheads="1"/>
            </p:cNvSpPr>
            <p:nvPr/>
          </p:nvSpPr>
          <p:spPr bwMode="auto">
            <a:xfrm>
              <a:off x="2013160" y="6038070"/>
              <a:ext cx="165085" cy="16508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a:extLst>
                <a:ext uri="{FF2B5EF4-FFF2-40B4-BE49-F238E27FC236}">
                  <a16:creationId xmlns:a16="http://schemas.microsoft.com/office/drawing/2014/main" id="{A187AB57-9443-4709-A07A-657A667C787B}"/>
                </a:ext>
              </a:extLst>
            </p:cNvPr>
            <p:cNvSpPr>
              <a:spLocks/>
            </p:cNvSpPr>
            <p:nvPr/>
          </p:nvSpPr>
          <p:spPr bwMode="auto">
            <a:xfrm>
              <a:off x="663629" y="5049963"/>
              <a:ext cx="587415" cy="910372"/>
            </a:xfrm>
            <a:custGeom>
              <a:avLst/>
              <a:gdLst>
                <a:gd name="T0" fmla="*/ 0 w 310"/>
                <a:gd name="T1" fmla="*/ 459 h 480"/>
                <a:gd name="T2" fmla="*/ 0 w 310"/>
                <a:gd name="T3" fmla="*/ 21 h 480"/>
                <a:gd name="T4" fmla="*/ 21 w 310"/>
                <a:gd name="T5" fmla="*/ 0 h 480"/>
                <a:gd name="T6" fmla="*/ 290 w 310"/>
                <a:gd name="T7" fmla="*/ 0 h 480"/>
                <a:gd name="T8" fmla="*/ 310 w 310"/>
                <a:gd name="T9" fmla="*/ 21 h 480"/>
                <a:gd name="T10" fmla="*/ 310 w 310"/>
                <a:gd name="T11" fmla="*/ 459 h 480"/>
                <a:gd name="T12" fmla="*/ 290 w 310"/>
                <a:gd name="T13" fmla="*/ 480 h 480"/>
                <a:gd name="T14" fmla="*/ 21 w 310"/>
                <a:gd name="T15" fmla="*/ 480 h 480"/>
                <a:gd name="T16" fmla="*/ 0 w 310"/>
                <a:gd name="T17" fmla="*/ 45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80">
                  <a:moveTo>
                    <a:pt x="0" y="459"/>
                  </a:moveTo>
                  <a:cubicBezTo>
                    <a:pt x="0" y="21"/>
                    <a:pt x="0" y="21"/>
                    <a:pt x="0" y="21"/>
                  </a:cubicBezTo>
                  <a:cubicBezTo>
                    <a:pt x="0" y="10"/>
                    <a:pt x="10" y="0"/>
                    <a:pt x="21" y="0"/>
                  </a:cubicBezTo>
                  <a:cubicBezTo>
                    <a:pt x="290" y="0"/>
                    <a:pt x="290" y="0"/>
                    <a:pt x="290" y="0"/>
                  </a:cubicBezTo>
                  <a:cubicBezTo>
                    <a:pt x="301" y="0"/>
                    <a:pt x="310" y="10"/>
                    <a:pt x="310" y="21"/>
                  </a:cubicBezTo>
                  <a:cubicBezTo>
                    <a:pt x="310" y="459"/>
                    <a:pt x="310" y="459"/>
                    <a:pt x="310" y="459"/>
                  </a:cubicBezTo>
                  <a:cubicBezTo>
                    <a:pt x="310" y="471"/>
                    <a:pt x="301" y="480"/>
                    <a:pt x="290" y="480"/>
                  </a:cubicBezTo>
                  <a:cubicBezTo>
                    <a:pt x="21" y="480"/>
                    <a:pt x="21" y="480"/>
                    <a:pt x="21" y="480"/>
                  </a:cubicBezTo>
                  <a:cubicBezTo>
                    <a:pt x="10" y="480"/>
                    <a:pt x="0" y="471"/>
                    <a:pt x="0" y="459"/>
                  </a:cubicBezTo>
                  <a:close/>
                </a:path>
              </a:pathLst>
            </a:custGeom>
            <a:solidFill>
              <a:srgbClr val="FE60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a:extLst>
                <a:ext uri="{FF2B5EF4-FFF2-40B4-BE49-F238E27FC236}">
                  <a16:creationId xmlns:a16="http://schemas.microsoft.com/office/drawing/2014/main" id="{64455214-10A7-4374-8295-C0606BC3C218}"/>
                </a:ext>
              </a:extLst>
            </p:cNvPr>
            <p:cNvSpPr>
              <a:spLocks/>
            </p:cNvSpPr>
            <p:nvPr/>
          </p:nvSpPr>
          <p:spPr bwMode="auto">
            <a:xfrm>
              <a:off x="730144" y="5116478"/>
              <a:ext cx="455186" cy="731664"/>
            </a:xfrm>
            <a:custGeom>
              <a:avLst/>
              <a:gdLst>
                <a:gd name="T0" fmla="*/ 0 w 240"/>
                <a:gd name="T1" fmla="*/ 370 h 386"/>
                <a:gd name="T2" fmla="*/ 0 w 240"/>
                <a:gd name="T3" fmla="*/ 16 h 386"/>
                <a:gd name="T4" fmla="*/ 16 w 240"/>
                <a:gd name="T5" fmla="*/ 0 h 386"/>
                <a:gd name="T6" fmla="*/ 224 w 240"/>
                <a:gd name="T7" fmla="*/ 0 h 386"/>
                <a:gd name="T8" fmla="*/ 240 w 240"/>
                <a:gd name="T9" fmla="*/ 16 h 386"/>
                <a:gd name="T10" fmla="*/ 240 w 240"/>
                <a:gd name="T11" fmla="*/ 370 h 386"/>
                <a:gd name="T12" fmla="*/ 224 w 240"/>
                <a:gd name="T13" fmla="*/ 386 h 386"/>
                <a:gd name="T14" fmla="*/ 16 w 240"/>
                <a:gd name="T15" fmla="*/ 386 h 386"/>
                <a:gd name="T16" fmla="*/ 0 w 240"/>
                <a:gd name="T17" fmla="*/ 37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370"/>
                  </a:moveTo>
                  <a:cubicBezTo>
                    <a:pt x="0" y="16"/>
                    <a:pt x="0" y="16"/>
                    <a:pt x="0" y="16"/>
                  </a:cubicBezTo>
                  <a:cubicBezTo>
                    <a:pt x="0" y="7"/>
                    <a:pt x="7" y="0"/>
                    <a:pt x="16" y="0"/>
                  </a:cubicBezTo>
                  <a:cubicBezTo>
                    <a:pt x="224" y="0"/>
                    <a:pt x="224" y="0"/>
                    <a:pt x="224" y="0"/>
                  </a:cubicBezTo>
                  <a:cubicBezTo>
                    <a:pt x="233" y="0"/>
                    <a:pt x="240" y="7"/>
                    <a:pt x="240" y="16"/>
                  </a:cubicBezTo>
                  <a:cubicBezTo>
                    <a:pt x="240" y="370"/>
                    <a:pt x="240" y="370"/>
                    <a:pt x="240" y="370"/>
                  </a:cubicBezTo>
                  <a:cubicBezTo>
                    <a:pt x="240" y="379"/>
                    <a:pt x="233" y="386"/>
                    <a:pt x="224" y="386"/>
                  </a:cubicBezTo>
                  <a:cubicBezTo>
                    <a:pt x="16" y="386"/>
                    <a:pt x="16" y="386"/>
                    <a:pt x="16" y="386"/>
                  </a:cubicBezTo>
                  <a:cubicBezTo>
                    <a:pt x="7" y="386"/>
                    <a:pt x="0" y="379"/>
                    <a:pt x="0" y="3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a:extLst>
                <a:ext uri="{FF2B5EF4-FFF2-40B4-BE49-F238E27FC236}">
                  <a16:creationId xmlns:a16="http://schemas.microsoft.com/office/drawing/2014/main" id="{D1E9B7B4-3DAB-4401-8D65-D5D856680316}"/>
                </a:ext>
              </a:extLst>
            </p:cNvPr>
            <p:cNvSpPr>
              <a:spLocks/>
            </p:cNvSpPr>
            <p:nvPr/>
          </p:nvSpPr>
          <p:spPr bwMode="auto">
            <a:xfrm>
              <a:off x="906449" y="5880198"/>
              <a:ext cx="102577" cy="24843"/>
            </a:xfrm>
            <a:custGeom>
              <a:avLst/>
              <a:gdLst>
                <a:gd name="T0" fmla="*/ 48 w 54"/>
                <a:gd name="T1" fmla="*/ 13 h 13"/>
                <a:gd name="T2" fmla="*/ 7 w 54"/>
                <a:gd name="T3" fmla="*/ 13 h 13"/>
                <a:gd name="T4" fmla="*/ 0 w 54"/>
                <a:gd name="T5" fmla="*/ 7 h 13"/>
                <a:gd name="T6" fmla="*/ 0 w 54"/>
                <a:gd name="T7" fmla="*/ 6 h 13"/>
                <a:gd name="T8" fmla="*/ 7 w 54"/>
                <a:gd name="T9" fmla="*/ 0 h 13"/>
                <a:gd name="T10" fmla="*/ 48 w 54"/>
                <a:gd name="T11" fmla="*/ 0 h 13"/>
                <a:gd name="T12" fmla="*/ 54 w 54"/>
                <a:gd name="T13" fmla="*/ 6 h 13"/>
                <a:gd name="T14" fmla="*/ 54 w 54"/>
                <a:gd name="T15" fmla="*/ 7 h 13"/>
                <a:gd name="T16" fmla="*/ 48 w 5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
                  <a:moveTo>
                    <a:pt x="48" y="13"/>
                  </a:moveTo>
                  <a:cubicBezTo>
                    <a:pt x="7" y="13"/>
                    <a:pt x="7" y="13"/>
                    <a:pt x="7" y="13"/>
                  </a:cubicBezTo>
                  <a:cubicBezTo>
                    <a:pt x="3" y="13"/>
                    <a:pt x="0" y="10"/>
                    <a:pt x="0" y="7"/>
                  </a:cubicBezTo>
                  <a:cubicBezTo>
                    <a:pt x="0" y="6"/>
                    <a:pt x="0" y="6"/>
                    <a:pt x="0" y="6"/>
                  </a:cubicBezTo>
                  <a:cubicBezTo>
                    <a:pt x="0" y="2"/>
                    <a:pt x="3" y="0"/>
                    <a:pt x="7" y="0"/>
                  </a:cubicBezTo>
                  <a:cubicBezTo>
                    <a:pt x="48" y="0"/>
                    <a:pt x="48" y="0"/>
                    <a:pt x="48" y="0"/>
                  </a:cubicBezTo>
                  <a:cubicBezTo>
                    <a:pt x="51" y="0"/>
                    <a:pt x="54" y="2"/>
                    <a:pt x="54" y="6"/>
                  </a:cubicBezTo>
                  <a:cubicBezTo>
                    <a:pt x="54" y="7"/>
                    <a:pt x="54" y="7"/>
                    <a:pt x="54" y="7"/>
                  </a:cubicBezTo>
                  <a:cubicBezTo>
                    <a:pt x="54" y="10"/>
                    <a:pt x="51" y="13"/>
                    <a:pt x="4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13B59148-392E-465A-B690-F8F5F46ED259}"/>
                </a:ext>
              </a:extLst>
            </p:cNvPr>
            <p:cNvSpPr>
              <a:spLocks/>
            </p:cNvSpPr>
            <p:nvPr/>
          </p:nvSpPr>
          <p:spPr bwMode="auto">
            <a:xfrm>
              <a:off x="1021848" y="5884204"/>
              <a:ext cx="60905" cy="15227"/>
            </a:xfrm>
            <a:custGeom>
              <a:avLst/>
              <a:gdLst>
                <a:gd name="T0" fmla="*/ 28 w 32"/>
                <a:gd name="T1" fmla="*/ 8 h 8"/>
                <a:gd name="T2" fmla="*/ 3 w 32"/>
                <a:gd name="T3" fmla="*/ 8 h 8"/>
                <a:gd name="T4" fmla="*/ 0 w 32"/>
                <a:gd name="T5" fmla="*/ 5 h 8"/>
                <a:gd name="T6" fmla="*/ 0 w 32"/>
                <a:gd name="T7" fmla="*/ 4 h 8"/>
                <a:gd name="T8" fmla="*/ 3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3" y="8"/>
                    <a:pt x="3" y="8"/>
                    <a:pt x="3" y="8"/>
                  </a:cubicBezTo>
                  <a:cubicBezTo>
                    <a:pt x="1" y="8"/>
                    <a:pt x="0" y="7"/>
                    <a:pt x="0" y="5"/>
                  </a:cubicBezTo>
                  <a:cubicBezTo>
                    <a:pt x="0" y="4"/>
                    <a:pt x="0" y="4"/>
                    <a:pt x="0" y="4"/>
                  </a:cubicBezTo>
                  <a:cubicBezTo>
                    <a:pt x="0" y="2"/>
                    <a:pt x="1" y="0"/>
                    <a:pt x="3"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7971F6AE-8CFB-45F8-8CF1-FA2AF6821FB6}"/>
                </a:ext>
              </a:extLst>
            </p:cNvPr>
            <p:cNvSpPr>
              <a:spLocks/>
            </p:cNvSpPr>
            <p:nvPr/>
          </p:nvSpPr>
          <p:spPr bwMode="auto">
            <a:xfrm>
              <a:off x="834324" y="5884204"/>
              <a:ext cx="60905" cy="15227"/>
            </a:xfrm>
            <a:custGeom>
              <a:avLst/>
              <a:gdLst>
                <a:gd name="T0" fmla="*/ 28 w 32"/>
                <a:gd name="T1" fmla="*/ 8 h 8"/>
                <a:gd name="T2" fmla="*/ 4 w 32"/>
                <a:gd name="T3" fmla="*/ 8 h 8"/>
                <a:gd name="T4" fmla="*/ 0 w 32"/>
                <a:gd name="T5" fmla="*/ 5 h 8"/>
                <a:gd name="T6" fmla="*/ 0 w 32"/>
                <a:gd name="T7" fmla="*/ 4 h 8"/>
                <a:gd name="T8" fmla="*/ 4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4" y="8"/>
                    <a:pt x="4" y="8"/>
                    <a:pt x="4" y="8"/>
                  </a:cubicBezTo>
                  <a:cubicBezTo>
                    <a:pt x="2" y="8"/>
                    <a:pt x="0" y="7"/>
                    <a:pt x="0" y="5"/>
                  </a:cubicBezTo>
                  <a:cubicBezTo>
                    <a:pt x="0" y="4"/>
                    <a:pt x="0" y="4"/>
                    <a:pt x="0" y="4"/>
                  </a:cubicBezTo>
                  <a:cubicBezTo>
                    <a:pt x="0" y="2"/>
                    <a:pt x="2" y="0"/>
                    <a:pt x="4"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67C41A37-F536-41F4-8CBD-510D39E62499}"/>
                </a:ext>
              </a:extLst>
            </p:cNvPr>
            <p:cNvSpPr>
              <a:spLocks/>
            </p:cNvSpPr>
            <p:nvPr/>
          </p:nvSpPr>
          <p:spPr bwMode="auto">
            <a:xfrm>
              <a:off x="895229" y="5506752"/>
              <a:ext cx="125016" cy="191531"/>
            </a:xfrm>
            <a:custGeom>
              <a:avLst/>
              <a:gdLst>
                <a:gd name="T0" fmla="*/ 61 w 66"/>
                <a:gd name="T1" fmla="*/ 36 h 101"/>
                <a:gd name="T2" fmla="*/ 61 w 66"/>
                <a:gd name="T3" fmla="*/ 0 h 101"/>
                <a:gd name="T4" fmla="*/ 33 w 66"/>
                <a:gd name="T5" fmla="*/ 0 h 101"/>
                <a:gd name="T6" fmla="*/ 6 w 66"/>
                <a:gd name="T7" fmla="*/ 0 h 101"/>
                <a:gd name="T8" fmla="*/ 6 w 66"/>
                <a:gd name="T9" fmla="*/ 36 h 101"/>
                <a:gd name="T10" fmla="*/ 0 w 66"/>
                <a:gd name="T11" fmla="*/ 47 h 101"/>
                <a:gd name="T12" fmla="*/ 34 w 66"/>
                <a:gd name="T13" fmla="*/ 101 h 101"/>
                <a:gd name="T14" fmla="*/ 66 w 66"/>
                <a:gd name="T15" fmla="*/ 47 h 101"/>
                <a:gd name="T16" fmla="*/ 61 w 66"/>
                <a:gd name="T17"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1">
                  <a:moveTo>
                    <a:pt x="61" y="36"/>
                  </a:moveTo>
                  <a:cubicBezTo>
                    <a:pt x="61" y="30"/>
                    <a:pt x="61" y="0"/>
                    <a:pt x="61" y="0"/>
                  </a:cubicBezTo>
                  <a:cubicBezTo>
                    <a:pt x="33" y="0"/>
                    <a:pt x="33" y="0"/>
                    <a:pt x="33" y="0"/>
                  </a:cubicBezTo>
                  <a:cubicBezTo>
                    <a:pt x="6" y="0"/>
                    <a:pt x="6" y="0"/>
                    <a:pt x="6" y="0"/>
                  </a:cubicBezTo>
                  <a:cubicBezTo>
                    <a:pt x="6" y="0"/>
                    <a:pt x="6" y="30"/>
                    <a:pt x="6" y="36"/>
                  </a:cubicBezTo>
                  <a:cubicBezTo>
                    <a:pt x="6" y="44"/>
                    <a:pt x="3" y="45"/>
                    <a:pt x="0" y="47"/>
                  </a:cubicBezTo>
                  <a:cubicBezTo>
                    <a:pt x="6" y="57"/>
                    <a:pt x="15" y="101"/>
                    <a:pt x="34" y="101"/>
                  </a:cubicBezTo>
                  <a:cubicBezTo>
                    <a:pt x="53" y="101"/>
                    <a:pt x="60" y="57"/>
                    <a:pt x="66" y="47"/>
                  </a:cubicBezTo>
                  <a:cubicBezTo>
                    <a:pt x="63" y="45"/>
                    <a:pt x="61" y="44"/>
                    <a:pt x="61" y="3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90D4AEF8-1293-402D-A679-CB296E6CCE24}"/>
                </a:ext>
              </a:extLst>
            </p:cNvPr>
            <p:cNvSpPr>
              <a:spLocks/>
            </p:cNvSpPr>
            <p:nvPr/>
          </p:nvSpPr>
          <p:spPr bwMode="auto">
            <a:xfrm>
              <a:off x="1046691" y="5430621"/>
              <a:ext cx="40069" cy="70522"/>
            </a:xfrm>
            <a:custGeom>
              <a:avLst/>
              <a:gdLst>
                <a:gd name="T0" fmla="*/ 6 w 21"/>
                <a:gd name="T1" fmla="*/ 35 h 37"/>
                <a:gd name="T2" fmla="*/ 21 w 21"/>
                <a:gd name="T3" fmla="*/ 14 h 37"/>
                <a:gd name="T4" fmla="*/ 10 w 21"/>
                <a:gd name="T5" fmla="*/ 1 h 37"/>
                <a:gd name="T6" fmla="*/ 0 w 21"/>
                <a:gd name="T7" fmla="*/ 11 h 37"/>
                <a:gd name="T8" fmla="*/ 0 w 21"/>
                <a:gd name="T9" fmla="*/ 29 h 37"/>
                <a:gd name="T10" fmla="*/ 6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6" y="35"/>
                  </a:moveTo>
                  <a:cubicBezTo>
                    <a:pt x="14" y="37"/>
                    <a:pt x="21" y="26"/>
                    <a:pt x="21" y="14"/>
                  </a:cubicBezTo>
                  <a:cubicBezTo>
                    <a:pt x="21" y="7"/>
                    <a:pt x="17" y="0"/>
                    <a:pt x="10" y="1"/>
                  </a:cubicBezTo>
                  <a:cubicBezTo>
                    <a:pt x="1" y="3"/>
                    <a:pt x="0" y="11"/>
                    <a:pt x="0" y="11"/>
                  </a:cubicBezTo>
                  <a:cubicBezTo>
                    <a:pt x="0" y="29"/>
                    <a:pt x="0" y="29"/>
                    <a:pt x="0" y="29"/>
                  </a:cubicBezTo>
                  <a:cubicBezTo>
                    <a:pt x="0" y="29"/>
                    <a:pt x="1" y="34"/>
                    <a:pt x="6"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30004CE9-AEF9-4147-AD89-62BF0B5D6488}"/>
                </a:ext>
              </a:extLst>
            </p:cNvPr>
            <p:cNvSpPr>
              <a:spLocks/>
            </p:cNvSpPr>
            <p:nvPr/>
          </p:nvSpPr>
          <p:spPr bwMode="auto">
            <a:xfrm>
              <a:off x="1046691" y="5442642"/>
              <a:ext cx="26446" cy="52891"/>
            </a:xfrm>
            <a:custGeom>
              <a:avLst/>
              <a:gdLst>
                <a:gd name="T0" fmla="*/ 4 w 14"/>
                <a:gd name="T1" fmla="*/ 26 h 28"/>
                <a:gd name="T2" fmla="*/ 14 w 14"/>
                <a:gd name="T3" fmla="*/ 10 h 28"/>
                <a:gd name="T4" fmla="*/ 7 w 14"/>
                <a:gd name="T5" fmla="*/ 1 h 28"/>
                <a:gd name="T6" fmla="*/ 0 w 14"/>
                <a:gd name="T7" fmla="*/ 8 h 28"/>
                <a:gd name="T8" fmla="*/ 0 w 14"/>
                <a:gd name="T9" fmla="*/ 22 h 28"/>
                <a:gd name="T10" fmla="*/ 4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4" y="26"/>
                  </a:moveTo>
                  <a:cubicBezTo>
                    <a:pt x="9" y="28"/>
                    <a:pt x="14" y="19"/>
                    <a:pt x="14" y="10"/>
                  </a:cubicBezTo>
                  <a:cubicBezTo>
                    <a:pt x="14" y="5"/>
                    <a:pt x="11" y="0"/>
                    <a:pt x="7" y="1"/>
                  </a:cubicBezTo>
                  <a:cubicBezTo>
                    <a:pt x="1" y="2"/>
                    <a:pt x="0" y="8"/>
                    <a:pt x="0" y="8"/>
                  </a:cubicBezTo>
                  <a:cubicBezTo>
                    <a:pt x="0" y="22"/>
                    <a:pt x="0" y="22"/>
                    <a:pt x="0" y="22"/>
                  </a:cubicBezTo>
                  <a:cubicBezTo>
                    <a:pt x="0" y="22"/>
                    <a:pt x="1" y="26"/>
                    <a:pt x="4"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DDBF73D6-7FE7-4360-86AD-048189C61F73}"/>
                </a:ext>
              </a:extLst>
            </p:cNvPr>
            <p:cNvSpPr>
              <a:spLocks/>
            </p:cNvSpPr>
            <p:nvPr/>
          </p:nvSpPr>
          <p:spPr bwMode="auto">
            <a:xfrm>
              <a:off x="834324" y="5430621"/>
              <a:ext cx="40069" cy="70522"/>
            </a:xfrm>
            <a:custGeom>
              <a:avLst/>
              <a:gdLst>
                <a:gd name="T0" fmla="*/ 15 w 21"/>
                <a:gd name="T1" fmla="*/ 35 h 37"/>
                <a:gd name="T2" fmla="*/ 0 w 21"/>
                <a:gd name="T3" fmla="*/ 14 h 37"/>
                <a:gd name="T4" fmla="*/ 11 w 21"/>
                <a:gd name="T5" fmla="*/ 1 h 37"/>
                <a:gd name="T6" fmla="*/ 21 w 21"/>
                <a:gd name="T7" fmla="*/ 11 h 37"/>
                <a:gd name="T8" fmla="*/ 21 w 21"/>
                <a:gd name="T9" fmla="*/ 29 h 37"/>
                <a:gd name="T10" fmla="*/ 15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15" y="35"/>
                  </a:moveTo>
                  <a:cubicBezTo>
                    <a:pt x="7" y="37"/>
                    <a:pt x="0" y="26"/>
                    <a:pt x="0" y="14"/>
                  </a:cubicBezTo>
                  <a:cubicBezTo>
                    <a:pt x="0" y="7"/>
                    <a:pt x="4" y="0"/>
                    <a:pt x="11" y="1"/>
                  </a:cubicBezTo>
                  <a:cubicBezTo>
                    <a:pt x="19" y="3"/>
                    <a:pt x="21" y="11"/>
                    <a:pt x="21" y="11"/>
                  </a:cubicBezTo>
                  <a:cubicBezTo>
                    <a:pt x="21" y="29"/>
                    <a:pt x="21" y="29"/>
                    <a:pt x="21" y="29"/>
                  </a:cubicBezTo>
                  <a:cubicBezTo>
                    <a:pt x="21" y="29"/>
                    <a:pt x="20" y="34"/>
                    <a:pt x="15"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a:extLst>
                <a:ext uri="{FF2B5EF4-FFF2-40B4-BE49-F238E27FC236}">
                  <a16:creationId xmlns:a16="http://schemas.microsoft.com/office/drawing/2014/main" id="{CE0DF9E9-2E7F-494E-8A25-003DFFFACD59}"/>
                </a:ext>
              </a:extLst>
            </p:cNvPr>
            <p:cNvSpPr>
              <a:spLocks/>
            </p:cNvSpPr>
            <p:nvPr/>
          </p:nvSpPr>
          <p:spPr bwMode="auto">
            <a:xfrm>
              <a:off x="847146" y="5442642"/>
              <a:ext cx="27247" cy="52891"/>
            </a:xfrm>
            <a:custGeom>
              <a:avLst/>
              <a:gdLst>
                <a:gd name="T0" fmla="*/ 10 w 14"/>
                <a:gd name="T1" fmla="*/ 26 h 28"/>
                <a:gd name="T2" fmla="*/ 0 w 14"/>
                <a:gd name="T3" fmla="*/ 10 h 28"/>
                <a:gd name="T4" fmla="*/ 7 w 14"/>
                <a:gd name="T5" fmla="*/ 1 h 28"/>
                <a:gd name="T6" fmla="*/ 14 w 14"/>
                <a:gd name="T7" fmla="*/ 8 h 28"/>
                <a:gd name="T8" fmla="*/ 14 w 14"/>
                <a:gd name="T9" fmla="*/ 22 h 28"/>
                <a:gd name="T10" fmla="*/ 10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10" y="26"/>
                  </a:moveTo>
                  <a:cubicBezTo>
                    <a:pt x="5" y="28"/>
                    <a:pt x="0" y="19"/>
                    <a:pt x="0" y="10"/>
                  </a:cubicBezTo>
                  <a:cubicBezTo>
                    <a:pt x="0" y="5"/>
                    <a:pt x="3" y="0"/>
                    <a:pt x="7" y="1"/>
                  </a:cubicBezTo>
                  <a:cubicBezTo>
                    <a:pt x="13" y="2"/>
                    <a:pt x="14" y="8"/>
                    <a:pt x="14" y="8"/>
                  </a:cubicBezTo>
                  <a:cubicBezTo>
                    <a:pt x="14" y="22"/>
                    <a:pt x="14" y="22"/>
                    <a:pt x="14" y="22"/>
                  </a:cubicBezTo>
                  <a:cubicBezTo>
                    <a:pt x="14" y="22"/>
                    <a:pt x="13" y="26"/>
                    <a:pt x="10"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a:extLst>
                <a:ext uri="{FF2B5EF4-FFF2-40B4-BE49-F238E27FC236}">
                  <a16:creationId xmlns:a16="http://schemas.microsoft.com/office/drawing/2014/main" id="{3AC66E5C-F3CA-4EBB-9B92-7C60C2C4563A}"/>
                </a:ext>
              </a:extLst>
            </p:cNvPr>
            <p:cNvSpPr>
              <a:spLocks/>
            </p:cNvSpPr>
            <p:nvPr/>
          </p:nvSpPr>
          <p:spPr bwMode="auto">
            <a:xfrm>
              <a:off x="906449" y="5506752"/>
              <a:ext cx="104180" cy="79337"/>
            </a:xfrm>
            <a:custGeom>
              <a:avLst/>
              <a:gdLst>
                <a:gd name="T0" fmla="*/ 27 w 55"/>
                <a:gd name="T1" fmla="*/ 0 h 42"/>
                <a:gd name="T2" fmla="*/ 0 w 55"/>
                <a:gd name="T3" fmla="*/ 0 h 42"/>
                <a:gd name="T4" fmla="*/ 0 w 55"/>
                <a:gd name="T5" fmla="*/ 26 h 42"/>
                <a:gd name="T6" fmla="*/ 33 w 55"/>
                <a:gd name="T7" fmla="*/ 42 h 42"/>
                <a:gd name="T8" fmla="*/ 55 w 55"/>
                <a:gd name="T9" fmla="*/ 36 h 42"/>
                <a:gd name="T10" fmla="*/ 55 w 55"/>
                <a:gd name="T11" fmla="*/ 36 h 42"/>
                <a:gd name="T12" fmla="*/ 55 w 55"/>
                <a:gd name="T13" fmla="*/ 0 h 42"/>
                <a:gd name="T14" fmla="*/ 27 w 55"/>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2">
                  <a:moveTo>
                    <a:pt x="27" y="0"/>
                  </a:moveTo>
                  <a:cubicBezTo>
                    <a:pt x="0" y="0"/>
                    <a:pt x="0" y="0"/>
                    <a:pt x="0" y="0"/>
                  </a:cubicBezTo>
                  <a:cubicBezTo>
                    <a:pt x="0" y="0"/>
                    <a:pt x="0" y="16"/>
                    <a:pt x="0" y="26"/>
                  </a:cubicBezTo>
                  <a:cubicBezTo>
                    <a:pt x="8" y="36"/>
                    <a:pt x="19" y="42"/>
                    <a:pt x="33" y="42"/>
                  </a:cubicBezTo>
                  <a:cubicBezTo>
                    <a:pt x="41" y="42"/>
                    <a:pt x="48" y="40"/>
                    <a:pt x="55" y="36"/>
                  </a:cubicBezTo>
                  <a:cubicBezTo>
                    <a:pt x="55" y="36"/>
                    <a:pt x="55" y="36"/>
                    <a:pt x="55" y="36"/>
                  </a:cubicBezTo>
                  <a:cubicBezTo>
                    <a:pt x="55" y="31"/>
                    <a:pt x="55" y="0"/>
                    <a:pt x="55" y="0"/>
                  </a:cubicBezTo>
                  <a:lnTo>
                    <a:pt x="27"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a:extLst>
                <a:ext uri="{FF2B5EF4-FFF2-40B4-BE49-F238E27FC236}">
                  <a16:creationId xmlns:a16="http://schemas.microsoft.com/office/drawing/2014/main" id="{9B012BCF-A578-413B-B111-F4D9E1A65927}"/>
                </a:ext>
              </a:extLst>
            </p:cNvPr>
            <p:cNvSpPr>
              <a:spLocks/>
            </p:cNvSpPr>
            <p:nvPr/>
          </p:nvSpPr>
          <p:spPr bwMode="auto">
            <a:xfrm>
              <a:off x="851153" y="5341667"/>
              <a:ext cx="217976" cy="235607"/>
            </a:xfrm>
            <a:custGeom>
              <a:avLst/>
              <a:gdLst>
                <a:gd name="T0" fmla="*/ 97 w 115"/>
                <a:gd name="T1" fmla="*/ 11 h 124"/>
                <a:gd name="T2" fmla="*/ 18 w 115"/>
                <a:gd name="T3" fmla="*/ 11 h 124"/>
                <a:gd name="T4" fmla="*/ 7 w 115"/>
                <a:gd name="T5" fmla="*/ 75 h 124"/>
                <a:gd name="T6" fmla="*/ 57 w 115"/>
                <a:gd name="T7" fmla="*/ 124 h 124"/>
                <a:gd name="T8" fmla="*/ 108 w 115"/>
                <a:gd name="T9" fmla="*/ 75 h 124"/>
                <a:gd name="T10" fmla="*/ 97 w 115"/>
                <a:gd name="T11" fmla="*/ 11 h 124"/>
              </a:gdLst>
              <a:ahLst/>
              <a:cxnLst>
                <a:cxn ang="0">
                  <a:pos x="T0" y="T1"/>
                </a:cxn>
                <a:cxn ang="0">
                  <a:pos x="T2" y="T3"/>
                </a:cxn>
                <a:cxn ang="0">
                  <a:pos x="T4" y="T5"/>
                </a:cxn>
                <a:cxn ang="0">
                  <a:pos x="T6" y="T7"/>
                </a:cxn>
                <a:cxn ang="0">
                  <a:pos x="T8" y="T9"/>
                </a:cxn>
                <a:cxn ang="0">
                  <a:pos x="T10" y="T11"/>
                </a:cxn>
              </a:cxnLst>
              <a:rect l="0" t="0" r="r" b="b"/>
              <a:pathLst>
                <a:path w="115" h="124">
                  <a:moveTo>
                    <a:pt x="97" y="11"/>
                  </a:moveTo>
                  <a:cubicBezTo>
                    <a:pt x="81" y="0"/>
                    <a:pt x="33" y="0"/>
                    <a:pt x="18" y="11"/>
                  </a:cubicBezTo>
                  <a:cubicBezTo>
                    <a:pt x="5" y="19"/>
                    <a:pt x="0" y="51"/>
                    <a:pt x="7" y="75"/>
                  </a:cubicBezTo>
                  <a:cubicBezTo>
                    <a:pt x="16" y="104"/>
                    <a:pt x="30" y="124"/>
                    <a:pt x="57" y="124"/>
                  </a:cubicBezTo>
                  <a:cubicBezTo>
                    <a:pt x="85" y="124"/>
                    <a:pt x="99" y="104"/>
                    <a:pt x="108" y="75"/>
                  </a:cubicBezTo>
                  <a:cubicBezTo>
                    <a:pt x="115" y="51"/>
                    <a:pt x="110" y="19"/>
                    <a:pt x="97"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a:extLst>
                <a:ext uri="{FF2B5EF4-FFF2-40B4-BE49-F238E27FC236}">
                  <a16:creationId xmlns:a16="http://schemas.microsoft.com/office/drawing/2014/main" id="{81EAAE27-A317-4F19-8E5D-D87EF6068F0D}"/>
                </a:ext>
              </a:extLst>
            </p:cNvPr>
            <p:cNvSpPr>
              <a:spLocks/>
            </p:cNvSpPr>
            <p:nvPr/>
          </p:nvSpPr>
          <p:spPr bwMode="auto">
            <a:xfrm>
              <a:off x="760597" y="5594103"/>
              <a:ext cx="395884" cy="258046"/>
            </a:xfrm>
            <a:custGeom>
              <a:avLst/>
              <a:gdLst>
                <a:gd name="T0" fmla="*/ 138 w 209"/>
                <a:gd name="T1" fmla="*/ 0 h 136"/>
                <a:gd name="T2" fmla="*/ 104 w 209"/>
                <a:gd name="T3" fmla="*/ 41 h 136"/>
                <a:gd name="T4" fmla="*/ 71 w 209"/>
                <a:gd name="T5" fmla="*/ 0 h 136"/>
                <a:gd name="T6" fmla="*/ 0 w 209"/>
                <a:gd name="T7" fmla="*/ 79 h 136"/>
                <a:gd name="T8" fmla="*/ 5 w 209"/>
                <a:gd name="T9" fmla="*/ 136 h 136"/>
                <a:gd name="T10" fmla="*/ 104 w 209"/>
                <a:gd name="T11" fmla="*/ 136 h 136"/>
                <a:gd name="T12" fmla="*/ 204 w 209"/>
                <a:gd name="T13" fmla="*/ 136 h 136"/>
                <a:gd name="T14" fmla="*/ 209 w 209"/>
                <a:gd name="T15" fmla="*/ 79 h 136"/>
                <a:gd name="T16" fmla="*/ 138 w 209"/>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136">
                  <a:moveTo>
                    <a:pt x="138" y="0"/>
                  </a:moveTo>
                  <a:cubicBezTo>
                    <a:pt x="104" y="41"/>
                    <a:pt x="104" y="41"/>
                    <a:pt x="104" y="41"/>
                  </a:cubicBezTo>
                  <a:cubicBezTo>
                    <a:pt x="71" y="0"/>
                    <a:pt x="71" y="0"/>
                    <a:pt x="71" y="0"/>
                  </a:cubicBezTo>
                  <a:cubicBezTo>
                    <a:pt x="36" y="0"/>
                    <a:pt x="0" y="9"/>
                    <a:pt x="0" y="79"/>
                  </a:cubicBezTo>
                  <a:cubicBezTo>
                    <a:pt x="0" y="80"/>
                    <a:pt x="5" y="136"/>
                    <a:pt x="5" y="136"/>
                  </a:cubicBezTo>
                  <a:cubicBezTo>
                    <a:pt x="104" y="136"/>
                    <a:pt x="104" y="136"/>
                    <a:pt x="104" y="136"/>
                  </a:cubicBezTo>
                  <a:cubicBezTo>
                    <a:pt x="204" y="136"/>
                    <a:pt x="204" y="136"/>
                    <a:pt x="204" y="136"/>
                  </a:cubicBezTo>
                  <a:cubicBezTo>
                    <a:pt x="204" y="136"/>
                    <a:pt x="209" y="80"/>
                    <a:pt x="209" y="79"/>
                  </a:cubicBezTo>
                  <a:cubicBezTo>
                    <a:pt x="209" y="9"/>
                    <a:pt x="173" y="0"/>
                    <a:pt x="138" y="0"/>
                  </a:cubicBezTo>
                  <a:close/>
                </a:path>
              </a:pathLst>
            </a:custGeom>
            <a:solidFill>
              <a:srgbClr val="754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a:extLst>
                <a:ext uri="{FF2B5EF4-FFF2-40B4-BE49-F238E27FC236}">
                  <a16:creationId xmlns:a16="http://schemas.microsoft.com/office/drawing/2014/main" id="{77A68A44-817F-45B7-ADCB-7D4D5A95FAC0}"/>
                </a:ext>
              </a:extLst>
            </p:cNvPr>
            <p:cNvSpPr>
              <a:spLocks/>
            </p:cNvSpPr>
            <p:nvPr/>
          </p:nvSpPr>
          <p:spPr bwMode="auto">
            <a:xfrm>
              <a:off x="874394" y="5584487"/>
              <a:ext cx="75330" cy="113797"/>
            </a:xfrm>
            <a:custGeom>
              <a:avLst/>
              <a:gdLst>
                <a:gd name="T0" fmla="*/ 24 w 40"/>
                <a:gd name="T1" fmla="*/ 18 h 60"/>
                <a:gd name="T2" fmla="*/ 40 w 40"/>
                <a:gd name="T3" fmla="*/ 33 h 60"/>
                <a:gd name="T4" fmla="*/ 28 w 40"/>
                <a:gd name="T5" fmla="*/ 55 h 60"/>
                <a:gd name="T6" fmla="*/ 6 w 40"/>
                <a:gd name="T7" fmla="*/ 5 h 60"/>
                <a:gd name="T8" fmla="*/ 16 w 40"/>
                <a:gd name="T9" fmla="*/ 0 h 60"/>
                <a:gd name="T10" fmla="*/ 24 w 40"/>
                <a:gd name="T11" fmla="*/ 18 h 60"/>
              </a:gdLst>
              <a:ahLst/>
              <a:cxnLst>
                <a:cxn ang="0">
                  <a:pos x="T0" y="T1"/>
                </a:cxn>
                <a:cxn ang="0">
                  <a:pos x="T2" y="T3"/>
                </a:cxn>
                <a:cxn ang="0">
                  <a:pos x="T4" y="T5"/>
                </a:cxn>
                <a:cxn ang="0">
                  <a:pos x="T6" y="T7"/>
                </a:cxn>
                <a:cxn ang="0">
                  <a:pos x="T8" y="T9"/>
                </a:cxn>
                <a:cxn ang="0">
                  <a:pos x="T10" y="T11"/>
                </a:cxn>
              </a:cxnLst>
              <a:rect l="0" t="0" r="r" b="b"/>
              <a:pathLst>
                <a:path w="40" h="60">
                  <a:moveTo>
                    <a:pt x="24" y="18"/>
                  </a:moveTo>
                  <a:cubicBezTo>
                    <a:pt x="35" y="28"/>
                    <a:pt x="40" y="33"/>
                    <a:pt x="40" y="33"/>
                  </a:cubicBezTo>
                  <a:cubicBezTo>
                    <a:pt x="40" y="33"/>
                    <a:pt x="33" y="60"/>
                    <a:pt x="28" y="55"/>
                  </a:cubicBezTo>
                  <a:cubicBezTo>
                    <a:pt x="24" y="51"/>
                    <a:pt x="0" y="18"/>
                    <a:pt x="6" y="5"/>
                  </a:cubicBezTo>
                  <a:cubicBezTo>
                    <a:pt x="7" y="3"/>
                    <a:pt x="16" y="0"/>
                    <a:pt x="16" y="0"/>
                  </a:cubicBezTo>
                  <a:cubicBezTo>
                    <a:pt x="16" y="0"/>
                    <a:pt x="17" y="10"/>
                    <a:pt x="24"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CC6721DA-CC99-4A1F-8352-BBB388F469A6}"/>
                </a:ext>
              </a:extLst>
            </p:cNvPr>
            <p:cNvSpPr>
              <a:spLocks/>
            </p:cNvSpPr>
            <p:nvPr/>
          </p:nvSpPr>
          <p:spPr bwMode="auto">
            <a:xfrm>
              <a:off x="966552" y="5584487"/>
              <a:ext cx="74529" cy="113797"/>
            </a:xfrm>
            <a:custGeom>
              <a:avLst/>
              <a:gdLst>
                <a:gd name="T0" fmla="*/ 15 w 39"/>
                <a:gd name="T1" fmla="*/ 18 h 60"/>
                <a:gd name="T2" fmla="*/ 0 w 39"/>
                <a:gd name="T3" fmla="*/ 33 h 60"/>
                <a:gd name="T4" fmla="*/ 11 w 39"/>
                <a:gd name="T5" fmla="*/ 55 h 60"/>
                <a:gd name="T6" fmla="*/ 34 w 39"/>
                <a:gd name="T7" fmla="*/ 5 h 60"/>
                <a:gd name="T8" fmla="*/ 23 w 39"/>
                <a:gd name="T9" fmla="*/ 0 h 60"/>
                <a:gd name="T10" fmla="*/ 15 w 39"/>
                <a:gd name="T11" fmla="*/ 18 h 60"/>
              </a:gdLst>
              <a:ahLst/>
              <a:cxnLst>
                <a:cxn ang="0">
                  <a:pos x="T0" y="T1"/>
                </a:cxn>
                <a:cxn ang="0">
                  <a:pos x="T2" y="T3"/>
                </a:cxn>
                <a:cxn ang="0">
                  <a:pos x="T4" y="T5"/>
                </a:cxn>
                <a:cxn ang="0">
                  <a:pos x="T6" y="T7"/>
                </a:cxn>
                <a:cxn ang="0">
                  <a:pos x="T8" y="T9"/>
                </a:cxn>
                <a:cxn ang="0">
                  <a:pos x="T10" y="T11"/>
                </a:cxn>
              </a:cxnLst>
              <a:rect l="0" t="0" r="r" b="b"/>
              <a:pathLst>
                <a:path w="39" h="60">
                  <a:moveTo>
                    <a:pt x="15" y="18"/>
                  </a:moveTo>
                  <a:cubicBezTo>
                    <a:pt x="4" y="28"/>
                    <a:pt x="0" y="33"/>
                    <a:pt x="0" y="33"/>
                  </a:cubicBezTo>
                  <a:cubicBezTo>
                    <a:pt x="0" y="33"/>
                    <a:pt x="7" y="60"/>
                    <a:pt x="11" y="55"/>
                  </a:cubicBezTo>
                  <a:cubicBezTo>
                    <a:pt x="16" y="51"/>
                    <a:pt x="39" y="18"/>
                    <a:pt x="34" y="5"/>
                  </a:cubicBezTo>
                  <a:cubicBezTo>
                    <a:pt x="32" y="3"/>
                    <a:pt x="23" y="0"/>
                    <a:pt x="23" y="0"/>
                  </a:cubicBezTo>
                  <a:cubicBezTo>
                    <a:pt x="23" y="0"/>
                    <a:pt x="23" y="10"/>
                    <a:pt x="15"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B3E6EBC8-EDD7-49CA-9E3D-AC7718B8DB67}"/>
                </a:ext>
              </a:extLst>
            </p:cNvPr>
            <p:cNvSpPr>
              <a:spLocks/>
            </p:cNvSpPr>
            <p:nvPr/>
          </p:nvSpPr>
          <p:spPr bwMode="auto">
            <a:xfrm>
              <a:off x="820701" y="5715112"/>
              <a:ext cx="15227" cy="137037"/>
            </a:xfrm>
            <a:custGeom>
              <a:avLst/>
              <a:gdLst>
                <a:gd name="T0" fmla="*/ 2 w 8"/>
                <a:gd name="T1" fmla="*/ 72 h 72"/>
                <a:gd name="T2" fmla="*/ 0 w 8"/>
                <a:gd name="T3" fmla="*/ 30 h 72"/>
                <a:gd name="T4" fmla="*/ 2 w 8"/>
                <a:gd name="T5" fmla="*/ 0 h 72"/>
                <a:gd name="T6" fmla="*/ 8 w 8"/>
                <a:gd name="T7" fmla="*/ 72 h 72"/>
                <a:gd name="T8" fmla="*/ 2 w 8"/>
                <a:gd name="T9" fmla="*/ 72 h 72"/>
              </a:gdLst>
              <a:ahLst/>
              <a:cxnLst>
                <a:cxn ang="0">
                  <a:pos x="T0" y="T1"/>
                </a:cxn>
                <a:cxn ang="0">
                  <a:pos x="T2" y="T3"/>
                </a:cxn>
                <a:cxn ang="0">
                  <a:pos x="T4" y="T5"/>
                </a:cxn>
                <a:cxn ang="0">
                  <a:pos x="T6" y="T7"/>
                </a:cxn>
                <a:cxn ang="0">
                  <a:pos x="T8" y="T9"/>
                </a:cxn>
              </a:cxnLst>
              <a:rect l="0" t="0" r="r" b="b"/>
              <a:pathLst>
                <a:path w="8" h="72">
                  <a:moveTo>
                    <a:pt x="2" y="72"/>
                  </a:moveTo>
                  <a:cubicBezTo>
                    <a:pt x="2" y="72"/>
                    <a:pt x="0" y="39"/>
                    <a:pt x="0" y="30"/>
                  </a:cubicBezTo>
                  <a:cubicBezTo>
                    <a:pt x="0" y="23"/>
                    <a:pt x="2" y="0"/>
                    <a:pt x="2" y="0"/>
                  </a:cubicBezTo>
                  <a:cubicBezTo>
                    <a:pt x="8" y="72"/>
                    <a:pt x="8" y="72"/>
                    <a:pt x="8" y="72"/>
                  </a:cubicBezTo>
                  <a:lnTo>
                    <a:pt x="2"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4172EEE1-7F67-41B4-A0CC-22816B826176}"/>
                </a:ext>
              </a:extLst>
            </p:cNvPr>
            <p:cNvSpPr>
              <a:spLocks/>
            </p:cNvSpPr>
            <p:nvPr/>
          </p:nvSpPr>
          <p:spPr bwMode="auto">
            <a:xfrm>
              <a:off x="1078746" y="5715112"/>
              <a:ext cx="15227" cy="137037"/>
            </a:xfrm>
            <a:custGeom>
              <a:avLst/>
              <a:gdLst>
                <a:gd name="T0" fmla="*/ 6 w 8"/>
                <a:gd name="T1" fmla="*/ 72 h 72"/>
                <a:gd name="T2" fmla="*/ 8 w 8"/>
                <a:gd name="T3" fmla="*/ 30 h 72"/>
                <a:gd name="T4" fmla="*/ 6 w 8"/>
                <a:gd name="T5" fmla="*/ 0 h 72"/>
                <a:gd name="T6" fmla="*/ 0 w 8"/>
                <a:gd name="T7" fmla="*/ 72 h 72"/>
                <a:gd name="T8" fmla="*/ 6 w 8"/>
                <a:gd name="T9" fmla="*/ 72 h 72"/>
              </a:gdLst>
              <a:ahLst/>
              <a:cxnLst>
                <a:cxn ang="0">
                  <a:pos x="T0" y="T1"/>
                </a:cxn>
                <a:cxn ang="0">
                  <a:pos x="T2" y="T3"/>
                </a:cxn>
                <a:cxn ang="0">
                  <a:pos x="T4" y="T5"/>
                </a:cxn>
                <a:cxn ang="0">
                  <a:pos x="T6" y="T7"/>
                </a:cxn>
                <a:cxn ang="0">
                  <a:pos x="T8" y="T9"/>
                </a:cxn>
              </a:cxnLst>
              <a:rect l="0" t="0" r="r" b="b"/>
              <a:pathLst>
                <a:path w="8" h="72">
                  <a:moveTo>
                    <a:pt x="6" y="72"/>
                  </a:moveTo>
                  <a:cubicBezTo>
                    <a:pt x="6" y="72"/>
                    <a:pt x="8" y="39"/>
                    <a:pt x="8" y="30"/>
                  </a:cubicBezTo>
                  <a:cubicBezTo>
                    <a:pt x="8" y="23"/>
                    <a:pt x="6" y="0"/>
                    <a:pt x="6" y="0"/>
                  </a:cubicBezTo>
                  <a:cubicBezTo>
                    <a:pt x="0" y="72"/>
                    <a:pt x="0" y="72"/>
                    <a:pt x="0" y="72"/>
                  </a:cubicBezTo>
                  <a:lnTo>
                    <a:pt x="6"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2ACC413A-E3F2-4A7C-BFB2-8E305D1B6698}"/>
                </a:ext>
              </a:extLst>
            </p:cNvPr>
            <p:cNvSpPr>
              <a:spLocks/>
            </p:cNvSpPr>
            <p:nvPr/>
          </p:nvSpPr>
          <p:spPr bwMode="auto">
            <a:xfrm>
              <a:off x="845544" y="5309612"/>
              <a:ext cx="229196" cy="134633"/>
            </a:xfrm>
            <a:custGeom>
              <a:avLst/>
              <a:gdLst>
                <a:gd name="T0" fmla="*/ 111 w 121"/>
                <a:gd name="T1" fmla="*/ 17 h 71"/>
                <a:gd name="T2" fmla="*/ 60 w 121"/>
                <a:gd name="T3" fmla="*/ 2 h 71"/>
                <a:gd name="T4" fmla="*/ 10 w 121"/>
                <a:gd name="T5" fmla="*/ 17 h 71"/>
                <a:gd name="T6" fmla="*/ 1 w 121"/>
                <a:gd name="T7" fmla="*/ 65 h 71"/>
                <a:gd name="T8" fmla="*/ 1 w 121"/>
                <a:gd name="T9" fmla="*/ 65 h 71"/>
                <a:gd name="T10" fmla="*/ 5 w 121"/>
                <a:gd name="T11" fmla="*/ 65 h 71"/>
                <a:gd name="T12" fmla="*/ 13 w 121"/>
                <a:gd name="T13" fmla="*/ 71 h 71"/>
                <a:gd name="T14" fmla="*/ 13 w 121"/>
                <a:gd name="T15" fmla="*/ 71 h 71"/>
                <a:gd name="T16" fmla="*/ 20 w 121"/>
                <a:gd name="T17" fmla="*/ 40 h 71"/>
                <a:gd name="T18" fmla="*/ 60 w 121"/>
                <a:gd name="T19" fmla="*/ 43 h 71"/>
                <a:gd name="T20" fmla="*/ 101 w 121"/>
                <a:gd name="T21" fmla="*/ 40 h 71"/>
                <a:gd name="T22" fmla="*/ 108 w 121"/>
                <a:gd name="T23" fmla="*/ 71 h 71"/>
                <a:gd name="T24" fmla="*/ 108 w 121"/>
                <a:gd name="T25" fmla="*/ 71 h 71"/>
                <a:gd name="T26" fmla="*/ 116 w 121"/>
                <a:gd name="T27" fmla="*/ 65 h 71"/>
                <a:gd name="T28" fmla="*/ 120 w 121"/>
                <a:gd name="T29" fmla="*/ 65 h 71"/>
                <a:gd name="T30" fmla="*/ 120 w 121"/>
                <a:gd name="T31" fmla="*/ 65 h 71"/>
                <a:gd name="T32" fmla="*/ 111 w 121"/>
                <a:gd name="T33"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71">
                  <a:moveTo>
                    <a:pt x="111" y="17"/>
                  </a:moveTo>
                  <a:cubicBezTo>
                    <a:pt x="102" y="0"/>
                    <a:pt x="63" y="2"/>
                    <a:pt x="60" y="2"/>
                  </a:cubicBezTo>
                  <a:cubicBezTo>
                    <a:pt x="58" y="2"/>
                    <a:pt x="19" y="0"/>
                    <a:pt x="10" y="17"/>
                  </a:cubicBezTo>
                  <a:cubicBezTo>
                    <a:pt x="0" y="30"/>
                    <a:pt x="1" y="65"/>
                    <a:pt x="1" y="65"/>
                  </a:cubicBezTo>
                  <a:cubicBezTo>
                    <a:pt x="1" y="65"/>
                    <a:pt x="1" y="65"/>
                    <a:pt x="1" y="65"/>
                  </a:cubicBezTo>
                  <a:cubicBezTo>
                    <a:pt x="2" y="65"/>
                    <a:pt x="4" y="65"/>
                    <a:pt x="5" y="65"/>
                  </a:cubicBezTo>
                  <a:cubicBezTo>
                    <a:pt x="9" y="66"/>
                    <a:pt x="12" y="68"/>
                    <a:pt x="13" y="71"/>
                  </a:cubicBezTo>
                  <a:cubicBezTo>
                    <a:pt x="13" y="71"/>
                    <a:pt x="13" y="71"/>
                    <a:pt x="13" y="71"/>
                  </a:cubicBezTo>
                  <a:cubicBezTo>
                    <a:pt x="20" y="58"/>
                    <a:pt x="20" y="40"/>
                    <a:pt x="20" y="40"/>
                  </a:cubicBezTo>
                  <a:cubicBezTo>
                    <a:pt x="60" y="43"/>
                    <a:pt x="60" y="43"/>
                    <a:pt x="60" y="43"/>
                  </a:cubicBezTo>
                  <a:cubicBezTo>
                    <a:pt x="101" y="40"/>
                    <a:pt x="101" y="40"/>
                    <a:pt x="101" y="40"/>
                  </a:cubicBezTo>
                  <a:cubicBezTo>
                    <a:pt x="101" y="40"/>
                    <a:pt x="101" y="58"/>
                    <a:pt x="108" y="71"/>
                  </a:cubicBezTo>
                  <a:cubicBezTo>
                    <a:pt x="108" y="71"/>
                    <a:pt x="108" y="71"/>
                    <a:pt x="108" y="71"/>
                  </a:cubicBezTo>
                  <a:cubicBezTo>
                    <a:pt x="109" y="68"/>
                    <a:pt x="112" y="66"/>
                    <a:pt x="116" y="65"/>
                  </a:cubicBezTo>
                  <a:cubicBezTo>
                    <a:pt x="117" y="65"/>
                    <a:pt x="119" y="65"/>
                    <a:pt x="120" y="65"/>
                  </a:cubicBezTo>
                  <a:cubicBezTo>
                    <a:pt x="120" y="65"/>
                    <a:pt x="120" y="65"/>
                    <a:pt x="120" y="65"/>
                  </a:cubicBezTo>
                  <a:cubicBezTo>
                    <a:pt x="120" y="65"/>
                    <a:pt x="121" y="30"/>
                    <a:pt x="111"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0BB0C002-1122-4AEB-8E15-6C5C833355D2}"/>
                </a:ext>
              </a:extLst>
            </p:cNvPr>
            <p:cNvSpPr>
              <a:spLocks/>
            </p:cNvSpPr>
            <p:nvPr/>
          </p:nvSpPr>
          <p:spPr bwMode="auto">
            <a:xfrm>
              <a:off x="862372" y="5286372"/>
              <a:ext cx="205154" cy="99372"/>
            </a:xfrm>
            <a:custGeom>
              <a:avLst/>
              <a:gdLst>
                <a:gd name="T0" fmla="*/ 1 w 108"/>
                <a:gd name="T1" fmla="*/ 29 h 52"/>
                <a:gd name="T2" fmla="*/ 16 w 108"/>
                <a:gd name="T3" fmla="*/ 5 h 52"/>
                <a:gd name="T4" fmla="*/ 14 w 108"/>
                <a:gd name="T5" fmla="*/ 14 h 52"/>
                <a:gd name="T6" fmla="*/ 46 w 108"/>
                <a:gd name="T7" fmla="*/ 4 h 52"/>
                <a:gd name="T8" fmla="*/ 84 w 108"/>
                <a:gd name="T9" fmla="*/ 8 h 52"/>
                <a:gd name="T10" fmla="*/ 108 w 108"/>
                <a:gd name="T11" fmla="*/ 46 h 52"/>
                <a:gd name="T12" fmla="*/ 50 w 108"/>
                <a:gd name="T13" fmla="*/ 49 h 52"/>
                <a:gd name="T14" fmla="*/ 1 w 108"/>
                <a:gd name="T15" fmla="*/ 2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2">
                  <a:moveTo>
                    <a:pt x="1" y="29"/>
                  </a:moveTo>
                  <a:cubicBezTo>
                    <a:pt x="1" y="29"/>
                    <a:pt x="0" y="12"/>
                    <a:pt x="16" y="5"/>
                  </a:cubicBezTo>
                  <a:cubicBezTo>
                    <a:pt x="13" y="11"/>
                    <a:pt x="14" y="14"/>
                    <a:pt x="14" y="14"/>
                  </a:cubicBezTo>
                  <a:cubicBezTo>
                    <a:pt x="14" y="14"/>
                    <a:pt x="22" y="0"/>
                    <a:pt x="46" y="4"/>
                  </a:cubicBezTo>
                  <a:cubicBezTo>
                    <a:pt x="61" y="1"/>
                    <a:pt x="72" y="2"/>
                    <a:pt x="84" y="8"/>
                  </a:cubicBezTo>
                  <a:cubicBezTo>
                    <a:pt x="98" y="9"/>
                    <a:pt x="108" y="23"/>
                    <a:pt x="108" y="46"/>
                  </a:cubicBezTo>
                  <a:cubicBezTo>
                    <a:pt x="105" y="52"/>
                    <a:pt x="50" y="49"/>
                    <a:pt x="50" y="49"/>
                  </a:cubicBezTo>
                  <a:lnTo>
                    <a:pt x="1" y="2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1FE45DB9-7C3A-4C17-814C-5412A13D2ED7}"/>
                </a:ext>
              </a:extLst>
            </p:cNvPr>
            <p:cNvSpPr>
              <a:spLocks/>
            </p:cNvSpPr>
            <p:nvPr/>
          </p:nvSpPr>
          <p:spPr bwMode="auto">
            <a:xfrm>
              <a:off x="488928" y="4924146"/>
              <a:ext cx="349403" cy="326965"/>
            </a:xfrm>
            <a:custGeom>
              <a:avLst/>
              <a:gdLst>
                <a:gd name="T0" fmla="*/ 27 w 184"/>
                <a:gd name="T1" fmla="*/ 0 h 172"/>
                <a:gd name="T2" fmla="*/ 158 w 184"/>
                <a:gd name="T3" fmla="*/ 0 h 172"/>
                <a:gd name="T4" fmla="*/ 184 w 184"/>
                <a:gd name="T5" fmla="*/ 27 h 172"/>
                <a:gd name="T6" fmla="*/ 184 w 184"/>
                <a:gd name="T7" fmla="*/ 100 h 172"/>
                <a:gd name="T8" fmla="*/ 158 w 184"/>
                <a:gd name="T9" fmla="*/ 126 h 172"/>
                <a:gd name="T10" fmla="*/ 184 w 184"/>
                <a:gd name="T11" fmla="*/ 172 h 172"/>
                <a:gd name="T12" fmla="*/ 112 w 184"/>
                <a:gd name="T13" fmla="*/ 126 h 172"/>
                <a:gd name="T14" fmla="*/ 27 w 184"/>
                <a:gd name="T15" fmla="*/ 126 h 172"/>
                <a:gd name="T16" fmla="*/ 0 w 184"/>
                <a:gd name="T17" fmla="*/ 100 h 172"/>
                <a:gd name="T18" fmla="*/ 0 w 184"/>
                <a:gd name="T19" fmla="*/ 27 h 172"/>
                <a:gd name="T20" fmla="*/ 27 w 184"/>
                <a:gd name="T2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72">
                  <a:moveTo>
                    <a:pt x="27" y="0"/>
                  </a:moveTo>
                  <a:cubicBezTo>
                    <a:pt x="158" y="0"/>
                    <a:pt x="158" y="0"/>
                    <a:pt x="158" y="0"/>
                  </a:cubicBezTo>
                  <a:cubicBezTo>
                    <a:pt x="173" y="0"/>
                    <a:pt x="184" y="12"/>
                    <a:pt x="184" y="27"/>
                  </a:cubicBezTo>
                  <a:cubicBezTo>
                    <a:pt x="184" y="100"/>
                    <a:pt x="184" y="100"/>
                    <a:pt x="184" y="100"/>
                  </a:cubicBezTo>
                  <a:cubicBezTo>
                    <a:pt x="184" y="114"/>
                    <a:pt x="173" y="126"/>
                    <a:pt x="158" y="126"/>
                  </a:cubicBezTo>
                  <a:cubicBezTo>
                    <a:pt x="184" y="172"/>
                    <a:pt x="184" y="172"/>
                    <a:pt x="184" y="172"/>
                  </a:cubicBezTo>
                  <a:cubicBezTo>
                    <a:pt x="112" y="126"/>
                    <a:pt x="112" y="126"/>
                    <a:pt x="112" y="126"/>
                  </a:cubicBezTo>
                  <a:cubicBezTo>
                    <a:pt x="27" y="126"/>
                    <a:pt x="27" y="126"/>
                    <a:pt x="27" y="126"/>
                  </a:cubicBezTo>
                  <a:cubicBezTo>
                    <a:pt x="12" y="126"/>
                    <a:pt x="0" y="114"/>
                    <a:pt x="0" y="100"/>
                  </a:cubicBezTo>
                  <a:cubicBezTo>
                    <a:pt x="0" y="27"/>
                    <a:pt x="0" y="27"/>
                    <a:pt x="0" y="27"/>
                  </a:cubicBezTo>
                  <a:cubicBezTo>
                    <a:pt x="0" y="12"/>
                    <a:pt x="12" y="0"/>
                    <a:pt x="27"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Rectangle 85">
              <a:extLst>
                <a:ext uri="{FF2B5EF4-FFF2-40B4-BE49-F238E27FC236}">
                  <a16:creationId xmlns:a16="http://schemas.microsoft.com/office/drawing/2014/main" id="{B1E36D14-502F-4FC9-A244-95FAAF1BBD8A}"/>
                </a:ext>
              </a:extLst>
            </p:cNvPr>
            <p:cNvSpPr>
              <a:spLocks noChangeArrowheads="1"/>
            </p:cNvSpPr>
            <p:nvPr/>
          </p:nvSpPr>
          <p:spPr bwMode="auto">
            <a:xfrm>
              <a:off x="544223" y="4969825"/>
              <a:ext cx="240415"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6">
              <a:extLst>
                <a:ext uri="{FF2B5EF4-FFF2-40B4-BE49-F238E27FC236}">
                  <a16:creationId xmlns:a16="http://schemas.microsoft.com/office/drawing/2014/main" id="{7B1E9450-CB1A-459C-9813-43593E682E66}"/>
                </a:ext>
              </a:extLst>
            </p:cNvPr>
            <p:cNvSpPr>
              <a:spLocks noChangeArrowheads="1"/>
            </p:cNvSpPr>
            <p:nvPr/>
          </p:nvSpPr>
          <p:spPr bwMode="auto">
            <a:xfrm>
              <a:off x="544223" y="5017106"/>
              <a:ext cx="240415"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7">
              <a:extLst>
                <a:ext uri="{FF2B5EF4-FFF2-40B4-BE49-F238E27FC236}">
                  <a16:creationId xmlns:a16="http://schemas.microsoft.com/office/drawing/2014/main" id="{B46965B3-37BC-4C41-9062-66939AE3D9F4}"/>
                </a:ext>
              </a:extLst>
            </p:cNvPr>
            <p:cNvSpPr>
              <a:spLocks noChangeArrowheads="1"/>
            </p:cNvSpPr>
            <p:nvPr/>
          </p:nvSpPr>
          <p:spPr bwMode="auto">
            <a:xfrm>
              <a:off x="544223" y="5059580"/>
              <a:ext cx="240415" cy="8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88">
              <a:extLst>
                <a:ext uri="{FF2B5EF4-FFF2-40B4-BE49-F238E27FC236}">
                  <a16:creationId xmlns:a16="http://schemas.microsoft.com/office/drawing/2014/main" id="{9489F006-58B6-4843-964D-4D6D81E87318}"/>
                </a:ext>
              </a:extLst>
            </p:cNvPr>
            <p:cNvSpPr>
              <a:spLocks noChangeArrowheads="1"/>
            </p:cNvSpPr>
            <p:nvPr/>
          </p:nvSpPr>
          <p:spPr bwMode="auto">
            <a:xfrm>
              <a:off x="544223" y="5106862"/>
              <a:ext cx="240415" cy="96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a:extLst>
                <a:ext uri="{FF2B5EF4-FFF2-40B4-BE49-F238E27FC236}">
                  <a16:creationId xmlns:a16="http://schemas.microsoft.com/office/drawing/2014/main" id="{27A63071-978F-40D5-80C3-F592B912B1E1}"/>
                </a:ext>
              </a:extLst>
            </p:cNvPr>
            <p:cNvSpPr>
              <a:spLocks/>
            </p:cNvSpPr>
            <p:nvPr/>
          </p:nvSpPr>
          <p:spPr bwMode="auto">
            <a:xfrm>
              <a:off x="2481970" y="3388694"/>
              <a:ext cx="1017758" cy="739678"/>
            </a:xfrm>
            <a:custGeom>
              <a:avLst/>
              <a:gdLst>
                <a:gd name="T0" fmla="*/ 513 w 537"/>
                <a:gd name="T1" fmla="*/ 390 h 390"/>
                <a:gd name="T2" fmla="*/ 25 w 537"/>
                <a:gd name="T3" fmla="*/ 390 h 390"/>
                <a:gd name="T4" fmla="*/ 0 w 537"/>
                <a:gd name="T5" fmla="*/ 365 h 390"/>
                <a:gd name="T6" fmla="*/ 0 w 537"/>
                <a:gd name="T7" fmla="*/ 24 h 390"/>
                <a:gd name="T8" fmla="*/ 25 w 537"/>
                <a:gd name="T9" fmla="*/ 0 h 390"/>
                <a:gd name="T10" fmla="*/ 513 w 537"/>
                <a:gd name="T11" fmla="*/ 0 h 390"/>
                <a:gd name="T12" fmla="*/ 537 w 537"/>
                <a:gd name="T13" fmla="*/ 24 h 390"/>
                <a:gd name="T14" fmla="*/ 537 w 537"/>
                <a:gd name="T15" fmla="*/ 365 h 390"/>
                <a:gd name="T16" fmla="*/ 513 w 537"/>
                <a:gd name="T17"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90">
                  <a:moveTo>
                    <a:pt x="513" y="390"/>
                  </a:moveTo>
                  <a:cubicBezTo>
                    <a:pt x="25" y="390"/>
                    <a:pt x="25" y="390"/>
                    <a:pt x="25" y="390"/>
                  </a:cubicBezTo>
                  <a:cubicBezTo>
                    <a:pt x="11" y="390"/>
                    <a:pt x="0" y="379"/>
                    <a:pt x="0" y="365"/>
                  </a:cubicBezTo>
                  <a:cubicBezTo>
                    <a:pt x="0" y="24"/>
                    <a:pt x="0" y="24"/>
                    <a:pt x="0" y="24"/>
                  </a:cubicBezTo>
                  <a:cubicBezTo>
                    <a:pt x="0" y="11"/>
                    <a:pt x="11" y="0"/>
                    <a:pt x="25" y="0"/>
                  </a:cubicBezTo>
                  <a:cubicBezTo>
                    <a:pt x="513" y="0"/>
                    <a:pt x="513" y="0"/>
                    <a:pt x="513" y="0"/>
                  </a:cubicBezTo>
                  <a:cubicBezTo>
                    <a:pt x="526" y="0"/>
                    <a:pt x="537" y="11"/>
                    <a:pt x="537" y="24"/>
                  </a:cubicBezTo>
                  <a:cubicBezTo>
                    <a:pt x="537" y="365"/>
                    <a:pt x="537" y="365"/>
                    <a:pt x="537" y="365"/>
                  </a:cubicBezTo>
                  <a:cubicBezTo>
                    <a:pt x="537" y="379"/>
                    <a:pt x="526" y="390"/>
                    <a:pt x="513" y="39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a:extLst>
                <a:ext uri="{FF2B5EF4-FFF2-40B4-BE49-F238E27FC236}">
                  <a16:creationId xmlns:a16="http://schemas.microsoft.com/office/drawing/2014/main" id="{ABC05CB8-A041-4092-BAAF-66768301DE4B}"/>
                </a:ext>
              </a:extLst>
            </p:cNvPr>
            <p:cNvSpPr>
              <a:spLocks/>
            </p:cNvSpPr>
            <p:nvPr/>
          </p:nvSpPr>
          <p:spPr bwMode="auto">
            <a:xfrm>
              <a:off x="2542073" y="3445592"/>
              <a:ext cx="897550" cy="625881"/>
            </a:xfrm>
            <a:custGeom>
              <a:avLst/>
              <a:gdLst>
                <a:gd name="T0" fmla="*/ 452 w 473"/>
                <a:gd name="T1" fmla="*/ 330 h 330"/>
                <a:gd name="T2" fmla="*/ 21 w 473"/>
                <a:gd name="T3" fmla="*/ 330 h 330"/>
                <a:gd name="T4" fmla="*/ 0 w 473"/>
                <a:gd name="T5" fmla="*/ 309 h 330"/>
                <a:gd name="T6" fmla="*/ 0 w 473"/>
                <a:gd name="T7" fmla="*/ 21 h 330"/>
                <a:gd name="T8" fmla="*/ 21 w 473"/>
                <a:gd name="T9" fmla="*/ 0 h 330"/>
                <a:gd name="T10" fmla="*/ 452 w 473"/>
                <a:gd name="T11" fmla="*/ 0 h 330"/>
                <a:gd name="T12" fmla="*/ 473 w 473"/>
                <a:gd name="T13" fmla="*/ 21 h 330"/>
                <a:gd name="T14" fmla="*/ 473 w 473"/>
                <a:gd name="T15" fmla="*/ 309 h 330"/>
                <a:gd name="T16" fmla="*/ 452 w 473"/>
                <a:gd name="T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330">
                  <a:moveTo>
                    <a:pt x="452" y="330"/>
                  </a:moveTo>
                  <a:cubicBezTo>
                    <a:pt x="21" y="330"/>
                    <a:pt x="21" y="330"/>
                    <a:pt x="21" y="330"/>
                  </a:cubicBezTo>
                  <a:cubicBezTo>
                    <a:pt x="10" y="330"/>
                    <a:pt x="0" y="321"/>
                    <a:pt x="0" y="309"/>
                  </a:cubicBezTo>
                  <a:cubicBezTo>
                    <a:pt x="0" y="21"/>
                    <a:pt x="0" y="21"/>
                    <a:pt x="0" y="21"/>
                  </a:cubicBezTo>
                  <a:cubicBezTo>
                    <a:pt x="0" y="9"/>
                    <a:pt x="10" y="0"/>
                    <a:pt x="21" y="0"/>
                  </a:cubicBezTo>
                  <a:cubicBezTo>
                    <a:pt x="452" y="0"/>
                    <a:pt x="452" y="0"/>
                    <a:pt x="452" y="0"/>
                  </a:cubicBezTo>
                  <a:cubicBezTo>
                    <a:pt x="464" y="0"/>
                    <a:pt x="473" y="9"/>
                    <a:pt x="473" y="21"/>
                  </a:cubicBezTo>
                  <a:cubicBezTo>
                    <a:pt x="473" y="309"/>
                    <a:pt x="473" y="309"/>
                    <a:pt x="473" y="309"/>
                  </a:cubicBezTo>
                  <a:cubicBezTo>
                    <a:pt x="473" y="321"/>
                    <a:pt x="464" y="330"/>
                    <a:pt x="452" y="3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84AE3F75-1F19-4ED2-811B-B550BF70EDBE}"/>
                </a:ext>
              </a:extLst>
            </p:cNvPr>
            <p:cNvSpPr>
              <a:spLocks/>
            </p:cNvSpPr>
            <p:nvPr/>
          </p:nvSpPr>
          <p:spPr bwMode="auto">
            <a:xfrm>
              <a:off x="2400229" y="4128372"/>
              <a:ext cx="1181240" cy="83344"/>
            </a:xfrm>
            <a:custGeom>
              <a:avLst/>
              <a:gdLst>
                <a:gd name="T0" fmla="*/ 600 w 623"/>
                <a:gd name="T1" fmla="*/ 44 h 44"/>
                <a:gd name="T2" fmla="*/ 23 w 623"/>
                <a:gd name="T3" fmla="*/ 44 h 44"/>
                <a:gd name="T4" fmla="*/ 17 w 623"/>
                <a:gd name="T5" fmla="*/ 40 h 44"/>
                <a:gd name="T6" fmla="*/ 2 w 623"/>
                <a:gd name="T7" fmla="*/ 10 h 44"/>
                <a:gd name="T8" fmla="*/ 8 w 623"/>
                <a:gd name="T9" fmla="*/ 0 h 44"/>
                <a:gd name="T10" fmla="*/ 615 w 623"/>
                <a:gd name="T11" fmla="*/ 0 h 44"/>
                <a:gd name="T12" fmla="*/ 621 w 623"/>
                <a:gd name="T13" fmla="*/ 10 h 44"/>
                <a:gd name="T14" fmla="*/ 606 w 623"/>
                <a:gd name="T15" fmla="*/ 40 h 44"/>
                <a:gd name="T16" fmla="*/ 600 w 623"/>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44">
                  <a:moveTo>
                    <a:pt x="600" y="44"/>
                  </a:moveTo>
                  <a:cubicBezTo>
                    <a:pt x="23" y="44"/>
                    <a:pt x="23" y="44"/>
                    <a:pt x="23" y="44"/>
                  </a:cubicBezTo>
                  <a:cubicBezTo>
                    <a:pt x="20" y="44"/>
                    <a:pt x="18" y="43"/>
                    <a:pt x="17" y="40"/>
                  </a:cubicBezTo>
                  <a:cubicBezTo>
                    <a:pt x="2" y="10"/>
                    <a:pt x="2" y="10"/>
                    <a:pt x="2" y="10"/>
                  </a:cubicBezTo>
                  <a:cubicBezTo>
                    <a:pt x="0" y="5"/>
                    <a:pt x="3" y="0"/>
                    <a:pt x="8" y="0"/>
                  </a:cubicBezTo>
                  <a:cubicBezTo>
                    <a:pt x="615" y="0"/>
                    <a:pt x="615" y="0"/>
                    <a:pt x="615" y="0"/>
                  </a:cubicBezTo>
                  <a:cubicBezTo>
                    <a:pt x="620" y="0"/>
                    <a:pt x="623" y="5"/>
                    <a:pt x="621" y="10"/>
                  </a:cubicBezTo>
                  <a:cubicBezTo>
                    <a:pt x="606" y="40"/>
                    <a:pt x="606" y="40"/>
                    <a:pt x="606" y="40"/>
                  </a:cubicBezTo>
                  <a:cubicBezTo>
                    <a:pt x="605" y="43"/>
                    <a:pt x="603" y="44"/>
                    <a:pt x="600" y="4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7410C28-560C-4535-BFE3-601805157F98}"/>
                </a:ext>
              </a:extLst>
            </p:cNvPr>
            <p:cNvSpPr>
              <a:spLocks noEditPoints="1"/>
            </p:cNvSpPr>
            <p:nvPr/>
          </p:nvSpPr>
          <p:spPr bwMode="auto">
            <a:xfrm>
              <a:off x="2671097" y="3553779"/>
              <a:ext cx="645114" cy="476022"/>
            </a:xfrm>
            <a:custGeom>
              <a:avLst/>
              <a:gdLst>
                <a:gd name="T0" fmla="*/ 44 w 340"/>
                <a:gd name="T1" fmla="*/ 233 h 251"/>
                <a:gd name="T2" fmla="*/ 21 w 340"/>
                <a:gd name="T3" fmla="*/ 210 h 251"/>
                <a:gd name="T4" fmla="*/ 21 w 340"/>
                <a:gd name="T5" fmla="*/ 55 h 251"/>
                <a:gd name="T6" fmla="*/ 44 w 340"/>
                <a:gd name="T7" fmla="*/ 32 h 251"/>
                <a:gd name="T8" fmla="*/ 295 w 340"/>
                <a:gd name="T9" fmla="*/ 32 h 251"/>
                <a:gd name="T10" fmla="*/ 318 w 340"/>
                <a:gd name="T11" fmla="*/ 55 h 251"/>
                <a:gd name="T12" fmla="*/ 318 w 340"/>
                <a:gd name="T13" fmla="*/ 210 h 251"/>
                <a:gd name="T14" fmla="*/ 295 w 340"/>
                <a:gd name="T15" fmla="*/ 233 h 251"/>
                <a:gd name="T16" fmla="*/ 44 w 340"/>
                <a:gd name="T17" fmla="*/ 233 h 251"/>
                <a:gd name="T18" fmla="*/ 0 w 340"/>
                <a:gd name="T19" fmla="*/ 0 h 251"/>
                <a:gd name="T20" fmla="*/ 0 w 340"/>
                <a:gd name="T21" fmla="*/ 0 h 251"/>
                <a:gd name="T22" fmla="*/ 0 w 340"/>
                <a:gd name="T23" fmla="*/ 216 h 251"/>
                <a:gd name="T24" fmla="*/ 35 w 340"/>
                <a:gd name="T25" fmla="*/ 251 h 251"/>
                <a:gd name="T26" fmla="*/ 305 w 340"/>
                <a:gd name="T27" fmla="*/ 251 h 251"/>
                <a:gd name="T28" fmla="*/ 340 w 340"/>
                <a:gd name="T29" fmla="*/ 216 h 251"/>
                <a:gd name="T30" fmla="*/ 340 w 340"/>
                <a:gd name="T31" fmla="*/ 21 h 251"/>
                <a:gd name="T32" fmla="*/ 0 w 340"/>
                <a:gd name="T33" fmla="*/ 21 h 251"/>
                <a:gd name="T34" fmla="*/ 0 w 340"/>
                <a:gd name="T3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0" h="251">
                  <a:moveTo>
                    <a:pt x="44" y="233"/>
                  </a:moveTo>
                  <a:cubicBezTo>
                    <a:pt x="31" y="233"/>
                    <a:pt x="21" y="223"/>
                    <a:pt x="21" y="210"/>
                  </a:cubicBezTo>
                  <a:cubicBezTo>
                    <a:pt x="21" y="55"/>
                    <a:pt x="21" y="55"/>
                    <a:pt x="21" y="55"/>
                  </a:cubicBezTo>
                  <a:cubicBezTo>
                    <a:pt x="21" y="42"/>
                    <a:pt x="31" y="32"/>
                    <a:pt x="44" y="32"/>
                  </a:cubicBezTo>
                  <a:cubicBezTo>
                    <a:pt x="295" y="32"/>
                    <a:pt x="295" y="32"/>
                    <a:pt x="295" y="32"/>
                  </a:cubicBezTo>
                  <a:cubicBezTo>
                    <a:pt x="308" y="32"/>
                    <a:pt x="318" y="42"/>
                    <a:pt x="318" y="55"/>
                  </a:cubicBezTo>
                  <a:cubicBezTo>
                    <a:pt x="318" y="210"/>
                    <a:pt x="318" y="210"/>
                    <a:pt x="318" y="210"/>
                  </a:cubicBezTo>
                  <a:cubicBezTo>
                    <a:pt x="318" y="223"/>
                    <a:pt x="308" y="233"/>
                    <a:pt x="295" y="233"/>
                  </a:cubicBezTo>
                  <a:cubicBezTo>
                    <a:pt x="44" y="233"/>
                    <a:pt x="44" y="233"/>
                    <a:pt x="44" y="233"/>
                  </a:cubicBezTo>
                  <a:moveTo>
                    <a:pt x="0" y="0"/>
                  </a:moveTo>
                  <a:cubicBezTo>
                    <a:pt x="0" y="0"/>
                    <a:pt x="0" y="0"/>
                    <a:pt x="0" y="0"/>
                  </a:cubicBezTo>
                  <a:cubicBezTo>
                    <a:pt x="0" y="216"/>
                    <a:pt x="0" y="216"/>
                    <a:pt x="0" y="216"/>
                  </a:cubicBezTo>
                  <a:cubicBezTo>
                    <a:pt x="0" y="235"/>
                    <a:pt x="16" y="251"/>
                    <a:pt x="35" y="251"/>
                  </a:cubicBezTo>
                  <a:cubicBezTo>
                    <a:pt x="305" y="251"/>
                    <a:pt x="305" y="251"/>
                    <a:pt x="305" y="251"/>
                  </a:cubicBezTo>
                  <a:cubicBezTo>
                    <a:pt x="325" y="251"/>
                    <a:pt x="340" y="235"/>
                    <a:pt x="340" y="216"/>
                  </a:cubicBezTo>
                  <a:cubicBezTo>
                    <a:pt x="340" y="21"/>
                    <a:pt x="340" y="21"/>
                    <a:pt x="340" y="21"/>
                  </a:cubicBezTo>
                  <a:cubicBezTo>
                    <a:pt x="0" y="21"/>
                    <a:pt x="0" y="21"/>
                    <a:pt x="0" y="21"/>
                  </a:cubicBezTo>
                  <a:cubicBezTo>
                    <a:pt x="0" y="0"/>
                    <a:pt x="0" y="0"/>
                    <a:pt x="0"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0A903B29-FE4B-42C8-9A70-83F1689762DA}"/>
                </a:ext>
              </a:extLst>
            </p:cNvPr>
            <p:cNvSpPr>
              <a:spLocks noEditPoints="1"/>
            </p:cNvSpPr>
            <p:nvPr/>
          </p:nvSpPr>
          <p:spPr bwMode="auto">
            <a:xfrm>
              <a:off x="2671097" y="3484860"/>
              <a:ext cx="645114" cy="108187"/>
            </a:xfrm>
            <a:custGeom>
              <a:avLst/>
              <a:gdLst>
                <a:gd name="T0" fmla="*/ 45 w 340"/>
                <a:gd name="T1" fmla="*/ 39 h 57"/>
                <a:gd name="T2" fmla="*/ 38 w 340"/>
                <a:gd name="T3" fmla="*/ 32 h 57"/>
                <a:gd name="T4" fmla="*/ 38 w 340"/>
                <a:gd name="T5" fmla="*/ 31 h 57"/>
                <a:gd name="T6" fmla="*/ 45 w 340"/>
                <a:gd name="T7" fmla="*/ 24 h 57"/>
                <a:gd name="T8" fmla="*/ 76 w 340"/>
                <a:gd name="T9" fmla="*/ 24 h 57"/>
                <a:gd name="T10" fmla="*/ 83 w 340"/>
                <a:gd name="T11" fmla="*/ 31 h 57"/>
                <a:gd name="T12" fmla="*/ 83 w 340"/>
                <a:gd name="T13" fmla="*/ 32 h 57"/>
                <a:gd name="T14" fmla="*/ 76 w 340"/>
                <a:gd name="T15" fmla="*/ 39 h 57"/>
                <a:gd name="T16" fmla="*/ 45 w 340"/>
                <a:gd name="T17" fmla="*/ 39 h 57"/>
                <a:gd name="T18" fmla="*/ 97 w 340"/>
                <a:gd name="T19" fmla="*/ 39 h 57"/>
                <a:gd name="T20" fmla="*/ 90 w 340"/>
                <a:gd name="T21" fmla="*/ 32 h 57"/>
                <a:gd name="T22" fmla="*/ 90 w 340"/>
                <a:gd name="T23" fmla="*/ 31 h 57"/>
                <a:gd name="T24" fmla="*/ 97 w 340"/>
                <a:gd name="T25" fmla="*/ 24 h 57"/>
                <a:gd name="T26" fmla="*/ 128 w 340"/>
                <a:gd name="T27" fmla="*/ 24 h 57"/>
                <a:gd name="T28" fmla="*/ 134 w 340"/>
                <a:gd name="T29" fmla="*/ 31 h 57"/>
                <a:gd name="T30" fmla="*/ 134 w 340"/>
                <a:gd name="T31" fmla="*/ 32 h 57"/>
                <a:gd name="T32" fmla="*/ 128 w 340"/>
                <a:gd name="T33" fmla="*/ 39 h 57"/>
                <a:gd name="T34" fmla="*/ 97 w 340"/>
                <a:gd name="T35" fmla="*/ 39 h 57"/>
                <a:gd name="T36" fmla="*/ 308 w 340"/>
                <a:gd name="T37" fmla="*/ 0 h 57"/>
                <a:gd name="T38" fmla="*/ 32 w 340"/>
                <a:gd name="T39" fmla="*/ 0 h 57"/>
                <a:gd name="T40" fmla="*/ 0 w 340"/>
                <a:gd name="T41" fmla="*/ 32 h 57"/>
                <a:gd name="T42" fmla="*/ 0 w 340"/>
                <a:gd name="T43" fmla="*/ 36 h 57"/>
                <a:gd name="T44" fmla="*/ 0 w 340"/>
                <a:gd name="T45" fmla="*/ 57 h 57"/>
                <a:gd name="T46" fmla="*/ 340 w 340"/>
                <a:gd name="T47" fmla="*/ 57 h 57"/>
                <a:gd name="T48" fmla="*/ 340 w 340"/>
                <a:gd name="T49" fmla="*/ 32 h 57"/>
                <a:gd name="T50" fmla="*/ 308 w 340"/>
                <a:gd name="T5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57">
                  <a:moveTo>
                    <a:pt x="45" y="39"/>
                  </a:moveTo>
                  <a:cubicBezTo>
                    <a:pt x="41" y="39"/>
                    <a:pt x="38" y="36"/>
                    <a:pt x="38" y="32"/>
                  </a:cubicBezTo>
                  <a:cubicBezTo>
                    <a:pt x="38" y="31"/>
                    <a:pt x="38" y="31"/>
                    <a:pt x="38" y="31"/>
                  </a:cubicBezTo>
                  <a:cubicBezTo>
                    <a:pt x="38" y="27"/>
                    <a:pt x="41" y="24"/>
                    <a:pt x="45" y="24"/>
                  </a:cubicBezTo>
                  <a:cubicBezTo>
                    <a:pt x="76" y="24"/>
                    <a:pt x="76" y="24"/>
                    <a:pt x="76" y="24"/>
                  </a:cubicBezTo>
                  <a:cubicBezTo>
                    <a:pt x="80" y="24"/>
                    <a:pt x="83" y="27"/>
                    <a:pt x="83" y="31"/>
                  </a:cubicBezTo>
                  <a:cubicBezTo>
                    <a:pt x="83" y="32"/>
                    <a:pt x="83" y="32"/>
                    <a:pt x="83" y="32"/>
                  </a:cubicBezTo>
                  <a:cubicBezTo>
                    <a:pt x="83" y="36"/>
                    <a:pt x="80" y="39"/>
                    <a:pt x="76" y="39"/>
                  </a:cubicBezTo>
                  <a:cubicBezTo>
                    <a:pt x="45" y="39"/>
                    <a:pt x="45" y="39"/>
                    <a:pt x="45" y="39"/>
                  </a:cubicBezTo>
                  <a:moveTo>
                    <a:pt x="97" y="39"/>
                  </a:moveTo>
                  <a:cubicBezTo>
                    <a:pt x="93" y="39"/>
                    <a:pt x="90" y="36"/>
                    <a:pt x="90" y="32"/>
                  </a:cubicBezTo>
                  <a:cubicBezTo>
                    <a:pt x="90" y="31"/>
                    <a:pt x="90" y="31"/>
                    <a:pt x="90" y="31"/>
                  </a:cubicBezTo>
                  <a:cubicBezTo>
                    <a:pt x="90" y="27"/>
                    <a:pt x="93" y="24"/>
                    <a:pt x="97" y="24"/>
                  </a:cubicBezTo>
                  <a:cubicBezTo>
                    <a:pt x="128" y="24"/>
                    <a:pt x="128" y="24"/>
                    <a:pt x="128" y="24"/>
                  </a:cubicBezTo>
                  <a:cubicBezTo>
                    <a:pt x="131" y="24"/>
                    <a:pt x="134" y="27"/>
                    <a:pt x="134" y="31"/>
                  </a:cubicBezTo>
                  <a:cubicBezTo>
                    <a:pt x="134" y="32"/>
                    <a:pt x="134" y="32"/>
                    <a:pt x="134" y="32"/>
                  </a:cubicBezTo>
                  <a:cubicBezTo>
                    <a:pt x="134" y="36"/>
                    <a:pt x="131" y="39"/>
                    <a:pt x="128" y="39"/>
                  </a:cubicBezTo>
                  <a:cubicBezTo>
                    <a:pt x="97" y="39"/>
                    <a:pt x="97" y="39"/>
                    <a:pt x="97" y="39"/>
                  </a:cubicBezTo>
                  <a:moveTo>
                    <a:pt x="308" y="0"/>
                  </a:moveTo>
                  <a:cubicBezTo>
                    <a:pt x="32" y="0"/>
                    <a:pt x="32" y="0"/>
                    <a:pt x="32" y="0"/>
                  </a:cubicBezTo>
                  <a:cubicBezTo>
                    <a:pt x="14" y="0"/>
                    <a:pt x="0" y="15"/>
                    <a:pt x="0" y="32"/>
                  </a:cubicBezTo>
                  <a:cubicBezTo>
                    <a:pt x="0" y="36"/>
                    <a:pt x="0" y="36"/>
                    <a:pt x="0" y="36"/>
                  </a:cubicBezTo>
                  <a:cubicBezTo>
                    <a:pt x="0" y="57"/>
                    <a:pt x="0" y="57"/>
                    <a:pt x="0" y="57"/>
                  </a:cubicBezTo>
                  <a:cubicBezTo>
                    <a:pt x="340" y="57"/>
                    <a:pt x="340" y="57"/>
                    <a:pt x="340" y="57"/>
                  </a:cubicBezTo>
                  <a:cubicBezTo>
                    <a:pt x="340" y="32"/>
                    <a:pt x="340" y="32"/>
                    <a:pt x="340" y="32"/>
                  </a:cubicBezTo>
                  <a:cubicBezTo>
                    <a:pt x="340" y="15"/>
                    <a:pt x="326" y="0"/>
                    <a:pt x="308" y="0"/>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5EB42D1-5FC5-4844-8117-4D25BB6C5B59}"/>
                </a:ext>
              </a:extLst>
            </p:cNvPr>
            <p:cNvSpPr>
              <a:spLocks noEditPoints="1"/>
            </p:cNvSpPr>
            <p:nvPr/>
          </p:nvSpPr>
          <p:spPr bwMode="auto">
            <a:xfrm>
              <a:off x="2711166" y="3613883"/>
              <a:ext cx="563373" cy="381459"/>
            </a:xfrm>
            <a:custGeom>
              <a:avLst/>
              <a:gdLst>
                <a:gd name="T0" fmla="*/ 17 w 297"/>
                <a:gd name="T1" fmla="*/ 154 h 201"/>
                <a:gd name="T2" fmla="*/ 17 w 297"/>
                <a:gd name="T3" fmla="*/ 143 h 201"/>
                <a:gd name="T4" fmla="*/ 274 w 297"/>
                <a:gd name="T5" fmla="*/ 143 h 201"/>
                <a:gd name="T6" fmla="*/ 274 w 297"/>
                <a:gd name="T7" fmla="*/ 154 h 201"/>
                <a:gd name="T8" fmla="*/ 17 w 297"/>
                <a:gd name="T9" fmla="*/ 154 h 201"/>
                <a:gd name="T10" fmla="*/ 17 w 297"/>
                <a:gd name="T11" fmla="*/ 131 h 201"/>
                <a:gd name="T12" fmla="*/ 17 w 297"/>
                <a:gd name="T13" fmla="*/ 120 h 201"/>
                <a:gd name="T14" fmla="*/ 274 w 297"/>
                <a:gd name="T15" fmla="*/ 120 h 201"/>
                <a:gd name="T16" fmla="*/ 274 w 297"/>
                <a:gd name="T17" fmla="*/ 131 h 201"/>
                <a:gd name="T18" fmla="*/ 17 w 297"/>
                <a:gd name="T19" fmla="*/ 131 h 201"/>
                <a:gd name="T20" fmla="*/ 17 w 297"/>
                <a:gd name="T21" fmla="*/ 104 h 201"/>
                <a:gd name="T22" fmla="*/ 17 w 297"/>
                <a:gd name="T23" fmla="*/ 93 h 201"/>
                <a:gd name="T24" fmla="*/ 85 w 297"/>
                <a:gd name="T25" fmla="*/ 93 h 201"/>
                <a:gd name="T26" fmla="*/ 85 w 297"/>
                <a:gd name="T27" fmla="*/ 104 h 201"/>
                <a:gd name="T28" fmla="*/ 17 w 297"/>
                <a:gd name="T29" fmla="*/ 104 h 201"/>
                <a:gd name="T30" fmla="*/ 100 w 297"/>
                <a:gd name="T31" fmla="*/ 104 h 201"/>
                <a:gd name="T32" fmla="*/ 100 w 297"/>
                <a:gd name="T33" fmla="*/ 93 h 201"/>
                <a:gd name="T34" fmla="*/ 167 w 297"/>
                <a:gd name="T35" fmla="*/ 93 h 201"/>
                <a:gd name="T36" fmla="*/ 167 w 297"/>
                <a:gd name="T37" fmla="*/ 104 h 201"/>
                <a:gd name="T38" fmla="*/ 100 w 297"/>
                <a:gd name="T39" fmla="*/ 104 h 201"/>
                <a:gd name="T40" fmla="*/ 17 w 297"/>
                <a:gd name="T41" fmla="*/ 81 h 201"/>
                <a:gd name="T42" fmla="*/ 17 w 297"/>
                <a:gd name="T43" fmla="*/ 70 h 201"/>
                <a:gd name="T44" fmla="*/ 85 w 297"/>
                <a:gd name="T45" fmla="*/ 70 h 201"/>
                <a:gd name="T46" fmla="*/ 85 w 297"/>
                <a:gd name="T47" fmla="*/ 81 h 201"/>
                <a:gd name="T48" fmla="*/ 17 w 297"/>
                <a:gd name="T49" fmla="*/ 81 h 201"/>
                <a:gd name="T50" fmla="*/ 100 w 297"/>
                <a:gd name="T51" fmla="*/ 81 h 201"/>
                <a:gd name="T52" fmla="*/ 100 w 297"/>
                <a:gd name="T53" fmla="*/ 70 h 201"/>
                <a:gd name="T54" fmla="*/ 167 w 297"/>
                <a:gd name="T55" fmla="*/ 70 h 201"/>
                <a:gd name="T56" fmla="*/ 167 w 297"/>
                <a:gd name="T57" fmla="*/ 81 h 201"/>
                <a:gd name="T58" fmla="*/ 100 w 297"/>
                <a:gd name="T59" fmla="*/ 81 h 201"/>
                <a:gd name="T60" fmla="*/ 17 w 297"/>
                <a:gd name="T61" fmla="*/ 57 h 201"/>
                <a:gd name="T62" fmla="*/ 17 w 297"/>
                <a:gd name="T63" fmla="*/ 46 h 201"/>
                <a:gd name="T64" fmla="*/ 85 w 297"/>
                <a:gd name="T65" fmla="*/ 46 h 201"/>
                <a:gd name="T66" fmla="*/ 85 w 297"/>
                <a:gd name="T67" fmla="*/ 57 h 201"/>
                <a:gd name="T68" fmla="*/ 17 w 297"/>
                <a:gd name="T69" fmla="*/ 57 h 201"/>
                <a:gd name="T70" fmla="*/ 100 w 297"/>
                <a:gd name="T71" fmla="*/ 57 h 201"/>
                <a:gd name="T72" fmla="*/ 100 w 297"/>
                <a:gd name="T73" fmla="*/ 46 h 201"/>
                <a:gd name="T74" fmla="*/ 167 w 297"/>
                <a:gd name="T75" fmla="*/ 46 h 201"/>
                <a:gd name="T76" fmla="*/ 167 w 297"/>
                <a:gd name="T77" fmla="*/ 57 h 201"/>
                <a:gd name="T78" fmla="*/ 100 w 297"/>
                <a:gd name="T79" fmla="*/ 57 h 201"/>
                <a:gd name="T80" fmla="*/ 17 w 297"/>
                <a:gd name="T81" fmla="*/ 34 h 201"/>
                <a:gd name="T82" fmla="*/ 17 w 297"/>
                <a:gd name="T83" fmla="*/ 23 h 201"/>
                <a:gd name="T84" fmla="*/ 85 w 297"/>
                <a:gd name="T85" fmla="*/ 23 h 201"/>
                <a:gd name="T86" fmla="*/ 85 w 297"/>
                <a:gd name="T87" fmla="*/ 34 h 201"/>
                <a:gd name="T88" fmla="*/ 17 w 297"/>
                <a:gd name="T89" fmla="*/ 34 h 201"/>
                <a:gd name="T90" fmla="*/ 100 w 297"/>
                <a:gd name="T91" fmla="*/ 34 h 201"/>
                <a:gd name="T92" fmla="*/ 100 w 297"/>
                <a:gd name="T93" fmla="*/ 23 h 201"/>
                <a:gd name="T94" fmla="*/ 167 w 297"/>
                <a:gd name="T95" fmla="*/ 23 h 201"/>
                <a:gd name="T96" fmla="*/ 167 w 297"/>
                <a:gd name="T97" fmla="*/ 34 h 201"/>
                <a:gd name="T98" fmla="*/ 100 w 297"/>
                <a:gd name="T99" fmla="*/ 34 h 201"/>
                <a:gd name="T100" fmla="*/ 274 w 297"/>
                <a:gd name="T101" fmla="*/ 0 h 201"/>
                <a:gd name="T102" fmla="*/ 23 w 297"/>
                <a:gd name="T103" fmla="*/ 0 h 201"/>
                <a:gd name="T104" fmla="*/ 0 w 297"/>
                <a:gd name="T105" fmla="*/ 23 h 201"/>
                <a:gd name="T106" fmla="*/ 0 w 297"/>
                <a:gd name="T107" fmla="*/ 178 h 201"/>
                <a:gd name="T108" fmla="*/ 23 w 297"/>
                <a:gd name="T109" fmla="*/ 201 h 201"/>
                <a:gd name="T110" fmla="*/ 274 w 297"/>
                <a:gd name="T111" fmla="*/ 201 h 201"/>
                <a:gd name="T112" fmla="*/ 297 w 297"/>
                <a:gd name="T113" fmla="*/ 178 h 201"/>
                <a:gd name="T114" fmla="*/ 297 w 297"/>
                <a:gd name="T115" fmla="*/ 23 h 201"/>
                <a:gd name="T116" fmla="*/ 274 w 297"/>
                <a:gd name="T1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7" h="201">
                  <a:moveTo>
                    <a:pt x="17" y="154"/>
                  </a:moveTo>
                  <a:cubicBezTo>
                    <a:pt x="17" y="143"/>
                    <a:pt x="17" y="143"/>
                    <a:pt x="17" y="143"/>
                  </a:cubicBezTo>
                  <a:cubicBezTo>
                    <a:pt x="274" y="143"/>
                    <a:pt x="274" y="143"/>
                    <a:pt x="274" y="143"/>
                  </a:cubicBezTo>
                  <a:cubicBezTo>
                    <a:pt x="274" y="154"/>
                    <a:pt x="274" y="154"/>
                    <a:pt x="274" y="154"/>
                  </a:cubicBezTo>
                  <a:cubicBezTo>
                    <a:pt x="17" y="154"/>
                    <a:pt x="17" y="154"/>
                    <a:pt x="17" y="154"/>
                  </a:cubicBezTo>
                  <a:moveTo>
                    <a:pt x="17" y="131"/>
                  </a:moveTo>
                  <a:cubicBezTo>
                    <a:pt x="17" y="120"/>
                    <a:pt x="17" y="120"/>
                    <a:pt x="17" y="120"/>
                  </a:cubicBezTo>
                  <a:cubicBezTo>
                    <a:pt x="274" y="120"/>
                    <a:pt x="274" y="120"/>
                    <a:pt x="274" y="120"/>
                  </a:cubicBezTo>
                  <a:cubicBezTo>
                    <a:pt x="274" y="131"/>
                    <a:pt x="274" y="131"/>
                    <a:pt x="274" y="131"/>
                  </a:cubicBezTo>
                  <a:cubicBezTo>
                    <a:pt x="17" y="131"/>
                    <a:pt x="17" y="131"/>
                    <a:pt x="17" y="131"/>
                  </a:cubicBezTo>
                  <a:moveTo>
                    <a:pt x="17" y="104"/>
                  </a:moveTo>
                  <a:cubicBezTo>
                    <a:pt x="17" y="93"/>
                    <a:pt x="17" y="93"/>
                    <a:pt x="17" y="93"/>
                  </a:cubicBezTo>
                  <a:cubicBezTo>
                    <a:pt x="85" y="93"/>
                    <a:pt x="85" y="93"/>
                    <a:pt x="85" y="93"/>
                  </a:cubicBezTo>
                  <a:cubicBezTo>
                    <a:pt x="85" y="104"/>
                    <a:pt x="85" y="104"/>
                    <a:pt x="85" y="104"/>
                  </a:cubicBezTo>
                  <a:cubicBezTo>
                    <a:pt x="17" y="104"/>
                    <a:pt x="17" y="104"/>
                    <a:pt x="17" y="104"/>
                  </a:cubicBezTo>
                  <a:moveTo>
                    <a:pt x="100" y="104"/>
                  </a:moveTo>
                  <a:cubicBezTo>
                    <a:pt x="100" y="93"/>
                    <a:pt x="100" y="93"/>
                    <a:pt x="100" y="93"/>
                  </a:cubicBezTo>
                  <a:cubicBezTo>
                    <a:pt x="167" y="93"/>
                    <a:pt x="167" y="93"/>
                    <a:pt x="167" y="93"/>
                  </a:cubicBezTo>
                  <a:cubicBezTo>
                    <a:pt x="167" y="104"/>
                    <a:pt x="167" y="104"/>
                    <a:pt x="167" y="104"/>
                  </a:cubicBezTo>
                  <a:cubicBezTo>
                    <a:pt x="100" y="104"/>
                    <a:pt x="100" y="104"/>
                    <a:pt x="100" y="104"/>
                  </a:cubicBezTo>
                  <a:moveTo>
                    <a:pt x="17" y="81"/>
                  </a:moveTo>
                  <a:cubicBezTo>
                    <a:pt x="17" y="70"/>
                    <a:pt x="17" y="70"/>
                    <a:pt x="17" y="70"/>
                  </a:cubicBezTo>
                  <a:cubicBezTo>
                    <a:pt x="85" y="70"/>
                    <a:pt x="85" y="70"/>
                    <a:pt x="85" y="70"/>
                  </a:cubicBezTo>
                  <a:cubicBezTo>
                    <a:pt x="85" y="81"/>
                    <a:pt x="85" y="81"/>
                    <a:pt x="85" y="81"/>
                  </a:cubicBezTo>
                  <a:cubicBezTo>
                    <a:pt x="17" y="81"/>
                    <a:pt x="17" y="81"/>
                    <a:pt x="17" y="81"/>
                  </a:cubicBezTo>
                  <a:moveTo>
                    <a:pt x="100" y="81"/>
                  </a:moveTo>
                  <a:cubicBezTo>
                    <a:pt x="100" y="70"/>
                    <a:pt x="100" y="70"/>
                    <a:pt x="100" y="70"/>
                  </a:cubicBezTo>
                  <a:cubicBezTo>
                    <a:pt x="167" y="70"/>
                    <a:pt x="167" y="70"/>
                    <a:pt x="167" y="70"/>
                  </a:cubicBezTo>
                  <a:cubicBezTo>
                    <a:pt x="167" y="81"/>
                    <a:pt x="167" y="81"/>
                    <a:pt x="167" y="81"/>
                  </a:cubicBezTo>
                  <a:cubicBezTo>
                    <a:pt x="100" y="81"/>
                    <a:pt x="100" y="81"/>
                    <a:pt x="100" y="81"/>
                  </a:cubicBezTo>
                  <a:moveTo>
                    <a:pt x="17" y="57"/>
                  </a:moveTo>
                  <a:cubicBezTo>
                    <a:pt x="17" y="46"/>
                    <a:pt x="17" y="46"/>
                    <a:pt x="17" y="46"/>
                  </a:cubicBezTo>
                  <a:cubicBezTo>
                    <a:pt x="85" y="46"/>
                    <a:pt x="85" y="46"/>
                    <a:pt x="85" y="46"/>
                  </a:cubicBezTo>
                  <a:cubicBezTo>
                    <a:pt x="85" y="57"/>
                    <a:pt x="85" y="57"/>
                    <a:pt x="85" y="57"/>
                  </a:cubicBezTo>
                  <a:cubicBezTo>
                    <a:pt x="17" y="57"/>
                    <a:pt x="17" y="57"/>
                    <a:pt x="17" y="57"/>
                  </a:cubicBezTo>
                  <a:moveTo>
                    <a:pt x="100" y="57"/>
                  </a:moveTo>
                  <a:cubicBezTo>
                    <a:pt x="100" y="46"/>
                    <a:pt x="100" y="46"/>
                    <a:pt x="100" y="46"/>
                  </a:cubicBezTo>
                  <a:cubicBezTo>
                    <a:pt x="167" y="46"/>
                    <a:pt x="167" y="46"/>
                    <a:pt x="167" y="46"/>
                  </a:cubicBezTo>
                  <a:cubicBezTo>
                    <a:pt x="167" y="57"/>
                    <a:pt x="167" y="57"/>
                    <a:pt x="167" y="57"/>
                  </a:cubicBezTo>
                  <a:cubicBezTo>
                    <a:pt x="100" y="57"/>
                    <a:pt x="100" y="57"/>
                    <a:pt x="100" y="57"/>
                  </a:cubicBezTo>
                  <a:moveTo>
                    <a:pt x="17" y="34"/>
                  </a:moveTo>
                  <a:cubicBezTo>
                    <a:pt x="17" y="23"/>
                    <a:pt x="17" y="23"/>
                    <a:pt x="17" y="23"/>
                  </a:cubicBezTo>
                  <a:cubicBezTo>
                    <a:pt x="85" y="23"/>
                    <a:pt x="85" y="23"/>
                    <a:pt x="85" y="23"/>
                  </a:cubicBezTo>
                  <a:cubicBezTo>
                    <a:pt x="85" y="34"/>
                    <a:pt x="85" y="34"/>
                    <a:pt x="85" y="34"/>
                  </a:cubicBezTo>
                  <a:cubicBezTo>
                    <a:pt x="17" y="34"/>
                    <a:pt x="17" y="34"/>
                    <a:pt x="17" y="34"/>
                  </a:cubicBezTo>
                  <a:moveTo>
                    <a:pt x="100" y="34"/>
                  </a:moveTo>
                  <a:cubicBezTo>
                    <a:pt x="100" y="23"/>
                    <a:pt x="100" y="23"/>
                    <a:pt x="100" y="23"/>
                  </a:cubicBezTo>
                  <a:cubicBezTo>
                    <a:pt x="167" y="23"/>
                    <a:pt x="167" y="23"/>
                    <a:pt x="167" y="23"/>
                  </a:cubicBezTo>
                  <a:cubicBezTo>
                    <a:pt x="167" y="34"/>
                    <a:pt x="167" y="34"/>
                    <a:pt x="167" y="34"/>
                  </a:cubicBezTo>
                  <a:cubicBezTo>
                    <a:pt x="100" y="34"/>
                    <a:pt x="100" y="34"/>
                    <a:pt x="100" y="34"/>
                  </a:cubicBezTo>
                  <a:moveTo>
                    <a:pt x="274" y="0"/>
                  </a:moveTo>
                  <a:cubicBezTo>
                    <a:pt x="23" y="0"/>
                    <a:pt x="23" y="0"/>
                    <a:pt x="23" y="0"/>
                  </a:cubicBezTo>
                  <a:cubicBezTo>
                    <a:pt x="10" y="0"/>
                    <a:pt x="0" y="10"/>
                    <a:pt x="0" y="23"/>
                  </a:cubicBezTo>
                  <a:cubicBezTo>
                    <a:pt x="0" y="178"/>
                    <a:pt x="0" y="178"/>
                    <a:pt x="0" y="178"/>
                  </a:cubicBezTo>
                  <a:cubicBezTo>
                    <a:pt x="0" y="191"/>
                    <a:pt x="10" y="201"/>
                    <a:pt x="23" y="201"/>
                  </a:cubicBezTo>
                  <a:cubicBezTo>
                    <a:pt x="274" y="201"/>
                    <a:pt x="274" y="201"/>
                    <a:pt x="274" y="201"/>
                  </a:cubicBezTo>
                  <a:cubicBezTo>
                    <a:pt x="287" y="201"/>
                    <a:pt x="297" y="191"/>
                    <a:pt x="297" y="178"/>
                  </a:cubicBezTo>
                  <a:cubicBezTo>
                    <a:pt x="297" y="23"/>
                    <a:pt x="297" y="23"/>
                    <a:pt x="297" y="23"/>
                  </a:cubicBezTo>
                  <a:cubicBezTo>
                    <a:pt x="297" y="10"/>
                    <a:pt x="287" y="0"/>
                    <a:pt x="2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5">
              <a:extLst>
                <a:ext uri="{FF2B5EF4-FFF2-40B4-BE49-F238E27FC236}">
                  <a16:creationId xmlns:a16="http://schemas.microsoft.com/office/drawing/2014/main" id="{14C2ED18-38C5-4C74-86C4-15878CC6B5E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0" name="Rectangle 96">
              <a:extLst>
                <a:ext uri="{FF2B5EF4-FFF2-40B4-BE49-F238E27FC236}">
                  <a16:creationId xmlns:a16="http://schemas.microsoft.com/office/drawing/2014/main" id="{C643CAC0-8C25-4CB2-A929-650B0543E7C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1" name="Rectangle 97">
              <a:extLst>
                <a:ext uri="{FF2B5EF4-FFF2-40B4-BE49-F238E27FC236}">
                  <a16:creationId xmlns:a16="http://schemas.microsoft.com/office/drawing/2014/main" id="{2075E2FA-AA30-490C-864B-AD2EA880CFED}"/>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2" name="Rectangle 98">
              <a:extLst>
                <a:ext uri="{FF2B5EF4-FFF2-40B4-BE49-F238E27FC236}">
                  <a16:creationId xmlns:a16="http://schemas.microsoft.com/office/drawing/2014/main" id="{769654C7-8B77-4056-901A-DAEE52BD2137}"/>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3" name="Rectangle 99">
              <a:extLst>
                <a:ext uri="{FF2B5EF4-FFF2-40B4-BE49-F238E27FC236}">
                  <a16:creationId xmlns:a16="http://schemas.microsoft.com/office/drawing/2014/main" id="{81496560-DE1A-4EC5-BBD7-CA52B62B33A7}"/>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4" name="Rectangle 100">
              <a:extLst>
                <a:ext uri="{FF2B5EF4-FFF2-40B4-BE49-F238E27FC236}">
                  <a16:creationId xmlns:a16="http://schemas.microsoft.com/office/drawing/2014/main" id="{AD7C5052-31A4-46D6-8F8D-9704A9AABD28}"/>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5" name="Rectangle 101">
              <a:extLst>
                <a:ext uri="{FF2B5EF4-FFF2-40B4-BE49-F238E27FC236}">
                  <a16:creationId xmlns:a16="http://schemas.microsoft.com/office/drawing/2014/main" id="{4421A848-A5E2-4F4F-A278-4EB8EE0C1068}"/>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 name="Rectangle 102">
              <a:extLst>
                <a:ext uri="{FF2B5EF4-FFF2-40B4-BE49-F238E27FC236}">
                  <a16:creationId xmlns:a16="http://schemas.microsoft.com/office/drawing/2014/main" id="{6617979A-A56A-4761-A61A-506FCD231EB3}"/>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7" name="Rectangle 103">
              <a:extLst>
                <a:ext uri="{FF2B5EF4-FFF2-40B4-BE49-F238E27FC236}">
                  <a16:creationId xmlns:a16="http://schemas.microsoft.com/office/drawing/2014/main" id="{40AA80D3-7BCA-43D2-998E-A5F6925536D0}"/>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8" name="Rectangle 104">
              <a:extLst>
                <a:ext uri="{FF2B5EF4-FFF2-40B4-BE49-F238E27FC236}">
                  <a16:creationId xmlns:a16="http://schemas.microsoft.com/office/drawing/2014/main" id="{7EF368B3-31DA-4886-8149-945D1A1769B9}"/>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9" name="Rectangle 105">
              <a:extLst>
                <a:ext uri="{FF2B5EF4-FFF2-40B4-BE49-F238E27FC236}">
                  <a16:creationId xmlns:a16="http://schemas.microsoft.com/office/drawing/2014/main" id="{CD087373-876E-4A4E-90F1-745CBF054636}"/>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0" name="Rectangle 106">
              <a:extLst>
                <a:ext uri="{FF2B5EF4-FFF2-40B4-BE49-F238E27FC236}">
                  <a16:creationId xmlns:a16="http://schemas.microsoft.com/office/drawing/2014/main" id="{ED96A761-BD75-4569-982C-1037B4285B0E}"/>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1" name="Rectangle 107">
              <a:extLst>
                <a:ext uri="{FF2B5EF4-FFF2-40B4-BE49-F238E27FC236}">
                  <a16:creationId xmlns:a16="http://schemas.microsoft.com/office/drawing/2014/main" id="{BF32B1AA-12F5-4952-915E-4F73FD925260}"/>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2" name="Rectangle 108">
              <a:extLst>
                <a:ext uri="{FF2B5EF4-FFF2-40B4-BE49-F238E27FC236}">
                  <a16:creationId xmlns:a16="http://schemas.microsoft.com/office/drawing/2014/main" id="{87C5FF09-2E55-462A-8EA4-F0453F39F51C}"/>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3" name="Rectangle 109">
              <a:extLst>
                <a:ext uri="{FF2B5EF4-FFF2-40B4-BE49-F238E27FC236}">
                  <a16:creationId xmlns:a16="http://schemas.microsoft.com/office/drawing/2014/main" id="{7BFFE9A2-99CD-4ABB-97A6-0878F49F861C}"/>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4" name="Rectangle 110">
              <a:extLst>
                <a:ext uri="{FF2B5EF4-FFF2-40B4-BE49-F238E27FC236}">
                  <a16:creationId xmlns:a16="http://schemas.microsoft.com/office/drawing/2014/main" id="{7B948A93-BBE8-49C8-85D1-A33B2B5107EB}"/>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5" name="Rectangle 111">
              <a:extLst>
                <a:ext uri="{FF2B5EF4-FFF2-40B4-BE49-F238E27FC236}">
                  <a16:creationId xmlns:a16="http://schemas.microsoft.com/office/drawing/2014/main" id="{5C28CDA0-289D-43C7-92DF-5D5D0A3C9024}"/>
                </a:ext>
              </a:extLst>
            </p:cNvPr>
            <p:cNvSpPr>
              <a:spLocks noChangeArrowheads="1"/>
            </p:cNvSpPr>
            <p:nvPr/>
          </p:nvSpPr>
          <p:spPr bwMode="auto">
            <a:xfrm>
              <a:off x="2743221" y="3841476"/>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6" name="Rectangle 112">
              <a:extLst>
                <a:ext uri="{FF2B5EF4-FFF2-40B4-BE49-F238E27FC236}">
                  <a16:creationId xmlns:a16="http://schemas.microsoft.com/office/drawing/2014/main" id="{98D4B393-FF98-41F4-9A2A-5DC573895CE3}"/>
                </a:ext>
              </a:extLst>
            </p:cNvPr>
            <p:cNvSpPr>
              <a:spLocks noChangeArrowheads="1"/>
            </p:cNvSpPr>
            <p:nvPr/>
          </p:nvSpPr>
          <p:spPr bwMode="auto">
            <a:xfrm>
              <a:off x="2743221" y="3841476"/>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7" name="Rectangle 113">
              <a:extLst>
                <a:ext uri="{FF2B5EF4-FFF2-40B4-BE49-F238E27FC236}">
                  <a16:creationId xmlns:a16="http://schemas.microsoft.com/office/drawing/2014/main" id="{A9C30BDB-DD40-4F88-85AB-18D5936AD59C}"/>
                </a:ext>
              </a:extLst>
            </p:cNvPr>
            <p:cNvSpPr>
              <a:spLocks noChangeArrowheads="1"/>
            </p:cNvSpPr>
            <p:nvPr/>
          </p:nvSpPr>
          <p:spPr bwMode="auto">
            <a:xfrm>
              <a:off x="2743221" y="3885552"/>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8" name="Rectangle 114">
              <a:extLst>
                <a:ext uri="{FF2B5EF4-FFF2-40B4-BE49-F238E27FC236}">
                  <a16:creationId xmlns:a16="http://schemas.microsoft.com/office/drawing/2014/main" id="{9F7B685F-0D38-4B58-A54E-D70495C71D04}"/>
                </a:ext>
              </a:extLst>
            </p:cNvPr>
            <p:cNvSpPr>
              <a:spLocks noChangeArrowheads="1"/>
            </p:cNvSpPr>
            <p:nvPr/>
          </p:nvSpPr>
          <p:spPr bwMode="auto">
            <a:xfrm>
              <a:off x="2743221" y="3885552"/>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9" name="Freeform 115">
              <a:extLst>
                <a:ext uri="{FF2B5EF4-FFF2-40B4-BE49-F238E27FC236}">
                  <a16:creationId xmlns:a16="http://schemas.microsoft.com/office/drawing/2014/main" id="{413F684F-5140-4D4B-86E2-D974F727A099}"/>
                </a:ext>
              </a:extLst>
            </p:cNvPr>
            <p:cNvSpPr>
              <a:spLocks/>
            </p:cNvSpPr>
            <p:nvPr/>
          </p:nvSpPr>
          <p:spPr bwMode="auto">
            <a:xfrm>
              <a:off x="2743221" y="3530539"/>
              <a:ext cx="85748" cy="28850"/>
            </a:xfrm>
            <a:custGeom>
              <a:avLst/>
              <a:gdLst>
                <a:gd name="T0" fmla="*/ 38 w 45"/>
                <a:gd name="T1" fmla="*/ 0 h 15"/>
                <a:gd name="T2" fmla="*/ 7 w 45"/>
                <a:gd name="T3" fmla="*/ 0 h 15"/>
                <a:gd name="T4" fmla="*/ 0 w 45"/>
                <a:gd name="T5" fmla="*/ 7 h 15"/>
                <a:gd name="T6" fmla="*/ 0 w 45"/>
                <a:gd name="T7" fmla="*/ 8 h 15"/>
                <a:gd name="T8" fmla="*/ 7 w 45"/>
                <a:gd name="T9" fmla="*/ 15 h 15"/>
                <a:gd name="T10" fmla="*/ 38 w 45"/>
                <a:gd name="T11" fmla="*/ 15 h 15"/>
                <a:gd name="T12" fmla="*/ 45 w 45"/>
                <a:gd name="T13" fmla="*/ 8 h 15"/>
                <a:gd name="T14" fmla="*/ 45 w 45"/>
                <a:gd name="T15" fmla="*/ 7 h 15"/>
                <a:gd name="T16" fmla="*/ 38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2" y="15"/>
                    <a:pt x="45" y="12"/>
                    <a:pt x="45" y="8"/>
                  </a:cubicBezTo>
                  <a:cubicBezTo>
                    <a:pt x="45" y="7"/>
                    <a:pt x="45" y="7"/>
                    <a:pt x="45" y="7"/>
                  </a:cubicBezTo>
                  <a:cubicBezTo>
                    <a:pt x="45" y="3"/>
                    <a:pt x="42" y="0"/>
                    <a:pt x="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a:extLst>
                <a:ext uri="{FF2B5EF4-FFF2-40B4-BE49-F238E27FC236}">
                  <a16:creationId xmlns:a16="http://schemas.microsoft.com/office/drawing/2014/main" id="{1C44545D-E382-4E39-A353-607F2639B33C}"/>
                </a:ext>
              </a:extLst>
            </p:cNvPr>
            <p:cNvSpPr>
              <a:spLocks/>
            </p:cNvSpPr>
            <p:nvPr/>
          </p:nvSpPr>
          <p:spPr bwMode="auto">
            <a:xfrm>
              <a:off x="2841791" y="3530539"/>
              <a:ext cx="83344" cy="28850"/>
            </a:xfrm>
            <a:custGeom>
              <a:avLst/>
              <a:gdLst>
                <a:gd name="T0" fmla="*/ 38 w 44"/>
                <a:gd name="T1" fmla="*/ 0 h 15"/>
                <a:gd name="T2" fmla="*/ 7 w 44"/>
                <a:gd name="T3" fmla="*/ 0 h 15"/>
                <a:gd name="T4" fmla="*/ 0 w 44"/>
                <a:gd name="T5" fmla="*/ 7 h 15"/>
                <a:gd name="T6" fmla="*/ 0 w 44"/>
                <a:gd name="T7" fmla="*/ 8 h 15"/>
                <a:gd name="T8" fmla="*/ 7 w 44"/>
                <a:gd name="T9" fmla="*/ 15 h 15"/>
                <a:gd name="T10" fmla="*/ 38 w 44"/>
                <a:gd name="T11" fmla="*/ 15 h 15"/>
                <a:gd name="T12" fmla="*/ 44 w 44"/>
                <a:gd name="T13" fmla="*/ 8 h 15"/>
                <a:gd name="T14" fmla="*/ 44 w 44"/>
                <a:gd name="T15" fmla="*/ 7 h 15"/>
                <a:gd name="T16" fmla="*/ 38 w 4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1" y="15"/>
                    <a:pt x="44" y="12"/>
                    <a:pt x="44" y="8"/>
                  </a:cubicBezTo>
                  <a:cubicBezTo>
                    <a:pt x="44" y="7"/>
                    <a:pt x="44" y="7"/>
                    <a:pt x="44" y="7"/>
                  </a:cubicBezTo>
                  <a:cubicBezTo>
                    <a:pt x="44" y="3"/>
                    <a:pt x="41"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7">
              <a:extLst>
                <a:ext uri="{FF2B5EF4-FFF2-40B4-BE49-F238E27FC236}">
                  <a16:creationId xmlns:a16="http://schemas.microsoft.com/office/drawing/2014/main" id="{0691C8FD-70A9-44B3-914F-791114FEBC49}"/>
                </a:ext>
              </a:extLst>
            </p:cNvPr>
            <p:cNvSpPr>
              <a:spLocks noEditPoints="1"/>
            </p:cNvSpPr>
            <p:nvPr/>
          </p:nvSpPr>
          <p:spPr bwMode="auto">
            <a:xfrm>
              <a:off x="1681387" y="4822370"/>
              <a:ext cx="900756" cy="22439"/>
            </a:xfrm>
            <a:custGeom>
              <a:avLst/>
              <a:gdLst>
                <a:gd name="T0" fmla="*/ 469 w 475"/>
                <a:gd name="T1" fmla="*/ 12 h 12"/>
                <a:gd name="T2" fmla="*/ 437 w 475"/>
                <a:gd name="T3" fmla="*/ 12 h 12"/>
                <a:gd name="T4" fmla="*/ 431 w 475"/>
                <a:gd name="T5" fmla="*/ 6 h 12"/>
                <a:gd name="T6" fmla="*/ 437 w 475"/>
                <a:gd name="T7" fmla="*/ 0 h 12"/>
                <a:gd name="T8" fmla="*/ 469 w 475"/>
                <a:gd name="T9" fmla="*/ 0 h 12"/>
                <a:gd name="T10" fmla="*/ 475 w 475"/>
                <a:gd name="T11" fmla="*/ 6 h 12"/>
                <a:gd name="T12" fmla="*/ 469 w 475"/>
                <a:gd name="T13" fmla="*/ 12 h 12"/>
                <a:gd name="T14" fmla="*/ 401 w 475"/>
                <a:gd name="T15" fmla="*/ 12 h 12"/>
                <a:gd name="T16" fmla="*/ 365 w 475"/>
                <a:gd name="T17" fmla="*/ 12 h 12"/>
                <a:gd name="T18" fmla="*/ 359 w 475"/>
                <a:gd name="T19" fmla="*/ 6 h 12"/>
                <a:gd name="T20" fmla="*/ 365 w 475"/>
                <a:gd name="T21" fmla="*/ 0 h 12"/>
                <a:gd name="T22" fmla="*/ 401 w 475"/>
                <a:gd name="T23" fmla="*/ 0 h 12"/>
                <a:gd name="T24" fmla="*/ 407 w 475"/>
                <a:gd name="T25" fmla="*/ 6 h 12"/>
                <a:gd name="T26" fmla="*/ 401 w 475"/>
                <a:gd name="T27" fmla="*/ 12 h 12"/>
                <a:gd name="T28" fmla="*/ 329 w 475"/>
                <a:gd name="T29" fmla="*/ 12 h 12"/>
                <a:gd name="T30" fmla="*/ 293 w 475"/>
                <a:gd name="T31" fmla="*/ 12 h 12"/>
                <a:gd name="T32" fmla="*/ 287 w 475"/>
                <a:gd name="T33" fmla="*/ 6 h 12"/>
                <a:gd name="T34" fmla="*/ 293 w 475"/>
                <a:gd name="T35" fmla="*/ 0 h 12"/>
                <a:gd name="T36" fmla="*/ 329 w 475"/>
                <a:gd name="T37" fmla="*/ 0 h 12"/>
                <a:gd name="T38" fmla="*/ 335 w 475"/>
                <a:gd name="T39" fmla="*/ 6 h 12"/>
                <a:gd name="T40" fmla="*/ 329 w 475"/>
                <a:gd name="T41" fmla="*/ 12 h 12"/>
                <a:gd name="T42" fmla="*/ 257 w 475"/>
                <a:gd name="T43" fmla="*/ 12 h 12"/>
                <a:gd name="T44" fmla="*/ 221 w 475"/>
                <a:gd name="T45" fmla="*/ 12 h 12"/>
                <a:gd name="T46" fmla="*/ 215 w 475"/>
                <a:gd name="T47" fmla="*/ 6 h 12"/>
                <a:gd name="T48" fmla="*/ 221 w 475"/>
                <a:gd name="T49" fmla="*/ 0 h 12"/>
                <a:gd name="T50" fmla="*/ 257 w 475"/>
                <a:gd name="T51" fmla="*/ 0 h 12"/>
                <a:gd name="T52" fmla="*/ 263 w 475"/>
                <a:gd name="T53" fmla="*/ 6 h 12"/>
                <a:gd name="T54" fmla="*/ 257 w 475"/>
                <a:gd name="T55" fmla="*/ 12 h 12"/>
                <a:gd name="T56" fmla="*/ 186 w 475"/>
                <a:gd name="T57" fmla="*/ 12 h 12"/>
                <a:gd name="T58" fmla="*/ 150 w 475"/>
                <a:gd name="T59" fmla="*/ 12 h 12"/>
                <a:gd name="T60" fmla="*/ 144 w 475"/>
                <a:gd name="T61" fmla="*/ 6 h 12"/>
                <a:gd name="T62" fmla="*/ 150 w 475"/>
                <a:gd name="T63" fmla="*/ 0 h 12"/>
                <a:gd name="T64" fmla="*/ 186 w 475"/>
                <a:gd name="T65" fmla="*/ 0 h 12"/>
                <a:gd name="T66" fmla="*/ 192 w 475"/>
                <a:gd name="T67" fmla="*/ 6 h 12"/>
                <a:gd name="T68" fmla="*/ 186 w 475"/>
                <a:gd name="T69" fmla="*/ 12 h 12"/>
                <a:gd name="T70" fmla="*/ 114 w 475"/>
                <a:gd name="T71" fmla="*/ 12 h 12"/>
                <a:gd name="T72" fmla="*/ 78 w 475"/>
                <a:gd name="T73" fmla="*/ 12 h 12"/>
                <a:gd name="T74" fmla="*/ 72 w 475"/>
                <a:gd name="T75" fmla="*/ 6 h 12"/>
                <a:gd name="T76" fmla="*/ 78 w 475"/>
                <a:gd name="T77" fmla="*/ 0 h 12"/>
                <a:gd name="T78" fmla="*/ 114 w 475"/>
                <a:gd name="T79" fmla="*/ 0 h 12"/>
                <a:gd name="T80" fmla="*/ 120 w 475"/>
                <a:gd name="T81" fmla="*/ 6 h 12"/>
                <a:gd name="T82" fmla="*/ 114 w 475"/>
                <a:gd name="T83" fmla="*/ 12 h 12"/>
                <a:gd name="T84" fmla="*/ 42 w 475"/>
                <a:gd name="T85" fmla="*/ 12 h 12"/>
                <a:gd name="T86" fmla="*/ 6 w 475"/>
                <a:gd name="T87" fmla="*/ 12 h 12"/>
                <a:gd name="T88" fmla="*/ 0 w 475"/>
                <a:gd name="T89" fmla="*/ 6 h 12"/>
                <a:gd name="T90" fmla="*/ 6 w 475"/>
                <a:gd name="T91" fmla="*/ 0 h 12"/>
                <a:gd name="T92" fmla="*/ 42 w 475"/>
                <a:gd name="T93" fmla="*/ 0 h 12"/>
                <a:gd name="T94" fmla="*/ 48 w 475"/>
                <a:gd name="T95" fmla="*/ 6 h 12"/>
                <a:gd name="T96" fmla="*/ 42 w 475"/>
                <a:gd name="T9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5" h="12">
                  <a:moveTo>
                    <a:pt x="469" y="12"/>
                  </a:moveTo>
                  <a:cubicBezTo>
                    <a:pt x="437" y="12"/>
                    <a:pt x="437" y="12"/>
                    <a:pt x="437" y="12"/>
                  </a:cubicBezTo>
                  <a:cubicBezTo>
                    <a:pt x="434" y="12"/>
                    <a:pt x="431" y="9"/>
                    <a:pt x="431" y="6"/>
                  </a:cubicBezTo>
                  <a:cubicBezTo>
                    <a:pt x="431" y="3"/>
                    <a:pt x="434" y="0"/>
                    <a:pt x="437" y="0"/>
                  </a:cubicBezTo>
                  <a:cubicBezTo>
                    <a:pt x="469" y="0"/>
                    <a:pt x="469" y="0"/>
                    <a:pt x="469" y="0"/>
                  </a:cubicBezTo>
                  <a:cubicBezTo>
                    <a:pt x="472" y="0"/>
                    <a:pt x="475" y="3"/>
                    <a:pt x="475" y="6"/>
                  </a:cubicBezTo>
                  <a:cubicBezTo>
                    <a:pt x="475" y="9"/>
                    <a:pt x="472" y="12"/>
                    <a:pt x="469" y="12"/>
                  </a:cubicBezTo>
                  <a:moveTo>
                    <a:pt x="401" y="12"/>
                  </a:moveTo>
                  <a:cubicBezTo>
                    <a:pt x="365" y="12"/>
                    <a:pt x="365" y="12"/>
                    <a:pt x="365" y="12"/>
                  </a:cubicBezTo>
                  <a:cubicBezTo>
                    <a:pt x="362" y="12"/>
                    <a:pt x="359" y="9"/>
                    <a:pt x="359" y="6"/>
                  </a:cubicBezTo>
                  <a:cubicBezTo>
                    <a:pt x="359" y="3"/>
                    <a:pt x="362" y="0"/>
                    <a:pt x="365" y="0"/>
                  </a:cubicBezTo>
                  <a:cubicBezTo>
                    <a:pt x="401" y="0"/>
                    <a:pt x="401" y="0"/>
                    <a:pt x="401" y="0"/>
                  </a:cubicBezTo>
                  <a:cubicBezTo>
                    <a:pt x="404" y="0"/>
                    <a:pt x="407" y="3"/>
                    <a:pt x="407" y="6"/>
                  </a:cubicBezTo>
                  <a:cubicBezTo>
                    <a:pt x="407" y="9"/>
                    <a:pt x="404" y="12"/>
                    <a:pt x="401" y="12"/>
                  </a:cubicBezTo>
                  <a:moveTo>
                    <a:pt x="329" y="12"/>
                  </a:moveTo>
                  <a:cubicBezTo>
                    <a:pt x="293" y="12"/>
                    <a:pt x="293" y="12"/>
                    <a:pt x="293" y="12"/>
                  </a:cubicBezTo>
                  <a:cubicBezTo>
                    <a:pt x="290" y="12"/>
                    <a:pt x="287" y="9"/>
                    <a:pt x="287" y="6"/>
                  </a:cubicBezTo>
                  <a:cubicBezTo>
                    <a:pt x="287" y="3"/>
                    <a:pt x="290" y="0"/>
                    <a:pt x="293" y="0"/>
                  </a:cubicBezTo>
                  <a:cubicBezTo>
                    <a:pt x="329" y="0"/>
                    <a:pt x="329" y="0"/>
                    <a:pt x="329" y="0"/>
                  </a:cubicBezTo>
                  <a:cubicBezTo>
                    <a:pt x="333" y="0"/>
                    <a:pt x="335" y="3"/>
                    <a:pt x="335" y="6"/>
                  </a:cubicBezTo>
                  <a:cubicBezTo>
                    <a:pt x="335" y="9"/>
                    <a:pt x="333" y="12"/>
                    <a:pt x="329" y="12"/>
                  </a:cubicBezTo>
                  <a:moveTo>
                    <a:pt x="257" y="12"/>
                  </a:moveTo>
                  <a:cubicBezTo>
                    <a:pt x="221" y="12"/>
                    <a:pt x="221" y="12"/>
                    <a:pt x="221" y="12"/>
                  </a:cubicBezTo>
                  <a:cubicBezTo>
                    <a:pt x="218" y="12"/>
                    <a:pt x="215" y="9"/>
                    <a:pt x="215" y="6"/>
                  </a:cubicBezTo>
                  <a:cubicBezTo>
                    <a:pt x="215" y="3"/>
                    <a:pt x="218" y="0"/>
                    <a:pt x="221" y="0"/>
                  </a:cubicBezTo>
                  <a:cubicBezTo>
                    <a:pt x="257" y="0"/>
                    <a:pt x="257" y="0"/>
                    <a:pt x="257" y="0"/>
                  </a:cubicBezTo>
                  <a:cubicBezTo>
                    <a:pt x="261" y="0"/>
                    <a:pt x="263" y="3"/>
                    <a:pt x="263" y="6"/>
                  </a:cubicBezTo>
                  <a:cubicBezTo>
                    <a:pt x="263" y="9"/>
                    <a:pt x="261" y="12"/>
                    <a:pt x="257" y="12"/>
                  </a:cubicBezTo>
                  <a:moveTo>
                    <a:pt x="186" y="12"/>
                  </a:moveTo>
                  <a:cubicBezTo>
                    <a:pt x="150" y="12"/>
                    <a:pt x="150" y="12"/>
                    <a:pt x="150" y="12"/>
                  </a:cubicBezTo>
                  <a:cubicBezTo>
                    <a:pt x="146" y="12"/>
                    <a:pt x="144" y="9"/>
                    <a:pt x="144" y="6"/>
                  </a:cubicBezTo>
                  <a:cubicBezTo>
                    <a:pt x="144" y="3"/>
                    <a:pt x="146" y="0"/>
                    <a:pt x="150" y="0"/>
                  </a:cubicBezTo>
                  <a:cubicBezTo>
                    <a:pt x="186" y="0"/>
                    <a:pt x="186" y="0"/>
                    <a:pt x="186" y="0"/>
                  </a:cubicBezTo>
                  <a:cubicBezTo>
                    <a:pt x="189" y="0"/>
                    <a:pt x="192" y="3"/>
                    <a:pt x="192" y="6"/>
                  </a:cubicBezTo>
                  <a:cubicBezTo>
                    <a:pt x="192" y="9"/>
                    <a:pt x="189" y="12"/>
                    <a:pt x="186" y="12"/>
                  </a:cubicBezTo>
                  <a:moveTo>
                    <a:pt x="114" y="12"/>
                  </a:moveTo>
                  <a:cubicBezTo>
                    <a:pt x="78" y="12"/>
                    <a:pt x="78" y="12"/>
                    <a:pt x="78" y="12"/>
                  </a:cubicBezTo>
                  <a:cubicBezTo>
                    <a:pt x="74" y="12"/>
                    <a:pt x="72" y="9"/>
                    <a:pt x="72" y="6"/>
                  </a:cubicBezTo>
                  <a:cubicBezTo>
                    <a:pt x="72" y="3"/>
                    <a:pt x="74" y="0"/>
                    <a:pt x="78" y="0"/>
                  </a:cubicBezTo>
                  <a:cubicBezTo>
                    <a:pt x="114" y="0"/>
                    <a:pt x="114" y="0"/>
                    <a:pt x="114" y="0"/>
                  </a:cubicBezTo>
                  <a:cubicBezTo>
                    <a:pt x="117" y="0"/>
                    <a:pt x="120" y="3"/>
                    <a:pt x="120" y="6"/>
                  </a:cubicBezTo>
                  <a:cubicBezTo>
                    <a:pt x="120" y="9"/>
                    <a:pt x="117" y="12"/>
                    <a:pt x="114" y="12"/>
                  </a:cubicBezTo>
                  <a:moveTo>
                    <a:pt x="42" y="12"/>
                  </a:move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9"/>
                    <a:pt x="45" y="12"/>
                    <a:pt x="42"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8">
              <a:extLst>
                <a:ext uri="{FF2B5EF4-FFF2-40B4-BE49-F238E27FC236}">
                  <a16:creationId xmlns:a16="http://schemas.microsoft.com/office/drawing/2014/main" id="{3894DD33-7170-4918-B340-6EABF955223A}"/>
                </a:ext>
              </a:extLst>
            </p:cNvPr>
            <p:cNvSpPr>
              <a:spLocks noEditPoints="1"/>
            </p:cNvSpPr>
            <p:nvPr/>
          </p:nvSpPr>
          <p:spPr bwMode="auto">
            <a:xfrm>
              <a:off x="1431355" y="4283840"/>
              <a:ext cx="22439" cy="352609"/>
            </a:xfrm>
            <a:custGeom>
              <a:avLst/>
              <a:gdLst>
                <a:gd name="T0" fmla="*/ 6 w 12"/>
                <a:gd name="T1" fmla="*/ 186 h 186"/>
                <a:gd name="T2" fmla="*/ 0 w 12"/>
                <a:gd name="T3" fmla="*/ 180 h 186"/>
                <a:gd name="T4" fmla="*/ 0 w 12"/>
                <a:gd name="T5" fmla="*/ 150 h 186"/>
                <a:gd name="T6" fmla="*/ 6 w 12"/>
                <a:gd name="T7" fmla="*/ 144 h 186"/>
                <a:gd name="T8" fmla="*/ 12 w 12"/>
                <a:gd name="T9" fmla="*/ 150 h 186"/>
                <a:gd name="T10" fmla="*/ 12 w 12"/>
                <a:gd name="T11" fmla="*/ 180 h 186"/>
                <a:gd name="T12" fmla="*/ 6 w 12"/>
                <a:gd name="T13" fmla="*/ 186 h 186"/>
                <a:gd name="T14" fmla="*/ 6 w 12"/>
                <a:gd name="T15" fmla="*/ 120 h 186"/>
                <a:gd name="T16" fmla="*/ 0 w 12"/>
                <a:gd name="T17" fmla="*/ 114 h 186"/>
                <a:gd name="T18" fmla="*/ 0 w 12"/>
                <a:gd name="T19" fmla="*/ 78 h 186"/>
                <a:gd name="T20" fmla="*/ 6 w 12"/>
                <a:gd name="T21" fmla="*/ 72 h 186"/>
                <a:gd name="T22" fmla="*/ 12 w 12"/>
                <a:gd name="T23" fmla="*/ 78 h 186"/>
                <a:gd name="T24" fmla="*/ 12 w 12"/>
                <a:gd name="T25" fmla="*/ 114 h 186"/>
                <a:gd name="T26" fmla="*/ 6 w 12"/>
                <a:gd name="T27" fmla="*/ 120 h 186"/>
                <a:gd name="T28" fmla="*/ 6 w 12"/>
                <a:gd name="T29" fmla="*/ 48 h 186"/>
                <a:gd name="T30" fmla="*/ 0 w 12"/>
                <a:gd name="T31" fmla="*/ 42 h 186"/>
                <a:gd name="T32" fmla="*/ 0 w 12"/>
                <a:gd name="T33" fmla="*/ 6 h 186"/>
                <a:gd name="T34" fmla="*/ 6 w 12"/>
                <a:gd name="T35" fmla="*/ 0 h 186"/>
                <a:gd name="T36" fmla="*/ 12 w 12"/>
                <a:gd name="T37" fmla="*/ 6 h 186"/>
                <a:gd name="T38" fmla="*/ 12 w 12"/>
                <a:gd name="T39" fmla="*/ 42 h 186"/>
                <a:gd name="T40" fmla="*/ 6 w 12"/>
                <a:gd name="T41" fmla="*/ 4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86">
                  <a:moveTo>
                    <a:pt x="6" y="186"/>
                  </a:moveTo>
                  <a:cubicBezTo>
                    <a:pt x="3" y="186"/>
                    <a:pt x="0" y="183"/>
                    <a:pt x="0" y="180"/>
                  </a:cubicBezTo>
                  <a:cubicBezTo>
                    <a:pt x="0" y="150"/>
                    <a:pt x="0" y="150"/>
                    <a:pt x="0" y="150"/>
                  </a:cubicBezTo>
                  <a:cubicBezTo>
                    <a:pt x="0" y="146"/>
                    <a:pt x="3" y="144"/>
                    <a:pt x="6" y="144"/>
                  </a:cubicBezTo>
                  <a:cubicBezTo>
                    <a:pt x="9" y="144"/>
                    <a:pt x="12" y="146"/>
                    <a:pt x="12" y="150"/>
                  </a:cubicBezTo>
                  <a:cubicBezTo>
                    <a:pt x="12" y="180"/>
                    <a:pt x="12" y="180"/>
                    <a:pt x="12" y="180"/>
                  </a:cubicBezTo>
                  <a:cubicBezTo>
                    <a:pt x="12" y="183"/>
                    <a:pt x="9" y="186"/>
                    <a:pt x="6" y="186"/>
                  </a:cubicBezTo>
                  <a:close/>
                  <a:moveTo>
                    <a:pt x="6" y="120"/>
                  </a:moveTo>
                  <a:cubicBezTo>
                    <a:pt x="3" y="120"/>
                    <a:pt x="0" y="117"/>
                    <a:pt x="0" y="114"/>
                  </a:cubicBezTo>
                  <a:cubicBezTo>
                    <a:pt x="0" y="78"/>
                    <a:pt x="0" y="78"/>
                    <a:pt x="0" y="78"/>
                  </a:cubicBezTo>
                  <a:cubicBezTo>
                    <a:pt x="0" y="74"/>
                    <a:pt x="3" y="72"/>
                    <a:pt x="6" y="72"/>
                  </a:cubicBezTo>
                  <a:cubicBezTo>
                    <a:pt x="9" y="72"/>
                    <a:pt x="12" y="74"/>
                    <a:pt x="12" y="78"/>
                  </a:cubicBezTo>
                  <a:cubicBezTo>
                    <a:pt x="12" y="114"/>
                    <a:pt x="12" y="114"/>
                    <a:pt x="12" y="114"/>
                  </a:cubicBezTo>
                  <a:cubicBezTo>
                    <a:pt x="12" y="117"/>
                    <a:pt x="9" y="120"/>
                    <a:pt x="6" y="120"/>
                  </a:cubicBezTo>
                  <a:close/>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9">
              <a:extLst>
                <a:ext uri="{FF2B5EF4-FFF2-40B4-BE49-F238E27FC236}">
                  <a16:creationId xmlns:a16="http://schemas.microsoft.com/office/drawing/2014/main" id="{CAD4A172-2F38-48B7-9727-7EAD6C856D3A}"/>
                </a:ext>
              </a:extLst>
            </p:cNvPr>
            <p:cNvSpPr>
              <a:spLocks noChangeArrowheads="1"/>
            </p:cNvSpPr>
            <p:nvPr/>
          </p:nvSpPr>
          <p:spPr bwMode="auto">
            <a:xfrm>
              <a:off x="584292" y="4196489"/>
              <a:ext cx="1004134" cy="168291"/>
            </a:xfrm>
            <a:prstGeom prst="rect">
              <a:avLst/>
            </a:prstGeom>
            <a:solidFill>
              <a:srgbClr val="523A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0">
              <a:extLst>
                <a:ext uri="{FF2B5EF4-FFF2-40B4-BE49-F238E27FC236}">
                  <a16:creationId xmlns:a16="http://schemas.microsoft.com/office/drawing/2014/main" id="{48F74553-BAEC-4B2D-9724-653C963554A8}"/>
                </a:ext>
              </a:extLst>
            </p:cNvPr>
            <p:cNvSpPr>
              <a:spLocks noChangeArrowheads="1"/>
            </p:cNvSpPr>
            <p:nvPr/>
          </p:nvSpPr>
          <p:spPr bwMode="auto">
            <a:xfrm>
              <a:off x="551435" y="4178859"/>
              <a:ext cx="1049012" cy="32857"/>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21">
              <a:extLst>
                <a:ext uri="{FF2B5EF4-FFF2-40B4-BE49-F238E27FC236}">
                  <a16:creationId xmlns:a16="http://schemas.microsoft.com/office/drawing/2014/main" id="{4895354A-265F-44FA-AAFC-7C1C28238B16}"/>
                </a:ext>
              </a:extLst>
            </p:cNvPr>
            <p:cNvSpPr>
              <a:spLocks noChangeArrowheads="1"/>
            </p:cNvSpPr>
            <p:nvPr/>
          </p:nvSpPr>
          <p:spPr bwMode="auto">
            <a:xfrm>
              <a:off x="551435" y="4347951"/>
              <a:ext cx="1049012" cy="3446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122">
              <a:extLst>
                <a:ext uri="{FF2B5EF4-FFF2-40B4-BE49-F238E27FC236}">
                  <a16:creationId xmlns:a16="http://schemas.microsoft.com/office/drawing/2014/main" id="{725FC449-54A3-4B6D-9B38-351C6AA9BAAB}"/>
                </a:ext>
              </a:extLst>
            </p:cNvPr>
            <p:cNvSpPr>
              <a:spLocks noChangeArrowheads="1"/>
            </p:cNvSpPr>
            <p:nvPr/>
          </p:nvSpPr>
          <p:spPr bwMode="auto">
            <a:xfrm>
              <a:off x="584292" y="4211716"/>
              <a:ext cx="983298" cy="136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3">
              <a:extLst>
                <a:ext uri="{FF2B5EF4-FFF2-40B4-BE49-F238E27FC236}">
                  <a16:creationId xmlns:a16="http://schemas.microsoft.com/office/drawing/2014/main" id="{16A83318-4B66-471C-9E7B-9CD8DC126B78}"/>
                </a:ext>
              </a:extLst>
            </p:cNvPr>
            <p:cNvSpPr>
              <a:spLocks/>
            </p:cNvSpPr>
            <p:nvPr/>
          </p:nvSpPr>
          <p:spPr bwMode="auto">
            <a:xfrm>
              <a:off x="703698" y="4017781"/>
              <a:ext cx="923194" cy="131427"/>
            </a:xfrm>
            <a:custGeom>
              <a:avLst/>
              <a:gdLst>
                <a:gd name="T0" fmla="*/ 487 w 487"/>
                <a:gd name="T1" fmla="*/ 68 h 69"/>
                <a:gd name="T2" fmla="*/ 0 w 487"/>
                <a:gd name="T3" fmla="*/ 68 h 69"/>
                <a:gd name="T4" fmla="*/ 0 w 487"/>
                <a:gd name="T5" fmla="*/ 1 h 69"/>
                <a:gd name="T6" fmla="*/ 487 w 487"/>
                <a:gd name="T7" fmla="*/ 1 h 69"/>
                <a:gd name="T8" fmla="*/ 487 w 487"/>
                <a:gd name="T9" fmla="*/ 68 h 69"/>
              </a:gdLst>
              <a:ahLst/>
              <a:cxnLst>
                <a:cxn ang="0">
                  <a:pos x="T0" y="T1"/>
                </a:cxn>
                <a:cxn ang="0">
                  <a:pos x="T2" y="T3"/>
                </a:cxn>
                <a:cxn ang="0">
                  <a:pos x="T4" y="T5"/>
                </a:cxn>
                <a:cxn ang="0">
                  <a:pos x="T6" y="T7"/>
                </a:cxn>
                <a:cxn ang="0">
                  <a:pos x="T8" y="T9"/>
                </a:cxn>
              </a:cxnLst>
              <a:rect l="0" t="0" r="r" b="b"/>
              <a:pathLst>
                <a:path w="487" h="69">
                  <a:moveTo>
                    <a:pt x="487" y="68"/>
                  </a:moveTo>
                  <a:cubicBezTo>
                    <a:pt x="325" y="69"/>
                    <a:pt x="163" y="69"/>
                    <a:pt x="0" y="68"/>
                  </a:cubicBezTo>
                  <a:cubicBezTo>
                    <a:pt x="7" y="46"/>
                    <a:pt x="7" y="23"/>
                    <a:pt x="0" y="1"/>
                  </a:cubicBezTo>
                  <a:cubicBezTo>
                    <a:pt x="163" y="0"/>
                    <a:pt x="325" y="0"/>
                    <a:pt x="487" y="1"/>
                  </a:cubicBezTo>
                  <a:cubicBezTo>
                    <a:pt x="481" y="23"/>
                    <a:pt x="481" y="46"/>
                    <a:pt x="487"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4">
              <a:extLst>
                <a:ext uri="{FF2B5EF4-FFF2-40B4-BE49-F238E27FC236}">
                  <a16:creationId xmlns:a16="http://schemas.microsoft.com/office/drawing/2014/main" id="{12C88991-D1AD-409B-BA9C-13757F040524}"/>
                </a:ext>
              </a:extLst>
            </p:cNvPr>
            <p:cNvSpPr>
              <a:spLocks noChangeArrowheads="1"/>
            </p:cNvSpPr>
            <p:nvPr/>
          </p:nvSpPr>
          <p:spPr bwMode="auto">
            <a:xfrm>
              <a:off x="674849" y="3987328"/>
              <a:ext cx="982497" cy="32857"/>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5">
              <a:extLst>
                <a:ext uri="{FF2B5EF4-FFF2-40B4-BE49-F238E27FC236}">
                  <a16:creationId xmlns:a16="http://schemas.microsoft.com/office/drawing/2014/main" id="{477666A6-2BA6-494E-B896-1B130DB5AB25}"/>
                </a:ext>
              </a:extLst>
            </p:cNvPr>
            <p:cNvSpPr>
              <a:spLocks noChangeArrowheads="1"/>
            </p:cNvSpPr>
            <p:nvPr/>
          </p:nvSpPr>
          <p:spPr bwMode="auto">
            <a:xfrm>
              <a:off x="674849" y="4146803"/>
              <a:ext cx="982497" cy="32055"/>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6">
              <a:extLst>
                <a:ext uri="{FF2B5EF4-FFF2-40B4-BE49-F238E27FC236}">
                  <a16:creationId xmlns:a16="http://schemas.microsoft.com/office/drawing/2014/main" id="{8DB17C0A-71C6-4579-97F1-50F8F5EDD551}"/>
                </a:ext>
              </a:extLst>
            </p:cNvPr>
            <p:cNvSpPr>
              <a:spLocks/>
            </p:cNvSpPr>
            <p:nvPr/>
          </p:nvSpPr>
          <p:spPr bwMode="auto">
            <a:xfrm>
              <a:off x="792652" y="3834263"/>
              <a:ext cx="795775" cy="153065"/>
            </a:xfrm>
            <a:custGeom>
              <a:avLst/>
              <a:gdLst>
                <a:gd name="T0" fmla="*/ 408 w 420"/>
                <a:gd name="T1" fmla="*/ 81 h 81"/>
                <a:gd name="T2" fmla="*/ 13 w 420"/>
                <a:gd name="T3" fmla="*/ 81 h 81"/>
                <a:gd name="T4" fmla="*/ 0 w 420"/>
                <a:gd name="T5" fmla="*/ 68 h 81"/>
                <a:gd name="T6" fmla="*/ 0 w 420"/>
                <a:gd name="T7" fmla="*/ 12 h 81"/>
                <a:gd name="T8" fmla="*/ 13 w 420"/>
                <a:gd name="T9" fmla="*/ 0 h 81"/>
                <a:gd name="T10" fmla="*/ 408 w 420"/>
                <a:gd name="T11" fmla="*/ 0 h 81"/>
                <a:gd name="T12" fmla="*/ 420 w 420"/>
                <a:gd name="T13" fmla="*/ 12 h 81"/>
                <a:gd name="T14" fmla="*/ 420 w 420"/>
                <a:gd name="T15" fmla="*/ 68 h 81"/>
                <a:gd name="T16" fmla="*/ 408 w 420"/>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81">
                  <a:moveTo>
                    <a:pt x="408" y="81"/>
                  </a:moveTo>
                  <a:cubicBezTo>
                    <a:pt x="13" y="81"/>
                    <a:pt x="13" y="81"/>
                    <a:pt x="13" y="81"/>
                  </a:cubicBezTo>
                  <a:cubicBezTo>
                    <a:pt x="6" y="81"/>
                    <a:pt x="0" y="75"/>
                    <a:pt x="0" y="68"/>
                  </a:cubicBezTo>
                  <a:cubicBezTo>
                    <a:pt x="0" y="12"/>
                    <a:pt x="0" y="12"/>
                    <a:pt x="0" y="12"/>
                  </a:cubicBezTo>
                  <a:cubicBezTo>
                    <a:pt x="0" y="5"/>
                    <a:pt x="6" y="0"/>
                    <a:pt x="13" y="0"/>
                  </a:cubicBezTo>
                  <a:cubicBezTo>
                    <a:pt x="408" y="0"/>
                    <a:pt x="408" y="0"/>
                    <a:pt x="408" y="0"/>
                  </a:cubicBezTo>
                  <a:cubicBezTo>
                    <a:pt x="415" y="0"/>
                    <a:pt x="420" y="5"/>
                    <a:pt x="420" y="12"/>
                  </a:cubicBezTo>
                  <a:cubicBezTo>
                    <a:pt x="420" y="68"/>
                    <a:pt x="420" y="68"/>
                    <a:pt x="420" y="68"/>
                  </a:cubicBezTo>
                  <a:cubicBezTo>
                    <a:pt x="420" y="75"/>
                    <a:pt x="415" y="81"/>
                    <a:pt x="408" y="8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127">
              <a:extLst>
                <a:ext uri="{FF2B5EF4-FFF2-40B4-BE49-F238E27FC236}">
                  <a16:creationId xmlns:a16="http://schemas.microsoft.com/office/drawing/2014/main" id="{52735702-696E-47F1-84A6-4A52718C352C}"/>
                </a:ext>
              </a:extLst>
            </p:cNvPr>
            <p:cNvSpPr>
              <a:spLocks noChangeArrowheads="1"/>
            </p:cNvSpPr>
            <p:nvPr/>
          </p:nvSpPr>
          <p:spPr bwMode="auto">
            <a:xfrm>
              <a:off x="838331"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28">
              <a:extLst>
                <a:ext uri="{FF2B5EF4-FFF2-40B4-BE49-F238E27FC236}">
                  <a16:creationId xmlns:a16="http://schemas.microsoft.com/office/drawing/2014/main" id="{D529DAFC-24D7-4E47-B4AE-5E554940D54E}"/>
                </a:ext>
              </a:extLst>
            </p:cNvPr>
            <p:cNvSpPr>
              <a:spLocks noChangeArrowheads="1"/>
            </p:cNvSpPr>
            <p:nvPr/>
          </p:nvSpPr>
          <p:spPr bwMode="auto">
            <a:xfrm>
              <a:off x="874394"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29">
              <a:extLst>
                <a:ext uri="{FF2B5EF4-FFF2-40B4-BE49-F238E27FC236}">
                  <a16:creationId xmlns:a16="http://schemas.microsoft.com/office/drawing/2014/main" id="{C4A87B78-A28C-461B-95AB-926C2A94B514}"/>
                </a:ext>
              </a:extLst>
            </p:cNvPr>
            <p:cNvSpPr>
              <a:spLocks noChangeArrowheads="1"/>
            </p:cNvSpPr>
            <p:nvPr/>
          </p:nvSpPr>
          <p:spPr bwMode="auto">
            <a:xfrm>
              <a:off x="1493863"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a:extLst>
                <a:ext uri="{FF2B5EF4-FFF2-40B4-BE49-F238E27FC236}">
                  <a16:creationId xmlns:a16="http://schemas.microsoft.com/office/drawing/2014/main" id="{220C3B6E-81EE-476C-AB63-2CBEBA272AA5}"/>
                </a:ext>
              </a:extLst>
            </p:cNvPr>
            <p:cNvSpPr>
              <a:spLocks noChangeArrowheads="1"/>
            </p:cNvSpPr>
            <p:nvPr/>
          </p:nvSpPr>
          <p:spPr bwMode="auto">
            <a:xfrm>
              <a:off x="1531528"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1">
              <a:extLst>
                <a:ext uri="{FF2B5EF4-FFF2-40B4-BE49-F238E27FC236}">
                  <a16:creationId xmlns:a16="http://schemas.microsoft.com/office/drawing/2014/main" id="{C241B29E-AA6C-4BED-9F20-9CAAD99B52D7}"/>
                </a:ext>
              </a:extLst>
            </p:cNvPr>
            <p:cNvSpPr>
              <a:spLocks/>
            </p:cNvSpPr>
            <p:nvPr/>
          </p:nvSpPr>
          <p:spPr bwMode="auto">
            <a:xfrm>
              <a:off x="1146864" y="3697227"/>
              <a:ext cx="567380" cy="635498"/>
            </a:xfrm>
            <a:custGeom>
              <a:avLst/>
              <a:gdLst>
                <a:gd name="T0" fmla="*/ 62 w 708"/>
                <a:gd name="T1" fmla="*/ 0 h 793"/>
                <a:gd name="T2" fmla="*/ 0 w 708"/>
                <a:gd name="T3" fmla="*/ 62 h 793"/>
                <a:gd name="T4" fmla="*/ 45 w 708"/>
                <a:gd name="T5" fmla="*/ 62 h 793"/>
                <a:gd name="T6" fmla="*/ 78 w 708"/>
                <a:gd name="T7" fmla="*/ 29 h 793"/>
                <a:gd name="T8" fmla="*/ 62 w 708"/>
                <a:gd name="T9" fmla="*/ 793 h 793"/>
                <a:gd name="T10" fmla="*/ 708 w 708"/>
                <a:gd name="T11" fmla="*/ 793 h 793"/>
                <a:gd name="T12" fmla="*/ 708 w 708"/>
                <a:gd name="T13" fmla="*/ 0 h 793"/>
                <a:gd name="T14" fmla="*/ 62 w 708"/>
                <a:gd name="T15" fmla="*/ 0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8" h="793">
                  <a:moveTo>
                    <a:pt x="62" y="0"/>
                  </a:moveTo>
                  <a:lnTo>
                    <a:pt x="0" y="62"/>
                  </a:lnTo>
                  <a:lnTo>
                    <a:pt x="45" y="62"/>
                  </a:lnTo>
                  <a:lnTo>
                    <a:pt x="78" y="29"/>
                  </a:lnTo>
                  <a:lnTo>
                    <a:pt x="62" y="793"/>
                  </a:lnTo>
                  <a:lnTo>
                    <a:pt x="708" y="793"/>
                  </a:lnTo>
                  <a:lnTo>
                    <a:pt x="708" y="0"/>
                  </a:lnTo>
                  <a:lnTo>
                    <a:pt x="62" y="0"/>
                  </a:lnTo>
                  <a:close/>
                </a:path>
              </a:pathLst>
            </a:custGeom>
            <a:solidFill>
              <a:srgbClr val="29A8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2">
              <a:extLst>
                <a:ext uri="{FF2B5EF4-FFF2-40B4-BE49-F238E27FC236}">
                  <a16:creationId xmlns:a16="http://schemas.microsoft.com/office/drawing/2014/main" id="{29D3C3EF-5978-46EF-888D-B9817A718B5F}"/>
                </a:ext>
              </a:extLst>
            </p:cNvPr>
            <p:cNvSpPr>
              <a:spLocks/>
            </p:cNvSpPr>
            <p:nvPr/>
          </p:nvSpPr>
          <p:spPr bwMode="auto">
            <a:xfrm>
              <a:off x="1182926" y="3720467"/>
              <a:ext cx="510482" cy="638703"/>
            </a:xfrm>
            <a:custGeom>
              <a:avLst/>
              <a:gdLst>
                <a:gd name="T0" fmla="*/ 599 w 637"/>
                <a:gd name="T1" fmla="*/ 797 h 797"/>
                <a:gd name="T2" fmla="*/ 637 w 637"/>
                <a:gd name="T3" fmla="*/ 764 h 797"/>
                <a:gd name="T4" fmla="*/ 637 w 637"/>
                <a:gd name="T5" fmla="*/ 0 h 797"/>
                <a:gd name="T6" fmla="*/ 33 w 637"/>
                <a:gd name="T7" fmla="*/ 0 h 797"/>
                <a:gd name="T8" fmla="*/ 0 w 637"/>
                <a:gd name="T9" fmla="*/ 33 h 797"/>
                <a:gd name="T10" fmla="*/ 599 w 637"/>
                <a:gd name="T11" fmla="*/ 33 h 797"/>
                <a:gd name="T12" fmla="*/ 599 w 637"/>
                <a:gd name="T13" fmla="*/ 797 h 797"/>
              </a:gdLst>
              <a:ahLst/>
              <a:cxnLst>
                <a:cxn ang="0">
                  <a:pos x="T0" y="T1"/>
                </a:cxn>
                <a:cxn ang="0">
                  <a:pos x="T2" y="T3"/>
                </a:cxn>
                <a:cxn ang="0">
                  <a:pos x="T4" y="T5"/>
                </a:cxn>
                <a:cxn ang="0">
                  <a:pos x="T6" y="T7"/>
                </a:cxn>
                <a:cxn ang="0">
                  <a:pos x="T8" y="T9"/>
                </a:cxn>
                <a:cxn ang="0">
                  <a:pos x="T10" y="T11"/>
                </a:cxn>
                <a:cxn ang="0">
                  <a:pos x="T12" y="T13"/>
                </a:cxn>
              </a:cxnLst>
              <a:rect l="0" t="0" r="r" b="b"/>
              <a:pathLst>
                <a:path w="637" h="797">
                  <a:moveTo>
                    <a:pt x="599" y="797"/>
                  </a:moveTo>
                  <a:lnTo>
                    <a:pt x="637" y="764"/>
                  </a:lnTo>
                  <a:lnTo>
                    <a:pt x="637" y="0"/>
                  </a:lnTo>
                  <a:lnTo>
                    <a:pt x="33" y="0"/>
                  </a:lnTo>
                  <a:lnTo>
                    <a:pt x="0" y="33"/>
                  </a:lnTo>
                  <a:lnTo>
                    <a:pt x="599" y="33"/>
                  </a:lnTo>
                  <a:lnTo>
                    <a:pt x="599" y="7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3">
              <a:extLst>
                <a:ext uri="{FF2B5EF4-FFF2-40B4-BE49-F238E27FC236}">
                  <a16:creationId xmlns:a16="http://schemas.microsoft.com/office/drawing/2014/main" id="{D34B712A-2701-43A3-A739-29649743CECC}"/>
                </a:ext>
              </a:extLst>
            </p:cNvPr>
            <p:cNvSpPr>
              <a:spLocks noChangeArrowheads="1"/>
            </p:cNvSpPr>
            <p:nvPr/>
          </p:nvSpPr>
          <p:spPr bwMode="auto">
            <a:xfrm>
              <a:off x="1146864" y="3746913"/>
              <a:ext cx="516091" cy="635498"/>
            </a:xfrm>
            <a:prstGeom prst="rect">
              <a:avLst/>
            </a:prstGeom>
            <a:solidFill>
              <a:srgbClr val="29A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4">
              <a:extLst>
                <a:ext uri="{FF2B5EF4-FFF2-40B4-BE49-F238E27FC236}">
                  <a16:creationId xmlns:a16="http://schemas.microsoft.com/office/drawing/2014/main" id="{391F9094-78F1-4727-A641-158866B01A0D}"/>
                </a:ext>
              </a:extLst>
            </p:cNvPr>
            <p:cNvSpPr>
              <a:spLocks/>
            </p:cNvSpPr>
            <p:nvPr/>
          </p:nvSpPr>
          <p:spPr bwMode="auto">
            <a:xfrm>
              <a:off x="1232612" y="3867922"/>
              <a:ext cx="344595" cy="123413"/>
            </a:xfrm>
            <a:custGeom>
              <a:avLst/>
              <a:gdLst>
                <a:gd name="T0" fmla="*/ 169 w 182"/>
                <a:gd name="T1" fmla="*/ 65 h 65"/>
                <a:gd name="T2" fmla="*/ 13 w 182"/>
                <a:gd name="T3" fmla="*/ 65 h 65"/>
                <a:gd name="T4" fmla="*/ 0 w 182"/>
                <a:gd name="T5" fmla="*/ 52 h 65"/>
                <a:gd name="T6" fmla="*/ 0 w 182"/>
                <a:gd name="T7" fmla="*/ 12 h 65"/>
                <a:gd name="T8" fmla="*/ 13 w 182"/>
                <a:gd name="T9" fmla="*/ 0 h 65"/>
                <a:gd name="T10" fmla="*/ 169 w 182"/>
                <a:gd name="T11" fmla="*/ 0 h 65"/>
                <a:gd name="T12" fmla="*/ 182 w 182"/>
                <a:gd name="T13" fmla="*/ 12 h 65"/>
                <a:gd name="T14" fmla="*/ 182 w 182"/>
                <a:gd name="T15" fmla="*/ 52 h 65"/>
                <a:gd name="T16" fmla="*/ 169 w 18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5">
                  <a:moveTo>
                    <a:pt x="169" y="65"/>
                  </a:moveTo>
                  <a:cubicBezTo>
                    <a:pt x="13" y="65"/>
                    <a:pt x="13" y="65"/>
                    <a:pt x="13" y="65"/>
                  </a:cubicBezTo>
                  <a:cubicBezTo>
                    <a:pt x="6" y="65"/>
                    <a:pt x="0" y="59"/>
                    <a:pt x="0" y="52"/>
                  </a:cubicBezTo>
                  <a:cubicBezTo>
                    <a:pt x="0" y="12"/>
                    <a:pt x="0" y="12"/>
                    <a:pt x="0" y="12"/>
                  </a:cubicBezTo>
                  <a:cubicBezTo>
                    <a:pt x="0" y="5"/>
                    <a:pt x="6" y="0"/>
                    <a:pt x="13" y="0"/>
                  </a:cubicBezTo>
                  <a:cubicBezTo>
                    <a:pt x="169" y="0"/>
                    <a:pt x="169" y="0"/>
                    <a:pt x="169" y="0"/>
                  </a:cubicBezTo>
                  <a:cubicBezTo>
                    <a:pt x="176" y="0"/>
                    <a:pt x="182" y="5"/>
                    <a:pt x="182" y="12"/>
                  </a:cubicBezTo>
                  <a:cubicBezTo>
                    <a:pt x="182" y="52"/>
                    <a:pt x="182" y="52"/>
                    <a:pt x="182" y="52"/>
                  </a:cubicBezTo>
                  <a:cubicBezTo>
                    <a:pt x="182" y="59"/>
                    <a:pt x="176" y="65"/>
                    <a:pt x="16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5">
              <a:extLst>
                <a:ext uri="{FF2B5EF4-FFF2-40B4-BE49-F238E27FC236}">
                  <a16:creationId xmlns:a16="http://schemas.microsoft.com/office/drawing/2014/main" id="{B6AD27CC-B9FA-4628-82C2-9F5ECF4D1265}"/>
                </a:ext>
              </a:extLst>
            </p:cNvPr>
            <p:cNvSpPr>
              <a:spLocks/>
            </p:cNvSpPr>
            <p:nvPr/>
          </p:nvSpPr>
          <p:spPr bwMode="auto">
            <a:xfrm>
              <a:off x="2695939" y="4975435"/>
              <a:ext cx="887132" cy="572990"/>
            </a:xfrm>
            <a:custGeom>
              <a:avLst/>
              <a:gdLst>
                <a:gd name="T0" fmla="*/ 448 w 468"/>
                <a:gd name="T1" fmla="*/ 302 h 302"/>
                <a:gd name="T2" fmla="*/ 20 w 468"/>
                <a:gd name="T3" fmla="*/ 302 h 302"/>
                <a:gd name="T4" fmla="*/ 0 w 468"/>
                <a:gd name="T5" fmla="*/ 282 h 302"/>
                <a:gd name="T6" fmla="*/ 0 w 468"/>
                <a:gd name="T7" fmla="*/ 20 h 302"/>
                <a:gd name="T8" fmla="*/ 20 w 468"/>
                <a:gd name="T9" fmla="*/ 0 h 302"/>
                <a:gd name="T10" fmla="*/ 448 w 468"/>
                <a:gd name="T11" fmla="*/ 0 h 302"/>
                <a:gd name="T12" fmla="*/ 468 w 468"/>
                <a:gd name="T13" fmla="*/ 20 h 302"/>
                <a:gd name="T14" fmla="*/ 468 w 468"/>
                <a:gd name="T15" fmla="*/ 282 h 302"/>
                <a:gd name="T16" fmla="*/ 448 w 468"/>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302">
                  <a:moveTo>
                    <a:pt x="448" y="302"/>
                  </a:moveTo>
                  <a:cubicBezTo>
                    <a:pt x="20" y="302"/>
                    <a:pt x="20" y="302"/>
                    <a:pt x="20" y="302"/>
                  </a:cubicBezTo>
                  <a:cubicBezTo>
                    <a:pt x="9" y="302"/>
                    <a:pt x="0" y="293"/>
                    <a:pt x="0" y="282"/>
                  </a:cubicBezTo>
                  <a:cubicBezTo>
                    <a:pt x="0" y="20"/>
                    <a:pt x="0" y="20"/>
                    <a:pt x="0" y="20"/>
                  </a:cubicBezTo>
                  <a:cubicBezTo>
                    <a:pt x="0" y="9"/>
                    <a:pt x="9" y="0"/>
                    <a:pt x="20" y="0"/>
                  </a:cubicBezTo>
                  <a:cubicBezTo>
                    <a:pt x="448" y="0"/>
                    <a:pt x="448" y="0"/>
                    <a:pt x="448" y="0"/>
                  </a:cubicBezTo>
                  <a:cubicBezTo>
                    <a:pt x="459" y="0"/>
                    <a:pt x="468" y="9"/>
                    <a:pt x="468" y="20"/>
                  </a:cubicBezTo>
                  <a:cubicBezTo>
                    <a:pt x="468" y="282"/>
                    <a:pt x="468" y="282"/>
                    <a:pt x="468" y="282"/>
                  </a:cubicBezTo>
                  <a:cubicBezTo>
                    <a:pt x="468" y="293"/>
                    <a:pt x="459" y="302"/>
                    <a:pt x="448" y="30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a:extLst>
                <a:ext uri="{FF2B5EF4-FFF2-40B4-BE49-F238E27FC236}">
                  <a16:creationId xmlns:a16="http://schemas.microsoft.com/office/drawing/2014/main" id="{93D5FD71-D4FD-448B-B481-344F671D3FAB}"/>
                </a:ext>
              </a:extLst>
            </p:cNvPr>
            <p:cNvSpPr>
              <a:spLocks/>
            </p:cNvSpPr>
            <p:nvPr/>
          </p:nvSpPr>
          <p:spPr bwMode="auto">
            <a:xfrm>
              <a:off x="2748831" y="5019511"/>
              <a:ext cx="782952" cy="485639"/>
            </a:xfrm>
            <a:custGeom>
              <a:avLst/>
              <a:gdLst>
                <a:gd name="T0" fmla="*/ 395 w 413"/>
                <a:gd name="T1" fmla="*/ 256 h 256"/>
                <a:gd name="T2" fmla="*/ 17 w 413"/>
                <a:gd name="T3" fmla="*/ 256 h 256"/>
                <a:gd name="T4" fmla="*/ 0 w 413"/>
                <a:gd name="T5" fmla="*/ 239 h 256"/>
                <a:gd name="T6" fmla="*/ 0 w 413"/>
                <a:gd name="T7" fmla="*/ 17 h 256"/>
                <a:gd name="T8" fmla="*/ 17 w 413"/>
                <a:gd name="T9" fmla="*/ 0 h 256"/>
                <a:gd name="T10" fmla="*/ 395 w 413"/>
                <a:gd name="T11" fmla="*/ 0 h 256"/>
                <a:gd name="T12" fmla="*/ 413 w 413"/>
                <a:gd name="T13" fmla="*/ 17 h 256"/>
                <a:gd name="T14" fmla="*/ 413 w 413"/>
                <a:gd name="T15" fmla="*/ 239 h 256"/>
                <a:gd name="T16" fmla="*/ 395 w 413"/>
                <a:gd name="T17"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256">
                  <a:moveTo>
                    <a:pt x="395" y="256"/>
                  </a:moveTo>
                  <a:cubicBezTo>
                    <a:pt x="17" y="256"/>
                    <a:pt x="17" y="256"/>
                    <a:pt x="17" y="256"/>
                  </a:cubicBezTo>
                  <a:cubicBezTo>
                    <a:pt x="8" y="256"/>
                    <a:pt x="0" y="248"/>
                    <a:pt x="0" y="239"/>
                  </a:cubicBezTo>
                  <a:cubicBezTo>
                    <a:pt x="0" y="17"/>
                    <a:pt x="0" y="17"/>
                    <a:pt x="0" y="17"/>
                  </a:cubicBezTo>
                  <a:cubicBezTo>
                    <a:pt x="0" y="8"/>
                    <a:pt x="8" y="0"/>
                    <a:pt x="17" y="0"/>
                  </a:cubicBezTo>
                  <a:cubicBezTo>
                    <a:pt x="395" y="0"/>
                    <a:pt x="395" y="0"/>
                    <a:pt x="395" y="0"/>
                  </a:cubicBezTo>
                  <a:cubicBezTo>
                    <a:pt x="405" y="0"/>
                    <a:pt x="413" y="8"/>
                    <a:pt x="413" y="17"/>
                  </a:cubicBezTo>
                  <a:cubicBezTo>
                    <a:pt x="413" y="239"/>
                    <a:pt x="413" y="239"/>
                    <a:pt x="413" y="239"/>
                  </a:cubicBezTo>
                  <a:cubicBezTo>
                    <a:pt x="413" y="248"/>
                    <a:pt x="405" y="256"/>
                    <a:pt x="395"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7">
              <a:extLst>
                <a:ext uri="{FF2B5EF4-FFF2-40B4-BE49-F238E27FC236}">
                  <a16:creationId xmlns:a16="http://schemas.microsoft.com/office/drawing/2014/main" id="{3EC66137-D429-4230-B5D3-99377B6059B4}"/>
                </a:ext>
              </a:extLst>
            </p:cNvPr>
            <p:cNvSpPr>
              <a:spLocks/>
            </p:cNvSpPr>
            <p:nvPr/>
          </p:nvSpPr>
          <p:spPr bwMode="auto">
            <a:xfrm>
              <a:off x="3111056" y="5286372"/>
              <a:ext cx="85748" cy="51289"/>
            </a:xfrm>
            <a:custGeom>
              <a:avLst/>
              <a:gdLst>
                <a:gd name="T0" fmla="*/ 41 w 45"/>
                <a:gd name="T1" fmla="*/ 3 h 27"/>
                <a:gd name="T2" fmla="*/ 16 w 45"/>
                <a:gd name="T3" fmla="*/ 2 h 27"/>
                <a:gd name="T4" fmla="*/ 35 w 45"/>
                <a:gd name="T5" fmla="*/ 27 h 27"/>
                <a:gd name="T6" fmla="*/ 45 w 45"/>
                <a:gd name="T7" fmla="*/ 12 h 27"/>
                <a:gd name="T8" fmla="*/ 41 w 45"/>
                <a:gd name="T9" fmla="*/ 3 h 27"/>
              </a:gdLst>
              <a:ahLst/>
              <a:cxnLst>
                <a:cxn ang="0">
                  <a:pos x="T0" y="T1"/>
                </a:cxn>
                <a:cxn ang="0">
                  <a:pos x="T2" y="T3"/>
                </a:cxn>
                <a:cxn ang="0">
                  <a:pos x="T4" y="T5"/>
                </a:cxn>
                <a:cxn ang="0">
                  <a:pos x="T6" y="T7"/>
                </a:cxn>
                <a:cxn ang="0">
                  <a:pos x="T8" y="T9"/>
                </a:cxn>
              </a:cxnLst>
              <a:rect l="0" t="0" r="r" b="b"/>
              <a:pathLst>
                <a:path w="45" h="27">
                  <a:moveTo>
                    <a:pt x="41" y="3"/>
                  </a:moveTo>
                  <a:cubicBezTo>
                    <a:pt x="41" y="3"/>
                    <a:pt x="33" y="0"/>
                    <a:pt x="16" y="2"/>
                  </a:cubicBezTo>
                  <a:cubicBezTo>
                    <a:pt x="0" y="10"/>
                    <a:pt x="35" y="27"/>
                    <a:pt x="35" y="27"/>
                  </a:cubicBezTo>
                  <a:cubicBezTo>
                    <a:pt x="45" y="12"/>
                    <a:pt x="45" y="12"/>
                    <a:pt x="45" y="12"/>
                  </a:cubicBezTo>
                  <a:cubicBezTo>
                    <a:pt x="45" y="12"/>
                    <a:pt x="44" y="3"/>
                    <a:pt x="41" y="3"/>
                  </a:cubicBezTo>
                  <a:close/>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8">
              <a:extLst>
                <a:ext uri="{FF2B5EF4-FFF2-40B4-BE49-F238E27FC236}">
                  <a16:creationId xmlns:a16="http://schemas.microsoft.com/office/drawing/2014/main" id="{99436409-8F65-4E34-9175-7307A27B1FD2}"/>
                </a:ext>
              </a:extLst>
            </p:cNvPr>
            <p:cNvSpPr>
              <a:spLocks/>
            </p:cNvSpPr>
            <p:nvPr/>
          </p:nvSpPr>
          <p:spPr bwMode="auto">
            <a:xfrm>
              <a:off x="3086213" y="5237487"/>
              <a:ext cx="104982" cy="121009"/>
            </a:xfrm>
            <a:custGeom>
              <a:avLst/>
              <a:gdLst>
                <a:gd name="T0" fmla="*/ 50 w 55"/>
                <a:gd name="T1" fmla="*/ 29 h 64"/>
                <a:gd name="T2" fmla="*/ 50 w 55"/>
                <a:gd name="T3" fmla="*/ 0 h 64"/>
                <a:gd name="T4" fmla="*/ 27 w 55"/>
                <a:gd name="T5" fmla="*/ 0 h 64"/>
                <a:gd name="T6" fmla="*/ 5 w 55"/>
                <a:gd name="T7" fmla="*/ 0 h 64"/>
                <a:gd name="T8" fmla="*/ 5 w 55"/>
                <a:gd name="T9" fmla="*/ 29 h 64"/>
                <a:gd name="T10" fmla="*/ 0 w 55"/>
                <a:gd name="T11" fmla="*/ 38 h 64"/>
                <a:gd name="T12" fmla="*/ 28 w 55"/>
                <a:gd name="T13" fmla="*/ 64 h 64"/>
                <a:gd name="T14" fmla="*/ 55 w 55"/>
                <a:gd name="T15" fmla="*/ 38 h 64"/>
                <a:gd name="T16" fmla="*/ 50 w 55"/>
                <a:gd name="T17"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4">
                  <a:moveTo>
                    <a:pt x="50" y="29"/>
                  </a:moveTo>
                  <a:cubicBezTo>
                    <a:pt x="50" y="25"/>
                    <a:pt x="50" y="0"/>
                    <a:pt x="50" y="0"/>
                  </a:cubicBezTo>
                  <a:cubicBezTo>
                    <a:pt x="27" y="0"/>
                    <a:pt x="27" y="0"/>
                    <a:pt x="27" y="0"/>
                  </a:cubicBezTo>
                  <a:cubicBezTo>
                    <a:pt x="5" y="0"/>
                    <a:pt x="5" y="0"/>
                    <a:pt x="5" y="0"/>
                  </a:cubicBezTo>
                  <a:cubicBezTo>
                    <a:pt x="5" y="0"/>
                    <a:pt x="5" y="25"/>
                    <a:pt x="5" y="29"/>
                  </a:cubicBezTo>
                  <a:cubicBezTo>
                    <a:pt x="5" y="36"/>
                    <a:pt x="3" y="37"/>
                    <a:pt x="0" y="38"/>
                  </a:cubicBezTo>
                  <a:cubicBezTo>
                    <a:pt x="5" y="47"/>
                    <a:pt x="12" y="64"/>
                    <a:pt x="28" y="64"/>
                  </a:cubicBezTo>
                  <a:cubicBezTo>
                    <a:pt x="44" y="64"/>
                    <a:pt x="50" y="47"/>
                    <a:pt x="55" y="38"/>
                  </a:cubicBezTo>
                  <a:cubicBezTo>
                    <a:pt x="52" y="37"/>
                    <a:pt x="50" y="36"/>
                    <a:pt x="50" y="2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139">
              <a:extLst>
                <a:ext uri="{FF2B5EF4-FFF2-40B4-BE49-F238E27FC236}">
                  <a16:creationId xmlns:a16="http://schemas.microsoft.com/office/drawing/2014/main" id="{2B1253E1-89E2-4D87-AFAE-A1216C705B57}"/>
                </a:ext>
              </a:extLst>
            </p:cNvPr>
            <p:cNvSpPr>
              <a:spLocks noChangeArrowheads="1"/>
            </p:cNvSpPr>
            <p:nvPr/>
          </p:nvSpPr>
          <p:spPr bwMode="auto">
            <a:xfrm>
              <a:off x="3238476"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a:extLst>
                <a:ext uri="{FF2B5EF4-FFF2-40B4-BE49-F238E27FC236}">
                  <a16:creationId xmlns:a16="http://schemas.microsoft.com/office/drawing/2014/main" id="{9E57C46A-AC7F-4847-BDDC-26460537687C}"/>
                </a:ext>
              </a:extLst>
            </p:cNvPr>
            <p:cNvSpPr>
              <a:spLocks/>
            </p:cNvSpPr>
            <p:nvPr/>
          </p:nvSpPr>
          <p:spPr bwMode="auto">
            <a:xfrm>
              <a:off x="3234469" y="5412189"/>
              <a:ext cx="60905" cy="64111"/>
            </a:xfrm>
            <a:custGeom>
              <a:avLst/>
              <a:gdLst>
                <a:gd name="T0" fmla="*/ 76 w 76"/>
                <a:gd name="T1" fmla="*/ 2 h 80"/>
                <a:gd name="T2" fmla="*/ 76 w 76"/>
                <a:gd name="T3" fmla="*/ 12 h 80"/>
                <a:gd name="T4" fmla="*/ 0 w 76"/>
                <a:gd name="T5" fmla="*/ 80 h 80"/>
                <a:gd name="T6" fmla="*/ 0 w 76"/>
                <a:gd name="T7" fmla="*/ 0 h 80"/>
                <a:gd name="T8" fmla="*/ 76 w 76"/>
                <a:gd name="T9" fmla="*/ 2 h 80"/>
              </a:gdLst>
              <a:ahLst/>
              <a:cxnLst>
                <a:cxn ang="0">
                  <a:pos x="T0" y="T1"/>
                </a:cxn>
                <a:cxn ang="0">
                  <a:pos x="T2" y="T3"/>
                </a:cxn>
                <a:cxn ang="0">
                  <a:pos x="T4" y="T5"/>
                </a:cxn>
                <a:cxn ang="0">
                  <a:pos x="T6" y="T7"/>
                </a:cxn>
                <a:cxn ang="0">
                  <a:pos x="T8" y="T9"/>
                </a:cxn>
              </a:cxnLst>
              <a:rect l="0" t="0" r="r" b="b"/>
              <a:pathLst>
                <a:path w="76" h="80">
                  <a:moveTo>
                    <a:pt x="76" y="2"/>
                  </a:moveTo>
                  <a:lnTo>
                    <a:pt x="76" y="12"/>
                  </a:lnTo>
                  <a:lnTo>
                    <a:pt x="0" y="80"/>
                  </a:lnTo>
                  <a:lnTo>
                    <a:pt x="0" y="0"/>
                  </a:lnTo>
                  <a:lnTo>
                    <a:pt x="76"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141">
              <a:extLst>
                <a:ext uri="{FF2B5EF4-FFF2-40B4-BE49-F238E27FC236}">
                  <a16:creationId xmlns:a16="http://schemas.microsoft.com/office/drawing/2014/main" id="{00907E7E-F97F-47A2-BFC9-55D6A56292F5}"/>
                </a:ext>
              </a:extLst>
            </p:cNvPr>
            <p:cNvSpPr>
              <a:spLocks noChangeArrowheads="1"/>
            </p:cNvSpPr>
            <p:nvPr/>
          </p:nvSpPr>
          <p:spPr bwMode="auto">
            <a:xfrm>
              <a:off x="2982034"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a:extLst>
                <a:ext uri="{FF2B5EF4-FFF2-40B4-BE49-F238E27FC236}">
                  <a16:creationId xmlns:a16="http://schemas.microsoft.com/office/drawing/2014/main" id="{856C504D-8DEC-44F9-B11D-F1640C044EB2}"/>
                </a:ext>
              </a:extLst>
            </p:cNvPr>
            <p:cNvSpPr>
              <a:spLocks/>
            </p:cNvSpPr>
            <p:nvPr/>
          </p:nvSpPr>
          <p:spPr bwMode="auto">
            <a:xfrm>
              <a:off x="2982034" y="5412189"/>
              <a:ext cx="60905" cy="60104"/>
            </a:xfrm>
            <a:custGeom>
              <a:avLst/>
              <a:gdLst>
                <a:gd name="T0" fmla="*/ 0 w 76"/>
                <a:gd name="T1" fmla="*/ 2 h 75"/>
                <a:gd name="T2" fmla="*/ 0 w 76"/>
                <a:gd name="T3" fmla="*/ 12 h 75"/>
                <a:gd name="T4" fmla="*/ 76 w 76"/>
                <a:gd name="T5" fmla="*/ 75 h 75"/>
                <a:gd name="T6" fmla="*/ 76 w 76"/>
                <a:gd name="T7" fmla="*/ 0 h 75"/>
                <a:gd name="T8" fmla="*/ 0 w 76"/>
                <a:gd name="T9" fmla="*/ 2 h 75"/>
              </a:gdLst>
              <a:ahLst/>
              <a:cxnLst>
                <a:cxn ang="0">
                  <a:pos x="T0" y="T1"/>
                </a:cxn>
                <a:cxn ang="0">
                  <a:pos x="T2" y="T3"/>
                </a:cxn>
                <a:cxn ang="0">
                  <a:pos x="T4" y="T5"/>
                </a:cxn>
                <a:cxn ang="0">
                  <a:pos x="T6" y="T7"/>
                </a:cxn>
                <a:cxn ang="0">
                  <a:pos x="T8" y="T9"/>
                </a:cxn>
              </a:cxnLst>
              <a:rect l="0" t="0" r="r" b="b"/>
              <a:pathLst>
                <a:path w="76" h="75">
                  <a:moveTo>
                    <a:pt x="0" y="2"/>
                  </a:moveTo>
                  <a:lnTo>
                    <a:pt x="0" y="12"/>
                  </a:lnTo>
                  <a:lnTo>
                    <a:pt x="76" y="75"/>
                  </a:lnTo>
                  <a:lnTo>
                    <a:pt x="76" y="0"/>
                  </a:lnTo>
                  <a:lnTo>
                    <a:pt x="0"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a:extLst>
                <a:ext uri="{FF2B5EF4-FFF2-40B4-BE49-F238E27FC236}">
                  <a16:creationId xmlns:a16="http://schemas.microsoft.com/office/drawing/2014/main" id="{40D4B076-F63C-4996-85A1-C0062164F1BF}"/>
                </a:ext>
              </a:extLst>
            </p:cNvPr>
            <p:cNvSpPr>
              <a:spLocks/>
            </p:cNvSpPr>
            <p:nvPr/>
          </p:nvSpPr>
          <p:spPr bwMode="auto">
            <a:xfrm>
              <a:off x="2973218" y="5309612"/>
              <a:ext cx="338986" cy="195538"/>
            </a:xfrm>
            <a:custGeom>
              <a:avLst/>
              <a:gdLst>
                <a:gd name="T0" fmla="*/ 124 w 179"/>
                <a:gd name="T1" fmla="*/ 0 h 103"/>
                <a:gd name="T2" fmla="*/ 88 w 179"/>
                <a:gd name="T3" fmla="*/ 26 h 103"/>
                <a:gd name="T4" fmla="*/ 53 w 179"/>
                <a:gd name="T5" fmla="*/ 0 h 103"/>
                <a:gd name="T6" fmla="*/ 0 w 179"/>
                <a:gd name="T7" fmla="*/ 51 h 103"/>
                <a:gd name="T8" fmla="*/ 0 w 179"/>
                <a:gd name="T9" fmla="*/ 53 h 103"/>
                <a:gd name="T10" fmla="*/ 1 w 179"/>
                <a:gd name="T11" fmla="*/ 55 h 103"/>
                <a:gd name="T12" fmla="*/ 32 w 179"/>
                <a:gd name="T13" fmla="*/ 72 h 103"/>
                <a:gd name="T14" fmla="*/ 32 w 179"/>
                <a:gd name="T15" fmla="*/ 103 h 103"/>
                <a:gd name="T16" fmla="*/ 144 w 179"/>
                <a:gd name="T17" fmla="*/ 103 h 103"/>
                <a:gd name="T18" fmla="*/ 144 w 179"/>
                <a:gd name="T19" fmla="*/ 72 h 103"/>
                <a:gd name="T20" fmla="*/ 175 w 179"/>
                <a:gd name="T21" fmla="*/ 55 h 103"/>
                <a:gd name="T22" fmla="*/ 177 w 179"/>
                <a:gd name="T23" fmla="*/ 53 h 103"/>
                <a:gd name="T24" fmla="*/ 177 w 179"/>
                <a:gd name="T25" fmla="*/ 51 h 103"/>
                <a:gd name="T26" fmla="*/ 124 w 179"/>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3">
                  <a:moveTo>
                    <a:pt x="124" y="0"/>
                  </a:moveTo>
                  <a:cubicBezTo>
                    <a:pt x="124" y="0"/>
                    <a:pt x="99" y="26"/>
                    <a:pt x="88" y="26"/>
                  </a:cubicBezTo>
                  <a:cubicBezTo>
                    <a:pt x="77" y="26"/>
                    <a:pt x="53" y="0"/>
                    <a:pt x="53" y="0"/>
                  </a:cubicBezTo>
                  <a:cubicBezTo>
                    <a:pt x="24" y="0"/>
                    <a:pt x="0" y="23"/>
                    <a:pt x="0" y="51"/>
                  </a:cubicBezTo>
                  <a:cubicBezTo>
                    <a:pt x="0" y="52"/>
                    <a:pt x="0" y="53"/>
                    <a:pt x="0" y="53"/>
                  </a:cubicBezTo>
                  <a:cubicBezTo>
                    <a:pt x="0" y="54"/>
                    <a:pt x="1" y="55"/>
                    <a:pt x="1" y="55"/>
                  </a:cubicBezTo>
                  <a:cubicBezTo>
                    <a:pt x="9" y="56"/>
                    <a:pt x="32" y="72"/>
                    <a:pt x="32" y="72"/>
                  </a:cubicBezTo>
                  <a:cubicBezTo>
                    <a:pt x="32" y="103"/>
                    <a:pt x="32" y="103"/>
                    <a:pt x="32" y="103"/>
                  </a:cubicBezTo>
                  <a:cubicBezTo>
                    <a:pt x="144" y="103"/>
                    <a:pt x="144" y="103"/>
                    <a:pt x="144" y="103"/>
                  </a:cubicBezTo>
                  <a:cubicBezTo>
                    <a:pt x="144" y="72"/>
                    <a:pt x="144" y="72"/>
                    <a:pt x="144" y="72"/>
                  </a:cubicBezTo>
                  <a:cubicBezTo>
                    <a:pt x="144" y="72"/>
                    <a:pt x="168" y="57"/>
                    <a:pt x="175" y="55"/>
                  </a:cubicBezTo>
                  <a:cubicBezTo>
                    <a:pt x="176" y="55"/>
                    <a:pt x="177" y="54"/>
                    <a:pt x="177" y="53"/>
                  </a:cubicBezTo>
                  <a:cubicBezTo>
                    <a:pt x="177" y="53"/>
                    <a:pt x="177" y="52"/>
                    <a:pt x="177" y="51"/>
                  </a:cubicBezTo>
                  <a:cubicBezTo>
                    <a:pt x="179" y="23"/>
                    <a:pt x="153" y="0"/>
                    <a:pt x="124"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a:extLst>
                <a:ext uri="{FF2B5EF4-FFF2-40B4-BE49-F238E27FC236}">
                  <a16:creationId xmlns:a16="http://schemas.microsoft.com/office/drawing/2014/main" id="{3109A7A2-3FB3-4D1E-A10C-791F59B45E65}"/>
                </a:ext>
              </a:extLst>
            </p:cNvPr>
            <p:cNvSpPr>
              <a:spLocks/>
            </p:cNvSpPr>
            <p:nvPr/>
          </p:nvSpPr>
          <p:spPr bwMode="auto">
            <a:xfrm>
              <a:off x="3063775" y="5292783"/>
              <a:ext cx="68118" cy="104180"/>
            </a:xfrm>
            <a:custGeom>
              <a:avLst/>
              <a:gdLst>
                <a:gd name="T0" fmla="*/ 22 w 36"/>
                <a:gd name="T1" fmla="*/ 16 h 55"/>
                <a:gd name="T2" fmla="*/ 36 w 36"/>
                <a:gd name="T3" fmla="*/ 30 h 55"/>
                <a:gd name="T4" fmla="*/ 26 w 36"/>
                <a:gd name="T5" fmla="*/ 50 h 55"/>
                <a:gd name="T6" fmla="*/ 5 w 36"/>
                <a:gd name="T7" fmla="*/ 4 h 55"/>
                <a:gd name="T8" fmla="*/ 15 w 36"/>
                <a:gd name="T9" fmla="*/ 0 h 55"/>
                <a:gd name="T10" fmla="*/ 22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22" y="16"/>
                  </a:moveTo>
                  <a:cubicBezTo>
                    <a:pt x="32" y="26"/>
                    <a:pt x="36" y="30"/>
                    <a:pt x="36" y="30"/>
                  </a:cubicBezTo>
                  <a:cubicBezTo>
                    <a:pt x="36" y="30"/>
                    <a:pt x="30" y="55"/>
                    <a:pt x="26" y="50"/>
                  </a:cubicBezTo>
                  <a:cubicBezTo>
                    <a:pt x="22" y="46"/>
                    <a:pt x="0" y="16"/>
                    <a:pt x="5" y="4"/>
                  </a:cubicBezTo>
                  <a:cubicBezTo>
                    <a:pt x="6" y="2"/>
                    <a:pt x="15" y="0"/>
                    <a:pt x="15" y="0"/>
                  </a:cubicBezTo>
                  <a:cubicBezTo>
                    <a:pt x="15" y="0"/>
                    <a:pt x="15" y="9"/>
                    <a:pt x="22"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a:extLst>
                <a:ext uri="{FF2B5EF4-FFF2-40B4-BE49-F238E27FC236}">
                  <a16:creationId xmlns:a16="http://schemas.microsoft.com/office/drawing/2014/main" id="{BB8B0A03-47DC-44BB-A8D3-5C0B96BDAF2B}"/>
                </a:ext>
              </a:extLst>
            </p:cNvPr>
            <p:cNvSpPr>
              <a:spLocks/>
            </p:cNvSpPr>
            <p:nvPr/>
          </p:nvSpPr>
          <p:spPr bwMode="auto">
            <a:xfrm>
              <a:off x="3149523" y="5292783"/>
              <a:ext cx="68118" cy="104180"/>
            </a:xfrm>
            <a:custGeom>
              <a:avLst/>
              <a:gdLst>
                <a:gd name="T0" fmla="*/ 14 w 36"/>
                <a:gd name="T1" fmla="*/ 16 h 55"/>
                <a:gd name="T2" fmla="*/ 0 w 36"/>
                <a:gd name="T3" fmla="*/ 30 h 55"/>
                <a:gd name="T4" fmla="*/ 10 w 36"/>
                <a:gd name="T5" fmla="*/ 50 h 55"/>
                <a:gd name="T6" fmla="*/ 31 w 36"/>
                <a:gd name="T7" fmla="*/ 4 h 55"/>
                <a:gd name="T8" fmla="*/ 21 w 36"/>
                <a:gd name="T9" fmla="*/ 0 h 55"/>
                <a:gd name="T10" fmla="*/ 14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14" y="16"/>
                  </a:moveTo>
                  <a:cubicBezTo>
                    <a:pt x="4" y="26"/>
                    <a:pt x="0" y="30"/>
                    <a:pt x="0" y="30"/>
                  </a:cubicBezTo>
                  <a:cubicBezTo>
                    <a:pt x="0" y="30"/>
                    <a:pt x="6" y="55"/>
                    <a:pt x="10" y="50"/>
                  </a:cubicBezTo>
                  <a:cubicBezTo>
                    <a:pt x="14" y="46"/>
                    <a:pt x="36" y="16"/>
                    <a:pt x="31" y="4"/>
                  </a:cubicBezTo>
                  <a:cubicBezTo>
                    <a:pt x="30" y="2"/>
                    <a:pt x="21" y="0"/>
                    <a:pt x="21" y="0"/>
                  </a:cubicBezTo>
                  <a:cubicBezTo>
                    <a:pt x="21" y="0"/>
                    <a:pt x="21" y="9"/>
                    <a:pt x="14"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a:extLst>
                <a:ext uri="{FF2B5EF4-FFF2-40B4-BE49-F238E27FC236}">
                  <a16:creationId xmlns:a16="http://schemas.microsoft.com/office/drawing/2014/main" id="{6682382E-8C30-4080-8CC4-6D6BE5E29BF4}"/>
                </a:ext>
              </a:extLst>
            </p:cNvPr>
            <p:cNvSpPr>
              <a:spLocks/>
            </p:cNvSpPr>
            <p:nvPr/>
          </p:nvSpPr>
          <p:spPr bwMode="auto">
            <a:xfrm>
              <a:off x="3095830" y="5237487"/>
              <a:ext cx="85748" cy="64111"/>
            </a:xfrm>
            <a:custGeom>
              <a:avLst/>
              <a:gdLst>
                <a:gd name="T0" fmla="*/ 22 w 45"/>
                <a:gd name="T1" fmla="*/ 0 h 34"/>
                <a:gd name="T2" fmla="*/ 0 w 45"/>
                <a:gd name="T3" fmla="*/ 0 h 34"/>
                <a:gd name="T4" fmla="*/ 0 w 45"/>
                <a:gd name="T5" fmla="*/ 22 h 34"/>
                <a:gd name="T6" fmla="*/ 27 w 45"/>
                <a:gd name="T7" fmla="*/ 34 h 34"/>
                <a:gd name="T8" fmla="*/ 45 w 45"/>
                <a:gd name="T9" fmla="*/ 30 h 34"/>
                <a:gd name="T10" fmla="*/ 45 w 45"/>
                <a:gd name="T11" fmla="*/ 29 h 34"/>
                <a:gd name="T12" fmla="*/ 45 w 45"/>
                <a:gd name="T13" fmla="*/ 0 h 34"/>
                <a:gd name="T14" fmla="*/ 22 w 4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4">
                  <a:moveTo>
                    <a:pt x="22" y="0"/>
                  </a:moveTo>
                  <a:cubicBezTo>
                    <a:pt x="0" y="0"/>
                    <a:pt x="0" y="0"/>
                    <a:pt x="0" y="0"/>
                  </a:cubicBezTo>
                  <a:cubicBezTo>
                    <a:pt x="0" y="0"/>
                    <a:pt x="0" y="13"/>
                    <a:pt x="0" y="22"/>
                  </a:cubicBezTo>
                  <a:cubicBezTo>
                    <a:pt x="7" y="29"/>
                    <a:pt x="15" y="34"/>
                    <a:pt x="27" y="34"/>
                  </a:cubicBezTo>
                  <a:cubicBezTo>
                    <a:pt x="34" y="34"/>
                    <a:pt x="40" y="32"/>
                    <a:pt x="45" y="30"/>
                  </a:cubicBezTo>
                  <a:cubicBezTo>
                    <a:pt x="45" y="29"/>
                    <a:pt x="45" y="29"/>
                    <a:pt x="45" y="29"/>
                  </a:cubicBezTo>
                  <a:cubicBezTo>
                    <a:pt x="45" y="25"/>
                    <a:pt x="45" y="0"/>
                    <a:pt x="45" y="0"/>
                  </a:cubicBezTo>
                  <a:lnTo>
                    <a:pt x="22"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a:extLst>
                <a:ext uri="{FF2B5EF4-FFF2-40B4-BE49-F238E27FC236}">
                  <a16:creationId xmlns:a16="http://schemas.microsoft.com/office/drawing/2014/main" id="{16E046EB-0E15-450B-8061-455F9D202276}"/>
                </a:ext>
              </a:extLst>
            </p:cNvPr>
            <p:cNvSpPr>
              <a:spLocks/>
            </p:cNvSpPr>
            <p:nvPr/>
          </p:nvSpPr>
          <p:spPr bwMode="auto">
            <a:xfrm>
              <a:off x="3031719" y="5137314"/>
              <a:ext cx="87351" cy="217977"/>
            </a:xfrm>
            <a:custGeom>
              <a:avLst/>
              <a:gdLst>
                <a:gd name="T0" fmla="*/ 8 w 46"/>
                <a:gd name="T1" fmla="*/ 0 h 115"/>
                <a:gd name="T2" fmla="*/ 5 w 46"/>
                <a:gd name="T3" fmla="*/ 99 h 115"/>
                <a:gd name="T4" fmla="*/ 15 w 46"/>
                <a:gd name="T5" fmla="*/ 115 h 115"/>
                <a:gd name="T6" fmla="*/ 40 w 46"/>
                <a:gd name="T7" fmla="*/ 90 h 115"/>
                <a:gd name="T8" fmla="*/ 8 w 46"/>
                <a:gd name="T9" fmla="*/ 0 h 115"/>
              </a:gdLst>
              <a:ahLst/>
              <a:cxnLst>
                <a:cxn ang="0">
                  <a:pos x="T0" y="T1"/>
                </a:cxn>
                <a:cxn ang="0">
                  <a:pos x="T2" y="T3"/>
                </a:cxn>
                <a:cxn ang="0">
                  <a:pos x="T4" y="T5"/>
                </a:cxn>
                <a:cxn ang="0">
                  <a:pos x="T6" y="T7"/>
                </a:cxn>
                <a:cxn ang="0">
                  <a:pos x="T8" y="T9"/>
                </a:cxn>
              </a:cxnLst>
              <a:rect l="0" t="0" r="r" b="b"/>
              <a:pathLst>
                <a:path w="46" h="115">
                  <a:moveTo>
                    <a:pt x="8" y="0"/>
                  </a:moveTo>
                  <a:cubicBezTo>
                    <a:pt x="8" y="0"/>
                    <a:pt x="0" y="66"/>
                    <a:pt x="5" y="99"/>
                  </a:cubicBezTo>
                  <a:cubicBezTo>
                    <a:pt x="6" y="103"/>
                    <a:pt x="12" y="111"/>
                    <a:pt x="15" y="115"/>
                  </a:cubicBezTo>
                  <a:cubicBezTo>
                    <a:pt x="26" y="114"/>
                    <a:pt x="38" y="95"/>
                    <a:pt x="40" y="90"/>
                  </a:cubicBezTo>
                  <a:cubicBezTo>
                    <a:pt x="46" y="66"/>
                    <a:pt x="8" y="0"/>
                    <a:pt x="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148">
              <a:extLst>
                <a:ext uri="{FF2B5EF4-FFF2-40B4-BE49-F238E27FC236}">
                  <a16:creationId xmlns:a16="http://schemas.microsoft.com/office/drawing/2014/main" id="{66658B1C-25A4-4796-AA9A-6B6265377E76}"/>
                </a:ext>
              </a:extLst>
            </p:cNvPr>
            <p:cNvSpPr>
              <a:spLocks noChangeArrowheads="1"/>
            </p:cNvSpPr>
            <p:nvPr/>
          </p:nvSpPr>
          <p:spPr bwMode="auto">
            <a:xfrm>
              <a:off x="3005273" y="5222261"/>
              <a:ext cx="66515" cy="6651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149">
              <a:extLst>
                <a:ext uri="{FF2B5EF4-FFF2-40B4-BE49-F238E27FC236}">
                  <a16:creationId xmlns:a16="http://schemas.microsoft.com/office/drawing/2014/main" id="{770AC6D6-EAAD-472E-90DC-AA6C19E47D53}"/>
                </a:ext>
              </a:extLst>
            </p:cNvPr>
            <p:cNvSpPr>
              <a:spLocks noChangeArrowheads="1"/>
            </p:cNvSpPr>
            <p:nvPr/>
          </p:nvSpPr>
          <p:spPr bwMode="auto">
            <a:xfrm>
              <a:off x="2978828" y="5275152"/>
              <a:ext cx="68118" cy="6811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150">
              <a:extLst>
                <a:ext uri="{FF2B5EF4-FFF2-40B4-BE49-F238E27FC236}">
                  <a16:creationId xmlns:a16="http://schemas.microsoft.com/office/drawing/2014/main" id="{883423B2-2076-4B92-AA9E-3C0ADBC52E9D}"/>
                </a:ext>
              </a:extLst>
            </p:cNvPr>
            <p:cNvSpPr>
              <a:spLocks noChangeArrowheads="1"/>
            </p:cNvSpPr>
            <p:nvPr/>
          </p:nvSpPr>
          <p:spPr bwMode="auto">
            <a:xfrm>
              <a:off x="3018096" y="5286372"/>
              <a:ext cx="70522" cy="70522"/>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a:extLst>
                <a:ext uri="{FF2B5EF4-FFF2-40B4-BE49-F238E27FC236}">
                  <a16:creationId xmlns:a16="http://schemas.microsoft.com/office/drawing/2014/main" id="{C43AD2F8-86E9-40D4-B24B-42869E7953B7}"/>
                </a:ext>
              </a:extLst>
            </p:cNvPr>
            <p:cNvSpPr>
              <a:spLocks/>
            </p:cNvSpPr>
            <p:nvPr/>
          </p:nvSpPr>
          <p:spPr bwMode="auto">
            <a:xfrm>
              <a:off x="3209627" y="5176582"/>
              <a:ext cx="32055" cy="59302"/>
            </a:xfrm>
            <a:custGeom>
              <a:avLst/>
              <a:gdLst>
                <a:gd name="T0" fmla="*/ 5 w 17"/>
                <a:gd name="T1" fmla="*/ 30 h 31"/>
                <a:gd name="T2" fmla="*/ 17 w 17"/>
                <a:gd name="T3" fmla="*/ 12 h 31"/>
                <a:gd name="T4" fmla="*/ 8 w 17"/>
                <a:gd name="T5" fmla="*/ 2 h 31"/>
                <a:gd name="T6" fmla="*/ 0 w 17"/>
                <a:gd name="T7" fmla="*/ 10 h 31"/>
                <a:gd name="T8" fmla="*/ 0 w 17"/>
                <a:gd name="T9" fmla="*/ 25 h 31"/>
                <a:gd name="T10" fmla="*/ 5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5" y="30"/>
                  </a:moveTo>
                  <a:cubicBezTo>
                    <a:pt x="11" y="31"/>
                    <a:pt x="17" y="22"/>
                    <a:pt x="17" y="12"/>
                  </a:cubicBezTo>
                  <a:cubicBezTo>
                    <a:pt x="17" y="7"/>
                    <a:pt x="14" y="0"/>
                    <a:pt x="8" y="2"/>
                  </a:cubicBezTo>
                  <a:cubicBezTo>
                    <a:pt x="1" y="3"/>
                    <a:pt x="0" y="10"/>
                    <a:pt x="0" y="10"/>
                  </a:cubicBezTo>
                  <a:cubicBezTo>
                    <a:pt x="0" y="25"/>
                    <a:pt x="0" y="25"/>
                    <a:pt x="0" y="25"/>
                  </a:cubicBezTo>
                  <a:cubicBezTo>
                    <a:pt x="0" y="25"/>
                    <a:pt x="1" y="29"/>
                    <a:pt x="5"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2">
              <a:extLst>
                <a:ext uri="{FF2B5EF4-FFF2-40B4-BE49-F238E27FC236}">
                  <a16:creationId xmlns:a16="http://schemas.microsoft.com/office/drawing/2014/main" id="{BCECDD9A-A2F9-44C4-88BA-EE7B17AB901C}"/>
                </a:ext>
              </a:extLst>
            </p:cNvPr>
            <p:cNvSpPr>
              <a:spLocks/>
            </p:cNvSpPr>
            <p:nvPr/>
          </p:nvSpPr>
          <p:spPr bwMode="auto">
            <a:xfrm>
              <a:off x="3209627" y="5186199"/>
              <a:ext cx="23240" cy="45679"/>
            </a:xfrm>
            <a:custGeom>
              <a:avLst/>
              <a:gdLst>
                <a:gd name="T0" fmla="*/ 3 w 12"/>
                <a:gd name="T1" fmla="*/ 23 h 24"/>
                <a:gd name="T2" fmla="*/ 12 w 12"/>
                <a:gd name="T3" fmla="*/ 9 h 24"/>
                <a:gd name="T4" fmla="*/ 5 w 12"/>
                <a:gd name="T5" fmla="*/ 1 h 24"/>
                <a:gd name="T6" fmla="*/ 0 w 12"/>
                <a:gd name="T7" fmla="*/ 8 h 24"/>
                <a:gd name="T8" fmla="*/ 0 w 12"/>
                <a:gd name="T9" fmla="*/ 19 h 24"/>
                <a:gd name="T10" fmla="*/ 3 w 12"/>
                <a:gd name="T11" fmla="*/ 23 h 24"/>
              </a:gdLst>
              <a:ahLst/>
              <a:cxnLst>
                <a:cxn ang="0">
                  <a:pos x="T0" y="T1"/>
                </a:cxn>
                <a:cxn ang="0">
                  <a:pos x="T2" y="T3"/>
                </a:cxn>
                <a:cxn ang="0">
                  <a:pos x="T4" y="T5"/>
                </a:cxn>
                <a:cxn ang="0">
                  <a:pos x="T6" y="T7"/>
                </a:cxn>
                <a:cxn ang="0">
                  <a:pos x="T8" y="T9"/>
                </a:cxn>
                <a:cxn ang="0">
                  <a:pos x="T10" y="T11"/>
                </a:cxn>
              </a:cxnLst>
              <a:rect l="0" t="0" r="r" b="b"/>
              <a:pathLst>
                <a:path w="12" h="24">
                  <a:moveTo>
                    <a:pt x="3" y="23"/>
                  </a:moveTo>
                  <a:cubicBezTo>
                    <a:pt x="8" y="24"/>
                    <a:pt x="12" y="17"/>
                    <a:pt x="12" y="9"/>
                  </a:cubicBezTo>
                  <a:cubicBezTo>
                    <a:pt x="12" y="5"/>
                    <a:pt x="9" y="0"/>
                    <a:pt x="5" y="1"/>
                  </a:cubicBezTo>
                  <a:cubicBezTo>
                    <a:pt x="1" y="3"/>
                    <a:pt x="0" y="8"/>
                    <a:pt x="0" y="8"/>
                  </a:cubicBezTo>
                  <a:cubicBezTo>
                    <a:pt x="0" y="19"/>
                    <a:pt x="0" y="19"/>
                    <a:pt x="0" y="19"/>
                  </a:cubicBezTo>
                  <a:cubicBezTo>
                    <a:pt x="0" y="19"/>
                    <a:pt x="1" y="22"/>
                    <a:pt x="3"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3">
              <a:extLst>
                <a:ext uri="{FF2B5EF4-FFF2-40B4-BE49-F238E27FC236}">
                  <a16:creationId xmlns:a16="http://schemas.microsoft.com/office/drawing/2014/main" id="{80C3D54C-45C1-4168-84DA-3810C2DF89B5}"/>
                </a:ext>
              </a:extLst>
            </p:cNvPr>
            <p:cNvSpPr>
              <a:spLocks/>
            </p:cNvSpPr>
            <p:nvPr/>
          </p:nvSpPr>
          <p:spPr bwMode="auto">
            <a:xfrm>
              <a:off x="3035726" y="5176582"/>
              <a:ext cx="32055" cy="59302"/>
            </a:xfrm>
            <a:custGeom>
              <a:avLst/>
              <a:gdLst>
                <a:gd name="T0" fmla="*/ 12 w 17"/>
                <a:gd name="T1" fmla="*/ 30 h 31"/>
                <a:gd name="T2" fmla="*/ 0 w 17"/>
                <a:gd name="T3" fmla="*/ 12 h 31"/>
                <a:gd name="T4" fmla="*/ 9 w 17"/>
                <a:gd name="T5" fmla="*/ 2 h 31"/>
                <a:gd name="T6" fmla="*/ 17 w 17"/>
                <a:gd name="T7" fmla="*/ 10 h 31"/>
                <a:gd name="T8" fmla="*/ 17 w 17"/>
                <a:gd name="T9" fmla="*/ 25 h 31"/>
                <a:gd name="T10" fmla="*/ 12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12" y="30"/>
                  </a:moveTo>
                  <a:cubicBezTo>
                    <a:pt x="6" y="31"/>
                    <a:pt x="0" y="22"/>
                    <a:pt x="0" y="12"/>
                  </a:cubicBezTo>
                  <a:cubicBezTo>
                    <a:pt x="0" y="7"/>
                    <a:pt x="3" y="0"/>
                    <a:pt x="9" y="2"/>
                  </a:cubicBezTo>
                  <a:cubicBezTo>
                    <a:pt x="16" y="3"/>
                    <a:pt x="17" y="10"/>
                    <a:pt x="17" y="10"/>
                  </a:cubicBezTo>
                  <a:cubicBezTo>
                    <a:pt x="17" y="25"/>
                    <a:pt x="17" y="25"/>
                    <a:pt x="17" y="25"/>
                  </a:cubicBezTo>
                  <a:cubicBezTo>
                    <a:pt x="17" y="25"/>
                    <a:pt x="16" y="29"/>
                    <a:pt x="12"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4">
              <a:extLst>
                <a:ext uri="{FF2B5EF4-FFF2-40B4-BE49-F238E27FC236}">
                  <a16:creationId xmlns:a16="http://schemas.microsoft.com/office/drawing/2014/main" id="{329AF625-9793-45A3-944E-8C715E143F2B}"/>
                </a:ext>
              </a:extLst>
            </p:cNvPr>
            <p:cNvSpPr>
              <a:spLocks/>
            </p:cNvSpPr>
            <p:nvPr/>
          </p:nvSpPr>
          <p:spPr bwMode="auto">
            <a:xfrm>
              <a:off x="3046945" y="5186199"/>
              <a:ext cx="20836" cy="45679"/>
            </a:xfrm>
            <a:custGeom>
              <a:avLst/>
              <a:gdLst>
                <a:gd name="T0" fmla="*/ 8 w 11"/>
                <a:gd name="T1" fmla="*/ 23 h 24"/>
                <a:gd name="T2" fmla="*/ 0 w 11"/>
                <a:gd name="T3" fmla="*/ 9 h 24"/>
                <a:gd name="T4" fmla="*/ 6 w 11"/>
                <a:gd name="T5" fmla="*/ 1 h 24"/>
                <a:gd name="T6" fmla="*/ 11 w 11"/>
                <a:gd name="T7" fmla="*/ 8 h 24"/>
                <a:gd name="T8" fmla="*/ 11 w 11"/>
                <a:gd name="T9" fmla="*/ 19 h 24"/>
                <a:gd name="T10" fmla="*/ 8 w 11"/>
                <a:gd name="T11" fmla="*/ 23 h 24"/>
              </a:gdLst>
              <a:ahLst/>
              <a:cxnLst>
                <a:cxn ang="0">
                  <a:pos x="T0" y="T1"/>
                </a:cxn>
                <a:cxn ang="0">
                  <a:pos x="T2" y="T3"/>
                </a:cxn>
                <a:cxn ang="0">
                  <a:pos x="T4" y="T5"/>
                </a:cxn>
                <a:cxn ang="0">
                  <a:pos x="T6" y="T7"/>
                </a:cxn>
                <a:cxn ang="0">
                  <a:pos x="T8" y="T9"/>
                </a:cxn>
                <a:cxn ang="0">
                  <a:pos x="T10" y="T11"/>
                </a:cxn>
              </a:cxnLst>
              <a:rect l="0" t="0" r="r" b="b"/>
              <a:pathLst>
                <a:path w="11" h="24">
                  <a:moveTo>
                    <a:pt x="8" y="23"/>
                  </a:moveTo>
                  <a:cubicBezTo>
                    <a:pt x="3" y="24"/>
                    <a:pt x="0" y="17"/>
                    <a:pt x="0" y="9"/>
                  </a:cubicBezTo>
                  <a:cubicBezTo>
                    <a:pt x="0" y="5"/>
                    <a:pt x="2" y="0"/>
                    <a:pt x="6" y="1"/>
                  </a:cubicBezTo>
                  <a:cubicBezTo>
                    <a:pt x="10" y="3"/>
                    <a:pt x="11" y="8"/>
                    <a:pt x="11" y="8"/>
                  </a:cubicBezTo>
                  <a:cubicBezTo>
                    <a:pt x="11" y="19"/>
                    <a:pt x="11" y="19"/>
                    <a:pt x="11" y="19"/>
                  </a:cubicBezTo>
                  <a:cubicBezTo>
                    <a:pt x="11" y="19"/>
                    <a:pt x="10" y="22"/>
                    <a:pt x="8"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5">
              <a:extLst>
                <a:ext uri="{FF2B5EF4-FFF2-40B4-BE49-F238E27FC236}">
                  <a16:creationId xmlns:a16="http://schemas.microsoft.com/office/drawing/2014/main" id="{A248DCE8-B8E2-4134-9DA9-704AD0AFE067}"/>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6">
              <a:extLst>
                <a:ext uri="{FF2B5EF4-FFF2-40B4-BE49-F238E27FC236}">
                  <a16:creationId xmlns:a16="http://schemas.microsoft.com/office/drawing/2014/main" id="{4F4EE1DF-B88A-4898-B678-587B9FB1E58E}"/>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a:extLst>
                <a:ext uri="{FF2B5EF4-FFF2-40B4-BE49-F238E27FC236}">
                  <a16:creationId xmlns:a16="http://schemas.microsoft.com/office/drawing/2014/main" id="{9F5C48FA-DF20-477C-A3E6-82B19D03C6B3}"/>
                </a:ext>
              </a:extLst>
            </p:cNvPr>
            <p:cNvSpPr>
              <a:spLocks/>
            </p:cNvSpPr>
            <p:nvPr/>
          </p:nvSpPr>
          <p:spPr bwMode="auto">
            <a:xfrm>
              <a:off x="3027712" y="5053169"/>
              <a:ext cx="221984" cy="142646"/>
            </a:xfrm>
            <a:custGeom>
              <a:avLst/>
              <a:gdLst>
                <a:gd name="T0" fmla="*/ 109 w 117"/>
                <a:gd name="T1" fmla="*/ 25 h 75"/>
                <a:gd name="T2" fmla="*/ 58 w 117"/>
                <a:gd name="T3" fmla="*/ 0 h 75"/>
                <a:gd name="T4" fmla="*/ 8 w 117"/>
                <a:gd name="T5" fmla="*/ 25 h 75"/>
                <a:gd name="T6" fmla="*/ 4 w 117"/>
                <a:gd name="T7" fmla="*/ 75 h 75"/>
                <a:gd name="T8" fmla="*/ 10 w 117"/>
                <a:gd name="T9" fmla="*/ 75 h 75"/>
                <a:gd name="T10" fmla="*/ 13 w 117"/>
                <a:gd name="T11" fmla="*/ 27 h 75"/>
                <a:gd name="T12" fmla="*/ 58 w 117"/>
                <a:gd name="T13" fmla="*/ 7 h 75"/>
                <a:gd name="T14" fmla="*/ 104 w 117"/>
                <a:gd name="T15" fmla="*/ 27 h 75"/>
                <a:gd name="T16" fmla="*/ 107 w 117"/>
                <a:gd name="T17" fmla="*/ 75 h 75"/>
                <a:gd name="T18" fmla="*/ 113 w 117"/>
                <a:gd name="T19" fmla="*/ 75 h 75"/>
                <a:gd name="T20" fmla="*/ 109 w 117"/>
                <a:gd name="T21" fmla="*/ 2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75">
                  <a:moveTo>
                    <a:pt x="109" y="25"/>
                  </a:moveTo>
                  <a:cubicBezTo>
                    <a:pt x="98" y="1"/>
                    <a:pt x="67" y="0"/>
                    <a:pt x="58" y="0"/>
                  </a:cubicBezTo>
                  <a:cubicBezTo>
                    <a:pt x="50" y="0"/>
                    <a:pt x="19" y="1"/>
                    <a:pt x="8" y="25"/>
                  </a:cubicBezTo>
                  <a:cubicBezTo>
                    <a:pt x="0" y="42"/>
                    <a:pt x="4" y="74"/>
                    <a:pt x="4" y="75"/>
                  </a:cubicBezTo>
                  <a:cubicBezTo>
                    <a:pt x="10" y="75"/>
                    <a:pt x="10" y="75"/>
                    <a:pt x="10" y="75"/>
                  </a:cubicBezTo>
                  <a:cubicBezTo>
                    <a:pt x="10" y="74"/>
                    <a:pt x="6" y="43"/>
                    <a:pt x="13" y="27"/>
                  </a:cubicBezTo>
                  <a:cubicBezTo>
                    <a:pt x="22" y="8"/>
                    <a:pt x="53" y="7"/>
                    <a:pt x="58" y="7"/>
                  </a:cubicBezTo>
                  <a:cubicBezTo>
                    <a:pt x="65" y="7"/>
                    <a:pt x="95" y="8"/>
                    <a:pt x="104" y="27"/>
                  </a:cubicBezTo>
                  <a:cubicBezTo>
                    <a:pt x="111" y="43"/>
                    <a:pt x="107" y="74"/>
                    <a:pt x="107" y="75"/>
                  </a:cubicBezTo>
                  <a:cubicBezTo>
                    <a:pt x="113" y="75"/>
                    <a:pt x="113" y="75"/>
                    <a:pt x="113" y="75"/>
                  </a:cubicBezTo>
                  <a:cubicBezTo>
                    <a:pt x="113" y="74"/>
                    <a:pt x="117" y="42"/>
                    <a:pt x="109"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a:extLst>
                <a:ext uri="{FF2B5EF4-FFF2-40B4-BE49-F238E27FC236}">
                  <a16:creationId xmlns:a16="http://schemas.microsoft.com/office/drawing/2014/main" id="{6FEFA870-E30E-4266-945E-0051F7D8006F}"/>
                </a:ext>
              </a:extLst>
            </p:cNvPr>
            <p:cNvSpPr>
              <a:spLocks/>
            </p:cNvSpPr>
            <p:nvPr/>
          </p:nvSpPr>
          <p:spPr bwMode="auto">
            <a:xfrm>
              <a:off x="3215236" y="5174979"/>
              <a:ext cx="41672" cy="68118"/>
            </a:xfrm>
            <a:custGeom>
              <a:avLst/>
              <a:gdLst>
                <a:gd name="T0" fmla="*/ 0 w 22"/>
                <a:gd name="T1" fmla="*/ 29 h 36"/>
                <a:gd name="T2" fmla="*/ 3 w 22"/>
                <a:gd name="T3" fmla="*/ 34 h 36"/>
                <a:gd name="T4" fmla="*/ 20 w 22"/>
                <a:gd name="T5" fmla="*/ 23 h 36"/>
                <a:gd name="T6" fmla="*/ 21 w 22"/>
                <a:gd name="T7" fmla="*/ 17 h 36"/>
                <a:gd name="T8" fmla="*/ 9 w 22"/>
                <a:gd name="T9" fmla="*/ 1 h 36"/>
                <a:gd name="T10" fmla="*/ 8 w 22"/>
                <a:gd name="T11" fmla="*/ 1 h 36"/>
                <a:gd name="T12" fmla="*/ 4 w 22"/>
                <a:gd name="T13" fmla="*/ 4 h 36"/>
                <a:gd name="T14" fmla="*/ 3 w 22"/>
                <a:gd name="T15" fmla="*/ 16 h 36"/>
                <a:gd name="T16" fmla="*/ 0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0" y="29"/>
                  </a:moveTo>
                  <a:cubicBezTo>
                    <a:pt x="0" y="31"/>
                    <a:pt x="1" y="33"/>
                    <a:pt x="3" y="34"/>
                  </a:cubicBezTo>
                  <a:cubicBezTo>
                    <a:pt x="11" y="36"/>
                    <a:pt x="19" y="31"/>
                    <a:pt x="20" y="23"/>
                  </a:cubicBezTo>
                  <a:cubicBezTo>
                    <a:pt x="21" y="17"/>
                    <a:pt x="21" y="17"/>
                    <a:pt x="21" y="17"/>
                  </a:cubicBezTo>
                  <a:cubicBezTo>
                    <a:pt x="22" y="9"/>
                    <a:pt x="17" y="2"/>
                    <a:pt x="9" y="1"/>
                  </a:cubicBezTo>
                  <a:cubicBezTo>
                    <a:pt x="8" y="1"/>
                    <a:pt x="8" y="1"/>
                    <a:pt x="8" y="1"/>
                  </a:cubicBezTo>
                  <a:cubicBezTo>
                    <a:pt x="6" y="0"/>
                    <a:pt x="4" y="2"/>
                    <a:pt x="4" y="4"/>
                  </a:cubicBezTo>
                  <a:cubicBezTo>
                    <a:pt x="3" y="8"/>
                    <a:pt x="3" y="14"/>
                    <a:pt x="3" y="16"/>
                  </a:cubicBezTo>
                  <a:cubicBezTo>
                    <a:pt x="2" y="19"/>
                    <a:pt x="1" y="25"/>
                    <a:pt x="0"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a:extLst>
                <a:ext uri="{FF2B5EF4-FFF2-40B4-BE49-F238E27FC236}">
                  <a16:creationId xmlns:a16="http://schemas.microsoft.com/office/drawing/2014/main" id="{C2B9E4F2-BD3E-4D8B-9FF0-468990931D68}"/>
                </a:ext>
              </a:extLst>
            </p:cNvPr>
            <p:cNvSpPr>
              <a:spLocks/>
            </p:cNvSpPr>
            <p:nvPr/>
          </p:nvSpPr>
          <p:spPr bwMode="auto">
            <a:xfrm>
              <a:off x="3023705" y="5174979"/>
              <a:ext cx="41672" cy="68118"/>
            </a:xfrm>
            <a:custGeom>
              <a:avLst/>
              <a:gdLst>
                <a:gd name="T0" fmla="*/ 22 w 22"/>
                <a:gd name="T1" fmla="*/ 29 h 36"/>
                <a:gd name="T2" fmla="*/ 19 w 22"/>
                <a:gd name="T3" fmla="*/ 34 h 36"/>
                <a:gd name="T4" fmla="*/ 2 w 22"/>
                <a:gd name="T5" fmla="*/ 23 h 36"/>
                <a:gd name="T6" fmla="*/ 1 w 22"/>
                <a:gd name="T7" fmla="*/ 17 h 36"/>
                <a:gd name="T8" fmla="*/ 13 w 22"/>
                <a:gd name="T9" fmla="*/ 1 h 36"/>
                <a:gd name="T10" fmla="*/ 14 w 22"/>
                <a:gd name="T11" fmla="*/ 1 h 36"/>
                <a:gd name="T12" fmla="*/ 19 w 22"/>
                <a:gd name="T13" fmla="*/ 4 h 36"/>
                <a:gd name="T14" fmla="*/ 19 w 22"/>
                <a:gd name="T15" fmla="*/ 16 h 36"/>
                <a:gd name="T16" fmla="*/ 22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22" y="29"/>
                  </a:moveTo>
                  <a:cubicBezTo>
                    <a:pt x="22" y="31"/>
                    <a:pt x="21" y="33"/>
                    <a:pt x="19" y="34"/>
                  </a:cubicBezTo>
                  <a:cubicBezTo>
                    <a:pt x="11" y="36"/>
                    <a:pt x="4" y="31"/>
                    <a:pt x="2" y="23"/>
                  </a:cubicBezTo>
                  <a:cubicBezTo>
                    <a:pt x="1" y="17"/>
                    <a:pt x="1" y="17"/>
                    <a:pt x="1" y="17"/>
                  </a:cubicBezTo>
                  <a:cubicBezTo>
                    <a:pt x="0" y="9"/>
                    <a:pt x="5" y="2"/>
                    <a:pt x="13" y="1"/>
                  </a:cubicBezTo>
                  <a:cubicBezTo>
                    <a:pt x="14" y="1"/>
                    <a:pt x="14" y="1"/>
                    <a:pt x="14" y="1"/>
                  </a:cubicBezTo>
                  <a:cubicBezTo>
                    <a:pt x="16" y="0"/>
                    <a:pt x="18" y="2"/>
                    <a:pt x="19" y="4"/>
                  </a:cubicBezTo>
                  <a:cubicBezTo>
                    <a:pt x="19" y="8"/>
                    <a:pt x="19" y="14"/>
                    <a:pt x="19" y="16"/>
                  </a:cubicBezTo>
                  <a:cubicBezTo>
                    <a:pt x="20" y="19"/>
                    <a:pt x="21" y="25"/>
                    <a:pt x="22"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a:extLst>
                <a:ext uri="{FF2B5EF4-FFF2-40B4-BE49-F238E27FC236}">
                  <a16:creationId xmlns:a16="http://schemas.microsoft.com/office/drawing/2014/main" id="{B3E3AF65-02BE-400D-BA09-7885663715ED}"/>
                </a:ext>
              </a:extLst>
            </p:cNvPr>
            <p:cNvSpPr>
              <a:spLocks/>
            </p:cNvSpPr>
            <p:nvPr/>
          </p:nvSpPr>
          <p:spPr bwMode="auto">
            <a:xfrm>
              <a:off x="3044541" y="5017106"/>
              <a:ext cx="189928" cy="250834"/>
            </a:xfrm>
            <a:custGeom>
              <a:avLst/>
              <a:gdLst>
                <a:gd name="T0" fmla="*/ 78 w 100"/>
                <a:gd name="T1" fmla="*/ 58 h 132"/>
                <a:gd name="T2" fmla="*/ 92 w 100"/>
                <a:gd name="T3" fmla="*/ 106 h 132"/>
                <a:gd name="T4" fmla="*/ 98 w 100"/>
                <a:gd name="T5" fmla="*/ 86 h 132"/>
                <a:gd name="T6" fmla="*/ 99 w 100"/>
                <a:gd name="T7" fmla="*/ 63 h 132"/>
                <a:gd name="T8" fmla="*/ 1 w 100"/>
                <a:gd name="T9" fmla="*/ 63 h 132"/>
                <a:gd name="T10" fmla="*/ 2 w 100"/>
                <a:gd name="T11" fmla="*/ 86 h 132"/>
                <a:gd name="T12" fmla="*/ 13 w 100"/>
                <a:gd name="T13" fmla="*/ 132 h 132"/>
                <a:gd name="T14" fmla="*/ 15 w 100"/>
                <a:gd name="T15" fmla="*/ 77 h 132"/>
                <a:gd name="T16" fmla="*/ 49 w 100"/>
                <a:gd name="T17" fmla="*/ 72 h 132"/>
                <a:gd name="T18" fmla="*/ 78 w 100"/>
                <a:gd name="T1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32">
                  <a:moveTo>
                    <a:pt x="78" y="58"/>
                  </a:moveTo>
                  <a:cubicBezTo>
                    <a:pt x="92" y="106"/>
                    <a:pt x="92" y="106"/>
                    <a:pt x="92" y="106"/>
                  </a:cubicBezTo>
                  <a:cubicBezTo>
                    <a:pt x="98" y="86"/>
                    <a:pt x="98" y="86"/>
                    <a:pt x="98" y="86"/>
                  </a:cubicBezTo>
                  <a:cubicBezTo>
                    <a:pt x="98" y="86"/>
                    <a:pt x="100" y="74"/>
                    <a:pt x="99" y="63"/>
                  </a:cubicBezTo>
                  <a:cubicBezTo>
                    <a:pt x="89" y="0"/>
                    <a:pt x="4" y="9"/>
                    <a:pt x="1" y="63"/>
                  </a:cubicBezTo>
                  <a:cubicBezTo>
                    <a:pt x="0" y="71"/>
                    <a:pt x="2" y="86"/>
                    <a:pt x="2" y="86"/>
                  </a:cubicBezTo>
                  <a:cubicBezTo>
                    <a:pt x="13" y="132"/>
                    <a:pt x="13" y="132"/>
                    <a:pt x="13" y="132"/>
                  </a:cubicBezTo>
                  <a:cubicBezTo>
                    <a:pt x="13" y="132"/>
                    <a:pt x="8" y="84"/>
                    <a:pt x="15" y="77"/>
                  </a:cubicBezTo>
                  <a:cubicBezTo>
                    <a:pt x="18" y="73"/>
                    <a:pt x="34" y="74"/>
                    <a:pt x="49" y="72"/>
                  </a:cubicBezTo>
                  <a:cubicBezTo>
                    <a:pt x="65" y="71"/>
                    <a:pt x="78" y="58"/>
                    <a:pt x="7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1">
              <a:extLst>
                <a:ext uri="{FF2B5EF4-FFF2-40B4-BE49-F238E27FC236}">
                  <a16:creationId xmlns:a16="http://schemas.microsoft.com/office/drawing/2014/main" id="{BA50893A-950A-4DBA-8BB1-2663406024C8}"/>
                </a:ext>
              </a:extLst>
            </p:cNvPr>
            <p:cNvSpPr>
              <a:spLocks/>
            </p:cNvSpPr>
            <p:nvPr/>
          </p:nvSpPr>
          <p:spPr bwMode="auto">
            <a:xfrm>
              <a:off x="3141509" y="5203028"/>
              <a:ext cx="94563" cy="66515"/>
            </a:xfrm>
            <a:custGeom>
              <a:avLst/>
              <a:gdLst>
                <a:gd name="T0" fmla="*/ 48 w 50"/>
                <a:gd name="T1" fmla="*/ 1 h 35"/>
                <a:gd name="T2" fmla="*/ 45 w 50"/>
                <a:gd name="T3" fmla="*/ 2 h 35"/>
                <a:gd name="T4" fmla="*/ 43 w 50"/>
                <a:gd name="T5" fmla="*/ 9 h 35"/>
                <a:gd name="T6" fmla="*/ 44 w 50"/>
                <a:gd name="T7" fmla="*/ 11 h 35"/>
                <a:gd name="T8" fmla="*/ 35 w 50"/>
                <a:gd name="T9" fmla="*/ 25 h 35"/>
                <a:gd name="T10" fmla="*/ 10 w 50"/>
                <a:gd name="T11" fmla="*/ 30 h 35"/>
                <a:gd name="T12" fmla="*/ 8 w 50"/>
                <a:gd name="T13" fmla="*/ 29 h 35"/>
                <a:gd name="T14" fmla="*/ 3 w 50"/>
                <a:gd name="T15" fmla="*/ 27 h 35"/>
                <a:gd name="T16" fmla="*/ 0 w 50"/>
                <a:gd name="T17" fmla="*/ 29 h 35"/>
                <a:gd name="T18" fmla="*/ 2 w 50"/>
                <a:gd name="T19" fmla="*/ 32 h 35"/>
                <a:gd name="T20" fmla="*/ 7 w 50"/>
                <a:gd name="T21" fmla="*/ 33 h 35"/>
                <a:gd name="T22" fmla="*/ 9 w 50"/>
                <a:gd name="T23" fmla="*/ 33 h 35"/>
                <a:gd name="T24" fmla="*/ 11 w 50"/>
                <a:gd name="T25" fmla="*/ 33 h 35"/>
                <a:gd name="T26" fmla="*/ 37 w 50"/>
                <a:gd name="T27" fmla="*/ 27 h 35"/>
                <a:gd name="T28" fmla="*/ 46 w 50"/>
                <a:gd name="T29" fmla="*/ 12 h 35"/>
                <a:gd name="T30" fmla="*/ 48 w 50"/>
                <a:gd name="T31" fmla="*/ 10 h 35"/>
                <a:gd name="T32" fmla="*/ 49 w 50"/>
                <a:gd name="T33" fmla="*/ 3 h 35"/>
                <a:gd name="T34" fmla="*/ 48 w 50"/>
                <a:gd name="T3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5">
                  <a:moveTo>
                    <a:pt x="48" y="1"/>
                  </a:moveTo>
                  <a:cubicBezTo>
                    <a:pt x="46" y="0"/>
                    <a:pt x="45" y="1"/>
                    <a:pt x="45" y="2"/>
                  </a:cubicBezTo>
                  <a:cubicBezTo>
                    <a:pt x="43" y="9"/>
                    <a:pt x="43" y="9"/>
                    <a:pt x="43" y="9"/>
                  </a:cubicBezTo>
                  <a:cubicBezTo>
                    <a:pt x="43" y="10"/>
                    <a:pt x="44" y="10"/>
                    <a:pt x="44" y="11"/>
                  </a:cubicBezTo>
                  <a:cubicBezTo>
                    <a:pt x="42" y="15"/>
                    <a:pt x="40" y="20"/>
                    <a:pt x="35" y="25"/>
                  </a:cubicBezTo>
                  <a:cubicBezTo>
                    <a:pt x="27" y="33"/>
                    <a:pt x="15" y="32"/>
                    <a:pt x="10" y="30"/>
                  </a:cubicBezTo>
                  <a:cubicBezTo>
                    <a:pt x="9" y="30"/>
                    <a:pt x="9" y="29"/>
                    <a:pt x="8" y="29"/>
                  </a:cubicBezTo>
                  <a:cubicBezTo>
                    <a:pt x="3" y="27"/>
                    <a:pt x="3" y="27"/>
                    <a:pt x="3" y="27"/>
                  </a:cubicBezTo>
                  <a:cubicBezTo>
                    <a:pt x="1" y="27"/>
                    <a:pt x="0" y="28"/>
                    <a:pt x="0" y="29"/>
                  </a:cubicBezTo>
                  <a:cubicBezTo>
                    <a:pt x="0" y="30"/>
                    <a:pt x="0" y="31"/>
                    <a:pt x="2" y="32"/>
                  </a:cubicBezTo>
                  <a:cubicBezTo>
                    <a:pt x="7" y="33"/>
                    <a:pt x="7" y="33"/>
                    <a:pt x="7" y="33"/>
                  </a:cubicBezTo>
                  <a:cubicBezTo>
                    <a:pt x="8" y="33"/>
                    <a:pt x="9" y="33"/>
                    <a:pt x="9" y="33"/>
                  </a:cubicBezTo>
                  <a:cubicBezTo>
                    <a:pt x="10" y="33"/>
                    <a:pt x="10" y="33"/>
                    <a:pt x="11" y="33"/>
                  </a:cubicBezTo>
                  <a:cubicBezTo>
                    <a:pt x="18" y="34"/>
                    <a:pt x="29" y="35"/>
                    <a:pt x="37" y="27"/>
                  </a:cubicBezTo>
                  <a:cubicBezTo>
                    <a:pt x="42" y="22"/>
                    <a:pt x="45" y="16"/>
                    <a:pt x="46" y="12"/>
                  </a:cubicBezTo>
                  <a:cubicBezTo>
                    <a:pt x="47" y="12"/>
                    <a:pt x="48" y="11"/>
                    <a:pt x="48" y="10"/>
                  </a:cubicBezTo>
                  <a:cubicBezTo>
                    <a:pt x="49" y="3"/>
                    <a:pt x="49" y="3"/>
                    <a:pt x="49" y="3"/>
                  </a:cubicBezTo>
                  <a:cubicBezTo>
                    <a:pt x="50" y="2"/>
                    <a:pt x="49" y="1"/>
                    <a:pt x="48"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2">
              <a:extLst>
                <a:ext uri="{FF2B5EF4-FFF2-40B4-BE49-F238E27FC236}">
                  <a16:creationId xmlns:a16="http://schemas.microsoft.com/office/drawing/2014/main" id="{9140336A-DFE7-4B9A-9A10-320A591AF1F3}"/>
                </a:ext>
              </a:extLst>
            </p:cNvPr>
            <p:cNvSpPr>
              <a:spLocks/>
            </p:cNvSpPr>
            <p:nvPr/>
          </p:nvSpPr>
          <p:spPr bwMode="auto">
            <a:xfrm>
              <a:off x="3238476" y="4718190"/>
              <a:ext cx="379055" cy="352609"/>
            </a:xfrm>
            <a:custGeom>
              <a:avLst/>
              <a:gdLst>
                <a:gd name="T0" fmla="*/ 171 w 200"/>
                <a:gd name="T1" fmla="*/ 0 h 186"/>
                <a:gd name="T2" fmla="*/ 29 w 200"/>
                <a:gd name="T3" fmla="*/ 0 h 186"/>
                <a:gd name="T4" fmla="*/ 0 w 200"/>
                <a:gd name="T5" fmla="*/ 28 h 186"/>
                <a:gd name="T6" fmla="*/ 0 w 200"/>
                <a:gd name="T7" fmla="*/ 108 h 186"/>
                <a:gd name="T8" fmla="*/ 29 w 200"/>
                <a:gd name="T9" fmla="*/ 136 h 186"/>
                <a:gd name="T10" fmla="*/ 0 w 200"/>
                <a:gd name="T11" fmla="*/ 186 h 186"/>
                <a:gd name="T12" fmla="*/ 78 w 200"/>
                <a:gd name="T13" fmla="*/ 136 h 186"/>
                <a:gd name="T14" fmla="*/ 171 w 200"/>
                <a:gd name="T15" fmla="*/ 136 h 186"/>
                <a:gd name="T16" fmla="*/ 200 w 200"/>
                <a:gd name="T17" fmla="*/ 108 h 186"/>
                <a:gd name="T18" fmla="*/ 200 w 200"/>
                <a:gd name="T19" fmla="*/ 28 h 186"/>
                <a:gd name="T20" fmla="*/ 171 w 200"/>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86">
                  <a:moveTo>
                    <a:pt x="171" y="0"/>
                  </a:moveTo>
                  <a:cubicBezTo>
                    <a:pt x="29" y="0"/>
                    <a:pt x="29" y="0"/>
                    <a:pt x="29" y="0"/>
                  </a:cubicBezTo>
                  <a:cubicBezTo>
                    <a:pt x="13" y="0"/>
                    <a:pt x="0" y="13"/>
                    <a:pt x="0" y="28"/>
                  </a:cubicBezTo>
                  <a:cubicBezTo>
                    <a:pt x="0" y="108"/>
                    <a:pt x="0" y="108"/>
                    <a:pt x="0" y="108"/>
                  </a:cubicBezTo>
                  <a:cubicBezTo>
                    <a:pt x="0" y="123"/>
                    <a:pt x="13" y="136"/>
                    <a:pt x="29" y="136"/>
                  </a:cubicBezTo>
                  <a:cubicBezTo>
                    <a:pt x="0" y="186"/>
                    <a:pt x="0" y="186"/>
                    <a:pt x="0" y="186"/>
                  </a:cubicBezTo>
                  <a:cubicBezTo>
                    <a:pt x="78" y="136"/>
                    <a:pt x="78" y="136"/>
                    <a:pt x="78" y="136"/>
                  </a:cubicBezTo>
                  <a:cubicBezTo>
                    <a:pt x="171" y="136"/>
                    <a:pt x="171" y="136"/>
                    <a:pt x="171" y="136"/>
                  </a:cubicBezTo>
                  <a:cubicBezTo>
                    <a:pt x="187" y="136"/>
                    <a:pt x="200" y="123"/>
                    <a:pt x="200" y="108"/>
                  </a:cubicBezTo>
                  <a:cubicBezTo>
                    <a:pt x="200" y="28"/>
                    <a:pt x="200" y="28"/>
                    <a:pt x="200" y="28"/>
                  </a:cubicBezTo>
                  <a:cubicBezTo>
                    <a:pt x="200" y="13"/>
                    <a:pt x="187" y="0"/>
                    <a:pt x="171"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Rectangle 163">
              <a:extLst>
                <a:ext uri="{FF2B5EF4-FFF2-40B4-BE49-F238E27FC236}">
                  <a16:creationId xmlns:a16="http://schemas.microsoft.com/office/drawing/2014/main" id="{EF44BC06-9A16-4073-BED6-90A16167A042}"/>
                </a:ext>
              </a:extLst>
            </p:cNvPr>
            <p:cNvSpPr>
              <a:spLocks noChangeArrowheads="1"/>
            </p:cNvSpPr>
            <p:nvPr/>
          </p:nvSpPr>
          <p:spPr bwMode="auto">
            <a:xfrm>
              <a:off x="3296977" y="4767075"/>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4">
              <a:extLst>
                <a:ext uri="{FF2B5EF4-FFF2-40B4-BE49-F238E27FC236}">
                  <a16:creationId xmlns:a16="http://schemas.microsoft.com/office/drawing/2014/main" id="{F31D940B-2E5C-4F1E-9857-17B3500CC022}"/>
                </a:ext>
              </a:extLst>
            </p:cNvPr>
            <p:cNvSpPr>
              <a:spLocks noChangeArrowheads="1"/>
            </p:cNvSpPr>
            <p:nvPr/>
          </p:nvSpPr>
          <p:spPr bwMode="auto">
            <a:xfrm>
              <a:off x="3296977" y="4818363"/>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5">
              <a:extLst>
                <a:ext uri="{FF2B5EF4-FFF2-40B4-BE49-F238E27FC236}">
                  <a16:creationId xmlns:a16="http://schemas.microsoft.com/office/drawing/2014/main" id="{56296221-9EEB-4073-AC03-25DEB5DA3993}"/>
                </a:ext>
              </a:extLst>
            </p:cNvPr>
            <p:cNvSpPr>
              <a:spLocks noChangeArrowheads="1"/>
            </p:cNvSpPr>
            <p:nvPr/>
          </p:nvSpPr>
          <p:spPr bwMode="auto">
            <a:xfrm>
              <a:off x="3296977" y="4861638"/>
              <a:ext cx="262053"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6">
              <a:extLst>
                <a:ext uri="{FF2B5EF4-FFF2-40B4-BE49-F238E27FC236}">
                  <a16:creationId xmlns:a16="http://schemas.microsoft.com/office/drawing/2014/main" id="{F2D9DDA6-A9AE-4564-BC9D-F5BF6A18A6F0}"/>
                </a:ext>
              </a:extLst>
            </p:cNvPr>
            <p:cNvSpPr>
              <a:spLocks noChangeArrowheads="1"/>
            </p:cNvSpPr>
            <p:nvPr/>
          </p:nvSpPr>
          <p:spPr bwMode="auto">
            <a:xfrm>
              <a:off x="3296977" y="4912927"/>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7">
              <a:extLst>
                <a:ext uri="{FF2B5EF4-FFF2-40B4-BE49-F238E27FC236}">
                  <a16:creationId xmlns:a16="http://schemas.microsoft.com/office/drawing/2014/main" id="{73BD088B-7C19-4EE1-9CD6-31A057FA509A}"/>
                </a:ext>
              </a:extLst>
            </p:cNvPr>
            <p:cNvSpPr>
              <a:spLocks/>
            </p:cNvSpPr>
            <p:nvPr/>
          </p:nvSpPr>
          <p:spPr bwMode="auto">
            <a:xfrm>
              <a:off x="2332111" y="4399240"/>
              <a:ext cx="580202" cy="896749"/>
            </a:xfrm>
            <a:custGeom>
              <a:avLst/>
              <a:gdLst>
                <a:gd name="T0" fmla="*/ 0 w 306"/>
                <a:gd name="T1" fmla="*/ 453 h 473"/>
                <a:gd name="T2" fmla="*/ 0 w 306"/>
                <a:gd name="T3" fmla="*/ 20 h 473"/>
                <a:gd name="T4" fmla="*/ 21 w 306"/>
                <a:gd name="T5" fmla="*/ 0 h 473"/>
                <a:gd name="T6" fmla="*/ 286 w 306"/>
                <a:gd name="T7" fmla="*/ 0 h 473"/>
                <a:gd name="T8" fmla="*/ 306 w 306"/>
                <a:gd name="T9" fmla="*/ 20 h 473"/>
                <a:gd name="T10" fmla="*/ 306 w 306"/>
                <a:gd name="T11" fmla="*/ 453 h 473"/>
                <a:gd name="T12" fmla="*/ 286 w 306"/>
                <a:gd name="T13" fmla="*/ 473 h 473"/>
                <a:gd name="T14" fmla="*/ 21 w 306"/>
                <a:gd name="T15" fmla="*/ 473 h 473"/>
                <a:gd name="T16" fmla="*/ 0 w 306"/>
                <a:gd name="T17" fmla="*/ 45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473">
                  <a:moveTo>
                    <a:pt x="0" y="453"/>
                  </a:moveTo>
                  <a:cubicBezTo>
                    <a:pt x="0" y="20"/>
                    <a:pt x="0" y="20"/>
                    <a:pt x="0" y="20"/>
                  </a:cubicBezTo>
                  <a:cubicBezTo>
                    <a:pt x="0" y="9"/>
                    <a:pt x="9" y="0"/>
                    <a:pt x="21" y="0"/>
                  </a:cubicBezTo>
                  <a:cubicBezTo>
                    <a:pt x="286" y="0"/>
                    <a:pt x="286" y="0"/>
                    <a:pt x="286" y="0"/>
                  </a:cubicBezTo>
                  <a:cubicBezTo>
                    <a:pt x="297" y="0"/>
                    <a:pt x="306" y="9"/>
                    <a:pt x="306" y="20"/>
                  </a:cubicBezTo>
                  <a:cubicBezTo>
                    <a:pt x="306" y="453"/>
                    <a:pt x="306" y="453"/>
                    <a:pt x="306" y="453"/>
                  </a:cubicBezTo>
                  <a:cubicBezTo>
                    <a:pt x="306" y="464"/>
                    <a:pt x="297" y="473"/>
                    <a:pt x="286" y="473"/>
                  </a:cubicBezTo>
                  <a:cubicBezTo>
                    <a:pt x="21" y="473"/>
                    <a:pt x="21" y="473"/>
                    <a:pt x="21" y="473"/>
                  </a:cubicBezTo>
                  <a:cubicBezTo>
                    <a:pt x="9" y="473"/>
                    <a:pt x="0" y="464"/>
                    <a:pt x="0" y="453"/>
                  </a:cubicBezTo>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8">
              <a:extLst>
                <a:ext uri="{FF2B5EF4-FFF2-40B4-BE49-F238E27FC236}">
                  <a16:creationId xmlns:a16="http://schemas.microsoft.com/office/drawing/2014/main" id="{66344BD9-BA95-4FED-957C-AB2665C339AF}"/>
                </a:ext>
              </a:extLst>
            </p:cNvPr>
            <p:cNvSpPr>
              <a:spLocks/>
            </p:cNvSpPr>
            <p:nvPr/>
          </p:nvSpPr>
          <p:spPr bwMode="auto">
            <a:xfrm>
              <a:off x="2398626" y="4461747"/>
              <a:ext cx="448775" cy="726054"/>
            </a:xfrm>
            <a:custGeom>
              <a:avLst/>
              <a:gdLst>
                <a:gd name="T0" fmla="*/ 0 w 237"/>
                <a:gd name="T1" fmla="*/ 367 h 383"/>
                <a:gd name="T2" fmla="*/ 0 w 237"/>
                <a:gd name="T3" fmla="*/ 16 h 383"/>
                <a:gd name="T4" fmla="*/ 16 w 237"/>
                <a:gd name="T5" fmla="*/ 0 h 383"/>
                <a:gd name="T6" fmla="*/ 221 w 237"/>
                <a:gd name="T7" fmla="*/ 0 h 383"/>
                <a:gd name="T8" fmla="*/ 237 w 237"/>
                <a:gd name="T9" fmla="*/ 16 h 383"/>
                <a:gd name="T10" fmla="*/ 237 w 237"/>
                <a:gd name="T11" fmla="*/ 367 h 383"/>
                <a:gd name="T12" fmla="*/ 221 w 237"/>
                <a:gd name="T13" fmla="*/ 383 h 383"/>
                <a:gd name="T14" fmla="*/ 16 w 237"/>
                <a:gd name="T15" fmla="*/ 383 h 383"/>
                <a:gd name="T16" fmla="*/ 0 w 237"/>
                <a:gd name="T17" fmla="*/ 36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383">
                  <a:moveTo>
                    <a:pt x="0" y="367"/>
                  </a:moveTo>
                  <a:cubicBezTo>
                    <a:pt x="0" y="16"/>
                    <a:pt x="0" y="16"/>
                    <a:pt x="0" y="16"/>
                  </a:cubicBezTo>
                  <a:cubicBezTo>
                    <a:pt x="0" y="8"/>
                    <a:pt x="7" y="0"/>
                    <a:pt x="16" y="0"/>
                  </a:cubicBezTo>
                  <a:cubicBezTo>
                    <a:pt x="221" y="0"/>
                    <a:pt x="221" y="0"/>
                    <a:pt x="221" y="0"/>
                  </a:cubicBezTo>
                  <a:cubicBezTo>
                    <a:pt x="230" y="0"/>
                    <a:pt x="237" y="8"/>
                    <a:pt x="237" y="16"/>
                  </a:cubicBezTo>
                  <a:cubicBezTo>
                    <a:pt x="237" y="367"/>
                    <a:pt x="237" y="367"/>
                    <a:pt x="237" y="367"/>
                  </a:cubicBezTo>
                  <a:cubicBezTo>
                    <a:pt x="237" y="376"/>
                    <a:pt x="230" y="383"/>
                    <a:pt x="221" y="383"/>
                  </a:cubicBezTo>
                  <a:cubicBezTo>
                    <a:pt x="16" y="383"/>
                    <a:pt x="16" y="383"/>
                    <a:pt x="16" y="383"/>
                  </a:cubicBezTo>
                  <a:cubicBezTo>
                    <a:pt x="7" y="383"/>
                    <a:pt x="0" y="376"/>
                    <a:pt x="0" y="3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9">
              <a:extLst>
                <a:ext uri="{FF2B5EF4-FFF2-40B4-BE49-F238E27FC236}">
                  <a16:creationId xmlns:a16="http://schemas.microsoft.com/office/drawing/2014/main" id="{FD5B0A10-E54B-458E-AEAE-53B7FA7C1BE7}"/>
                </a:ext>
              </a:extLst>
            </p:cNvPr>
            <p:cNvSpPr>
              <a:spLocks noEditPoints="1"/>
            </p:cNvSpPr>
            <p:nvPr/>
          </p:nvSpPr>
          <p:spPr bwMode="auto">
            <a:xfrm>
              <a:off x="2533258" y="4746239"/>
              <a:ext cx="185921" cy="149859"/>
            </a:xfrm>
            <a:custGeom>
              <a:avLst/>
              <a:gdLst>
                <a:gd name="T0" fmla="*/ 37 w 98"/>
                <a:gd name="T1" fmla="*/ 64 h 79"/>
                <a:gd name="T2" fmla="*/ 34 w 98"/>
                <a:gd name="T3" fmla="*/ 60 h 79"/>
                <a:gd name="T4" fmla="*/ 34 w 98"/>
                <a:gd name="T5" fmla="*/ 19 h 79"/>
                <a:gd name="T6" fmla="*/ 37 w 98"/>
                <a:gd name="T7" fmla="*/ 15 h 79"/>
                <a:gd name="T8" fmla="*/ 39 w 98"/>
                <a:gd name="T9" fmla="*/ 16 h 79"/>
                <a:gd name="T10" fmla="*/ 75 w 98"/>
                <a:gd name="T11" fmla="*/ 37 h 79"/>
                <a:gd name="T12" fmla="*/ 75 w 98"/>
                <a:gd name="T13" fmla="*/ 42 h 79"/>
                <a:gd name="T14" fmla="*/ 39 w 98"/>
                <a:gd name="T15" fmla="*/ 63 h 79"/>
                <a:gd name="T16" fmla="*/ 37 w 98"/>
                <a:gd name="T17" fmla="*/ 64 h 79"/>
                <a:gd name="T18" fmla="*/ 88 w 98"/>
                <a:gd name="T19" fmla="*/ 0 h 79"/>
                <a:gd name="T20" fmla="*/ 11 w 98"/>
                <a:gd name="T21" fmla="*/ 0 h 79"/>
                <a:gd name="T22" fmla="*/ 0 w 98"/>
                <a:gd name="T23" fmla="*/ 10 h 79"/>
                <a:gd name="T24" fmla="*/ 0 w 98"/>
                <a:gd name="T25" fmla="*/ 69 h 79"/>
                <a:gd name="T26" fmla="*/ 11 w 98"/>
                <a:gd name="T27" fmla="*/ 79 h 79"/>
                <a:gd name="T28" fmla="*/ 88 w 98"/>
                <a:gd name="T29" fmla="*/ 79 h 79"/>
                <a:gd name="T30" fmla="*/ 98 w 98"/>
                <a:gd name="T31" fmla="*/ 69 h 79"/>
                <a:gd name="T32" fmla="*/ 98 w 98"/>
                <a:gd name="T33" fmla="*/ 10 h 79"/>
                <a:gd name="T34" fmla="*/ 88 w 98"/>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79">
                  <a:moveTo>
                    <a:pt x="37" y="64"/>
                  </a:moveTo>
                  <a:cubicBezTo>
                    <a:pt x="35" y="64"/>
                    <a:pt x="34" y="62"/>
                    <a:pt x="34" y="60"/>
                  </a:cubicBezTo>
                  <a:cubicBezTo>
                    <a:pt x="34" y="19"/>
                    <a:pt x="34" y="19"/>
                    <a:pt x="34" y="19"/>
                  </a:cubicBezTo>
                  <a:cubicBezTo>
                    <a:pt x="34" y="17"/>
                    <a:pt x="35" y="15"/>
                    <a:pt x="37" y="15"/>
                  </a:cubicBezTo>
                  <a:cubicBezTo>
                    <a:pt x="38" y="15"/>
                    <a:pt x="38" y="16"/>
                    <a:pt x="39" y="16"/>
                  </a:cubicBezTo>
                  <a:cubicBezTo>
                    <a:pt x="75" y="37"/>
                    <a:pt x="75" y="37"/>
                    <a:pt x="75" y="37"/>
                  </a:cubicBezTo>
                  <a:cubicBezTo>
                    <a:pt x="77" y="38"/>
                    <a:pt x="77" y="41"/>
                    <a:pt x="75" y="42"/>
                  </a:cubicBezTo>
                  <a:cubicBezTo>
                    <a:pt x="39" y="63"/>
                    <a:pt x="39" y="63"/>
                    <a:pt x="39" y="63"/>
                  </a:cubicBezTo>
                  <a:cubicBezTo>
                    <a:pt x="38" y="63"/>
                    <a:pt x="38" y="64"/>
                    <a:pt x="37" y="64"/>
                  </a:cubicBezTo>
                  <a:moveTo>
                    <a:pt x="88" y="0"/>
                  </a:moveTo>
                  <a:cubicBezTo>
                    <a:pt x="11" y="0"/>
                    <a:pt x="11" y="0"/>
                    <a:pt x="11" y="0"/>
                  </a:cubicBezTo>
                  <a:cubicBezTo>
                    <a:pt x="5" y="0"/>
                    <a:pt x="0" y="4"/>
                    <a:pt x="0" y="10"/>
                  </a:cubicBezTo>
                  <a:cubicBezTo>
                    <a:pt x="0" y="69"/>
                    <a:pt x="0" y="69"/>
                    <a:pt x="0" y="69"/>
                  </a:cubicBezTo>
                  <a:cubicBezTo>
                    <a:pt x="0" y="75"/>
                    <a:pt x="5" y="79"/>
                    <a:pt x="11" y="79"/>
                  </a:cubicBezTo>
                  <a:cubicBezTo>
                    <a:pt x="88" y="79"/>
                    <a:pt x="88" y="79"/>
                    <a:pt x="88" y="79"/>
                  </a:cubicBezTo>
                  <a:cubicBezTo>
                    <a:pt x="93" y="79"/>
                    <a:pt x="98" y="75"/>
                    <a:pt x="98" y="69"/>
                  </a:cubicBezTo>
                  <a:cubicBezTo>
                    <a:pt x="98" y="10"/>
                    <a:pt x="98" y="10"/>
                    <a:pt x="98" y="10"/>
                  </a:cubicBezTo>
                  <a:cubicBezTo>
                    <a:pt x="98" y="4"/>
                    <a:pt x="93" y="0"/>
                    <a:pt x="88"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70">
              <a:extLst>
                <a:ext uri="{FF2B5EF4-FFF2-40B4-BE49-F238E27FC236}">
                  <a16:creationId xmlns:a16="http://schemas.microsoft.com/office/drawing/2014/main" id="{40BC4720-36B7-4653-94FB-C1EF08606AA6}"/>
                </a:ext>
              </a:extLst>
            </p:cNvPr>
            <p:cNvSpPr>
              <a:spLocks/>
            </p:cNvSpPr>
            <p:nvPr/>
          </p:nvSpPr>
          <p:spPr bwMode="auto">
            <a:xfrm>
              <a:off x="2597369" y="4775088"/>
              <a:ext cx="81741" cy="92961"/>
            </a:xfrm>
            <a:custGeom>
              <a:avLst/>
              <a:gdLst>
                <a:gd name="T0" fmla="*/ 3 w 43"/>
                <a:gd name="T1" fmla="*/ 0 h 49"/>
                <a:gd name="T2" fmla="*/ 0 w 43"/>
                <a:gd name="T3" fmla="*/ 4 h 49"/>
                <a:gd name="T4" fmla="*/ 0 w 43"/>
                <a:gd name="T5" fmla="*/ 45 h 49"/>
                <a:gd name="T6" fmla="*/ 3 w 43"/>
                <a:gd name="T7" fmla="*/ 49 h 49"/>
                <a:gd name="T8" fmla="*/ 5 w 43"/>
                <a:gd name="T9" fmla="*/ 48 h 49"/>
                <a:gd name="T10" fmla="*/ 41 w 43"/>
                <a:gd name="T11" fmla="*/ 27 h 49"/>
                <a:gd name="T12" fmla="*/ 41 w 43"/>
                <a:gd name="T13" fmla="*/ 22 h 49"/>
                <a:gd name="T14" fmla="*/ 5 w 43"/>
                <a:gd name="T15" fmla="*/ 1 h 49"/>
                <a:gd name="T16" fmla="*/ 3 w 43"/>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3" y="0"/>
                  </a:moveTo>
                  <a:cubicBezTo>
                    <a:pt x="1" y="0"/>
                    <a:pt x="0" y="2"/>
                    <a:pt x="0" y="4"/>
                  </a:cubicBezTo>
                  <a:cubicBezTo>
                    <a:pt x="0" y="45"/>
                    <a:pt x="0" y="45"/>
                    <a:pt x="0" y="45"/>
                  </a:cubicBezTo>
                  <a:cubicBezTo>
                    <a:pt x="0" y="47"/>
                    <a:pt x="1" y="49"/>
                    <a:pt x="3" y="49"/>
                  </a:cubicBezTo>
                  <a:cubicBezTo>
                    <a:pt x="4" y="49"/>
                    <a:pt x="4" y="48"/>
                    <a:pt x="5" y="48"/>
                  </a:cubicBezTo>
                  <a:cubicBezTo>
                    <a:pt x="41" y="27"/>
                    <a:pt x="41" y="27"/>
                    <a:pt x="41" y="27"/>
                  </a:cubicBezTo>
                  <a:cubicBezTo>
                    <a:pt x="43" y="26"/>
                    <a:pt x="43" y="23"/>
                    <a:pt x="41" y="22"/>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1">
              <a:extLst>
                <a:ext uri="{FF2B5EF4-FFF2-40B4-BE49-F238E27FC236}">
                  <a16:creationId xmlns:a16="http://schemas.microsoft.com/office/drawing/2014/main" id="{14CAC1D7-66C7-491E-9844-2DCB6CF69ABF}"/>
                </a:ext>
              </a:extLst>
            </p:cNvPr>
            <p:cNvSpPr>
              <a:spLocks/>
            </p:cNvSpPr>
            <p:nvPr/>
          </p:nvSpPr>
          <p:spPr bwMode="auto">
            <a:xfrm>
              <a:off x="2527649" y="5216651"/>
              <a:ext cx="191531" cy="45679"/>
            </a:xfrm>
            <a:custGeom>
              <a:avLst/>
              <a:gdLst>
                <a:gd name="T0" fmla="*/ 89 w 101"/>
                <a:gd name="T1" fmla="*/ 0 h 24"/>
                <a:gd name="T2" fmla="*/ 12 w 101"/>
                <a:gd name="T3" fmla="*/ 0 h 24"/>
                <a:gd name="T4" fmla="*/ 0 w 101"/>
                <a:gd name="T5" fmla="*/ 12 h 24"/>
                <a:gd name="T6" fmla="*/ 12 w 101"/>
                <a:gd name="T7" fmla="*/ 24 h 24"/>
                <a:gd name="T8" fmla="*/ 89 w 101"/>
                <a:gd name="T9" fmla="*/ 24 h 24"/>
                <a:gd name="T10" fmla="*/ 101 w 101"/>
                <a:gd name="T11" fmla="*/ 12 h 24"/>
                <a:gd name="T12" fmla="*/ 89 w 10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1" h="24">
                  <a:moveTo>
                    <a:pt x="89" y="0"/>
                  </a:moveTo>
                  <a:cubicBezTo>
                    <a:pt x="12" y="0"/>
                    <a:pt x="12" y="0"/>
                    <a:pt x="12" y="0"/>
                  </a:cubicBezTo>
                  <a:cubicBezTo>
                    <a:pt x="5" y="0"/>
                    <a:pt x="0" y="5"/>
                    <a:pt x="0" y="12"/>
                  </a:cubicBezTo>
                  <a:cubicBezTo>
                    <a:pt x="0" y="19"/>
                    <a:pt x="5" y="24"/>
                    <a:pt x="12" y="24"/>
                  </a:cubicBezTo>
                  <a:cubicBezTo>
                    <a:pt x="89" y="24"/>
                    <a:pt x="89" y="24"/>
                    <a:pt x="89" y="24"/>
                  </a:cubicBezTo>
                  <a:cubicBezTo>
                    <a:pt x="95" y="24"/>
                    <a:pt x="101" y="19"/>
                    <a:pt x="101" y="12"/>
                  </a:cubicBezTo>
                  <a:cubicBezTo>
                    <a:pt x="101" y="5"/>
                    <a:pt x="95" y="0"/>
                    <a:pt x="8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2">
              <a:extLst>
                <a:ext uri="{FF2B5EF4-FFF2-40B4-BE49-F238E27FC236}">
                  <a16:creationId xmlns:a16="http://schemas.microsoft.com/office/drawing/2014/main" id="{C68D344D-D68C-432D-A69D-8DFAC4DB7AF0}"/>
                </a:ext>
              </a:extLst>
            </p:cNvPr>
            <p:cNvSpPr>
              <a:spLocks/>
            </p:cNvSpPr>
            <p:nvPr/>
          </p:nvSpPr>
          <p:spPr bwMode="auto">
            <a:xfrm>
              <a:off x="1767135" y="3468031"/>
              <a:ext cx="548147" cy="166688"/>
            </a:xfrm>
            <a:custGeom>
              <a:avLst/>
              <a:gdLst>
                <a:gd name="T0" fmla="*/ 245 w 289"/>
                <a:gd name="T1" fmla="*/ 0 h 88"/>
                <a:gd name="T2" fmla="*/ 44 w 289"/>
                <a:gd name="T3" fmla="*/ 0 h 88"/>
                <a:gd name="T4" fmla="*/ 0 w 289"/>
                <a:gd name="T5" fmla="*/ 44 h 88"/>
                <a:gd name="T6" fmla="*/ 44 w 289"/>
                <a:gd name="T7" fmla="*/ 88 h 88"/>
                <a:gd name="T8" fmla="*/ 245 w 289"/>
                <a:gd name="T9" fmla="*/ 88 h 88"/>
                <a:gd name="T10" fmla="*/ 289 w 289"/>
                <a:gd name="T11" fmla="*/ 44 h 88"/>
                <a:gd name="T12" fmla="*/ 245 w 289"/>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89" h="88">
                  <a:moveTo>
                    <a:pt x="245" y="0"/>
                  </a:moveTo>
                  <a:cubicBezTo>
                    <a:pt x="44" y="0"/>
                    <a:pt x="44" y="0"/>
                    <a:pt x="44" y="0"/>
                  </a:cubicBezTo>
                  <a:cubicBezTo>
                    <a:pt x="20" y="0"/>
                    <a:pt x="0" y="20"/>
                    <a:pt x="0" y="44"/>
                  </a:cubicBezTo>
                  <a:cubicBezTo>
                    <a:pt x="0" y="68"/>
                    <a:pt x="20" y="88"/>
                    <a:pt x="44" y="88"/>
                  </a:cubicBezTo>
                  <a:cubicBezTo>
                    <a:pt x="245" y="88"/>
                    <a:pt x="245" y="88"/>
                    <a:pt x="245" y="88"/>
                  </a:cubicBezTo>
                  <a:cubicBezTo>
                    <a:pt x="269" y="88"/>
                    <a:pt x="289" y="68"/>
                    <a:pt x="289" y="44"/>
                  </a:cubicBezTo>
                  <a:cubicBezTo>
                    <a:pt x="289" y="20"/>
                    <a:pt x="269" y="0"/>
                    <a:pt x="24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73">
              <a:extLst>
                <a:ext uri="{FF2B5EF4-FFF2-40B4-BE49-F238E27FC236}">
                  <a16:creationId xmlns:a16="http://schemas.microsoft.com/office/drawing/2014/main" id="{54DD2621-B234-4D72-A836-67D941861740}"/>
                </a:ext>
              </a:extLst>
            </p:cNvPr>
            <p:cNvSpPr>
              <a:spLocks noChangeArrowheads="1"/>
            </p:cNvSpPr>
            <p:nvPr/>
          </p:nvSpPr>
          <p:spPr bwMode="auto">
            <a:xfrm>
              <a:off x="1844869" y="3401516"/>
              <a:ext cx="159476" cy="1594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74">
              <a:extLst>
                <a:ext uri="{FF2B5EF4-FFF2-40B4-BE49-F238E27FC236}">
                  <a16:creationId xmlns:a16="http://schemas.microsoft.com/office/drawing/2014/main" id="{2DB9C062-2837-46CD-9266-7586356E6FDE}"/>
                </a:ext>
              </a:extLst>
            </p:cNvPr>
            <p:cNvSpPr>
              <a:spLocks noChangeArrowheads="1"/>
            </p:cNvSpPr>
            <p:nvPr/>
          </p:nvSpPr>
          <p:spPr bwMode="auto">
            <a:xfrm>
              <a:off x="1969885" y="3337405"/>
              <a:ext cx="273272" cy="2732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5">
              <a:extLst>
                <a:ext uri="{FF2B5EF4-FFF2-40B4-BE49-F238E27FC236}">
                  <a16:creationId xmlns:a16="http://schemas.microsoft.com/office/drawing/2014/main" id="{096A128E-F2E8-4C7C-A0F7-CB230209D6D8}"/>
                </a:ext>
              </a:extLst>
            </p:cNvPr>
            <p:cNvSpPr>
              <a:spLocks/>
            </p:cNvSpPr>
            <p:nvPr/>
          </p:nvSpPr>
          <p:spPr bwMode="auto">
            <a:xfrm>
              <a:off x="407988" y="4561920"/>
              <a:ext cx="524907" cy="159476"/>
            </a:xfrm>
            <a:custGeom>
              <a:avLst/>
              <a:gdLst>
                <a:gd name="T0" fmla="*/ 42 w 277"/>
                <a:gd name="T1" fmla="*/ 0 h 84"/>
                <a:gd name="T2" fmla="*/ 235 w 277"/>
                <a:gd name="T3" fmla="*/ 0 h 84"/>
                <a:gd name="T4" fmla="*/ 277 w 277"/>
                <a:gd name="T5" fmla="*/ 42 h 84"/>
                <a:gd name="T6" fmla="*/ 235 w 277"/>
                <a:gd name="T7" fmla="*/ 84 h 84"/>
                <a:gd name="T8" fmla="*/ 42 w 277"/>
                <a:gd name="T9" fmla="*/ 84 h 84"/>
                <a:gd name="T10" fmla="*/ 0 w 277"/>
                <a:gd name="T11" fmla="*/ 42 h 84"/>
                <a:gd name="T12" fmla="*/ 42 w 27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7" h="84">
                  <a:moveTo>
                    <a:pt x="42" y="0"/>
                  </a:moveTo>
                  <a:cubicBezTo>
                    <a:pt x="235" y="0"/>
                    <a:pt x="235" y="0"/>
                    <a:pt x="235" y="0"/>
                  </a:cubicBezTo>
                  <a:cubicBezTo>
                    <a:pt x="258" y="0"/>
                    <a:pt x="277" y="19"/>
                    <a:pt x="277" y="42"/>
                  </a:cubicBezTo>
                  <a:cubicBezTo>
                    <a:pt x="277" y="65"/>
                    <a:pt x="258" y="84"/>
                    <a:pt x="235" y="84"/>
                  </a:cubicBezTo>
                  <a:cubicBezTo>
                    <a:pt x="42" y="84"/>
                    <a:pt x="42" y="84"/>
                    <a:pt x="42" y="84"/>
                  </a:cubicBezTo>
                  <a:cubicBezTo>
                    <a:pt x="19" y="84"/>
                    <a:pt x="0" y="65"/>
                    <a:pt x="0" y="42"/>
                  </a:cubicBezTo>
                  <a:cubicBezTo>
                    <a:pt x="0" y="19"/>
                    <a:pt x="19" y="0"/>
                    <a:pt x="42"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176">
              <a:extLst>
                <a:ext uri="{FF2B5EF4-FFF2-40B4-BE49-F238E27FC236}">
                  <a16:creationId xmlns:a16="http://schemas.microsoft.com/office/drawing/2014/main" id="{437EC706-E48B-401E-B795-C4C8D165E1B2}"/>
                </a:ext>
              </a:extLst>
            </p:cNvPr>
            <p:cNvSpPr>
              <a:spLocks noChangeArrowheads="1"/>
            </p:cNvSpPr>
            <p:nvPr/>
          </p:nvSpPr>
          <p:spPr bwMode="auto">
            <a:xfrm>
              <a:off x="705301" y="4497810"/>
              <a:ext cx="153866" cy="153866"/>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177">
              <a:extLst>
                <a:ext uri="{FF2B5EF4-FFF2-40B4-BE49-F238E27FC236}">
                  <a16:creationId xmlns:a16="http://schemas.microsoft.com/office/drawing/2014/main" id="{A2F61B7B-5AD3-4B61-9C81-AC6B2A56184C}"/>
                </a:ext>
              </a:extLst>
            </p:cNvPr>
            <p:cNvSpPr>
              <a:spLocks noChangeArrowheads="1"/>
            </p:cNvSpPr>
            <p:nvPr/>
          </p:nvSpPr>
          <p:spPr bwMode="auto">
            <a:xfrm>
              <a:off x="476105" y="4435302"/>
              <a:ext cx="261251" cy="26205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78">
              <a:extLst>
                <a:ext uri="{FF2B5EF4-FFF2-40B4-BE49-F238E27FC236}">
                  <a16:creationId xmlns:a16="http://schemas.microsoft.com/office/drawing/2014/main" id="{1B9743D7-7A71-47CB-BD8C-760D134EAF80}"/>
                </a:ext>
              </a:extLst>
            </p:cNvPr>
            <p:cNvSpPr>
              <a:spLocks/>
            </p:cNvSpPr>
            <p:nvPr/>
          </p:nvSpPr>
          <p:spPr bwMode="auto">
            <a:xfrm>
              <a:off x="545826" y="4751849"/>
              <a:ext cx="455186" cy="137037"/>
            </a:xfrm>
            <a:custGeom>
              <a:avLst/>
              <a:gdLst>
                <a:gd name="T0" fmla="*/ 203 w 240"/>
                <a:gd name="T1" fmla="*/ 0 h 72"/>
                <a:gd name="T2" fmla="*/ 36 w 240"/>
                <a:gd name="T3" fmla="*/ 0 h 72"/>
                <a:gd name="T4" fmla="*/ 0 w 240"/>
                <a:gd name="T5" fmla="*/ 36 h 72"/>
                <a:gd name="T6" fmla="*/ 36 w 240"/>
                <a:gd name="T7" fmla="*/ 72 h 72"/>
                <a:gd name="T8" fmla="*/ 203 w 240"/>
                <a:gd name="T9" fmla="*/ 72 h 72"/>
                <a:gd name="T10" fmla="*/ 240 w 240"/>
                <a:gd name="T11" fmla="*/ 36 h 72"/>
                <a:gd name="T12" fmla="*/ 203 w 240"/>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240" h="72">
                  <a:moveTo>
                    <a:pt x="203" y="0"/>
                  </a:moveTo>
                  <a:cubicBezTo>
                    <a:pt x="36" y="0"/>
                    <a:pt x="36" y="0"/>
                    <a:pt x="36" y="0"/>
                  </a:cubicBezTo>
                  <a:cubicBezTo>
                    <a:pt x="16" y="0"/>
                    <a:pt x="0" y="16"/>
                    <a:pt x="0" y="36"/>
                  </a:cubicBezTo>
                  <a:cubicBezTo>
                    <a:pt x="0" y="56"/>
                    <a:pt x="16" y="72"/>
                    <a:pt x="36" y="72"/>
                  </a:cubicBezTo>
                  <a:cubicBezTo>
                    <a:pt x="203" y="72"/>
                    <a:pt x="203" y="72"/>
                    <a:pt x="203" y="72"/>
                  </a:cubicBezTo>
                  <a:cubicBezTo>
                    <a:pt x="224" y="72"/>
                    <a:pt x="240" y="56"/>
                    <a:pt x="240" y="36"/>
                  </a:cubicBezTo>
                  <a:cubicBezTo>
                    <a:pt x="240" y="16"/>
                    <a:pt x="224" y="0"/>
                    <a:pt x="2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79">
              <a:extLst>
                <a:ext uri="{FF2B5EF4-FFF2-40B4-BE49-F238E27FC236}">
                  <a16:creationId xmlns:a16="http://schemas.microsoft.com/office/drawing/2014/main" id="{D6124F8E-5310-43AC-B1BF-B4CE7C6FC4BE}"/>
                </a:ext>
              </a:extLst>
            </p:cNvPr>
            <p:cNvSpPr>
              <a:spLocks noChangeArrowheads="1"/>
            </p:cNvSpPr>
            <p:nvPr/>
          </p:nvSpPr>
          <p:spPr bwMode="auto">
            <a:xfrm>
              <a:off x="610738" y="4697354"/>
              <a:ext cx="132229" cy="1306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180">
              <a:extLst>
                <a:ext uri="{FF2B5EF4-FFF2-40B4-BE49-F238E27FC236}">
                  <a16:creationId xmlns:a16="http://schemas.microsoft.com/office/drawing/2014/main" id="{98C3DDDB-7BAD-4485-A371-4B620D3F128A}"/>
                </a:ext>
              </a:extLst>
            </p:cNvPr>
            <p:cNvSpPr>
              <a:spLocks noChangeArrowheads="1"/>
            </p:cNvSpPr>
            <p:nvPr/>
          </p:nvSpPr>
          <p:spPr bwMode="auto">
            <a:xfrm>
              <a:off x="714918" y="4642059"/>
              <a:ext cx="225189" cy="2259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81">
              <a:extLst>
                <a:ext uri="{FF2B5EF4-FFF2-40B4-BE49-F238E27FC236}">
                  <a16:creationId xmlns:a16="http://schemas.microsoft.com/office/drawing/2014/main" id="{57E8EB5A-C249-4E68-8580-853D7155DFC4}"/>
                </a:ext>
              </a:extLst>
            </p:cNvPr>
            <p:cNvSpPr>
              <a:spLocks/>
            </p:cNvSpPr>
            <p:nvPr/>
          </p:nvSpPr>
          <p:spPr bwMode="auto">
            <a:xfrm>
              <a:off x="3065377" y="4372794"/>
              <a:ext cx="470413" cy="141845"/>
            </a:xfrm>
            <a:custGeom>
              <a:avLst/>
              <a:gdLst>
                <a:gd name="T0" fmla="*/ 211 w 248"/>
                <a:gd name="T1" fmla="*/ 0 h 75"/>
                <a:gd name="T2" fmla="*/ 38 w 248"/>
                <a:gd name="T3" fmla="*/ 0 h 75"/>
                <a:gd name="T4" fmla="*/ 0 w 248"/>
                <a:gd name="T5" fmla="*/ 38 h 75"/>
                <a:gd name="T6" fmla="*/ 38 w 248"/>
                <a:gd name="T7" fmla="*/ 75 h 75"/>
                <a:gd name="T8" fmla="*/ 211 w 248"/>
                <a:gd name="T9" fmla="*/ 75 h 75"/>
                <a:gd name="T10" fmla="*/ 248 w 248"/>
                <a:gd name="T11" fmla="*/ 38 h 75"/>
                <a:gd name="T12" fmla="*/ 211 w 248"/>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48" h="75">
                  <a:moveTo>
                    <a:pt x="211" y="0"/>
                  </a:moveTo>
                  <a:cubicBezTo>
                    <a:pt x="38" y="0"/>
                    <a:pt x="38" y="0"/>
                    <a:pt x="38" y="0"/>
                  </a:cubicBezTo>
                  <a:cubicBezTo>
                    <a:pt x="17" y="0"/>
                    <a:pt x="0" y="17"/>
                    <a:pt x="0" y="38"/>
                  </a:cubicBezTo>
                  <a:cubicBezTo>
                    <a:pt x="0" y="58"/>
                    <a:pt x="17" y="75"/>
                    <a:pt x="38" y="75"/>
                  </a:cubicBezTo>
                  <a:cubicBezTo>
                    <a:pt x="211" y="75"/>
                    <a:pt x="211" y="75"/>
                    <a:pt x="211" y="75"/>
                  </a:cubicBezTo>
                  <a:cubicBezTo>
                    <a:pt x="231" y="75"/>
                    <a:pt x="248" y="58"/>
                    <a:pt x="248" y="38"/>
                  </a:cubicBezTo>
                  <a:cubicBezTo>
                    <a:pt x="248" y="17"/>
                    <a:pt x="231" y="0"/>
                    <a:pt x="21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182">
              <a:extLst>
                <a:ext uri="{FF2B5EF4-FFF2-40B4-BE49-F238E27FC236}">
                  <a16:creationId xmlns:a16="http://schemas.microsoft.com/office/drawing/2014/main" id="{423A22DA-0466-4425-87D5-D763D815C18D}"/>
                </a:ext>
              </a:extLst>
            </p:cNvPr>
            <p:cNvSpPr>
              <a:spLocks noChangeArrowheads="1"/>
            </p:cNvSpPr>
            <p:nvPr/>
          </p:nvSpPr>
          <p:spPr bwMode="auto">
            <a:xfrm>
              <a:off x="3134296" y="4315896"/>
              <a:ext cx="136235" cy="13623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183">
              <a:extLst>
                <a:ext uri="{FF2B5EF4-FFF2-40B4-BE49-F238E27FC236}">
                  <a16:creationId xmlns:a16="http://schemas.microsoft.com/office/drawing/2014/main" id="{D4E9ACF2-6374-4F67-99AD-AE6116C612F0}"/>
                </a:ext>
              </a:extLst>
            </p:cNvPr>
            <p:cNvSpPr>
              <a:spLocks noChangeArrowheads="1"/>
            </p:cNvSpPr>
            <p:nvPr/>
          </p:nvSpPr>
          <p:spPr bwMode="auto">
            <a:xfrm>
              <a:off x="3240079" y="4260600"/>
              <a:ext cx="234806" cy="23320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84">
              <a:extLst>
                <a:ext uri="{FF2B5EF4-FFF2-40B4-BE49-F238E27FC236}">
                  <a16:creationId xmlns:a16="http://schemas.microsoft.com/office/drawing/2014/main" id="{E559FAA9-DDA2-4FDF-8CE4-23D250E3B303}"/>
                </a:ext>
              </a:extLst>
            </p:cNvPr>
            <p:cNvSpPr>
              <a:spLocks/>
            </p:cNvSpPr>
            <p:nvPr/>
          </p:nvSpPr>
          <p:spPr bwMode="auto">
            <a:xfrm>
              <a:off x="3006876" y="4541084"/>
              <a:ext cx="405500" cy="123413"/>
            </a:xfrm>
            <a:custGeom>
              <a:avLst/>
              <a:gdLst>
                <a:gd name="T0" fmla="*/ 32 w 214"/>
                <a:gd name="T1" fmla="*/ 0 h 65"/>
                <a:gd name="T2" fmla="*/ 181 w 214"/>
                <a:gd name="T3" fmla="*/ 0 h 65"/>
                <a:gd name="T4" fmla="*/ 214 w 214"/>
                <a:gd name="T5" fmla="*/ 33 h 65"/>
                <a:gd name="T6" fmla="*/ 181 w 214"/>
                <a:gd name="T7" fmla="*/ 65 h 65"/>
                <a:gd name="T8" fmla="*/ 32 w 214"/>
                <a:gd name="T9" fmla="*/ 65 h 65"/>
                <a:gd name="T10" fmla="*/ 0 w 214"/>
                <a:gd name="T11" fmla="*/ 33 h 65"/>
                <a:gd name="T12" fmla="*/ 32 w 214"/>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214" h="65">
                  <a:moveTo>
                    <a:pt x="32" y="0"/>
                  </a:moveTo>
                  <a:cubicBezTo>
                    <a:pt x="181" y="0"/>
                    <a:pt x="181" y="0"/>
                    <a:pt x="181" y="0"/>
                  </a:cubicBezTo>
                  <a:cubicBezTo>
                    <a:pt x="199" y="0"/>
                    <a:pt x="214" y="15"/>
                    <a:pt x="214" y="33"/>
                  </a:cubicBezTo>
                  <a:cubicBezTo>
                    <a:pt x="214" y="51"/>
                    <a:pt x="199" y="65"/>
                    <a:pt x="181" y="65"/>
                  </a:cubicBezTo>
                  <a:cubicBezTo>
                    <a:pt x="32" y="65"/>
                    <a:pt x="32" y="65"/>
                    <a:pt x="32" y="65"/>
                  </a:cubicBezTo>
                  <a:cubicBezTo>
                    <a:pt x="14" y="65"/>
                    <a:pt x="0" y="51"/>
                    <a:pt x="0" y="33"/>
                  </a:cubicBezTo>
                  <a:cubicBezTo>
                    <a:pt x="0" y="15"/>
                    <a:pt x="14"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85">
              <a:extLst>
                <a:ext uri="{FF2B5EF4-FFF2-40B4-BE49-F238E27FC236}">
                  <a16:creationId xmlns:a16="http://schemas.microsoft.com/office/drawing/2014/main" id="{0FA20DCE-5A14-4482-87CD-71F1E15B0FBB}"/>
                </a:ext>
              </a:extLst>
            </p:cNvPr>
            <p:cNvSpPr>
              <a:spLocks noChangeArrowheads="1"/>
            </p:cNvSpPr>
            <p:nvPr/>
          </p:nvSpPr>
          <p:spPr bwMode="auto">
            <a:xfrm>
              <a:off x="3236072" y="4492200"/>
              <a:ext cx="117804" cy="117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86">
              <a:extLst>
                <a:ext uri="{FF2B5EF4-FFF2-40B4-BE49-F238E27FC236}">
                  <a16:creationId xmlns:a16="http://schemas.microsoft.com/office/drawing/2014/main" id="{F299B98E-0E33-497E-87C8-4B93361334A3}"/>
                </a:ext>
              </a:extLst>
            </p:cNvPr>
            <p:cNvSpPr>
              <a:spLocks noChangeArrowheads="1"/>
            </p:cNvSpPr>
            <p:nvPr/>
          </p:nvSpPr>
          <p:spPr bwMode="auto">
            <a:xfrm>
              <a:off x="3059768" y="4444918"/>
              <a:ext cx="201148" cy="2011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7">
              <a:extLst>
                <a:ext uri="{FF2B5EF4-FFF2-40B4-BE49-F238E27FC236}">
                  <a16:creationId xmlns:a16="http://schemas.microsoft.com/office/drawing/2014/main" id="{E0CC21E4-0FB6-479C-848C-32D4329ADF27}"/>
                </a:ext>
              </a:extLst>
            </p:cNvPr>
            <p:cNvSpPr>
              <a:spLocks/>
            </p:cNvSpPr>
            <p:nvPr/>
          </p:nvSpPr>
          <p:spPr bwMode="auto">
            <a:xfrm>
              <a:off x="1323169" y="3469634"/>
              <a:ext cx="81741" cy="81741"/>
            </a:xfrm>
            <a:custGeom>
              <a:avLst/>
              <a:gdLst>
                <a:gd name="T0" fmla="*/ 37 w 43"/>
                <a:gd name="T1" fmla="*/ 16 h 43"/>
                <a:gd name="T2" fmla="*/ 33 w 43"/>
                <a:gd name="T3" fmla="*/ 16 h 43"/>
                <a:gd name="T4" fmla="*/ 27 w 43"/>
                <a:gd name="T5" fmla="*/ 11 h 43"/>
                <a:gd name="T6" fmla="*/ 27 w 43"/>
                <a:gd name="T7" fmla="*/ 6 h 43"/>
                <a:gd name="T8" fmla="*/ 22 w 43"/>
                <a:gd name="T9" fmla="*/ 0 h 43"/>
                <a:gd name="T10" fmla="*/ 16 w 43"/>
                <a:gd name="T11" fmla="*/ 6 h 43"/>
                <a:gd name="T12" fmla="*/ 16 w 43"/>
                <a:gd name="T13" fmla="*/ 11 h 43"/>
                <a:gd name="T14" fmla="*/ 10 w 43"/>
                <a:gd name="T15" fmla="*/ 16 h 43"/>
                <a:gd name="T16" fmla="*/ 6 w 43"/>
                <a:gd name="T17" fmla="*/ 16 h 43"/>
                <a:gd name="T18" fmla="*/ 0 w 43"/>
                <a:gd name="T19" fmla="*/ 22 h 43"/>
                <a:gd name="T20" fmla="*/ 6 w 43"/>
                <a:gd name="T21" fmla="*/ 27 h 43"/>
                <a:gd name="T22" fmla="*/ 10 w 43"/>
                <a:gd name="T23" fmla="*/ 27 h 43"/>
                <a:gd name="T24" fmla="*/ 16 w 43"/>
                <a:gd name="T25" fmla="*/ 33 h 43"/>
                <a:gd name="T26" fmla="*/ 16 w 43"/>
                <a:gd name="T27" fmla="*/ 37 h 43"/>
                <a:gd name="T28" fmla="*/ 22 w 43"/>
                <a:gd name="T29" fmla="*/ 43 h 43"/>
                <a:gd name="T30" fmla="*/ 27 w 43"/>
                <a:gd name="T31" fmla="*/ 37 h 43"/>
                <a:gd name="T32" fmla="*/ 27 w 43"/>
                <a:gd name="T33" fmla="*/ 33 h 43"/>
                <a:gd name="T34" fmla="*/ 33 w 43"/>
                <a:gd name="T35" fmla="*/ 27 h 43"/>
                <a:gd name="T36" fmla="*/ 37 w 43"/>
                <a:gd name="T37" fmla="*/ 27 h 43"/>
                <a:gd name="T38" fmla="*/ 43 w 43"/>
                <a:gd name="T39" fmla="*/ 22 h 43"/>
                <a:gd name="T40" fmla="*/ 37 w 43"/>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3">
                  <a:moveTo>
                    <a:pt x="37" y="16"/>
                  </a:moveTo>
                  <a:cubicBezTo>
                    <a:pt x="33" y="16"/>
                    <a:pt x="33" y="16"/>
                    <a:pt x="33" y="16"/>
                  </a:cubicBezTo>
                  <a:cubicBezTo>
                    <a:pt x="30" y="16"/>
                    <a:pt x="27" y="14"/>
                    <a:pt x="27" y="11"/>
                  </a:cubicBezTo>
                  <a:cubicBezTo>
                    <a:pt x="27" y="6"/>
                    <a:pt x="27" y="6"/>
                    <a:pt x="27" y="6"/>
                  </a:cubicBezTo>
                  <a:cubicBezTo>
                    <a:pt x="27" y="3"/>
                    <a:pt x="25" y="0"/>
                    <a:pt x="22" y="0"/>
                  </a:cubicBezTo>
                  <a:cubicBezTo>
                    <a:pt x="18" y="0"/>
                    <a:pt x="16" y="3"/>
                    <a:pt x="16" y="6"/>
                  </a:cubicBezTo>
                  <a:cubicBezTo>
                    <a:pt x="16" y="11"/>
                    <a:pt x="16" y="11"/>
                    <a:pt x="16" y="11"/>
                  </a:cubicBezTo>
                  <a:cubicBezTo>
                    <a:pt x="16" y="14"/>
                    <a:pt x="14" y="16"/>
                    <a:pt x="10" y="16"/>
                  </a:cubicBezTo>
                  <a:cubicBezTo>
                    <a:pt x="6" y="16"/>
                    <a:pt x="6" y="16"/>
                    <a:pt x="6" y="16"/>
                  </a:cubicBezTo>
                  <a:cubicBezTo>
                    <a:pt x="3" y="16"/>
                    <a:pt x="0" y="19"/>
                    <a:pt x="0" y="22"/>
                  </a:cubicBezTo>
                  <a:cubicBezTo>
                    <a:pt x="0" y="25"/>
                    <a:pt x="3" y="27"/>
                    <a:pt x="6" y="27"/>
                  </a:cubicBezTo>
                  <a:cubicBezTo>
                    <a:pt x="10" y="27"/>
                    <a:pt x="10" y="27"/>
                    <a:pt x="10" y="27"/>
                  </a:cubicBezTo>
                  <a:cubicBezTo>
                    <a:pt x="14" y="27"/>
                    <a:pt x="16" y="30"/>
                    <a:pt x="16" y="33"/>
                  </a:cubicBezTo>
                  <a:cubicBezTo>
                    <a:pt x="16" y="37"/>
                    <a:pt x="16" y="37"/>
                    <a:pt x="16" y="37"/>
                  </a:cubicBezTo>
                  <a:cubicBezTo>
                    <a:pt x="16" y="41"/>
                    <a:pt x="18" y="43"/>
                    <a:pt x="22" y="43"/>
                  </a:cubicBezTo>
                  <a:cubicBezTo>
                    <a:pt x="25" y="43"/>
                    <a:pt x="27" y="41"/>
                    <a:pt x="27" y="37"/>
                  </a:cubicBezTo>
                  <a:cubicBezTo>
                    <a:pt x="27" y="33"/>
                    <a:pt x="27" y="33"/>
                    <a:pt x="27" y="33"/>
                  </a:cubicBezTo>
                  <a:cubicBezTo>
                    <a:pt x="27" y="30"/>
                    <a:pt x="30" y="27"/>
                    <a:pt x="33" y="27"/>
                  </a:cubicBezTo>
                  <a:cubicBezTo>
                    <a:pt x="37" y="27"/>
                    <a:pt x="37" y="27"/>
                    <a:pt x="37" y="27"/>
                  </a:cubicBezTo>
                  <a:cubicBezTo>
                    <a:pt x="40" y="27"/>
                    <a:pt x="43" y="25"/>
                    <a:pt x="43" y="22"/>
                  </a:cubicBezTo>
                  <a:cubicBezTo>
                    <a:pt x="43" y="19"/>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88">
              <a:extLst>
                <a:ext uri="{FF2B5EF4-FFF2-40B4-BE49-F238E27FC236}">
                  <a16:creationId xmlns:a16="http://schemas.microsoft.com/office/drawing/2014/main" id="{6485A994-EB0E-42A2-B357-74CD855A22CB}"/>
                </a:ext>
              </a:extLst>
            </p:cNvPr>
            <p:cNvSpPr>
              <a:spLocks/>
            </p:cNvSpPr>
            <p:nvPr/>
          </p:nvSpPr>
          <p:spPr bwMode="auto">
            <a:xfrm>
              <a:off x="1804800" y="3888758"/>
              <a:ext cx="80138" cy="80138"/>
            </a:xfrm>
            <a:custGeom>
              <a:avLst/>
              <a:gdLst>
                <a:gd name="T0" fmla="*/ 37 w 42"/>
                <a:gd name="T1" fmla="*/ 16 h 42"/>
                <a:gd name="T2" fmla="*/ 32 w 42"/>
                <a:gd name="T3" fmla="*/ 16 h 42"/>
                <a:gd name="T4" fmla="*/ 27 w 42"/>
                <a:gd name="T5" fmla="*/ 10 h 42"/>
                <a:gd name="T6" fmla="*/ 27 w 42"/>
                <a:gd name="T7" fmla="*/ 5 h 42"/>
                <a:gd name="T8" fmla="*/ 21 w 42"/>
                <a:gd name="T9" fmla="*/ 0 h 42"/>
                <a:gd name="T10" fmla="*/ 15 w 42"/>
                <a:gd name="T11" fmla="*/ 5 h 42"/>
                <a:gd name="T12" fmla="*/ 15 w 42"/>
                <a:gd name="T13" fmla="*/ 10 h 42"/>
                <a:gd name="T14" fmla="*/ 10 w 42"/>
                <a:gd name="T15" fmla="*/ 16 h 42"/>
                <a:gd name="T16" fmla="*/ 5 w 42"/>
                <a:gd name="T17" fmla="*/ 16 h 42"/>
                <a:gd name="T18" fmla="*/ 0 w 42"/>
                <a:gd name="T19" fmla="*/ 21 h 42"/>
                <a:gd name="T20" fmla="*/ 5 w 42"/>
                <a:gd name="T21" fmla="*/ 27 h 42"/>
                <a:gd name="T22" fmla="*/ 10 w 42"/>
                <a:gd name="T23" fmla="*/ 27 h 42"/>
                <a:gd name="T24" fmla="*/ 15 w 42"/>
                <a:gd name="T25" fmla="*/ 32 h 42"/>
                <a:gd name="T26" fmla="*/ 15 w 42"/>
                <a:gd name="T27" fmla="*/ 37 h 42"/>
                <a:gd name="T28" fmla="*/ 21 w 42"/>
                <a:gd name="T29" fmla="*/ 42 h 42"/>
                <a:gd name="T30" fmla="*/ 27 w 42"/>
                <a:gd name="T31" fmla="*/ 37 h 42"/>
                <a:gd name="T32" fmla="*/ 27 w 42"/>
                <a:gd name="T33" fmla="*/ 32 h 42"/>
                <a:gd name="T34" fmla="*/ 32 w 42"/>
                <a:gd name="T35" fmla="*/ 27 h 42"/>
                <a:gd name="T36" fmla="*/ 37 w 42"/>
                <a:gd name="T37" fmla="*/ 27 h 42"/>
                <a:gd name="T38" fmla="*/ 42 w 42"/>
                <a:gd name="T39" fmla="*/ 21 h 42"/>
                <a:gd name="T40" fmla="*/ 37 w 42"/>
                <a:gd name="T41"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7" y="16"/>
                  </a:moveTo>
                  <a:cubicBezTo>
                    <a:pt x="32" y="16"/>
                    <a:pt x="32" y="16"/>
                    <a:pt x="32" y="16"/>
                  </a:cubicBezTo>
                  <a:cubicBezTo>
                    <a:pt x="29" y="16"/>
                    <a:pt x="27" y="13"/>
                    <a:pt x="27" y="10"/>
                  </a:cubicBezTo>
                  <a:cubicBezTo>
                    <a:pt x="27" y="5"/>
                    <a:pt x="27" y="5"/>
                    <a:pt x="27" y="5"/>
                  </a:cubicBezTo>
                  <a:cubicBezTo>
                    <a:pt x="27"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2"/>
                    <a:pt x="21" y="42"/>
                  </a:cubicBezTo>
                  <a:cubicBezTo>
                    <a:pt x="24" y="42"/>
                    <a:pt x="27" y="40"/>
                    <a:pt x="27" y="37"/>
                  </a:cubicBezTo>
                  <a:cubicBezTo>
                    <a:pt x="27" y="32"/>
                    <a:pt x="27" y="32"/>
                    <a:pt x="27" y="32"/>
                  </a:cubicBezTo>
                  <a:cubicBezTo>
                    <a:pt x="27"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9">
              <a:extLst>
                <a:ext uri="{FF2B5EF4-FFF2-40B4-BE49-F238E27FC236}">
                  <a16:creationId xmlns:a16="http://schemas.microsoft.com/office/drawing/2014/main" id="{658897AE-7AA8-496D-BBFC-048B19F2074C}"/>
                </a:ext>
              </a:extLst>
            </p:cNvPr>
            <p:cNvSpPr>
              <a:spLocks/>
            </p:cNvSpPr>
            <p:nvPr/>
          </p:nvSpPr>
          <p:spPr bwMode="auto">
            <a:xfrm>
              <a:off x="856763" y="3602664"/>
              <a:ext cx="80138" cy="81741"/>
            </a:xfrm>
            <a:custGeom>
              <a:avLst/>
              <a:gdLst>
                <a:gd name="T0" fmla="*/ 37 w 42"/>
                <a:gd name="T1" fmla="*/ 16 h 43"/>
                <a:gd name="T2" fmla="*/ 32 w 42"/>
                <a:gd name="T3" fmla="*/ 16 h 43"/>
                <a:gd name="T4" fmla="*/ 26 w 42"/>
                <a:gd name="T5" fmla="*/ 10 h 43"/>
                <a:gd name="T6" fmla="*/ 26 w 42"/>
                <a:gd name="T7" fmla="*/ 5 h 43"/>
                <a:gd name="T8" fmla="*/ 21 w 42"/>
                <a:gd name="T9" fmla="*/ 0 h 43"/>
                <a:gd name="T10" fmla="*/ 15 w 42"/>
                <a:gd name="T11" fmla="*/ 5 h 43"/>
                <a:gd name="T12" fmla="*/ 15 w 42"/>
                <a:gd name="T13" fmla="*/ 10 h 43"/>
                <a:gd name="T14" fmla="*/ 10 w 42"/>
                <a:gd name="T15" fmla="*/ 16 h 43"/>
                <a:gd name="T16" fmla="*/ 5 w 42"/>
                <a:gd name="T17" fmla="*/ 16 h 43"/>
                <a:gd name="T18" fmla="*/ 0 w 42"/>
                <a:gd name="T19" fmla="*/ 21 h 43"/>
                <a:gd name="T20" fmla="*/ 5 w 42"/>
                <a:gd name="T21" fmla="*/ 27 h 43"/>
                <a:gd name="T22" fmla="*/ 10 w 42"/>
                <a:gd name="T23" fmla="*/ 27 h 43"/>
                <a:gd name="T24" fmla="*/ 15 w 42"/>
                <a:gd name="T25" fmla="*/ 32 h 43"/>
                <a:gd name="T26" fmla="*/ 15 w 42"/>
                <a:gd name="T27" fmla="*/ 37 h 43"/>
                <a:gd name="T28" fmla="*/ 21 w 42"/>
                <a:gd name="T29" fmla="*/ 43 h 43"/>
                <a:gd name="T30" fmla="*/ 26 w 42"/>
                <a:gd name="T31" fmla="*/ 37 h 43"/>
                <a:gd name="T32" fmla="*/ 26 w 42"/>
                <a:gd name="T33" fmla="*/ 32 h 43"/>
                <a:gd name="T34" fmla="*/ 32 w 42"/>
                <a:gd name="T35" fmla="*/ 27 h 43"/>
                <a:gd name="T36" fmla="*/ 37 w 42"/>
                <a:gd name="T37" fmla="*/ 27 h 43"/>
                <a:gd name="T38" fmla="*/ 42 w 42"/>
                <a:gd name="T39" fmla="*/ 21 h 43"/>
                <a:gd name="T40" fmla="*/ 37 w 42"/>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3">
                  <a:moveTo>
                    <a:pt x="37" y="16"/>
                  </a:moveTo>
                  <a:cubicBezTo>
                    <a:pt x="32" y="16"/>
                    <a:pt x="32" y="16"/>
                    <a:pt x="32" y="16"/>
                  </a:cubicBezTo>
                  <a:cubicBezTo>
                    <a:pt x="29" y="16"/>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3"/>
                    <a:pt x="21" y="43"/>
                  </a:cubicBezTo>
                  <a:cubicBezTo>
                    <a:pt x="24" y="43"/>
                    <a:pt x="26" y="40"/>
                    <a:pt x="26" y="37"/>
                  </a:cubicBezTo>
                  <a:cubicBezTo>
                    <a:pt x="26" y="32"/>
                    <a:pt x="26" y="32"/>
                    <a:pt x="26" y="32"/>
                  </a:cubicBezTo>
                  <a:cubicBezTo>
                    <a:pt x="26"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0">
              <a:extLst>
                <a:ext uri="{FF2B5EF4-FFF2-40B4-BE49-F238E27FC236}">
                  <a16:creationId xmlns:a16="http://schemas.microsoft.com/office/drawing/2014/main" id="{5376D733-3521-4C9E-9085-B5CAC46E391E}"/>
                </a:ext>
              </a:extLst>
            </p:cNvPr>
            <p:cNvSpPr>
              <a:spLocks/>
            </p:cNvSpPr>
            <p:nvPr/>
          </p:nvSpPr>
          <p:spPr bwMode="auto">
            <a:xfrm>
              <a:off x="3575859" y="4575544"/>
              <a:ext cx="81741" cy="79337"/>
            </a:xfrm>
            <a:custGeom>
              <a:avLst/>
              <a:gdLst>
                <a:gd name="T0" fmla="*/ 38 w 43"/>
                <a:gd name="T1" fmla="*/ 15 h 42"/>
                <a:gd name="T2" fmla="*/ 33 w 43"/>
                <a:gd name="T3" fmla="*/ 15 h 42"/>
                <a:gd name="T4" fmla="*/ 27 w 43"/>
                <a:gd name="T5" fmla="*/ 10 h 42"/>
                <a:gd name="T6" fmla="*/ 27 w 43"/>
                <a:gd name="T7" fmla="*/ 5 h 42"/>
                <a:gd name="T8" fmla="*/ 22 w 43"/>
                <a:gd name="T9" fmla="*/ 0 h 42"/>
                <a:gd name="T10" fmla="*/ 16 w 43"/>
                <a:gd name="T11" fmla="*/ 5 h 42"/>
                <a:gd name="T12" fmla="*/ 16 w 43"/>
                <a:gd name="T13" fmla="*/ 10 h 42"/>
                <a:gd name="T14" fmla="*/ 11 w 43"/>
                <a:gd name="T15" fmla="*/ 15 h 42"/>
                <a:gd name="T16" fmla="*/ 6 w 43"/>
                <a:gd name="T17" fmla="*/ 15 h 42"/>
                <a:gd name="T18" fmla="*/ 0 w 43"/>
                <a:gd name="T19" fmla="*/ 21 h 42"/>
                <a:gd name="T20" fmla="*/ 6 w 43"/>
                <a:gd name="T21" fmla="*/ 27 h 42"/>
                <a:gd name="T22" fmla="*/ 11 w 43"/>
                <a:gd name="T23" fmla="*/ 27 h 42"/>
                <a:gd name="T24" fmla="*/ 16 w 43"/>
                <a:gd name="T25" fmla="*/ 32 h 42"/>
                <a:gd name="T26" fmla="*/ 16 w 43"/>
                <a:gd name="T27" fmla="*/ 37 h 42"/>
                <a:gd name="T28" fmla="*/ 22 w 43"/>
                <a:gd name="T29" fmla="*/ 42 h 42"/>
                <a:gd name="T30" fmla="*/ 27 w 43"/>
                <a:gd name="T31" fmla="*/ 37 h 42"/>
                <a:gd name="T32" fmla="*/ 27 w 43"/>
                <a:gd name="T33" fmla="*/ 32 h 42"/>
                <a:gd name="T34" fmla="*/ 33 w 43"/>
                <a:gd name="T35" fmla="*/ 27 h 42"/>
                <a:gd name="T36" fmla="*/ 38 w 43"/>
                <a:gd name="T37" fmla="*/ 27 h 42"/>
                <a:gd name="T38" fmla="*/ 43 w 43"/>
                <a:gd name="T39" fmla="*/ 21 h 42"/>
                <a:gd name="T40" fmla="*/ 38 w 43"/>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2">
                  <a:moveTo>
                    <a:pt x="38" y="15"/>
                  </a:moveTo>
                  <a:cubicBezTo>
                    <a:pt x="33" y="15"/>
                    <a:pt x="33" y="15"/>
                    <a:pt x="33" y="15"/>
                  </a:cubicBezTo>
                  <a:cubicBezTo>
                    <a:pt x="30" y="15"/>
                    <a:pt x="27" y="13"/>
                    <a:pt x="27" y="10"/>
                  </a:cubicBezTo>
                  <a:cubicBezTo>
                    <a:pt x="27" y="5"/>
                    <a:pt x="27" y="5"/>
                    <a:pt x="27" y="5"/>
                  </a:cubicBezTo>
                  <a:cubicBezTo>
                    <a:pt x="27" y="2"/>
                    <a:pt x="25" y="0"/>
                    <a:pt x="22" y="0"/>
                  </a:cubicBezTo>
                  <a:cubicBezTo>
                    <a:pt x="19" y="0"/>
                    <a:pt x="16" y="2"/>
                    <a:pt x="16" y="5"/>
                  </a:cubicBezTo>
                  <a:cubicBezTo>
                    <a:pt x="16" y="10"/>
                    <a:pt x="16" y="10"/>
                    <a:pt x="16" y="10"/>
                  </a:cubicBezTo>
                  <a:cubicBezTo>
                    <a:pt x="16" y="13"/>
                    <a:pt x="14" y="15"/>
                    <a:pt x="11" y="15"/>
                  </a:cubicBezTo>
                  <a:cubicBezTo>
                    <a:pt x="6" y="15"/>
                    <a:pt x="6" y="15"/>
                    <a:pt x="6" y="15"/>
                  </a:cubicBezTo>
                  <a:cubicBezTo>
                    <a:pt x="3" y="15"/>
                    <a:pt x="0" y="18"/>
                    <a:pt x="0" y="21"/>
                  </a:cubicBezTo>
                  <a:cubicBezTo>
                    <a:pt x="0" y="24"/>
                    <a:pt x="3" y="27"/>
                    <a:pt x="6" y="27"/>
                  </a:cubicBezTo>
                  <a:cubicBezTo>
                    <a:pt x="11" y="27"/>
                    <a:pt x="11" y="27"/>
                    <a:pt x="11" y="27"/>
                  </a:cubicBezTo>
                  <a:cubicBezTo>
                    <a:pt x="14" y="27"/>
                    <a:pt x="16" y="29"/>
                    <a:pt x="16" y="32"/>
                  </a:cubicBezTo>
                  <a:cubicBezTo>
                    <a:pt x="16" y="37"/>
                    <a:pt x="16" y="37"/>
                    <a:pt x="16" y="37"/>
                  </a:cubicBezTo>
                  <a:cubicBezTo>
                    <a:pt x="16" y="40"/>
                    <a:pt x="19" y="42"/>
                    <a:pt x="22" y="42"/>
                  </a:cubicBezTo>
                  <a:cubicBezTo>
                    <a:pt x="25" y="42"/>
                    <a:pt x="27" y="40"/>
                    <a:pt x="27" y="37"/>
                  </a:cubicBezTo>
                  <a:cubicBezTo>
                    <a:pt x="27" y="32"/>
                    <a:pt x="27" y="32"/>
                    <a:pt x="27" y="32"/>
                  </a:cubicBezTo>
                  <a:cubicBezTo>
                    <a:pt x="27" y="29"/>
                    <a:pt x="30" y="27"/>
                    <a:pt x="33" y="27"/>
                  </a:cubicBezTo>
                  <a:cubicBezTo>
                    <a:pt x="38" y="27"/>
                    <a:pt x="38" y="27"/>
                    <a:pt x="38" y="27"/>
                  </a:cubicBezTo>
                  <a:cubicBezTo>
                    <a:pt x="41" y="27"/>
                    <a:pt x="43" y="24"/>
                    <a:pt x="43" y="21"/>
                  </a:cubicBezTo>
                  <a:cubicBezTo>
                    <a:pt x="43" y="18"/>
                    <a:pt x="41" y="15"/>
                    <a:pt x="38"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91">
              <a:extLst>
                <a:ext uri="{FF2B5EF4-FFF2-40B4-BE49-F238E27FC236}">
                  <a16:creationId xmlns:a16="http://schemas.microsoft.com/office/drawing/2014/main" id="{B327BABE-2CA2-409F-8EF5-4A761324E731}"/>
                </a:ext>
              </a:extLst>
            </p:cNvPr>
            <p:cNvSpPr>
              <a:spLocks/>
            </p:cNvSpPr>
            <p:nvPr/>
          </p:nvSpPr>
          <p:spPr bwMode="auto">
            <a:xfrm>
              <a:off x="2787297" y="5893821"/>
              <a:ext cx="113797" cy="115399"/>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2">
              <a:extLst>
                <a:ext uri="{FF2B5EF4-FFF2-40B4-BE49-F238E27FC236}">
                  <a16:creationId xmlns:a16="http://schemas.microsoft.com/office/drawing/2014/main" id="{720E96BC-D2BC-429E-B8AD-1DCBF6CC7F32}"/>
                </a:ext>
              </a:extLst>
            </p:cNvPr>
            <p:cNvSpPr>
              <a:spLocks/>
            </p:cNvSpPr>
            <p:nvPr/>
          </p:nvSpPr>
          <p:spPr bwMode="auto">
            <a:xfrm>
              <a:off x="1325572" y="5857759"/>
              <a:ext cx="79337" cy="79337"/>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3">
              <a:extLst>
                <a:ext uri="{FF2B5EF4-FFF2-40B4-BE49-F238E27FC236}">
                  <a16:creationId xmlns:a16="http://schemas.microsoft.com/office/drawing/2014/main" id="{6FE1B5F6-3443-45CB-AC07-3C454133E11A}"/>
                </a:ext>
              </a:extLst>
            </p:cNvPr>
            <p:cNvSpPr>
              <a:spLocks/>
            </p:cNvSpPr>
            <p:nvPr/>
          </p:nvSpPr>
          <p:spPr bwMode="auto">
            <a:xfrm>
              <a:off x="1531528" y="3255664"/>
              <a:ext cx="146654" cy="145852"/>
            </a:xfrm>
            <a:custGeom>
              <a:avLst/>
              <a:gdLst>
                <a:gd name="T0" fmla="*/ 67 w 77"/>
                <a:gd name="T1" fmla="*/ 29 h 77"/>
                <a:gd name="T2" fmla="*/ 58 w 77"/>
                <a:gd name="T3" fmla="*/ 29 h 77"/>
                <a:gd name="T4" fmla="*/ 48 w 77"/>
                <a:gd name="T5" fmla="*/ 19 h 77"/>
                <a:gd name="T6" fmla="*/ 48 w 77"/>
                <a:gd name="T7" fmla="*/ 10 h 77"/>
                <a:gd name="T8" fmla="*/ 38 w 77"/>
                <a:gd name="T9" fmla="*/ 0 h 77"/>
                <a:gd name="T10" fmla="*/ 28 w 77"/>
                <a:gd name="T11" fmla="*/ 10 h 77"/>
                <a:gd name="T12" fmla="*/ 28 w 77"/>
                <a:gd name="T13" fmla="*/ 19 h 77"/>
                <a:gd name="T14" fmla="*/ 18 w 77"/>
                <a:gd name="T15" fmla="*/ 29 h 77"/>
                <a:gd name="T16" fmla="*/ 10 w 77"/>
                <a:gd name="T17" fmla="*/ 29 h 77"/>
                <a:gd name="T18" fmla="*/ 0 w 77"/>
                <a:gd name="T19" fmla="*/ 39 h 77"/>
                <a:gd name="T20" fmla="*/ 10 w 77"/>
                <a:gd name="T21" fmla="*/ 49 h 77"/>
                <a:gd name="T22" fmla="*/ 18 w 77"/>
                <a:gd name="T23" fmla="*/ 49 h 77"/>
                <a:gd name="T24" fmla="*/ 28 w 77"/>
                <a:gd name="T25" fmla="*/ 58 h 77"/>
                <a:gd name="T26" fmla="*/ 28 w 77"/>
                <a:gd name="T27" fmla="*/ 67 h 77"/>
                <a:gd name="T28" fmla="*/ 38 w 77"/>
                <a:gd name="T29" fmla="*/ 77 h 77"/>
                <a:gd name="T30" fmla="*/ 48 w 77"/>
                <a:gd name="T31" fmla="*/ 67 h 77"/>
                <a:gd name="T32" fmla="*/ 48 w 77"/>
                <a:gd name="T33" fmla="*/ 58 h 77"/>
                <a:gd name="T34" fmla="*/ 58 w 77"/>
                <a:gd name="T35" fmla="*/ 49 h 77"/>
                <a:gd name="T36" fmla="*/ 67 w 77"/>
                <a:gd name="T37" fmla="*/ 49 h 77"/>
                <a:gd name="T38" fmla="*/ 77 w 77"/>
                <a:gd name="T39" fmla="*/ 39 h 77"/>
                <a:gd name="T40" fmla="*/ 67 w 77"/>
                <a:gd name="T41" fmla="*/ 2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7">
                  <a:moveTo>
                    <a:pt x="67" y="29"/>
                  </a:moveTo>
                  <a:cubicBezTo>
                    <a:pt x="58" y="29"/>
                    <a:pt x="58" y="29"/>
                    <a:pt x="58" y="29"/>
                  </a:cubicBezTo>
                  <a:cubicBezTo>
                    <a:pt x="53" y="29"/>
                    <a:pt x="48" y="24"/>
                    <a:pt x="48" y="19"/>
                  </a:cubicBezTo>
                  <a:cubicBezTo>
                    <a:pt x="48" y="10"/>
                    <a:pt x="48" y="10"/>
                    <a:pt x="48" y="10"/>
                  </a:cubicBezTo>
                  <a:cubicBezTo>
                    <a:pt x="48" y="4"/>
                    <a:pt x="44" y="0"/>
                    <a:pt x="38" y="0"/>
                  </a:cubicBezTo>
                  <a:cubicBezTo>
                    <a:pt x="33" y="0"/>
                    <a:pt x="28" y="4"/>
                    <a:pt x="28" y="10"/>
                  </a:cubicBezTo>
                  <a:cubicBezTo>
                    <a:pt x="28" y="19"/>
                    <a:pt x="28" y="19"/>
                    <a:pt x="28" y="19"/>
                  </a:cubicBezTo>
                  <a:cubicBezTo>
                    <a:pt x="28" y="24"/>
                    <a:pt x="24" y="29"/>
                    <a:pt x="18" y="29"/>
                  </a:cubicBezTo>
                  <a:cubicBezTo>
                    <a:pt x="10" y="29"/>
                    <a:pt x="10" y="29"/>
                    <a:pt x="10" y="29"/>
                  </a:cubicBezTo>
                  <a:cubicBezTo>
                    <a:pt x="4" y="29"/>
                    <a:pt x="0" y="33"/>
                    <a:pt x="0" y="39"/>
                  </a:cubicBezTo>
                  <a:cubicBezTo>
                    <a:pt x="0" y="44"/>
                    <a:pt x="4" y="49"/>
                    <a:pt x="10" y="49"/>
                  </a:cubicBezTo>
                  <a:cubicBezTo>
                    <a:pt x="18" y="49"/>
                    <a:pt x="18" y="49"/>
                    <a:pt x="18" y="49"/>
                  </a:cubicBezTo>
                  <a:cubicBezTo>
                    <a:pt x="24" y="49"/>
                    <a:pt x="28" y="53"/>
                    <a:pt x="28" y="58"/>
                  </a:cubicBezTo>
                  <a:cubicBezTo>
                    <a:pt x="28" y="67"/>
                    <a:pt x="28" y="67"/>
                    <a:pt x="28" y="67"/>
                  </a:cubicBezTo>
                  <a:cubicBezTo>
                    <a:pt x="28" y="73"/>
                    <a:pt x="33" y="77"/>
                    <a:pt x="38" y="77"/>
                  </a:cubicBezTo>
                  <a:cubicBezTo>
                    <a:pt x="44" y="77"/>
                    <a:pt x="48" y="73"/>
                    <a:pt x="48" y="67"/>
                  </a:cubicBezTo>
                  <a:cubicBezTo>
                    <a:pt x="48" y="58"/>
                    <a:pt x="48" y="58"/>
                    <a:pt x="48" y="58"/>
                  </a:cubicBezTo>
                  <a:cubicBezTo>
                    <a:pt x="48" y="53"/>
                    <a:pt x="53" y="49"/>
                    <a:pt x="58" y="49"/>
                  </a:cubicBezTo>
                  <a:cubicBezTo>
                    <a:pt x="67" y="49"/>
                    <a:pt x="67" y="49"/>
                    <a:pt x="67" y="49"/>
                  </a:cubicBezTo>
                  <a:cubicBezTo>
                    <a:pt x="72" y="49"/>
                    <a:pt x="77" y="44"/>
                    <a:pt x="77" y="39"/>
                  </a:cubicBezTo>
                  <a:cubicBezTo>
                    <a:pt x="77" y="33"/>
                    <a:pt x="72" y="29"/>
                    <a:pt x="67"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94">
              <a:extLst>
                <a:ext uri="{FF2B5EF4-FFF2-40B4-BE49-F238E27FC236}">
                  <a16:creationId xmlns:a16="http://schemas.microsoft.com/office/drawing/2014/main" id="{729D4825-E0A9-4D27-9F3D-E386B80768FA}"/>
                </a:ext>
              </a:extLst>
            </p:cNvPr>
            <p:cNvSpPr>
              <a:spLocks/>
            </p:cNvSpPr>
            <p:nvPr/>
          </p:nvSpPr>
          <p:spPr bwMode="auto">
            <a:xfrm>
              <a:off x="1693408" y="5194213"/>
              <a:ext cx="205956" cy="205956"/>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9" name="TextBox 198">
            <a:extLst>
              <a:ext uri="{FF2B5EF4-FFF2-40B4-BE49-F238E27FC236}">
                <a16:creationId xmlns:a16="http://schemas.microsoft.com/office/drawing/2014/main" id="{6C883522-3014-4283-95F9-5C0FA3E87B59}"/>
              </a:ext>
            </a:extLst>
          </p:cNvPr>
          <p:cNvSpPr txBox="1"/>
          <p:nvPr/>
        </p:nvSpPr>
        <p:spPr>
          <a:xfrm>
            <a:off x="5162531" y="1126035"/>
            <a:ext cx="6904574" cy="3043688"/>
          </a:xfrm>
          <a:prstGeom prst="round2DiagRect">
            <a:avLst>
              <a:gd name="adj1" fmla="val 0"/>
              <a:gd name="adj2" fmla="val 0"/>
            </a:avLst>
          </a:prstGeom>
          <a:noFill/>
          <a:ln>
            <a:noFill/>
          </a:ln>
        </p:spPr>
        <p:txBody>
          <a:bodyPr wrap="square" rtlCol="0">
            <a:noAutofit/>
          </a:bodyPr>
          <a:lstStyle/>
          <a:p>
            <a:pPr marL="285750" lvl="0" indent="-285750">
              <a:buFont typeface="Arial" panose="020B0604020202020204" pitchFamily="34" charset="0"/>
              <a:buChar char="•"/>
            </a:pPr>
            <a:r>
              <a:rPr lang="en-US" sz="1200" dirty="0"/>
              <a:t>Clearance can be completed 7 days before last working day if you do not hold any visa’s</a:t>
            </a:r>
          </a:p>
          <a:p>
            <a:pPr lvl="0"/>
            <a:endParaRPr lang="en-US" sz="1200" dirty="0"/>
          </a:p>
          <a:p>
            <a:pPr marL="285750" lvl="0" indent="-285750">
              <a:buFont typeface="Arial" panose="020B0604020202020204" pitchFamily="34" charset="0"/>
              <a:buChar char="•"/>
            </a:pPr>
            <a:r>
              <a:rPr lang="en-US" sz="1200" dirty="0"/>
              <a:t>Please get your record verified with International Mobility team, in case you hold valid Work Permit / Visa / Residence Permit Card </a:t>
            </a:r>
          </a:p>
          <a:p>
            <a:pPr lvl="0"/>
            <a:r>
              <a:rPr lang="en-US" sz="1200" dirty="0"/>
              <a:t> </a:t>
            </a:r>
          </a:p>
          <a:p>
            <a:pPr marL="285750" indent="-285750">
              <a:buFont typeface="Arial" panose="020B0604020202020204" pitchFamily="34" charset="0"/>
              <a:buChar char="•"/>
            </a:pPr>
            <a:r>
              <a:rPr lang="en-US" sz="1200" dirty="0"/>
              <a:t>For any queries or clarification, please contact country specific </a:t>
            </a:r>
            <a:r>
              <a:rPr lang="en-US" sz="1200" dirty="0" err="1"/>
              <a:t>spoc</a:t>
            </a:r>
            <a:r>
              <a:rPr lang="en-US" sz="1200" dirty="0"/>
              <a:t> from International Mobility team: Contacts | Talent Capgemini:</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IN" sz="1200" dirty="0">
                <a:hlinkClick r:id="rId3"/>
              </a:rPr>
              <a:t>https://talent.capgemini.com/in/pages/supportfunctions/human_resources/India_International_Mobility/contacts</a:t>
            </a:r>
            <a:r>
              <a:rPr lang="en-IN" sz="1200" dirty="0"/>
              <a:t> </a:t>
            </a:r>
            <a:endParaRPr lang="en-US" sz="1200" dirty="0"/>
          </a:p>
          <a:p>
            <a:pPr marL="285750" indent="-2857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  For further queries related to ECMS clearance status, send an email to: </a:t>
            </a:r>
          </a:p>
          <a:p>
            <a:r>
              <a:rPr lang="en-US" sz="1200" dirty="0"/>
              <a:t>     </a:t>
            </a:r>
            <a:r>
              <a:rPr lang="en-IN" sz="1200" dirty="0">
                <a:hlinkClick r:id="rId4">
                  <a:extLst>
                    <a:ext uri="{A12FA001-AC4F-418D-AE19-62706E023703}">
                      <ahyp:hlinkClr xmlns:ahyp="http://schemas.microsoft.com/office/drawing/2018/hyperlinkcolor" val="tx"/>
                    </a:ext>
                  </a:extLst>
                </a:hlinkClick>
              </a:rPr>
              <a:t>ecmsclearance_internationalmobility.in@capgemini.com</a:t>
            </a:r>
            <a:endParaRPr lang="en-IN" sz="1200" dirty="0"/>
          </a:p>
          <a:p>
            <a:endParaRPr lang="en-US" sz="1200" u="sng" dirty="0"/>
          </a:p>
        </p:txBody>
      </p:sp>
      <p:cxnSp>
        <p:nvCxnSpPr>
          <p:cNvPr id="200" name="Straight Connector 199">
            <a:extLst>
              <a:ext uri="{FF2B5EF4-FFF2-40B4-BE49-F238E27FC236}">
                <a16:creationId xmlns:a16="http://schemas.microsoft.com/office/drawing/2014/main" id="{0344290E-8FC5-4DF0-9D3E-633F9889206D}"/>
              </a:ext>
            </a:extLst>
          </p:cNvPr>
          <p:cNvCxnSpPr>
            <a:cxnSpLocks/>
          </p:cNvCxnSpPr>
          <p:nvPr/>
        </p:nvCxnSpPr>
        <p:spPr>
          <a:xfrm>
            <a:off x="5334000" y="5772825"/>
            <a:ext cx="66926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2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90959"/>
            <a:ext cx="10944596" cy="865054"/>
          </a:xfrm>
        </p:spPr>
        <p:txBody>
          <a:bodyPr>
            <a:normAutofit/>
          </a:bodyPr>
          <a:lstStyle/>
          <a:p>
            <a:r>
              <a:rPr lang="en-US" sz="1600" dirty="0"/>
              <a:t>Final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4269765" y="152400"/>
            <a:ext cx="7613652" cy="6705600"/>
          </a:xfrm>
          <a:prstGeom prst="round2DiagRect">
            <a:avLst>
              <a:gd name="adj1" fmla="val 0"/>
              <a:gd name="adj2" fmla="val 0"/>
            </a:avLst>
          </a:prstGeom>
          <a:noFill/>
          <a:ln>
            <a:noFill/>
          </a:ln>
        </p:spPr>
        <p:txBody>
          <a:bodyPr wrap="square" tIns="0" rIns="0" bIns="0" rtlCol="0" anchor="ctr" anchorCtr="0">
            <a:noAutofit/>
          </a:bodyPr>
          <a:lstStyle/>
          <a:p>
            <a:pPr marL="285750" indent="-285750">
              <a:lnSpc>
                <a:spcPts val="2300"/>
              </a:lnSpc>
              <a:buClr>
                <a:schemeClr val="tx2"/>
              </a:buClr>
              <a:buFont typeface="Wingdings" panose="05000000000000000000" pitchFamily="2" charset="2"/>
              <a:buChar char="§"/>
            </a:pPr>
            <a:r>
              <a:rPr lang="en-US" sz="1200" dirty="0">
                <a:latin typeface="+mj-lt"/>
              </a:rPr>
              <a:t>Final Clearance applicability:</a:t>
            </a:r>
          </a:p>
          <a:p>
            <a:pPr marL="685800" lvl="1" indent="-228600">
              <a:lnSpc>
                <a:spcPts val="2300"/>
              </a:lnSpc>
              <a:buClr>
                <a:schemeClr val="tx2"/>
              </a:buClr>
              <a:buFont typeface="Wingdings" panose="05000000000000000000" pitchFamily="2" charset="2"/>
              <a:buChar char="v"/>
            </a:pPr>
            <a:r>
              <a:rPr lang="en-US" sz="1200" dirty="0">
                <a:latin typeface="+mj-lt"/>
              </a:rPr>
              <a:t>It will be auto approved on the last working day post completion of all clearances subjected to no recovery</a:t>
            </a:r>
          </a:p>
          <a:p>
            <a:pPr marL="685800" lvl="1" indent="-228600">
              <a:lnSpc>
                <a:spcPts val="2300"/>
              </a:lnSpc>
              <a:buClr>
                <a:schemeClr val="tx2"/>
              </a:buClr>
              <a:buFont typeface="Wingdings" panose="05000000000000000000" pitchFamily="2" charset="2"/>
              <a:buChar char="v"/>
            </a:pPr>
            <a:r>
              <a:rPr lang="en-US" sz="1200" dirty="0">
                <a:latin typeface="+mj-lt"/>
              </a:rPr>
              <a:t>In case of recovery, employee has to settle the dues, post confirmation on the amount credited, Final clearance will be provided </a:t>
            </a:r>
            <a:r>
              <a:rPr lang="en-US" sz="1200" dirty="0">
                <a:solidFill>
                  <a:schemeClr val="accent2"/>
                </a:solidFill>
                <a:latin typeface="+mj-lt"/>
              </a:rPr>
              <a:t>        </a:t>
            </a:r>
          </a:p>
          <a:p>
            <a:pPr marL="285750" indent="-285750">
              <a:lnSpc>
                <a:spcPts val="2300"/>
              </a:lnSpc>
              <a:buClr>
                <a:schemeClr val="tx2"/>
              </a:buClr>
              <a:buFont typeface="Wingdings" panose="05000000000000000000" pitchFamily="2" charset="2"/>
              <a:buChar char="§"/>
            </a:pPr>
            <a:r>
              <a:rPr lang="en-US" sz="1200" dirty="0"/>
              <a:t>Once final clearance is completed, relieving &amp; experience letter would be auto generated &amp; triggered to the employee, subjected to no dues towards any departmental clearance</a:t>
            </a:r>
          </a:p>
          <a:p>
            <a:pPr marL="285750" indent="-285750">
              <a:lnSpc>
                <a:spcPts val="2300"/>
              </a:lnSpc>
              <a:buClr>
                <a:schemeClr val="tx2"/>
              </a:buClr>
              <a:buFont typeface="Wingdings" panose="05000000000000000000" pitchFamily="2" charset="2"/>
              <a:buChar char="§"/>
            </a:pPr>
            <a:r>
              <a:rPr lang="en-US" sz="1200" dirty="0"/>
              <a:t>Digital letters with digital signature will be released to employee’s personal mail id within 24 </a:t>
            </a:r>
            <a:r>
              <a:rPr lang="en-US" sz="1200" dirty="0" err="1"/>
              <a:t>hrs</a:t>
            </a:r>
            <a:r>
              <a:rPr lang="en-US" sz="1200" dirty="0"/>
              <a:t> from Final Clearance completion</a:t>
            </a:r>
          </a:p>
          <a:p>
            <a:pPr>
              <a:lnSpc>
                <a:spcPts val="2300"/>
              </a:lnSpc>
              <a:buClr>
                <a:schemeClr val="tx2"/>
              </a:buClr>
            </a:pPr>
            <a:endParaRPr lang="en-US" sz="1200" b="1" dirty="0"/>
          </a:p>
          <a:p>
            <a:pPr marL="285750" indent="-285750">
              <a:lnSpc>
                <a:spcPts val="2300"/>
              </a:lnSpc>
              <a:buClr>
                <a:schemeClr val="tx2"/>
              </a:buClr>
              <a:buFont typeface="Wingdings" panose="05000000000000000000" pitchFamily="2" charset="2"/>
              <a:buChar char="§"/>
            </a:pPr>
            <a:r>
              <a:rPr lang="en-US" sz="1200" dirty="0">
                <a:latin typeface="+mj-lt"/>
              </a:rPr>
              <a:t>In case of any departmental dues, if employee fails to pay within 3 working days post intimation, then final clearance will be closed &amp; letters will be on hold until </a:t>
            </a:r>
            <a:r>
              <a:rPr lang="en-US" sz="1200" dirty="0" err="1">
                <a:latin typeface="+mj-lt"/>
              </a:rPr>
              <a:t>FnF</a:t>
            </a:r>
            <a:r>
              <a:rPr lang="en-US" sz="1200" dirty="0">
                <a:latin typeface="+mj-lt"/>
              </a:rPr>
              <a:t> completion</a:t>
            </a:r>
          </a:p>
          <a:p>
            <a:pPr marL="171450" indent="-171450">
              <a:lnSpc>
                <a:spcPts val="2300"/>
              </a:lnSpc>
              <a:buClr>
                <a:schemeClr val="tx2"/>
              </a:buClr>
              <a:buFont typeface="Wingdings" panose="05000000000000000000" pitchFamily="2" charset="2"/>
              <a:buChar char="§"/>
            </a:pPr>
            <a:r>
              <a:rPr lang="en-US" sz="1200" dirty="0">
                <a:latin typeface="+mj-lt"/>
              </a:rPr>
              <a:t>  Once F&amp;F is completed,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is positive, then letters will be released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stands negative, post payment from the employee and confirmation of credit, letters will be released. </a:t>
            </a:r>
          </a:p>
          <a:p>
            <a:pPr marL="171450" indent="-171450">
              <a:lnSpc>
                <a:spcPts val="2300"/>
              </a:lnSpc>
              <a:buClr>
                <a:schemeClr val="tx2"/>
              </a:buClr>
              <a:buFont typeface="Wingdings" panose="05000000000000000000" pitchFamily="2" charset="2"/>
              <a:buChar char="§"/>
            </a:pPr>
            <a:r>
              <a:rPr lang="en-US" sz="1200" dirty="0">
                <a:latin typeface="+mj-lt"/>
              </a:rPr>
              <a:t>  The mode of payment would be online transfer(NEFT &amp; RTGS only). </a:t>
            </a:r>
          </a:p>
          <a:p>
            <a:pPr>
              <a:lnSpc>
                <a:spcPts val="2300"/>
              </a:lnSpc>
              <a:buClr>
                <a:schemeClr val="tx2"/>
              </a:buClr>
            </a:pPr>
            <a:r>
              <a:rPr lang="en-US" sz="1200" dirty="0">
                <a:latin typeface="+mj-lt"/>
              </a:rPr>
              <a:t>      Bank details are available in the next slide.</a:t>
            </a:r>
          </a:p>
          <a:p>
            <a:pPr>
              <a:lnSpc>
                <a:spcPts val="2300"/>
              </a:lnSpc>
              <a:buClr>
                <a:schemeClr val="tx2"/>
              </a:buClr>
            </a:pPr>
            <a:endParaRPr lang="en-US" sz="1200" dirty="0">
              <a:latin typeface="+mj-lt"/>
            </a:endParaRPr>
          </a:p>
          <a:p>
            <a:pPr>
              <a:lnSpc>
                <a:spcPts val="2300"/>
              </a:lnSpc>
              <a:buClr>
                <a:schemeClr val="tx2"/>
              </a:buClr>
            </a:pPr>
            <a:r>
              <a:rPr lang="en-US" sz="1200" dirty="0">
                <a:latin typeface="+mj-lt"/>
              </a:rPr>
              <a:t>     For Payment related query, please reach out to</a:t>
            </a:r>
            <a:r>
              <a:rPr lang="en-IN" sz="1200" dirty="0">
                <a:latin typeface="+mj-lt"/>
              </a:rPr>
              <a:t> Central Exit team at   </a:t>
            </a:r>
          </a:p>
          <a:p>
            <a:pPr>
              <a:lnSpc>
                <a:spcPts val="2300"/>
              </a:lnSpc>
              <a:buClr>
                <a:schemeClr val="tx2"/>
              </a:buClr>
            </a:pPr>
            <a:r>
              <a:rPr lang="en-IN" sz="1200" dirty="0">
                <a:latin typeface="+mj-lt"/>
              </a:rPr>
              <a:t>     </a:t>
            </a:r>
            <a:r>
              <a:rPr lang="en-IN" sz="1200" u="sng" dirty="0">
                <a:solidFill>
                  <a:schemeClr val="accent1"/>
                </a:solidFill>
                <a:latin typeface="+mj-lt"/>
              </a:rPr>
              <a:t>centralexit.in@capgemini.com</a:t>
            </a:r>
            <a:endParaRPr lang="en-US" sz="1200" u="sng" dirty="0">
              <a:solidFill>
                <a:schemeClr val="accent1"/>
              </a:solidFill>
              <a:latin typeface="+mj-lt"/>
            </a:endParaRP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41148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4269765" y="1600200"/>
            <a:ext cx="0" cy="3733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39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81000" y="390959"/>
            <a:ext cx="10944596" cy="865054"/>
          </a:xfrm>
        </p:spPr>
        <p:txBody>
          <a:bodyPr>
            <a:normAutofit/>
          </a:bodyPr>
          <a:lstStyle/>
          <a:p>
            <a:r>
              <a:rPr lang="en-US" sz="1600" dirty="0"/>
              <a:t>Bank Details </a:t>
            </a:r>
          </a:p>
        </p:txBody>
      </p:sp>
      <p:sp>
        <p:nvSpPr>
          <p:cNvPr id="6" name="TextBox 5">
            <a:extLst>
              <a:ext uri="{FF2B5EF4-FFF2-40B4-BE49-F238E27FC236}">
                <a16:creationId xmlns:a16="http://schemas.microsoft.com/office/drawing/2014/main" id="{9EAC6B9E-C77D-421B-AB03-95D79D404B56}"/>
              </a:ext>
            </a:extLst>
          </p:cNvPr>
          <p:cNvSpPr txBox="1"/>
          <p:nvPr/>
        </p:nvSpPr>
        <p:spPr>
          <a:xfrm>
            <a:off x="3782280" y="118533"/>
            <a:ext cx="8200205" cy="6629400"/>
          </a:xfrm>
          <a:prstGeom prst="round2DiagRect">
            <a:avLst>
              <a:gd name="adj1" fmla="val 0"/>
              <a:gd name="adj2" fmla="val 0"/>
            </a:avLst>
          </a:prstGeom>
          <a:noFill/>
          <a:ln>
            <a:noFill/>
          </a:ln>
        </p:spPr>
        <p:txBody>
          <a:bodyPr wrap="square" tIns="0" rIns="0" bIns="0" rtlCol="0" anchor="ctr" anchorCtr="0">
            <a:noAutofit/>
          </a:bodyPr>
          <a:lstStyle/>
          <a:p>
            <a:pPr>
              <a:lnSpc>
                <a:spcPts val="2300"/>
              </a:lnSpc>
              <a:buClr>
                <a:schemeClr val="tx2"/>
              </a:buClr>
            </a:pPr>
            <a:r>
              <a:rPr lang="en-US" sz="1200" dirty="0"/>
              <a:t>Fund Transfer type : NEFT only</a:t>
            </a:r>
          </a:p>
          <a:p>
            <a:pPr>
              <a:lnSpc>
                <a:spcPts val="2300"/>
              </a:lnSpc>
              <a:buClr>
                <a:schemeClr val="tx2"/>
              </a:buClr>
            </a:pPr>
            <a:r>
              <a:rPr lang="en-US" sz="1200" dirty="0"/>
              <a:t>Amount: Rs._______/-</a:t>
            </a:r>
          </a:p>
          <a:p>
            <a:pPr>
              <a:lnSpc>
                <a:spcPts val="2300"/>
              </a:lnSpc>
              <a:buClr>
                <a:schemeClr val="tx2"/>
              </a:buClr>
            </a:pPr>
            <a:r>
              <a:rPr lang="en-US" sz="1200" dirty="0"/>
              <a:t>Beneficiary Name: Capgemini Technology Services India Ltd.</a:t>
            </a:r>
          </a:p>
          <a:p>
            <a:pPr>
              <a:lnSpc>
                <a:spcPts val="2300"/>
              </a:lnSpc>
              <a:buClr>
                <a:schemeClr val="tx2"/>
              </a:buClr>
            </a:pPr>
            <a:r>
              <a:rPr lang="en-US" sz="1200" dirty="0"/>
              <a:t>Bank Name : BNP Paribas</a:t>
            </a:r>
          </a:p>
          <a:p>
            <a:pPr>
              <a:lnSpc>
                <a:spcPts val="2300"/>
              </a:lnSpc>
              <a:buClr>
                <a:schemeClr val="tx2"/>
              </a:buClr>
            </a:pPr>
            <a:r>
              <a:rPr lang="en-US" sz="1200" dirty="0"/>
              <a:t>IFSC : BNPA0009009</a:t>
            </a:r>
          </a:p>
          <a:p>
            <a:pPr>
              <a:lnSpc>
                <a:spcPts val="2300"/>
              </a:lnSpc>
              <a:buClr>
                <a:schemeClr val="tx2"/>
              </a:buClr>
            </a:pPr>
            <a:r>
              <a:rPr lang="en-US" sz="1200" dirty="0"/>
              <a:t>Bank Address : BNP Paribas House, 1 North Avenue, Maker </a:t>
            </a:r>
            <a:r>
              <a:rPr lang="en-US" sz="1200" dirty="0" err="1"/>
              <a:t>Maxity</a:t>
            </a:r>
            <a:r>
              <a:rPr lang="en-US" sz="1200" dirty="0"/>
              <a:t>, Bandra Kurla Complex, Bandra East, Mumbai 400 051</a:t>
            </a:r>
          </a:p>
          <a:p>
            <a:pPr>
              <a:lnSpc>
                <a:spcPts val="2300"/>
              </a:lnSpc>
              <a:buClr>
                <a:schemeClr val="tx2"/>
              </a:buClr>
            </a:pPr>
            <a:r>
              <a:rPr lang="en-US" sz="1200" dirty="0"/>
              <a:t>Bank Account Number : CAPGEMEXIT</a:t>
            </a:r>
            <a:r>
              <a:rPr lang="en-US" sz="1200" b="1" dirty="0">
                <a:highlight>
                  <a:srgbClr val="FFFF00"/>
                </a:highlight>
              </a:rPr>
              <a:t>EMPLOYEE ID NUMBER</a:t>
            </a:r>
          </a:p>
          <a:p>
            <a:pPr>
              <a:lnSpc>
                <a:spcPts val="2300"/>
              </a:lnSpc>
              <a:buClr>
                <a:schemeClr val="tx2"/>
              </a:buClr>
            </a:pPr>
            <a:r>
              <a:rPr lang="en-US" sz="1200" dirty="0"/>
              <a:t>Account Type : Current account</a:t>
            </a:r>
          </a:p>
          <a:p>
            <a:pPr>
              <a:lnSpc>
                <a:spcPts val="2300"/>
              </a:lnSpc>
              <a:buClr>
                <a:schemeClr val="tx2"/>
              </a:buClr>
            </a:pPr>
            <a:r>
              <a:rPr lang="en-US" sz="1200" dirty="0"/>
              <a:t>Note: Bank Account number is combination of “CAPGEMEXIT” fix words, without space, adding Employee Number. </a:t>
            </a:r>
          </a:p>
          <a:p>
            <a:pPr>
              <a:lnSpc>
                <a:spcPts val="2300"/>
              </a:lnSpc>
              <a:buClr>
                <a:schemeClr val="tx2"/>
              </a:buClr>
            </a:pPr>
            <a:r>
              <a:rPr lang="en-US" sz="1200" b="1" dirty="0"/>
              <a:t>Below are the scenarios - </a:t>
            </a:r>
          </a:p>
          <a:p>
            <a:pPr marL="171450" indent="-171450">
              <a:lnSpc>
                <a:spcPts val="2300"/>
              </a:lnSpc>
              <a:buClr>
                <a:schemeClr val="tx2"/>
              </a:buClr>
              <a:buFont typeface="Arial" panose="020B0604020202020204" pitchFamily="34" charset="0"/>
              <a:buChar char="•"/>
            </a:pPr>
            <a:r>
              <a:rPr lang="en-US" sz="1200" dirty="0"/>
              <a:t>If Natasha is having her Employee ID 001234 then account number is </a:t>
            </a:r>
            <a:r>
              <a:rPr lang="en-US" sz="1200" b="1" dirty="0">
                <a:highlight>
                  <a:srgbClr val="FFFF00"/>
                </a:highlight>
              </a:rPr>
              <a:t>CAPGEMEXIT001234</a:t>
            </a:r>
            <a:r>
              <a:rPr lang="en-US" sz="1200" dirty="0"/>
              <a:t> </a:t>
            </a:r>
          </a:p>
          <a:p>
            <a:pPr marL="171450" indent="-171450">
              <a:lnSpc>
                <a:spcPts val="2300"/>
              </a:lnSpc>
              <a:buClr>
                <a:schemeClr val="tx2"/>
              </a:buClr>
              <a:buFont typeface="Arial" panose="020B0604020202020204" pitchFamily="34" charset="0"/>
              <a:buChar char="•"/>
            </a:pPr>
            <a:r>
              <a:rPr lang="en-US" sz="1200" dirty="0"/>
              <a:t>If Natasha is having her Employee ID 012345 then account number is </a:t>
            </a:r>
            <a:r>
              <a:rPr lang="en-US" sz="1200" b="1" dirty="0">
                <a:highlight>
                  <a:srgbClr val="FFFF00"/>
                </a:highlight>
              </a:rPr>
              <a:t>CAPGEMEXIT012345</a:t>
            </a:r>
          </a:p>
          <a:p>
            <a:pPr marL="171450" indent="-171450">
              <a:lnSpc>
                <a:spcPts val="2300"/>
              </a:lnSpc>
              <a:buClr>
                <a:schemeClr val="tx2"/>
              </a:buClr>
              <a:buFont typeface="Arial" panose="020B0604020202020204" pitchFamily="34" charset="0"/>
              <a:buChar char="•"/>
            </a:pPr>
            <a:r>
              <a:rPr lang="en-US" sz="1200" dirty="0"/>
              <a:t>If Natasha is having her Employee ID 123456 then account number is </a:t>
            </a:r>
            <a:r>
              <a:rPr lang="en-US" sz="1200" b="1" dirty="0">
                <a:highlight>
                  <a:srgbClr val="FFFF00"/>
                </a:highlight>
              </a:rPr>
              <a:t>CAPGEMEXIT123456</a:t>
            </a:r>
          </a:p>
          <a:p>
            <a:pPr marL="171450" indent="-171450">
              <a:lnSpc>
                <a:spcPts val="2300"/>
              </a:lnSpc>
              <a:buClr>
                <a:schemeClr val="tx2"/>
              </a:buClr>
              <a:buFont typeface="Arial" panose="020B0604020202020204" pitchFamily="34" charset="0"/>
              <a:buChar char="•"/>
            </a:pPr>
            <a:r>
              <a:rPr lang="en-US" sz="1200" dirty="0"/>
              <a:t>If Natasha is having her Employee ID 12345678 then account number is </a:t>
            </a:r>
            <a:r>
              <a:rPr lang="en-US" sz="1200" b="1" dirty="0">
                <a:highlight>
                  <a:srgbClr val="FFFF00"/>
                </a:highlight>
              </a:rPr>
              <a:t>CAPGEMEXIT12345678</a:t>
            </a:r>
          </a:p>
          <a:p>
            <a:pPr>
              <a:lnSpc>
                <a:spcPts val="2300"/>
              </a:lnSpc>
              <a:buClr>
                <a:schemeClr val="tx2"/>
              </a:buClr>
            </a:pPr>
            <a:r>
              <a:rPr lang="en-US" sz="1200" b="1" dirty="0"/>
              <a:t>Please note once you make payment before 6 PM of the day we shall be able to check and confirm the receipt of payment next day by EOD &amp; if you make payment after 6 PM of the day then we shall be able to check and confirm the receipt of payment after 2 days.</a:t>
            </a:r>
          </a:p>
          <a:p>
            <a:pPr>
              <a:lnSpc>
                <a:spcPts val="2300"/>
              </a:lnSpc>
              <a:buClr>
                <a:schemeClr val="tx2"/>
              </a:buClr>
            </a:pPr>
            <a:r>
              <a:rPr lang="en-US" sz="1200" b="1" dirty="0"/>
              <a:t>If we do not receive any response or payment within 3 working days, we shall close your case for FFS which will take 30 days and letters will be released post that if amount will be     </a:t>
            </a:r>
          </a:p>
          <a:p>
            <a:pPr>
              <a:lnSpc>
                <a:spcPts val="2300"/>
              </a:lnSpc>
              <a:buClr>
                <a:schemeClr val="tx2"/>
              </a:buClr>
            </a:pPr>
            <a:r>
              <a:rPr lang="en-US" sz="1200" b="1" dirty="0"/>
              <a:t>positive.</a:t>
            </a:r>
          </a:p>
          <a:p>
            <a:pPr>
              <a:lnSpc>
                <a:spcPts val="2300"/>
              </a:lnSpc>
              <a:buClr>
                <a:schemeClr val="tx2"/>
              </a:buClr>
            </a:pPr>
            <a:endParaRPr lang="en-US" sz="1200" dirty="0">
              <a:latin typeface="+mj-lt"/>
            </a:endParaRP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35814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3657600" y="2369894"/>
            <a:ext cx="0" cy="37261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91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2400" y="345519"/>
            <a:ext cx="11353800" cy="2893100"/>
          </a:xfrm>
          <a:prstGeom prst="rect">
            <a:avLst/>
          </a:prstGeom>
          <a:solidFill>
            <a:schemeClr val="bg1"/>
          </a:solidFill>
        </p:spPr>
        <p:txBody>
          <a:bodyPr wrap="square" rtlCol="0">
            <a:spAutoFit/>
          </a:bodyPr>
          <a:lstStyle/>
          <a:p>
            <a:pPr marL="285750" indent="-285750">
              <a:buFont typeface="Wingdings" panose="05000000000000000000" pitchFamily="2" charset="2"/>
              <a:buChar char="§"/>
            </a:pPr>
            <a:r>
              <a:rPr lang="en-US" sz="1200" dirty="0"/>
              <a:t>Step 1: Go to </a:t>
            </a:r>
            <a:r>
              <a:rPr lang="en-US" sz="1200" dirty="0" err="1"/>
              <a:t>Capgemini</a:t>
            </a:r>
            <a:r>
              <a:rPr lang="en-US" sz="1200" dirty="0"/>
              <a:t> talent page link: </a:t>
            </a:r>
            <a:r>
              <a:rPr lang="en-US" sz="1200" dirty="0">
                <a:hlinkClick r:id="rId3"/>
              </a:rPr>
              <a:t>https://talent.capgemini.com/in</a:t>
            </a:r>
            <a:endParaRPr lang="en-US" sz="1200" dirty="0"/>
          </a:p>
          <a:p>
            <a:endParaRPr lang="en-US" sz="1200" u="sng" dirty="0"/>
          </a:p>
          <a:p>
            <a:pPr marL="285750" indent="-285750">
              <a:buFont typeface="Wingdings" panose="05000000000000000000" pitchFamily="2" charset="2"/>
              <a:buChar char="§"/>
            </a:pPr>
            <a:r>
              <a:rPr lang="en-US" sz="1200" dirty="0"/>
              <a:t>Step 2: Please click on India Application Portal under Helpdesk &amp; Support</a:t>
            </a:r>
          </a:p>
          <a:p>
            <a:endParaRPr lang="en-US" sz="1200" dirty="0"/>
          </a:p>
          <a:p>
            <a:pPr marL="285750" indent="-285750">
              <a:buFont typeface="Wingdings" panose="05000000000000000000" pitchFamily="2" charset="2"/>
              <a:buChar char="§"/>
            </a:pPr>
            <a:r>
              <a:rPr lang="en-IN" sz="1200" dirty="0"/>
              <a:t>Step 3: Once you login to India Application portal, you will be able to view the page as shown below</a:t>
            </a:r>
          </a:p>
          <a:p>
            <a:pPr marL="285750" indent="-285750">
              <a:buFont typeface="Wingdings" panose="05000000000000000000" pitchFamily="2" charset="2"/>
              <a:buChar char="§"/>
            </a:pPr>
            <a:endParaRPr lang="en-IN" sz="1200" dirty="0"/>
          </a:p>
          <a:p>
            <a:endParaRPr lang="en-IN" sz="1200" dirty="0"/>
          </a:p>
          <a:p>
            <a:endParaRPr lang="en-IN" sz="1200" dirty="0"/>
          </a:p>
          <a:p>
            <a:r>
              <a:rPr lang="en-US" sz="1600" dirty="0"/>
              <a:t>  </a:t>
            </a:r>
          </a:p>
          <a:p>
            <a:r>
              <a:rPr lang="en-US" sz="1600" dirty="0"/>
              <a:t>  </a:t>
            </a:r>
          </a:p>
          <a:p>
            <a:endParaRPr lang="en-US" dirty="0"/>
          </a:p>
          <a:p>
            <a:endParaRPr lang="en-US" dirty="0"/>
          </a:p>
          <a:p>
            <a:endParaRPr lang="en-US" dirty="0"/>
          </a:p>
        </p:txBody>
      </p:sp>
      <p:sp>
        <p:nvSpPr>
          <p:cNvPr id="7" name="Title 5">
            <a:extLst>
              <a:ext uri="{FF2B5EF4-FFF2-40B4-BE49-F238E27FC236}">
                <a16:creationId xmlns:a16="http://schemas.microsoft.com/office/drawing/2014/main" id="{F43D7A98-8B2F-4A79-BEA3-55EBF39D47C3}"/>
              </a:ext>
            </a:extLst>
          </p:cNvPr>
          <p:cNvSpPr txBox="1">
            <a:spLocks/>
          </p:cNvSpPr>
          <p:nvPr/>
        </p:nvSpPr>
        <p:spPr>
          <a:xfrm>
            <a:off x="-24384" y="-106089"/>
            <a:ext cx="12216384" cy="530441"/>
          </a:xfrm>
          <a:prstGeom prst="rect">
            <a:avLst/>
          </a:prstGeom>
          <a:solidFill>
            <a:schemeClr val="bg1"/>
          </a:solidFill>
        </p:spPr>
        <p:txBody>
          <a:bodyPr>
            <a:normAutofit fontScale="25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br>
              <a:rPr lang="en-US" sz="5300" b="1" dirty="0">
                <a:solidFill>
                  <a:srgbClr val="0070AD"/>
                </a:solidFill>
              </a:rPr>
            </a:br>
            <a:r>
              <a:rPr lang="en-US" sz="5300" b="1" dirty="0">
                <a:solidFill>
                  <a:srgbClr val="0070AD"/>
                </a:solidFill>
              </a:rPr>
              <a:t>   Login Procedure</a:t>
            </a:r>
            <a:br>
              <a:rPr lang="en-US" sz="2800" b="1" dirty="0">
                <a:solidFill>
                  <a:srgbClr val="0070AD"/>
                </a:solidFill>
              </a:rPr>
            </a:br>
            <a:br>
              <a:rPr lang="en-US" sz="2800" b="1" dirty="0">
                <a:solidFill>
                  <a:srgbClr val="0070AD"/>
                </a:solidFill>
              </a:rPr>
            </a:br>
            <a:endParaRPr lang="en-US" sz="2800" b="1" dirty="0">
              <a:solidFill>
                <a:srgbClr val="0070AD"/>
              </a:solidFill>
            </a:endParaRPr>
          </a:p>
        </p:txBody>
      </p:sp>
      <p:cxnSp>
        <p:nvCxnSpPr>
          <p:cNvPr id="13" name="Straight Arrow Connector 12"/>
          <p:cNvCxnSpPr/>
          <p:nvPr/>
        </p:nvCxnSpPr>
        <p:spPr>
          <a:xfrm>
            <a:off x="6553200" y="3907152"/>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91400" y="3722486"/>
            <a:ext cx="1066800" cy="369332"/>
          </a:xfrm>
          <a:prstGeom prst="rect">
            <a:avLst/>
          </a:prstGeom>
          <a:solidFill>
            <a:schemeClr val="bg1"/>
          </a:solidFill>
        </p:spPr>
        <p:txBody>
          <a:bodyPr wrap="square" rtlCol="0">
            <a:spAutoFit/>
          </a:bodyPr>
          <a:lstStyle/>
          <a:p>
            <a:r>
              <a:rPr lang="en-US" dirty="0">
                <a:solidFill>
                  <a:schemeClr val="tx2"/>
                </a:solidFill>
              </a:rPr>
              <a:t>Click</a:t>
            </a:r>
          </a:p>
        </p:txBody>
      </p:sp>
      <p:sp>
        <p:nvSpPr>
          <p:cNvPr id="6" name="TextBox 5">
            <a:extLst>
              <a:ext uri="{FF2B5EF4-FFF2-40B4-BE49-F238E27FC236}">
                <a16:creationId xmlns:a16="http://schemas.microsoft.com/office/drawing/2014/main" id="{C98E7BE2-0631-9C0E-9A0F-8306164C3CBB}"/>
              </a:ext>
            </a:extLst>
          </p:cNvPr>
          <p:cNvSpPr txBox="1"/>
          <p:nvPr/>
        </p:nvSpPr>
        <p:spPr>
          <a:xfrm>
            <a:off x="656897" y="1445523"/>
            <a:ext cx="10373710" cy="276999"/>
          </a:xfrm>
          <a:prstGeom prst="rect">
            <a:avLst/>
          </a:prstGeom>
          <a:solidFill>
            <a:schemeClr val="bg1"/>
          </a:solidFill>
        </p:spPr>
        <p:txBody>
          <a:bodyPr wrap="square">
            <a:spAutoFit/>
          </a:bodyPr>
          <a:lstStyle/>
          <a:p>
            <a:r>
              <a:rPr lang="en-US" sz="1200" dirty="0"/>
              <a:t>*Exit Clearance Management System can also be accessed through: </a:t>
            </a:r>
            <a:r>
              <a:rPr lang="en-US" sz="1200" b="1" dirty="0">
                <a:solidFill>
                  <a:srgbClr val="0000FF"/>
                </a:solidFill>
              </a:rPr>
              <a:t>https://ecms.fs.capgemini.com/</a:t>
            </a:r>
            <a:endParaRPr lang="en-IN" sz="1200" dirty="0"/>
          </a:p>
        </p:txBody>
      </p:sp>
      <p:pic>
        <p:nvPicPr>
          <p:cNvPr id="4" name="Picture 3">
            <a:extLst>
              <a:ext uri="{FF2B5EF4-FFF2-40B4-BE49-F238E27FC236}">
                <a16:creationId xmlns:a16="http://schemas.microsoft.com/office/drawing/2014/main" id="{7D4A0322-E24E-FE69-4D3C-BE84B29A28F1}"/>
              </a:ext>
            </a:extLst>
          </p:cNvPr>
          <p:cNvPicPr>
            <a:picLocks noChangeAspect="1"/>
          </p:cNvPicPr>
          <p:nvPr/>
        </p:nvPicPr>
        <p:blipFill rotWithShape="1">
          <a:blip r:embed="rId4"/>
          <a:srcRect t="11591" r="1250" b="3964"/>
          <a:stretch/>
        </p:blipFill>
        <p:spPr>
          <a:xfrm>
            <a:off x="722586" y="1897715"/>
            <a:ext cx="11094720" cy="4614766"/>
          </a:xfrm>
          <a:prstGeom prst="rect">
            <a:avLst/>
          </a:prstGeom>
          <a:solidFill>
            <a:schemeClr val="bg1"/>
          </a:solidFill>
          <a:ln>
            <a:solidFill>
              <a:schemeClr val="bg1">
                <a:lumMod val="75000"/>
              </a:schemeClr>
            </a:solidFill>
          </a:ln>
        </p:spPr>
      </p:pic>
      <p:sp>
        <p:nvSpPr>
          <p:cNvPr id="5" name="Speech Bubble: Rectangle with Corners Rounded 7">
            <a:extLst>
              <a:ext uri="{FF2B5EF4-FFF2-40B4-BE49-F238E27FC236}">
                <a16:creationId xmlns:a16="http://schemas.microsoft.com/office/drawing/2014/main" id="{C95A3A83-4999-9E13-F264-162BB3F14D1A}"/>
              </a:ext>
            </a:extLst>
          </p:cNvPr>
          <p:cNvSpPr/>
          <p:nvPr/>
        </p:nvSpPr>
        <p:spPr>
          <a:xfrm>
            <a:off x="-76200" y="4091818"/>
            <a:ext cx="760686" cy="317785"/>
          </a:xfrm>
          <a:prstGeom prst="wedgeRoundRectCallout">
            <a:avLst>
              <a:gd name="adj1" fmla="val 55159"/>
              <a:gd name="adj2" fmla="val -3176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ECMS</a:t>
            </a:r>
          </a:p>
        </p:txBody>
      </p:sp>
    </p:spTree>
    <p:extLst>
      <p:ext uri="{BB962C8B-B14F-4D97-AF65-F5344CB8AC3E}">
        <p14:creationId xmlns:p14="http://schemas.microsoft.com/office/powerpoint/2010/main" val="132506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7EC9B1B-526B-49B5-A279-9D40D6F4E52A}"/>
              </a:ext>
            </a:extLst>
          </p:cNvPr>
          <p:cNvGraphicFramePr>
            <a:graphicFrameLocks noGrp="1"/>
          </p:cNvGraphicFramePr>
          <p:nvPr/>
        </p:nvGraphicFramePr>
        <p:xfrm>
          <a:off x="6257915" y="2133600"/>
          <a:ext cx="5652665" cy="1981199"/>
        </p:xfrm>
        <a:graphic>
          <a:graphicData uri="http://schemas.openxmlformats.org/drawingml/2006/table">
            <a:tbl>
              <a:tblPr firstRow="1" firstCol="1" bandRow="1">
                <a:tableStyleId>{5C22544A-7EE6-4342-B048-85BDC9FD1C3A}</a:tableStyleId>
              </a:tblPr>
              <a:tblGrid>
                <a:gridCol w="1680210">
                  <a:extLst>
                    <a:ext uri="{9D8B030D-6E8A-4147-A177-3AD203B41FA5}">
                      <a16:colId xmlns:a16="http://schemas.microsoft.com/office/drawing/2014/main" val="950932607"/>
                    </a:ext>
                  </a:extLst>
                </a:gridCol>
                <a:gridCol w="3972455">
                  <a:extLst>
                    <a:ext uri="{9D8B030D-6E8A-4147-A177-3AD203B41FA5}">
                      <a16:colId xmlns:a16="http://schemas.microsoft.com/office/drawing/2014/main" val="2515543979"/>
                    </a:ext>
                  </a:extLst>
                </a:gridCol>
              </a:tblGrid>
              <a:tr h="426305">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Altran Technologies India Pvt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3463940"/>
                  </a:ext>
                </a:extLst>
              </a:tr>
              <a:tr h="259149">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 PARIBAS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4281007"/>
                  </a:ext>
                </a:extLst>
              </a:tr>
              <a:tr h="518298">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EAST TOWERS (SOOD TOWERS), 1ST FLOOR, 25, BARAKHAMBA ROAD, NEW DELHI - 110001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78756"/>
                  </a:ext>
                </a:extLst>
              </a:tr>
              <a:tr h="259149">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0906510988200119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1040529"/>
                  </a:ext>
                </a:extLst>
              </a:tr>
              <a:tr h="259149">
                <a:tc>
                  <a:txBody>
                    <a:bodyPr/>
                    <a:lstStyle/>
                    <a:p>
                      <a:pPr marL="0" marR="0">
                        <a:lnSpc>
                          <a:spcPts val="1800"/>
                        </a:lnSpc>
                        <a:spcBef>
                          <a:spcPts val="0"/>
                        </a:spcBef>
                        <a:spcAft>
                          <a:spcPts val="0"/>
                        </a:spcAft>
                      </a:pPr>
                      <a:r>
                        <a:rPr lang="en-IN" sz="1200">
                          <a:effectLst/>
                        </a:rPr>
                        <a:t>IFSC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BNPA0009065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8385726"/>
                  </a:ext>
                </a:extLst>
              </a:tr>
              <a:tr h="259149">
                <a:tc>
                  <a:txBody>
                    <a:bodyPr/>
                    <a:lstStyle/>
                    <a:p>
                      <a:pPr marL="0" marR="0">
                        <a:lnSpc>
                          <a:spcPts val="1800"/>
                        </a:lnSpc>
                        <a:spcBef>
                          <a:spcPts val="0"/>
                        </a:spcBef>
                        <a:spcAft>
                          <a:spcPts val="0"/>
                        </a:spcAft>
                      </a:pPr>
                      <a:r>
                        <a:rPr lang="en-IN" sz="1200">
                          <a:effectLst/>
                        </a:rPr>
                        <a:t>Account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0513245"/>
                  </a:ext>
                </a:extLst>
              </a:tr>
            </a:tbl>
          </a:graphicData>
        </a:graphic>
      </p:graphicFrame>
      <p:graphicFrame>
        <p:nvGraphicFramePr>
          <p:cNvPr id="5" name="Table 4">
            <a:extLst>
              <a:ext uri="{FF2B5EF4-FFF2-40B4-BE49-F238E27FC236}">
                <a16:creationId xmlns:a16="http://schemas.microsoft.com/office/drawing/2014/main" id="{5725E381-F3B1-4318-AD81-B1564B432200}"/>
              </a:ext>
            </a:extLst>
          </p:cNvPr>
          <p:cNvGraphicFramePr>
            <a:graphicFrameLocks noGrp="1"/>
          </p:cNvGraphicFramePr>
          <p:nvPr/>
        </p:nvGraphicFramePr>
        <p:xfrm>
          <a:off x="304800" y="2133600"/>
          <a:ext cx="5644198" cy="2015777"/>
        </p:xfrm>
        <a:graphic>
          <a:graphicData uri="http://schemas.openxmlformats.org/drawingml/2006/table">
            <a:tbl>
              <a:tblPr firstRow="1" firstCol="1" bandRow="1">
                <a:tableStyleId>{5C22544A-7EE6-4342-B048-85BDC9FD1C3A}</a:tableStyleId>
              </a:tblPr>
              <a:tblGrid>
                <a:gridCol w="2565539">
                  <a:extLst>
                    <a:ext uri="{9D8B030D-6E8A-4147-A177-3AD203B41FA5}">
                      <a16:colId xmlns:a16="http://schemas.microsoft.com/office/drawing/2014/main" val="234895651"/>
                    </a:ext>
                  </a:extLst>
                </a:gridCol>
                <a:gridCol w="3078659">
                  <a:extLst>
                    <a:ext uri="{9D8B030D-6E8A-4147-A177-3AD203B41FA5}">
                      <a16:colId xmlns:a16="http://schemas.microsoft.com/office/drawing/2014/main" val="436149464"/>
                    </a:ext>
                  </a:extLst>
                </a:gridCol>
              </a:tblGrid>
              <a:tr h="328533">
                <a:tc>
                  <a:txBody>
                    <a:bodyPr/>
                    <a:lstStyle/>
                    <a:p>
                      <a:pPr marL="0" marR="0">
                        <a:lnSpc>
                          <a:spcPts val="1800"/>
                        </a:lnSpc>
                        <a:spcBef>
                          <a:spcPts val="0"/>
                        </a:spcBef>
                        <a:spcAft>
                          <a:spcPts val="0"/>
                        </a:spcAft>
                      </a:pPr>
                      <a:r>
                        <a:rPr lang="en-IN" sz="1200" dirty="0">
                          <a:effectLst/>
                        </a:rPr>
                        <a:t>Account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ts val="1800"/>
                        </a:lnSpc>
                        <a:spcBef>
                          <a:spcPts val="0"/>
                        </a:spcBef>
                        <a:spcAft>
                          <a:spcPts val="0"/>
                        </a:spcAft>
                      </a:pPr>
                      <a:r>
                        <a:rPr lang="en-IN" sz="1200" dirty="0">
                          <a:effectLst/>
                        </a:rPr>
                        <a:t>Capgemini</a:t>
                      </a:r>
                      <a:r>
                        <a:rPr lang="en-IN" sz="1200" baseline="0" dirty="0">
                          <a:effectLst/>
                        </a:rPr>
                        <a:t> Technology Services India</a:t>
                      </a:r>
                      <a:r>
                        <a:rPr lang="en-IN" sz="1200" dirty="0">
                          <a:effectLst/>
                        </a:rPr>
                        <a:t>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3801271"/>
                  </a:ext>
                </a:extLst>
              </a:tr>
              <a:tr h="229259">
                <a:tc>
                  <a:txBody>
                    <a:bodyPr/>
                    <a:lstStyle/>
                    <a:p>
                      <a:pPr marL="0" marR="0">
                        <a:lnSpc>
                          <a:spcPts val="1800"/>
                        </a:lnSpc>
                        <a:spcBef>
                          <a:spcPts val="0"/>
                        </a:spcBef>
                        <a:spcAft>
                          <a:spcPts val="0"/>
                        </a:spcAft>
                      </a:pPr>
                      <a:r>
                        <a:rPr lang="en-IN" sz="1200" dirty="0">
                          <a:effectLst/>
                        </a:rPr>
                        <a:t>Bank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 Paribas</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8883020"/>
                  </a:ext>
                </a:extLst>
              </a:tr>
              <a:tr h="229259">
                <a:tc>
                  <a:txBody>
                    <a:bodyPr/>
                    <a:lstStyle/>
                    <a:p>
                      <a:pPr marL="0" marR="0">
                        <a:lnSpc>
                          <a:spcPts val="1800"/>
                        </a:lnSpc>
                        <a:spcBef>
                          <a:spcPts val="0"/>
                        </a:spcBef>
                        <a:spcAft>
                          <a:spcPts val="0"/>
                        </a:spcAft>
                      </a:pPr>
                      <a:r>
                        <a:rPr lang="en-IN" sz="1200">
                          <a:effectLst/>
                        </a:rPr>
                        <a:t>Bank Account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solidFill>
                            <a:schemeClr val="tx1"/>
                          </a:solidFill>
                          <a:effectLst/>
                          <a:ea typeface="Calibri" panose="020F0502020204030204" pitchFamily="34" charset="0"/>
                          <a:cs typeface="Times New Roman" panose="02020603050405020304" pitchFamily="18" charset="0"/>
                        </a:rPr>
                        <a:t>CAPGEMEXIT</a:t>
                      </a:r>
                      <a:r>
                        <a:rPr lang="en-IN" sz="1200" u="sng" dirty="0">
                          <a:solidFill>
                            <a:schemeClr val="tx1"/>
                          </a:solidFill>
                          <a:effectLst/>
                          <a:ea typeface="Calibri" panose="020F0502020204030204" pitchFamily="34" charset="0"/>
                          <a:cs typeface="Times New Roman" panose="02020603050405020304" pitchFamily="18" charset="0"/>
                        </a:rPr>
                        <a:t>EMPLOYEE ID NUMBER</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1484217"/>
                  </a:ext>
                </a:extLst>
              </a:tr>
              <a:tr h="229259">
                <a:tc>
                  <a:txBody>
                    <a:bodyPr/>
                    <a:lstStyle/>
                    <a:p>
                      <a:pPr marL="0" marR="0">
                        <a:lnSpc>
                          <a:spcPts val="1800"/>
                        </a:lnSpc>
                        <a:spcBef>
                          <a:spcPts val="0"/>
                        </a:spcBef>
                        <a:spcAft>
                          <a:spcPts val="0"/>
                        </a:spcAft>
                      </a:pPr>
                      <a:r>
                        <a:rPr lang="en-IN" sz="1200" dirty="0">
                          <a:effectLst/>
                        </a:rPr>
                        <a:t>IFSC/SWIFT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BNPA0009009</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5569054"/>
                  </a:ext>
                </a:extLst>
              </a:tr>
              <a:tr h="229259">
                <a:tc>
                  <a:txBody>
                    <a:bodyPr/>
                    <a:lstStyle/>
                    <a:p>
                      <a:pPr marL="0" marR="0">
                        <a:lnSpc>
                          <a:spcPts val="1800"/>
                        </a:lnSpc>
                        <a:spcBef>
                          <a:spcPts val="0"/>
                        </a:spcBef>
                        <a:spcAft>
                          <a:spcPts val="0"/>
                        </a:spcAft>
                      </a:pPr>
                      <a:r>
                        <a:rPr lang="en-IN" sz="1200" dirty="0">
                          <a:effectLst/>
                        </a:rPr>
                        <a:t>Branch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IN" sz="1200" dirty="0">
                          <a:solidFill>
                            <a:schemeClr val="tx1"/>
                          </a:solidFill>
                          <a:effectLst/>
                          <a:ea typeface="Calibri" panose="020F0502020204030204" pitchFamily="34" charset="0"/>
                          <a:cs typeface="Times New Roman" panose="02020603050405020304" pitchFamily="18" charset="0"/>
                        </a:rPr>
                        <a:t>BNP Paribas House, 1 North Avenue, Maker </a:t>
                      </a:r>
                      <a:r>
                        <a:rPr lang="en-IN" sz="1200" dirty="0" err="1">
                          <a:solidFill>
                            <a:schemeClr val="tx1"/>
                          </a:solidFill>
                          <a:effectLst/>
                          <a:ea typeface="Calibri" panose="020F0502020204030204" pitchFamily="34" charset="0"/>
                          <a:cs typeface="Times New Roman" panose="02020603050405020304" pitchFamily="18" charset="0"/>
                        </a:rPr>
                        <a:t>Maxity</a:t>
                      </a:r>
                      <a:r>
                        <a:rPr lang="en-IN" sz="1200" dirty="0">
                          <a:solidFill>
                            <a:schemeClr val="tx1"/>
                          </a:solidFill>
                          <a:effectLst/>
                          <a:ea typeface="Calibri" panose="020F0502020204030204" pitchFamily="34" charset="0"/>
                          <a:cs typeface="Times New Roman" panose="02020603050405020304" pitchFamily="18" charset="0"/>
                        </a:rPr>
                        <a:t>, </a:t>
                      </a:r>
                      <a:r>
                        <a:rPr lang="en-IN" sz="1200" dirty="0" err="1">
                          <a:solidFill>
                            <a:schemeClr val="tx1"/>
                          </a:solidFill>
                          <a:effectLst/>
                          <a:ea typeface="Calibri" panose="020F0502020204030204" pitchFamily="34" charset="0"/>
                          <a:cs typeface="Times New Roman" panose="02020603050405020304" pitchFamily="18" charset="0"/>
                        </a:rPr>
                        <a:t>Bandra</a:t>
                      </a:r>
                      <a:r>
                        <a:rPr lang="en-IN" sz="1200" dirty="0">
                          <a:solidFill>
                            <a:schemeClr val="tx1"/>
                          </a:solidFill>
                          <a:effectLst/>
                          <a:ea typeface="Calibri" panose="020F0502020204030204" pitchFamily="34" charset="0"/>
                          <a:cs typeface="Times New Roman" panose="02020603050405020304" pitchFamily="18" charset="0"/>
                        </a:rPr>
                        <a:t> </a:t>
                      </a:r>
                      <a:r>
                        <a:rPr lang="en-IN" sz="1200" dirty="0" err="1">
                          <a:solidFill>
                            <a:schemeClr val="tx1"/>
                          </a:solidFill>
                          <a:effectLst/>
                          <a:ea typeface="Calibri" panose="020F0502020204030204" pitchFamily="34" charset="0"/>
                          <a:cs typeface="Times New Roman" panose="02020603050405020304" pitchFamily="18" charset="0"/>
                        </a:rPr>
                        <a:t>Kurla</a:t>
                      </a:r>
                      <a:r>
                        <a:rPr lang="en-IN" sz="1200" dirty="0">
                          <a:solidFill>
                            <a:schemeClr val="tx1"/>
                          </a:solidFill>
                          <a:effectLst/>
                          <a:ea typeface="Calibri" panose="020F0502020204030204" pitchFamily="34" charset="0"/>
                          <a:cs typeface="Times New Roman" panose="02020603050405020304" pitchFamily="18" charset="0"/>
                        </a:rPr>
                        <a:t> Complex, </a:t>
                      </a:r>
                      <a:r>
                        <a:rPr lang="en-IN" sz="1200" dirty="0" err="1">
                          <a:solidFill>
                            <a:schemeClr val="tx1"/>
                          </a:solidFill>
                          <a:effectLst/>
                          <a:ea typeface="Calibri" panose="020F0502020204030204" pitchFamily="34" charset="0"/>
                          <a:cs typeface="Times New Roman" panose="02020603050405020304" pitchFamily="18" charset="0"/>
                        </a:rPr>
                        <a:t>Bandra</a:t>
                      </a:r>
                      <a:r>
                        <a:rPr lang="en-IN" sz="1200" dirty="0">
                          <a:solidFill>
                            <a:schemeClr val="tx1"/>
                          </a:solidFill>
                          <a:effectLst/>
                          <a:ea typeface="Calibri" panose="020F0502020204030204" pitchFamily="34" charset="0"/>
                          <a:cs typeface="Times New Roman" panose="02020603050405020304" pitchFamily="18" charset="0"/>
                        </a:rPr>
                        <a:t> East, Mumbai 400 051</a:t>
                      </a:r>
                      <a:endParaRPr lang="en-US" sz="1200" dirty="0">
                        <a:solidFill>
                          <a:schemeClr val="tx1"/>
                        </a:solidFill>
                        <a:effectLs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70074924"/>
                  </a:ext>
                </a:extLst>
              </a:tr>
              <a:tr h="229259">
                <a:tc>
                  <a:txBody>
                    <a:bodyPr/>
                    <a:lstStyle/>
                    <a:p>
                      <a:pPr marL="0" marR="0">
                        <a:lnSpc>
                          <a:spcPts val="1800"/>
                        </a:lnSpc>
                        <a:spcBef>
                          <a:spcPts val="0"/>
                        </a:spcBef>
                        <a:spcAft>
                          <a:spcPts val="0"/>
                        </a:spcAft>
                      </a:pPr>
                      <a:r>
                        <a:rPr lang="en-IN" sz="1200" dirty="0">
                          <a:effectLst/>
                        </a:rPr>
                        <a:t>Account Type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5194528"/>
                  </a:ext>
                </a:extLst>
              </a:tr>
            </a:tbl>
          </a:graphicData>
        </a:graphic>
      </p:graphicFrame>
      <p:graphicFrame>
        <p:nvGraphicFramePr>
          <p:cNvPr id="6" name="Table 5">
            <a:extLst>
              <a:ext uri="{FF2B5EF4-FFF2-40B4-BE49-F238E27FC236}">
                <a16:creationId xmlns:a16="http://schemas.microsoft.com/office/drawing/2014/main" id="{FB31097C-D7A8-4ABC-84D0-925F56C89CF0}"/>
              </a:ext>
            </a:extLst>
          </p:cNvPr>
          <p:cNvGraphicFramePr>
            <a:graphicFrameLocks noGrp="1"/>
          </p:cNvGraphicFramePr>
          <p:nvPr/>
        </p:nvGraphicFramePr>
        <p:xfrm>
          <a:off x="3352800" y="4588815"/>
          <a:ext cx="5534133" cy="1811986"/>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2586319640"/>
                    </a:ext>
                  </a:extLst>
                </a:gridCol>
                <a:gridCol w="3705333">
                  <a:extLst>
                    <a:ext uri="{9D8B030D-6E8A-4147-A177-3AD203B41FA5}">
                      <a16:colId xmlns:a16="http://schemas.microsoft.com/office/drawing/2014/main" val="3166207041"/>
                    </a:ext>
                  </a:extLst>
                </a:gridCol>
              </a:tblGrid>
              <a:tr h="462906">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GLOBAL EDGE SOFTWARE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8251048"/>
                  </a:ext>
                </a:extLst>
              </a:tr>
              <a:tr h="269816">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CITI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05212551"/>
                  </a:ext>
                </a:extLst>
              </a:tr>
              <a:tr h="269816">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MG ROAD, BANGALORE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98507773"/>
                  </a:ext>
                </a:extLst>
              </a:tr>
              <a:tr h="269816">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0522597031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5886111"/>
                  </a:ext>
                </a:extLst>
              </a:tr>
              <a:tr h="269816">
                <a:tc>
                  <a:txBody>
                    <a:bodyPr/>
                    <a:lstStyle/>
                    <a:p>
                      <a:pPr marL="0" marR="0">
                        <a:lnSpc>
                          <a:spcPts val="1800"/>
                        </a:lnSpc>
                        <a:spcBef>
                          <a:spcPts val="0"/>
                        </a:spcBef>
                        <a:spcAft>
                          <a:spcPts val="0"/>
                        </a:spcAft>
                      </a:pPr>
                      <a:r>
                        <a:rPr lang="en-IN" sz="1200" dirty="0">
                          <a:effectLst/>
                        </a:rPr>
                        <a:t>IFSC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CITI0000004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8546448"/>
                  </a:ext>
                </a:extLst>
              </a:tr>
              <a:tr h="269816">
                <a:tc>
                  <a:txBody>
                    <a:bodyPr/>
                    <a:lstStyle/>
                    <a:p>
                      <a:pPr marL="0" marR="0">
                        <a:lnSpc>
                          <a:spcPts val="1800"/>
                        </a:lnSpc>
                        <a:spcBef>
                          <a:spcPts val="0"/>
                        </a:spcBef>
                        <a:spcAft>
                          <a:spcPts val="0"/>
                        </a:spcAft>
                      </a:pPr>
                      <a:r>
                        <a:rPr lang="en-IN" sz="1200" dirty="0">
                          <a:effectLst/>
                        </a:rPr>
                        <a:t>ACCOUNT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CURRENT ACCOUNT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46166188"/>
                  </a:ext>
                </a:extLst>
              </a:tr>
            </a:tbl>
          </a:graphicData>
        </a:graphic>
      </p:graphicFrame>
      <p:sp>
        <p:nvSpPr>
          <p:cNvPr id="7" name="Rectangle 1">
            <a:extLst>
              <a:ext uri="{FF2B5EF4-FFF2-40B4-BE49-F238E27FC236}">
                <a16:creationId xmlns:a16="http://schemas.microsoft.com/office/drawing/2014/main" id="{FE21E532-77EE-4B88-A3A4-36234615EFE5}"/>
              </a:ext>
            </a:extLst>
          </p:cNvPr>
          <p:cNvSpPr>
            <a:spLocks noChangeArrowheads="1"/>
          </p:cNvSpPr>
          <p:nvPr/>
        </p:nvSpPr>
        <p:spPr bwMode="auto">
          <a:xfrm>
            <a:off x="331509" y="1152170"/>
            <a:ext cx="46482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1F497D"/>
                </a:solidFill>
                <a:ea typeface="Calibri" panose="020F0502020204030204" pitchFamily="34" charset="0"/>
                <a:cs typeface="Times New Roman" panose="02020603050405020304" pitchFamily="18" charset="0"/>
              </a:rPr>
              <a:t>Capgemini Technology Services India LTD</a:t>
            </a:r>
          </a:p>
          <a:p>
            <a:pPr eaLnBrk="0" fontAlgn="base" hangingPunct="0">
              <a:spcBef>
                <a:spcPct val="0"/>
              </a:spcBef>
              <a:spcAft>
                <a:spcPct val="0"/>
              </a:spcAft>
            </a:pPr>
            <a:r>
              <a:rPr lang="en-US" altLang="en-US" sz="1200" b="1" u="sng" dirty="0">
                <a:solidFill>
                  <a:srgbClr val="1F497D"/>
                </a:solidFill>
                <a:ea typeface="Calibri" panose="020F0502020204030204" pitchFamily="34" charset="0"/>
                <a:cs typeface="Times New Roman" panose="02020603050405020304" pitchFamily="18" charset="0"/>
              </a:rPr>
              <a:t>Altran Technologies India </a:t>
            </a:r>
            <a:r>
              <a:rPr lang="en-US" altLang="en-US" sz="1200" b="1" u="sng" dirty="0" err="1">
                <a:solidFill>
                  <a:srgbClr val="1F497D"/>
                </a:solidFill>
                <a:ea typeface="Calibri" panose="020F0502020204030204" pitchFamily="34" charset="0"/>
                <a:cs typeface="Times New Roman" panose="02020603050405020304" pitchFamily="18" charset="0"/>
              </a:rPr>
              <a:t>Pvt</a:t>
            </a:r>
            <a:r>
              <a:rPr lang="en-US" altLang="en-US" sz="1200" b="1" u="sng" dirty="0">
                <a:solidFill>
                  <a:srgbClr val="1F497D"/>
                </a:solidFill>
                <a:ea typeface="Calibri" panose="020F0502020204030204" pitchFamily="34" charset="0"/>
                <a:cs typeface="Times New Roman" panose="02020603050405020304" pitchFamily="18" charset="0"/>
              </a:rPr>
              <a:t> Ltd: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1F497D"/>
                </a:solidFill>
                <a:effectLst/>
                <a:ea typeface="Calibri" panose="020F0502020204030204" pitchFamily="34" charset="0"/>
                <a:cs typeface="Times New Roman" panose="02020603050405020304" pitchFamily="18" charset="0"/>
              </a:rPr>
              <a:t>GLOBAL EDGE SOFTWARE LTD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C434F1C-C361-4929-B8E8-61899929DEF5}"/>
              </a:ext>
            </a:extLst>
          </p:cNvPr>
          <p:cNvSpPr txBox="1"/>
          <p:nvPr/>
        </p:nvSpPr>
        <p:spPr>
          <a:xfrm>
            <a:off x="609597" y="304800"/>
            <a:ext cx="5181602" cy="523220"/>
          </a:xfrm>
          <a:prstGeom prst="rect">
            <a:avLst/>
          </a:prstGeom>
          <a:noFill/>
        </p:spPr>
        <p:txBody>
          <a:bodyPr wrap="square">
            <a:spAutoFit/>
          </a:bodyPr>
          <a:lstStyle/>
          <a:p>
            <a:r>
              <a:rPr lang="en-US" sz="2800" b="1" dirty="0">
                <a:solidFill>
                  <a:schemeClr val="tx2">
                    <a:lumMod val="60000"/>
                    <a:lumOff val="40000"/>
                  </a:schemeClr>
                </a:solidFill>
              </a:rPr>
              <a:t>Bank Details</a:t>
            </a:r>
            <a:r>
              <a:rPr lang="en-US" sz="2800" dirty="0">
                <a:solidFill>
                  <a:schemeClr val="tx2">
                    <a:lumMod val="60000"/>
                    <a:lumOff val="40000"/>
                  </a:schemeClr>
                </a:solidFill>
              </a:rPr>
              <a:t> </a:t>
            </a:r>
          </a:p>
        </p:txBody>
      </p:sp>
    </p:spTree>
    <p:extLst>
      <p:ext uri="{BB962C8B-B14F-4D97-AF65-F5344CB8AC3E}">
        <p14:creationId xmlns:p14="http://schemas.microsoft.com/office/powerpoint/2010/main" val="187449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9772" y="228600"/>
            <a:ext cx="11887200" cy="7109639"/>
          </a:xfrm>
          <a:prstGeom prst="rect">
            <a:avLst/>
          </a:prstGeom>
          <a:noFill/>
        </p:spPr>
        <p:txBody>
          <a:bodyPr wrap="square" rtlCol="0">
            <a:spAutoFit/>
          </a:bodyPr>
          <a:lstStyle/>
          <a:p>
            <a:pPr lvl="0"/>
            <a:r>
              <a:rPr lang="en-US" sz="1600" b="1" dirty="0">
                <a:solidFill>
                  <a:srgbClr val="12ABDB"/>
                </a:solidFill>
              </a:rPr>
              <a:t>Shift/On-call Allowance:</a:t>
            </a:r>
          </a:p>
          <a:p>
            <a:pPr lvl="0"/>
            <a:endParaRPr lang="en-US" sz="1600" b="1" dirty="0">
              <a:solidFill>
                <a:srgbClr val="12ABDB"/>
              </a:solidFill>
            </a:endParaRPr>
          </a:p>
          <a:p>
            <a:pPr marL="171450" lvl="0" indent="-171450">
              <a:buFont typeface="Arial" panose="020B0604020202020204" pitchFamily="34" charset="0"/>
              <a:buChar char="•"/>
            </a:pPr>
            <a:r>
              <a:rPr lang="en-US" sz="1200" dirty="0"/>
              <a:t> Those who are close to their LWD, Shift allowance portal will be enabled only 5 days prior to their LWD. </a:t>
            </a:r>
          </a:p>
          <a:p>
            <a:pPr lvl="0"/>
            <a:endParaRPr lang="en-US" sz="1200" dirty="0"/>
          </a:p>
          <a:p>
            <a:pPr marL="171450" indent="-171450">
              <a:buFont typeface="Arial" panose="020B0604020202020204" pitchFamily="34" charset="0"/>
              <a:buChar char="•"/>
            </a:pPr>
            <a:r>
              <a:rPr lang="en-US" sz="1200" dirty="0"/>
              <a:t>Please note that your attendance and roster are updated on the tool</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dirty="0"/>
              <a:t> </a:t>
            </a:r>
            <a:r>
              <a:rPr lang="en-IN" sz="1200" dirty="0"/>
              <a:t>Please ensure to raise your Shift allowances attendance request and it should be approved by the supervisor</a:t>
            </a:r>
            <a:r>
              <a:rPr lang="en-US" sz="1200" dirty="0"/>
              <a:t>. </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dirty="0"/>
              <a:t> </a:t>
            </a:r>
            <a:r>
              <a:rPr lang="en-IN" sz="1200" dirty="0"/>
              <a:t>Roster for on-call allowance should be submitted by the supervisor in the portal. </a:t>
            </a:r>
            <a:r>
              <a:rPr lang="en-US" sz="1200" dirty="0"/>
              <a:t>.</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IN" sz="1200" dirty="0"/>
              <a:t>It will be processed with your F&amp;F once attendance approved by your supervisor and allowances request approved by the PMO</a:t>
            </a:r>
            <a:r>
              <a:rPr lang="en-US" sz="1200" dirty="0"/>
              <a:t>. </a:t>
            </a:r>
          </a:p>
          <a:p>
            <a:endParaRPr lang="en-US" sz="1200" dirty="0"/>
          </a:p>
          <a:p>
            <a:pPr marL="285750" indent="-285750">
              <a:buFont typeface="Arial" panose="020B0604020202020204" pitchFamily="34" charset="0"/>
              <a:buChar char="•"/>
            </a:pPr>
            <a:r>
              <a:rPr lang="en-IN" sz="1200" dirty="0"/>
              <a:t>Any shift or on-call allowances not claimed via the tool will not be processed</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An employee cannot apply for backdated shifts beyond 90 days of original shift.</a:t>
            </a:r>
            <a:endParaRPr lang="en-US" sz="1200" dirty="0"/>
          </a:p>
          <a:p>
            <a:endParaRPr lang="en-US" sz="1200" dirty="0"/>
          </a:p>
          <a:p>
            <a:pPr marL="285750" indent="-285750">
              <a:buFont typeface="Arial" panose="020B0604020202020204" pitchFamily="34" charset="0"/>
              <a:buChar char="•"/>
            </a:pPr>
            <a:r>
              <a:rPr lang="en-US" sz="1200" dirty="0"/>
              <a:t>For Shift Allowance Queries, Please connect with - </a:t>
            </a:r>
            <a:r>
              <a:rPr lang="en-US" sz="1200" b="1" dirty="0">
                <a:hlinkClick r:id="rId2"/>
              </a:rPr>
              <a:t>shiftallowancequery.fssbu@capgemini.com</a:t>
            </a:r>
            <a:r>
              <a:rPr lang="en-US" sz="1200" dirty="0"/>
              <a:t>	</a:t>
            </a:r>
            <a:br>
              <a:rPr lang="en-US" sz="1200" dirty="0"/>
            </a:br>
            <a:endParaRPr lang="en-US" sz="1200" dirty="0"/>
          </a:p>
          <a:p>
            <a:pPr lvl="0"/>
            <a:r>
              <a:rPr lang="en-US" sz="1600" b="1" dirty="0">
                <a:solidFill>
                  <a:srgbClr val="12ABDB"/>
                </a:solidFill>
              </a:rPr>
              <a:t>Internet Reimbursement:</a:t>
            </a:r>
          </a:p>
          <a:p>
            <a:pPr lvl="0"/>
            <a:endParaRPr lang="en-US" sz="1200" b="1" dirty="0">
              <a:solidFill>
                <a:srgbClr val="12ABDB"/>
              </a:solidFill>
            </a:endParaRPr>
          </a:p>
          <a:p>
            <a:pPr marL="171450" lvl="0" indent="-171450">
              <a:buFont typeface="Arial" panose="020B0604020202020204" pitchFamily="34" charset="0"/>
              <a:buChar char="•"/>
            </a:pPr>
            <a:r>
              <a:rPr lang="en-IN" sz="1200" dirty="0"/>
              <a:t>Effective 1st July 2023 onwards, the Internet reimbursement claim is up to the limit of Rs. 500 per month. </a:t>
            </a:r>
          </a:p>
          <a:p>
            <a:pPr marL="171450" lvl="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Please note internet charges older than 3 months will not be processed as per policy. It is advisable to submit the claim within 30 days from expenditure date.</a:t>
            </a:r>
          </a:p>
          <a:p>
            <a:pPr marL="171450" lvl="0" indent="-171450">
              <a:buFont typeface="Arial" panose="020B0604020202020204" pitchFamily="34" charset="0"/>
              <a:buChar char="•"/>
            </a:pPr>
            <a:endParaRPr lang="en-IN" sz="1200" dirty="0"/>
          </a:p>
          <a:p>
            <a:pPr marL="171450" lvl="0" indent="-171450">
              <a:buFont typeface="Arial" panose="020B0604020202020204" pitchFamily="34" charset="0"/>
              <a:buChar char="•"/>
            </a:pPr>
            <a:r>
              <a:rPr lang="en-IN" sz="1200" dirty="0"/>
              <a:t>Please ensure to submit your claims before exits form the company. If any claim submission after relieving , will not be allowed</a:t>
            </a:r>
          </a:p>
          <a:p>
            <a:pPr lvl="0"/>
            <a:endParaRPr lang="en-IN" sz="1200" dirty="0"/>
          </a:p>
          <a:p>
            <a:pPr marL="171450" lvl="0" indent="-171450">
              <a:buFont typeface="Arial" panose="020B0604020202020204" pitchFamily="34" charset="0"/>
              <a:buChar char="•"/>
            </a:pPr>
            <a:r>
              <a:rPr lang="en-IN" sz="1200" dirty="0"/>
              <a:t>If you have any internet expense queries, please drop a mail in our generic mail id: </a:t>
            </a:r>
            <a:r>
              <a:rPr lang="en-IN" sz="1200" b="1" dirty="0">
                <a:hlinkClick r:id="rId3"/>
              </a:rPr>
              <a:t>financeexp-reimburse.in@capgemini.com</a:t>
            </a:r>
            <a:endParaRPr lang="en-IN" sz="1200" b="1" dirty="0"/>
          </a:p>
          <a:p>
            <a:pPr lvl="0"/>
            <a:endParaRPr lang="en-IN" sz="1200" b="1" dirty="0"/>
          </a:p>
          <a:p>
            <a:r>
              <a:rPr lang="en-US" sz="1600" b="1" dirty="0">
                <a:solidFill>
                  <a:srgbClr val="12ABDB"/>
                </a:solidFill>
              </a:rPr>
              <a:t>Variable Pay: </a:t>
            </a:r>
          </a:p>
          <a:p>
            <a:endParaRPr lang="en-US" sz="1600" b="1" dirty="0">
              <a:solidFill>
                <a:srgbClr val="12ABDB"/>
              </a:solidFill>
            </a:endParaRPr>
          </a:p>
          <a:p>
            <a:pPr marL="171450" indent="-171450">
              <a:buFont typeface="Arial" panose="020B0604020202020204" pitchFamily="34" charset="0"/>
              <a:buChar char="•"/>
            </a:pPr>
            <a:r>
              <a:rPr lang="en-IN" sz="1200" dirty="0"/>
              <a:t>Advance variable payout will be recovered in case of employee resigns on or before March 31, 2024</a:t>
            </a:r>
            <a:endParaRPr lang="en-US" sz="1200" dirty="0"/>
          </a:p>
          <a:p>
            <a:endParaRPr lang="en-US" sz="1200" dirty="0">
              <a:solidFill>
                <a:srgbClr val="12ABDB"/>
              </a:solidFill>
            </a:endParaRPr>
          </a:p>
          <a:p>
            <a:pPr lvl="0"/>
            <a:endParaRPr lang="en-US" sz="1200" dirty="0"/>
          </a:p>
          <a:p>
            <a:pPr marL="285750" lvl="0" indent="-285750">
              <a:buFont typeface="Arial" panose="020B0604020202020204" pitchFamily="34" charset="0"/>
              <a:buChar char="•"/>
            </a:pPr>
            <a:endParaRPr lang="en-US" sz="1200" dirty="0"/>
          </a:p>
          <a:p>
            <a:endParaRPr lang="en-US" sz="1600" dirty="0"/>
          </a:p>
        </p:txBody>
      </p:sp>
      <p:sp>
        <p:nvSpPr>
          <p:cNvPr id="3" name="Title 3">
            <a:extLst>
              <a:ext uri="{FF2B5EF4-FFF2-40B4-BE49-F238E27FC236}">
                <a16:creationId xmlns:a16="http://schemas.microsoft.com/office/drawing/2014/main" id="{BAD3FAA8-650A-4E1B-B561-D86BE9AFB0F0}"/>
              </a:ext>
            </a:extLst>
          </p:cNvPr>
          <p:cNvSpPr txBox="1">
            <a:spLocks/>
          </p:cNvSpPr>
          <p:nvPr/>
        </p:nvSpPr>
        <p:spPr>
          <a:xfrm>
            <a:off x="152400" y="23434"/>
            <a:ext cx="10944596" cy="1172331"/>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br>
              <a:rPr lang="en-US" dirty="0"/>
            </a:br>
            <a:br>
              <a:rPr lang="en-US" dirty="0"/>
            </a:br>
            <a:r>
              <a:rPr lang="en-US" dirty="0"/>
              <a:t> </a:t>
            </a:r>
          </a:p>
        </p:txBody>
      </p:sp>
    </p:spTree>
    <p:extLst>
      <p:ext uri="{BB962C8B-B14F-4D97-AF65-F5344CB8AC3E}">
        <p14:creationId xmlns:p14="http://schemas.microsoft.com/office/powerpoint/2010/main" val="95065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8052E-EA6B-4EEE-A253-6179673EEF58}"/>
              </a:ext>
            </a:extLst>
          </p:cNvPr>
          <p:cNvSpPr txBox="1"/>
          <p:nvPr/>
        </p:nvSpPr>
        <p:spPr>
          <a:xfrm>
            <a:off x="838200" y="3429000"/>
            <a:ext cx="10972800" cy="2677656"/>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We are pleased to announce the launch of first ever voice based </a:t>
            </a:r>
            <a:r>
              <a:rPr lang="en-IN" sz="1200" b="1" dirty="0">
                <a:effectLst/>
                <a:ea typeface="Times New Roman" panose="02020603050405020304" pitchFamily="18" charset="0"/>
              </a:rPr>
              <a:t>HRSS - Smart Services Desk, </a:t>
            </a:r>
            <a:r>
              <a:rPr lang="en-IN" sz="1200" dirty="0">
                <a:effectLst/>
                <a:ea typeface="Times New Roman" panose="02020603050405020304" pitchFamily="18" charset="0"/>
              </a:rPr>
              <a:t>the new age solution for our serving notice period employees. </a:t>
            </a:r>
          </a:p>
          <a:p>
            <a:pPr marL="342900" marR="0" lvl="0" indent="-342900" algn="just">
              <a:spcBef>
                <a:spcPts val="0"/>
              </a:spcBef>
              <a:spcAft>
                <a:spcPts val="0"/>
              </a:spcAft>
              <a:buFont typeface="Symbol" panose="05050102010706020507" pitchFamily="18" charset="2"/>
              <a:buChar char=""/>
            </a:pPr>
            <a:endParaRPr lang="en-IN" sz="1200" b="1" dirty="0">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b="1" dirty="0">
                <a:effectLst/>
                <a:ea typeface="Calibri" panose="020F0502020204030204" pitchFamily="34" charset="0"/>
              </a:rPr>
              <a:t>Smart Services Desk</a:t>
            </a:r>
            <a:r>
              <a:rPr lang="en-IN" sz="1200" dirty="0">
                <a:effectLst/>
                <a:ea typeface="Calibri" panose="020F0502020204030204" pitchFamily="34" charset="0"/>
              </a:rPr>
              <a:t> is launched with the aim to make sure that all exiting employees have a hassle -free offboarding experience.</a:t>
            </a:r>
          </a:p>
          <a:p>
            <a:pPr marL="457200" marR="0" algn="just">
              <a:spcBef>
                <a:spcPts val="0"/>
              </a:spcBef>
              <a:spcAft>
                <a:spcPts val="0"/>
              </a:spcAft>
            </a:pPr>
            <a:endParaRPr lang="en-IN" sz="1200" b="1" dirty="0">
              <a:effectLst/>
              <a:ea typeface="Calibri" panose="020F0502020204030204" pitchFamily="34" charset="0"/>
            </a:endParaRPr>
          </a:p>
          <a:p>
            <a:pPr marL="457200" marR="0" algn="just">
              <a:spcBef>
                <a:spcPts val="0"/>
              </a:spcBef>
              <a:spcAft>
                <a:spcPts val="0"/>
              </a:spcAft>
            </a:pP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Objectives here is to facilitate voice - based support to all our current exiting employees as primary point of contact for any exit queries. </a:t>
            </a:r>
            <a:r>
              <a:rPr lang="en-IN" sz="1200" dirty="0">
                <a:effectLst/>
                <a:ea typeface="Calibri" panose="020F0502020204030204" pitchFamily="34" charset="0"/>
              </a:rPr>
              <a:t>Easing the communication for providing quicker resolutions. </a:t>
            </a:r>
          </a:p>
          <a:p>
            <a:pPr marR="0" lvl="0" algn="just">
              <a:spcBef>
                <a:spcPts val="0"/>
              </a:spcBef>
              <a:spcAft>
                <a:spcPts val="0"/>
              </a:spcAft>
            </a:pPr>
            <a:endParaRPr lang="en-IN"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Calibri" panose="020F0502020204030204" pitchFamily="34" charset="0"/>
              </a:rPr>
              <a:t>Capgemini being a multi-cultural organization, we want to establish a trustworthy connection for the serving notice period employees.</a:t>
            </a:r>
          </a:p>
          <a:p>
            <a:pPr marL="342900" marR="0" lvl="0" indent="-342900" algn="just">
              <a:spcBef>
                <a:spcPts val="0"/>
              </a:spcBef>
              <a:spcAft>
                <a:spcPts val="0"/>
              </a:spcAft>
              <a:buFont typeface="Calibri" panose="020F0502020204030204" pitchFamily="34" charset="0"/>
              <a:buChar char="·"/>
            </a:pPr>
            <a:endParaRPr lang="en-US" sz="1200" dirty="0">
              <a:effectLst/>
              <a:ea typeface="Calibri" panose="020F0502020204030204" pitchFamily="34" charset="0"/>
            </a:endParaRPr>
          </a:p>
          <a:p>
            <a:pPr marL="171450" indent="-171450" algn="just" rtl="0">
              <a:buFont typeface="Arial" panose="020B0604020202020204" pitchFamily="34" charset="0"/>
              <a:buChar char="•"/>
            </a:pPr>
            <a:r>
              <a:rPr lang="en-IN" sz="1200" b="1" dirty="0">
                <a:solidFill>
                  <a:srgbClr val="FF0000"/>
                </a:solidFill>
                <a:effectLst/>
                <a:ea typeface="Times New Roman" panose="02020603050405020304" pitchFamily="18" charset="0"/>
              </a:rPr>
              <a:t>The SSD service is available from Monday to Friday 9 am to 5:30 pm IST, the dial in number </a:t>
            </a:r>
            <a:r>
              <a:rPr lang="en-IN" sz="1200" b="1" dirty="0">
                <a:solidFill>
                  <a:srgbClr val="FF0000"/>
                </a:solidFill>
                <a:ea typeface="Times New Roman" panose="02020603050405020304" pitchFamily="18" charset="0"/>
              </a:rPr>
              <a:t>0</a:t>
            </a:r>
            <a:r>
              <a:rPr lang="en-IN" sz="1200" b="1" dirty="0">
                <a:solidFill>
                  <a:srgbClr val="FF0000"/>
                </a:solidFill>
                <a:effectLst/>
                <a:ea typeface="Times New Roman" panose="02020603050405020304" pitchFamily="18" charset="0"/>
              </a:rPr>
              <a:t>80 66442727/ 080 41834009</a:t>
            </a:r>
            <a:endParaRPr lang="en-US" sz="1200" dirty="0">
              <a:effectLst/>
              <a:ea typeface="Calibri" panose="020F0502020204030204" pitchFamily="34" charset="0"/>
            </a:endParaRPr>
          </a:p>
          <a:p>
            <a:pPr marR="0" lvl="0" algn="just">
              <a:spcBef>
                <a:spcPts val="0"/>
              </a:spcBef>
              <a:spcAft>
                <a:spcPts val="0"/>
              </a:spcAft>
            </a:pPr>
            <a:r>
              <a:rPr lang="en-US" sz="1200" b="1" dirty="0">
                <a:effectLst/>
                <a:ea typeface="Times New Roman" panose="02020603050405020304" pitchFamily="18" charset="0"/>
              </a:rPr>
              <a:t> </a:t>
            </a: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You may call them on the number displayed on the ECMS portal or above for any of your exit queries.</a:t>
            </a:r>
            <a:endParaRPr lang="en-US" sz="1200" dirty="0">
              <a:effectLst/>
              <a:ea typeface="Calibri" panose="020F0502020204030204" pitchFamily="34" charset="0"/>
            </a:endParaRPr>
          </a:p>
        </p:txBody>
      </p:sp>
      <p:pic>
        <p:nvPicPr>
          <p:cNvPr id="10" name="Picture 9">
            <a:extLst>
              <a:ext uri="{FF2B5EF4-FFF2-40B4-BE49-F238E27FC236}">
                <a16:creationId xmlns:a16="http://schemas.microsoft.com/office/drawing/2014/main" id="{7EF49025-3543-4AF7-B0E6-F0DEFD4C5A3F}"/>
              </a:ext>
            </a:extLst>
          </p:cNvPr>
          <p:cNvPicPr>
            <a:picLocks noChangeAspect="1"/>
          </p:cNvPicPr>
          <p:nvPr/>
        </p:nvPicPr>
        <p:blipFill>
          <a:blip r:embed="rId3"/>
          <a:stretch>
            <a:fillRect/>
          </a:stretch>
        </p:blipFill>
        <p:spPr>
          <a:xfrm>
            <a:off x="2524125" y="228600"/>
            <a:ext cx="7143750" cy="2886075"/>
          </a:xfrm>
          <a:prstGeom prst="rect">
            <a:avLst/>
          </a:prstGeom>
        </p:spPr>
      </p:pic>
    </p:spTree>
    <p:extLst>
      <p:ext uri="{BB962C8B-B14F-4D97-AF65-F5344CB8AC3E}">
        <p14:creationId xmlns:p14="http://schemas.microsoft.com/office/powerpoint/2010/main" val="219540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34545" y="162327"/>
            <a:ext cx="10944596" cy="1003654"/>
          </a:xfrm>
        </p:spPr>
        <p:txBody>
          <a:bodyPr/>
          <a:lstStyle/>
          <a:p>
            <a:r>
              <a:rPr lang="en-US" dirty="0"/>
              <a:t> </a:t>
            </a:r>
            <a:r>
              <a:rPr lang="en-US" sz="1600" dirty="0"/>
              <a:t>Important Points/Contacts </a:t>
            </a:r>
          </a:p>
        </p:txBody>
      </p:sp>
      <p:sp>
        <p:nvSpPr>
          <p:cNvPr id="6" name="TextBox 5">
            <a:extLst>
              <a:ext uri="{FF2B5EF4-FFF2-40B4-BE49-F238E27FC236}">
                <a16:creationId xmlns:a16="http://schemas.microsoft.com/office/drawing/2014/main" id="{9EAC6B9E-C77D-421B-AB03-95D79D404B56}"/>
              </a:ext>
            </a:extLst>
          </p:cNvPr>
          <p:cNvSpPr txBox="1"/>
          <p:nvPr/>
        </p:nvSpPr>
        <p:spPr>
          <a:xfrm>
            <a:off x="259174" y="653232"/>
            <a:ext cx="6633442" cy="5794699"/>
          </a:xfrm>
          <a:prstGeom prst="round2DiagRect">
            <a:avLst>
              <a:gd name="adj1" fmla="val 0"/>
              <a:gd name="adj2" fmla="val 0"/>
            </a:avLst>
          </a:prstGeom>
          <a:noFill/>
          <a:ln>
            <a:noFill/>
          </a:ln>
        </p:spPr>
        <p:txBody>
          <a:bodyPr wrap="square" tIns="0" rIns="0" bIns="0" rtlCol="0">
            <a:noAutofit/>
          </a:bodyPr>
          <a:lstStyle/>
          <a:p>
            <a:pPr marL="285750" indent="-285750">
              <a:spcAft>
                <a:spcPts val="2400"/>
              </a:spcAft>
              <a:buClr>
                <a:schemeClr val="tx2"/>
              </a:buClr>
              <a:buFont typeface="Wingdings" panose="05000000000000000000" pitchFamily="2" charset="2"/>
              <a:buChar char="§"/>
            </a:pPr>
            <a:r>
              <a:rPr lang="fr-FR" sz="1200" dirty="0"/>
              <a:t>Download </a:t>
            </a:r>
            <a:r>
              <a:rPr lang="fr-FR" sz="1200" dirty="0" err="1"/>
              <a:t>payslips</a:t>
            </a:r>
            <a:r>
              <a:rPr lang="fr-FR" sz="1200" dirty="0"/>
              <a:t>, IT Computation Doc </a:t>
            </a:r>
            <a:r>
              <a:rPr lang="fr-FR" sz="1200" dirty="0" err="1"/>
              <a:t>from</a:t>
            </a:r>
            <a:r>
              <a:rPr lang="fr-FR" sz="1200" dirty="0"/>
              <a:t> HGS portal at </a:t>
            </a:r>
            <a:r>
              <a:rPr lang="fr-FR" sz="1200" dirty="0" err="1"/>
              <a:t>below</a:t>
            </a:r>
            <a:r>
              <a:rPr lang="fr-FR" sz="1200" dirty="0"/>
              <a:t> </a:t>
            </a:r>
            <a:r>
              <a:rPr lang="fr-FR" sz="1200" dirty="0" err="1"/>
              <a:t>link</a:t>
            </a:r>
            <a:r>
              <a:rPr lang="fr-FR" sz="1200" dirty="0"/>
              <a:t>:</a:t>
            </a:r>
          </a:p>
          <a:p>
            <a:pPr>
              <a:spcAft>
                <a:spcPts val="2400"/>
              </a:spcAft>
              <a:buClr>
                <a:schemeClr val="tx2"/>
              </a:buClr>
            </a:pPr>
            <a:r>
              <a:rPr lang="fr-FR" sz="1200" dirty="0"/>
              <a:t>      Link:- </a:t>
            </a:r>
            <a:r>
              <a:rPr lang="fr-FR" sz="1200" b="1" u="sng" dirty="0">
                <a:solidFill>
                  <a:schemeClr val="accent1">
                    <a:lumMod val="75000"/>
                  </a:schemeClr>
                </a:solidFill>
                <a:hlinkClick r:id="rId3"/>
              </a:rPr>
              <a:t>https://ess.hgsbs.com/</a:t>
            </a:r>
            <a:endParaRPr lang="fr-FR" sz="1200" dirty="0"/>
          </a:p>
          <a:p>
            <a:pPr marL="285750" indent="-285750">
              <a:spcAft>
                <a:spcPts val="2400"/>
              </a:spcAft>
              <a:buClr>
                <a:schemeClr val="tx2"/>
              </a:buClr>
              <a:buFont typeface="Wingdings" panose="05000000000000000000" pitchFamily="2" charset="2"/>
              <a:buChar char="§"/>
            </a:pPr>
            <a:r>
              <a:rPr lang="fr-FR" sz="1200" dirty="0"/>
              <a:t>Full &amp; Final </a:t>
            </a:r>
            <a:r>
              <a:rPr lang="fr-FR" sz="1200" dirty="0" err="1"/>
              <a:t>settlement</a:t>
            </a:r>
            <a:r>
              <a:rPr lang="fr-FR" sz="1200" dirty="0"/>
              <a:t> </a:t>
            </a:r>
            <a:r>
              <a:rPr lang="fr-FR" sz="1200" dirty="0" err="1"/>
              <a:t>will</a:t>
            </a:r>
            <a:r>
              <a:rPr lang="fr-FR" sz="1200" dirty="0"/>
              <a:t> </a:t>
            </a:r>
            <a:r>
              <a:rPr lang="fr-FR" sz="1200" dirty="0" err="1"/>
              <a:t>be</a:t>
            </a:r>
            <a:r>
              <a:rPr lang="fr-FR" sz="1200" dirty="0"/>
              <a:t> </a:t>
            </a:r>
            <a:r>
              <a:rPr lang="fr-FR" sz="1200" dirty="0" err="1"/>
              <a:t>completed</a:t>
            </a:r>
            <a:r>
              <a:rPr lang="fr-FR" sz="1200" dirty="0"/>
              <a:t> </a:t>
            </a:r>
            <a:r>
              <a:rPr lang="fr-FR" sz="1200" dirty="0" err="1"/>
              <a:t>within</a:t>
            </a:r>
            <a:r>
              <a:rPr lang="fr-FR" sz="1200" dirty="0"/>
              <a:t> 30 </a:t>
            </a:r>
            <a:r>
              <a:rPr lang="fr-FR" sz="1200" dirty="0" err="1"/>
              <a:t>days</a:t>
            </a:r>
            <a:r>
              <a:rPr lang="fr-FR" sz="1200" dirty="0"/>
              <a:t> post </a:t>
            </a:r>
            <a:r>
              <a:rPr lang="fr-FR" sz="1200" dirty="0" err="1"/>
              <a:t>your</a:t>
            </a:r>
            <a:r>
              <a:rPr lang="fr-FR" sz="1200" dirty="0"/>
              <a:t> final clearance </a:t>
            </a:r>
            <a:r>
              <a:rPr lang="fr-FR" sz="1200" dirty="0" err="1"/>
              <a:t>is</a:t>
            </a:r>
            <a:r>
              <a:rPr lang="fr-FR" sz="1200" dirty="0"/>
              <a:t> </a:t>
            </a:r>
            <a:r>
              <a:rPr lang="fr-FR" sz="1200" dirty="0" err="1"/>
              <a:t>completed</a:t>
            </a:r>
            <a:r>
              <a:rPr lang="fr-FR" sz="1200" dirty="0"/>
              <a:t>  &amp; </a:t>
            </a:r>
            <a:r>
              <a:rPr lang="fr-FR" sz="1200" dirty="0" err="1"/>
              <a:t>statement</a:t>
            </a:r>
            <a:r>
              <a:rPr lang="fr-FR" sz="1200" dirty="0"/>
              <a:t> </a:t>
            </a:r>
            <a:r>
              <a:rPr lang="fr-FR" sz="1200" dirty="0" err="1"/>
              <a:t>will</a:t>
            </a:r>
            <a:r>
              <a:rPr lang="fr-FR" sz="1200" dirty="0"/>
              <a:t> </a:t>
            </a:r>
            <a:r>
              <a:rPr lang="fr-FR" sz="1200" dirty="0" err="1"/>
              <a:t>be</a:t>
            </a:r>
            <a:r>
              <a:rPr lang="fr-FR" sz="1200" dirty="0"/>
              <a:t> </a:t>
            </a:r>
            <a:r>
              <a:rPr lang="fr-FR" sz="1200" dirty="0" err="1"/>
              <a:t>shared</a:t>
            </a:r>
            <a:r>
              <a:rPr lang="fr-FR" sz="1200" dirty="0"/>
              <a:t> to </a:t>
            </a:r>
            <a:r>
              <a:rPr lang="fr-FR" sz="1200" dirty="0" err="1"/>
              <a:t>your</a:t>
            </a:r>
            <a:r>
              <a:rPr lang="fr-FR" sz="1200" dirty="0"/>
              <a:t> </a:t>
            </a:r>
            <a:r>
              <a:rPr lang="fr-FR" sz="1200" dirty="0" err="1"/>
              <a:t>personal</a:t>
            </a:r>
            <a:r>
              <a:rPr lang="fr-FR" sz="1200" dirty="0"/>
              <a:t> mail ID.</a:t>
            </a:r>
          </a:p>
          <a:p>
            <a:pPr marL="285750" indent="-285750">
              <a:spcAft>
                <a:spcPts val="2400"/>
              </a:spcAft>
              <a:buClr>
                <a:schemeClr val="tx2"/>
              </a:buClr>
              <a:buFont typeface="Wingdings" panose="05000000000000000000" pitchFamily="2" charset="2"/>
              <a:buChar char="§"/>
            </a:pPr>
            <a:r>
              <a:rPr lang="fr-FR" sz="1200" dirty="0"/>
              <a:t>For Insurance </a:t>
            </a:r>
            <a:r>
              <a:rPr lang="fr-FR" sz="1200" dirty="0" err="1"/>
              <a:t>related</a:t>
            </a:r>
            <a:r>
              <a:rPr lang="fr-FR" sz="1200" dirty="0"/>
              <a:t> </a:t>
            </a:r>
            <a:r>
              <a:rPr lang="fr-FR" sz="1200" dirty="0" err="1"/>
              <a:t>queries</a:t>
            </a:r>
            <a:r>
              <a:rPr lang="fr-FR" sz="1200" dirty="0"/>
              <a:t>, </a:t>
            </a:r>
            <a:r>
              <a:rPr lang="fr-FR" sz="1200" dirty="0" err="1"/>
              <a:t>please</a:t>
            </a:r>
            <a:r>
              <a:rPr lang="fr-FR" sz="1200" dirty="0"/>
              <a:t> </a:t>
            </a:r>
            <a:r>
              <a:rPr lang="fr-FR" sz="1200" dirty="0" err="1"/>
              <a:t>write</a:t>
            </a:r>
            <a:r>
              <a:rPr lang="fr-FR" sz="1200" dirty="0"/>
              <a:t> to Insurance team - </a:t>
            </a:r>
            <a:r>
              <a:rPr lang="en-US" sz="1200" b="1" u="sng" dirty="0">
                <a:solidFill>
                  <a:schemeClr val="accent2">
                    <a:lumMod val="50000"/>
                  </a:schemeClr>
                </a:solidFill>
              </a:rPr>
              <a:t>employeeinsurance.in@capgemini.com</a:t>
            </a:r>
            <a:endParaRPr lang="fr-FR" sz="1200" b="1" u="sng" dirty="0">
              <a:solidFill>
                <a:schemeClr val="accent2">
                  <a:lumMod val="50000"/>
                </a:schemeClr>
              </a:solidFill>
            </a:endParaRPr>
          </a:p>
          <a:p>
            <a:pPr marL="285750" indent="-285750">
              <a:spcAft>
                <a:spcPts val="2400"/>
              </a:spcAft>
              <a:buClr>
                <a:schemeClr val="tx2"/>
              </a:buClr>
              <a:buFont typeface="Wingdings" panose="05000000000000000000" pitchFamily="2" charset="2"/>
              <a:buChar char="§"/>
            </a:pPr>
            <a:r>
              <a:rPr lang="fr-FR" sz="1200" dirty="0"/>
              <a:t>For ESOP </a:t>
            </a:r>
            <a:r>
              <a:rPr lang="fr-FR" sz="1200" dirty="0" err="1"/>
              <a:t>query</a:t>
            </a:r>
            <a:r>
              <a:rPr lang="fr-FR" sz="1200" dirty="0"/>
              <a:t>, </a:t>
            </a:r>
            <a:r>
              <a:rPr lang="fr-FR" sz="1200" dirty="0" err="1"/>
              <a:t>please</a:t>
            </a:r>
            <a:r>
              <a:rPr lang="fr-FR" sz="1200" dirty="0"/>
              <a:t> </a:t>
            </a:r>
            <a:r>
              <a:rPr lang="fr-FR" sz="1200" dirty="0" err="1"/>
              <a:t>write</a:t>
            </a:r>
            <a:r>
              <a:rPr lang="fr-FR" sz="1200" dirty="0"/>
              <a:t> to </a:t>
            </a:r>
            <a:r>
              <a:rPr lang="en-US" sz="1200" b="1" dirty="0">
                <a:hlinkClick r:id="rId4"/>
              </a:rPr>
              <a:t>esopindia.in@capgemini.com</a:t>
            </a:r>
            <a:endParaRPr lang="en-US" sz="1200" b="1" dirty="0"/>
          </a:p>
          <a:p>
            <a:pPr marL="285750" indent="-285750">
              <a:spcAft>
                <a:spcPts val="2400"/>
              </a:spcAft>
              <a:buClr>
                <a:schemeClr val="tx2"/>
              </a:buClr>
              <a:buFont typeface="Wingdings" panose="05000000000000000000" pitchFamily="2" charset="2"/>
              <a:buChar char="§"/>
            </a:pPr>
            <a:r>
              <a:rPr lang="en-US" sz="1200" dirty="0"/>
              <a:t>For any support after exit do write to, </a:t>
            </a:r>
            <a:r>
              <a:rPr lang="en-US" sz="1200" b="1" dirty="0">
                <a:solidFill>
                  <a:schemeClr val="accent1">
                    <a:lumMod val="75000"/>
                  </a:schemeClr>
                </a:solidFill>
                <a:hlinkClick r:id="rId5"/>
              </a:rPr>
              <a:t>offboardingservice</a:t>
            </a:r>
            <a:r>
              <a:rPr lang="en-US" sz="1200" b="1" dirty="0">
                <a:hlinkClick r:id="rId5"/>
              </a:rPr>
              <a:t>s.in@capgemini.com</a:t>
            </a:r>
            <a:endParaRPr lang="en-US" sz="1200" b="1" dirty="0"/>
          </a:p>
          <a:p>
            <a:pPr marL="171450" indent="-171450">
              <a:spcAft>
                <a:spcPts val="2400"/>
              </a:spcAft>
              <a:buClr>
                <a:schemeClr val="tx2"/>
              </a:buClr>
              <a:buFont typeface="Wingdings" panose="05000000000000000000" pitchFamily="2" charset="2"/>
              <a:buChar char="§"/>
            </a:pPr>
            <a:r>
              <a:rPr lang="en-US" sz="1200" dirty="0"/>
              <a:t> For Ex-Employment Verification please inform your new employer to drop a mail        to </a:t>
            </a:r>
            <a:r>
              <a:rPr lang="en-US" sz="1200" b="1" dirty="0">
                <a:hlinkClick r:id="rId6"/>
              </a:rPr>
              <a:t>verification.in@capgemini.com</a:t>
            </a:r>
            <a:r>
              <a:rPr lang="en-US" sz="1200" b="1" dirty="0"/>
              <a:t>	</a:t>
            </a:r>
          </a:p>
          <a:p>
            <a:pPr marL="171450" indent="-171450">
              <a:spcAft>
                <a:spcPts val="2400"/>
              </a:spcAft>
              <a:buClr>
                <a:schemeClr val="tx2"/>
              </a:buClr>
              <a:buFont typeface="Wingdings" panose="05000000000000000000" pitchFamily="2" charset="2"/>
              <a:buChar char="§"/>
            </a:pPr>
            <a:r>
              <a:rPr lang="en-US" sz="1200" dirty="0"/>
              <a:t>For Sodexo Card Queries – </a:t>
            </a:r>
            <a:r>
              <a:rPr lang="en-US" sz="1200" b="1" dirty="0">
                <a:hlinkClick r:id="rId7"/>
              </a:rPr>
              <a:t>consumer@india.sodexo.com</a:t>
            </a:r>
            <a:r>
              <a:rPr lang="en-US" sz="1200" dirty="0"/>
              <a:t>	</a:t>
            </a:r>
          </a:p>
          <a:p>
            <a:pPr marL="171450" indent="-171450">
              <a:spcAft>
                <a:spcPts val="2400"/>
              </a:spcAft>
              <a:buClr>
                <a:schemeClr val="tx2"/>
              </a:buClr>
              <a:buFont typeface="Wingdings" panose="05000000000000000000" pitchFamily="2" charset="2"/>
              <a:buChar char="§"/>
            </a:pPr>
            <a:r>
              <a:rPr lang="en-US" sz="1200" dirty="0"/>
              <a:t>For Shift Allowance Queries - </a:t>
            </a:r>
            <a:r>
              <a:rPr lang="en-US" sz="1200" b="1" dirty="0">
                <a:hlinkClick r:id="rId8"/>
              </a:rPr>
              <a:t>shiftallowancequery.fssbu@capgemini.com</a:t>
            </a:r>
            <a:endParaRPr lang="en-US" sz="1200" b="1" dirty="0"/>
          </a:p>
          <a:p>
            <a:pPr marL="171450" indent="-171450">
              <a:spcAft>
                <a:spcPts val="2400"/>
              </a:spcAft>
              <a:buClr>
                <a:schemeClr val="tx2"/>
              </a:buClr>
              <a:buFont typeface="Wingdings" panose="05000000000000000000" pitchFamily="2" charset="2"/>
              <a:buChar char="§"/>
            </a:pPr>
            <a:r>
              <a:rPr lang="en-US" sz="1200" dirty="0"/>
              <a:t>For policy or process understanding related query please reach out to your BUHR.</a:t>
            </a:r>
          </a:p>
          <a:p>
            <a:pPr marL="285750" lvl="0" indent="-285750">
              <a:buFont typeface="Arial" panose="020B0604020202020204" pitchFamily="34" charset="0"/>
              <a:buChar char="•"/>
            </a:pPr>
            <a:endParaRPr lang="en-US" sz="1200" dirty="0"/>
          </a:p>
          <a:p>
            <a:pPr marL="171450" indent="-171450">
              <a:spcAft>
                <a:spcPts val="2400"/>
              </a:spcAft>
              <a:buClr>
                <a:schemeClr val="tx2"/>
              </a:buClr>
              <a:buFont typeface="Wingdings" panose="05000000000000000000" pitchFamily="2" charset="2"/>
              <a:buChar char="§"/>
            </a:pPr>
            <a:endParaRPr lang="en-US" sz="1200" dirty="0"/>
          </a:p>
          <a:p>
            <a:pPr>
              <a:spcAft>
                <a:spcPts val="2400"/>
              </a:spcAft>
              <a:buClr>
                <a:schemeClr val="tx2"/>
              </a:buClr>
            </a:pPr>
            <a:r>
              <a:rPr lang="en-US" sz="1200" dirty="0"/>
              <a:t>	</a:t>
            </a:r>
            <a:br>
              <a:rPr lang="en-US" sz="1200" dirty="0"/>
            </a:br>
            <a:br>
              <a:rPr lang="en-US" sz="1200" dirty="0"/>
            </a:br>
            <a:r>
              <a:rPr lang="en-US" dirty="0"/>
              <a:t> </a:t>
            </a:r>
            <a:endParaRPr lang="en-US" sz="1400" dirty="0"/>
          </a:p>
          <a:p>
            <a:pPr>
              <a:spcAft>
                <a:spcPts val="2400"/>
              </a:spcAft>
              <a:buClr>
                <a:schemeClr val="tx2"/>
              </a:buClr>
            </a:pPr>
            <a:r>
              <a:rPr lang="en-US" sz="1400" dirty="0"/>
              <a:t> </a:t>
            </a:r>
            <a:endParaRPr lang="fr-FR" sz="1400" dirty="0"/>
          </a:p>
          <a:p>
            <a:pPr>
              <a:spcAft>
                <a:spcPts val="2400"/>
              </a:spcAft>
              <a:buClr>
                <a:schemeClr val="tx2"/>
              </a:buClr>
            </a:pPr>
            <a:endParaRPr lang="fr-FR" sz="1400" dirty="0"/>
          </a:p>
        </p:txBody>
      </p:sp>
      <p:grpSp>
        <p:nvGrpSpPr>
          <p:cNvPr id="8" name="Group 7">
            <a:extLst>
              <a:ext uri="{FF2B5EF4-FFF2-40B4-BE49-F238E27FC236}">
                <a16:creationId xmlns:a16="http://schemas.microsoft.com/office/drawing/2014/main" id="{B2CEF8BF-C59A-47DA-B8BF-25986A57E411}"/>
              </a:ext>
            </a:extLst>
          </p:cNvPr>
          <p:cNvGrpSpPr/>
          <p:nvPr/>
        </p:nvGrpSpPr>
        <p:grpSpPr>
          <a:xfrm>
            <a:off x="6847213" y="999001"/>
            <a:ext cx="5383822" cy="5326923"/>
            <a:chOff x="6673034" y="1390024"/>
            <a:chExt cx="5078205" cy="5024536"/>
          </a:xfrm>
        </p:grpSpPr>
        <p:sp>
          <p:nvSpPr>
            <p:cNvPr id="9" name="5-Point Star 440">
              <a:extLst>
                <a:ext uri="{FF2B5EF4-FFF2-40B4-BE49-F238E27FC236}">
                  <a16:creationId xmlns:a16="http://schemas.microsoft.com/office/drawing/2014/main" id="{C75F56A4-7D55-4CC0-A71A-F47FD6078FF6}"/>
                </a:ext>
              </a:extLst>
            </p:cNvPr>
            <p:cNvSpPr/>
            <p:nvPr/>
          </p:nvSpPr>
          <p:spPr>
            <a:xfrm>
              <a:off x="8348617"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B663D310-C7D8-434A-A916-6BECAF33E5DD}"/>
                </a:ext>
              </a:extLst>
            </p:cNvPr>
            <p:cNvSpPr>
              <a:spLocks/>
            </p:cNvSpPr>
            <p:nvPr/>
          </p:nvSpPr>
          <p:spPr bwMode="auto">
            <a:xfrm rot="5400000">
              <a:off x="9309045" y="1885796"/>
              <a:ext cx="903451" cy="194622"/>
            </a:xfrm>
            <a:custGeom>
              <a:avLst/>
              <a:gdLst>
                <a:gd name="T0" fmla="*/ 88 w 186"/>
                <a:gd name="T1" fmla="*/ 37 h 40"/>
                <a:gd name="T2" fmla="*/ 68 w 186"/>
                <a:gd name="T3" fmla="*/ 37 h 40"/>
                <a:gd name="T4" fmla="*/ 16 w 186"/>
                <a:gd name="T5" fmla="*/ 34 h 40"/>
                <a:gd name="T6" fmla="*/ 0 w 186"/>
                <a:gd name="T7" fmla="*/ 15 h 40"/>
                <a:gd name="T8" fmla="*/ 28 w 186"/>
                <a:gd name="T9" fmla="*/ 9 h 40"/>
                <a:gd name="T10" fmla="*/ 119 w 186"/>
                <a:gd name="T11" fmla="*/ 3 h 40"/>
                <a:gd name="T12" fmla="*/ 186 w 186"/>
                <a:gd name="T13" fmla="*/ 20 h 40"/>
                <a:gd name="T14" fmla="*/ 172 w 186"/>
                <a:gd name="T15" fmla="*/ 32 h 40"/>
                <a:gd name="T16" fmla="*/ 88 w 186"/>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40">
                  <a:moveTo>
                    <a:pt x="88" y="37"/>
                  </a:moveTo>
                  <a:cubicBezTo>
                    <a:pt x="85" y="37"/>
                    <a:pt x="78" y="38"/>
                    <a:pt x="68" y="37"/>
                  </a:cubicBezTo>
                  <a:cubicBezTo>
                    <a:pt x="50" y="39"/>
                    <a:pt x="25" y="40"/>
                    <a:pt x="16" y="34"/>
                  </a:cubicBezTo>
                  <a:cubicBezTo>
                    <a:pt x="2" y="26"/>
                    <a:pt x="0" y="15"/>
                    <a:pt x="0" y="15"/>
                  </a:cubicBezTo>
                  <a:cubicBezTo>
                    <a:pt x="0" y="15"/>
                    <a:pt x="3" y="12"/>
                    <a:pt x="28" y="9"/>
                  </a:cubicBezTo>
                  <a:cubicBezTo>
                    <a:pt x="53" y="6"/>
                    <a:pt x="106" y="0"/>
                    <a:pt x="119" y="3"/>
                  </a:cubicBezTo>
                  <a:cubicBezTo>
                    <a:pt x="132" y="6"/>
                    <a:pt x="186" y="20"/>
                    <a:pt x="186" y="20"/>
                  </a:cubicBezTo>
                  <a:cubicBezTo>
                    <a:pt x="172" y="32"/>
                    <a:pt x="172" y="32"/>
                    <a:pt x="172" y="32"/>
                  </a:cubicBezTo>
                  <a:lnTo>
                    <a:pt x="88" y="37"/>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4E392A8-23B4-4576-88FE-A2E586CD944C}"/>
                </a:ext>
              </a:extLst>
            </p:cNvPr>
            <p:cNvSpPr>
              <a:spLocks/>
            </p:cNvSpPr>
            <p:nvPr/>
          </p:nvSpPr>
          <p:spPr bwMode="auto">
            <a:xfrm rot="5400000">
              <a:off x="9682921" y="1589767"/>
              <a:ext cx="180280" cy="92189"/>
            </a:xfrm>
            <a:custGeom>
              <a:avLst/>
              <a:gdLst>
                <a:gd name="T0" fmla="*/ 0 w 37"/>
                <a:gd name="T1" fmla="*/ 6 h 19"/>
                <a:gd name="T2" fmla="*/ 25 w 37"/>
                <a:gd name="T3" fmla="*/ 1 h 19"/>
                <a:gd name="T4" fmla="*/ 37 w 37"/>
                <a:gd name="T5" fmla="*/ 0 h 19"/>
                <a:gd name="T6" fmla="*/ 36 w 37"/>
                <a:gd name="T7" fmla="*/ 16 h 19"/>
                <a:gd name="T8" fmla="*/ 8 w 37"/>
                <a:gd name="T9" fmla="*/ 14 h 19"/>
                <a:gd name="T10" fmla="*/ 0 w 37"/>
                <a:gd name="T11" fmla="*/ 6 h 19"/>
              </a:gdLst>
              <a:ahLst/>
              <a:cxnLst>
                <a:cxn ang="0">
                  <a:pos x="T0" y="T1"/>
                </a:cxn>
                <a:cxn ang="0">
                  <a:pos x="T2" y="T3"/>
                </a:cxn>
                <a:cxn ang="0">
                  <a:pos x="T4" y="T5"/>
                </a:cxn>
                <a:cxn ang="0">
                  <a:pos x="T6" y="T7"/>
                </a:cxn>
                <a:cxn ang="0">
                  <a:pos x="T8" y="T9"/>
                </a:cxn>
                <a:cxn ang="0">
                  <a:pos x="T10" y="T11"/>
                </a:cxn>
              </a:cxnLst>
              <a:rect l="0" t="0" r="r" b="b"/>
              <a:pathLst>
                <a:path w="37" h="19">
                  <a:moveTo>
                    <a:pt x="0" y="6"/>
                  </a:moveTo>
                  <a:cubicBezTo>
                    <a:pt x="3" y="5"/>
                    <a:pt x="15" y="3"/>
                    <a:pt x="25" y="1"/>
                  </a:cubicBezTo>
                  <a:cubicBezTo>
                    <a:pt x="35" y="0"/>
                    <a:pt x="30" y="1"/>
                    <a:pt x="37" y="0"/>
                  </a:cubicBezTo>
                  <a:cubicBezTo>
                    <a:pt x="36" y="16"/>
                    <a:pt x="36" y="16"/>
                    <a:pt x="36" y="16"/>
                  </a:cubicBezTo>
                  <a:cubicBezTo>
                    <a:pt x="36" y="16"/>
                    <a:pt x="16" y="19"/>
                    <a:pt x="8" y="14"/>
                  </a:cubicBezTo>
                  <a:cubicBezTo>
                    <a:pt x="1" y="9"/>
                    <a:pt x="2" y="8"/>
                    <a:pt x="0" y="6"/>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684F037-1945-471D-9EB6-21F2AC8717BF}"/>
                </a:ext>
              </a:extLst>
            </p:cNvPr>
            <p:cNvSpPr>
              <a:spLocks/>
            </p:cNvSpPr>
            <p:nvPr/>
          </p:nvSpPr>
          <p:spPr bwMode="auto">
            <a:xfrm rot="5400000">
              <a:off x="8949508" y="1686053"/>
              <a:ext cx="1136995" cy="544938"/>
            </a:xfrm>
            <a:custGeom>
              <a:avLst/>
              <a:gdLst>
                <a:gd name="T0" fmla="*/ 234 w 234"/>
                <a:gd name="T1" fmla="*/ 13 h 112"/>
                <a:gd name="T2" fmla="*/ 221 w 234"/>
                <a:gd name="T3" fmla="*/ 0 h 112"/>
                <a:gd name="T4" fmla="*/ 84 w 234"/>
                <a:gd name="T5" fmla="*/ 32 h 112"/>
                <a:gd name="T6" fmla="*/ 1 w 234"/>
                <a:gd name="T7" fmla="*/ 100 h 112"/>
                <a:gd name="T8" fmla="*/ 41 w 234"/>
                <a:gd name="T9" fmla="*/ 107 h 112"/>
                <a:gd name="T10" fmla="*/ 96 w 234"/>
                <a:gd name="T11" fmla="*/ 64 h 112"/>
                <a:gd name="T12" fmla="*/ 187 w 234"/>
                <a:gd name="T13" fmla="*/ 54 h 112"/>
                <a:gd name="T14" fmla="*/ 234 w 234"/>
                <a:gd name="T15" fmla="*/ 13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112">
                  <a:moveTo>
                    <a:pt x="234" y="13"/>
                  </a:moveTo>
                  <a:cubicBezTo>
                    <a:pt x="221" y="0"/>
                    <a:pt x="221" y="0"/>
                    <a:pt x="221" y="0"/>
                  </a:cubicBezTo>
                  <a:cubicBezTo>
                    <a:pt x="221" y="0"/>
                    <a:pt x="94" y="28"/>
                    <a:pt x="84" y="32"/>
                  </a:cubicBezTo>
                  <a:cubicBezTo>
                    <a:pt x="73" y="36"/>
                    <a:pt x="0" y="97"/>
                    <a:pt x="1" y="100"/>
                  </a:cubicBezTo>
                  <a:cubicBezTo>
                    <a:pt x="2" y="104"/>
                    <a:pt x="32" y="112"/>
                    <a:pt x="41" y="107"/>
                  </a:cubicBezTo>
                  <a:cubicBezTo>
                    <a:pt x="49" y="102"/>
                    <a:pt x="89" y="68"/>
                    <a:pt x="96" y="64"/>
                  </a:cubicBezTo>
                  <a:cubicBezTo>
                    <a:pt x="104" y="61"/>
                    <a:pt x="187" y="54"/>
                    <a:pt x="187" y="54"/>
                  </a:cubicBezTo>
                  <a:lnTo>
                    <a:pt x="234" y="13"/>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9FC819B6-B01D-4FA9-8186-4B24285B7E8D}"/>
                </a:ext>
              </a:extLst>
            </p:cNvPr>
            <p:cNvSpPr>
              <a:spLocks/>
            </p:cNvSpPr>
            <p:nvPr/>
          </p:nvSpPr>
          <p:spPr bwMode="auto">
            <a:xfrm rot="5400000">
              <a:off x="9269096" y="1427925"/>
              <a:ext cx="194622" cy="127016"/>
            </a:xfrm>
            <a:custGeom>
              <a:avLst/>
              <a:gdLst>
                <a:gd name="T0" fmla="*/ 27 w 40"/>
                <a:gd name="T1" fmla="*/ 0 h 26"/>
                <a:gd name="T2" fmla="*/ 0 w 40"/>
                <a:gd name="T3" fmla="*/ 26 h 26"/>
                <a:gd name="T4" fmla="*/ 20 w 40"/>
                <a:gd name="T5" fmla="*/ 24 h 26"/>
                <a:gd name="T6" fmla="*/ 40 w 40"/>
                <a:gd name="T7" fmla="*/ 9 h 26"/>
                <a:gd name="T8" fmla="*/ 33 w 40"/>
                <a:gd name="T9" fmla="*/ 4 h 26"/>
                <a:gd name="T10" fmla="*/ 27 w 40"/>
                <a:gd name="T11" fmla="*/ 0 h 26"/>
              </a:gdLst>
              <a:ahLst/>
              <a:cxnLst>
                <a:cxn ang="0">
                  <a:pos x="T0" y="T1"/>
                </a:cxn>
                <a:cxn ang="0">
                  <a:pos x="T2" y="T3"/>
                </a:cxn>
                <a:cxn ang="0">
                  <a:pos x="T4" y="T5"/>
                </a:cxn>
                <a:cxn ang="0">
                  <a:pos x="T6" y="T7"/>
                </a:cxn>
                <a:cxn ang="0">
                  <a:pos x="T8" y="T9"/>
                </a:cxn>
                <a:cxn ang="0">
                  <a:pos x="T10" y="T11"/>
                </a:cxn>
              </a:cxnLst>
              <a:rect l="0" t="0" r="r" b="b"/>
              <a:pathLst>
                <a:path w="40" h="26">
                  <a:moveTo>
                    <a:pt x="27" y="0"/>
                  </a:moveTo>
                  <a:cubicBezTo>
                    <a:pt x="12" y="13"/>
                    <a:pt x="0" y="24"/>
                    <a:pt x="0" y="26"/>
                  </a:cubicBezTo>
                  <a:cubicBezTo>
                    <a:pt x="6" y="26"/>
                    <a:pt x="15" y="25"/>
                    <a:pt x="20" y="24"/>
                  </a:cubicBezTo>
                  <a:cubicBezTo>
                    <a:pt x="26" y="21"/>
                    <a:pt x="40" y="9"/>
                    <a:pt x="40" y="9"/>
                  </a:cubicBezTo>
                  <a:cubicBezTo>
                    <a:pt x="40" y="9"/>
                    <a:pt x="37" y="7"/>
                    <a:pt x="33" y="4"/>
                  </a:cubicBezTo>
                  <a:cubicBezTo>
                    <a:pt x="32" y="3"/>
                    <a:pt x="29" y="2"/>
                    <a:pt x="27"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BA336971-4297-43B9-A77A-59F1C4D93358}"/>
                </a:ext>
              </a:extLst>
            </p:cNvPr>
            <p:cNvSpPr>
              <a:spLocks/>
            </p:cNvSpPr>
            <p:nvPr/>
          </p:nvSpPr>
          <p:spPr bwMode="auto">
            <a:xfrm rot="5400000">
              <a:off x="8625824" y="1935987"/>
              <a:ext cx="1380783" cy="1456583"/>
            </a:xfrm>
            <a:custGeom>
              <a:avLst/>
              <a:gdLst>
                <a:gd name="T0" fmla="*/ 241 w 284"/>
                <a:gd name="T1" fmla="*/ 0 h 299"/>
                <a:gd name="T2" fmla="*/ 101 w 284"/>
                <a:gd name="T3" fmla="*/ 52 h 299"/>
                <a:gd name="T4" fmla="*/ 22 w 284"/>
                <a:gd name="T5" fmla="*/ 128 h 299"/>
                <a:gd name="T6" fmla="*/ 3 w 284"/>
                <a:gd name="T7" fmla="*/ 217 h 299"/>
                <a:gd name="T8" fmla="*/ 50 w 284"/>
                <a:gd name="T9" fmla="*/ 299 h 299"/>
                <a:gd name="T10" fmla="*/ 60 w 284"/>
                <a:gd name="T11" fmla="*/ 258 h 299"/>
                <a:gd name="T12" fmla="*/ 40 w 284"/>
                <a:gd name="T13" fmla="*/ 203 h 299"/>
                <a:gd name="T14" fmla="*/ 75 w 284"/>
                <a:gd name="T15" fmla="*/ 138 h 299"/>
                <a:gd name="T16" fmla="*/ 129 w 284"/>
                <a:gd name="T17" fmla="*/ 120 h 299"/>
                <a:gd name="T18" fmla="*/ 182 w 284"/>
                <a:gd name="T19" fmla="*/ 154 h 299"/>
                <a:gd name="T20" fmla="*/ 188 w 284"/>
                <a:gd name="T21" fmla="*/ 214 h 299"/>
                <a:gd name="T22" fmla="*/ 202 w 284"/>
                <a:gd name="T23" fmla="*/ 251 h 299"/>
                <a:gd name="T24" fmla="*/ 230 w 284"/>
                <a:gd name="T25" fmla="*/ 176 h 299"/>
                <a:gd name="T26" fmla="*/ 236 w 284"/>
                <a:gd name="T27" fmla="*/ 130 h 299"/>
                <a:gd name="T28" fmla="*/ 284 w 284"/>
                <a:gd name="T29" fmla="*/ 109 h 299"/>
                <a:gd name="T30" fmla="*/ 241 w 284"/>
                <a:gd name="T3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299">
                  <a:moveTo>
                    <a:pt x="241" y="0"/>
                  </a:moveTo>
                  <a:cubicBezTo>
                    <a:pt x="101" y="52"/>
                    <a:pt x="101" y="52"/>
                    <a:pt x="101" y="52"/>
                  </a:cubicBezTo>
                  <a:cubicBezTo>
                    <a:pt x="101" y="52"/>
                    <a:pt x="33" y="114"/>
                    <a:pt x="22" y="128"/>
                  </a:cubicBezTo>
                  <a:cubicBezTo>
                    <a:pt x="10" y="141"/>
                    <a:pt x="0" y="211"/>
                    <a:pt x="3" y="217"/>
                  </a:cubicBezTo>
                  <a:cubicBezTo>
                    <a:pt x="5" y="223"/>
                    <a:pt x="46" y="298"/>
                    <a:pt x="50" y="299"/>
                  </a:cubicBezTo>
                  <a:cubicBezTo>
                    <a:pt x="54" y="299"/>
                    <a:pt x="65" y="284"/>
                    <a:pt x="60" y="258"/>
                  </a:cubicBezTo>
                  <a:cubicBezTo>
                    <a:pt x="55" y="231"/>
                    <a:pt x="40" y="203"/>
                    <a:pt x="40" y="203"/>
                  </a:cubicBezTo>
                  <a:cubicBezTo>
                    <a:pt x="40" y="203"/>
                    <a:pt x="66" y="144"/>
                    <a:pt x="75" y="138"/>
                  </a:cubicBezTo>
                  <a:cubicBezTo>
                    <a:pt x="84" y="132"/>
                    <a:pt x="120" y="118"/>
                    <a:pt x="129" y="120"/>
                  </a:cubicBezTo>
                  <a:cubicBezTo>
                    <a:pt x="137" y="122"/>
                    <a:pt x="175" y="142"/>
                    <a:pt x="182" y="154"/>
                  </a:cubicBezTo>
                  <a:cubicBezTo>
                    <a:pt x="189" y="165"/>
                    <a:pt x="191" y="195"/>
                    <a:pt x="188" y="214"/>
                  </a:cubicBezTo>
                  <a:cubicBezTo>
                    <a:pt x="185" y="233"/>
                    <a:pt x="202" y="251"/>
                    <a:pt x="202" y="251"/>
                  </a:cubicBezTo>
                  <a:cubicBezTo>
                    <a:pt x="202" y="251"/>
                    <a:pt x="231" y="198"/>
                    <a:pt x="230" y="176"/>
                  </a:cubicBezTo>
                  <a:cubicBezTo>
                    <a:pt x="228" y="154"/>
                    <a:pt x="230" y="137"/>
                    <a:pt x="236" y="130"/>
                  </a:cubicBezTo>
                  <a:cubicBezTo>
                    <a:pt x="241" y="122"/>
                    <a:pt x="284" y="109"/>
                    <a:pt x="284" y="109"/>
                  </a:cubicBezTo>
                  <a:lnTo>
                    <a:pt x="241" y="0"/>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D83574D-25DE-47BB-A08C-31AF495353A8}"/>
                </a:ext>
              </a:extLst>
            </p:cNvPr>
            <p:cNvSpPr>
              <a:spLocks/>
            </p:cNvSpPr>
            <p:nvPr/>
          </p:nvSpPr>
          <p:spPr bwMode="auto">
            <a:xfrm rot="5400000">
              <a:off x="8636067" y="2099879"/>
              <a:ext cx="92189" cy="151599"/>
            </a:xfrm>
            <a:custGeom>
              <a:avLst/>
              <a:gdLst>
                <a:gd name="T0" fmla="*/ 0 w 19"/>
                <a:gd name="T1" fmla="*/ 7 h 31"/>
                <a:gd name="T2" fmla="*/ 15 w 19"/>
                <a:gd name="T3" fmla="*/ 31 h 31"/>
                <a:gd name="T4" fmla="*/ 19 w 19"/>
                <a:gd name="T5" fmla="*/ 19 h 31"/>
                <a:gd name="T6" fmla="*/ 15 w 19"/>
                <a:gd name="T7" fmla="*/ 0 h 31"/>
                <a:gd name="T8" fmla="*/ 7 w 19"/>
                <a:gd name="T9" fmla="*/ 5 h 31"/>
                <a:gd name="T10" fmla="*/ 0 w 19"/>
                <a:gd name="T11" fmla="*/ 7 h 31"/>
              </a:gdLst>
              <a:ahLst/>
              <a:cxnLst>
                <a:cxn ang="0">
                  <a:pos x="T0" y="T1"/>
                </a:cxn>
                <a:cxn ang="0">
                  <a:pos x="T2" y="T3"/>
                </a:cxn>
                <a:cxn ang="0">
                  <a:pos x="T4" y="T5"/>
                </a:cxn>
                <a:cxn ang="0">
                  <a:pos x="T6" y="T7"/>
                </a:cxn>
                <a:cxn ang="0">
                  <a:pos x="T8" y="T9"/>
                </a:cxn>
                <a:cxn ang="0">
                  <a:pos x="T10" y="T11"/>
                </a:cxn>
              </a:cxnLst>
              <a:rect l="0" t="0" r="r" b="b"/>
              <a:pathLst>
                <a:path w="19" h="31">
                  <a:moveTo>
                    <a:pt x="0" y="7"/>
                  </a:moveTo>
                  <a:cubicBezTo>
                    <a:pt x="7" y="19"/>
                    <a:pt x="11" y="25"/>
                    <a:pt x="15" y="31"/>
                  </a:cubicBezTo>
                  <a:cubicBezTo>
                    <a:pt x="17" y="28"/>
                    <a:pt x="19" y="26"/>
                    <a:pt x="19" y="19"/>
                  </a:cubicBezTo>
                  <a:cubicBezTo>
                    <a:pt x="19" y="12"/>
                    <a:pt x="16" y="0"/>
                    <a:pt x="15" y="0"/>
                  </a:cubicBezTo>
                  <a:cubicBezTo>
                    <a:pt x="15" y="1"/>
                    <a:pt x="10" y="3"/>
                    <a:pt x="7" y="5"/>
                  </a:cubicBezTo>
                  <a:cubicBezTo>
                    <a:pt x="3" y="6"/>
                    <a:pt x="3" y="6"/>
                    <a:pt x="0" y="7"/>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AAD26190-296A-4C3C-9C4C-310389BA3FEF}"/>
                </a:ext>
              </a:extLst>
            </p:cNvPr>
            <p:cNvSpPr>
              <a:spLocks/>
            </p:cNvSpPr>
            <p:nvPr/>
          </p:nvSpPr>
          <p:spPr bwMode="auto">
            <a:xfrm rot="5400000">
              <a:off x="8869611" y="2907043"/>
              <a:ext cx="92189" cy="151599"/>
            </a:xfrm>
            <a:custGeom>
              <a:avLst/>
              <a:gdLst>
                <a:gd name="T0" fmla="*/ 7 w 19"/>
                <a:gd name="T1" fmla="*/ 31 h 31"/>
                <a:gd name="T2" fmla="*/ 19 w 19"/>
                <a:gd name="T3" fmla="*/ 5 h 31"/>
                <a:gd name="T4" fmla="*/ 7 w 19"/>
                <a:gd name="T5" fmla="*/ 0 h 31"/>
                <a:gd name="T6" fmla="*/ 0 w 19"/>
                <a:gd name="T7" fmla="*/ 14 h 31"/>
                <a:gd name="T8" fmla="*/ 7 w 19"/>
                <a:gd name="T9" fmla="*/ 31 h 31"/>
              </a:gdLst>
              <a:ahLst/>
              <a:cxnLst>
                <a:cxn ang="0">
                  <a:pos x="T0" y="T1"/>
                </a:cxn>
                <a:cxn ang="0">
                  <a:pos x="T2" y="T3"/>
                </a:cxn>
                <a:cxn ang="0">
                  <a:pos x="T4" y="T5"/>
                </a:cxn>
                <a:cxn ang="0">
                  <a:pos x="T6" y="T7"/>
                </a:cxn>
                <a:cxn ang="0">
                  <a:pos x="T8" y="T9"/>
                </a:cxn>
              </a:cxnLst>
              <a:rect l="0" t="0" r="r" b="b"/>
              <a:pathLst>
                <a:path w="19" h="31">
                  <a:moveTo>
                    <a:pt x="7" y="31"/>
                  </a:moveTo>
                  <a:cubicBezTo>
                    <a:pt x="9" y="25"/>
                    <a:pt x="14" y="16"/>
                    <a:pt x="19" y="5"/>
                  </a:cubicBezTo>
                  <a:cubicBezTo>
                    <a:pt x="13" y="4"/>
                    <a:pt x="7" y="0"/>
                    <a:pt x="7" y="0"/>
                  </a:cubicBezTo>
                  <a:cubicBezTo>
                    <a:pt x="7" y="0"/>
                    <a:pt x="1" y="6"/>
                    <a:pt x="0" y="14"/>
                  </a:cubicBezTo>
                  <a:cubicBezTo>
                    <a:pt x="0" y="21"/>
                    <a:pt x="7" y="31"/>
                    <a:pt x="7" y="31"/>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66ECEC04-2B0C-404C-9921-C656CFEF34BC}"/>
                </a:ext>
              </a:extLst>
            </p:cNvPr>
            <p:cNvSpPr>
              <a:spLocks/>
            </p:cNvSpPr>
            <p:nvPr/>
          </p:nvSpPr>
          <p:spPr bwMode="auto">
            <a:xfrm rot="5400000">
              <a:off x="8862674" y="3543723"/>
              <a:ext cx="2197255" cy="1111656"/>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7865 w 17865"/>
                <a:gd name="connsiteY0" fmla="*/ 2954 h 9585"/>
                <a:gd name="connsiteX1" fmla="*/ 1979 w 17865"/>
                <a:gd name="connsiteY1" fmla="*/ 9585 h 9585"/>
                <a:gd name="connsiteX2" fmla="*/ 0 w 17865"/>
                <a:gd name="connsiteY2" fmla="*/ 4174 h 9585"/>
                <a:gd name="connsiteX3" fmla="*/ 10000 w 17865"/>
                <a:gd name="connsiteY3" fmla="*/ 0 h 9585"/>
                <a:gd name="connsiteX4" fmla="*/ 17822 w 17865"/>
                <a:gd name="connsiteY4" fmla="*/ 49 h 9585"/>
                <a:gd name="connsiteX5" fmla="*/ 17865 w 17865"/>
                <a:gd name="connsiteY5" fmla="*/ 2954 h 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65" h="9585">
                  <a:moveTo>
                    <a:pt x="17865" y="2954"/>
                  </a:moveTo>
                  <a:lnTo>
                    <a:pt x="1979" y="9585"/>
                  </a:lnTo>
                  <a:lnTo>
                    <a:pt x="0" y="4174"/>
                  </a:lnTo>
                  <a:lnTo>
                    <a:pt x="10000" y="0"/>
                  </a:lnTo>
                  <a:lnTo>
                    <a:pt x="17822" y="49"/>
                  </a:lnTo>
                  <a:cubicBezTo>
                    <a:pt x="17848" y="1013"/>
                    <a:pt x="17839" y="1990"/>
                    <a:pt x="17865" y="29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11149B96-C3EA-4FBF-8560-CCB5F8448791}"/>
                </a:ext>
              </a:extLst>
            </p:cNvPr>
            <p:cNvSpPr>
              <a:spLocks/>
            </p:cNvSpPr>
            <p:nvPr/>
          </p:nvSpPr>
          <p:spPr bwMode="auto">
            <a:xfrm rot="5400000">
              <a:off x="8970774" y="3634094"/>
              <a:ext cx="3209436" cy="2351495"/>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9521 w 19521"/>
                <a:gd name="connsiteY0" fmla="*/ 2954 h 10000"/>
                <a:gd name="connsiteX1" fmla="*/ 3798 w 19521"/>
                <a:gd name="connsiteY1" fmla="*/ 10000 h 10000"/>
                <a:gd name="connsiteX2" fmla="*/ 0 w 19521"/>
                <a:gd name="connsiteY2" fmla="*/ 4318 h 10000"/>
                <a:gd name="connsiteX3" fmla="*/ 11656 w 19521"/>
                <a:gd name="connsiteY3" fmla="*/ 0 h 10000"/>
                <a:gd name="connsiteX4" fmla="*/ 19478 w 19521"/>
                <a:gd name="connsiteY4" fmla="*/ 49 h 10000"/>
                <a:gd name="connsiteX5" fmla="*/ 19521 w 19521"/>
                <a:gd name="connsiteY5" fmla="*/ 2954 h 10000"/>
                <a:gd name="connsiteX0" fmla="*/ 19521 w 19521"/>
                <a:gd name="connsiteY0" fmla="*/ 2954 h 9760"/>
                <a:gd name="connsiteX1" fmla="*/ 2090 w 19521"/>
                <a:gd name="connsiteY1" fmla="*/ 9760 h 9760"/>
                <a:gd name="connsiteX2" fmla="*/ 0 w 19521"/>
                <a:gd name="connsiteY2" fmla="*/ 4318 h 9760"/>
                <a:gd name="connsiteX3" fmla="*/ 11656 w 19521"/>
                <a:gd name="connsiteY3" fmla="*/ 0 h 9760"/>
                <a:gd name="connsiteX4" fmla="*/ 19478 w 19521"/>
                <a:gd name="connsiteY4" fmla="*/ 49 h 9760"/>
                <a:gd name="connsiteX5" fmla="*/ 19521 w 19521"/>
                <a:gd name="connsiteY5" fmla="*/ 2954 h 9760"/>
                <a:gd name="connsiteX0" fmla="*/ 10000 w 10000"/>
                <a:gd name="connsiteY0" fmla="*/ 3618 h 10000"/>
                <a:gd name="connsiteX1" fmla="*/ 1071 w 10000"/>
                <a:gd name="connsiteY1" fmla="*/ 10000 h 10000"/>
                <a:gd name="connsiteX2" fmla="*/ 0 w 10000"/>
                <a:gd name="connsiteY2" fmla="*/ 4424 h 10000"/>
                <a:gd name="connsiteX3" fmla="*/ 5971 w 10000"/>
                <a:gd name="connsiteY3" fmla="*/ 0 h 10000"/>
                <a:gd name="connsiteX4" fmla="*/ 9978 w 10000"/>
                <a:gd name="connsiteY4" fmla="*/ 50 h 10000"/>
                <a:gd name="connsiteX5" fmla="*/ 10000 w 10000"/>
                <a:gd name="connsiteY5" fmla="*/ 3618 h 10000"/>
                <a:gd name="connsiteX0" fmla="*/ 10000 w 10000"/>
                <a:gd name="connsiteY0" fmla="*/ 3717 h 10099"/>
                <a:gd name="connsiteX1" fmla="*/ 1071 w 10000"/>
                <a:gd name="connsiteY1" fmla="*/ 10099 h 10099"/>
                <a:gd name="connsiteX2" fmla="*/ 0 w 10000"/>
                <a:gd name="connsiteY2" fmla="*/ 4523 h 10099"/>
                <a:gd name="connsiteX3" fmla="*/ 5361 w 10000"/>
                <a:gd name="connsiteY3" fmla="*/ 0 h 10099"/>
                <a:gd name="connsiteX4" fmla="*/ 9978 w 10000"/>
                <a:gd name="connsiteY4" fmla="*/ 149 h 10099"/>
                <a:gd name="connsiteX5" fmla="*/ 10000 w 10000"/>
                <a:gd name="connsiteY5" fmla="*/ 3717 h 10099"/>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3220"/>
                <a:gd name="connsiteY0" fmla="*/ 10965 h 17347"/>
                <a:gd name="connsiteX1" fmla="*/ 1071 w 13220"/>
                <a:gd name="connsiteY1" fmla="*/ 17347 h 17347"/>
                <a:gd name="connsiteX2" fmla="*/ 0 w 13220"/>
                <a:gd name="connsiteY2" fmla="*/ 11771 h 17347"/>
                <a:gd name="connsiteX3" fmla="*/ 12660 w 13220"/>
                <a:gd name="connsiteY3" fmla="*/ 1 h 17347"/>
                <a:gd name="connsiteX4" fmla="*/ 10000 w 13220"/>
                <a:gd name="connsiteY4" fmla="*/ 10965 h 17347"/>
                <a:gd name="connsiteX0" fmla="*/ 10000 w 12660"/>
                <a:gd name="connsiteY0" fmla="*/ 10964 h 17346"/>
                <a:gd name="connsiteX1" fmla="*/ 1071 w 12660"/>
                <a:gd name="connsiteY1" fmla="*/ 17346 h 17346"/>
                <a:gd name="connsiteX2" fmla="*/ 0 w 12660"/>
                <a:gd name="connsiteY2" fmla="*/ 11770 h 17346"/>
                <a:gd name="connsiteX3" fmla="*/ 12660 w 12660"/>
                <a:gd name="connsiteY3" fmla="*/ 0 h 17346"/>
                <a:gd name="connsiteX4" fmla="*/ 10000 w 12660"/>
                <a:gd name="connsiteY4" fmla="*/ 10964 h 17346"/>
                <a:gd name="connsiteX0" fmla="*/ 12742 w 12742"/>
                <a:gd name="connsiteY0" fmla="*/ 9098 h 17346"/>
                <a:gd name="connsiteX1" fmla="*/ 1071 w 12742"/>
                <a:gd name="connsiteY1" fmla="*/ 17346 h 17346"/>
                <a:gd name="connsiteX2" fmla="*/ 0 w 12742"/>
                <a:gd name="connsiteY2" fmla="*/ 11770 h 17346"/>
                <a:gd name="connsiteX3" fmla="*/ 12660 w 12742"/>
                <a:gd name="connsiteY3" fmla="*/ 0 h 17346"/>
                <a:gd name="connsiteX4" fmla="*/ 12742 w 12742"/>
                <a:gd name="connsiteY4" fmla="*/ 9098 h 1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2" h="17346">
                  <a:moveTo>
                    <a:pt x="12742" y="9098"/>
                  </a:moveTo>
                  <a:lnTo>
                    <a:pt x="1071" y="17346"/>
                  </a:lnTo>
                  <a:lnTo>
                    <a:pt x="0" y="11770"/>
                  </a:lnTo>
                  <a:lnTo>
                    <a:pt x="12660" y="0"/>
                  </a:lnTo>
                  <a:cubicBezTo>
                    <a:pt x="12687" y="3033"/>
                    <a:pt x="12715" y="6065"/>
                    <a:pt x="12742" y="909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5-Point Star 440">
              <a:extLst>
                <a:ext uri="{FF2B5EF4-FFF2-40B4-BE49-F238E27FC236}">
                  <a16:creationId xmlns:a16="http://schemas.microsoft.com/office/drawing/2014/main" id="{E06BB726-B4D3-4D53-9DF3-C2AB9C4A51AC}"/>
                </a:ext>
              </a:extLst>
            </p:cNvPr>
            <p:cNvSpPr/>
            <p:nvPr/>
          </p:nvSpPr>
          <p:spPr>
            <a:xfrm>
              <a:off x="7534922"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440">
              <a:extLst>
                <a:ext uri="{FF2B5EF4-FFF2-40B4-BE49-F238E27FC236}">
                  <a16:creationId xmlns:a16="http://schemas.microsoft.com/office/drawing/2014/main" id="{42C314A1-4676-4168-8805-B00818B8B9CB}"/>
                </a:ext>
              </a:extLst>
            </p:cNvPr>
            <p:cNvSpPr/>
            <p:nvPr/>
          </p:nvSpPr>
          <p:spPr>
            <a:xfrm>
              <a:off x="6673034"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3470CE0-0537-43BF-9C53-33482C32DB9D}"/>
              </a:ext>
            </a:extLst>
          </p:cNvPr>
          <p:cNvGrpSpPr/>
          <p:nvPr/>
        </p:nvGrpSpPr>
        <p:grpSpPr>
          <a:xfrm flipH="1">
            <a:off x="7024094" y="4141783"/>
            <a:ext cx="3147190" cy="2311403"/>
            <a:chOff x="6664912" y="4493434"/>
            <a:chExt cx="2162590" cy="1588279"/>
          </a:xfrm>
        </p:grpSpPr>
        <p:sp>
          <p:nvSpPr>
            <p:cNvPr id="23" name="Oval 146">
              <a:extLst>
                <a:ext uri="{FF2B5EF4-FFF2-40B4-BE49-F238E27FC236}">
                  <a16:creationId xmlns:a16="http://schemas.microsoft.com/office/drawing/2014/main" id="{B3516B5C-9CB3-4C9E-B3A2-8CF85C358C4C}"/>
                </a:ext>
              </a:extLst>
            </p:cNvPr>
            <p:cNvSpPr>
              <a:spLocks noChangeArrowheads="1"/>
            </p:cNvSpPr>
            <p:nvPr/>
          </p:nvSpPr>
          <p:spPr bwMode="auto">
            <a:xfrm>
              <a:off x="6664912" y="5726113"/>
              <a:ext cx="2162590" cy="355600"/>
            </a:xfrm>
            <a:prstGeom prst="ellipse">
              <a:avLst/>
            </a:prstGeom>
            <a:solidFill>
              <a:srgbClr val="D9D9D9"/>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7">
              <a:extLst>
                <a:ext uri="{FF2B5EF4-FFF2-40B4-BE49-F238E27FC236}">
                  <a16:creationId xmlns:a16="http://schemas.microsoft.com/office/drawing/2014/main" id="{25BC0E93-9E1A-436C-A231-08EE5873C602}"/>
                </a:ext>
              </a:extLst>
            </p:cNvPr>
            <p:cNvSpPr>
              <a:spLocks/>
            </p:cNvSpPr>
            <p:nvPr/>
          </p:nvSpPr>
          <p:spPr bwMode="auto">
            <a:xfrm>
              <a:off x="7099300" y="4887913"/>
              <a:ext cx="1289050" cy="841375"/>
            </a:xfrm>
            <a:custGeom>
              <a:avLst/>
              <a:gdLst>
                <a:gd name="T0" fmla="*/ 664 w 664"/>
                <a:gd name="T1" fmla="*/ 425 h 444"/>
                <a:gd name="T2" fmla="*/ 645 w 664"/>
                <a:gd name="T3" fmla="*/ 444 h 444"/>
                <a:gd name="T4" fmla="*/ 18 w 664"/>
                <a:gd name="T5" fmla="*/ 444 h 444"/>
                <a:gd name="T6" fmla="*/ 0 w 664"/>
                <a:gd name="T7" fmla="*/ 425 h 444"/>
                <a:gd name="T8" fmla="*/ 0 w 664"/>
                <a:gd name="T9" fmla="*/ 19 h 444"/>
                <a:gd name="T10" fmla="*/ 18 w 664"/>
                <a:gd name="T11" fmla="*/ 0 h 444"/>
                <a:gd name="T12" fmla="*/ 645 w 664"/>
                <a:gd name="T13" fmla="*/ 0 h 444"/>
                <a:gd name="T14" fmla="*/ 664 w 664"/>
                <a:gd name="T15" fmla="*/ 19 h 444"/>
                <a:gd name="T16" fmla="*/ 664 w 664"/>
                <a:gd name="T17" fmla="*/ 42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444">
                  <a:moveTo>
                    <a:pt x="664" y="425"/>
                  </a:moveTo>
                  <a:cubicBezTo>
                    <a:pt x="664" y="435"/>
                    <a:pt x="655" y="444"/>
                    <a:pt x="645" y="444"/>
                  </a:cubicBezTo>
                  <a:cubicBezTo>
                    <a:pt x="18" y="444"/>
                    <a:pt x="18" y="444"/>
                    <a:pt x="18" y="444"/>
                  </a:cubicBezTo>
                  <a:cubicBezTo>
                    <a:pt x="8" y="444"/>
                    <a:pt x="0" y="435"/>
                    <a:pt x="0" y="425"/>
                  </a:cubicBezTo>
                  <a:cubicBezTo>
                    <a:pt x="0" y="19"/>
                    <a:pt x="0" y="19"/>
                    <a:pt x="0" y="19"/>
                  </a:cubicBezTo>
                  <a:cubicBezTo>
                    <a:pt x="0" y="9"/>
                    <a:pt x="8" y="0"/>
                    <a:pt x="18" y="0"/>
                  </a:cubicBezTo>
                  <a:cubicBezTo>
                    <a:pt x="645" y="0"/>
                    <a:pt x="645" y="0"/>
                    <a:pt x="645" y="0"/>
                  </a:cubicBezTo>
                  <a:cubicBezTo>
                    <a:pt x="655" y="0"/>
                    <a:pt x="664" y="9"/>
                    <a:pt x="664" y="19"/>
                  </a:cubicBezTo>
                  <a:cubicBezTo>
                    <a:pt x="664" y="425"/>
                    <a:pt x="664" y="425"/>
                    <a:pt x="664" y="425"/>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48">
              <a:extLst>
                <a:ext uri="{FF2B5EF4-FFF2-40B4-BE49-F238E27FC236}">
                  <a16:creationId xmlns:a16="http://schemas.microsoft.com/office/drawing/2014/main" id="{10C3B688-2BFE-4EFA-9113-A3B3C3E248E9}"/>
                </a:ext>
              </a:extLst>
            </p:cNvPr>
            <p:cNvSpPr>
              <a:spLocks/>
            </p:cNvSpPr>
            <p:nvPr/>
          </p:nvSpPr>
          <p:spPr bwMode="auto">
            <a:xfrm>
              <a:off x="7116763" y="4913313"/>
              <a:ext cx="1252538" cy="785812"/>
            </a:xfrm>
            <a:custGeom>
              <a:avLst/>
              <a:gdLst>
                <a:gd name="T0" fmla="*/ 645 w 645"/>
                <a:gd name="T1" fmla="*/ 398 h 415"/>
                <a:gd name="T2" fmla="*/ 627 w 645"/>
                <a:gd name="T3" fmla="*/ 415 h 415"/>
                <a:gd name="T4" fmla="*/ 18 w 645"/>
                <a:gd name="T5" fmla="*/ 415 h 415"/>
                <a:gd name="T6" fmla="*/ 0 w 645"/>
                <a:gd name="T7" fmla="*/ 398 h 415"/>
                <a:gd name="T8" fmla="*/ 0 w 645"/>
                <a:gd name="T9" fmla="*/ 18 h 415"/>
                <a:gd name="T10" fmla="*/ 18 w 645"/>
                <a:gd name="T11" fmla="*/ 0 h 415"/>
                <a:gd name="T12" fmla="*/ 627 w 645"/>
                <a:gd name="T13" fmla="*/ 0 h 415"/>
                <a:gd name="T14" fmla="*/ 645 w 645"/>
                <a:gd name="T15" fmla="*/ 18 h 415"/>
                <a:gd name="T16" fmla="*/ 645 w 645"/>
                <a:gd name="T17" fmla="*/ 39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5" h="415">
                  <a:moveTo>
                    <a:pt x="645" y="398"/>
                  </a:moveTo>
                  <a:cubicBezTo>
                    <a:pt x="645" y="407"/>
                    <a:pt x="637" y="415"/>
                    <a:pt x="627" y="415"/>
                  </a:cubicBezTo>
                  <a:cubicBezTo>
                    <a:pt x="18" y="415"/>
                    <a:pt x="18" y="415"/>
                    <a:pt x="18" y="415"/>
                  </a:cubicBezTo>
                  <a:cubicBezTo>
                    <a:pt x="9" y="415"/>
                    <a:pt x="0" y="407"/>
                    <a:pt x="0" y="398"/>
                  </a:cubicBezTo>
                  <a:cubicBezTo>
                    <a:pt x="0" y="18"/>
                    <a:pt x="0" y="18"/>
                    <a:pt x="0" y="18"/>
                  </a:cubicBezTo>
                  <a:cubicBezTo>
                    <a:pt x="0" y="8"/>
                    <a:pt x="9" y="0"/>
                    <a:pt x="18" y="0"/>
                  </a:cubicBezTo>
                  <a:cubicBezTo>
                    <a:pt x="627" y="0"/>
                    <a:pt x="627" y="0"/>
                    <a:pt x="627" y="0"/>
                  </a:cubicBezTo>
                  <a:cubicBezTo>
                    <a:pt x="637" y="0"/>
                    <a:pt x="645" y="8"/>
                    <a:pt x="645" y="18"/>
                  </a:cubicBezTo>
                  <a:cubicBezTo>
                    <a:pt x="645" y="398"/>
                    <a:pt x="645" y="398"/>
                    <a:pt x="645" y="3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2D295E95-214B-4254-903E-B9B98BB948D9}"/>
                </a:ext>
              </a:extLst>
            </p:cNvPr>
            <p:cNvSpPr>
              <a:spLocks/>
            </p:cNvSpPr>
            <p:nvPr/>
          </p:nvSpPr>
          <p:spPr bwMode="auto">
            <a:xfrm>
              <a:off x="6935788" y="5729288"/>
              <a:ext cx="1633538" cy="209550"/>
            </a:xfrm>
            <a:custGeom>
              <a:avLst/>
              <a:gdLst>
                <a:gd name="T0" fmla="*/ 114 w 1029"/>
                <a:gd name="T1" fmla="*/ 0 h 132"/>
                <a:gd name="T2" fmla="*/ 0 w 1029"/>
                <a:gd name="T3" fmla="*/ 132 h 132"/>
                <a:gd name="T4" fmla="*/ 1029 w 1029"/>
                <a:gd name="T5" fmla="*/ 132 h 132"/>
                <a:gd name="T6" fmla="*/ 903 w 1029"/>
                <a:gd name="T7" fmla="*/ 0 h 132"/>
                <a:gd name="T8" fmla="*/ 114 w 1029"/>
                <a:gd name="T9" fmla="*/ 0 h 132"/>
              </a:gdLst>
              <a:ahLst/>
              <a:cxnLst>
                <a:cxn ang="0">
                  <a:pos x="T0" y="T1"/>
                </a:cxn>
                <a:cxn ang="0">
                  <a:pos x="T2" y="T3"/>
                </a:cxn>
                <a:cxn ang="0">
                  <a:pos x="T4" y="T5"/>
                </a:cxn>
                <a:cxn ang="0">
                  <a:pos x="T6" y="T7"/>
                </a:cxn>
                <a:cxn ang="0">
                  <a:pos x="T8" y="T9"/>
                </a:cxn>
              </a:cxnLst>
              <a:rect l="0" t="0" r="r" b="b"/>
              <a:pathLst>
                <a:path w="1029" h="132">
                  <a:moveTo>
                    <a:pt x="114" y="0"/>
                  </a:moveTo>
                  <a:lnTo>
                    <a:pt x="0" y="132"/>
                  </a:lnTo>
                  <a:lnTo>
                    <a:pt x="1029" y="132"/>
                  </a:lnTo>
                  <a:lnTo>
                    <a:pt x="903" y="0"/>
                  </a:lnTo>
                  <a:lnTo>
                    <a:pt x="114"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CD89FC5C-9468-43C4-A432-32203E566030}"/>
                </a:ext>
              </a:extLst>
            </p:cNvPr>
            <p:cNvSpPr>
              <a:spLocks/>
            </p:cNvSpPr>
            <p:nvPr/>
          </p:nvSpPr>
          <p:spPr bwMode="auto">
            <a:xfrm>
              <a:off x="7069138" y="5748338"/>
              <a:ext cx="1371600" cy="107950"/>
            </a:xfrm>
            <a:custGeom>
              <a:avLst/>
              <a:gdLst>
                <a:gd name="T0" fmla="*/ 55 w 864"/>
                <a:gd name="T1" fmla="*/ 0 h 68"/>
                <a:gd name="T2" fmla="*/ 0 w 864"/>
                <a:gd name="T3" fmla="*/ 68 h 68"/>
                <a:gd name="T4" fmla="*/ 864 w 864"/>
                <a:gd name="T5" fmla="*/ 68 h 68"/>
                <a:gd name="T6" fmla="*/ 803 w 864"/>
                <a:gd name="T7" fmla="*/ 0 h 68"/>
                <a:gd name="T8" fmla="*/ 55 w 864"/>
                <a:gd name="T9" fmla="*/ 0 h 68"/>
              </a:gdLst>
              <a:ahLst/>
              <a:cxnLst>
                <a:cxn ang="0">
                  <a:pos x="T0" y="T1"/>
                </a:cxn>
                <a:cxn ang="0">
                  <a:pos x="T2" y="T3"/>
                </a:cxn>
                <a:cxn ang="0">
                  <a:pos x="T4" y="T5"/>
                </a:cxn>
                <a:cxn ang="0">
                  <a:pos x="T6" y="T7"/>
                </a:cxn>
                <a:cxn ang="0">
                  <a:pos x="T8" y="T9"/>
                </a:cxn>
              </a:cxnLst>
              <a:rect l="0" t="0" r="r" b="b"/>
              <a:pathLst>
                <a:path w="864" h="68">
                  <a:moveTo>
                    <a:pt x="55" y="0"/>
                  </a:moveTo>
                  <a:lnTo>
                    <a:pt x="0" y="68"/>
                  </a:lnTo>
                  <a:lnTo>
                    <a:pt x="864" y="68"/>
                  </a:lnTo>
                  <a:lnTo>
                    <a:pt x="803" y="0"/>
                  </a:lnTo>
                  <a:lnTo>
                    <a:pt x="55"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52">
              <a:extLst>
                <a:ext uri="{FF2B5EF4-FFF2-40B4-BE49-F238E27FC236}">
                  <a16:creationId xmlns:a16="http://schemas.microsoft.com/office/drawing/2014/main" id="{5E5126A6-6AAB-495E-8923-F48FBBD83904}"/>
                </a:ext>
              </a:extLst>
            </p:cNvPr>
            <p:cNvSpPr>
              <a:spLocks/>
            </p:cNvSpPr>
            <p:nvPr/>
          </p:nvSpPr>
          <p:spPr bwMode="auto">
            <a:xfrm>
              <a:off x="7569200" y="5881688"/>
              <a:ext cx="373063" cy="28575"/>
            </a:xfrm>
            <a:custGeom>
              <a:avLst/>
              <a:gdLst>
                <a:gd name="T0" fmla="*/ 15 w 235"/>
                <a:gd name="T1" fmla="*/ 0 h 18"/>
                <a:gd name="T2" fmla="*/ 0 w 235"/>
                <a:gd name="T3" fmla="*/ 18 h 18"/>
                <a:gd name="T4" fmla="*/ 235 w 235"/>
                <a:gd name="T5" fmla="*/ 18 h 18"/>
                <a:gd name="T6" fmla="*/ 218 w 235"/>
                <a:gd name="T7" fmla="*/ 0 h 18"/>
                <a:gd name="T8" fmla="*/ 15 w 235"/>
                <a:gd name="T9" fmla="*/ 0 h 18"/>
              </a:gdLst>
              <a:ahLst/>
              <a:cxnLst>
                <a:cxn ang="0">
                  <a:pos x="T0" y="T1"/>
                </a:cxn>
                <a:cxn ang="0">
                  <a:pos x="T2" y="T3"/>
                </a:cxn>
                <a:cxn ang="0">
                  <a:pos x="T4" y="T5"/>
                </a:cxn>
                <a:cxn ang="0">
                  <a:pos x="T6" y="T7"/>
                </a:cxn>
                <a:cxn ang="0">
                  <a:pos x="T8" y="T9"/>
                </a:cxn>
              </a:cxnLst>
              <a:rect l="0" t="0" r="r" b="b"/>
              <a:pathLst>
                <a:path w="235" h="18">
                  <a:moveTo>
                    <a:pt x="15" y="0"/>
                  </a:moveTo>
                  <a:lnTo>
                    <a:pt x="0" y="18"/>
                  </a:lnTo>
                  <a:lnTo>
                    <a:pt x="235" y="18"/>
                  </a:lnTo>
                  <a:lnTo>
                    <a:pt x="218" y="0"/>
                  </a:ln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53">
              <a:extLst>
                <a:ext uri="{FF2B5EF4-FFF2-40B4-BE49-F238E27FC236}">
                  <a16:creationId xmlns:a16="http://schemas.microsoft.com/office/drawing/2014/main" id="{16DD204A-9DCA-44FA-AC7C-AAEFCCA036DA}"/>
                </a:ext>
              </a:extLst>
            </p:cNvPr>
            <p:cNvSpPr>
              <a:spLocks/>
            </p:cNvSpPr>
            <p:nvPr/>
          </p:nvSpPr>
          <p:spPr bwMode="auto">
            <a:xfrm>
              <a:off x="6935788" y="5938838"/>
              <a:ext cx="1633538" cy="49212"/>
            </a:xfrm>
            <a:custGeom>
              <a:avLst/>
              <a:gdLst>
                <a:gd name="T0" fmla="*/ 815 w 841"/>
                <a:gd name="T1" fmla="*/ 26 h 26"/>
                <a:gd name="T2" fmla="*/ 27 w 841"/>
                <a:gd name="T3" fmla="*/ 26 h 26"/>
                <a:gd name="T4" fmla="*/ 0 w 841"/>
                <a:gd name="T5" fmla="*/ 0 h 26"/>
                <a:gd name="T6" fmla="*/ 841 w 841"/>
                <a:gd name="T7" fmla="*/ 0 h 26"/>
                <a:gd name="T8" fmla="*/ 815 w 841"/>
                <a:gd name="T9" fmla="*/ 26 h 26"/>
              </a:gdLst>
              <a:ahLst/>
              <a:cxnLst>
                <a:cxn ang="0">
                  <a:pos x="T0" y="T1"/>
                </a:cxn>
                <a:cxn ang="0">
                  <a:pos x="T2" y="T3"/>
                </a:cxn>
                <a:cxn ang="0">
                  <a:pos x="T4" y="T5"/>
                </a:cxn>
                <a:cxn ang="0">
                  <a:pos x="T6" y="T7"/>
                </a:cxn>
                <a:cxn ang="0">
                  <a:pos x="T8" y="T9"/>
                </a:cxn>
              </a:cxnLst>
              <a:rect l="0" t="0" r="r" b="b"/>
              <a:pathLst>
                <a:path w="841" h="26">
                  <a:moveTo>
                    <a:pt x="815" y="26"/>
                  </a:moveTo>
                  <a:cubicBezTo>
                    <a:pt x="27" y="26"/>
                    <a:pt x="27" y="26"/>
                    <a:pt x="27" y="26"/>
                  </a:cubicBezTo>
                  <a:cubicBezTo>
                    <a:pt x="12" y="26"/>
                    <a:pt x="0" y="15"/>
                    <a:pt x="0" y="0"/>
                  </a:cubicBezTo>
                  <a:cubicBezTo>
                    <a:pt x="841" y="0"/>
                    <a:pt x="841" y="0"/>
                    <a:pt x="841" y="0"/>
                  </a:cubicBezTo>
                  <a:cubicBezTo>
                    <a:pt x="841" y="15"/>
                    <a:pt x="829" y="26"/>
                    <a:pt x="815"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Rounded Corners 29">
              <a:extLst>
                <a:ext uri="{FF2B5EF4-FFF2-40B4-BE49-F238E27FC236}">
                  <a16:creationId xmlns:a16="http://schemas.microsoft.com/office/drawing/2014/main" id="{92373CAB-2589-4F5B-A289-39D4DE5A7A69}"/>
                </a:ext>
              </a:extLst>
            </p:cNvPr>
            <p:cNvSpPr/>
            <p:nvPr/>
          </p:nvSpPr>
          <p:spPr>
            <a:xfrm>
              <a:off x="7126292" y="4918077"/>
              <a:ext cx="1234440" cy="782637"/>
            </a:xfrm>
            <a:prstGeom prst="roundRect">
              <a:avLst>
                <a:gd name="adj" fmla="val 4699"/>
              </a:avLst>
            </a:prstGeom>
            <a:noFill/>
            <a:ln w="25400">
              <a:solidFill>
                <a:srgbClr val="6D6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62">
              <a:extLst>
                <a:ext uri="{FF2B5EF4-FFF2-40B4-BE49-F238E27FC236}">
                  <a16:creationId xmlns:a16="http://schemas.microsoft.com/office/drawing/2014/main" id="{09A60779-9B55-4BE6-916A-96156049FF04}"/>
                </a:ext>
              </a:extLst>
            </p:cNvPr>
            <p:cNvSpPr>
              <a:spLocks/>
            </p:cNvSpPr>
            <p:nvPr/>
          </p:nvSpPr>
          <p:spPr bwMode="auto">
            <a:xfrm>
              <a:off x="7436548" y="5025246"/>
              <a:ext cx="188913" cy="311150"/>
            </a:xfrm>
            <a:custGeom>
              <a:avLst/>
              <a:gdLst>
                <a:gd name="T0" fmla="*/ 14 w 97"/>
                <a:gd name="T1" fmla="*/ 93 h 164"/>
                <a:gd name="T2" fmla="*/ 73 w 97"/>
                <a:gd name="T3" fmla="*/ 158 h 164"/>
                <a:gd name="T4" fmla="*/ 83 w 97"/>
                <a:gd name="T5" fmla="*/ 71 h 164"/>
                <a:gd name="T6" fmla="*/ 24 w 97"/>
                <a:gd name="T7" fmla="*/ 6 h 164"/>
                <a:gd name="T8" fmla="*/ 14 w 97"/>
                <a:gd name="T9" fmla="*/ 93 h 164"/>
              </a:gdLst>
              <a:ahLst/>
              <a:cxnLst>
                <a:cxn ang="0">
                  <a:pos x="T0" y="T1"/>
                </a:cxn>
                <a:cxn ang="0">
                  <a:pos x="T2" y="T3"/>
                </a:cxn>
                <a:cxn ang="0">
                  <a:pos x="T4" y="T5"/>
                </a:cxn>
                <a:cxn ang="0">
                  <a:pos x="T6" y="T7"/>
                </a:cxn>
                <a:cxn ang="0">
                  <a:pos x="T8" y="T9"/>
                </a:cxn>
              </a:cxnLst>
              <a:rect l="0" t="0" r="r" b="b"/>
              <a:pathLst>
                <a:path w="97" h="164">
                  <a:moveTo>
                    <a:pt x="14" y="93"/>
                  </a:moveTo>
                  <a:cubicBezTo>
                    <a:pt x="27" y="135"/>
                    <a:pt x="54" y="164"/>
                    <a:pt x="73" y="158"/>
                  </a:cubicBezTo>
                  <a:cubicBezTo>
                    <a:pt x="92" y="152"/>
                    <a:pt x="97" y="113"/>
                    <a:pt x="83" y="71"/>
                  </a:cubicBezTo>
                  <a:cubicBezTo>
                    <a:pt x="69" y="29"/>
                    <a:pt x="43" y="0"/>
                    <a:pt x="24" y="6"/>
                  </a:cubicBezTo>
                  <a:cubicBezTo>
                    <a:pt x="4" y="12"/>
                    <a:pt x="0" y="51"/>
                    <a:pt x="14" y="93"/>
                  </a:cubicBez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1F6F8F2C-6E3A-4A48-A0D9-1D57CA1B82C1}"/>
                </a:ext>
              </a:extLst>
            </p:cNvPr>
            <p:cNvSpPr>
              <a:spLocks/>
            </p:cNvSpPr>
            <p:nvPr/>
          </p:nvSpPr>
          <p:spPr bwMode="auto">
            <a:xfrm>
              <a:off x="7663561" y="5403071"/>
              <a:ext cx="233363" cy="144462"/>
            </a:xfrm>
            <a:custGeom>
              <a:avLst/>
              <a:gdLst>
                <a:gd name="T0" fmla="*/ 5 w 120"/>
                <a:gd name="T1" fmla="*/ 12 h 76"/>
                <a:gd name="T2" fmla="*/ 11 w 120"/>
                <a:gd name="T3" fmla="*/ 35 h 76"/>
                <a:gd name="T4" fmla="*/ 68 w 120"/>
                <a:gd name="T5" fmla="*/ 71 h 76"/>
                <a:gd name="T6" fmla="*/ 92 w 120"/>
                <a:gd name="T7" fmla="*/ 65 h 76"/>
                <a:gd name="T8" fmla="*/ 116 w 120"/>
                <a:gd name="T9" fmla="*/ 11 h 76"/>
                <a:gd name="T10" fmla="*/ 5 w 120"/>
                <a:gd name="T11" fmla="*/ 12 h 76"/>
              </a:gdLst>
              <a:ahLst/>
              <a:cxnLst>
                <a:cxn ang="0">
                  <a:pos x="T0" y="T1"/>
                </a:cxn>
                <a:cxn ang="0">
                  <a:pos x="T2" y="T3"/>
                </a:cxn>
                <a:cxn ang="0">
                  <a:pos x="T4" y="T5"/>
                </a:cxn>
                <a:cxn ang="0">
                  <a:pos x="T6" y="T7"/>
                </a:cxn>
                <a:cxn ang="0">
                  <a:pos x="T8" y="T9"/>
                </a:cxn>
                <a:cxn ang="0">
                  <a:pos x="T10" y="T11"/>
                </a:cxn>
              </a:cxnLst>
              <a:rect l="0" t="0" r="r" b="b"/>
              <a:pathLst>
                <a:path w="120" h="76">
                  <a:moveTo>
                    <a:pt x="5" y="12"/>
                  </a:moveTo>
                  <a:cubicBezTo>
                    <a:pt x="0" y="20"/>
                    <a:pt x="3" y="30"/>
                    <a:pt x="11" y="35"/>
                  </a:cubicBezTo>
                  <a:cubicBezTo>
                    <a:pt x="68" y="71"/>
                    <a:pt x="68" y="71"/>
                    <a:pt x="68" y="71"/>
                  </a:cubicBezTo>
                  <a:cubicBezTo>
                    <a:pt x="76" y="76"/>
                    <a:pt x="87" y="73"/>
                    <a:pt x="92" y="65"/>
                  </a:cubicBezTo>
                  <a:cubicBezTo>
                    <a:pt x="110" y="36"/>
                    <a:pt x="120" y="29"/>
                    <a:pt x="116" y="11"/>
                  </a:cubicBezTo>
                  <a:cubicBezTo>
                    <a:pt x="114" y="0"/>
                    <a:pt x="5" y="12"/>
                    <a:pt x="5" y="12"/>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7EBF3887-4478-4F27-B685-F9EA6BC23E34}"/>
                </a:ext>
              </a:extLst>
            </p:cNvPr>
            <p:cNvSpPr>
              <a:spLocks/>
            </p:cNvSpPr>
            <p:nvPr/>
          </p:nvSpPr>
          <p:spPr bwMode="auto">
            <a:xfrm>
              <a:off x="7561971" y="5493558"/>
              <a:ext cx="249227" cy="193676"/>
            </a:xfrm>
            <a:custGeom>
              <a:avLst/>
              <a:gdLst>
                <a:gd name="T0" fmla="*/ 79 w 153"/>
                <a:gd name="T1" fmla="*/ 165 h 165"/>
                <a:gd name="T2" fmla="*/ 0 w 153"/>
                <a:gd name="T3" fmla="*/ 117 h 165"/>
                <a:gd name="T4" fmla="*/ 74 w 153"/>
                <a:gd name="T5" fmla="*/ 0 h 165"/>
                <a:gd name="T6" fmla="*/ 153 w 153"/>
                <a:gd name="T7" fmla="*/ 48 h 165"/>
                <a:gd name="T8" fmla="*/ 79 w 153"/>
                <a:gd name="T9" fmla="*/ 165 h 165"/>
                <a:gd name="connsiteX0" fmla="*/ 6928 w 10000"/>
                <a:gd name="connsiteY0" fmla="*/ 7394 h 7394"/>
                <a:gd name="connsiteX1" fmla="*/ 0 w 10000"/>
                <a:gd name="connsiteY1" fmla="*/ 7091 h 7394"/>
                <a:gd name="connsiteX2" fmla="*/ 4837 w 10000"/>
                <a:gd name="connsiteY2" fmla="*/ 0 h 7394"/>
                <a:gd name="connsiteX3" fmla="*/ 10000 w 10000"/>
                <a:gd name="connsiteY3" fmla="*/ 2909 h 7394"/>
                <a:gd name="connsiteX4" fmla="*/ 6928 w 10000"/>
                <a:gd name="connsiteY4" fmla="*/ 7394 h 7394"/>
                <a:gd name="connsiteX0" fmla="*/ 7189 w 10261"/>
                <a:gd name="connsiteY0" fmla="*/ 10000 h 10000"/>
                <a:gd name="connsiteX1" fmla="*/ 0 w 10261"/>
                <a:gd name="connsiteY1" fmla="*/ 9918 h 10000"/>
                <a:gd name="connsiteX2" fmla="*/ 5098 w 10261"/>
                <a:gd name="connsiteY2" fmla="*/ 0 h 10000"/>
                <a:gd name="connsiteX3" fmla="*/ 10261 w 10261"/>
                <a:gd name="connsiteY3" fmla="*/ 3934 h 10000"/>
                <a:gd name="connsiteX4" fmla="*/ 7189 w 10261"/>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 h="10000">
                  <a:moveTo>
                    <a:pt x="7189" y="10000"/>
                  </a:moveTo>
                  <a:lnTo>
                    <a:pt x="0" y="9918"/>
                  </a:lnTo>
                  <a:lnTo>
                    <a:pt x="5098" y="0"/>
                  </a:lnTo>
                  <a:lnTo>
                    <a:pt x="10261" y="3934"/>
                  </a:lnTo>
                  <a:lnTo>
                    <a:pt x="7189" y="10000"/>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3E09F7B4-A4F6-470F-943F-1F42136E7A88}"/>
                </a:ext>
              </a:extLst>
            </p:cNvPr>
            <p:cNvSpPr>
              <a:spLocks/>
            </p:cNvSpPr>
            <p:nvPr/>
          </p:nvSpPr>
          <p:spPr bwMode="auto">
            <a:xfrm>
              <a:off x="7649273" y="5501495"/>
              <a:ext cx="182563" cy="185721"/>
            </a:xfrm>
            <a:custGeom>
              <a:avLst/>
              <a:gdLst>
                <a:gd name="T0" fmla="*/ 38 w 125"/>
                <a:gd name="T1" fmla="*/ 160 h 160"/>
                <a:gd name="T2" fmla="*/ 0 w 125"/>
                <a:gd name="T3" fmla="*/ 136 h 160"/>
                <a:gd name="T4" fmla="*/ 87 w 125"/>
                <a:gd name="T5" fmla="*/ 0 h 160"/>
                <a:gd name="T6" fmla="*/ 125 w 125"/>
                <a:gd name="T7" fmla="*/ 23 h 160"/>
                <a:gd name="T8" fmla="*/ 38 w 125"/>
                <a:gd name="T9" fmla="*/ 160 h 160"/>
                <a:gd name="connsiteX0" fmla="*/ 4080 w 10000"/>
                <a:gd name="connsiteY0" fmla="*/ 8687 h 8687"/>
                <a:gd name="connsiteX1" fmla="*/ 0 w 10000"/>
                <a:gd name="connsiteY1" fmla="*/ 8500 h 8687"/>
                <a:gd name="connsiteX2" fmla="*/ 6960 w 10000"/>
                <a:gd name="connsiteY2" fmla="*/ 0 h 8687"/>
                <a:gd name="connsiteX3" fmla="*/ 10000 w 10000"/>
                <a:gd name="connsiteY3" fmla="*/ 1438 h 8687"/>
                <a:gd name="connsiteX4" fmla="*/ 4080 w 10000"/>
                <a:gd name="connsiteY4" fmla="*/ 8687 h 8687"/>
                <a:gd name="connsiteX0" fmla="*/ 3280 w 9200"/>
                <a:gd name="connsiteY0" fmla="*/ 10000 h 10000"/>
                <a:gd name="connsiteX1" fmla="*/ 0 w 9200"/>
                <a:gd name="connsiteY1" fmla="*/ 8346 h 10000"/>
                <a:gd name="connsiteX2" fmla="*/ 6160 w 9200"/>
                <a:gd name="connsiteY2" fmla="*/ 0 h 10000"/>
                <a:gd name="connsiteX3" fmla="*/ 9200 w 9200"/>
                <a:gd name="connsiteY3" fmla="*/ 1655 h 10000"/>
                <a:gd name="connsiteX4" fmla="*/ 3280 w 9200"/>
                <a:gd name="connsiteY4" fmla="*/ 10000 h 10000"/>
                <a:gd name="connsiteX0" fmla="*/ 4782 w 10000"/>
                <a:gd name="connsiteY0" fmla="*/ 8417 h 8417"/>
                <a:gd name="connsiteX1" fmla="*/ 0 w 10000"/>
                <a:gd name="connsiteY1" fmla="*/ 8346 h 8417"/>
                <a:gd name="connsiteX2" fmla="*/ 6696 w 10000"/>
                <a:gd name="connsiteY2" fmla="*/ 0 h 8417"/>
                <a:gd name="connsiteX3" fmla="*/ 10000 w 10000"/>
                <a:gd name="connsiteY3" fmla="*/ 1655 h 8417"/>
                <a:gd name="connsiteX4" fmla="*/ 4782 w 10000"/>
                <a:gd name="connsiteY4" fmla="*/ 8417 h 8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417">
                  <a:moveTo>
                    <a:pt x="4782" y="8417"/>
                  </a:moveTo>
                  <a:lnTo>
                    <a:pt x="0" y="8346"/>
                  </a:lnTo>
                  <a:lnTo>
                    <a:pt x="6696" y="0"/>
                  </a:lnTo>
                  <a:lnTo>
                    <a:pt x="10000" y="1655"/>
                  </a:lnTo>
                  <a:lnTo>
                    <a:pt x="4782" y="8417"/>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3">
              <a:extLst>
                <a:ext uri="{FF2B5EF4-FFF2-40B4-BE49-F238E27FC236}">
                  <a16:creationId xmlns:a16="http://schemas.microsoft.com/office/drawing/2014/main" id="{21885CA6-EF0A-4479-8FD0-CF1896183216}"/>
                </a:ext>
              </a:extLst>
            </p:cNvPr>
            <p:cNvSpPr>
              <a:spLocks/>
            </p:cNvSpPr>
            <p:nvPr/>
          </p:nvSpPr>
          <p:spPr bwMode="auto">
            <a:xfrm>
              <a:off x="7473061" y="4595033"/>
              <a:ext cx="963613" cy="730250"/>
            </a:xfrm>
            <a:custGeom>
              <a:avLst/>
              <a:gdLst>
                <a:gd name="T0" fmla="*/ 494 w 496"/>
                <a:gd name="T1" fmla="*/ 302 h 385"/>
                <a:gd name="T2" fmla="*/ 489 w 496"/>
                <a:gd name="T3" fmla="*/ 312 h 385"/>
                <a:gd name="T4" fmla="*/ 61 w 496"/>
                <a:gd name="T5" fmla="*/ 383 h 385"/>
                <a:gd name="T6" fmla="*/ 51 w 496"/>
                <a:gd name="T7" fmla="*/ 381 h 385"/>
                <a:gd name="T8" fmla="*/ 2 w 496"/>
                <a:gd name="T9" fmla="*/ 243 h 385"/>
                <a:gd name="T10" fmla="*/ 4 w 496"/>
                <a:gd name="T11" fmla="*/ 235 h 385"/>
                <a:gd name="T12" fmla="*/ 372 w 496"/>
                <a:gd name="T13" fmla="*/ 3 h 385"/>
                <a:gd name="T14" fmla="*/ 382 w 496"/>
                <a:gd name="T15" fmla="*/ 7 h 385"/>
                <a:gd name="T16" fmla="*/ 494 w 496"/>
                <a:gd name="T17" fmla="*/ 3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385">
                  <a:moveTo>
                    <a:pt x="494" y="302"/>
                  </a:moveTo>
                  <a:cubicBezTo>
                    <a:pt x="496" y="308"/>
                    <a:pt x="494" y="313"/>
                    <a:pt x="489" y="312"/>
                  </a:cubicBezTo>
                  <a:cubicBezTo>
                    <a:pt x="341" y="299"/>
                    <a:pt x="198" y="328"/>
                    <a:pt x="61" y="383"/>
                  </a:cubicBezTo>
                  <a:cubicBezTo>
                    <a:pt x="57" y="385"/>
                    <a:pt x="52" y="384"/>
                    <a:pt x="51" y="381"/>
                  </a:cubicBezTo>
                  <a:cubicBezTo>
                    <a:pt x="34" y="335"/>
                    <a:pt x="20" y="290"/>
                    <a:pt x="2" y="243"/>
                  </a:cubicBezTo>
                  <a:cubicBezTo>
                    <a:pt x="1" y="241"/>
                    <a:pt x="0" y="236"/>
                    <a:pt x="4" y="235"/>
                  </a:cubicBezTo>
                  <a:cubicBezTo>
                    <a:pt x="144" y="185"/>
                    <a:pt x="270" y="111"/>
                    <a:pt x="372" y="3"/>
                  </a:cubicBezTo>
                  <a:cubicBezTo>
                    <a:pt x="375" y="0"/>
                    <a:pt x="380" y="1"/>
                    <a:pt x="382" y="7"/>
                  </a:cubicBezTo>
                  <a:cubicBezTo>
                    <a:pt x="419" y="106"/>
                    <a:pt x="457" y="204"/>
                    <a:pt x="494" y="30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4">
              <a:extLst>
                <a:ext uri="{FF2B5EF4-FFF2-40B4-BE49-F238E27FC236}">
                  <a16:creationId xmlns:a16="http://schemas.microsoft.com/office/drawing/2014/main" id="{FC5D085F-8098-4A1E-9A7B-3E6C7974051C}"/>
                </a:ext>
              </a:extLst>
            </p:cNvPr>
            <p:cNvSpPr>
              <a:spLocks/>
            </p:cNvSpPr>
            <p:nvPr/>
          </p:nvSpPr>
          <p:spPr bwMode="auto">
            <a:xfrm>
              <a:off x="7525448" y="4826808"/>
              <a:ext cx="911225" cy="498475"/>
            </a:xfrm>
            <a:custGeom>
              <a:avLst/>
              <a:gdLst>
                <a:gd name="T0" fmla="*/ 467 w 469"/>
                <a:gd name="T1" fmla="*/ 180 h 263"/>
                <a:gd name="T2" fmla="*/ 399 w 469"/>
                <a:gd name="T3" fmla="*/ 0 h 263"/>
                <a:gd name="T4" fmla="*/ 0 w 469"/>
                <a:gd name="T5" fmla="*/ 193 h 263"/>
                <a:gd name="T6" fmla="*/ 24 w 469"/>
                <a:gd name="T7" fmla="*/ 259 h 263"/>
                <a:gd name="T8" fmla="*/ 34 w 469"/>
                <a:gd name="T9" fmla="*/ 261 h 263"/>
                <a:gd name="T10" fmla="*/ 462 w 469"/>
                <a:gd name="T11" fmla="*/ 190 h 263"/>
                <a:gd name="T12" fmla="*/ 467 w 469"/>
                <a:gd name="T13" fmla="*/ 180 h 263"/>
              </a:gdLst>
              <a:ahLst/>
              <a:cxnLst>
                <a:cxn ang="0">
                  <a:pos x="T0" y="T1"/>
                </a:cxn>
                <a:cxn ang="0">
                  <a:pos x="T2" y="T3"/>
                </a:cxn>
                <a:cxn ang="0">
                  <a:pos x="T4" y="T5"/>
                </a:cxn>
                <a:cxn ang="0">
                  <a:pos x="T6" y="T7"/>
                </a:cxn>
                <a:cxn ang="0">
                  <a:pos x="T8" y="T9"/>
                </a:cxn>
                <a:cxn ang="0">
                  <a:pos x="T10" y="T11"/>
                </a:cxn>
                <a:cxn ang="0">
                  <a:pos x="T12" y="T13"/>
                </a:cxn>
              </a:cxnLst>
              <a:rect l="0" t="0" r="r" b="b"/>
              <a:pathLst>
                <a:path w="469" h="263">
                  <a:moveTo>
                    <a:pt x="467" y="180"/>
                  </a:moveTo>
                  <a:cubicBezTo>
                    <a:pt x="444" y="120"/>
                    <a:pt x="421" y="60"/>
                    <a:pt x="399" y="0"/>
                  </a:cubicBezTo>
                  <a:cubicBezTo>
                    <a:pt x="300" y="127"/>
                    <a:pt x="103" y="189"/>
                    <a:pt x="0" y="193"/>
                  </a:cubicBezTo>
                  <a:cubicBezTo>
                    <a:pt x="8" y="215"/>
                    <a:pt x="16" y="237"/>
                    <a:pt x="24" y="259"/>
                  </a:cubicBezTo>
                  <a:cubicBezTo>
                    <a:pt x="25" y="262"/>
                    <a:pt x="30" y="263"/>
                    <a:pt x="34" y="261"/>
                  </a:cubicBezTo>
                  <a:cubicBezTo>
                    <a:pt x="171" y="206"/>
                    <a:pt x="314" y="177"/>
                    <a:pt x="462" y="190"/>
                  </a:cubicBezTo>
                  <a:cubicBezTo>
                    <a:pt x="467" y="191"/>
                    <a:pt x="469" y="186"/>
                    <a:pt x="467" y="18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5">
              <a:extLst>
                <a:ext uri="{FF2B5EF4-FFF2-40B4-BE49-F238E27FC236}">
                  <a16:creationId xmlns:a16="http://schemas.microsoft.com/office/drawing/2014/main" id="{4458028E-9D72-4CC7-830D-C3E400E60CF9}"/>
                </a:ext>
              </a:extLst>
            </p:cNvPr>
            <p:cNvSpPr>
              <a:spLocks/>
            </p:cNvSpPr>
            <p:nvPr/>
          </p:nvSpPr>
          <p:spPr bwMode="auto">
            <a:xfrm>
              <a:off x="7473061" y="4942696"/>
              <a:ext cx="358775" cy="382587"/>
            </a:xfrm>
            <a:custGeom>
              <a:avLst/>
              <a:gdLst>
                <a:gd name="T0" fmla="*/ 184 w 184"/>
                <a:gd name="T1" fmla="*/ 158 h 202"/>
                <a:gd name="T2" fmla="*/ 54 w 184"/>
                <a:gd name="T3" fmla="*/ 202 h 202"/>
                <a:gd name="T4" fmla="*/ 0 w 184"/>
                <a:gd name="T5" fmla="*/ 52 h 202"/>
                <a:gd name="T6" fmla="*/ 125 w 184"/>
                <a:gd name="T7" fmla="*/ 0 h 202"/>
                <a:gd name="T8" fmla="*/ 184 w 184"/>
                <a:gd name="T9" fmla="*/ 158 h 202"/>
              </a:gdLst>
              <a:ahLst/>
              <a:cxnLst>
                <a:cxn ang="0">
                  <a:pos x="T0" y="T1"/>
                </a:cxn>
                <a:cxn ang="0">
                  <a:pos x="T2" y="T3"/>
                </a:cxn>
                <a:cxn ang="0">
                  <a:pos x="T4" y="T5"/>
                </a:cxn>
                <a:cxn ang="0">
                  <a:pos x="T6" y="T7"/>
                </a:cxn>
                <a:cxn ang="0">
                  <a:pos x="T8" y="T9"/>
                </a:cxn>
              </a:cxnLst>
              <a:rect l="0" t="0" r="r" b="b"/>
              <a:pathLst>
                <a:path w="184" h="202">
                  <a:moveTo>
                    <a:pt x="184" y="158"/>
                  </a:moveTo>
                  <a:cubicBezTo>
                    <a:pt x="122" y="177"/>
                    <a:pt x="82" y="192"/>
                    <a:pt x="54" y="202"/>
                  </a:cubicBezTo>
                  <a:cubicBezTo>
                    <a:pt x="15" y="157"/>
                    <a:pt x="1" y="111"/>
                    <a:pt x="0" y="52"/>
                  </a:cubicBezTo>
                  <a:cubicBezTo>
                    <a:pt x="35" y="39"/>
                    <a:pt x="83" y="20"/>
                    <a:pt x="125" y="0"/>
                  </a:cubicBezTo>
                  <a:cubicBezTo>
                    <a:pt x="123" y="44"/>
                    <a:pt x="150" y="128"/>
                    <a:pt x="184" y="15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6">
              <a:extLst>
                <a:ext uri="{FF2B5EF4-FFF2-40B4-BE49-F238E27FC236}">
                  <a16:creationId xmlns:a16="http://schemas.microsoft.com/office/drawing/2014/main" id="{D6B4D020-06D6-4EE7-9B65-C0FC0E912421}"/>
                </a:ext>
              </a:extLst>
            </p:cNvPr>
            <p:cNvSpPr>
              <a:spLocks/>
            </p:cNvSpPr>
            <p:nvPr/>
          </p:nvSpPr>
          <p:spPr bwMode="auto">
            <a:xfrm>
              <a:off x="8101711" y="4537883"/>
              <a:ext cx="401638" cy="708025"/>
            </a:xfrm>
            <a:custGeom>
              <a:avLst/>
              <a:gdLst>
                <a:gd name="T0" fmla="*/ 162 w 207"/>
                <a:gd name="T1" fmla="*/ 372 h 373"/>
                <a:gd name="T2" fmla="*/ 173 w 207"/>
                <a:gd name="T3" fmla="*/ 369 h 373"/>
                <a:gd name="T4" fmla="*/ 205 w 207"/>
                <a:gd name="T5" fmla="*/ 289 h 373"/>
                <a:gd name="T6" fmla="*/ 176 w 207"/>
                <a:gd name="T7" fmla="*/ 159 h 373"/>
                <a:gd name="T8" fmla="*/ 112 w 207"/>
                <a:gd name="T9" fmla="*/ 43 h 373"/>
                <a:gd name="T10" fmla="*/ 45 w 207"/>
                <a:gd name="T11" fmla="*/ 1 h 373"/>
                <a:gd name="T12" fmla="*/ 34 w 207"/>
                <a:gd name="T13" fmla="*/ 4 h 373"/>
                <a:gd name="T14" fmla="*/ 2 w 207"/>
                <a:gd name="T15" fmla="*/ 84 h 373"/>
                <a:gd name="T16" fmla="*/ 31 w 207"/>
                <a:gd name="T17" fmla="*/ 214 h 373"/>
                <a:gd name="T18" fmla="*/ 95 w 207"/>
                <a:gd name="T19" fmla="*/ 331 h 373"/>
                <a:gd name="T20" fmla="*/ 162 w 207"/>
                <a:gd name="T21" fmla="*/ 37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373">
                  <a:moveTo>
                    <a:pt x="162" y="372"/>
                  </a:moveTo>
                  <a:cubicBezTo>
                    <a:pt x="166" y="371"/>
                    <a:pt x="170" y="371"/>
                    <a:pt x="173" y="369"/>
                  </a:cubicBezTo>
                  <a:cubicBezTo>
                    <a:pt x="189" y="363"/>
                    <a:pt x="207" y="344"/>
                    <a:pt x="205" y="289"/>
                  </a:cubicBezTo>
                  <a:cubicBezTo>
                    <a:pt x="204" y="251"/>
                    <a:pt x="194" y="205"/>
                    <a:pt x="176" y="159"/>
                  </a:cubicBezTo>
                  <a:cubicBezTo>
                    <a:pt x="158" y="113"/>
                    <a:pt x="136" y="71"/>
                    <a:pt x="112" y="43"/>
                  </a:cubicBezTo>
                  <a:cubicBezTo>
                    <a:pt x="88" y="14"/>
                    <a:pt x="65" y="0"/>
                    <a:pt x="45" y="1"/>
                  </a:cubicBezTo>
                  <a:cubicBezTo>
                    <a:pt x="41" y="2"/>
                    <a:pt x="38" y="3"/>
                    <a:pt x="34" y="4"/>
                  </a:cubicBezTo>
                  <a:cubicBezTo>
                    <a:pt x="18" y="10"/>
                    <a:pt x="0" y="29"/>
                    <a:pt x="2" y="84"/>
                  </a:cubicBezTo>
                  <a:cubicBezTo>
                    <a:pt x="3" y="122"/>
                    <a:pt x="13" y="168"/>
                    <a:pt x="31" y="214"/>
                  </a:cubicBezTo>
                  <a:cubicBezTo>
                    <a:pt x="49" y="260"/>
                    <a:pt x="72" y="302"/>
                    <a:pt x="95" y="331"/>
                  </a:cubicBezTo>
                  <a:cubicBezTo>
                    <a:pt x="119" y="359"/>
                    <a:pt x="142" y="373"/>
                    <a:pt x="162" y="37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7">
              <a:extLst>
                <a:ext uri="{FF2B5EF4-FFF2-40B4-BE49-F238E27FC236}">
                  <a16:creationId xmlns:a16="http://schemas.microsoft.com/office/drawing/2014/main" id="{7BF3DA1C-B616-4A77-B80C-43D86E2C4B28}"/>
                </a:ext>
              </a:extLst>
            </p:cNvPr>
            <p:cNvSpPr>
              <a:spLocks/>
            </p:cNvSpPr>
            <p:nvPr/>
          </p:nvSpPr>
          <p:spPr bwMode="auto">
            <a:xfrm>
              <a:off x="8111236" y="4544233"/>
              <a:ext cx="382588" cy="695325"/>
            </a:xfrm>
            <a:custGeom>
              <a:avLst/>
              <a:gdLst>
                <a:gd name="T0" fmla="*/ 166 w 197"/>
                <a:gd name="T1" fmla="*/ 362 h 367"/>
                <a:gd name="T2" fmla="*/ 195 w 197"/>
                <a:gd name="T3" fmla="*/ 286 h 367"/>
                <a:gd name="T4" fmla="*/ 166 w 197"/>
                <a:gd name="T5" fmla="*/ 158 h 367"/>
                <a:gd name="T6" fmla="*/ 103 w 197"/>
                <a:gd name="T7" fmla="*/ 43 h 367"/>
                <a:gd name="T8" fmla="*/ 31 w 197"/>
                <a:gd name="T9" fmla="*/ 6 h 367"/>
                <a:gd name="T10" fmla="*/ 2 w 197"/>
                <a:gd name="T11" fmla="*/ 81 h 367"/>
                <a:gd name="T12" fmla="*/ 31 w 197"/>
                <a:gd name="T13" fmla="*/ 209 h 367"/>
                <a:gd name="T14" fmla="*/ 94 w 197"/>
                <a:gd name="T15" fmla="*/ 324 h 367"/>
                <a:gd name="T16" fmla="*/ 166 w 197"/>
                <a:gd name="T17" fmla="*/ 36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367">
                  <a:moveTo>
                    <a:pt x="166" y="362"/>
                  </a:moveTo>
                  <a:cubicBezTo>
                    <a:pt x="180" y="356"/>
                    <a:pt x="197" y="339"/>
                    <a:pt x="195" y="286"/>
                  </a:cubicBezTo>
                  <a:cubicBezTo>
                    <a:pt x="194" y="249"/>
                    <a:pt x="184" y="204"/>
                    <a:pt x="166" y="158"/>
                  </a:cubicBezTo>
                  <a:cubicBezTo>
                    <a:pt x="149" y="112"/>
                    <a:pt x="126" y="71"/>
                    <a:pt x="103" y="43"/>
                  </a:cubicBezTo>
                  <a:cubicBezTo>
                    <a:pt x="69" y="2"/>
                    <a:pt x="45" y="0"/>
                    <a:pt x="31" y="6"/>
                  </a:cubicBezTo>
                  <a:cubicBezTo>
                    <a:pt x="17" y="11"/>
                    <a:pt x="0" y="29"/>
                    <a:pt x="2" y="81"/>
                  </a:cubicBezTo>
                  <a:cubicBezTo>
                    <a:pt x="3" y="118"/>
                    <a:pt x="16" y="172"/>
                    <a:pt x="31" y="209"/>
                  </a:cubicBezTo>
                  <a:cubicBezTo>
                    <a:pt x="48" y="255"/>
                    <a:pt x="71" y="296"/>
                    <a:pt x="94" y="324"/>
                  </a:cubicBezTo>
                  <a:cubicBezTo>
                    <a:pt x="128" y="365"/>
                    <a:pt x="152" y="367"/>
                    <a:pt x="166" y="36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8">
              <a:extLst>
                <a:ext uri="{FF2B5EF4-FFF2-40B4-BE49-F238E27FC236}">
                  <a16:creationId xmlns:a16="http://schemas.microsoft.com/office/drawing/2014/main" id="{EA236DB9-1B0A-4789-9409-8A1DD0134889}"/>
                </a:ext>
              </a:extLst>
            </p:cNvPr>
            <p:cNvSpPr>
              <a:spLocks/>
            </p:cNvSpPr>
            <p:nvPr/>
          </p:nvSpPr>
          <p:spPr bwMode="auto">
            <a:xfrm>
              <a:off x="8131873" y="4541058"/>
              <a:ext cx="361950" cy="673100"/>
            </a:xfrm>
            <a:custGeom>
              <a:avLst/>
              <a:gdLst>
                <a:gd name="T0" fmla="*/ 158 w 186"/>
                <a:gd name="T1" fmla="*/ 350 h 355"/>
                <a:gd name="T2" fmla="*/ 183 w 186"/>
                <a:gd name="T3" fmla="*/ 278 h 355"/>
                <a:gd name="T4" fmla="*/ 153 w 186"/>
                <a:gd name="T5" fmla="*/ 154 h 355"/>
                <a:gd name="T6" fmla="*/ 93 w 186"/>
                <a:gd name="T7" fmla="*/ 42 h 355"/>
                <a:gd name="T8" fmla="*/ 27 w 186"/>
                <a:gd name="T9" fmla="*/ 5 h 355"/>
                <a:gd name="T10" fmla="*/ 3 w 186"/>
                <a:gd name="T11" fmla="*/ 77 h 355"/>
                <a:gd name="T12" fmla="*/ 32 w 186"/>
                <a:gd name="T13" fmla="*/ 200 h 355"/>
                <a:gd name="T14" fmla="*/ 92 w 186"/>
                <a:gd name="T15" fmla="*/ 312 h 355"/>
                <a:gd name="T16" fmla="*/ 158 w 186"/>
                <a:gd name="T17" fmla="*/ 35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355">
                  <a:moveTo>
                    <a:pt x="158" y="350"/>
                  </a:moveTo>
                  <a:cubicBezTo>
                    <a:pt x="171" y="345"/>
                    <a:pt x="186" y="329"/>
                    <a:pt x="183" y="278"/>
                  </a:cubicBezTo>
                  <a:cubicBezTo>
                    <a:pt x="181" y="243"/>
                    <a:pt x="170" y="199"/>
                    <a:pt x="153" y="154"/>
                  </a:cubicBezTo>
                  <a:cubicBezTo>
                    <a:pt x="136" y="110"/>
                    <a:pt x="115" y="70"/>
                    <a:pt x="93" y="42"/>
                  </a:cubicBezTo>
                  <a:cubicBezTo>
                    <a:pt x="62" y="3"/>
                    <a:pt x="40" y="0"/>
                    <a:pt x="27" y="5"/>
                  </a:cubicBezTo>
                  <a:cubicBezTo>
                    <a:pt x="14" y="10"/>
                    <a:pt x="0" y="26"/>
                    <a:pt x="3" y="77"/>
                  </a:cubicBezTo>
                  <a:cubicBezTo>
                    <a:pt x="5" y="112"/>
                    <a:pt x="15" y="156"/>
                    <a:pt x="32" y="200"/>
                  </a:cubicBezTo>
                  <a:cubicBezTo>
                    <a:pt x="49" y="245"/>
                    <a:pt x="70" y="285"/>
                    <a:pt x="92" y="312"/>
                  </a:cubicBezTo>
                  <a:cubicBezTo>
                    <a:pt x="123" y="352"/>
                    <a:pt x="145" y="355"/>
                    <a:pt x="158" y="3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9">
              <a:extLst>
                <a:ext uri="{FF2B5EF4-FFF2-40B4-BE49-F238E27FC236}">
                  <a16:creationId xmlns:a16="http://schemas.microsoft.com/office/drawing/2014/main" id="{5E28B736-2536-4AC3-BCF1-9E112CA1ACA8}"/>
                </a:ext>
              </a:extLst>
            </p:cNvPr>
            <p:cNvSpPr>
              <a:spLocks/>
            </p:cNvSpPr>
            <p:nvPr/>
          </p:nvSpPr>
          <p:spPr bwMode="auto">
            <a:xfrm>
              <a:off x="8123936" y="4550583"/>
              <a:ext cx="369888" cy="677862"/>
            </a:xfrm>
            <a:custGeom>
              <a:avLst/>
              <a:gdLst>
                <a:gd name="T0" fmla="*/ 38 w 190"/>
                <a:gd name="T1" fmla="*/ 201 h 358"/>
                <a:gd name="T2" fmla="*/ 158 w 190"/>
                <a:gd name="T3" fmla="*/ 346 h 358"/>
                <a:gd name="T4" fmla="*/ 152 w 190"/>
                <a:gd name="T5" fmla="*/ 158 h 358"/>
                <a:gd name="T6" fmla="*/ 31 w 190"/>
                <a:gd name="T7" fmla="*/ 12 h 358"/>
                <a:gd name="T8" fmla="*/ 38 w 190"/>
                <a:gd name="T9" fmla="*/ 201 h 358"/>
              </a:gdLst>
              <a:ahLst/>
              <a:cxnLst>
                <a:cxn ang="0">
                  <a:pos x="T0" y="T1"/>
                </a:cxn>
                <a:cxn ang="0">
                  <a:pos x="T2" y="T3"/>
                </a:cxn>
                <a:cxn ang="0">
                  <a:pos x="T4" y="T5"/>
                </a:cxn>
                <a:cxn ang="0">
                  <a:pos x="T6" y="T7"/>
                </a:cxn>
                <a:cxn ang="0">
                  <a:pos x="T8" y="T9"/>
                </a:cxn>
              </a:cxnLst>
              <a:rect l="0" t="0" r="r" b="b"/>
              <a:pathLst>
                <a:path w="190" h="358">
                  <a:moveTo>
                    <a:pt x="38" y="201"/>
                  </a:moveTo>
                  <a:cubicBezTo>
                    <a:pt x="73" y="293"/>
                    <a:pt x="127" y="358"/>
                    <a:pt x="158" y="346"/>
                  </a:cubicBezTo>
                  <a:cubicBezTo>
                    <a:pt x="190" y="334"/>
                    <a:pt x="187" y="250"/>
                    <a:pt x="152" y="158"/>
                  </a:cubicBezTo>
                  <a:cubicBezTo>
                    <a:pt x="117" y="65"/>
                    <a:pt x="63" y="0"/>
                    <a:pt x="31" y="12"/>
                  </a:cubicBezTo>
                  <a:cubicBezTo>
                    <a:pt x="0" y="24"/>
                    <a:pt x="3" y="109"/>
                    <a:pt x="3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0">
              <a:extLst>
                <a:ext uri="{FF2B5EF4-FFF2-40B4-BE49-F238E27FC236}">
                  <a16:creationId xmlns:a16="http://schemas.microsoft.com/office/drawing/2014/main" id="{9246C2C2-40A2-4455-9A0A-015493E85FB5}"/>
                </a:ext>
              </a:extLst>
            </p:cNvPr>
            <p:cNvSpPr>
              <a:spLocks/>
            </p:cNvSpPr>
            <p:nvPr/>
          </p:nvSpPr>
          <p:spPr bwMode="auto">
            <a:xfrm>
              <a:off x="8200136" y="4874433"/>
              <a:ext cx="242888" cy="342900"/>
            </a:xfrm>
            <a:custGeom>
              <a:avLst/>
              <a:gdLst>
                <a:gd name="T0" fmla="*/ 85 w 125"/>
                <a:gd name="T1" fmla="*/ 0 h 181"/>
                <a:gd name="T2" fmla="*/ 102 w 125"/>
                <a:gd name="T3" fmla="*/ 172 h 181"/>
                <a:gd name="T4" fmla="*/ 0 w 125"/>
                <a:gd name="T5" fmla="*/ 32 h 181"/>
                <a:gd name="T6" fmla="*/ 85 w 125"/>
                <a:gd name="T7" fmla="*/ 0 h 181"/>
              </a:gdLst>
              <a:ahLst/>
              <a:cxnLst>
                <a:cxn ang="0">
                  <a:pos x="T0" y="T1"/>
                </a:cxn>
                <a:cxn ang="0">
                  <a:pos x="T2" y="T3"/>
                </a:cxn>
                <a:cxn ang="0">
                  <a:pos x="T4" y="T5"/>
                </a:cxn>
                <a:cxn ang="0">
                  <a:pos x="T6" y="T7"/>
                </a:cxn>
              </a:cxnLst>
              <a:rect l="0" t="0" r="r" b="b"/>
              <a:pathLst>
                <a:path w="125" h="181">
                  <a:moveTo>
                    <a:pt x="85" y="0"/>
                  </a:moveTo>
                  <a:cubicBezTo>
                    <a:pt x="118" y="86"/>
                    <a:pt x="125" y="163"/>
                    <a:pt x="102" y="172"/>
                  </a:cubicBezTo>
                  <a:cubicBezTo>
                    <a:pt x="78" y="181"/>
                    <a:pt x="33" y="118"/>
                    <a:pt x="0" y="32"/>
                  </a:cubicBezTo>
                  <a:lnTo>
                    <a:pt x="8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71">
              <a:extLst>
                <a:ext uri="{FF2B5EF4-FFF2-40B4-BE49-F238E27FC236}">
                  <a16:creationId xmlns:a16="http://schemas.microsoft.com/office/drawing/2014/main" id="{6418464B-BAEB-45CC-9BCB-E6F3EAF9A912}"/>
                </a:ext>
              </a:extLst>
            </p:cNvPr>
            <p:cNvSpPr>
              <a:spLocks/>
            </p:cNvSpPr>
            <p:nvPr/>
          </p:nvSpPr>
          <p:spPr bwMode="auto">
            <a:xfrm>
              <a:off x="8165211" y="4801408"/>
              <a:ext cx="207963" cy="220662"/>
            </a:xfrm>
            <a:custGeom>
              <a:avLst/>
              <a:gdLst>
                <a:gd name="T0" fmla="*/ 0 w 107"/>
                <a:gd name="T1" fmla="*/ 15 h 116"/>
                <a:gd name="T2" fmla="*/ 74 w 107"/>
                <a:gd name="T3" fmla="*/ 1 h 116"/>
                <a:gd name="T4" fmla="*/ 78 w 107"/>
                <a:gd name="T5" fmla="*/ 2 h 116"/>
                <a:gd name="T6" fmla="*/ 106 w 107"/>
                <a:gd name="T7" fmla="*/ 73 h 116"/>
                <a:gd name="T8" fmla="*/ 104 w 107"/>
                <a:gd name="T9" fmla="*/ 77 h 116"/>
                <a:gd name="T10" fmla="*/ 38 w 107"/>
                <a:gd name="T11" fmla="*/ 116 h 116"/>
                <a:gd name="T12" fmla="*/ 20 w 107"/>
                <a:gd name="T13" fmla="*/ 75 h 116"/>
                <a:gd name="T14" fmla="*/ 0 w 107"/>
                <a:gd name="T15" fmla="*/ 1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0" y="15"/>
                  </a:moveTo>
                  <a:cubicBezTo>
                    <a:pt x="28" y="11"/>
                    <a:pt x="53" y="6"/>
                    <a:pt x="74" y="1"/>
                  </a:cubicBezTo>
                  <a:cubicBezTo>
                    <a:pt x="76" y="0"/>
                    <a:pt x="78" y="1"/>
                    <a:pt x="78" y="2"/>
                  </a:cubicBezTo>
                  <a:cubicBezTo>
                    <a:pt x="88" y="26"/>
                    <a:pt x="97" y="50"/>
                    <a:pt x="106" y="73"/>
                  </a:cubicBezTo>
                  <a:cubicBezTo>
                    <a:pt x="107" y="75"/>
                    <a:pt x="106" y="77"/>
                    <a:pt x="104" y="77"/>
                  </a:cubicBezTo>
                  <a:cubicBezTo>
                    <a:pt x="84" y="87"/>
                    <a:pt x="62" y="100"/>
                    <a:pt x="38" y="116"/>
                  </a:cubicBezTo>
                  <a:cubicBezTo>
                    <a:pt x="32" y="103"/>
                    <a:pt x="25" y="89"/>
                    <a:pt x="20" y="75"/>
                  </a:cubicBezTo>
                  <a:cubicBezTo>
                    <a:pt x="11" y="54"/>
                    <a:pt x="5" y="34"/>
                    <a:pt x="0"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72">
              <a:extLst>
                <a:ext uri="{FF2B5EF4-FFF2-40B4-BE49-F238E27FC236}">
                  <a16:creationId xmlns:a16="http://schemas.microsoft.com/office/drawing/2014/main" id="{FC011C6F-48D5-4E6A-81F3-B1CECB732005}"/>
                </a:ext>
              </a:extLst>
            </p:cNvPr>
            <p:cNvSpPr>
              <a:spLocks/>
            </p:cNvSpPr>
            <p:nvPr/>
          </p:nvSpPr>
          <p:spPr bwMode="auto">
            <a:xfrm>
              <a:off x="8196961" y="4874433"/>
              <a:ext cx="176213" cy="149225"/>
            </a:xfrm>
            <a:custGeom>
              <a:avLst/>
              <a:gdLst>
                <a:gd name="T0" fmla="*/ 76 w 91"/>
                <a:gd name="T1" fmla="*/ 0 h 79"/>
                <a:gd name="T2" fmla="*/ 90 w 91"/>
                <a:gd name="T3" fmla="*/ 35 h 79"/>
                <a:gd name="T4" fmla="*/ 88 w 91"/>
                <a:gd name="T5" fmla="*/ 39 h 79"/>
                <a:gd name="T6" fmla="*/ 22 w 91"/>
                <a:gd name="T7" fmla="*/ 79 h 79"/>
                <a:gd name="T8" fmla="*/ 0 w 91"/>
                <a:gd name="T9" fmla="*/ 27 h 79"/>
                <a:gd name="T10" fmla="*/ 76 w 91"/>
                <a:gd name="T11" fmla="*/ 0 h 79"/>
              </a:gdLst>
              <a:ahLst/>
              <a:cxnLst>
                <a:cxn ang="0">
                  <a:pos x="T0" y="T1"/>
                </a:cxn>
                <a:cxn ang="0">
                  <a:pos x="T2" y="T3"/>
                </a:cxn>
                <a:cxn ang="0">
                  <a:pos x="T4" y="T5"/>
                </a:cxn>
                <a:cxn ang="0">
                  <a:pos x="T6" y="T7"/>
                </a:cxn>
                <a:cxn ang="0">
                  <a:pos x="T8" y="T9"/>
                </a:cxn>
                <a:cxn ang="0">
                  <a:pos x="T10" y="T11"/>
                </a:cxn>
              </a:cxnLst>
              <a:rect l="0" t="0" r="r" b="b"/>
              <a:pathLst>
                <a:path w="91" h="79">
                  <a:moveTo>
                    <a:pt x="76" y="0"/>
                  </a:moveTo>
                  <a:cubicBezTo>
                    <a:pt x="81" y="12"/>
                    <a:pt x="86" y="24"/>
                    <a:pt x="90" y="35"/>
                  </a:cubicBezTo>
                  <a:cubicBezTo>
                    <a:pt x="91" y="37"/>
                    <a:pt x="90" y="39"/>
                    <a:pt x="88" y="39"/>
                  </a:cubicBezTo>
                  <a:cubicBezTo>
                    <a:pt x="68" y="49"/>
                    <a:pt x="46" y="62"/>
                    <a:pt x="22" y="79"/>
                  </a:cubicBezTo>
                  <a:cubicBezTo>
                    <a:pt x="11" y="56"/>
                    <a:pt x="6" y="45"/>
                    <a:pt x="0" y="27"/>
                  </a:cubicBezTo>
                  <a:cubicBezTo>
                    <a:pt x="30" y="16"/>
                    <a:pt x="54" y="7"/>
                    <a:pt x="7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73">
              <a:extLst>
                <a:ext uri="{FF2B5EF4-FFF2-40B4-BE49-F238E27FC236}">
                  <a16:creationId xmlns:a16="http://schemas.microsoft.com/office/drawing/2014/main" id="{EBCFD906-02D4-447C-A892-CFFF1CBEE1CD}"/>
                </a:ext>
              </a:extLst>
            </p:cNvPr>
            <p:cNvSpPr>
              <a:spLocks/>
            </p:cNvSpPr>
            <p:nvPr/>
          </p:nvSpPr>
          <p:spPr bwMode="auto">
            <a:xfrm>
              <a:off x="8292211" y="4796646"/>
              <a:ext cx="90488" cy="165100"/>
            </a:xfrm>
            <a:custGeom>
              <a:avLst/>
              <a:gdLst>
                <a:gd name="T0" fmla="*/ 37 w 47"/>
                <a:gd name="T1" fmla="*/ 38 h 87"/>
                <a:gd name="T2" fmla="*/ 39 w 47"/>
                <a:gd name="T3" fmla="*/ 84 h 87"/>
                <a:gd name="T4" fmla="*/ 10 w 47"/>
                <a:gd name="T5" fmla="*/ 48 h 87"/>
                <a:gd name="T6" fmla="*/ 7 w 47"/>
                <a:gd name="T7" fmla="*/ 3 h 87"/>
                <a:gd name="T8" fmla="*/ 37 w 47"/>
                <a:gd name="T9" fmla="*/ 38 h 87"/>
              </a:gdLst>
              <a:ahLst/>
              <a:cxnLst>
                <a:cxn ang="0">
                  <a:pos x="T0" y="T1"/>
                </a:cxn>
                <a:cxn ang="0">
                  <a:pos x="T2" y="T3"/>
                </a:cxn>
                <a:cxn ang="0">
                  <a:pos x="T4" y="T5"/>
                </a:cxn>
                <a:cxn ang="0">
                  <a:pos x="T6" y="T7"/>
                </a:cxn>
                <a:cxn ang="0">
                  <a:pos x="T8" y="T9"/>
                </a:cxn>
              </a:cxnLst>
              <a:rect l="0" t="0" r="r" b="b"/>
              <a:pathLst>
                <a:path w="47" h="87">
                  <a:moveTo>
                    <a:pt x="37" y="38"/>
                  </a:moveTo>
                  <a:cubicBezTo>
                    <a:pt x="46" y="60"/>
                    <a:pt x="47" y="81"/>
                    <a:pt x="39" y="84"/>
                  </a:cubicBezTo>
                  <a:cubicBezTo>
                    <a:pt x="32" y="87"/>
                    <a:pt x="19" y="71"/>
                    <a:pt x="10" y="48"/>
                  </a:cubicBezTo>
                  <a:cubicBezTo>
                    <a:pt x="1" y="26"/>
                    <a:pt x="0" y="5"/>
                    <a:pt x="7" y="3"/>
                  </a:cubicBezTo>
                  <a:cubicBezTo>
                    <a:pt x="14" y="0"/>
                    <a:pt x="28" y="15"/>
                    <a:pt x="37" y="3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74">
              <a:extLst>
                <a:ext uri="{FF2B5EF4-FFF2-40B4-BE49-F238E27FC236}">
                  <a16:creationId xmlns:a16="http://schemas.microsoft.com/office/drawing/2014/main" id="{9BEE1AB5-F673-4367-BA51-178CD2AB1D21}"/>
                </a:ext>
              </a:extLst>
            </p:cNvPr>
            <p:cNvSpPr>
              <a:spLocks/>
            </p:cNvSpPr>
            <p:nvPr/>
          </p:nvSpPr>
          <p:spPr bwMode="auto">
            <a:xfrm>
              <a:off x="8303323" y="4804583"/>
              <a:ext cx="73025" cy="141287"/>
            </a:xfrm>
            <a:custGeom>
              <a:avLst/>
              <a:gdLst>
                <a:gd name="T0" fmla="*/ 27 w 38"/>
                <a:gd name="T1" fmla="*/ 34 h 75"/>
                <a:gd name="T2" fmla="*/ 33 w 38"/>
                <a:gd name="T3" fmla="*/ 73 h 75"/>
                <a:gd name="T4" fmla="*/ 10 w 38"/>
                <a:gd name="T5" fmla="*/ 41 h 75"/>
                <a:gd name="T6" fmla="*/ 5 w 38"/>
                <a:gd name="T7" fmla="*/ 2 h 75"/>
                <a:gd name="T8" fmla="*/ 27 w 38"/>
                <a:gd name="T9" fmla="*/ 34 h 75"/>
              </a:gdLst>
              <a:ahLst/>
              <a:cxnLst>
                <a:cxn ang="0">
                  <a:pos x="T0" y="T1"/>
                </a:cxn>
                <a:cxn ang="0">
                  <a:pos x="T2" y="T3"/>
                </a:cxn>
                <a:cxn ang="0">
                  <a:pos x="T4" y="T5"/>
                </a:cxn>
                <a:cxn ang="0">
                  <a:pos x="T6" y="T7"/>
                </a:cxn>
                <a:cxn ang="0">
                  <a:pos x="T8" y="T9"/>
                </a:cxn>
              </a:cxnLst>
              <a:rect l="0" t="0" r="r" b="b"/>
              <a:pathLst>
                <a:path w="38" h="75">
                  <a:moveTo>
                    <a:pt x="27" y="34"/>
                  </a:moveTo>
                  <a:cubicBezTo>
                    <a:pt x="35" y="54"/>
                    <a:pt x="38" y="71"/>
                    <a:pt x="33" y="73"/>
                  </a:cubicBezTo>
                  <a:cubicBezTo>
                    <a:pt x="28" y="75"/>
                    <a:pt x="18" y="60"/>
                    <a:pt x="10" y="41"/>
                  </a:cubicBezTo>
                  <a:cubicBezTo>
                    <a:pt x="3" y="21"/>
                    <a:pt x="0" y="4"/>
                    <a:pt x="5" y="2"/>
                  </a:cubicBezTo>
                  <a:cubicBezTo>
                    <a:pt x="9" y="0"/>
                    <a:pt x="19" y="14"/>
                    <a:pt x="27"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75">
              <a:extLst>
                <a:ext uri="{FF2B5EF4-FFF2-40B4-BE49-F238E27FC236}">
                  <a16:creationId xmlns:a16="http://schemas.microsoft.com/office/drawing/2014/main" id="{4BD07F26-8CC9-41BA-865A-546A570EB199}"/>
                </a:ext>
              </a:extLst>
            </p:cNvPr>
            <p:cNvSpPr>
              <a:spLocks/>
            </p:cNvSpPr>
            <p:nvPr/>
          </p:nvSpPr>
          <p:spPr bwMode="auto">
            <a:xfrm>
              <a:off x="7681023" y="5228446"/>
              <a:ext cx="273050" cy="336550"/>
            </a:xfrm>
            <a:custGeom>
              <a:avLst/>
              <a:gdLst>
                <a:gd name="T0" fmla="*/ 0 w 140"/>
                <a:gd name="T1" fmla="*/ 29 h 177"/>
                <a:gd name="T2" fmla="*/ 90 w 140"/>
                <a:gd name="T3" fmla="*/ 169 h 177"/>
                <a:gd name="T4" fmla="*/ 112 w 140"/>
                <a:gd name="T5" fmla="*/ 136 h 177"/>
                <a:gd name="T6" fmla="*/ 51 w 140"/>
                <a:gd name="T7" fmla="*/ 12 h 177"/>
                <a:gd name="T8" fmla="*/ 0 w 140"/>
                <a:gd name="T9" fmla="*/ 29 h 177"/>
              </a:gdLst>
              <a:ahLst/>
              <a:cxnLst>
                <a:cxn ang="0">
                  <a:pos x="T0" y="T1"/>
                </a:cxn>
                <a:cxn ang="0">
                  <a:pos x="T2" y="T3"/>
                </a:cxn>
                <a:cxn ang="0">
                  <a:pos x="T4" y="T5"/>
                </a:cxn>
                <a:cxn ang="0">
                  <a:pos x="T6" y="T7"/>
                </a:cxn>
                <a:cxn ang="0">
                  <a:pos x="T8" y="T9"/>
                </a:cxn>
              </a:cxnLst>
              <a:rect l="0" t="0" r="r" b="b"/>
              <a:pathLst>
                <a:path w="140" h="177">
                  <a:moveTo>
                    <a:pt x="0" y="29"/>
                  </a:moveTo>
                  <a:cubicBezTo>
                    <a:pt x="5" y="74"/>
                    <a:pt x="50" y="177"/>
                    <a:pt x="90" y="169"/>
                  </a:cubicBezTo>
                  <a:cubicBezTo>
                    <a:pt x="140" y="158"/>
                    <a:pt x="130" y="140"/>
                    <a:pt x="112" y="136"/>
                  </a:cubicBezTo>
                  <a:cubicBezTo>
                    <a:pt x="94" y="132"/>
                    <a:pt x="49" y="58"/>
                    <a:pt x="51" y="12"/>
                  </a:cubicBezTo>
                  <a:cubicBezTo>
                    <a:pt x="37" y="0"/>
                    <a:pt x="0" y="29"/>
                    <a:pt x="0" y="29"/>
                  </a:cubicBezTo>
                </a:path>
              </a:pathLst>
            </a:custGeom>
            <a:solidFill>
              <a:srgbClr val="C4C5C5"/>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76">
              <a:extLst>
                <a:ext uri="{FF2B5EF4-FFF2-40B4-BE49-F238E27FC236}">
                  <a16:creationId xmlns:a16="http://schemas.microsoft.com/office/drawing/2014/main" id="{FEFFB21E-7DAD-4400-BF5D-46A030FE5CD8}"/>
                </a:ext>
              </a:extLst>
            </p:cNvPr>
            <p:cNvSpPr>
              <a:spLocks/>
            </p:cNvSpPr>
            <p:nvPr/>
          </p:nvSpPr>
          <p:spPr bwMode="auto">
            <a:xfrm>
              <a:off x="7654036" y="5234796"/>
              <a:ext cx="285750" cy="330200"/>
            </a:xfrm>
            <a:custGeom>
              <a:avLst/>
              <a:gdLst>
                <a:gd name="T0" fmla="*/ 0 w 147"/>
                <a:gd name="T1" fmla="*/ 26 h 174"/>
                <a:gd name="T2" fmla="*/ 95 w 147"/>
                <a:gd name="T3" fmla="*/ 168 h 174"/>
                <a:gd name="T4" fmla="*/ 117 w 147"/>
                <a:gd name="T5" fmla="*/ 135 h 174"/>
                <a:gd name="T6" fmla="*/ 51 w 147"/>
                <a:gd name="T7" fmla="*/ 13 h 174"/>
                <a:gd name="T8" fmla="*/ 0 w 147"/>
                <a:gd name="T9" fmla="*/ 26 h 174"/>
              </a:gdLst>
              <a:ahLst/>
              <a:cxnLst>
                <a:cxn ang="0">
                  <a:pos x="T0" y="T1"/>
                </a:cxn>
                <a:cxn ang="0">
                  <a:pos x="T2" y="T3"/>
                </a:cxn>
                <a:cxn ang="0">
                  <a:pos x="T4" y="T5"/>
                </a:cxn>
                <a:cxn ang="0">
                  <a:pos x="T6" y="T7"/>
                </a:cxn>
                <a:cxn ang="0">
                  <a:pos x="T8" y="T9"/>
                </a:cxn>
              </a:cxnLst>
              <a:rect l="0" t="0" r="r" b="b"/>
              <a:pathLst>
                <a:path w="147" h="174">
                  <a:moveTo>
                    <a:pt x="0" y="26"/>
                  </a:moveTo>
                  <a:cubicBezTo>
                    <a:pt x="6" y="71"/>
                    <a:pt x="55" y="174"/>
                    <a:pt x="95" y="168"/>
                  </a:cubicBezTo>
                  <a:cubicBezTo>
                    <a:pt x="147" y="160"/>
                    <a:pt x="135" y="139"/>
                    <a:pt x="117" y="135"/>
                  </a:cubicBezTo>
                  <a:cubicBezTo>
                    <a:pt x="99" y="131"/>
                    <a:pt x="51" y="62"/>
                    <a:pt x="51" y="13"/>
                  </a:cubicBezTo>
                  <a:cubicBezTo>
                    <a:pt x="37" y="0"/>
                    <a:pt x="0" y="26"/>
                    <a:pt x="0" y="26"/>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7">
              <a:extLst>
                <a:ext uri="{FF2B5EF4-FFF2-40B4-BE49-F238E27FC236}">
                  <a16:creationId xmlns:a16="http://schemas.microsoft.com/office/drawing/2014/main" id="{9F09424F-D147-4DCB-BB17-4ACFC980C838}"/>
                </a:ext>
              </a:extLst>
            </p:cNvPr>
            <p:cNvSpPr>
              <a:spLocks/>
            </p:cNvSpPr>
            <p:nvPr/>
          </p:nvSpPr>
          <p:spPr bwMode="auto">
            <a:xfrm>
              <a:off x="7663561" y="5284008"/>
              <a:ext cx="198438" cy="261937"/>
            </a:xfrm>
            <a:custGeom>
              <a:avLst/>
              <a:gdLst>
                <a:gd name="T0" fmla="*/ 102 w 102"/>
                <a:gd name="T1" fmla="*/ 103 h 138"/>
                <a:gd name="T2" fmla="*/ 47 w 102"/>
                <a:gd name="T3" fmla="*/ 0 h 138"/>
                <a:gd name="T4" fmla="*/ 28 w 102"/>
                <a:gd name="T5" fmla="*/ 18 h 138"/>
                <a:gd name="T6" fmla="*/ 0 w 102"/>
                <a:gd name="T7" fmla="*/ 23 h 138"/>
                <a:gd name="T8" fmla="*/ 71 w 102"/>
                <a:gd name="T9" fmla="*/ 138 h 138"/>
                <a:gd name="T10" fmla="*/ 102 w 102"/>
                <a:gd name="T11" fmla="*/ 103 h 138"/>
              </a:gdLst>
              <a:ahLst/>
              <a:cxnLst>
                <a:cxn ang="0">
                  <a:pos x="T0" y="T1"/>
                </a:cxn>
                <a:cxn ang="0">
                  <a:pos x="T2" y="T3"/>
                </a:cxn>
                <a:cxn ang="0">
                  <a:pos x="T4" y="T5"/>
                </a:cxn>
                <a:cxn ang="0">
                  <a:pos x="T6" y="T7"/>
                </a:cxn>
                <a:cxn ang="0">
                  <a:pos x="T8" y="T9"/>
                </a:cxn>
                <a:cxn ang="0">
                  <a:pos x="T10" y="T11"/>
                </a:cxn>
              </a:cxnLst>
              <a:rect l="0" t="0" r="r" b="b"/>
              <a:pathLst>
                <a:path w="102" h="138">
                  <a:moveTo>
                    <a:pt x="102" y="103"/>
                  </a:moveTo>
                  <a:cubicBezTo>
                    <a:pt x="83" y="87"/>
                    <a:pt x="53" y="40"/>
                    <a:pt x="47" y="0"/>
                  </a:cubicBezTo>
                  <a:cubicBezTo>
                    <a:pt x="39" y="6"/>
                    <a:pt x="30" y="13"/>
                    <a:pt x="28" y="18"/>
                  </a:cubicBezTo>
                  <a:cubicBezTo>
                    <a:pt x="25" y="17"/>
                    <a:pt x="7" y="21"/>
                    <a:pt x="0" y="23"/>
                  </a:cubicBezTo>
                  <a:cubicBezTo>
                    <a:pt x="12" y="64"/>
                    <a:pt x="42" y="122"/>
                    <a:pt x="71" y="138"/>
                  </a:cubicBezTo>
                  <a:cubicBezTo>
                    <a:pt x="83" y="131"/>
                    <a:pt x="96" y="113"/>
                    <a:pt x="102" y="103"/>
                  </a:cubicBezTo>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8">
              <a:extLst>
                <a:ext uri="{FF2B5EF4-FFF2-40B4-BE49-F238E27FC236}">
                  <a16:creationId xmlns:a16="http://schemas.microsoft.com/office/drawing/2014/main" id="{23D34BE9-BF9F-4FDA-99AA-E07B7A1DE555}"/>
                </a:ext>
              </a:extLst>
            </p:cNvPr>
            <p:cNvSpPr>
              <a:spLocks/>
            </p:cNvSpPr>
            <p:nvPr/>
          </p:nvSpPr>
          <p:spPr bwMode="auto">
            <a:xfrm>
              <a:off x="7687373" y="5366558"/>
              <a:ext cx="184150" cy="166687"/>
            </a:xfrm>
            <a:custGeom>
              <a:avLst/>
              <a:gdLst>
                <a:gd name="T0" fmla="*/ 0 w 95"/>
                <a:gd name="T1" fmla="*/ 6 h 88"/>
                <a:gd name="T2" fmla="*/ 28 w 95"/>
                <a:gd name="T3" fmla="*/ 0 h 88"/>
                <a:gd name="T4" fmla="*/ 49 w 95"/>
                <a:gd name="T5" fmla="*/ 8 h 88"/>
                <a:gd name="T6" fmla="*/ 57 w 95"/>
                <a:gd name="T7" fmla="*/ 27 h 88"/>
                <a:gd name="T8" fmla="*/ 61 w 95"/>
                <a:gd name="T9" fmla="*/ 56 h 88"/>
                <a:gd name="T10" fmla="*/ 92 w 95"/>
                <a:gd name="T11" fmla="*/ 47 h 88"/>
                <a:gd name="T12" fmla="*/ 95 w 95"/>
                <a:gd name="T13" fmla="*/ 51 h 88"/>
                <a:gd name="T14" fmla="*/ 55 w 95"/>
                <a:gd name="T15" fmla="*/ 82 h 88"/>
                <a:gd name="T16" fmla="*/ 50 w 95"/>
                <a:gd name="T17" fmla="*/ 88 h 88"/>
                <a:gd name="T18" fmla="*/ 35 w 95"/>
                <a:gd name="T19" fmla="*/ 77 h 88"/>
                <a:gd name="T20" fmla="*/ 0 w 95"/>
                <a:gd name="T21"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88">
                  <a:moveTo>
                    <a:pt x="0" y="6"/>
                  </a:moveTo>
                  <a:cubicBezTo>
                    <a:pt x="28" y="0"/>
                    <a:pt x="28" y="0"/>
                    <a:pt x="28" y="0"/>
                  </a:cubicBezTo>
                  <a:cubicBezTo>
                    <a:pt x="49" y="8"/>
                    <a:pt x="49" y="8"/>
                    <a:pt x="49" y="8"/>
                  </a:cubicBezTo>
                  <a:cubicBezTo>
                    <a:pt x="57" y="27"/>
                    <a:pt x="57" y="27"/>
                    <a:pt x="57" y="27"/>
                  </a:cubicBezTo>
                  <a:cubicBezTo>
                    <a:pt x="61" y="56"/>
                    <a:pt x="61" y="56"/>
                    <a:pt x="61" y="56"/>
                  </a:cubicBezTo>
                  <a:cubicBezTo>
                    <a:pt x="92" y="47"/>
                    <a:pt x="92" y="47"/>
                    <a:pt x="92" y="47"/>
                  </a:cubicBezTo>
                  <a:cubicBezTo>
                    <a:pt x="95" y="51"/>
                    <a:pt x="95" y="51"/>
                    <a:pt x="95" y="51"/>
                  </a:cubicBezTo>
                  <a:cubicBezTo>
                    <a:pt x="95" y="51"/>
                    <a:pt x="63" y="81"/>
                    <a:pt x="55" y="82"/>
                  </a:cubicBezTo>
                  <a:cubicBezTo>
                    <a:pt x="55" y="86"/>
                    <a:pt x="50" y="88"/>
                    <a:pt x="50" y="88"/>
                  </a:cubicBezTo>
                  <a:cubicBezTo>
                    <a:pt x="50" y="88"/>
                    <a:pt x="40" y="81"/>
                    <a:pt x="35" y="77"/>
                  </a:cubicBezTo>
                  <a:cubicBezTo>
                    <a:pt x="29" y="73"/>
                    <a:pt x="0" y="6"/>
                    <a:pt x="0" y="6"/>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79">
              <a:extLst>
                <a:ext uri="{FF2B5EF4-FFF2-40B4-BE49-F238E27FC236}">
                  <a16:creationId xmlns:a16="http://schemas.microsoft.com/office/drawing/2014/main" id="{0BBF6E2C-4A8F-47FA-B309-3242BB4D4395}"/>
                </a:ext>
              </a:extLst>
            </p:cNvPr>
            <p:cNvSpPr>
              <a:spLocks/>
            </p:cNvSpPr>
            <p:nvPr/>
          </p:nvSpPr>
          <p:spPr bwMode="auto">
            <a:xfrm>
              <a:off x="7782623" y="5333221"/>
              <a:ext cx="73025" cy="60325"/>
            </a:xfrm>
            <a:custGeom>
              <a:avLst/>
              <a:gdLst>
                <a:gd name="T0" fmla="*/ 4 w 38"/>
                <a:gd name="T1" fmla="*/ 0 h 32"/>
                <a:gd name="T2" fmla="*/ 0 w 38"/>
                <a:gd name="T3" fmla="*/ 1 h 32"/>
                <a:gd name="T4" fmla="*/ 13 w 38"/>
                <a:gd name="T5" fmla="*/ 32 h 32"/>
                <a:gd name="T6" fmla="*/ 4 w 38"/>
                <a:gd name="T7" fmla="*/ 0 h 32"/>
              </a:gdLst>
              <a:ahLst/>
              <a:cxnLst>
                <a:cxn ang="0">
                  <a:pos x="T0" y="T1"/>
                </a:cxn>
                <a:cxn ang="0">
                  <a:pos x="T2" y="T3"/>
                </a:cxn>
                <a:cxn ang="0">
                  <a:pos x="T4" y="T5"/>
                </a:cxn>
                <a:cxn ang="0">
                  <a:pos x="T6" y="T7"/>
                </a:cxn>
              </a:cxnLst>
              <a:rect l="0" t="0" r="r" b="b"/>
              <a:pathLst>
                <a:path w="38" h="32">
                  <a:moveTo>
                    <a:pt x="4" y="0"/>
                  </a:moveTo>
                  <a:cubicBezTo>
                    <a:pt x="4" y="0"/>
                    <a:pt x="0" y="1"/>
                    <a:pt x="0" y="1"/>
                  </a:cubicBezTo>
                  <a:cubicBezTo>
                    <a:pt x="0" y="1"/>
                    <a:pt x="8" y="27"/>
                    <a:pt x="13" y="32"/>
                  </a:cubicBezTo>
                  <a:cubicBezTo>
                    <a:pt x="33" y="27"/>
                    <a:pt x="38" y="26"/>
                    <a:pt x="4" y="0"/>
                  </a:cubicBezTo>
                </a:path>
              </a:pathLst>
            </a:custGeom>
            <a:solidFill>
              <a:srgbClr val="970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0">
              <a:extLst>
                <a:ext uri="{FF2B5EF4-FFF2-40B4-BE49-F238E27FC236}">
                  <a16:creationId xmlns:a16="http://schemas.microsoft.com/office/drawing/2014/main" id="{63D9BB34-A59B-459A-8D5D-16B2136A9A6E}"/>
                </a:ext>
              </a:extLst>
            </p:cNvPr>
            <p:cNvSpPr>
              <a:spLocks/>
            </p:cNvSpPr>
            <p:nvPr/>
          </p:nvSpPr>
          <p:spPr bwMode="auto">
            <a:xfrm>
              <a:off x="7782623" y="5334808"/>
              <a:ext cx="63500" cy="58737"/>
            </a:xfrm>
            <a:custGeom>
              <a:avLst/>
              <a:gdLst>
                <a:gd name="T0" fmla="*/ 0 w 33"/>
                <a:gd name="T1" fmla="*/ 0 h 31"/>
                <a:gd name="T2" fmla="*/ 13 w 33"/>
                <a:gd name="T3" fmla="*/ 31 h 31"/>
                <a:gd name="T4" fmla="*/ 0 w 33"/>
                <a:gd name="T5" fmla="*/ 0 h 31"/>
              </a:gdLst>
              <a:ahLst/>
              <a:cxnLst>
                <a:cxn ang="0">
                  <a:pos x="T0" y="T1"/>
                </a:cxn>
                <a:cxn ang="0">
                  <a:pos x="T2" y="T3"/>
                </a:cxn>
                <a:cxn ang="0">
                  <a:pos x="T4" y="T5"/>
                </a:cxn>
              </a:cxnLst>
              <a:rect l="0" t="0" r="r" b="b"/>
              <a:pathLst>
                <a:path w="33" h="31">
                  <a:moveTo>
                    <a:pt x="0" y="0"/>
                  </a:moveTo>
                  <a:cubicBezTo>
                    <a:pt x="1" y="9"/>
                    <a:pt x="7" y="26"/>
                    <a:pt x="13" y="31"/>
                  </a:cubicBezTo>
                  <a:cubicBezTo>
                    <a:pt x="28" y="27"/>
                    <a:pt x="33" y="26"/>
                    <a:pt x="0" y="0"/>
                  </a:cubicBezTo>
                </a:path>
              </a:pathLst>
            </a:custGeom>
            <a:solidFill>
              <a:srgbClr val="E50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1">
              <a:extLst>
                <a:ext uri="{FF2B5EF4-FFF2-40B4-BE49-F238E27FC236}">
                  <a16:creationId xmlns:a16="http://schemas.microsoft.com/office/drawing/2014/main" id="{D2746B86-020E-4A1D-AB8F-1BAFA163F800}"/>
                </a:ext>
              </a:extLst>
            </p:cNvPr>
            <p:cNvSpPr>
              <a:spLocks/>
            </p:cNvSpPr>
            <p:nvPr/>
          </p:nvSpPr>
          <p:spPr bwMode="auto">
            <a:xfrm>
              <a:off x="7511161" y="5150658"/>
              <a:ext cx="320675" cy="174625"/>
            </a:xfrm>
            <a:custGeom>
              <a:avLst/>
              <a:gdLst>
                <a:gd name="T0" fmla="*/ 165 w 165"/>
                <a:gd name="T1" fmla="*/ 48 h 92"/>
                <a:gd name="T2" fmla="*/ 133 w 165"/>
                <a:gd name="T3" fmla="*/ 0 h 92"/>
                <a:gd name="T4" fmla="*/ 0 w 165"/>
                <a:gd name="T5" fmla="*/ 37 h 92"/>
                <a:gd name="T6" fmla="*/ 35 w 165"/>
                <a:gd name="T7" fmla="*/ 92 h 92"/>
                <a:gd name="T8" fmla="*/ 165 w 165"/>
                <a:gd name="T9" fmla="*/ 48 h 92"/>
              </a:gdLst>
              <a:ahLst/>
              <a:cxnLst>
                <a:cxn ang="0">
                  <a:pos x="T0" y="T1"/>
                </a:cxn>
                <a:cxn ang="0">
                  <a:pos x="T2" y="T3"/>
                </a:cxn>
                <a:cxn ang="0">
                  <a:pos x="T4" y="T5"/>
                </a:cxn>
                <a:cxn ang="0">
                  <a:pos x="T6" y="T7"/>
                </a:cxn>
                <a:cxn ang="0">
                  <a:pos x="T8" y="T9"/>
                </a:cxn>
              </a:cxnLst>
              <a:rect l="0" t="0" r="r" b="b"/>
              <a:pathLst>
                <a:path w="165" h="92">
                  <a:moveTo>
                    <a:pt x="165" y="48"/>
                  </a:moveTo>
                  <a:cubicBezTo>
                    <a:pt x="153" y="37"/>
                    <a:pt x="142" y="20"/>
                    <a:pt x="133" y="0"/>
                  </a:cubicBezTo>
                  <a:cubicBezTo>
                    <a:pt x="86" y="16"/>
                    <a:pt x="30" y="32"/>
                    <a:pt x="0" y="37"/>
                  </a:cubicBezTo>
                  <a:cubicBezTo>
                    <a:pt x="8" y="56"/>
                    <a:pt x="19" y="74"/>
                    <a:pt x="35" y="92"/>
                  </a:cubicBezTo>
                  <a:cubicBezTo>
                    <a:pt x="63" y="82"/>
                    <a:pt x="103" y="67"/>
                    <a:pt x="165" y="48"/>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82">
              <a:extLst>
                <a:ext uri="{FF2B5EF4-FFF2-40B4-BE49-F238E27FC236}">
                  <a16:creationId xmlns:a16="http://schemas.microsoft.com/office/drawing/2014/main" id="{5526A18A-B0E8-43F4-9F73-4B27D87A1FED}"/>
                </a:ext>
              </a:extLst>
            </p:cNvPr>
            <p:cNvSpPr>
              <a:spLocks/>
            </p:cNvSpPr>
            <p:nvPr/>
          </p:nvSpPr>
          <p:spPr bwMode="auto">
            <a:xfrm>
              <a:off x="7728648" y="5244321"/>
              <a:ext cx="127000" cy="109537"/>
            </a:xfrm>
            <a:custGeom>
              <a:avLst/>
              <a:gdLst>
                <a:gd name="T0" fmla="*/ 43 w 66"/>
                <a:gd name="T1" fmla="*/ 5 h 58"/>
                <a:gd name="T2" fmla="*/ 61 w 66"/>
                <a:gd name="T3" fmla="*/ 7 h 58"/>
                <a:gd name="T4" fmla="*/ 59 w 66"/>
                <a:gd name="T5" fmla="*/ 25 h 58"/>
                <a:gd name="T6" fmla="*/ 22 w 66"/>
                <a:gd name="T7" fmla="*/ 54 h 58"/>
                <a:gd name="T8" fmla="*/ 4 w 66"/>
                <a:gd name="T9" fmla="*/ 52 h 58"/>
                <a:gd name="T10" fmla="*/ 6 w 66"/>
                <a:gd name="T11" fmla="*/ 34 h 58"/>
                <a:gd name="T12" fmla="*/ 43 w 66"/>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3" y="5"/>
                  </a:moveTo>
                  <a:cubicBezTo>
                    <a:pt x="49" y="0"/>
                    <a:pt x="57" y="1"/>
                    <a:pt x="61" y="7"/>
                  </a:cubicBezTo>
                  <a:cubicBezTo>
                    <a:pt x="66" y="12"/>
                    <a:pt x="65" y="20"/>
                    <a:pt x="59" y="25"/>
                  </a:cubicBezTo>
                  <a:cubicBezTo>
                    <a:pt x="22" y="54"/>
                    <a:pt x="22" y="54"/>
                    <a:pt x="22" y="54"/>
                  </a:cubicBezTo>
                  <a:cubicBezTo>
                    <a:pt x="17" y="58"/>
                    <a:pt x="9" y="58"/>
                    <a:pt x="4" y="52"/>
                  </a:cubicBezTo>
                  <a:cubicBezTo>
                    <a:pt x="0" y="46"/>
                    <a:pt x="1" y="38"/>
                    <a:pt x="6"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83">
              <a:extLst>
                <a:ext uri="{FF2B5EF4-FFF2-40B4-BE49-F238E27FC236}">
                  <a16:creationId xmlns:a16="http://schemas.microsoft.com/office/drawing/2014/main" id="{22F066D8-3DAD-474D-A885-AE2301C29E0A}"/>
                </a:ext>
              </a:extLst>
            </p:cNvPr>
            <p:cNvSpPr>
              <a:spLocks/>
            </p:cNvSpPr>
            <p:nvPr/>
          </p:nvSpPr>
          <p:spPr bwMode="auto">
            <a:xfrm>
              <a:off x="7739761" y="5296708"/>
              <a:ext cx="128588" cy="109537"/>
            </a:xfrm>
            <a:custGeom>
              <a:avLst/>
              <a:gdLst>
                <a:gd name="T0" fmla="*/ 44 w 66"/>
                <a:gd name="T1" fmla="*/ 4 h 58"/>
                <a:gd name="T2" fmla="*/ 62 w 66"/>
                <a:gd name="T3" fmla="*/ 6 h 58"/>
                <a:gd name="T4" fmla="*/ 60 w 66"/>
                <a:gd name="T5" fmla="*/ 24 h 58"/>
                <a:gd name="T6" fmla="*/ 23 w 66"/>
                <a:gd name="T7" fmla="*/ 54 h 58"/>
                <a:gd name="T8" fmla="*/ 5 w 66"/>
                <a:gd name="T9" fmla="*/ 51 h 58"/>
                <a:gd name="T10" fmla="*/ 7 w 66"/>
                <a:gd name="T11" fmla="*/ 33 h 58"/>
                <a:gd name="T12" fmla="*/ 44 w 66"/>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4" y="4"/>
                  </a:moveTo>
                  <a:cubicBezTo>
                    <a:pt x="49" y="0"/>
                    <a:pt x="58" y="1"/>
                    <a:pt x="62" y="6"/>
                  </a:cubicBezTo>
                  <a:cubicBezTo>
                    <a:pt x="66" y="12"/>
                    <a:pt x="65" y="20"/>
                    <a:pt x="60" y="24"/>
                  </a:cubicBezTo>
                  <a:cubicBezTo>
                    <a:pt x="23" y="54"/>
                    <a:pt x="23" y="54"/>
                    <a:pt x="23" y="54"/>
                  </a:cubicBezTo>
                  <a:cubicBezTo>
                    <a:pt x="17" y="58"/>
                    <a:pt x="9" y="57"/>
                    <a:pt x="5" y="51"/>
                  </a:cubicBezTo>
                  <a:cubicBezTo>
                    <a:pt x="0" y="46"/>
                    <a:pt x="1" y="38"/>
                    <a:pt x="7" y="33"/>
                  </a:cubicBezTo>
                  <a:cubicBezTo>
                    <a:pt x="44" y="4"/>
                    <a:pt x="44" y="4"/>
                    <a:pt x="44" y="4"/>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84">
              <a:extLst>
                <a:ext uri="{FF2B5EF4-FFF2-40B4-BE49-F238E27FC236}">
                  <a16:creationId xmlns:a16="http://schemas.microsoft.com/office/drawing/2014/main" id="{26177F78-2184-4917-BB7B-38CAE3AA2FFA}"/>
                </a:ext>
              </a:extLst>
            </p:cNvPr>
            <p:cNvSpPr>
              <a:spLocks/>
            </p:cNvSpPr>
            <p:nvPr/>
          </p:nvSpPr>
          <p:spPr bwMode="auto">
            <a:xfrm>
              <a:off x="7754048" y="5347508"/>
              <a:ext cx="127000" cy="112712"/>
            </a:xfrm>
            <a:custGeom>
              <a:avLst/>
              <a:gdLst>
                <a:gd name="T0" fmla="*/ 43 w 66"/>
                <a:gd name="T1" fmla="*/ 5 h 59"/>
                <a:gd name="T2" fmla="*/ 62 w 66"/>
                <a:gd name="T3" fmla="*/ 7 h 59"/>
                <a:gd name="T4" fmla="*/ 59 w 66"/>
                <a:gd name="T5" fmla="*/ 25 h 59"/>
                <a:gd name="T6" fmla="*/ 23 w 66"/>
                <a:gd name="T7" fmla="*/ 54 h 59"/>
                <a:gd name="T8" fmla="*/ 4 w 66"/>
                <a:gd name="T9" fmla="*/ 52 h 59"/>
                <a:gd name="T10" fmla="*/ 7 w 66"/>
                <a:gd name="T11" fmla="*/ 34 h 59"/>
                <a:gd name="T12" fmla="*/ 43 w 66"/>
                <a:gd name="T13" fmla="*/ 5 h 59"/>
              </a:gdLst>
              <a:ahLst/>
              <a:cxnLst>
                <a:cxn ang="0">
                  <a:pos x="T0" y="T1"/>
                </a:cxn>
                <a:cxn ang="0">
                  <a:pos x="T2" y="T3"/>
                </a:cxn>
                <a:cxn ang="0">
                  <a:pos x="T4" y="T5"/>
                </a:cxn>
                <a:cxn ang="0">
                  <a:pos x="T6" y="T7"/>
                </a:cxn>
                <a:cxn ang="0">
                  <a:pos x="T8" y="T9"/>
                </a:cxn>
                <a:cxn ang="0">
                  <a:pos x="T10" y="T11"/>
                </a:cxn>
                <a:cxn ang="0">
                  <a:pos x="T12" y="T13"/>
                </a:cxn>
              </a:cxnLst>
              <a:rect l="0" t="0" r="r" b="b"/>
              <a:pathLst>
                <a:path w="66" h="59">
                  <a:moveTo>
                    <a:pt x="43" y="5"/>
                  </a:moveTo>
                  <a:cubicBezTo>
                    <a:pt x="49" y="0"/>
                    <a:pt x="57" y="1"/>
                    <a:pt x="62" y="7"/>
                  </a:cubicBezTo>
                  <a:cubicBezTo>
                    <a:pt x="66" y="13"/>
                    <a:pt x="65" y="21"/>
                    <a:pt x="59" y="25"/>
                  </a:cubicBezTo>
                  <a:cubicBezTo>
                    <a:pt x="23" y="54"/>
                    <a:pt x="23" y="54"/>
                    <a:pt x="23" y="54"/>
                  </a:cubicBezTo>
                  <a:cubicBezTo>
                    <a:pt x="17" y="59"/>
                    <a:pt x="9" y="58"/>
                    <a:pt x="4" y="52"/>
                  </a:cubicBezTo>
                  <a:cubicBezTo>
                    <a:pt x="0" y="47"/>
                    <a:pt x="1" y="38"/>
                    <a:pt x="7"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85">
              <a:extLst>
                <a:ext uri="{FF2B5EF4-FFF2-40B4-BE49-F238E27FC236}">
                  <a16:creationId xmlns:a16="http://schemas.microsoft.com/office/drawing/2014/main" id="{38C20BC4-F7A4-4502-933B-8902238504A9}"/>
                </a:ext>
              </a:extLst>
            </p:cNvPr>
            <p:cNvSpPr>
              <a:spLocks/>
            </p:cNvSpPr>
            <p:nvPr/>
          </p:nvSpPr>
          <p:spPr bwMode="auto">
            <a:xfrm>
              <a:off x="7766748" y="5401483"/>
              <a:ext cx="127000" cy="109537"/>
            </a:xfrm>
            <a:custGeom>
              <a:avLst/>
              <a:gdLst>
                <a:gd name="T0" fmla="*/ 43 w 65"/>
                <a:gd name="T1" fmla="*/ 4 h 58"/>
                <a:gd name="T2" fmla="*/ 61 w 65"/>
                <a:gd name="T3" fmla="*/ 6 h 58"/>
                <a:gd name="T4" fmla="*/ 59 w 65"/>
                <a:gd name="T5" fmla="*/ 25 h 58"/>
                <a:gd name="T6" fmla="*/ 22 w 65"/>
                <a:gd name="T7" fmla="*/ 54 h 58"/>
                <a:gd name="T8" fmla="*/ 4 w 65"/>
                <a:gd name="T9" fmla="*/ 52 h 58"/>
                <a:gd name="T10" fmla="*/ 6 w 65"/>
                <a:gd name="T11" fmla="*/ 34 h 58"/>
                <a:gd name="T12" fmla="*/ 43 w 65"/>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5" h="58">
                  <a:moveTo>
                    <a:pt x="43" y="4"/>
                  </a:moveTo>
                  <a:cubicBezTo>
                    <a:pt x="48" y="0"/>
                    <a:pt x="57" y="1"/>
                    <a:pt x="61" y="6"/>
                  </a:cubicBezTo>
                  <a:cubicBezTo>
                    <a:pt x="65" y="12"/>
                    <a:pt x="65" y="20"/>
                    <a:pt x="59" y="25"/>
                  </a:cubicBezTo>
                  <a:cubicBezTo>
                    <a:pt x="22" y="54"/>
                    <a:pt x="22" y="54"/>
                    <a:pt x="22" y="54"/>
                  </a:cubicBezTo>
                  <a:cubicBezTo>
                    <a:pt x="17" y="58"/>
                    <a:pt x="8" y="57"/>
                    <a:pt x="4" y="52"/>
                  </a:cubicBezTo>
                  <a:cubicBezTo>
                    <a:pt x="0" y="46"/>
                    <a:pt x="0" y="38"/>
                    <a:pt x="6" y="34"/>
                  </a:cubicBezTo>
                  <a:lnTo>
                    <a:pt x="43" y="4"/>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86">
              <a:extLst>
                <a:ext uri="{FF2B5EF4-FFF2-40B4-BE49-F238E27FC236}">
                  <a16:creationId xmlns:a16="http://schemas.microsoft.com/office/drawing/2014/main" id="{9CE1C07E-DA51-4B08-A2B2-0BAB55A24D72}"/>
                </a:ext>
              </a:extLst>
            </p:cNvPr>
            <p:cNvSpPr>
              <a:spLocks/>
            </p:cNvSpPr>
            <p:nvPr/>
          </p:nvSpPr>
          <p:spPr bwMode="auto">
            <a:xfrm>
              <a:off x="7615936" y="5379258"/>
              <a:ext cx="169863" cy="196850"/>
            </a:xfrm>
            <a:custGeom>
              <a:avLst/>
              <a:gdLst>
                <a:gd name="T0" fmla="*/ 29 w 88"/>
                <a:gd name="T1" fmla="*/ 0 h 104"/>
                <a:gd name="T2" fmla="*/ 0 w 88"/>
                <a:gd name="T3" fmla="*/ 0 h 104"/>
                <a:gd name="T4" fmla="*/ 21 w 88"/>
                <a:gd name="T5" fmla="*/ 85 h 104"/>
                <a:gd name="T6" fmla="*/ 46 w 88"/>
                <a:gd name="T7" fmla="*/ 101 h 104"/>
                <a:gd name="T8" fmla="*/ 60 w 88"/>
                <a:gd name="T9" fmla="*/ 98 h 104"/>
                <a:gd name="T10" fmla="*/ 83 w 88"/>
                <a:gd name="T11" fmla="*/ 70 h 104"/>
                <a:gd name="T12" fmla="*/ 29 w 88"/>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88" h="104">
                  <a:moveTo>
                    <a:pt x="29" y="0"/>
                  </a:moveTo>
                  <a:cubicBezTo>
                    <a:pt x="0" y="0"/>
                    <a:pt x="0" y="0"/>
                    <a:pt x="0" y="0"/>
                  </a:cubicBezTo>
                  <a:cubicBezTo>
                    <a:pt x="21" y="85"/>
                    <a:pt x="21" y="85"/>
                    <a:pt x="21" y="85"/>
                  </a:cubicBezTo>
                  <a:cubicBezTo>
                    <a:pt x="23" y="97"/>
                    <a:pt x="35" y="104"/>
                    <a:pt x="46" y="101"/>
                  </a:cubicBezTo>
                  <a:cubicBezTo>
                    <a:pt x="60" y="98"/>
                    <a:pt x="60" y="98"/>
                    <a:pt x="60" y="98"/>
                  </a:cubicBezTo>
                  <a:cubicBezTo>
                    <a:pt x="60" y="98"/>
                    <a:pt x="88" y="92"/>
                    <a:pt x="83" y="70"/>
                  </a:cubicBezTo>
                  <a:cubicBezTo>
                    <a:pt x="77" y="45"/>
                    <a:pt x="52" y="5"/>
                    <a:pt x="29"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87">
              <a:extLst>
                <a:ext uri="{FF2B5EF4-FFF2-40B4-BE49-F238E27FC236}">
                  <a16:creationId xmlns:a16="http://schemas.microsoft.com/office/drawing/2014/main" id="{DA461B47-8995-438E-85E1-42A720211564}"/>
                </a:ext>
              </a:extLst>
            </p:cNvPr>
            <p:cNvSpPr>
              <a:spLocks/>
            </p:cNvSpPr>
            <p:nvPr/>
          </p:nvSpPr>
          <p:spPr bwMode="auto">
            <a:xfrm>
              <a:off x="7611173" y="5323696"/>
              <a:ext cx="142875" cy="77787"/>
            </a:xfrm>
            <a:custGeom>
              <a:avLst/>
              <a:gdLst>
                <a:gd name="T0" fmla="*/ 19 w 73"/>
                <a:gd name="T1" fmla="*/ 39 h 41"/>
                <a:gd name="T2" fmla="*/ 2 w 73"/>
                <a:gd name="T3" fmla="*/ 28 h 41"/>
                <a:gd name="T4" fmla="*/ 13 w 73"/>
                <a:gd name="T5" fmla="*/ 12 h 41"/>
                <a:gd name="T6" fmla="*/ 55 w 73"/>
                <a:gd name="T7" fmla="*/ 2 h 41"/>
                <a:gd name="T8" fmla="*/ 72 w 73"/>
                <a:gd name="T9" fmla="*/ 12 h 41"/>
                <a:gd name="T10" fmla="*/ 61 w 73"/>
                <a:gd name="T11" fmla="*/ 29 h 41"/>
                <a:gd name="T12" fmla="*/ 19 w 73"/>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73" h="41">
                  <a:moveTo>
                    <a:pt x="19" y="39"/>
                  </a:moveTo>
                  <a:cubicBezTo>
                    <a:pt x="11" y="41"/>
                    <a:pt x="4" y="36"/>
                    <a:pt x="2" y="28"/>
                  </a:cubicBezTo>
                  <a:cubicBezTo>
                    <a:pt x="0" y="21"/>
                    <a:pt x="5" y="13"/>
                    <a:pt x="13" y="12"/>
                  </a:cubicBezTo>
                  <a:cubicBezTo>
                    <a:pt x="55" y="2"/>
                    <a:pt x="55" y="2"/>
                    <a:pt x="55" y="2"/>
                  </a:cubicBezTo>
                  <a:cubicBezTo>
                    <a:pt x="62" y="0"/>
                    <a:pt x="70" y="4"/>
                    <a:pt x="72" y="12"/>
                  </a:cubicBezTo>
                  <a:cubicBezTo>
                    <a:pt x="73" y="19"/>
                    <a:pt x="69" y="27"/>
                    <a:pt x="61" y="29"/>
                  </a:cubicBezTo>
                  <a:cubicBezTo>
                    <a:pt x="19" y="39"/>
                    <a:pt x="19" y="39"/>
                    <a:pt x="19" y="39"/>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88">
              <a:extLst>
                <a:ext uri="{FF2B5EF4-FFF2-40B4-BE49-F238E27FC236}">
                  <a16:creationId xmlns:a16="http://schemas.microsoft.com/office/drawing/2014/main" id="{CF927965-C336-4992-85FE-523B112C6F62}"/>
                </a:ext>
              </a:extLst>
            </p:cNvPr>
            <p:cNvSpPr>
              <a:spLocks noEditPoints="1"/>
            </p:cNvSpPr>
            <p:nvPr/>
          </p:nvSpPr>
          <p:spPr bwMode="auto">
            <a:xfrm>
              <a:off x="7744523" y="5342746"/>
              <a:ext cx="76200" cy="53975"/>
            </a:xfrm>
            <a:custGeom>
              <a:avLst/>
              <a:gdLst>
                <a:gd name="T0" fmla="*/ 39 w 40"/>
                <a:gd name="T1" fmla="*/ 10 h 29"/>
                <a:gd name="T2" fmla="*/ 39 w 40"/>
                <a:gd name="T3" fmla="*/ 11 h 29"/>
                <a:gd name="T4" fmla="*/ 25 w 40"/>
                <a:gd name="T5" fmla="*/ 22 h 29"/>
                <a:gd name="T6" fmla="*/ 22 w 40"/>
                <a:gd name="T7" fmla="*/ 22 h 29"/>
                <a:gd name="T8" fmla="*/ 0 w 40"/>
                <a:gd name="T9" fmla="*/ 18 h 29"/>
                <a:gd name="T10" fmla="*/ 2 w 40"/>
                <a:gd name="T11" fmla="*/ 26 h 29"/>
                <a:gd name="T12" fmla="*/ 21 w 40"/>
                <a:gd name="T13" fmla="*/ 29 h 29"/>
                <a:gd name="T14" fmla="*/ 40 w 40"/>
                <a:gd name="T15" fmla="*/ 14 h 29"/>
                <a:gd name="T16" fmla="*/ 39 w 40"/>
                <a:gd name="T17" fmla="*/ 10 h 29"/>
                <a:gd name="T18" fmla="*/ 17 w 40"/>
                <a:gd name="T19" fmla="*/ 0 h 29"/>
                <a:gd name="T20" fmla="*/ 13 w 40"/>
                <a:gd name="T21" fmla="*/ 3 h 29"/>
                <a:gd name="T22" fmla="*/ 14 w 40"/>
                <a:gd name="T23" fmla="*/ 2 h 29"/>
                <a:gd name="T24" fmla="*/ 17 w 40"/>
                <a:gd name="T25" fmla="*/ 0 h 29"/>
                <a:gd name="T26" fmla="*/ 17 w 40"/>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9">
                  <a:moveTo>
                    <a:pt x="39" y="10"/>
                  </a:moveTo>
                  <a:cubicBezTo>
                    <a:pt x="39" y="10"/>
                    <a:pt x="39" y="11"/>
                    <a:pt x="39" y="11"/>
                  </a:cubicBezTo>
                  <a:cubicBezTo>
                    <a:pt x="37" y="18"/>
                    <a:pt x="31" y="22"/>
                    <a:pt x="25" y="22"/>
                  </a:cubicBezTo>
                  <a:cubicBezTo>
                    <a:pt x="24" y="22"/>
                    <a:pt x="23" y="22"/>
                    <a:pt x="22" y="22"/>
                  </a:cubicBezTo>
                  <a:cubicBezTo>
                    <a:pt x="0" y="18"/>
                    <a:pt x="0" y="18"/>
                    <a:pt x="0" y="18"/>
                  </a:cubicBezTo>
                  <a:cubicBezTo>
                    <a:pt x="0" y="21"/>
                    <a:pt x="0" y="23"/>
                    <a:pt x="2" y="26"/>
                  </a:cubicBezTo>
                  <a:cubicBezTo>
                    <a:pt x="21" y="29"/>
                    <a:pt x="21" y="29"/>
                    <a:pt x="21" y="29"/>
                  </a:cubicBezTo>
                  <a:cubicBezTo>
                    <a:pt x="40" y="14"/>
                    <a:pt x="40" y="14"/>
                    <a:pt x="40" y="14"/>
                  </a:cubicBezTo>
                  <a:cubicBezTo>
                    <a:pt x="40" y="13"/>
                    <a:pt x="39" y="11"/>
                    <a:pt x="39" y="10"/>
                  </a:cubicBezTo>
                  <a:moveTo>
                    <a:pt x="17" y="0"/>
                  </a:moveTo>
                  <a:cubicBezTo>
                    <a:pt x="13" y="3"/>
                    <a:pt x="13" y="3"/>
                    <a:pt x="13" y="3"/>
                  </a:cubicBezTo>
                  <a:cubicBezTo>
                    <a:pt x="13" y="3"/>
                    <a:pt x="14" y="2"/>
                    <a:pt x="14" y="2"/>
                  </a:cubicBezTo>
                  <a:cubicBezTo>
                    <a:pt x="17" y="0"/>
                    <a:pt x="17" y="0"/>
                    <a:pt x="17" y="0"/>
                  </a:cubicBezTo>
                  <a:cubicBezTo>
                    <a:pt x="17" y="0"/>
                    <a:pt x="17" y="0"/>
                    <a:pt x="17"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89">
              <a:extLst>
                <a:ext uri="{FF2B5EF4-FFF2-40B4-BE49-F238E27FC236}">
                  <a16:creationId xmlns:a16="http://schemas.microsoft.com/office/drawing/2014/main" id="{F7A550A4-5337-448E-8493-E4124DF2ABED}"/>
                </a:ext>
              </a:extLst>
            </p:cNvPr>
            <p:cNvSpPr>
              <a:spLocks/>
            </p:cNvSpPr>
            <p:nvPr/>
          </p:nvSpPr>
          <p:spPr bwMode="auto">
            <a:xfrm>
              <a:off x="7784211" y="5369733"/>
              <a:ext cx="36513" cy="26987"/>
            </a:xfrm>
            <a:custGeom>
              <a:avLst/>
              <a:gdLst>
                <a:gd name="T0" fmla="*/ 19 w 19"/>
                <a:gd name="T1" fmla="*/ 0 h 15"/>
                <a:gd name="T2" fmla="*/ 0 w 19"/>
                <a:gd name="T3" fmla="*/ 15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5"/>
                    <a:pt x="0" y="15"/>
                    <a:pt x="0" y="15"/>
                  </a:cubicBezTo>
                  <a:cubicBezTo>
                    <a:pt x="0" y="15"/>
                    <a:pt x="0" y="15"/>
                    <a:pt x="0" y="15"/>
                  </a:cubicBezTo>
                  <a:cubicBezTo>
                    <a:pt x="19" y="1"/>
                    <a:pt x="19" y="1"/>
                    <a:pt x="19" y="1"/>
                  </a:cubicBezTo>
                  <a:cubicBezTo>
                    <a:pt x="19" y="1"/>
                    <a:pt x="19" y="1"/>
                    <a:pt x="19"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0">
              <a:extLst>
                <a:ext uri="{FF2B5EF4-FFF2-40B4-BE49-F238E27FC236}">
                  <a16:creationId xmlns:a16="http://schemas.microsoft.com/office/drawing/2014/main" id="{97C98513-0D9B-4284-9556-CFB545C528F0}"/>
                </a:ext>
              </a:extLst>
            </p:cNvPr>
            <p:cNvSpPr>
              <a:spLocks/>
            </p:cNvSpPr>
            <p:nvPr/>
          </p:nvSpPr>
          <p:spPr bwMode="auto">
            <a:xfrm>
              <a:off x="7784211" y="5371321"/>
              <a:ext cx="36513" cy="28575"/>
            </a:xfrm>
            <a:custGeom>
              <a:avLst/>
              <a:gdLst>
                <a:gd name="T0" fmla="*/ 19 w 19"/>
                <a:gd name="T1" fmla="*/ 0 h 15"/>
                <a:gd name="T2" fmla="*/ 0 w 19"/>
                <a:gd name="T3" fmla="*/ 14 h 15"/>
                <a:gd name="T4" fmla="*/ 3 w 19"/>
                <a:gd name="T5" fmla="*/ 15 h 15"/>
                <a:gd name="T6" fmla="*/ 5 w 19"/>
                <a:gd name="T7" fmla="*/ 15 h 15"/>
                <a:gd name="T8" fmla="*/ 19 w 19"/>
                <a:gd name="T9" fmla="*/ 3 h 15"/>
                <a:gd name="T10" fmla="*/ 19 w 19"/>
                <a:gd name="T11" fmla="*/ 0 h 15"/>
              </a:gdLst>
              <a:ahLst/>
              <a:cxnLst>
                <a:cxn ang="0">
                  <a:pos x="T0" y="T1"/>
                </a:cxn>
                <a:cxn ang="0">
                  <a:pos x="T2" y="T3"/>
                </a:cxn>
                <a:cxn ang="0">
                  <a:pos x="T4" y="T5"/>
                </a:cxn>
                <a:cxn ang="0">
                  <a:pos x="T6" y="T7"/>
                </a:cxn>
                <a:cxn ang="0">
                  <a:pos x="T8" y="T9"/>
                </a:cxn>
                <a:cxn ang="0">
                  <a:pos x="T10" y="T11"/>
                </a:cxn>
              </a:cxnLst>
              <a:rect l="0" t="0" r="r" b="b"/>
              <a:pathLst>
                <a:path w="19" h="15">
                  <a:moveTo>
                    <a:pt x="19" y="0"/>
                  </a:moveTo>
                  <a:cubicBezTo>
                    <a:pt x="0" y="14"/>
                    <a:pt x="0" y="14"/>
                    <a:pt x="0" y="14"/>
                  </a:cubicBezTo>
                  <a:cubicBezTo>
                    <a:pt x="3" y="15"/>
                    <a:pt x="3" y="15"/>
                    <a:pt x="3" y="15"/>
                  </a:cubicBezTo>
                  <a:cubicBezTo>
                    <a:pt x="3" y="15"/>
                    <a:pt x="4" y="15"/>
                    <a:pt x="5" y="15"/>
                  </a:cubicBezTo>
                  <a:cubicBezTo>
                    <a:pt x="12" y="15"/>
                    <a:pt x="18" y="10"/>
                    <a:pt x="19" y="3"/>
                  </a:cubicBezTo>
                  <a:cubicBezTo>
                    <a:pt x="19" y="2"/>
                    <a:pt x="19" y="1"/>
                    <a:pt x="19"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91">
              <a:extLst>
                <a:ext uri="{FF2B5EF4-FFF2-40B4-BE49-F238E27FC236}">
                  <a16:creationId xmlns:a16="http://schemas.microsoft.com/office/drawing/2014/main" id="{EC77E4A8-C8CB-4158-A9A4-B9186EEE47E8}"/>
                </a:ext>
              </a:extLst>
            </p:cNvPr>
            <p:cNvSpPr>
              <a:spLocks/>
            </p:cNvSpPr>
            <p:nvPr/>
          </p:nvSpPr>
          <p:spPr bwMode="auto">
            <a:xfrm>
              <a:off x="7731823" y="5322108"/>
              <a:ext cx="58738" cy="30162"/>
            </a:xfrm>
            <a:custGeom>
              <a:avLst/>
              <a:gdLst>
                <a:gd name="T0" fmla="*/ 1 w 30"/>
                <a:gd name="T1" fmla="*/ 0 h 16"/>
                <a:gd name="T2" fmla="*/ 0 w 30"/>
                <a:gd name="T3" fmla="*/ 0 h 16"/>
                <a:gd name="T4" fmla="*/ 0 w 30"/>
                <a:gd name="T5" fmla="*/ 3 h 16"/>
                <a:gd name="T6" fmla="*/ 10 w 30"/>
                <a:gd name="T7" fmla="*/ 13 h 16"/>
                <a:gd name="T8" fmla="*/ 10 w 30"/>
                <a:gd name="T9" fmla="*/ 16 h 16"/>
                <a:gd name="T10" fmla="*/ 12 w 30"/>
                <a:gd name="T11" fmla="*/ 16 h 16"/>
                <a:gd name="T12" fmla="*/ 19 w 30"/>
                <a:gd name="T13" fmla="*/ 14 h 16"/>
                <a:gd name="T14" fmla="*/ 19 w 30"/>
                <a:gd name="T15" fmla="*/ 14 h 16"/>
                <a:gd name="T16" fmla="*/ 19 w 30"/>
                <a:gd name="T17" fmla="*/ 14 h 16"/>
                <a:gd name="T18" fmla="*/ 30 w 30"/>
                <a:gd name="T19" fmla="*/ 5 h 16"/>
                <a:gd name="T20" fmla="*/ 3 w 30"/>
                <a:gd name="T21" fmla="*/ 0 h 16"/>
                <a:gd name="T22" fmla="*/ 1 w 3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6">
                  <a:moveTo>
                    <a:pt x="1" y="0"/>
                  </a:moveTo>
                  <a:cubicBezTo>
                    <a:pt x="1" y="0"/>
                    <a:pt x="0" y="0"/>
                    <a:pt x="0" y="0"/>
                  </a:cubicBezTo>
                  <a:cubicBezTo>
                    <a:pt x="0" y="1"/>
                    <a:pt x="0" y="2"/>
                    <a:pt x="0" y="3"/>
                  </a:cubicBezTo>
                  <a:cubicBezTo>
                    <a:pt x="4" y="4"/>
                    <a:pt x="8" y="8"/>
                    <a:pt x="10" y="13"/>
                  </a:cubicBezTo>
                  <a:cubicBezTo>
                    <a:pt x="10" y="14"/>
                    <a:pt x="10" y="15"/>
                    <a:pt x="10" y="16"/>
                  </a:cubicBezTo>
                  <a:cubicBezTo>
                    <a:pt x="11" y="16"/>
                    <a:pt x="12" y="16"/>
                    <a:pt x="12" y="16"/>
                  </a:cubicBezTo>
                  <a:cubicBezTo>
                    <a:pt x="15" y="16"/>
                    <a:pt x="17" y="15"/>
                    <a:pt x="19" y="14"/>
                  </a:cubicBezTo>
                  <a:cubicBezTo>
                    <a:pt x="19" y="14"/>
                    <a:pt x="19" y="14"/>
                    <a:pt x="19" y="14"/>
                  </a:cubicBezTo>
                  <a:cubicBezTo>
                    <a:pt x="19" y="14"/>
                    <a:pt x="19" y="14"/>
                    <a:pt x="19" y="14"/>
                  </a:cubicBezTo>
                  <a:cubicBezTo>
                    <a:pt x="30" y="5"/>
                    <a:pt x="30" y="5"/>
                    <a:pt x="30" y="5"/>
                  </a:cubicBezTo>
                  <a:cubicBezTo>
                    <a:pt x="3" y="0"/>
                    <a:pt x="3" y="0"/>
                    <a:pt x="3" y="0"/>
                  </a:cubicBezTo>
                  <a:cubicBezTo>
                    <a:pt x="2" y="0"/>
                    <a:pt x="2" y="0"/>
                    <a:pt x="1"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92">
              <a:extLst>
                <a:ext uri="{FF2B5EF4-FFF2-40B4-BE49-F238E27FC236}">
                  <a16:creationId xmlns:a16="http://schemas.microsoft.com/office/drawing/2014/main" id="{6299E25C-A68D-424B-8AA5-B1E48CAA5554}"/>
                </a:ext>
              </a:extLst>
            </p:cNvPr>
            <p:cNvSpPr>
              <a:spLocks/>
            </p:cNvSpPr>
            <p:nvPr/>
          </p:nvSpPr>
          <p:spPr bwMode="auto">
            <a:xfrm>
              <a:off x="7730236" y="5326871"/>
              <a:ext cx="20638" cy="25400"/>
            </a:xfrm>
            <a:custGeom>
              <a:avLst/>
              <a:gdLst>
                <a:gd name="T0" fmla="*/ 1 w 11"/>
                <a:gd name="T1" fmla="*/ 0 h 13"/>
                <a:gd name="T2" fmla="*/ 3 w 11"/>
                <a:gd name="T3" fmla="*/ 8 h 13"/>
                <a:gd name="T4" fmla="*/ 11 w 11"/>
                <a:gd name="T5" fmla="*/ 13 h 13"/>
                <a:gd name="T6" fmla="*/ 11 w 11"/>
                <a:gd name="T7" fmla="*/ 10 h 13"/>
                <a:gd name="T8" fmla="*/ 1 w 11"/>
                <a:gd name="T9" fmla="*/ 0 h 13"/>
              </a:gdLst>
              <a:ahLst/>
              <a:cxnLst>
                <a:cxn ang="0">
                  <a:pos x="T0" y="T1"/>
                </a:cxn>
                <a:cxn ang="0">
                  <a:pos x="T2" y="T3"/>
                </a:cxn>
                <a:cxn ang="0">
                  <a:pos x="T4" y="T5"/>
                </a:cxn>
                <a:cxn ang="0">
                  <a:pos x="T6" y="T7"/>
                </a:cxn>
                <a:cxn ang="0">
                  <a:pos x="T8" y="T9"/>
                </a:cxn>
              </a:cxnLst>
              <a:rect l="0" t="0" r="r" b="b"/>
              <a:pathLst>
                <a:path w="11" h="13">
                  <a:moveTo>
                    <a:pt x="1" y="0"/>
                  </a:moveTo>
                  <a:cubicBezTo>
                    <a:pt x="0" y="3"/>
                    <a:pt x="1" y="5"/>
                    <a:pt x="3" y="8"/>
                  </a:cubicBezTo>
                  <a:cubicBezTo>
                    <a:pt x="5" y="10"/>
                    <a:pt x="8" y="12"/>
                    <a:pt x="11" y="13"/>
                  </a:cubicBezTo>
                  <a:cubicBezTo>
                    <a:pt x="11" y="12"/>
                    <a:pt x="11" y="11"/>
                    <a:pt x="11" y="10"/>
                  </a:cubicBezTo>
                  <a:cubicBezTo>
                    <a:pt x="9" y="5"/>
                    <a:pt x="5" y="1"/>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93">
              <a:extLst>
                <a:ext uri="{FF2B5EF4-FFF2-40B4-BE49-F238E27FC236}">
                  <a16:creationId xmlns:a16="http://schemas.microsoft.com/office/drawing/2014/main" id="{4A069745-F4EA-41DD-B4CD-712042010DC3}"/>
                </a:ext>
              </a:extLst>
            </p:cNvPr>
            <p:cNvSpPr>
              <a:spLocks/>
            </p:cNvSpPr>
            <p:nvPr/>
          </p:nvSpPr>
          <p:spPr bwMode="auto">
            <a:xfrm>
              <a:off x="7746111" y="5347508"/>
              <a:ext cx="22225" cy="22225"/>
            </a:xfrm>
            <a:custGeom>
              <a:avLst/>
              <a:gdLst>
                <a:gd name="T0" fmla="*/ 12 w 12"/>
                <a:gd name="T1" fmla="*/ 0 h 11"/>
                <a:gd name="T2" fmla="*/ 11 w 12"/>
                <a:gd name="T3" fmla="*/ 0 h 11"/>
                <a:gd name="T4" fmla="*/ 4 w 12"/>
                <a:gd name="T5" fmla="*/ 6 h 11"/>
                <a:gd name="T6" fmla="*/ 0 w 12"/>
                <a:gd name="T7" fmla="*/ 11 h 11"/>
                <a:gd name="T8" fmla="*/ 0 w 12"/>
                <a:gd name="T9" fmla="*/ 11 h 11"/>
                <a:gd name="T10" fmla="*/ 4 w 12"/>
                <a:gd name="T11" fmla="*/ 6 h 11"/>
                <a:gd name="T12" fmla="*/ 12 w 1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2" y="0"/>
                  </a:moveTo>
                  <a:cubicBezTo>
                    <a:pt x="11" y="0"/>
                    <a:pt x="11" y="0"/>
                    <a:pt x="11" y="0"/>
                  </a:cubicBezTo>
                  <a:cubicBezTo>
                    <a:pt x="4" y="6"/>
                    <a:pt x="4" y="6"/>
                    <a:pt x="4" y="6"/>
                  </a:cubicBezTo>
                  <a:cubicBezTo>
                    <a:pt x="2" y="8"/>
                    <a:pt x="1" y="9"/>
                    <a:pt x="0" y="11"/>
                  </a:cubicBezTo>
                  <a:cubicBezTo>
                    <a:pt x="0" y="11"/>
                    <a:pt x="0" y="11"/>
                    <a:pt x="0" y="11"/>
                  </a:cubicBezTo>
                  <a:cubicBezTo>
                    <a:pt x="1" y="9"/>
                    <a:pt x="2" y="8"/>
                    <a:pt x="4" y="6"/>
                  </a:cubicBezTo>
                  <a:cubicBezTo>
                    <a:pt x="12" y="0"/>
                    <a:pt x="12" y="0"/>
                    <a:pt x="12" y="0"/>
                  </a:cubicBezTo>
                </a:path>
              </a:pathLst>
            </a:custGeom>
            <a:solidFill>
              <a:srgbClr val="CBA8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94">
              <a:extLst>
                <a:ext uri="{FF2B5EF4-FFF2-40B4-BE49-F238E27FC236}">
                  <a16:creationId xmlns:a16="http://schemas.microsoft.com/office/drawing/2014/main" id="{EAA47A65-DBA0-47FC-A7E1-3B9D00F20379}"/>
                </a:ext>
              </a:extLst>
            </p:cNvPr>
            <p:cNvSpPr>
              <a:spLocks/>
            </p:cNvSpPr>
            <p:nvPr/>
          </p:nvSpPr>
          <p:spPr bwMode="auto">
            <a:xfrm>
              <a:off x="7744523" y="5369733"/>
              <a:ext cx="1588" cy="6350"/>
            </a:xfrm>
            <a:custGeom>
              <a:avLst/>
              <a:gdLst>
                <a:gd name="T0" fmla="*/ 1 w 1"/>
                <a:gd name="T1" fmla="*/ 0 h 4"/>
                <a:gd name="T2" fmla="*/ 0 w 1"/>
                <a:gd name="T3" fmla="*/ 4 h 4"/>
                <a:gd name="T4" fmla="*/ 0 w 1"/>
                <a:gd name="T5" fmla="*/ 4 h 4"/>
                <a:gd name="T6" fmla="*/ 1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0" y="3"/>
                    <a:pt x="0" y="4"/>
                  </a:cubicBezTo>
                  <a:cubicBezTo>
                    <a:pt x="0" y="4"/>
                    <a:pt x="0" y="4"/>
                    <a:pt x="0" y="4"/>
                  </a:cubicBezTo>
                  <a:cubicBezTo>
                    <a:pt x="0" y="3"/>
                    <a:pt x="1" y="1"/>
                    <a:pt x="1" y="0"/>
                  </a:cubicBezTo>
                  <a:cubicBezTo>
                    <a:pt x="1" y="0"/>
                    <a:pt x="1" y="0"/>
                    <a:pt x="1" y="0"/>
                  </a:cubicBezTo>
                </a:path>
              </a:pathLst>
            </a:custGeom>
            <a:solidFill>
              <a:srgbClr val="B4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5">
              <a:extLst>
                <a:ext uri="{FF2B5EF4-FFF2-40B4-BE49-F238E27FC236}">
                  <a16:creationId xmlns:a16="http://schemas.microsoft.com/office/drawing/2014/main" id="{2FB8749F-97D2-4C1B-9266-5FC737FD5D4B}"/>
                </a:ext>
              </a:extLst>
            </p:cNvPr>
            <p:cNvSpPr>
              <a:spLocks/>
            </p:cNvSpPr>
            <p:nvPr/>
          </p:nvSpPr>
          <p:spPr bwMode="auto">
            <a:xfrm>
              <a:off x="7766748" y="5347508"/>
              <a:ext cx="1588" cy="0"/>
            </a:xfrm>
            <a:custGeom>
              <a:avLst/>
              <a:gdLst>
                <a:gd name="T0" fmla="*/ 1 w 1"/>
                <a:gd name="T1" fmla="*/ 1 w 1"/>
                <a:gd name="T2" fmla="*/ 1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1" y="0"/>
                    <a:pt x="1" y="0"/>
                  </a:cubicBezTo>
                  <a:cubicBezTo>
                    <a:pt x="0" y="0"/>
                    <a:pt x="0" y="0"/>
                    <a:pt x="0" y="0"/>
                  </a:cubicBezTo>
                  <a:cubicBezTo>
                    <a:pt x="0" y="0"/>
                    <a:pt x="0" y="0"/>
                    <a:pt x="1" y="0"/>
                  </a:cubicBezTo>
                  <a:cubicBezTo>
                    <a:pt x="1" y="0"/>
                    <a:pt x="1" y="0"/>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6">
              <a:extLst>
                <a:ext uri="{FF2B5EF4-FFF2-40B4-BE49-F238E27FC236}">
                  <a16:creationId xmlns:a16="http://schemas.microsoft.com/office/drawing/2014/main" id="{61B6B452-2724-40C4-8C17-EC26D2EB7B50}"/>
                </a:ext>
              </a:extLst>
            </p:cNvPr>
            <p:cNvSpPr>
              <a:spLocks/>
            </p:cNvSpPr>
            <p:nvPr/>
          </p:nvSpPr>
          <p:spPr bwMode="auto">
            <a:xfrm>
              <a:off x="7744523" y="5331633"/>
              <a:ext cx="74613" cy="52387"/>
            </a:xfrm>
            <a:custGeom>
              <a:avLst/>
              <a:gdLst>
                <a:gd name="T0" fmla="*/ 25 w 39"/>
                <a:gd name="T1" fmla="*/ 0 h 28"/>
                <a:gd name="T2" fmla="*/ 17 w 39"/>
                <a:gd name="T3" fmla="*/ 6 h 28"/>
                <a:gd name="T4" fmla="*/ 14 w 39"/>
                <a:gd name="T5" fmla="*/ 8 h 28"/>
                <a:gd name="T6" fmla="*/ 13 w 39"/>
                <a:gd name="T7" fmla="*/ 9 h 28"/>
                <a:gd name="T8" fmla="*/ 13 w 39"/>
                <a:gd name="T9" fmla="*/ 9 h 28"/>
                <a:gd name="T10" fmla="*/ 13 w 39"/>
                <a:gd name="T11" fmla="*/ 9 h 28"/>
                <a:gd name="T12" fmla="*/ 5 w 39"/>
                <a:gd name="T13" fmla="*/ 15 h 28"/>
                <a:gd name="T14" fmla="*/ 1 w 39"/>
                <a:gd name="T15" fmla="*/ 20 h 28"/>
                <a:gd name="T16" fmla="*/ 0 w 39"/>
                <a:gd name="T17" fmla="*/ 24 h 28"/>
                <a:gd name="T18" fmla="*/ 0 w 39"/>
                <a:gd name="T19" fmla="*/ 24 h 28"/>
                <a:gd name="T20" fmla="*/ 22 w 39"/>
                <a:gd name="T21" fmla="*/ 28 h 28"/>
                <a:gd name="T22" fmla="*/ 25 w 39"/>
                <a:gd name="T23" fmla="*/ 28 h 28"/>
                <a:gd name="T24" fmla="*/ 39 w 39"/>
                <a:gd name="T25" fmla="*/ 17 h 28"/>
                <a:gd name="T26" fmla="*/ 39 w 39"/>
                <a:gd name="T27" fmla="*/ 16 h 28"/>
                <a:gd name="T28" fmla="*/ 27 w 39"/>
                <a:gd name="T29" fmla="*/ 1 h 28"/>
                <a:gd name="T30" fmla="*/ 25 w 39"/>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28">
                  <a:moveTo>
                    <a:pt x="25" y="0"/>
                  </a:moveTo>
                  <a:cubicBezTo>
                    <a:pt x="17" y="6"/>
                    <a:pt x="17" y="6"/>
                    <a:pt x="17" y="6"/>
                  </a:cubicBezTo>
                  <a:cubicBezTo>
                    <a:pt x="14" y="8"/>
                    <a:pt x="14" y="8"/>
                    <a:pt x="14" y="8"/>
                  </a:cubicBezTo>
                  <a:cubicBezTo>
                    <a:pt x="14" y="8"/>
                    <a:pt x="13" y="9"/>
                    <a:pt x="13" y="9"/>
                  </a:cubicBezTo>
                  <a:cubicBezTo>
                    <a:pt x="13" y="9"/>
                    <a:pt x="13" y="9"/>
                    <a:pt x="13" y="9"/>
                  </a:cubicBezTo>
                  <a:cubicBezTo>
                    <a:pt x="13" y="9"/>
                    <a:pt x="13" y="9"/>
                    <a:pt x="13" y="9"/>
                  </a:cubicBezTo>
                  <a:cubicBezTo>
                    <a:pt x="5" y="15"/>
                    <a:pt x="5" y="15"/>
                    <a:pt x="5" y="15"/>
                  </a:cubicBezTo>
                  <a:cubicBezTo>
                    <a:pt x="3" y="17"/>
                    <a:pt x="2" y="18"/>
                    <a:pt x="1" y="20"/>
                  </a:cubicBezTo>
                  <a:cubicBezTo>
                    <a:pt x="1" y="21"/>
                    <a:pt x="0" y="23"/>
                    <a:pt x="0" y="24"/>
                  </a:cubicBezTo>
                  <a:cubicBezTo>
                    <a:pt x="0" y="24"/>
                    <a:pt x="0" y="24"/>
                    <a:pt x="0" y="24"/>
                  </a:cubicBezTo>
                  <a:cubicBezTo>
                    <a:pt x="22" y="28"/>
                    <a:pt x="22" y="28"/>
                    <a:pt x="22" y="28"/>
                  </a:cubicBezTo>
                  <a:cubicBezTo>
                    <a:pt x="23" y="28"/>
                    <a:pt x="24" y="28"/>
                    <a:pt x="25" y="28"/>
                  </a:cubicBezTo>
                  <a:cubicBezTo>
                    <a:pt x="31" y="28"/>
                    <a:pt x="37" y="24"/>
                    <a:pt x="39" y="17"/>
                  </a:cubicBezTo>
                  <a:cubicBezTo>
                    <a:pt x="39" y="17"/>
                    <a:pt x="39" y="16"/>
                    <a:pt x="39" y="16"/>
                  </a:cubicBezTo>
                  <a:cubicBezTo>
                    <a:pt x="39" y="9"/>
                    <a:pt x="35" y="2"/>
                    <a:pt x="27" y="1"/>
                  </a:cubicBezTo>
                  <a:cubicBezTo>
                    <a:pt x="25" y="0"/>
                    <a:pt x="25" y="0"/>
                    <a:pt x="25"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97">
              <a:extLst>
                <a:ext uri="{FF2B5EF4-FFF2-40B4-BE49-F238E27FC236}">
                  <a16:creationId xmlns:a16="http://schemas.microsoft.com/office/drawing/2014/main" id="{6D82CA49-D7ED-4882-B596-6FEBDBC5BD7C}"/>
                </a:ext>
              </a:extLst>
            </p:cNvPr>
            <p:cNvSpPr>
              <a:spLocks/>
            </p:cNvSpPr>
            <p:nvPr/>
          </p:nvSpPr>
          <p:spPr bwMode="auto">
            <a:xfrm>
              <a:off x="7695311" y="5323696"/>
              <a:ext cx="119063" cy="68262"/>
            </a:xfrm>
            <a:custGeom>
              <a:avLst/>
              <a:gdLst>
                <a:gd name="T0" fmla="*/ 13 w 61"/>
                <a:gd name="T1" fmla="*/ 29 h 36"/>
                <a:gd name="T2" fmla="*/ 2 w 61"/>
                <a:gd name="T3" fmla="*/ 12 h 36"/>
                <a:gd name="T4" fmla="*/ 18 w 61"/>
                <a:gd name="T5" fmla="*/ 1 h 36"/>
                <a:gd name="T6" fmla="*/ 48 w 61"/>
                <a:gd name="T7" fmla="*/ 7 h 36"/>
                <a:gd name="T8" fmla="*/ 59 w 61"/>
                <a:gd name="T9" fmla="*/ 23 h 36"/>
                <a:gd name="T10" fmla="*/ 43 w 61"/>
                <a:gd name="T11" fmla="*/ 34 h 36"/>
                <a:gd name="T12" fmla="*/ 13 w 61"/>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13" y="29"/>
                  </a:moveTo>
                  <a:cubicBezTo>
                    <a:pt x="5" y="27"/>
                    <a:pt x="0" y="20"/>
                    <a:pt x="2" y="12"/>
                  </a:cubicBezTo>
                  <a:cubicBezTo>
                    <a:pt x="3" y="5"/>
                    <a:pt x="11" y="0"/>
                    <a:pt x="18" y="1"/>
                  </a:cubicBezTo>
                  <a:cubicBezTo>
                    <a:pt x="48" y="7"/>
                    <a:pt x="48" y="7"/>
                    <a:pt x="48" y="7"/>
                  </a:cubicBezTo>
                  <a:cubicBezTo>
                    <a:pt x="56" y="8"/>
                    <a:pt x="61" y="15"/>
                    <a:pt x="59" y="23"/>
                  </a:cubicBezTo>
                  <a:cubicBezTo>
                    <a:pt x="58" y="31"/>
                    <a:pt x="51" y="36"/>
                    <a:pt x="43" y="34"/>
                  </a:cubicBezTo>
                  <a:lnTo>
                    <a:pt x="13" y="29"/>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98">
              <a:extLst>
                <a:ext uri="{FF2B5EF4-FFF2-40B4-BE49-F238E27FC236}">
                  <a16:creationId xmlns:a16="http://schemas.microsoft.com/office/drawing/2014/main" id="{E701B000-D969-460D-9F81-781909A96B73}"/>
                </a:ext>
              </a:extLst>
            </p:cNvPr>
            <p:cNvSpPr>
              <a:spLocks/>
            </p:cNvSpPr>
            <p:nvPr/>
          </p:nvSpPr>
          <p:spPr bwMode="auto">
            <a:xfrm>
              <a:off x="8427148" y="4493434"/>
              <a:ext cx="215900" cy="196850"/>
            </a:xfrm>
            <a:custGeom>
              <a:avLst/>
              <a:gdLst>
                <a:gd name="T0" fmla="*/ 0 w 136"/>
                <a:gd name="T1" fmla="*/ 108 h 124"/>
                <a:gd name="T2" fmla="*/ 10 w 136"/>
                <a:gd name="T3" fmla="*/ 124 h 124"/>
                <a:gd name="T4" fmla="*/ 136 w 136"/>
                <a:gd name="T5" fmla="*/ 11 h 124"/>
                <a:gd name="T6" fmla="*/ 99 w 136"/>
                <a:gd name="T7" fmla="*/ 0 h 124"/>
                <a:gd name="T8" fmla="*/ 0 w 136"/>
                <a:gd name="T9" fmla="*/ 108 h 124"/>
              </a:gdLst>
              <a:ahLst/>
              <a:cxnLst>
                <a:cxn ang="0">
                  <a:pos x="T0" y="T1"/>
                </a:cxn>
                <a:cxn ang="0">
                  <a:pos x="T2" y="T3"/>
                </a:cxn>
                <a:cxn ang="0">
                  <a:pos x="T4" y="T5"/>
                </a:cxn>
                <a:cxn ang="0">
                  <a:pos x="T6" y="T7"/>
                </a:cxn>
                <a:cxn ang="0">
                  <a:pos x="T8" y="T9"/>
                </a:cxn>
              </a:cxnLst>
              <a:rect l="0" t="0" r="r" b="b"/>
              <a:pathLst>
                <a:path w="136" h="124">
                  <a:moveTo>
                    <a:pt x="0" y="108"/>
                  </a:moveTo>
                  <a:lnTo>
                    <a:pt x="10" y="124"/>
                  </a:lnTo>
                  <a:lnTo>
                    <a:pt x="136" y="11"/>
                  </a:lnTo>
                  <a:lnTo>
                    <a:pt x="99" y="0"/>
                  </a:lnTo>
                  <a:lnTo>
                    <a:pt x="0" y="10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99">
              <a:extLst>
                <a:ext uri="{FF2B5EF4-FFF2-40B4-BE49-F238E27FC236}">
                  <a16:creationId xmlns:a16="http://schemas.microsoft.com/office/drawing/2014/main" id="{1C930486-8676-4770-986E-88895E7AB504}"/>
                </a:ext>
              </a:extLst>
            </p:cNvPr>
            <p:cNvSpPr>
              <a:spLocks/>
            </p:cNvSpPr>
            <p:nvPr/>
          </p:nvSpPr>
          <p:spPr bwMode="auto">
            <a:xfrm>
              <a:off x="8549386" y="4707746"/>
              <a:ext cx="223838" cy="131762"/>
            </a:xfrm>
            <a:custGeom>
              <a:avLst/>
              <a:gdLst>
                <a:gd name="T0" fmla="*/ 0 w 141"/>
                <a:gd name="T1" fmla="*/ 71 h 83"/>
                <a:gd name="T2" fmla="*/ 125 w 141"/>
                <a:gd name="T3" fmla="*/ 0 h 83"/>
                <a:gd name="T4" fmla="*/ 141 w 141"/>
                <a:gd name="T5" fmla="*/ 51 h 83"/>
                <a:gd name="T6" fmla="*/ 5 w 141"/>
                <a:gd name="T7" fmla="*/ 83 h 83"/>
                <a:gd name="T8" fmla="*/ 0 w 141"/>
                <a:gd name="T9" fmla="*/ 71 h 83"/>
              </a:gdLst>
              <a:ahLst/>
              <a:cxnLst>
                <a:cxn ang="0">
                  <a:pos x="T0" y="T1"/>
                </a:cxn>
                <a:cxn ang="0">
                  <a:pos x="T2" y="T3"/>
                </a:cxn>
                <a:cxn ang="0">
                  <a:pos x="T4" y="T5"/>
                </a:cxn>
                <a:cxn ang="0">
                  <a:pos x="T6" y="T7"/>
                </a:cxn>
                <a:cxn ang="0">
                  <a:pos x="T8" y="T9"/>
                </a:cxn>
              </a:cxnLst>
              <a:rect l="0" t="0" r="r" b="b"/>
              <a:pathLst>
                <a:path w="141" h="83">
                  <a:moveTo>
                    <a:pt x="0" y="71"/>
                  </a:moveTo>
                  <a:lnTo>
                    <a:pt x="125" y="0"/>
                  </a:lnTo>
                  <a:lnTo>
                    <a:pt x="141" y="51"/>
                  </a:lnTo>
                  <a:lnTo>
                    <a:pt x="5" y="83"/>
                  </a:lnTo>
                  <a:lnTo>
                    <a:pt x="0" y="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200">
              <a:extLst>
                <a:ext uri="{FF2B5EF4-FFF2-40B4-BE49-F238E27FC236}">
                  <a16:creationId xmlns:a16="http://schemas.microsoft.com/office/drawing/2014/main" id="{CFA07430-0FDA-4049-A1F2-202EBF50BF38}"/>
                </a:ext>
              </a:extLst>
            </p:cNvPr>
            <p:cNvSpPr>
              <a:spLocks/>
            </p:cNvSpPr>
            <p:nvPr/>
          </p:nvSpPr>
          <p:spPr bwMode="auto">
            <a:xfrm>
              <a:off x="8552561" y="4980796"/>
              <a:ext cx="236538" cy="84137"/>
            </a:xfrm>
            <a:custGeom>
              <a:avLst/>
              <a:gdLst>
                <a:gd name="T0" fmla="*/ 0 w 149"/>
                <a:gd name="T1" fmla="*/ 0 h 53"/>
                <a:gd name="T2" fmla="*/ 1 w 149"/>
                <a:gd name="T3" fmla="*/ 10 h 53"/>
                <a:gd name="T4" fmla="*/ 149 w 149"/>
                <a:gd name="T5" fmla="*/ 53 h 53"/>
                <a:gd name="T6" fmla="*/ 134 w 149"/>
                <a:gd name="T7" fmla="*/ 7 h 53"/>
                <a:gd name="T8" fmla="*/ 0 w 149"/>
                <a:gd name="T9" fmla="*/ 0 h 53"/>
              </a:gdLst>
              <a:ahLst/>
              <a:cxnLst>
                <a:cxn ang="0">
                  <a:pos x="T0" y="T1"/>
                </a:cxn>
                <a:cxn ang="0">
                  <a:pos x="T2" y="T3"/>
                </a:cxn>
                <a:cxn ang="0">
                  <a:pos x="T4" y="T5"/>
                </a:cxn>
                <a:cxn ang="0">
                  <a:pos x="T6" y="T7"/>
                </a:cxn>
                <a:cxn ang="0">
                  <a:pos x="T8" y="T9"/>
                </a:cxn>
              </a:cxnLst>
              <a:rect l="0" t="0" r="r" b="b"/>
              <a:pathLst>
                <a:path w="149" h="53">
                  <a:moveTo>
                    <a:pt x="0" y="0"/>
                  </a:moveTo>
                  <a:lnTo>
                    <a:pt x="1" y="10"/>
                  </a:lnTo>
                  <a:lnTo>
                    <a:pt x="149" y="53"/>
                  </a:lnTo>
                  <a:lnTo>
                    <a:pt x="134" y="7"/>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3" name="Straight Connector 72">
            <a:extLst>
              <a:ext uri="{FF2B5EF4-FFF2-40B4-BE49-F238E27FC236}">
                <a16:creationId xmlns:a16="http://schemas.microsoft.com/office/drawing/2014/main" id="{7D4584F1-2553-4C63-8777-5D712A2A7C3C}"/>
              </a:ext>
            </a:extLst>
          </p:cNvPr>
          <p:cNvCxnSpPr>
            <a:cxnSpLocks/>
          </p:cNvCxnSpPr>
          <p:nvPr/>
        </p:nvCxnSpPr>
        <p:spPr>
          <a:xfrm>
            <a:off x="6934201" y="2781293"/>
            <a:ext cx="0" cy="3691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0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2567" y="1143000"/>
            <a:ext cx="6831013" cy="2971800"/>
          </a:xfrm>
        </p:spPr>
        <p:txBody>
          <a:bodyPr/>
          <a:lstStyle/>
          <a:p>
            <a:r>
              <a:rPr lang="en-US" dirty="0"/>
              <a:t>Process Related Queries – exitorientation.in@capgemini.com	</a:t>
            </a:r>
          </a:p>
          <a:p>
            <a:r>
              <a:rPr lang="en-US" dirty="0"/>
              <a:t>Level 1 – Janardhana Rao </a:t>
            </a:r>
            <a:r>
              <a:rPr lang="en-US" dirty="0">
                <a:solidFill>
                  <a:schemeClr val="accent2">
                    <a:lumMod val="50000"/>
                  </a:schemeClr>
                </a:solidFill>
                <a:hlinkClick r:id="rId2">
                  <a:extLst>
                    <a:ext uri="{A12FA001-AC4F-418D-AE19-62706E023703}">
                      <ahyp:hlinkClr xmlns:ahyp="http://schemas.microsoft.com/office/drawing/2018/hyperlinkcolor" val="tx"/>
                    </a:ext>
                  </a:extLst>
                </a:hlinkClick>
              </a:rPr>
              <a:t>janardhana.rao@capgemini.com</a:t>
            </a:r>
            <a:r>
              <a:rPr lang="en-US" dirty="0"/>
              <a:t>	</a:t>
            </a:r>
          </a:p>
          <a:p>
            <a:r>
              <a:rPr lang="en-US" dirty="0"/>
              <a:t>Level 2 – 	Ranjana Bhawsingka </a:t>
            </a:r>
            <a:r>
              <a:rPr lang="en-US" u="sng" dirty="0">
                <a:solidFill>
                  <a:schemeClr val="accent2">
                    <a:lumMod val="50000"/>
                  </a:schemeClr>
                </a:solidFill>
              </a:rPr>
              <a:t>ranjana.bhawsingka@capgemini.com</a:t>
            </a:r>
          </a:p>
        </p:txBody>
      </p:sp>
      <p:sp>
        <p:nvSpPr>
          <p:cNvPr id="6" name="Title 5"/>
          <p:cNvSpPr>
            <a:spLocks noGrp="1"/>
          </p:cNvSpPr>
          <p:nvPr>
            <p:ph type="title"/>
          </p:nvPr>
        </p:nvSpPr>
        <p:spPr>
          <a:xfrm>
            <a:off x="423938" y="457200"/>
            <a:ext cx="10944596" cy="526883"/>
          </a:xfrm>
        </p:spPr>
        <p:txBody>
          <a:bodyPr>
            <a:normAutofit/>
          </a:bodyPr>
          <a:lstStyle/>
          <a:p>
            <a:r>
              <a:rPr lang="en-US" sz="1600" dirty="0"/>
              <a:t>Escalation Matrix - </a:t>
            </a:r>
          </a:p>
        </p:txBody>
      </p:sp>
      <p:pic>
        <p:nvPicPr>
          <p:cNvPr id="7" name="Picture 6">
            <a:extLst>
              <a:ext uri="{FF2B5EF4-FFF2-40B4-BE49-F238E27FC236}">
                <a16:creationId xmlns:a16="http://schemas.microsoft.com/office/drawing/2014/main" id="{0B6A933D-D601-4425-ABA8-981242595C85}"/>
              </a:ext>
            </a:extLst>
          </p:cNvPr>
          <p:cNvPicPr>
            <a:picLocks noChangeAspect="1"/>
          </p:cNvPicPr>
          <p:nvPr/>
        </p:nvPicPr>
        <p:blipFill>
          <a:blip r:embed="rId3"/>
          <a:stretch>
            <a:fillRect/>
          </a:stretch>
        </p:blipFill>
        <p:spPr>
          <a:xfrm>
            <a:off x="7983678" y="1524001"/>
            <a:ext cx="3815755" cy="3429000"/>
          </a:xfrm>
          <a:prstGeom prst="rect">
            <a:avLst/>
          </a:prstGeom>
        </p:spPr>
      </p:pic>
    </p:spTree>
    <p:extLst>
      <p:ext uri="{BB962C8B-B14F-4D97-AF65-F5344CB8AC3E}">
        <p14:creationId xmlns:p14="http://schemas.microsoft.com/office/powerpoint/2010/main" val="428703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US" b="1" dirty="0"/>
              <a:t>Thank You</a:t>
            </a:r>
            <a:r>
              <a:rPr lang="en-US" b="1" dirty="0">
                <a:sym typeface="Wingdings" panose="05000000000000000000" pitchFamily="2" charset="2"/>
              </a:rPr>
              <a:t>...</a:t>
            </a:r>
            <a:endParaRPr lang="en-US" dirty="0"/>
          </a:p>
        </p:txBody>
      </p:sp>
      <p:sp>
        <p:nvSpPr>
          <p:cNvPr id="2" name="TextBox 1"/>
          <p:cNvSpPr txBox="1"/>
          <p:nvPr/>
        </p:nvSpPr>
        <p:spPr>
          <a:xfrm>
            <a:off x="533400" y="4343400"/>
            <a:ext cx="7848600" cy="369332"/>
          </a:xfrm>
          <a:prstGeom prst="rect">
            <a:avLst/>
          </a:prstGeom>
          <a:noFill/>
        </p:spPr>
        <p:txBody>
          <a:bodyPr wrap="square" rtlCol="0">
            <a:spAutoFit/>
          </a:bodyPr>
          <a:lstStyle/>
          <a:p>
            <a:r>
              <a:rPr lang="en-US" dirty="0"/>
              <a:t>Good luck and best wishes for your </a:t>
            </a:r>
            <a:r>
              <a:rPr lang="en-US"/>
              <a:t>future endeavors</a:t>
            </a:r>
            <a:endParaRPr lang="en-US" dirty="0"/>
          </a:p>
        </p:txBody>
      </p:sp>
    </p:spTree>
    <p:extLst>
      <p:ext uri="{BB962C8B-B14F-4D97-AF65-F5344CB8AC3E}">
        <p14:creationId xmlns:p14="http://schemas.microsoft.com/office/powerpoint/2010/main" val="15378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image001">
            <a:extLst>
              <a:ext uri="{FF2B5EF4-FFF2-40B4-BE49-F238E27FC236}">
                <a16:creationId xmlns:a16="http://schemas.microsoft.com/office/drawing/2014/main" id="{10F707F4-A101-4446-88F8-2718071E1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20882"/>
            <a:ext cx="11126195" cy="54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5">
            <a:extLst>
              <a:ext uri="{FF2B5EF4-FFF2-40B4-BE49-F238E27FC236}">
                <a16:creationId xmlns:a16="http://schemas.microsoft.com/office/drawing/2014/main" id="{065E5193-CF4B-0402-D16D-A560E3EF59DD}"/>
              </a:ext>
            </a:extLst>
          </p:cNvPr>
          <p:cNvSpPr txBox="1">
            <a:spLocks/>
          </p:cNvSpPr>
          <p:nvPr/>
        </p:nvSpPr>
        <p:spPr>
          <a:xfrm>
            <a:off x="304800" y="228600"/>
            <a:ext cx="11126195" cy="446690"/>
          </a:xfrm>
          <a:prstGeom prst="rect">
            <a:avLst/>
          </a:prstGeom>
        </p:spPr>
        <p:txBody>
          <a:bodyPr>
            <a:normAutofit fontScale="25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sz="3200" b="1" dirty="0">
              <a:solidFill>
                <a:srgbClr val="0070AD"/>
              </a:solidFill>
            </a:endParaRPr>
          </a:p>
          <a:p>
            <a:r>
              <a:rPr lang="en-US" sz="6400" b="1" dirty="0">
                <a:solidFill>
                  <a:srgbClr val="0070AD"/>
                </a:solidFill>
              </a:rPr>
              <a:t>ECMS Home Page</a:t>
            </a:r>
            <a:br>
              <a:rPr lang="en-US" sz="2800" b="1" dirty="0">
                <a:solidFill>
                  <a:srgbClr val="0070AD"/>
                </a:solidFill>
              </a:rPr>
            </a:br>
            <a:br>
              <a:rPr lang="en-US" sz="2800" b="1" dirty="0">
                <a:solidFill>
                  <a:srgbClr val="0070AD"/>
                </a:solidFill>
              </a:rPr>
            </a:br>
            <a:endParaRPr lang="en-US" sz="2800" b="1" dirty="0">
              <a:solidFill>
                <a:srgbClr val="0070AD"/>
              </a:solidFill>
            </a:endParaRPr>
          </a:p>
        </p:txBody>
      </p:sp>
    </p:spTree>
    <p:extLst>
      <p:ext uri="{BB962C8B-B14F-4D97-AF65-F5344CB8AC3E}">
        <p14:creationId xmlns:p14="http://schemas.microsoft.com/office/powerpoint/2010/main" val="303482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7" y="417553"/>
            <a:ext cx="10049016" cy="293813"/>
          </a:xfrm>
        </p:spPr>
        <p:txBody>
          <a:bodyPr>
            <a:normAutofit fontScale="90000"/>
          </a:bodyPr>
          <a:lstStyle/>
          <a:p>
            <a:r>
              <a:rPr lang="en-US" sz="1800" dirty="0"/>
              <a:t>Key Notes - Exit Clearances</a:t>
            </a:r>
            <a:br>
              <a:rPr lang="en-US" dirty="0"/>
            </a:br>
            <a:br>
              <a:rPr lang="en-US" dirty="0"/>
            </a:br>
            <a:r>
              <a:rPr lang="en-US" dirty="0"/>
              <a:t> </a:t>
            </a:r>
            <a:endParaRPr lang="pt-PT" dirty="0"/>
          </a:p>
        </p:txBody>
      </p:sp>
      <p:sp>
        <p:nvSpPr>
          <p:cNvPr id="13" name="TextBox 12">
            <a:extLst>
              <a:ext uri="{FF2B5EF4-FFF2-40B4-BE49-F238E27FC236}">
                <a16:creationId xmlns:a16="http://schemas.microsoft.com/office/drawing/2014/main" id="{2D355AFC-4810-4175-9DF4-8EB8924F3DC2}"/>
              </a:ext>
            </a:extLst>
          </p:cNvPr>
          <p:cNvSpPr txBox="1"/>
          <p:nvPr/>
        </p:nvSpPr>
        <p:spPr>
          <a:xfrm>
            <a:off x="416394" y="-538315"/>
            <a:ext cx="7475042" cy="4675932"/>
          </a:xfrm>
          <a:prstGeom prst="round2DiagRect">
            <a:avLst>
              <a:gd name="adj1" fmla="val 0"/>
              <a:gd name="adj2" fmla="val 0"/>
            </a:avLst>
          </a:prstGeom>
          <a:noFill/>
          <a:ln>
            <a:noFill/>
          </a:ln>
        </p:spPr>
        <p:txBody>
          <a:bodyPr wrap="square" lIns="91440" tIns="0" rIns="91440" bIns="0" rtlCol="0" anchor="ctr" anchorCtr="0">
            <a:noAutofit/>
          </a:bodyPr>
          <a:lstStyle/>
          <a:p>
            <a:pPr marL="171450" indent="-171450">
              <a:lnSpc>
                <a:spcPts val="2200"/>
              </a:lnSpc>
              <a:buClr>
                <a:schemeClr val="tx2"/>
              </a:buClr>
              <a:buFont typeface="Wingdings" panose="05000000000000000000" pitchFamily="2" charset="2"/>
              <a:buChar char="§"/>
            </a:pPr>
            <a:r>
              <a:rPr lang="en-US" sz="1200" dirty="0"/>
              <a:t>Go to Resignation process -&gt; My Information tab and your Validate / Update your Personal email Id &amp; Contact details as the same is used in future </a:t>
            </a:r>
          </a:p>
          <a:p>
            <a:pPr>
              <a:lnSpc>
                <a:spcPts val="2200"/>
              </a:lnSpc>
              <a:buClr>
                <a:schemeClr val="tx2"/>
              </a:buClr>
            </a:pPr>
            <a:r>
              <a:rPr lang="en-US" sz="1200" dirty="0"/>
              <a:t>    </a:t>
            </a:r>
            <a:r>
              <a:rPr lang="en-US" sz="1200" dirty="0">
                <a:solidFill>
                  <a:srgbClr val="12ABDB"/>
                </a:solidFill>
              </a:rPr>
              <a:t>ECMS Home Page – Resignation Tab – My Information</a:t>
            </a:r>
          </a:p>
          <a:p>
            <a:pPr>
              <a:lnSpc>
                <a:spcPts val="2200"/>
              </a:lnSpc>
              <a:buClr>
                <a:schemeClr val="tx2"/>
              </a:buClr>
            </a:pPr>
            <a:endParaRPr lang="en-US" sz="1200" dirty="0">
              <a:solidFill>
                <a:srgbClr val="12ABDB"/>
              </a:solidFill>
            </a:endParaRPr>
          </a:p>
          <a:p>
            <a:pPr marL="171450" indent="-171450">
              <a:lnSpc>
                <a:spcPts val="2200"/>
              </a:lnSpc>
              <a:buClr>
                <a:schemeClr val="tx2"/>
              </a:buClr>
              <a:buFont typeface="Wingdings" panose="05000000000000000000" pitchFamily="2" charset="2"/>
              <a:buChar char="§"/>
            </a:pPr>
            <a:r>
              <a:rPr lang="en-US" sz="1200" dirty="0"/>
              <a:t>SPOC list details : </a:t>
            </a:r>
            <a:r>
              <a:rPr lang="en-US" sz="1200" dirty="0">
                <a:solidFill>
                  <a:srgbClr val="12ABDB"/>
                </a:solidFill>
              </a:rPr>
              <a:t>ECMS Home Page – Top right – Contact List</a:t>
            </a:r>
          </a:p>
          <a:p>
            <a:pPr marL="285750" indent="-285750">
              <a:lnSpc>
                <a:spcPts val="2200"/>
              </a:lnSpc>
              <a:buClr>
                <a:schemeClr val="tx2"/>
              </a:buClr>
              <a:buFont typeface="Arial" panose="020B0604020202020204" pitchFamily="34" charset="0"/>
              <a:buChar char="•"/>
            </a:pPr>
            <a:endParaRPr lang="en-US" dirty="0">
              <a:solidFill>
                <a:srgbClr val="12ABDB"/>
              </a:solidFill>
            </a:endParaRPr>
          </a:p>
          <a:p>
            <a:pPr>
              <a:lnSpc>
                <a:spcPts val="2200"/>
              </a:lnSpc>
              <a:buClr>
                <a:schemeClr val="tx2"/>
              </a:buClr>
            </a:pPr>
            <a:endParaRPr lang="en-US" dirty="0">
              <a:solidFill>
                <a:srgbClr val="12ABDB"/>
              </a:solidFill>
            </a:endParaRPr>
          </a:p>
        </p:txBody>
      </p:sp>
      <p:sp>
        <p:nvSpPr>
          <p:cNvPr id="5" name="TextBox 4">
            <a:extLst>
              <a:ext uri="{FF2B5EF4-FFF2-40B4-BE49-F238E27FC236}">
                <a16:creationId xmlns:a16="http://schemas.microsoft.com/office/drawing/2014/main" id="{74DDD96E-250D-4AED-A653-D88F53778D26}"/>
              </a:ext>
            </a:extLst>
          </p:cNvPr>
          <p:cNvSpPr txBox="1"/>
          <p:nvPr/>
        </p:nvSpPr>
        <p:spPr>
          <a:xfrm>
            <a:off x="-228600" y="5975804"/>
            <a:ext cx="6641059" cy="430419"/>
          </a:xfrm>
          <a:prstGeom prst="round2DiagRect">
            <a:avLst>
              <a:gd name="adj1" fmla="val 0"/>
              <a:gd name="adj2" fmla="val 0"/>
            </a:avLst>
          </a:prstGeom>
          <a:noFill/>
          <a:ln>
            <a:noFill/>
          </a:ln>
        </p:spPr>
        <p:txBody>
          <a:bodyPr wrap="square" lIns="91440" tIns="0" rIns="91440" bIns="91440" rtlCol="0" anchor="ctr" anchorCtr="0">
            <a:noAutofit/>
          </a:bodyPr>
          <a:lstStyle/>
          <a:p>
            <a:pPr marL="285750" indent="-285750">
              <a:lnSpc>
                <a:spcPts val="2200"/>
              </a:lnSpc>
              <a:buClr>
                <a:schemeClr val="bg1"/>
              </a:buClr>
              <a:buFont typeface="Wingdings" panose="05000000000000000000" pitchFamily="2" charset="2"/>
              <a:buChar char="§"/>
            </a:pPr>
            <a:endParaRPr lang="en-US" dirty="0"/>
          </a:p>
        </p:txBody>
      </p:sp>
      <p:grpSp>
        <p:nvGrpSpPr>
          <p:cNvPr id="6" name="Group 5">
            <a:extLst>
              <a:ext uri="{FF2B5EF4-FFF2-40B4-BE49-F238E27FC236}">
                <a16:creationId xmlns:a16="http://schemas.microsoft.com/office/drawing/2014/main" id="{FA9436D2-15B1-4592-96CE-6765A457FD34}"/>
              </a:ext>
            </a:extLst>
          </p:cNvPr>
          <p:cNvGrpSpPr/>
          <p:nvPr/>
        </p:nvGrpSpPr>
        <p:grpSpPr>
          <a:xfrm>
            <a:off x="8458200" y="1905001"/>
            <a:ext cx="3409199" cy="2667000"/>
            <a:chOff x="334530" y="1620085"/>
            <a:chExt cx="5047011" cy="4651778"/>
          </a:xfrm>
        </p:grpSpPr>
        <p:sp>
          <p:nvSpPr>
            <p:cNvPr id="7" name="Oval 6">
              <a:extLst>
                <a:ext uri="{FF2B5EF4-FFF2-40B4-BE49-F238E27FC236}">
                  <a16:creationId xmlns:a16="http://schemas.microsoft.com/office/drawing/2014/main" id="{7C438BBA-C9EA-4F1B-82AE-0B9945A17DE3}"/>
                </a:ext>
              </a:extLst>
            </p:cNvPr>
            <p:cNvSpPr>
              <a:spLocks noChangeArrowheads="1"/>
            </p:cNvSpPr>
            <p:nvPr/>
          </p:nvSpPr>
          <p:spPr bwMode="auto">
            <a:xfrm>
              <a:off x="3549080" y="6096722"/>
              <a:ext cx="1832461"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7">
              <a:extLst>
                <a:ext uri="{FF2B5EF4-FFF2-40B4-BE49-F238E27FC236}">
                  <a16:creationId xmlns:a16="http://schemas.microsoft.com/office/drawing/2014/main" id="{9CD82DE8-1FFF-471B-8563-0AEA52F6F4AA}"/>
                </a:ext>
              </a:extLst>
            </p:cNvPr>
            <p:cNvSpPr>
              <a:spLocks noChangeArrowheads="1"/>
            </p:cNvSpPr>
            <p:nvPr/>
          </p:nvSpPr>
          <p:spPr bwMode="auto">
            <a:xfrm>
              <a:off x="699420" y="4941704"/>
              <a:ext cx="2522320"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a:extLst>
                <a:ext uri="{FF2B5EF4-FFF2-40B4-BE49-F238E27FC236}">
                  <a16:creationId xmlns:a16="http://schemas.microsoft.com/office/drawing/2014/main" id="{F1B76FA8-53C0-413E-97A8-624F95C2B029}"/>
                </a:ext>
              </a:extLst>
            </p:cNvPr>
            <p:cNvSpPr>
              <a:spLocks/>
            </p:cNvSpPr>
            <p:nvPr/>
          </p:nvSpPr>
          <p:spPr bwMode="auto">
            <a:xfrm>
              <a:off x="915999" y="3326594"/>
              <a:ext cx="2105837" cy="1338377"/>
            </a:xfrm>
            <a:custGeom>
              <a:avLst/>
              <a:gdLst>
                <a:gd name="T0" fmla="*/ 529 w 552"/>
                <a:gd name="T1" fmla="*/ 360 h 360"/>
                <a:gd name="T2" fmla="*/ 23 w 552"/>
                <a:gd name="T3" fmla="*/ 360 h 360"/>
                <a:gd name="T4" fmla="*/ 0 w 552"/>
                <a:gd name="T5" fmla="*/ 337 h 360"/>
                <a:gd name="T6" fmla="*/ 0 w 552"/>
                <a:gd name="T7" fmla="*/ 23 h 360"/>
                <a:gd name="T8" fmla="*/ 23 w 552"/>
                <a:gd name="T9" fmla="*/ 0 h 360"/>
                <a:gd name="T10" fmla="*/ 529 w 552"/>
                <a:gd name="T11" fmla="*/ 0 h 360"/>
                <a:gd name="T12" fmla="*/ 552 w 552"/>
                <a:gd name="T13" fmla="*/ 23 h 360"/>
                <a:gd name="T14" fmla="*/ 552 w 552"/>
                <a:gd name="T15" fmla="*/ 337 h 360"/>
                <a:gd name="T16" fmla="*/ 529 w 552"/>
                <a:gd name="T1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360">
                  <a:moveTo>
                    <a:pt x="529" y="360"/>
                  </a:moveTo>
                  <a:cubicBezTo>
                    <a:pt x="23" y="360"/>
                    <a:pt x="23" y="360"/>
                    <a:pt x="23" y="360"/>
                  </a:cubicBezTo>
                  <a:cubicBezTo>
                    <a:pt x="11" y="360"/>
                    <a:pt x="0" y="349"/>
                    <a:pt x="0" y="337"/>
                  </a:cubicBezTo>
                  <a:cubicBezTo>
                    <a:pt x="0" y="23"/>
                    <a:pt x="0" y="23"/>
                    <a:pt x="0" y="23"/>
                  </a:cubicBezTo>
                  <a:cubicBezTo>
                    <a:pt x="0" y="10"/>
                    <a:pt x="11" y="0"/>
                    <a:pt x="23" y="0"/>
                  </a:cubicBezTo>
                  <a:cubicBezTo>
                    <a:pt x="529" y="0"/>
                    <a:pt x="529" y="0"/>
                    <a:pt x="529" y="0"/>
                  </a:cubicBezTo>
                  <a:cubicBezTo>
                    <a:pt x="541" y="0"/>
                    <a:pt x="552" y="10"/>
                    <a:pt x="552" y="23"/>
                  </a:cubicBezTo>
                  <a:cubicBezTo>
                    <a:pt x="552" y="337"/>
                    <a:pt x="552" y="337"/>
                    <a:pt x="552" y="337"/>
                  </a:cubicBezTo>
                  <a:cubicBezTo>
                    <a:pt x="552" y="349"/>
                    <a:pt x="541" y="360"/>
                    <a:pt x="529" y="3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9">
              <a:extLst>
                <a:ext uri="{FF2B5EF4-FFF2-40B4-BE49-F238E27FC236}">
                  <a16:creationId xmlns:a16="http://schemas.microsoft.com/office/drawing/2014/main" id="{6ABF4D56-DEF7-4909-9592-F668DD51FBFB}"/>
                </a:ext>
              </a:extLst>
            </p:cNvPr>
            <p:cNvSpPr>
              <a:spLocks noChangeArrowheads="1"/>
            </p:cNvSpPr>
            <p:nvPr/>
          </p:nvSpPr>
          <p:spPr bwMode="auto">
            <a:xfrm>
              <a:off x="984634" y="3379629"/>
              <a:ext cx="1968568" cy="1082557"/>
            </a:xfrm>
            <a:prstGeom prst="rect">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0">
              <a:extLst>
                <a:ext uri="{FF2B5EF4-FFF2-40B4-BE49-F238E27FC236}">
                  <a16:creationId xmlns:a16="http://schemas.microsoft.com/office/drawing/2014/main" id="{B12D9C65-CF45-48A8-8E47-A9A04D6160A4}"/>
                </a:ext>
              </a:extLst>
            </p:cNvPr>
            <p:cNvSpPr>
              <a:spLocks/>
            </p:cNvSpPr>
            <p:nvPr/>
          </p:nvSpPr>
          <p:spPr bwMode="auto">
            <a:xfrm>
              <a:off x="915999" y="4462186"/>
              <a:ext cx="2105837" cy="202784"/>
            </a:xfrm>
            <a:custGeom>
              <a:avLst/>
              <a:gdLst>
                <a:gd name="T0" fmla="*/ 0 w 552"/>
                <a:gd name="T1" fmla="*/ 0 h 55"/>
                <a:gd name="T2" fmla="*/ 0 w 552"/>
                <a:gd name="T3" fmla="*/ 38 h 55"/>
                <a:gd name="T4" fmla="*/ 17 w 552"/>
                <a:gd name="T5" fmla="*/ 55 h 55"/>
                <a:gd name="T6" fmla="*/ 535 w 552"/>
                <a:gd name="T7" fmla="*/ 55 h 55"/>
                <a:gd name="T8" fmla="*/ 552 w 552"/>
                <a:gd name="T9" fmla="*/ 38 h 55"/>
                <a:gd name="T10" fmla="*/ 552 w 552"/>
                <a:gd name="T11" fmla="*/ 0 h 55"/>
                <a:gd name="T12" fmla="*/ 0 w 55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52" h="55">
                  <a:moveTo>
                    <a:pt x="0" y="0"/>
                  </a:moveTo>
                  <a:cubicBezTo>
                    <a:pt x="0" y="38"/>
                    <a:pt x="0" y="38"/>
                    <a:pt x="0" y="38"/>
                  </a:cubicBezTo>
                  <a:cubicBezTo>
                    <a:pt x="0" y="47"/>
                    <a:pt x="8" y="55"/>
                    <a:pt x="17" y="55"/>
                  </a:cubicBezTo>
                  <a:cubicBezTo>
                    <a:pt x="535" y="55"/>
                    <a:pt x="535" y="55"/>
                    <a:pt x="535" y="55"/>
                  </a:cubicBezTo>
                  <a:cubicBezTo>
                    <a:pt x="544" y="55"/>
                    <a:pt x="552" y="47"/>
                    <a:pt x="552" y="38"/>
                  </a:cubicBezTo>
                  <a:cubicBezTo>
                    <a:pt x="552" y="0"/>
                    <a:pt x="552" y="0"/>
                    <a:pt x="552" y="0"/>
                  </a:cubicBezTo>
                  <a:lnTo>
                    <a:pt x="0"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1">
              <a:extLst>
                <a:ext uri="{FF2B5EF4-FFF2-40B4-BE49-F238E27FC236}">
                  <a16:creationId xmlns:a16="http://schemas.microsoft.com/office/drawing/2014/main" id="{E496B7D7-84D7-48C9-A8AA-384EBD830809}"/>
                </a:ext>
              </a:extLst>
            </p:cNvPr>
            <p:cNvSpPr>
              <a:spLocks noChangeArrowheads="1"/>
            </p:cNvSpPr>
            <p:nvPr/>
          </p:nvSpPr>
          <p:spPr bwMode="auto">
            <a:xfrm>
              <a:off x="1923681" y="4537060"/>
              <a:ext cx="90473" cy="84234"/>
            </a:xfrm>
            <a:prstGeom prst="ellipse">
              <a:avLst/>
            </a:prstGeom>
            <a:solidFill>
              <a:srgbClr val="DA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2">
              <a:extLst>
                <a:ext uri="{FF2B5EF4-FFF2-40B4-BE49-F238E27FC236}">
                  <a16:creationId xmlns:a16="http://schemas.microsoft.com/office/drawing/2014/main" id="{EFAFA6F4-173A-464D-B3D7-EE59566F807F}"/>
                </a:ext>
              </a:extLst>
            </p:cNvPr>
            <p:cNvSpPr>
              <a:spLocks/>
            </p:cNvSpPr>
            <p:nvPr/>
          </p:nvSpPr>
          <p:spPr bwMode="auto">
            <a:xfrm>
              <a:off x="1480676" y="4664971"/>
              <a:ext cx="976485" cy="302617"/>
            </a:xfrm>
            <a:custGeom>
              <a:avLst/>
              <a:gdLst>
                <a:gd name="T0" fmla="*/ 206 w 256"/>
                <a:gd name="T1" fmla="*/ 38 h 81"/>
                <a:gd name="T2" fmla="*/ 206 w 256"/>
                <a:gd name="T3" fmla="*/ 0 h 81"/>
                <a:gd name="T4" fmla="*/ 128 w 256"/>
                <a:gd name="T5" fmla="*/ 0 h 81"/>
                <a:gd name="T6" fmla="*/ 50 w 256"/>
                <a:gd name="T7" fmla="*/ 0 h 81"/>
                <a:gd name="T8" fmla="*/ 50 w 256"/>
                <a:gd name="T9" fmla="*/ 38 h 81"/>
                <a:gd name="T10" fmla="*/ 0 w 256"/>
                <a:gd name="T11" fmla="*/ 81 h 81"/>
                <a:gd name="T12" fmla="*/ 128 w 256"/>
                <a:gd name="T13" fmla="*/ 81 h 81"/>
                <a:gd name="T14" fmla="*/ 256 w 256"/>
                <a:gd name="T15" fmla="*/ 81 h 81"/>
                <a:gd name="T16" fmla="*/ 206 w 256"/>
                <a:gd name="T17" fmla="*/ 3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81">
                  <a:moveTo>
                    <a:pt x="206" y="38"/>
                  </a:moveTo>
                  <a:cubicBezTo>
                    <a:pt x="206" y="14"/>
                    <a:pt x="206" y="0"/>
                    <a:pt x="206" y="0"/>
                  </a:cubicBezTo>
                  <a:cubicBezTo>
                    <a:pt x="128" y="0"/>
                    <a:pt x="128" y="0"/>
                    <a:pt x="128" y="0"/>
                  </a:cubicBezTo>
                  <a:cubicBezTo>
                    <a:pt x="50" y="0"/>
                    <a:pt x="50" y="0"/>
                    <a:pt x="50" y="0"/>
                  </a:cubicBezTo>
                  <a:cubicBezTo>
                    <a:pt x="50" y="0"/>
                    <a:pt x="50" y="14"/>
                    <a:pt x="50" y="38"/>
                  </a:cubicBezTo>
                  <a:cubicBezTo>
                    <a:pt x="50" y="61"/>
                    <a:pt x="32" y="81"/>
                    <a:pt x="0" y="81"/>
                  </a:cubicBezTo>
                  <a:cubicBezTo>
                    <a:pt x="128" y="81"/>
                    <a:pt x="128" y="81"/>
                    <a:pt x="128" y="81"/>
                  </a:cubicBezTo>
                  <a:cubicBezTo>
                    <a:pt x="256" y="81"/>
                    <a:pt x="256" y="81"/>
                    <a:pt x="256" y="81"/>
                  </a:cubicBezTo>
                  <a:cubicBezTo>
                    <a:pt x="224" y="81"/>
                    <a:pt x="206" y="61"/>
                    <a:pt x="206"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E0589F61-2384-4C19-ADEA-C40D5FFA0EC3}"/>
                </a:ext>
              </a:extLst>
            </p:cNvPr>
            <p:cNvSpPr>
              <a:spLocks/>
            </p:cNvSpPr>
            <p:nvPr/>
          </p:nvSpPr>
          <p:spPr bwMode="auto">
            <a:xfrm>
              <a:off x="1452598" y="4967587"/>
              <a:ext cx="1032640" cy="34317"/>
            </a:xfrm>
            <a:custGeom>
              <a:avLst/>
              <a:gdLst>
                <a:gd name="T0" fmla="*/ 266 w 270"/>
                <a:gd name="T1" fmla="*/ 9 h 9"/>
                <a:gd name="T2" fmla="*/ 4 w 270"/>
                <a:gd name="T3" fmla="*/ 9 h 9"/>
                <a:gd name="T4" fmla="*/ 0 w 270"/>
                <a:gd name="T5" fmla="*/ 5 h 9"/>
                <a:gd name="T6" fmla="*/ 0 w 270"/>
                <a:gd name="T7" fmla="*/ 5 h 9"/>
                <a:gd name="T8" fmla="*/ 4 w 270"/>
                <a:gd name="T9" fmla="*/ 0 h 9"/>
                <a:gd name="T10" fmla="*/ 266 w 270"/>
                <a:gd name="T11" fmla="*/ 0 h 9"/>
                <a:gd name="T12" fmla="*/ 270 w 270"/>
                <a:gd name="T13" fmla="*/ 5 h 9"/>
                <a:gd name="T14" fmla="*/ 270 w 270"/>
                <a:gd name="T15" fmla="*/ 5 h 9"/>
                <a:gd name="T16" fmla="*/ 266 w 270"/>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9">
                  <a:moveTo>
                    <a:pt x="266" y="9"/>
                  </a:moveTo>
                  <a:cubicBezTo>
                    <a:pt x="4" y="9"/>
                    <a:pt x="4" y="9"/>
                    <a:pt x="4" y="9"/>
                  </a:cubicBezTo>
                  <a:cubicBezTo>
                    <a:pt x="2" y="9"/>
                    <a:pt x="0" y="7"/>
                    <a:pt x="0" y="5"/>
                  </a:cubicBezTo>
                  <a:cubicBezTo>
                    <a:pt x="0" y="5"/>
                    <a:pt x="0" y="5"/>
                    <a:pt x="0" y="5"/>
                  </a:cubicBezTo>
                  <a:cubicBezTo>
                    <a:pt x="0" y="2"/>
                    <a:pt x="2" y="0"/>
                    <a:pt x="4" y="0"/>
                  </a:cubicBezTo>
                  <a:cubicBezTo>
                    <a:pt x="266" y="0"/>
                    <a:pt x="266" y="0"/>
                    <a:pt x="266" y="0"/>
                  </a:cubicBezTo>
                  <a:cubicBezTo>
                    <a:pt x="268" y="0"/>
                    <a:pt x="270" y="2"/>
                    <a:pt x="270" y="5"/>
                  </a:cubicBezTo>
                  <a:cubicBezTo>
                    <a:pt x="270" y="5"/>
                    <a:pt x="270" y="5"/>
                    <a:pt x="270" y="5"/>
                  </a:cubicBezTo>
                  <a:cubicBezTo>
                    <a:pt x="270" y="7"/>
                    <a:pt x="268" y="9"/>
                    <a:pt x="266" y="9"/>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4">
              <a:extLst>
                <a:ext uri="{FF2B5EF4-FFF2-40B4-BE49-F238E27FC236}">
                  <a16:creationId xmlns:a16="http://schemas.microsoft.com/office/drawing/2014/main" id="{FD1D9273-79E9-4CFE-8524-7AC04469269B}"/>
                </a:ext>
              </a:extLst>
            </p:cNvPr>
            <p:cNvSpPr>
              <a:spLocks/>
            </p:cNvSpPr>
            <p:nvPr/>
          </p:nvSpPr>
          <p:spPr bwMode="auto">
            <a:xfrm>
              <a:off x="1670981" y="4664971"/>
              <a:ext cx="595874" cy="71754"/>
            </a:xfrm>
            <a:custGeom>
              <a:avLst/>
              <a:gdLst>
                <a:gd name="T0" fmla="*/ 156 w 156"/>
                <a:gd name="T1" fmla="*/ 0 h 19"/>
                <a:gd name="T2" fmla="*/ 78 w 156"/>
                <a:gd name="T3" fmla="*/ 0 h 19"/>
                <a:gd name="T4" fmla="*/ 0 w 156"/>
                <a:gd name="T5" fmla="*/ 0 h 19"/>
                <a:gd name="T6" fmla="*/ 0 w 156"/>
                <a:gd name="T7" fmla="*/ 19 h 19"/>
                <a:gd name="T8" fmla="*/ 77 w 156"/>
                <a:gd name="T9" fmla="*/ 9 h 19"/>
                <a:gd name="T10" fmla="*/ 156 w 156"/>
                <a:gd name="T11" fmla="*/ 18 h 19"/>
                <a:gd name="T12" fmla="*/ 156 w 15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6" h="19">
                  <a:moveTo>
                    <a:pt x="156" y="0"/>
                  </a:moveTo>
                  <a:cubicBezTo>
                    <a:pt x="78" y="0"/>
                    <a:pt x="78" y="0"/>
                    <a:pt x="78" y="0"/>
                  </a:cubicBezTo>
                  <a:cubicBezTo>
                    <a:pt x="0" y="0"/>
                    <a:pt x="0" y="0"/>
                    <a:pt x="0" y="0"/>
                  </a:cubicBezTo>
                  <a:cubicBezTo>
                    <a:pt x="0" y="0"/>
                    <a:pt x="0" y="8"/>
                    <a:pt x="0" y="19"/>
                  </a:cubicBezTo>
                  <a:cubicBezTo>
                    <a:pt x="12" y="14"/>
                    <a:pt x="36" y="9"/>
                    <a:pt x="77" y="9"/>
                  </a:cubicBezTo>
                  <a:cubicBezTo>
                    <a:pt x="116" y="9"/>
                    <a:pt x="142" y="14"/>
                    <a:pt x="156" y="18"/>
                  </a:cubicBezTo>
                  <a:cubicBezTo>
                    <a:pt x="156" y="8"/>
                    <a:pt x="156" y="0"/>
                    <a:pt x="15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5">
              <a:extLst>
                <a:ext uri="{FF2B5EF4-FFF2-40B4-BE49-F238E27FC236}">
                  <a16:creationId xmlns:a16="http://schemas.microsoft.com/office/drawing/2014/main" id="{FCD8D15A-CF2E-4FBE-A830-A6EFEC2A6030}"/>
                </a:ext>
              </a:extLst>
            </p:cNvPr>
            <p:cNvSpPr>
              <a:spLocks/>
            </p:cNvSpPr>
            <p:nvPr/>
          </p:nvSpPr>
          <p:spPr bwMode="auto">
            <a:xfrm>
              <a:off x="1624185" y="4761683"/>
              <a:ext cx="689467" cy="152868"/>
            </a:xfrm>
            <a:custGeom>
              <a:avLst/>
              <a:gdLst>
                <a:gd name="T0" fmla="*/ 180 w 180"/>
                <a:gd name="T1" fmla="*/ 41 h 41"/>
                <a:gd name="T2" fmla="*/ 168 w 180"/>
                <a:gd name="T3" fmla="*/ 12 h 41"/>
                <a:gd name="T4" fmla="*/ 168 w 180"/>
                <a:gd name="T5" fmla="*/ 0 h 41"/>
                <a:gd name="T6" fmla="*/ 12 w 180"/>
                <a:gd name="T7" fmla="*/ 0 h 41"/>
                <a:gd name="T8" fmla="*/ 12 w 180"/>
                <a:gd name="T9" fmla="*/ 12 h 41"/>
                <a:gd name="T10" fmla="*/ 0 w 180"/>
                <a:gd name="T11" fmla="*/ 41 h 41"/>
                <a:gd name="T12" fmla="*/ 180 w 18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80" h="41">
                  <a:moveTo>
                    <a:pt x="180" y="41"/>
                  </a:moveTo>
                  <a:cubicBezTo>
                    <a:pt x="172" y="33"/>
                    <a:pt x="168" y="23"/>
                    <a:pt x="168" y="12"/>
                  </a:cubicBezTo>
                  <a:cubicBezTo>
                    <a:pt x="168" y="8"/>
                    <a:pt x="168" y="4"/>
                    <a:pt x="168" y="0"/>
                  </a:cubicBezTo>
                  <a:cubicBezTo>
                    <a:pt x="12" y="0"/>
                    <a:pt x="12" y="0"/>
                    <a:pt x="12" y="0"/>
                  </a:cubicBezTo>
                  <a:cubicBezTo>
                    <a:pt x="12" y="4"/>
                    <a:pt x="12" y="8"/>
                    <a:pt x="12" y="12"/>
                  </a:cubicBezTo>
                  <a:cubicBezTo>
                    <a:pt x="12" y="23"/>
                    <a:pt x="8" y="33"/>
                    <a:pt x="0" y="41"/>
                  </a:cubicBezTo>
                  <a:lnTo>
                    <a:pt x="180" y="41"/>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92A2D78C-5AD1-41ED-8390-FCE9B5020458}"/>
                </a:ext>
              </a:extLst>
            </p:cNvPr>
            <p:cNvGrpSpPr/>
            <p:nvPr/>
          </p:nvGrpSpPr>
          <p:grpSpPr>
            <a:xfrm>
              <a:off x="2711245" y="2566768"/>
              <a:ext cx="825720" cy="1107842"/>
              <a:chOff x="1221736" y="2453061"/>
              <a:chExt cx="1497484" cy="2009125"/>
            </a:xfrm>
          </p:grpSpPr>
          <p:sp>
            <p:nvSpPr>
              <p:cNvPr id="180" name="Rectangle 96">
                <a:extLst>
                  <a:ext uri="{FF2B5EF4-FFF2-40B4-BE49-F238E27FC236}">
                    <a16:creationId xmlns:a16="http://schemas.microsoft.com/office/drawing/2014/main" id="{770DFC2C-E7FA-477B-AD61-A45932E36CB8}"/>
                  </a:ext>
                </a:extLst>
              </p:cNvPr>
              <p:cNvSpPr>
                <a:spLocks noChangeArrowheads="1"/>
              </p:cNvSpPr>
              <p:nvPr/>
            </p:nvSpPr>
            <p:spPr bwMode="auto">
              <a:xfrm>
                <a:off x="1221736" y="2655845"/>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7">
                <a:extLst>
                  <a:ext uri="{FF2B5EF4-FFF2-40B4-BE49-F238E27FC236}">
                    <a16:creationId xmlns:a16="http://schemas.microsoft.com/office/drawing/2014/main" id="{67F054B1-B615-4731-AA74-B24D340A1208}"/>
                  </a:ext>
                </a:extLst>
              </p:cNvPr>
              <p:cNvSpPr>
                <a:spLocks/>
              </p:cNvSpPr>
              <p:nvPr/>
            </p:nvSpPr>
            <p:spPr bwMode="auto">
              <a:xfrm>
                <a:off x="1284131" y="2743198"/>
                <a:ext cx="1369574" cy="449245"/>
              </a:xfrm>
              <a:custGeom>
                <a:avLst/>
                <a:gdLst>
                  <a:gd name="T0" fmla="*/ 339 w 358"/>
                  <a:gd name="T1" fmla="*/ 121 h 121"/>
                  <a:gd name="T2" fmla="*/ 19 w 358"/>
                  <a:gd name="T3" fmla="*/ 121 h 121"/>
                  <a:gd name="T4" fmla="*/ 0 w 358"/>
                  <a:gd name="T5" fmla="*/ 102 h 121"/>
                  <a:gd name="T6" fmla="*/ 0 w 358"/>
                  <a:gd name="T7" fmla="*/ 19 h 121"/>
                  <a:gd name="T8" fmla="*/ 19 w 358"/>
                  <a:gd name="T9" fmla="*/ 0 h 121"/>
                  <a:gd name="T10" fmla="*/ 339 w 358"/>
                  <a:gd name="T11" fmla="*/ 0 h 121"/>
                  <a:gd name="T12" fmla="*/ 358 w 358"/>
                  <a:gd name="T13" fmla="*/ 19 h 121"/>
                  <a:gd name="T14" fmla="*/ 358 w 358"/>
                  <a:gd name="T15" fmla="*/ 102 h 121"/>
                  <a:gd name="T16" fmla="*/ 339 w 358"/>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121">
                    <a:moveTo>
                      <a:pt x="339" y="121"/>
                    </a:moveTo>
                    <a:cubicBezTo>
                      <a:pt x="19" y="121"/>
                      <a:pt x="19" y="121"/>
                      <a:pt x="19" y="121"/>
                    </a:cubicBezTo>
                    <a:cubicBezTo>
                      <a:pt x="9" y="121"/>
                      <a:pt x="0" y="113"/>
                      <a:pt x="0" y="102"/>
                    </a:cubicBezTo>
                    <a:cubicBezTo>
                      <a:pt x="0" y="19"/>
                      <a:pt x="0" y="19"/>
                      <a:pt x="0" y="19"/>
                    </a:cubicBezTo>
                    <a:cubicBezTo>
                      <a:pt x="0" y="9"/>
                      <a:pt x="9" y="0"/>
                      <a:pt x="19" y="0"/>
                    </a:cubicBezTo>
                    <a:cubicBezTo>
                      <a:pt x="339" y="0"/>
                      <a:pt x="339" y="0"/>
                      <a:pt x="339" y="0"/>
                    </a:cubicBezTo>
                    <a:cubicBezTo>
                      <a:pt x="349" y="0"/>
                      <a:pt x="358" y="9"/>
                      <a:pt x="358" y="19"/>
                    </a:cubicBezTo>
                    <a:cubicBezTo>
                      <a:pt x="358" y="102"/>
                      <a:pt x="358" y="102"/>
                      <a:pt x="358" y="102"/>
                    </a:cubicBezTo>
                    <a:cubicBezTo>
                      <a:pt x="358" y="113"/>
                      <a:pt x="349" y="121"/>
                      <a:pt x="33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8">
                <a:extLst>
                  <a:ext uri="{FF2B5EF4-FFF2-40B4-BE49-F238E27FC236}">
                    <a16:creationId xmlns:a16="http://schemas.microsoft.com/office/drawing/2014/main" id="{97314066-8D60-44D2-8C92-F42053201ADB}"/>
                  </a:ext>
                </a:extLst>
              </p:cNvPr>
              <p:cNvSpPr>
                <a:spLocks/>
              </p:cNvSpPr>
              <p:nvPr/>
            </p:nvSpPr>
            <p:spPr bwMode="auto">
              <a:xfrm>
                <a:off x="1284131" y="4050378"/>
                <a:ext cx="879772" cy="193425"/>
              </a:xfrm>
              <a:custGeom>
                <a:avLst/>
                <a:gdLst>
                  <a:gd name="T0" fmla="*/ 211 w 230"/>
                  <a:gd name="T1" fmla="*/ 52 h 52"/>
                  <a:gd name="T2" fmla="*/ 19 w 230"/>
                  <a:gd name="T3" fmla="*/ 52 h 52"/>
                  <a:gd name="T4" fmla="*/ 0 w 230"/>
                  <a:gd name="T5" fmla="*/ 33 h 52"/>
                  <a:gd name="T6" fmla="*/ 0 w 230"/>
                  <a:gd name="T7" fmla="*/ 19 h 52"/>
                  <a:gd name="T8" fmla="*/ 19 w 230"/>
                  <a:gd name="T9" fmla="*/ 0 h 52"/>
                  <a:gd name="T10" fmla="*/ 211 w 230"/>
                  <a:gd name="T11" fmla="*/ 0 h 52"/>
                  <a:gd name="T12" fmla="*/ 230 w 230"/>
                  <a:gd name="T13" fmla="*/ 19 h 52"/>
                  <a:gd name="T14" fmla="*/ 230 w 230"/>
                  <a:gd name="T15" fmla="*/ 33 h 52"/>
                  <a:gd name="T16" fmla="*/ 211 w 23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52">
                    <a:moveTo>
                      <a:pt x="211" y="52"/>
                    </a:moveTo>
                    <a:cubicBezTo>
                      <a:pt x="19" y="52"/>
                      <a:pt x="19" y="52"/>
                      <a:pt x="19" y="52"/>
                    </a:cubicBezTo>
                    <a:cubicBezTo>
                      <a:pt x="9" y="52"/>
                      <a:pt x="0" y="43"/>
                      <a:pt x="0" y="33"/>
                    </a:cubicBezTo>
                    <a:cubicBezTo>
                      <a:pt x="0" y="19"/>
                      <a:pt x="0" y="19"/>
                      <a:pt x="0" y="19"/>
                    </a:cubicBezTo>
                    <a:cubicBezTo>
                      <a:pt x="0" y="8"/>
                      <a:pt x="9" y="0"/>
                      <a:pt x="19" y="0"/>
                    </a:cubicBezTo>
                    <a:cubicBezTo>
                      <a:pt x="211" y="0"/>
                      <a:pt x="211" y="0"/>
                      <a:pt x="211" y="0"/>
                    </a:cubicBezTo>
                    <a:cubicBezTo>
                      <a:pt x="222" y="0"/>
                      <a:pt x="230" y="8"/>
                      <a:pt x="230" y="19"/>
                    </a:cubicBezTo>
                    <a:cubicBezTo>
                      <a:pt x="230" y="33"/>
                      <a:pt x="230" y="33"/>
                      <a:pt x="230" y="33"/>
                    </a:cubicBezTo>
                    <a:cubicBezTo>
                      <a:pt x="230" y="43"/>
                      <a:pt x="222" y="52"/>
                      <a:pt x="211" y="5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9">
                <a:extLst>
                  <a:ext uri="{FF2B5EF4-FFF2-40B4-BE49-F238E27FC236}">
                    <a16:creationId xmlns:a16="http://schemas.microsoft.com/office/drawing/2014/main" id="{51F769E2-55BA-4F2C-9CDD-A07599C5E846}"/>
                  </a:ext>
                </a:extLst>
              </p:cNvPr>
              <p:cNvSpPr>
                <a:spLocks/>
              </p:cNvSpPr>
              <p:nvPr/>
            </p:nvSpPr>
            <p:spPr bwMode="auto">
              <a:xfrm>
                <a:off x="1284131" y="3345312"/>
                <a:ext cx="389970" cy="246461"/>
              </a:xfrm>
              <a:custGeom>
                <a:avLst/>
                <a:gdLst>
                  <a:gd name="T0" fmla="*/ 90 w 102"/>
                  <a:gd name="T1" fmla="*/ 66 h 66"/>
                  <a:gd name="T2" fmla="*/ 13 w 102"/>
                  <a:gd name="T3" fmla="*/ 66 h 66"/>
                  <a:gd name="T4" fmla="*/ 0 w 102"/>
                  <a:gd name="T5" fmla="*/ 54 h 66"/>
                  <a:gd name="T6" fmla="*/ 0 w 102"/>
                  <a:gd name="T7" fmla="*/ 12 h 66"/>
                  <a:gd name="T8" fmla="*/ 13 w 102"/>
                  <a:gd name="T9" fmla="*/ 0 h 66"/>
                  <a:gd name="T10" fmla="*/ 90 w 102"/>
                  <a:gd name="T11" fmla="*/ 0 h 66"/>
                  <a:gd name="T12" fmla="*/ 102 w 102"/>
                  <a:gd name="T13" fmla="*/ 12 h 66"/>
                  <a:gd name="T14" fmla="*/ 102 w 102"/>
                  <a:gd name="T15" fmla="*/ 54 h 66"/>
                  <a:gd name="T16" fmla="*/ 90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90" y="66"/>
                    </a:moveTo>
                    <a:cubicBezTo>
                      <a:pt x="13" y="66"/>
                      <a:pt x="13" y="66"/>
                      <a:pt x="13" y="66"/>
                    </a:cubicBezTo>
                    <a:cubicBezTo>
                      <a:pt x="6" y="66"/>
                      <a:pt x="0" y="61"/>
                      <a:pt x="0" y="54"/>
                    </a:cubicBezTo>
                    <a:cubicBezTo>
                      <a:pt x="0" y="12"/>
                      <a:pt x="0" y="12"/>
                      <a:pt x="0" y="12"/>
                    </a:cubicBezTo>
                    <a:cubicBezTo>
                      <a:pt x="0" y="5"/>
                      <a:pt x="6" y="0"/>
                      <a:pt x="13" y="0"/>
                    </a:cubicBezTo>
                    <a:cubicBezTo>
                      <a:pt x="90" y="0"/>
                      <a:pt x="90" y="0"/>
                      <a:pt x="90" y="0"/>
                    </a:cubicBezTo>
                    <a:cubicBezTo>
                      <a:pt x="96" y="0"/>
                      <a:pt x="102" y="5"/>
                      <a:pt x="102" y="12"/>
                    </a:cubicBezTo>
                    <a:cubicBezTo>
                      <a:pt x="102" y="54"/>
                      <a:pt x="102" y="54"/>
                      <a:pt x="102" y="54"/>
                    </a:cubicBezTo>
                    <a:cubicBezTo>
                      <a:pt x="102" y="61"/>
                      <a:pt x="96" y="66"/>
                      <a:pt x="90" y="6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0">
                <a:extLst>
                  <a:ext uri="{FF2B5EF4-FFF2-40B4-BE49-F238E27FC236}">
                    <a16:creationId xmlns:a16="http://schemas.microsoft.com/office/drawing/2014/main" id="{C6D78091-C526-4A05-8A2C-5327D28103EA}"/>
                  </a:ext>
                </a:extLst>
              </p:cNvPr>
              <p:cNvSpPr>
                <a:spLocks/>
              </p:cNvSpPr>
              <p:nvPr/>
            </p:nvSpPr>
            <p:spPr bwMode="auto">
              <a:xfrm>
                <a:off x="1773933" y="3345312"/>
                <a:ext cx="389970" cy="246461"/>
              </a:xfrm>
              <a:custGeom>
                <a:avLst/>
                <a:gdLst>
                  <a:gd name="T0" fmla="*/ 89 w 102"/>
                  <a:gd name="T1" fmla="*/ 66 h 66"/>
                  <a:gd name="T2" fmla="*/ 13 w 102"/>
                  <a:gd name="T3" fmla="*/ 66 h 66"/>
                  <a:gd name="T4" fmla="*/ 0 w 102"/>
                  <a:gd name="T5" fmla="*/ 54 h 66"/>
                  <a:gd name="T6" fmla="*/ 0 w 102"/>
                  <a:gd name="T7" fmla="*/ 12 h 66"/>
                  <a:gd name="T8" fmla="*/ 13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3" y="66"/>
                      <a:pt x="13" y="66"/>
                      <a:pt x="13" y="66"/>
                    </a:cubicBezTo>
                    <a:cubicBezTo>
                      <a:pt x="6" y="66"/>
                      <a:pt x="0" y="61"/>
                      <a:pt x="0" y="54"/>
                    </a:cubicBezTo>
                    <a:cubicBezTo>
                      <a:pt x="0" y="12"/>
                      <a:pt x="0" y="12"/>
                      <a:pt x="0" y="12"/>
                    </a:cubicBezTo>
                    <a:cubicBezTo>
                      <a:pt x="0" y="5"/>
                      <a:pt x="6" y="0"/>
                      <a:pt x="13"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1">
                <a:extLst>
                  <a:ext uri="{FF2B5EF4-FFF2-40B4-BE49-F238E27FC236}">
                    <a16:creationId xmlns:a16="http://schemas.microsoft.com/office/drawing/2014/main" id="{0AECCCA9-F444-487A-9786-415722169C41}"/>
                  </a:ext>
                </a:extLst>
              </p:cNvPr>
              <p:cNvSpPr>
                <a:spLocks/>
              </p:cNvSpPr>
              <p:nvPr/>
            </p:nvSpPr>
            <p:spPr bwMode="auto">
              <a:xfrm>
                <a:off x="2263735" y="3345312"/>
                <a:ext cx="389970" cy="246461"/>
              </a:xfrm>
              <a:custGeom>
                <a:avLst/>
                <a:gdLst>
                  <a:gd name="T0" fmla="*/ 89 w 102"/>
                  <a:gd name="T1" fmla="*/ 66 h 66"/>
                  <a:gd name="T2" fmla="*/ 12 w 102"/>
                  <a:gd name="T3" fmla="*/ 66 h 66"/>
                  <a:gd name="T4" fmla="*/ 0 w 102"/>
                  <a:gd name="T5" fmla="*/ 54 h 66"/>
                  <a:gd name="T6" fmla="*/ 0 w 102"/>
                  <a:gd name="T7" fmla="*/ 12 h 66"/>
                  <a:gd name="T8" fmla="*/ 12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2" y="66"/>
                      <a:pt x="12" y="66"/>
                      <a:pt x="12" y="66"/>
                    </a:cubicBezTo>
                    <a:cubicBezTo>
                      <a:pt x="6" y="66"/>
                      <a:pt x="0" y="61"/>
                      <a:pt x="0" y="54"/>
                    </a:cubicBezTo>
                    <a:cubicBezTo>
                      <a:pt x="0" y="12"/>
                      <a:pt x="0" y="12"/>
                      <a:pt x="0" y="12"/>
                    </a:cubicBezTo>
                    <a:cubicBezTo>
                      <a:pt x="0" y="5"/>
                      <a:pt x="6" y="0"/>
                      <a:pt x="12"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Rectangle 102">
                <a:extLst>
                  <a:ext uri="{FF2B5EF4-FFF2-40B4-BE49-F238E27FC236}">
                    <a16:creationId xmlns:a16="http://schemas.microsoft.com/office/drawing/2014/main" id="{7510C309-B83A-422A-B759-F11CF62CC490}"/>
                  </a:ext>
                </a:extLst>
              </p:cNvPr>
              <p:cNvSpPr>
                <a:spLocks noChangeArrowheads="1"/>
              </p:cNvSpPr>
              <p:nvPr/>
            </p:nvSpPr>
            <p:spPr bwMode="auto">
              <a:xfrm>
                <a:off x="1284131" y="3264198"/>
                <a:ext cx="136957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03">
                <a:extLst>
                  <a:ext uri="{FF2B5EF4-FFF2-40B4-BE49-F238E27FC236}">
                    <a16:creationId xmlns:a16="http://schemas.microsoft.com/office/drawing/2014/main" id="{DBAA1B07-AFA4-4B3E-8B5E-58336984FA1C}"/>
                  </a:ext>
                </a:extLst>
              </p:cNvPr>
              <p:cNvSpPr>
                <a:spLocks noChangeArrowheads="1"/>
              </p:cNvSpPr>
              <p:nvPr/>
            </p:nvSpPr>
            <p:spPr bwMode="auto">
              <a:xfrm>
                <a:off x="1284131" y="3972384"/>
                <a:ext cx="1369574" cy="6240"/>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04">
                <a:extLst>
                  <a:ext uri="{FF2B5EF4-FFF2-40B4-BE49-F238E27FC236}">
                    <a16:creationId xmlns:a16="http://schemas.microsoft.com/office/drawing/2014/main" id="{44E79D85-7F26-45F6-94ED-6AD58E0A498F}"/>
                  </a:ext>
                </a:extLst>
              </p:cNvPr>
              <p:cNvSpPr>
                <a:spLocks noChangeArrowheads="1"/>
              </p:cNvSpPr>
              <p:nvPr/>
            </p:nvSpPr>
            <p:spPr bwMode="auto">
              <a:xfrm>
                <a:off x="1284131"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05">
                <a:extLst>
                  <a:ext uri="{FF2B5EF4-FFF2-40B4-BE49-F238E27FC236}">
                    <a16:creationId xmlns:a16="http://schemas.microsoft.com/office/drawing/2014/main" id="{491FAE62-08FE-4EAD-99A9-3C56E349E2CE}"/>
                  </a:ext>
                </a:extLst>
              </p:cNvPr>
              <p:cNvSpPr>
                <a:spLocks noChangeArrowheads="1"/>
              </p:cNvSpPr>
              <p:nvPr/>
            </p:nvSpPr>
            <p:spPr bwMode="auto">
              <a:xfrm>
                <a:off x="1284131"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06">
                <a:extLst>
                  <a:ext uri="{FF2B5EF4-FFF2-40B4-BE49-F238E27FC236}">
                    <a16:creationId xmlns:a16="http://schemas.microsoft.com/office/drawing/2014/main" id="{7BED92A0-8BB7-4519-A7FC-B70E5F93BC83}"/>
                  </a:ext>
                </a:extLst>
              </p:cNvPr>
              <p:cNvSpPr>
                <a:spLocks noChangeArrowheads="1"/>
              </p:cNvSpPr>
              <p:nvPr/>
            </p:nvSpPr>
            <p:spPr bwMode="auto">
              <a:xfrm>
                <a:off x="1284131"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07">
                <a:extLst>
                  <a:ext uri="{FF2B5EF4-FFF2-40B4-BE49-F238E27FC236}">
                    <a16:creationId xmlns:a16="http://schemas.microsoft.com/office/drawing/2014/main" id="{3D0FCE44-4F05-4088-A530-9EA6340F3460}"/>
                  </a:ext>
                </a:extLst>
              </p:cNvPr>
              <p:cNvSpPr>
                <a:spLocks noChangeArrowheads="1"/>
              </p:cNvSpPr>
              <p:nvPr/>
            </p:nvSpPr>
            <p:spPr bwMode="auto">
              <a:xfrm>
                <a:off x="1284131" y="3850713"/>
                <a:ext cx="26206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08">
                <a:extLst>
                  <a:ext uri="{FF2B5EF4-FFF2-40B4-BE49-F238E27FC236}">
                    <a16:creationId xmlns:a16="http://schemas.microsoft.com/office/drawing/2014/main" id="{E32A2D3D-FDCC-4319-9256-BDCD4A3D2AC0}"/>
                  </a:ext>
                </a:extLst>
              </p:cNvPr>
              <p:cNvSpPr>
                <a:spLocks noChangeArrowheads="1"/>
              </p:cNvSpPr>
              <p:nvPr/>
            </p:nvSpPr>
            <p:spPr bwMode="auto">
              <a:xfrm>
                <a:off x="1773933"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109">
                <a:extLst>
                  <a:ext uri="{FF2B5EF4-FFF2-40B4-BE49-F238E27FC236}">
                    <a16:creationId xmlns:a16="http://schemas.microsoft.com/office/drawing/2014/main" id="{FC7A995E-D360-408C-B7F7-ADB3C34D3BE3}"/>
                  </a:ext>
                </a:extLst>
              </p:cNvPr>
              <p:cNvSpPr>
                <a:spLocks noChangeArrowheads="1"/>
              </p:cNvSpPr>
              <p:nvPr/>
            </p:nvSpPr>
            <p:spPr bwMode="auto">
              <a:xfrm>
                <a:off x="1773933"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10">
                <a:extLst>
                  <a:ext uri="{FF2B5EF4-FFF2-40B4-BE49-F238E27FC236}">
                    <a16:creationId xmlns:a16="http://schemas.microsoft.com/office/drawing/2014/main" id="{09A0453A-6A8C-4970-BFFD-AD9785CCBEC6}"/>
                  </a:ext>
                </a:extLst>
              </p:cNvPr>
              <p:cNvSpPr>
                <a:spLocks noChangeArrowheads="1"/>
              </p:cNvSpPr>
              <p:nvPr/>
            </p:nvSpPr>
            <p:spPr bwMode="auto">
              <a:xfrm>
                <a:off x="1773933"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11">
                <a:extLst>
                  <a:ext uri="{FF2B5EF4-FFF2-40B4-BE49-F238E27FC236}">
                    <a16:creationId xmlns:a16="http://schemas.microsoft.com/office/drawing/2014/main" id="{D3F7EFB4-CA8D-4AC6-AE04-4B2F35E14B6B}"/>
                  </a:ext>
                </a:extLst>
              </p:cNvPr>
              <p:cNvSpPr>
                <a:spLocks noChangeArrowheads="1"/>
              </p:cNvSpPr>
              <p:nvPr/>
            </p:nvSpPr>
            <p:spPr bwMode="auto">
              <a:xfrm>
                <a:off x="1773933"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12">
                <a:extLst>
                  <a:ext uri="{FF2B5EF4-FFF2-40B4-BE49-F238E27FC236}">
                    <a16:creationId xmlns:a16="http://schemas.microsoft.com/office/drawing/2014/main" id="{A5425CC3-C19D-4E4B-A483-3A826505E400}"/>
                  </a:ext>
                </a:extLst>
              </p:cNvPr>
              <p:cNvSpPr>
                <a:spLocks noChangeArrowheads="1"/>
              </p:cNvSpPr>
              <p:nvPr/>
            </p:nvSpPr>
            <p:spPr bwMode="auto">
              <a:xfrm>
                <a:off x="2263735" y="4056617"/>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3">
                <a:extLst>
                  <a:ext uri="{FF2B5EF4-FFF2-40B4-BE49-F238E27FC236}">
                    <a16:creationId xmlns:a16="http://schemas.microsoft.com/office/drawing/2014/main" id="{1832B3DB-32EB-4F2A-BAB3-C02A0D7097AF}"/>
                  </a:ext>
                </a:extLst>
              </p:cNvPr>
              <p:cNvSpPr>
                <a:spLocks noChangeArrowheads="1"/>
              </p:cNvSpPr>
              <p:nvPr/>
            </p:nvSpPr>
            <p:spPr bwMode="auto">
              <a:xfrm>
                <a:off x="2263735" y="4128372"/>
                <a:ext cx="389970"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14">
                <a:extLst>
                  <a:ext uri="{FF2B5EF4-FFF2-40B4-BE49-F238E27FC236}">
                    <a16:creationId xmlns:a16="http://schemas.microsoft.com/office/drawing/2014/main" id="{16EC5B46-B209-4DA5-8D9A-7EEB15332B93}"/>
                  </a:ext>
                </a:extLst>
              </p:cNvPr>
              <p:cNvSpPr>
                <a:spLocks noChangeArrowheads="1"/>
              </p:cNvSpPr>
              <p:nvPr/>
            </p:nvSpPr>
            <p:spPr bwMode="auto">
              <a:xfrm>
                <a:off x="2263735" y="4193887"/>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15">
                <a:extLst>
                  <a:ext uri="{FF2B5EF4-FFF2-40B4-BE49-F238E27FC236}">
                    <a16:creationId xmlns:a16="http://schemas.microsoft.com/office/drawing/2014/main" id="{727A6814-E5EB-42DE-A261-1AE0B8591D80}"/>
                  </a:ext>
                </a:extLst>
              </p:cNvPr>
              <p:cNvSpPr>
                <a:spLocks noChangeArrowheads="1"/>
              </p:cNvSpPr>
              <p:nvPr/>
            </p:nvSpPr>
            <p:spPr bwMode="auto">
              <a:xfrm>
                <a:off x="2263735"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16">
                <a:extLst>
                  <a:ext uri="{FF2B5EF4-FFF2-40B4-BE49-F238E27FC236}">
                    <a16:creationId xmlns:a16="http://schemas.microsoft.com/office/drawing/2014/main" id="{AC447E79-9E32-40D6-AAAF-BE16E58A342A}"/>
                  </a:ext>
                </a:extLst>
              </p:cNvPr>
              <p:cNvSpPr>
                <a:spLocks noChangeArrowheads="1"/>
              </p:cNvSpPr>
              <p:nvPr/>
            </p:nvSpPr>
            <p:spPr bwMode="auto">
              <a:xfrm>
                <a:off x="2263735"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17">
                <a:extLst>
                  <a:ext uri="{FF2B5EF4-FFF2-40B4-BE49-F238E27FC236}">
                    <a16:creationId xmlns:a16="http://schemas.microsoft.com/office/drawing/2014/main" id="{BFD8A637-3635-45C8-8849-2C273F147D66}"/>
                  </a:ext>
                </a:extLst>
              </p:cNvPr>
              <p:cNvSpPr>
                <a:spLocks noChangeArrowheads="1"/>
              </p:cNvSpPr>
              <p:nvPr/>
            </p:nvSpPr>
            <p:spPr bwMode="auto">
              <a:xfrm>
                <a:off x="2263735"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18">
                <a:extLst>
                  <a:ext uri="{FF2B5EF4-FFF2-40B4-BE49-F238E27FC236}">
                    <a16:creationId xmlns:a16="http://schemas.microsoft.com/office/drawing/2014/main" id="{BC6D65D3-32EB-4A58-AE64-1E07A05A23D4}"/>
                  </a:ext>
                </a:extLst>
              </p:cNvPr>
              <p:cNvSpPr>
                <a:spLocks noChangeArrowheads="1"/>
              </p:cNvSpPr>
              <p:nvPr/>
            </p:nvSpPr>
            <p:spPr bwMode="auto">
              <a:xfrm>
                <a:off x="2263735"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9">
                <a:extLst>
                  <a:ext uri="{FF2B5EF4-FFF2-40B4-BE49-F238E27FC236}">
                    <a16:creationId xmlns:a16="http://schemas.microsoft.com/office/drawing/2014/main" id="{759E24D1-DC5E-4D8A-8A84-B883CCBBC24D}"/>
                  </a:ext>
                </a:extLst>
              </p:cNvPr>
              <p:cNvSpPr>
                <a:spLocks/>
              </p:cNvSpPr>
              <p:nvPr/>
            </p:nvSpPr>
            <p:spPr bwMode="auto">
              <a:xfrm>
                <a:off x="1221736" y="2453061"/>
                <a:ext cx="1497484" cy="202784"/>
              </a:xfrm>
              <a:custGeom>
                <a:avLst/>
                <a:gdLst>
                  <a:gd name="T0" fmla="*/ 375 w 392"/>
                  <a:gd name="T1" fmla="*/ 0 h 54"/>
                  <a:gd name="T2" fmla="*/ 196 w 392"/>
                  <a:gd name="T3" fmla="*/ 0 h 54"/>
                  <a:gd name="T4" fmla="*/ 17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0" y="0"/>
                      <a:pt x="17" y="0"/>
                    </a:cubicBezTo>
                    <a:cubicBezTo>
                      <a:pt x="4"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20">
                <a:extLst>
                  <a:ext uri="{FF2B5EF4-FFF2-40B4-BE49-F238E27FC236}">
                    <a16:creationId xmlns:a16="http://schemas.microsoft.com/office/drawing/2014/main" id="{EE406498-CA6D-4B3E-B6C2-31149A1583ED}"/>
                  </a:ext>
                </a:extLst>
              </p:cNvPr>
              <p:cNvSpPr>
                <a:spLocks/>
              </p:cNvSpPr>
              <p:nvPr/>
            </p:nvSpPr>
            <p:spPr bwMode="auto">
              <a:xfrm>
                <a:off x="1221736" y="4334276"/>
                <a:ext cx="1497484" cy="127910"/>
              </a:xfrm>
              <a:custGeom>
                <a:avLst/>
                <a:gdLst>
                  <a:gd name="T0" fmla="*/ 375 w 392"/>
                  <a:gd name="T1" fmla="*/ 34 h 34"/>
                  <a:gd name="T2" fmla="*/ 196 w 392"/>
                  <a:gd name="T3" fmla="*/ 34 h 34"/>
                  <a:gd name="T4" fmla="*/ 17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0" y="34"/>
                      <a:pt x="17" y="34"/>
                    </a:cubicBezTo>
                    <a:cubicBezTo>
                      <a:pt x="4"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121">
                <a:extLst>
                  <a:ext uri="{FF2B5EF4-FFF2-40B4-BE49-F238E27FC236}">
                    <a16:creationId xmlns:a16="http://schemas.microsoft.com/office/drawing/2014/main" id="{D42BBB22-357D-4B4B-BC15-E7AB453DE477}"/>
                  </a:ext>
                </a:extLst>
              </p:cNvPr>
              <p:cNvSpPr>
                <a:spLocks noChangeArrowheads="1"/>
              </p:cNvSpPr>
              <p:nvPr/>
            </p:nvSpPr>
            <p:spPr bwMode="auto">
              <a:xfrm>
                <a:off x="2391645"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122">
                <a:extLst>
                  <a:ext uri="{FF2B5EF4-FFF2-40B4-BE49-F238E27FC236}">
                    <a16:creationId xmlns:a16="http://schemas.microsoft.com/office/drawing/2014/main" id="{D3E10DF0-3703-46CC-940E-85B48135B7FA}"/>
                  </a:ext>
                </a:extLst>
              </p:cNvPr>
              <p:cNvSpPr>
                <a:spLocks noChangeArrowheads="1"/>
              </p:cNvSpPr>
              <p:nvPr/>
            </p:nvSpPr>
            <p:spPr bwMode="auto">
              <a:xfrm>
                <a:off x="2488358"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123">
                <a:extLst>
                  <a:ext uri="{FF2B5EF4-FFF2-40B4-BE49-F238E27FC236}">
                    <a16:creationId xmlns:a16="http://schemas.microsoft.com/office/drawing/2014/main" id="{D9C2693D-E6D9-4E4E-8EB4-C7DF4F4926E7}"/>
                  </a:ext>
                </a:extLst>
              </p:cNvPr>
              <p:cNvSpPr>
                <a:spLocks noChangeArrowheads="1"/>
              </p:cNvSpPr>
              <p:nvPr/>
            </p:nvSpPr>
            <p:spPr bwMode="auto">
              <a:xfrm>
                <a:off x="2588190"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24">
                <a:extLst>
                  <a:ext uri="{FF2B5EF4-FFF2-40B4-BE49-F238E27FC236}">
                    <a16:creationId xmlns:a16="http://schemas.microsoft.com/office/drawing/2014/main" id="{786244C7-8D97-49D2-AC01-7EC89253F6DF}"/>
                  </a:ext>
                </a:extLst>
              </p:cNvPr>
              <p:cNvSpPr>
                <a:spLocks/>
              </p:cNvSpPr>
              <p:nvPr/>
            </p:nvSpPr>
            <p:spPr bwMode="auto">
              <a:xfrm>
                <a:off x="1284131" y="2552893"/>
                <a:ext cx="489802" cy="6239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3" y="16"/>
                      <a:pt x="0" y="13"/>
                      <a:pt x="0" y="10"/>
                    </a:cubicBezTo>
                    <a:cubicBezTo>
                      <a:pt x="0" y="6"/>
                      <a:pt x="0" y="6"/>
                      <a:pt x="0" y="6"/>
                    </a:cubicBezTo>
                    <a:cubicBezTo>
                      <a:pt x="0" y="3"/>
                      <a:pt x="3" y="0"/>
                      <a:pt x="6" y="0"/>
                    </a:cubicBezTo>
                    <a:cubicBezTo>
                      <a:pt x="122" y="0"/>
                      <a:pt x="122" y="0"/>
                      <a:pt x="122" y="0"/>
                    </a:cubicBezTo>
                    <a:cubicBezTo>
                      <a:pt x="126" y="0"/>
                      <a:pt x="128" y="3"/>
                      <a:pt x="128" y="6"/>
                    </a:cubicBezTo>
                    <a:cubicBezTo>
                      <a:pt x="128" y="10"/>
                      <a:pt x="128" y="10"/>
                      <a:pt x="128" y="10"/>
                    </a:cubicBezTo>
                    <a:cubicBezTo>
                      <a:pt x="128" y="13"/>
                      <a:pt x="126"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5">
                <a:extLst>
                  <a:ext uri="{FF2B5EF4-FFF2-40B4-BE49-F238E27FC236}">
                    <a16:creationId xmlns:a16="http://schemas.microsoft.com/office/drawing/2014/main" id="{8BB12DE1-4722-49C5-AFF3-F0413C1FA934}"/>
                  </a:ext>
                </a:extLst>
              </p:cNvPr>
              <p:cNvSpPr>
                <a:spLocks/>
              </p:cNvSpPr>
              <p:nvPr/>
            </p:nvSpPr>
            <p:spPr bwMode="auto">
              <a:xfrm>
                <a:off x="1574268" y="4381072"/>
                <a:ext cx="78929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E7739905-FA0A-433B-99EB-F1B11BD13C8C}"/>
                </a:ext>
              </a:extLst>
            </p:cNvPr>
            <p:cNvGrpSpPr/>
            <p:nvPr/>
          </p:nvGrpSpPr>
          <p:grpSpPr>
            <a:xfrm>
              <a:off x="3272003" y="1620085"/>
              <a:ext cx="1956089" cy="4551729"/>
              <a:chOff x="3068633" y="1620085"/>
              <a:chExt cx="1956089" cy="4551729"/>
            </a:xfrm>
          </p:grpSpPr>
          <p:sp>
            <p:nvSpPr>
              <p:cNvPr id="92" name="Rectangle 126">
                <a:extLst>
                  <a:ext uri="{FF2B5EF4-FFF2-40B4-BE49-F238E27FC236}">
                    <a16:creationId xmlns:a16="http://schemas.microsoft.com/office/drawing/2014/main" id="{8CE92CF0-6E88-4465-9B65-7712BA285569}"/>
                  </a:ext>
                </a:extLst>
              </p:cNvPr>
              <p:cNvSpPr>
                <a:spLocks noChangeArrowheads="1"/>
              </p:cNvSpPr>
              <p:nvPr/>
            </p:nvSpPr>
            <p:spPr bwMode="auto">
              <a:xfrm>
                <a:off x="3514759" y="1822869"/>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7">
                <a:extLst>
                  <a:ext uri="{FF2B5EF4-FFF2-40B4-BE49-F238E27FC236}">
                    <a16:creationId xmlns:a16="http://schemas.microsoft.com/office/drawing/2014/main" id="{42CB0D0C-1871-4FD5-B324-05C7CC261E71}"/>
                  </a:ext>
                </a:extLst>
              </p:cNvPr>
              <p:cNvSpPr>
                <a:spLocks/>
              </p:cNvSpPr>
              <p:nvPr/>
            </p:nvSpPr>
            <p:spPr bwMode="auto">
              <a:xfrm>
                <a:off x="3583393" y="1894624"/>
                <a:ext cx="829856" cy="446126"/>
              </a:xfrm>
              <a:custGeom>
                <a:avLst/>
                <a:gdLst>
                  <a:gd name="T0" fmla="*/ 199 w 217"/>
                  <a:gd name="T1" fmla="*/ 120 h 120"/>
                  <a:gd name="T2" fmla="*/ 18 w 217"/>
                  <a:gd name="T3" fmla="*/ 120 h 120"/>
                  <a:gd name="T4" fmla="*/ 0 w 217"/>
                  <a:gd name="T5" fmla="*/ 102 h 120"/>
                  <a:gd name="T6" fmla="*/ 0 w 217"/>
                  <a:gd name="T7" fmla="*/ 18 h 120"/>
                  <a:gd name="T8" fmla="*/ 18 w 217"/>
                  <a:gd name="T9" fmla="*/ 0 h 120"/>
                  <a:gd name="T10" fmla="*/ 199 w 217"/>
                  <a:gd name="T11" fmla="*/ 0 h 120"/>
                  <a:gd name="T12" fmla="*/ 217 w 217"/>
                  <a:gd name="T13" fmla="*/ 18 h 120"/>
                  <a:gd name="T14" fmla="*/ 217 w 217"/>
                  <a:gd name="T15" fmla="*/ 102 h 120"/>
                  <a:gd name="T16" fmla="*/ 199 w 217"/>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20">
                    <a:moveTo>
                      <a:pt x="199" y="120"/>
                    </a:moveTo>
                    <a:cubicBezTo>
                      <a:pt x="18" y="120"/>
                      <a:pt x="18" y="120"/>
                      <a:pt x="18" y="120"/>
                    </a:cubicBezTo>
                    <a:cubicBezTo>
                      <a:pt x="8" y="120"/>
                      <a:pt x="0" y="112"/>
                      <a:pt x="0" y="102"/>
                    </a:cubicBezTo>
                    <a:cubicBezTo>
                      <a:pt x="0" y="18"/>
                      <a:pt x="0" y="18"/>
                      <a:pt x="0" y="18"/>
                    </a:cubicBezTo>
                    <a:cubicBezTo>
                      <a:pt x="0" y="8"/>
                      <a:pt x="8" y="0"/>
                      <a:pt x="18" y="0"/>
                    </a:cubicBezTo>
                    <a:cubicBezTo>
                      <a:pt x="199" y="0"/>
                      <a:pt x="199" y="0"/>
                      <a:pt x="199" y="0"/>
                    </a:cubicBezTo>
                    <a:cubicBezTo>
                      <a:pt x="209" y="0"/>
                      <a:pt x="217" y="8"/>
                      <a:pt x="217" y="18"/>
                    </a:cubicBezTo>
                    <a:cubicBezTo>
                      <a:pt x="217" y="102"/>
                      <a:pt x="217" y="102"/>
                      <a:pt x="217" y="102"/>
                    </a:cubicBezTo>
                    <a:cubicBezTo>
                      <a:pt x="217" y="112"/>
                      <a:pt x="209" y="120"/>
                      <a:pt x="199" y="1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8">
                <a:extLst>
                  <a:ext uri="{FF2B5EF4-FFF2-40B4-BE49-F238E27FC236}">
                    <a16:creationId xmlns:a16="http://schemas.microsoft.com/office/drawing/2014/main" id="{290F72D2-E6D0-4742-AAAD-E8F600E7F949}"/>
                  </a:ext>
                </a:extLst>
              </p:cNvPr>
              <p:cNvSpPr>
                <a:spLocks/>
              </p:cNvSpPr>
              <p:nvPr/>
            </p:nvSpPr>
            <p:spPr bwMode="auto">
              <a:xfrm>
                <a:off x="3583393" y="3314114"/>
                <a:ext cx="177826"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29">
                <a:extLst>
                  <a:ext uri="{FF2B5EF4-FFF2-40B4-BE49-F238E27FC236}">
                    <a16:creationId xmlns:a16="http://schemas.microsoft.com/office/drawing/2014/main" id="{1C7706EE-0C75-4477-BCEA-D8520909E231}"/>
                  </a:ext>
                </a:extLst>
              </p:cNvPr>
              <p:cNvSpPr>
                <a:spLocks/>
              </p:cNvSpPr>
              <p:nvPr/>
            </p:nvSpPr>
            <p:spPr bwMode="auto">
              <a:xfrm>
                <a:off x="3814255" y="3314114"/>
                <a:ext cx="174707" cy="109192"/>
              </a:xfrm>
              <a:custGeom>
                <a:avLst/>
                <a:gdLst>
                  <a:gd name="T0" fmla="*/ 34 w 46"/>
                  <a:gd name="T1" fmla="*/ 30 h 30"/>
                  <a:gd name="T2" fmla="*/ 13 w 46"/>
                  <a:gd name="T3" fmla="*/ 30 h 30"/>
                  <a:gd name="T4" fmla="*/ 0 w 46"/>
                  <a:gd name="T5" fmla="*/ 18 h 30"/>
                  <a:gd name="T6" fmla="*/ 0 w 46"/>
                  <a:gd name="T7" fmla="*/ 13 h 30"/>
                  <a:gd name="T8" fmla="*/ 13 w 46"/>
                  <a:gd name="T9" fmla="*/ 0 h 30"/>
                  <a:gd name="T10" fmla="*/ 34 w 46"/>
                  <a:gd name="T11" fmla="*/ 0 h 30"/>
                  <a:gd name="T12" fmla="*/ 46 w 46"/>
                  <a:gd name="T13" fmla="*/ 13 h 30"/>
                  <a:gd name="T14" fmla="*/ 46 w 46"/>
                  <a:gd name="T15" fmla="*/ 18 h 30"/>
                  <a:gd name="T16" fmla="*/ 34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4" y="30"/>
                    </a:moveTo>
                    <a:cubicBezTo>
                      <a:pt x="13" y="30"/>
                      <a:pt x="13" y="30"/>
                      <a:pt x="13" y="30"/>
                    </a:cubicBezTo>
                    <a:cubicBezTo>
                      <a:pt x="6" y="30"/>
                      <a:pt x="0" y="25"/>
                      <a:pt x="0" y="18"/>
                    </a:cubicBezTo>
                    <a:cubicBezTo>
                      <a:pt x="0" y="13"/>
                      <a:pt x="0" y="13"/>
                      <a:pt x="0" y="13"/>
                    </a:cubicBezTo>
                    <a:cubicBezTo>
                      <a:pt x="0" y="6"/>
                      <a:pt x="6" y="0"/>
                      <a:pt x="13" y="0"/>
                    </a:cubicBezTo>
                    <a:cubicBezTo>
                      <a:pt x="34" y="0"/>
                      <a:pt x="34" y="0"/>
                      <a:pt x="34" y="0"/>
                    </a:cubicBezTo>
                    <a:cubicBezTo>
                      <a:pt x="40" y="0"/>
                      <a:pt x="46" y="6"/>
                      <a:pt x="46" y="13"/>
                    </a:cubicBezTo>
                    <a:cubicBezTo>
                      <a:pt x="46" y="18"/>
                      <a:pt x="46" y="18"/>
                      <a:pt x="46" y="18"/>
                    </a:cubicBezTo>
                    <a:cubicBezTo>
                      <a:pt x="46" y="25"/>
                      <a:pt x="40" y="30"/>
                      <a:pt x="34"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0">
                <a:extLst>
                  <a:ext uri="{FF2B5EF4-FFF2-40B4-BE49-F238E27FC236}">
                    <a16:creationId xmlns:a16="http://schemas.microsoft.com/office/drawing/2014/main" id="{B124DDE1-D682-4D7A-8CE5-FDC61AC4B26E}"/>
                  </a:ext>
                </a:extLst>
              </p:cNvPr>
              <p:cNvSpPr>
                <a:spLocks/>
              </p:cNvSpPr>
              <p:nvPr/>
            </p:nvSpPr>
            <p:spPr bwMode="auto">
              <a:xfrm>
                <a:off x="4048237" y="3314114"/>
                <a:ext cx="174707"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1">
                <a:extLst>
                  <a:ext uri="{FF2B5EF4-FFF2-40B4-BE49-F238E27FC236}">
                    <a16:creationId xmlns:a16="http://schemas.microsoft.com/office/drawing/2014/main" id="{DDB16AC3-1978-4AD8-A789-7360386743D9}"/>
                  </a:ext>
                </a:extLst>
              </p:cNvPr>
              <p:cNvSpPr>
                <a:spLocks/>
              </p:cNvSpPr>
              <p:nvPr/>
            </p:nvSpPr>
            <p:spPr bwMode="auto">
              <a:xfrm>
                <a:off x="4275980" y="3314114"/>
                <a:ext cx="174707"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2">
                <a:extLst>
                  <a:ext uri="{FF2B5EF4-FFF2-40B4-BE49-F238E27FC236}">
                    <a16:creationId xmlns:a16="http://schemas.microsoft.com/office/drawing/2014/main" id="{5C4947A5-64BC-4206-8DDF-33E3EE810B19}"/>
                  </a:ext>
                </a:extLst>
              </p:cNvPr>
              <p:cNvSpPr>
                <a:spLocks/>
              </p:cNvSpPr>
              <p:nvPr/>
            </p:nvSpPr>
            <p:spPr bwMode="auto">
              <a:xfrm>
                <a:off x="4509962" y="3314114"/>
                <a:ext cx="171587" cy="109192"/>
              </a:xfrm>
              <a:custGeom>
                <a:avLst/>
                <a:gdLst>
                  <a:gd name="T0" fmla="*/ 33 w 45"/>
                  <a:gd name="T1" fmla="*/ 30 h 30"/>
                  <a:gd name="T2" fmla="*/ 12 w 45"/>
                  <a:gd name="T3" fmla="*/ 30 h 30"/>
                  <a:gd name="T4" fmla="*/ 0 w 45"/>
                  <a:gd name="T5" fmla="*/ 18 h 30"/>
                  <a:gd name="T6" fmla="*/ 0 w 45"/>
                  <a:gd name="T7" fmla="*/ 13 h 30"/>
                  <a:gd name="T8" fmla="*/ 12 w 45"/>
                  <a:gd name="T9" fmla="*/ 0 h 30"/>
                  <a:gd name="T10" fmla="*/ 33 w 45"/>
                  <a:gd name="T11" fmla="*/ 0 h 30"/>
                  <a:gd name="T12" fmla="*/ 45 w 45"/>
                  <a:gd name="T13" fmla="*/ 13 h 30"/>
                  <a:gd name="T14" fmla="*/ 45 w 45"/>
                  <a:gd name="T15" fmla="*/ 18 h 30"/>
                  <a:gd name="T16" fmla="*/ 33 w 4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5" y="6"/>
                      <a:pt x="45" y="13"/>
                    </a:cubicBezTo>
                    <a:cubicBezTo>
                      <a:pt x="45" y="18"/>
                      <a:pt x="45" y="18"/>
                      <a:pt x="45" y="18"/>
                    </a:cubicBezTo>
                    <a:cubicBezTo>
                      <a:pt x="45"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3">
                <a:extLst>
                  <a:ext uri="{FF2B5EF4-FFF2-40B4-BE49-F238E27FC236}">
                    <a16:creationId xmlns:a16="http://schemas.microsoft.com/office/drawing/2014/main" id="{4D0A6697-A0EF-477D-9B7D-9E04029E7A42}"/>
                  </a:ext>
                </a:extLst>
              </p:cNvPr>
              <p:cNvSpPr>
                <a:spLocks/>
              </p:cNvSpPr>
              <p:nvPr/>
            </p:nvSpPr>
            <p:spPr bwMode="auto">
              <a:xfrm>
                <a:off x="4737704" y="3314114"/>
                <a:ext cx="177826"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34">
                <a:extLst>
                  <a:ext uri="{FF2B5EF4-FFF2-40B4-BE49-F238E27FC236}">
                    <a16:creationId xmlns:a16="http://schemas.microsoft.com/office/drawing/2014/main" id="{6D506DA6-CB9D-4738-96DB-55468D75795B}"/>
                  </a:ext>
                </a:extLst>
              </p:cNvPr>
              <p:cNvSpPr>
                <a:spLocks noChangeArrowheads="1"/>
              </p:cNvSpPr>
              <p:nvPr/>
            </p:nvSpPr>
            <p:spPr bwMode="auto">
              <a:xfrm>
                <a:off x="3583393" y="2412504"/>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35">
                <a:extLst>
                  <a:ext uri="{FF2B5EF4-FFF2-40B4-BE49-F238E27FC236}">
                    <a16:creationId xmlns:a16="http://schemas.microsoft.com/office/drawing/2014/main" id="{88B53B28-AC48-49D2-B4F0-E971252F8EC6}"/>
                  </a:ext>
                </a:extLst>
              </p:cNvPr>
              <p:cNvSpPr>
                <a:spLocks noChangeArrowheads="1"/>
              </p:cNvSpPr>
              <p:nvPr/>
            </p:nvSpPr>
            <p:spPr bwMode="auto">
              <a:xfrm>
                <a:off x="3583393" y="3248600"/>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36">
                <a:extLst>
                  <a:ext uri="{FF2B5EF4-FFF2-40B4-BE49-F238E27FC236}">
                    <a16:creationId xmlns:a16="http://schemas.microsoft.com/office/drawing/2014/main" id="{A9789ED0-4256-4DB6-8FC8-05EA56D54E64}"/>
                  </a:ext>
                </a:extLst>
              </p:cNvPr>
              <p:cNvSpPr>
                <a:spLocks noChangeArrowheads="1"/>
              </p:cNvSpPr>
              <p:nvPr/>
            </p:nvSpPr>
            <p:spPr bwMode="auto">
              <a:xfrm>
                <a:off x="3605232" y="291166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37">
                <a:extLst>
                  <a:ext uri="{FF2B5EF4-FFF2-40B4-BE49-F238E27FC236}">
                    <a16:creationId xmlns:a16="http://schemas.microsoft.com/office/drawing/2014/main" id="{12F979F4-51C7-49FF-B1E3-6D4C9870E672}"/>
                  </a:ext>
                </a:extLst>
              </p:cNvPr>
              <p:cNvSpPr>
                <a:spLocks noChangeArrowheads="1"/>
              </p:cNvSpPr>
              <p:nvPr/>
            </p:nvSpPr>
            <p:spPr bwMode="auto">
              <a:xfrm>
                <a:off x="3605232" y="2983420"/>
                <a:ext cx="38373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38">
                <a:extLst>
                  <a:ext uri="{FF2B5EF4-FFF2-40B4-BE49-F238E27FC236}">
                    <a16:creationId xmlns:a16="http://schemas.microsoft.com/office/drawing/2014/main" id="{DC5E52AE-53CA-4EFA-B9B6-BABACBF7E7E4}"/>
                  </a:ext>
                </a:extLst>
              </p:cNvPr>
              <p:cNvSpPr>
                <a:spLocks noChangeArrowheads="1"/>
              </p:cNvSpPr>
              <p:nvPr/>
            </p:nvSpPr>
            <p:spPr bwMode="auto">
              <a:xfrm>
                <a:off x="3605232" y="304893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39">
                <a:extLst>
                  <a:ext uri="{FF2B5EF4-FFF2-40B4-BE49-F238E27FC236}">
                    <a16:creationId xmlns:a16="http://schemas.microsoft.com/office/drawing/2014/main" id="{55AD4666-C4ED-4DE6-AB62-0D999601BFDF}"/>
                  </a:ext>
                </a:extLst>
              </p:cNvPr>
              <p:cNvSpPr>
                <a:spLocks noChangeArrowheads="1"/>
              </p:cNvSpPr>
              <p:nvPr/>
            </p:nvSpPr>
            <p:spPr bwMode="auto">
              <a:xfrm>
                <a:off x="3605232"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40">
                <a:extLst>
                  <a:ext uri="{FF2B5EF4-FFF2-40B4-BE49-F238E27FC236}">
                    <a16:creationId xmlns:a16="http://schemas.microsoft.com/office/drawing/2014/main" id="{62E462B8-F7C7-46BD-8A49-416D60D34189}"/>
                  </a:ext>
                </a:extLst>
              </p:cNvPr>
              <p:cNvSpPr>
                <a:spLocks noChangeArrowheads="1"/>
              </p:cNvSpPr>
              <p:nvPr/>
            </p:nvSpPr>
            <p:spPr bwMode="auto">
              <a:xfrm>
                <a:off x="4073195"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41">
                <a:extLst>
                  <a:ext uri="{FF2B5EF4-FFF2-40B4-BE49-F238E27FC236}">
                    <a16:creationId xmlns:a16="http://schemas.microsoft.com/office/drawing/2014/main" id="{6AE64A44-A8B2-4DBD-9481-8E150E50A605}"/>
                  </a:ext>
                </a:extLst>
              </p:cNvPr>
              <p:cNvSpPr>
                <a:spLocks noChangeArrowheads="1"/>
              </p:cNvSpPr>
              <p:nvPr/>
            </p:nvSpPr>
            <p:spPr bwMode="auto">
              <a:xfrm>
                <a:off x="4073195"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42">
                <a:extLst>
                  <a:ext uri="{FF2B5EF4-FFF2-40B4-BE49-F238E27FC236}">
                    <a16:creationId xmlns:a16="http://schemas.microsoft.com/office/drawing/2014/main" id="{99BCD7F2-76BC-45C3-9D4D-9BA316A7F53C}"/>
                  </a:ext>
                </a:extLst>
              </p:cNvPr>
              <p:cNvSpPr>
                <a:spLocks noChangeArrowheads="1"/>
              </p:cNvSpPr>
              <p:nvPr/>
            </p:nvSpPr>
            <p:spPr bwMode="auto">
              <a:xfrm>
                <a:off x="4073195"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43">
                <a:extLst>
                  <a:ext uri="{FF2B5EF4-FFF2-40B4-BE49-F238E27FC236}">
                    <a16:creationId xmlns:a16="http://schemas.microsoft.com/office/drawing/2014/main" id="{C99B5012-BDA5-421F-A3F9-A83BAEE450D3}"/>
                  </a:ext>
                </a:extLst>
              </p:cNvPr>
              <p:cNvSpPr>
                <a:spLocks noChangeArrowheads="1"/>
              </p:cNvSpPr>
              <p:nvPr/>
            </p:nvSpPr>
            <p:spPr bwMode="auto">
              <a:xfrm>
                <a:off x="4073195" y="3120689"/>
                <a:ext cx="25582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44">
                <a:extLst>
                  <a:ext uri="{FF2B5EF4-FFF2-40B4-BE49-F238E27FC236}">
                    <a16:creationId xmlns:a16="http://schemas.microsoft.com/office/drawing/2014/main" id="{F1A57465-776D-4C02-9EBE-57B6D9723FD1}"/>
                  </a:ext>
                </a:extLst>
              </p:cNvPr>
              <p:cNvSpPr>
                <a:spLocks noChangeArrowheads="1"/>
              </p:cNvSpPr>
              <p:nvPr/>
            </p:nvSpPr>
            <p:spPr bwMode="auto">
              <a:xfrm>
                <a:off x="4541159"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45">
                <a:extLst>
                  <a:ext uri="{FF2B5EF4-FFF2-40B4-BE49-F238E27FC236}">
                    <a16:creationId xmlns:a16="http://schemas.microsoft.com/office/drawing/2014/main" id="{881E6483-3E21-4052-A44D-EFE7480E98C2}"/>
                  </a:ext>
                </a:extLst>
              </p:cNvPr>
              <p:cNvSpPr>
                <a:spLocks noChangeArrowheads="1"/>
              </p:cNvSpPr>
              <p:nvPr/>
            </p:nvSpPr>
            <p:spPr bwMode="auto">
              <a:xfrm>
                <a:off x="4541159"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46">
                <a:extLst>
                  <a:ext uri="{FF2B5EF4-FFF2-40B4-BE49-F238E27FC236}">
                    <a16:creationId xmlns:a16="http://schemas.microsoft.com/office/drawing/2014/main" id="{061C4998-C6FB-4867-AD5B-D6F83C3EF688}"/>
                  </a:ext>
                </a:extLst>
              </p:cNvPr>
              <p:cNvSpPr>
                <a:spLocks noChangeArrowheads="1"/>
              </p:cNvSpPr>
              <p:nvPr/>
            </p:nvSpPr>
            <p:spPr bwMode="auto">
              <a:xfrm>
                <a:off x="4541159"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47">
                <a:extLst>
                  <a:ext uri="{FF2B5EF4-FFF2-40B4-BE49-F238E27FC236}">
                    <a16:creationId xmlns:a16="http://schemas.microsoft.com/office/drawing/2014/main" id="{EB0DB6D1-8EA4-4A3E-9F72-D21E83544E61}"/>
                  </a:ext>
                </a:extLst>
              </p:cNvPr>
              <p:cNvSpPr>
                <a:spLocks noChangeArrowheads="1"/>
              </p:cNvSpPr>
              <p:nvPr/>
            </p:nvSpPr>
            <p:spPr bwMode="auto">
              <a:xfrm>
                <a:off x="4541159"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48">
                <a:extLst>
                  <a:ext uri="{FF2B5EF4-FFF2-40B4-BE49-F238E27FC236}">
                    <a16:creationId xmlns:a16="http://schemas.microsoft.com/office/drawing/2014/main" id="{09C59861-7EA5-4B10-89E8-FF8DA8FA3BEA}"/>
                  </a:ext>
                </a:extLst>
              </p:cNvPr>
              <p:cNvSpPr>
                <a:spLocks noChangeArrowheads="1"/>
              </p:cNvSpPr>
              <p:nvPr/>
            </p:nvSpPr>
            <p:spPr bwMode="auto">
              <a:xfrm>
                <a:off x="4509962" y="1910222"/>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49">
                <a:extLst>
                  <a:ext uri="{FF2B5EF4-FFF2-40B4-BE49-F238E27FC236}">
                    <a16:creationId xmlns:a16="http://schemas.microsoft.com/office/drawing/2014/main" id="{3DCF6F10-48E5-4758-8BF3-24C7F6AD1D04}"/>
                  </a:ext>
                </a:extLst>
              </p:cNvPr>
              <p:cNvSpPr>
                <a:spLocks noChangeArrowheads="1"/>
              </p:cNvSpPr>
              <p:nvPr/>
            </p:nvSpPr>
            <p:spPr bwMode="auto">
              <a:xfrm>
                <a:off x="4509962" y="1981977"/>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50">
                <a:extLst>
                  <a:ext uri="{FF2B5EF4-FFF2-40B4-BE49-F238E27FC236}">
                    <a16:creationId xmlns:a16="http://schemas.microsoft.com/office/drawing/2014/main" id="{361B2A03-B318-48CB-9DB9-6B6B920F53EA}"/>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51">
                <a:extLst>
                  <a:ext uri="{FF2B5EF4-FFF2-40B4-BE49-F238E27FC236}">
                    <a16:creationId xmlns:a16="http://schemas.microsoft.com/office/drawing/2014/main" id="{97B9B08D-E850-4EEC-9018-7C5A105A3D9A}"/>
                  </a:ext>
                </a:extLst>
              </p:cNvPr>
              <p:cNvSpPr>
                <a:spLocks noChangeArrowheads="1"/>
              </p:cNvSpPr>
              <p:nvPr/>
            </p:nvSpPr>
            <p:spPr bwMode="auto">
              <a:xfrm>
                <a:off x="4509962" y="2122366"/>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52">
                <a:extLst>
                  <a:ext uri="{FF2B5EF4-FFF2-40B4-BE49-F238E27FC236}">
                    <a16:creationId xmlns:a16="http://schemas.microsoft.com/office/drawing/2014/main" id="{0C7401FE-EFFD-4F3F-B5F7-CC667CA65D28}"/>
                  </a:ext>
                </a:extLst>
              </p:cNvPr>
              <p:cNvSpPr>
                <a:spLocks noChangeArrowheads="1"/>
              </p:cNvSpPr>
              <p:nvPr/>
            </p:nvSpPr>
            <p:spPr bwMode="auto">
              <a:xfrm>
                <a:off x="4509962" y="219412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53">
                <a:extLst>
                  <a:ext uri="{FF2B5EF4-FFF2-40B4-BE49-F238E27FC236}">
                    <a16:creationId xmlns:a16="http://schemas.microsoft.com/office/drawing/2014/main" id="{297B8474-4EA1-465B-AF1A-28B8F3C3F553}"/>
                  </a:ext>
                </a:extLst>
              </p:cNvPr>
              <p:cNvSpPr>
                <a:spLocks noChangeArrowheads="1"/>
              </p:cNvSpPr>
              <p:nvPr/>
            </p:nvSpPr>
            <p:spPr bwMode="auto">
              <a:xfrm>
                <a:off x="4509962" y="2259636"/>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54">
                <a:extLst>
                  <a:ext uri="{FF2B5EF4-FFF2-40B4-BE49-F238E27FC236}">
                    <a16:creationId xmlns:a16="http://schemas.microsoft.com/office/drawing/2014/main" id="{274EB841-508E-4437-9696-895521237FD1}"/>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5">
                <a:extLst>
                  <a:ext uri="{FF2B5EF4-FFF2-40B4-BE49-F238E27FC236}">
                    <a16:creationId xmlns:a16="http://schemas.microsoft.com/office/drawing/2014/main" id="{C760085F-C532-4A5B-B2DA-47A25273686F}"/>
                  </a:ext>
                </a:extLst>
              </p:cNvPr>
              <p:cNvSpPr>
                <a:spLocks/>
              </p:cNvSpPr>
              <p:nvPr/>
            </p:nvSpPr>
            <p:spPr bwMode="auto">
              <a:xfrm>
                <a:off x="3514759" y="1620085"/>
                <a:ext cx="1497484" cy="202784"/>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56">
                <a:extLst>
                  <a:ext uri="{FF2B5EF4-FFF2-40B4-BE49-F238E27FC236}">
                    <a16:creationId xmlns:a16="http://schemas.microsoft.com/office/drawing/2014/main" id="{2DE8BC27-3CE6-4EEC-BA2E-77A683203F82}"/>
                  </a:ext>
                </a:extLst>
              </p:cNvPr>
              <p:cNvSpPr>
                <a:spLocks/>
              </p:cNvSpPr>
              <p:nvPr/>
            </p:nvSpPr>
            <p:spPr bwMode="auto">
              <a:xfrm>
                <a:off x="3514759" y="3501300"/>
                <a:ext cx="1497484" cy="12791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rgbClr val="277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57">
                <a:extLst>
                  <a:ext uri="{FF2B5EF4-FFF2-40B4-BE49-F238E27FC236}">
                    <a16:creationId xmlns:a16="http://schemas.microsoft.com/office/drawing/2014/main" id="{1A3DEABB-79C9-4DD7-BE21-63849B2C9450}"/>
                  </a:ext>
                </a:extLst>
              </p:cNvPr>
              <p:cNvSpPr>
                <a:spLocks noChangeArrowheads="1"/>
              </p:cNvSpPr>
              <p:nvPr/>
            </p:nvSpPr>
            <p:spPr bwMode="auto">
              <a:xfrm>
                <a:off x="4687788"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58">
                <a:extLst>
                  <a:ext uri="{FF2B5EF4-FFF2-40B4-BE49-F238E27FC236}">
                    <a16:creationId xmlns:a16="http://schemas.microsoft.com/office/drawing/2014/main" id="{68925ECF-195C-40DC-9343-71598678A143}"/>
                  </a:ext>
                </a:extLst>
              </p:cNvPr>
              <p:cNvSpPr>
                <a:spLocks noChangeArrowheads="1"/>
              </p:cNvSpPr>
              <p:nvPr/>
            </p:nvSpPr>
            <p:spPr bwMode="auto">
              <a:xfrm>
                <a:off x="4787620"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59">
                <a:extLst>
                  <a:ext uri="{FF2B5EF4-FFF2-40B4-BE49-F238E27FC236}">
                    <a16:creationId xmlns:a16="http://schemas.microsoft.com/office/drawing/2014/main" id="{6E20883F-9DCB-4304-BBCD-A9AE3150B9EC}"/>
                  </a:ext>
                </a:extLst>
              </p:cNvPr>
              <p:cNvSpPr>
                <a:spLocks noChangeArrowheads="1"/>
              </p:cNvSpPr>
              <p:nvPr/>
            </p:nvSpPr>
            <p:spPr bwMode="auto">
              <a:xfrm>
                <a:off x="4884333"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60">
                <a:extLst>
                  <a:ext uri="{FF2B5EF4-FFF2-40B4-BE49-F238E27FC236}">
                    <a16:creationId xmlns:a16="http://schemas.microsoft.com/office/drawing/2014/main" id="{24E3C189-F5DB-4756-AAD0-454C19BE5830}"/>
                  </a:ext>
                </a:extLst>
              </p:cNvPr>
              <p:cNvSpPr>
                <a:spLocks/>
              </p:cNvSpPr>
              <p:nvPr/>
            </p:nvSpPr>
            <p:spPr bwMode="auto">
              <a:xfrm>
                <a:off x="3870411" y="3548097"/>
                <a:ext cx="786179" cy="37437"/>
              </a:xfrm>
              <a:custGeom>
                <a:avLst/>
                <a:gdLst>
                  <a:gd name="T0" fmla="*/ 202 w 206"/>
                  <a:gd name="T1" fmla="*/ 10 h 10"/>
                  <a:gd name="T2" fmla="*/ 5 w 206"/>
                  <a:gd name="T3" fmla="*/ 10 h 10"/>
                  <a:gd name="T4" fmla="*/ 0 w 206"/>
                  <a:gd name="T5" fmla="*/ 5 h 10"/>
                  <a:gd name="T6" fmla="*/ 0 w 206"/>
                  <a:gd name="T7" fmla="*/ 5 h 10"/>
                  <a:gd name="T8" fmla="*/ 5 w 206"/>
                  <a:gd name="T9" fmla="*/ 0 h 10"/>
                  <a:gd name="T10" fmla="*/ 202 w 206"/>
                  <a:gd name="T11" fmla="*/ 0 h 10"/>
                  <a:gd name="T12" fmla="*/ 206 w 206"/>
                  <a:gd name="T13" fmla="*/ 5 h 10"/>
                  <a:gd name="T14" fmla="*/ 206 w 206"/>
                  <a:gd name="T15" fmla="*/ 5 h 10"/>
                  <a:gd name="T16" fmla="*/ 202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2" y="10"/>
                    </a:moveTo>
                    <a:cubicBezTo>
                      <a:pt x="5" y="10"/>
                      <a:pt x="5" y="10"/>
                      <a:pt x="5" y="10"/>
                    </a:cubicBezTo>
                    <a:cubicBezTo>
                      <a:pt x="3" y="10"/>
                      <a:pt x="0" y="8"/>
                      <a:pt x="0" y="5"/>
                    </a:cubicBezTo>
                    <a:cubicBezTo>
                      <a:pt x="0" y="5"/>
                      <a:pt x="0" y="5"/>
                      <a:pt x="0" y="5"/>
                    </a:cubicBezTo>
                    <a:cubicBezTo>
                      <a:pt x="0" y="2"/>
                      <a:pt x="3" y="0"/>
                      <a:pt x="5" y="0"/>
                    </a:cubicBezTo>
                    <a:cubicBezTo>
                      <a:pt x="202" y="0"/>
                      <a:pt x="202" y="0"/>
                      <a:pt x="202" y="0"/>
                    </a:cubicBezTo>
                    <a:cubicBezTo>
                      <a:pt x="204" y="0"/>
                      <a:pt x="206" y="2"/>
                      <a:pt x="206" y="5"/>
                    </a:cubicBezTo>
                    <a:cubicBezTo>
                      <a:pt x="206" y="5"/>
                      <a:pt x="206" y="5"/>
                      <a:pt x="206" y="5"/>
                    </a:cubicBezTo>
                    <a:cubicBezTo>
                      <a:pt x="206" y="8"/>
                      <a:pt x="204" y="10"/>
                      <a:pt x="202" y="10"/>
                    </a:cubicBezTo>
                    <a:close/>
                  </a:path>
                </a:pathLst>
              </a:custGeom>
              <a:solidFill>
                <a:srgbClr val="017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61">
                <a:extLst>
                  <a:ext uri="{FF2B5EF4-FFF2-40B4-BE49-F238E27FC236}">
                    <a16:creationId xmlns:a16="http://schemas.microsoft.com/office/drawing/2014/main" id="{70220EF9-A255-41CD-8AF8-2CB198BEBF72}"/>
                  </a:ext>
                </a:extLst>
              </p:cNvPr>
              <p:cNvSpPr>
                <a:spLocks noChangeArrowheads="1"/>
              </p:cNvSpPr>
              <p:nvPr/>
            </p:nvSpPr>
            <p:spPr bwMode="auto">
              <a:xfrm>
                <a:off x="3642669" y="2512336"/>
                <a:ext cx="311976" cy="305736"/>
              </a:xfrm>
              <a:prstGeom prst="ellipse">
                <a:avLst/>
              </a:pr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162">
                <a:extLst>
                  <a:ext uri="{FF2B5EF4-FFF2-40B4-BE49-F238E27FC236}">
                    <a16:creationId xmlns:a16="http://schemas.microsoft.com/office/drawing/2014/main" id="{641962F0-1BB8-4D57-8609-0D7FDB4DC0EB}"/>
                  </a:ext>
                </a:extLst>
              </p:cNvPr>
              <p:cNvSpPr>
                <a:spLocks noChangeArrowheads="1"/>
              </p:cNvSpPr>
              <p:nvPr/>
            </p:nvSpPr>
            <p:spPr bwMode="auto">
              <a:xfrm>
                <a:off x="4107513" y="2512336"/>
                <a:ext cx="315096" cy="30573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163">
                <a:extLst>
                  <a:ext uri="{FF2B5EF4-FFF2-40B4-BE49-F238E27FC236}">
                    <a16:creationId xmlns:a16="http://schemas.microsoft.com/office/drawing/2014/main" id="{6FDAA6E4-F337-4898-BC84-5CADE5F850A8}"/>
                  </a:ext>
                </a:extLst>
              </p:cNvPr>
              <p:cNvSpPr>
                <a:spLocks noChangeArrowheads="1"/>
              </p:cNvSpPr>
              <p:nvPr/>
            </p:nvSpPr>
            <p:spPr bwMode="auto">
              <a:xfrm>
                <a:off x="4578596" y="2512336"/>
                <a:ext cx="311976" cy="305736"/>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4">
                <a:extLst>
                  <a:ext uri="{FF2B5EF4-FFF2-40B4-BE49-F238E27FC236}">
                    <a16:creationId xmlns:a16="http://schemas.microsoft.com/office/drawing/2014/main" id="{D4E222EB-F094-4120-AE86-5AFD7DF4C798}"/>
                  </a:ext>
                </a:extLst>
              </p:cNvPr>
              <p:cNvSpPr>
                <a:spLocks/>
              </p:cNvSpPr>
              <p:nvPr/>
            </p:nvSpPr>
            <p:spPr bwMode="auto">
              <a:xfrm>
                <a:off x="3580274" y="1716797"/>
                <a:ext cx="489802" cy="5927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2" y="16"/>
                      <a:pt x="0" y="14"/>
                      <a:pt x="0" y="10"/>
                    </a:cubicBezTo>
                    <a:cubicBezTo>
                      <a:pt x="0" y="6"/>
                      <a:pt x="0" y="6"/>
                      <a:pt x="0" y="6"/>
                    </a:cubicBezTo>
                    <a:cubicBezTo>
                      <a:pt x="0" y="3"/>
                      <a:pt x="2" y="0"/>
                      <a:pt x="6" y="0"/>
                    </a:cubicBezTo>
                    <a:cubicBezTo>
                      <a:pt x="122" y="0"/>
                      <a:pt x="122" y="0"/>
                      <a:pt x="122" y="0"/>
                    </a:cubicBezTo>
                    <a:cubicBezTo>
                      <a:pt x="125" y="0"/>
                      <a:pt x="128" y="3"/>
                      <a:pt x="128" y="6"/>
                    </a:cubicBezTo>
                    <a:cubicBezTo>
                      <a:pt x="128" y="10"/>
                      <a:pt x="128" y="10"/>
                      <a:pt x="128" y="10"/>
                    </a:cubicBezTo>
                    <a:cubicBezTo>
                      <a:pt x="128" y="14"/>
                      <a:pt x="125"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65">
                <a:extLst>
                  <a:ext uri="{FF2B5EF4-FFF2-40B4-BE49-F238E27FC236}">
                    <a16:creationId xmlns:a16="http://schemas.microsoft.com/office/drawing/2014/main" id="{92B9AA95-6A65-43A4-9514-7EAE7AB8BE83}"/>
                  </a:ext>
                </a:extLst>
              </p:cNvPr>
              <p:cNvSpPr>
                <a:spLocks/>
              </p:cNvSpPr>
              <p:nvPr/>
            </p:nvSpPr>
            <p:spPr bwMode="auto">
              <a:xfrm>
                <a:off x="3904728" y="2028773"/>
                <a:ext cx="155988" cy="180946"/>
              </a:xfrm>
              <a:custGeom>
                <a:avLst/>
                <a:gdLst>
                  <a:gd name="T0" fmla="*/ 29 w 41"/>
                  <a:gd name="T1" fmla="*/ 8 h 48"/>
                  <a:gd name="T2" fmla="*/ 28 w 41"/>
                  <a:gd name="T3" fmla="*/ 7 h 48"/>
                  <a:gd name="T4" fmla="*/ 0 w 41"/>
                  <a:gd name="T5" fmla="*/ 23 h 48"/>
                  <a:gd name="T6" fmla="*/ 0 w 41"/>
                  <a:gd name="T7" fmla="*/ 25 h 48"/>
                  <a:gd name="T8" fmla="*/ 28 w 41"/>
                  <a:gd name="T9" fmla="*/ 41 h 48"/>
                  <a:gd name="T10" fmla="*/ 29 w 41"/>
                  <a:gd name="T11" fmla="*/ 40 h 48"/>
                  <a:gd name="T12" fmla="*/ 29 w 41"/>
                  <a:gd name="T13" fmla="*/ 8 h 48"/>
                </a:gdLst>
                <a:ahLst/>
                <a:cxnLst>
                  <a:cxn ang="0">
                    <a:pos x="T0" y="T1"/>
                  </a:cxn>
                  <a:cxn ang="0">
                    <a:pos x="T2" y="T3"/>
                  </a:cxn>
                  <a:cxn ang="0">
                    <a:pos x="T4" y="T5"/>
                  </a:cxn>
                  <a:cxn ang="0">
                    <a:pos x="T6" y="T7"/>
                  </a:cxn>
                  <a:cxn ang="0">
                    <a:pos x="T8" y="T9"/>
                  </a:cxn>
                  <a:cxn ang="0">
                    <a:pos x="T10" y="T11"/>
                  </a:cxn>
                  <a:cxn ang="0">
                    <a:pos x="T12" y="T13"/>
                  </a:cxn>
                </a:cxnLst>
                <a:rect l="0" t="0" r="r" b="b"/>
                <a:pathLst>
                  <a:path w="41" h="48">
                    <a:moveTo>
                      <a:pt x="29" y="8"/>
                    </a:moveTo>
                    <a:cubicBezTo>
                      <a:pt x="28" y="7"/>
                      <a:pt x="28" y="7"/>
                      <a:pt x="28" y="7"/>
                    </a:cubicBezTo>
                    <a:cubicBezTo>
                      <a:pt x="16" y="0"/>
                      <a:pt x="0" y="9"/>
                      <a:pt x="0" y="23"/>
                    </a:cubicBezTo>
                    <a:cubicBezTo>
                      <a:pt x="0" y="25"/>
                      <a:pt x="0" y="25"/>
                      <a:pt x="0" y="25"/>
                    </a:cubicBezTo>
                    <a:cubicBezTo>
                      <a:pt x="0" y="39"/>
                      <a:pt x="16" y="48"/>
                      <a:pt x="28" y="41"/>
                    </a:cubicBezTo>
                    <a:cubicBezTo>
                      <a:pt x="29" y="40"/>
                      <a:pt x="29" y="40"/>
                      <a:pt x="29" y="40"/>
                    </a:cubicBezTo>
                    <a:cubicBezTo>
                      <a:pt x="41" y="33"/>
                      <a:pt x="41" y="15"/>
                      <a:pt x="2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66">
                <a:extLst>
                  <a:ext uri="{FF2B5EF4-FFF2-40B4-BE49-F238E27FC236}">
                    <a16:creationId xmlns:a16="http://schemas.microsoft.com/office/drawing/2014/main" id="{01D3B56F-9D1E-4844-94F3-D0CEAE7D0CC1}"/>
                  </a:ext>
                </a:extLst>
              </p:cNvPr>
              <p:cNvSpPr>
                <a:spLocks noChangeArrowheads="1"/>
              </p:cNvSpPr>
              <p:nvPr/>
            </p:nvSpPr>
            <p:spPr bwMode="auto">
              <a:xfrm>
                <a:off x="3527238" y="4365474"/>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67">
                <a:extLst>
                  <a:ext uri="{FF2B5EF4-FFF2-40B4-BE49-F238E27FC236}">
                    <a16:creationId xmlns:a16="http://schemas.microsoft.com/office/drawing/2014/main" id="{11E21589-D623-4505-957B-CFD2FADA4FAF}"/>
                  </a:ext>
                </a:extLst>
              </p:cNvPr>
              <p:cNvSpPr>
                <a:spLocks/>
              </p:cNvSpPr>
              <p:nvPr/>
            </p:nvSpPr>
            <p:spPr bwMode="auto">
              <a:xfrm>
                <a:off x="3595872" y="5413713"/>
                <a:ext cx="386850" cy="249581"/>
              </a:xfrm>
              <a:custGeom>
                <a:avLst/>
                <a:gdLst>
                  <a:gd name="T0" fmla="*/ 89 w 101"/>
                  <a:gd name="T1" fmla="*/ 67 h 67"/>
                  <a:gd name="T2" fmla="*/ 12 w 101"/>
                  <a:gd name="T3" fmla="*/ 67 h 67"/>
                  <a:gd name="T4" fmla="*/ 0 w 101"/>
                  <a:gd name="T5" fmla="*/ 54 h 67"/>
                  <a:gd name="T6" fmla="*/ 0 w 101"/>
                  <a:gd name="T7" fmla="*/ 12 h 67"/>
                  <a:gd name="T8" fmla="*/ 12 w 101"/>
                  <a:gd name="T9" fmla="*/ 0 h 67"/>
                  <a:gd name="T10" fmla="*/ 89 w 101"/>
                  <a:gd name="T11" fmla="*/ 0 h 67"/>
                  <a:gd name="T12" fmla="*/ 101 w 101"/>
                  <a:gd name="T13" fmla="*/ 12 h 67"/>
                  <a:gd name="T14" fmla="*/ 101 w 101"/>
                  <a:gd name="T15" fmla="*/ 54 h 67"/>
                  <a:gd name="T16" fmla="*/ 89 w 10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67">
                    <a:moveTo>
                      <a:pt x="89" y="67"/>
                    </a:moveTo>
                    <a:cubicBezTo>
                      <a:pt x="12" y="67"/>
                      <a:pt x="12" y="67"/>
                      <a:pt x="12" y="67"/>
                    </a:cubicBezTo>
                    <a:cubicBezTo>
                      <a:pt x="5" y="67"/>
                      <a:pt x="0" y="61"/>
                      <a:pt x="0" y="54"/>
                    </a:cubicBezTo>
                    <a:cubicBezTo>
                      <a:pt x="0" y="12"/>
                      <a:pt x="0" y="12"/>
                      <a:pt x="0" y="12"/>
                    </a:cubicBezTo>
                    <a:cubicBezTo>
                      <a:pt x="0" y="5"/>
                      <a:pt x="5" y="0"/>
                      <a:pt x="12" y="0"/>
                    </a:cubicBezTo>
                    <a:cubicBezTo>
                      <a:pt x="89" y="0"/>
                      <a:pt x="89" y="0"/>
                      <a:pt x="89" y="0"/>
                    </a:cubicBezTo>
                    <a:cubicBezTo>
                      <a:pt x="96" y="0"/>
                      <a:pt x="101" y="5"/>
                      <a:pt x="101" y="12"/>
                    </a:cubicBezTo>
                    <a:cubicBezTo>
                      <a:pt x="101" y="54"/>
                      <a:pt x="101" y="54"/>
                      <a:pt x="101" y="54"/>
                    </a:cubicBezTo>
                    <a:cubicBezTo>
                      <a:pt x="101" y="61"/>
                      <a:pt x="96" y="67"/>
                      <a:pt x="89" y="67"/>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8">
                <a:extLst>
                  <a:ext uri="{FF2B5EF4-FFF2-40B4-BE49-F238E27FC236}">
                    <a16:creationId xmlns:a16="http://schemas.microsoft.com/office/drawing/2014/main" id="{88D5002D-743D-4A3A-A945-360DD5D42760}"/>
                  </a:ext>
                </a:extLst>
              </p:cNvPr>
              <p:cNvSpPr>
                <a:spLocks/>
              </p:cNvSpPr>
              <p:nvPr/>
            </p:nvSpPr>
            <p:spPr bwMode="auto">
              <a:xfrm>
                <a:off x="4569237" y="5735048"/>
                <a:ext cx="389970" cy="246461"/>
              </a:xfrm>
              <a:custGeom>
                <a:avLst/>
                <a:gdLst>
                  <a:gd name="T0" fmla="*/ 89 w 102"/>
                  <a:gd name="T1" fmla="*/ 67 h 67"/>
                  <a:gd name="T2" fmla="*/ 13 w 102"/>
                  <a:gd name="T3" fmla="*/ 67 h 67"/>
                  <a:gd name="T4" fmla="*/ 0 w 102"/>
                  <a:gd name="T5" fmla="*/ 54 h 67"/>
                  <a:gd name="T6" fmla="*/ 0 w 102"/>
                  <a:gd name="T7" fmla="*/ 13 h 67"/>
                  <a:gd name="T8" fmla="*/ 13 w 102"/>
                  <a:gd name="T9" fmla="*/ 0 h 67"/>
                  <a:gd name="T10" fmla="*/ 89 w 102"/>
                  <a:gd name="T11" fmla="*/ 0 h 67"/>
                  <a:gd name="T12" fmla="*/ 102 w 102"/>
                  <a:gd name="T13" fmla="*/ 13 h 67"/>
                  <a:gd name="T14" fmla="*/ 102 w 102"/>
                  <a:gd name="T15" fmla="*/ 54 h 67"/>
                  <a:gd name="T16" fmla="*/ 89 w 102"/>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7">
                    <a:moveTo>
                      <a:pt x="89" y="67"/>
                    </a:moveTo>
                    <a:cubicBezTo>
                      <a:pt x="13" y="67"/>
                      <a:pt x="13" y="67"/>
                      <a:pt x="13" y="67"/>
                    </a:cubicBezTo>
                    <a:cubicBezTo>
                      <a:pt x="6" y="67"/>
                      <a:pt x="0" y="61"/>
                      <a:pt x="0" y="54"/>
                    </a:cubicBezTo>
                    <a:cubicBezTo>
                      <a:pt x="0" y="13"/>
                      <a:pt x="0" y="13"/>
                      <a:pt x="0" y="13"/>
                    </a:cubicBezTo>
                    <a:cubicBezTo>
                      <a:pt x="0" y="6"/>
                      <a:pt x="6" y="0"/>
                      <a:pt x="13" y="0"/>
                    </a:cubicBezTo>
                    <a:cubicBezTo>
                      <a:pt x="89" y="0"/>
                      <a:pt x="89" y="0"/>
                      <a:pt x="89" y="0"/>
                    </a:cubicBezTo>
                    <a:cubicBezTo>
                      <a:pt x="96" y="0"/>
                      <a:pt x="102" y="6"/>
                      <a:pt x="102" y="13"/>
                    </a:cubicBezTo>
                    <a:cubicBezTo>
                      <a:pt x="102" y="54"/>
                      <a:pt x="102" y="54"/>
                      <a:pt x="102" y="54"/>
                    </a:cubicBezTo>
                    <a:cubicBezTo>
                      <a:pt x="102" y="61"/>
                      <a:pt x="96" y="67"/>
                      <a:pt x="89" y="6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Rectangle 169">
                <a:extLst>
                  <a:ext uri="{FF2B5EF4-FFF2-40B4-BE49-F238E27FC236}">
                    <a16:creationId xmlns:a16="http://schemas.microsoft.com/office/drawing/2014/main" id="{655C22D6-24BD-466C-A26E-6DBEFE950BCB}"/>
                  </a:ext>
                </a:extLst>
              </p:cNvPr>
              <p:cNvSpPr>
                <a:spLocks noChangeArrowheads="1"/>
              </p:cNvSpPr>
              <p:nvPr/>
            </p:nvSpPr>
            <p:spPr bwMode="auto">
              <a:xfrm>
                <a:off x="3595872" y="5338839"/>
                <a:ext cx="1363335"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0">
                <a:extLst>
                  <a:ext uri="{FF2B5EF4-FFF2-40B4-BE49-F238E27FC236}">
                    <a16:creationId xmlns:a16="http://schemas.microsoft.com/office/drawing/2014/main" id="{F3917F18-398F-4C68-B82B-8442AD970865}"/>
                  </a:ext>
                </a:extLst>
              </p:cNvPr>
              <p:cNvSpPr>
                <a:spLocks noChangeArrowheads="1"/>
              </p:cNvSpPr>
              <p:nvPr/>
            </p:nvSpPr>
            <p:spPr bwMode="auto">
              <a:xfrm>
                <a:off x="3608351" y="5008144"/>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71">
                <a:extLst>
                  <a:ext uri="{FF2B5EF4-FFF2-40B4-BE49-F238E27FC236}">
                    <a16:creationId xmlns:a16="http://schemas.microsoft.com/office/drawing/2014/main" id="{AAD1F668-254B-47B6-A050-C1524DA883C6}"/>
                  </a:ext>
                </a:extLst>
              </p:cNvPr>
              <p:cNvSpPr>
                <a:spLocks noChangeArrowheads="1"/>
              </p:cNvSpPr>
              <p:nvPr/>
            </p:nvSpPr>
            <p:spPr bwMode="auto">
              <a:xfrm>
                <a:off x="3608351" y="5079899"/>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72">
                <a:extLst>
                  <a:ext uri="{FF2B5EF4-FFF2-40B4-BE49-F238E27FC236}">
                    <a16:creationId xmlns:a16="http://schemas.microsoft.com/office/drawing/2014/main" id="{E4CDA503-ECBC-4175-B9BC-E61528E73D3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73">
                <a:extLst>
                  <a:ext uri="{FF2B5EF4-FFF2-40B4-BE49-F238E27FC236}">
                    <a16:creationId xmlns:a16="http://schemas.microsoft.com/office/drawing/2014/main" id="{25F001B8-AEAA-4C23-9BF9-4696D5F9B0EF}"/>
                  </a:ext>
                </a:extLst>
              </p:cNvPr>
              <p:cNvSpPr>
                <a:spLocks noChangeArrowheads="1"/>
              </p:cNvSpPr>
              <p:nvPr/>
            </p:nvSpPr>
            <p:spPr bwMode="auto">
              <a:xfrm>
                <a:off x="3608351" y="5220288"/>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74">
                <a:extLst>
                  <a:ext uri="{FF2B5EF4-FFF2-40B4-BE49-F238E27FC236}">
                    <a16:creationId xmlns:a16="http://schemas.microsoft.com/office/drawing/2014/main" id="{0C72B5E3-CD37-40D8-A44E-7FC34125C71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75">
                <a:extLst>
                  <a:ext uri="{FF2B5EF4-FFF2-40B4-BE49-F238E27FC236}">
                    <a16:creationId xmlns:a16="http://schemas.microsoft.com/office/drawing/2014/main" id="{FFF73561-6A48-4FE7-885A-FB2BE7F3379B}"/>
                  </a:ext>
                </a:extLst>
              </p:cNvPr>
              <p:cNvSpPr>
                <a:spLocks noChangeArrowheads="1"/>
              </p:cNvSpPr>
              <p:nvPr/>
            </p:nvSpPr>
            <p:spPr bwMode="auto">
              <a:xfrm>
                <a:off x="4082555" y="5008144"/>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6">
                <a:extLst>
                  <a:ext uri="{FF2B5EF4-FFF2-40B4-BE49-F238E27FC236}">
                    <a16:creationId xmlns:a16="http://schemas.microsoft.com/office/drawing/2014/main" id="{3F09BB47-7157-4DB3-AAED-5BF319B34E35}"/>
                  </a:ext>
                </a:extLst>
              </p:cNvPr>
              <p:cNvSpPr>
                <a:spLocks noChangeArrowheads="1"/>
              </p:cNvSpPr>
              <p:nvPr/>
            </p:nvSpPr>
            <p:spPr bwMode="auto">
              <a:xfrm>
                <a:off x="4082555" y="5079899"/>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7">
                <a:extLst>
                  <a:ext uri="{FF2B5EF4-FFF2-40B4-BE49-F238E27FC236}">
                    <a16:creationId xmlns:a16="http://schemas.microsoft.com/office/drawing/2014/main" id="{19D4FEDC-7AA4-455B-A509-3579C3A20DD5}"/>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8">
                <a:extLst>
                  <a:ext uri="{FF2B5EF4-FFF2-40B4-BE49-F238E27FC236}">
                    <a16:creationId xmlns:a16="http://schemas.microsoft.com/office/drawing/2014/main" id="{75D0A041-B6F4-42C7-80ED-F6FF4C80A6A6}"/>
                  </a:ext>
                </a:extLst>
              </p:cNvPr>
              <p:cNvSpPr>
                <a:spLocks noChangeArrowheads="1"/>
              </p:cNvSpPr>
              <p:nvPr/>
            </p:nvSpPr>
            <p:spPr bwMode="auto">
              <a:xfrm>
                <a:off x="4082555" y="5220288"/>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9">
                <a:extLst>
                  <a:ext uri="{FF2B5EF4-FFF2-40B4-BE49-F238E27FC236}">
                    <a16:creationId xmlns:a16="http://schemas.microsoft.com/office/drawing/2014/main" id="{F67AD6DA-71C5-4054-978D-B30BD2644170}"/>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80">
                <a:extLst>
                  <a:ext uri="{FF2B5EF4-FFF2-40B4-BE49-F238E27FC236}">
                    <a16:creationId xmlns:a16="http://schemas.microsoft.com/office/drawing/2014/main" id="{56AB2E4F-9063-4E16-A1C7-7C9671B08DC2}"/>
                  </a:ext>
                </a:extLst>
              </p:cNvPr>
              <p:cNvSpPr>
                <a:spLocks noChangeArrowheads="1"/>
              </p:cNvSpPr>
              <p:nvPr/>
            </p:nvSpPr>
            <p:spPr bwMode="auto">
              <a:xfrm>
                <a:off x="4070076" y="541059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81">
                <a:extLst>
                  <a:ext uri="{FF2B5EF4-FFF2-40B4-BE49-F238E27FC236}">
                    <a16:creationId xmlns:a16="http://schemas.microsoft.com/office/drawing/2014/main" id="{9FB5ECD2-B04B-4B9C-9410-F7F228C2C5E8}"/>
                  </a:ext>
                </a:extLst>
              </p:cNvPr>
              <p:cNvSpPr>
                <a:spLocks noChangeArrowheads="1"/>
              </p:cNvSpPr>
              <p:nvPr/>
            </p:nvSpPr>
            <p:spPr bwMode="auto">
              <a:xfrm>
                <a:off x="4070076" y="54823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82">
                <a:extLst>
                  <a:ext uri="{FF2B5EF4-FFF2-40B4-BE49-F238E27FC236}">
                    <a16:creationId xmlns:a16="http://schemas.microsoft.com/office/drawing/2014/main" id="{49B78571-A995-4064-9105-8741592A5EA1}"/>
                  </a:ext>
                </a:extLst>
              </p:cNvPr>
              <p:cNvSpPr>
                <a:spLocks noChangeArrowheads="1"/>
              </p:cNvSpPr>
              <p:nvPr/>
            </p:nvSpPr>
            <p:spPr bwMode="auto">
              <a:xfrm>
                <a:off x="4070076" y="5622737"/>
                <a:ext cx="44300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83">
                <a:extLst>
                  <a:ext uri="{FF2B5EF4-FFF2-40B4-BE49-F238E27FC236}">
                    <a16:creationId xmlns:a16="http://schemas.microsoft.com/office/drawing/2014/main" id="{F01A62A1-F945-4E72-927E-FB7FAA42E6C2}"/>
                  </a:ext>
                </a:extLst>
              </p:cNvPr>
              <p:cNvSpPr>
                <a:spLocks noChangeArrowheads="1"/>
              </p:cNvSpPr>
              <p:nvPr/>
            </p:nvSpPr>
            <p:spPr bwMode="auto">
              <a:xfrm>
                <a:off x="4070076" y="5550982"/>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84">
                <a:extLst>
                  <a:ext uri="{FF2B5EF4-FFF2-40B4-BE49-F238E27FC236}">
                    <a16:creationId xmlns:a16="http://schemas.microsoft.com/office/drawing/2014/main" id="{5438B1EC-DDE4-401D-9526-C590A110B6E5}"/>
                  </a:ext>
                </a:extLst>
              </p:cNvPr>
              <p:cNvSpPr>
                <a:spLocks noChangeArrowheads="1"/>
              </p:cNvSpPr>
              <p:nvPr/>
            </p:nvSpPr>
            <p:spPr bwMode="auto">
              <a:xfrm>
                <a:off x="3595872" y="57350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85">
                <a:extLst>
                  <a:ext uri="{FF2B5EF4-FFF2-40B4-BE49-F238E27FC236}">
                    <a16:creationId xmlns:a16="http://schemas.microsoft.com/office/drawing/2014/main" id="{E2DBB464-51B7-4D51-A1EE-D424F78FCDB6}"/>
                  </a:ext>
                </a:extLst>
              </p:cNvPr>
              <p:cNvSpPr>
                <a:spLocks noChangeArrowheads="1"/>
              </p:cNvSpPr>
              <p:nvPr/>
            </p:nvSpPr>
            <p:spPr bwMode="auto">
              <a:xfrm>
                <a:off x="3595872" y="580368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86">
                <a:extLst>
                  <a:ext uri="{FF2B5EF4-FFF2-40B4-BE49-F238E27FC236}">
                    <a16:creationId xmlns:a16="http://schemas.microsoft.com/office/drawing/2014/main" id="{79C55228-6F26-4472-AC9B-C3EEDA00BA83}"/>
                  </a:ext>
                </a:extLst>
              </p:cNvPr>
              <p:cNvSpPr>
                <a:spLocks noChangeArrowheads="1"/>
              </p:cNvSpPr>
              <p:nvPr/>
            </p:nvSpPr>
            <p:spPr bwMode="auto">
              <a:xfrm>
                <a:off x="4038878" y="5940953"/>
                <a:ext cx="44612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87">
                <a:extLst>
                  <a:ext uri="{FF2B5EF4-FFF2-40B4-BE49-F238E27FC236}">
                    <a16:creationId xmlns:a16="http://schemas.microsoft.com/office/drawing/2014/main" id="{EE8ACC97-2F5B-4E01-8E59-2A3732C35E46}"/>
                  </a:ext>
                </a:extLst>
              </p:cNvPr>
              <p:cNvSpPr>
                <a:spLocks noChangeArrowheads="1"/>
              </p:cNvSpPr>
              <p:nvPr/>
            </p:nvSpPr>
            <p:spPr bwMode="auto">
              <a:xfrm>
                <a:off x="3595872" y="5875438"/>
                <a:ext cx="889131"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88">
                <a:extLst>
                  <a:ext uri="{FF2B5EF4-FFF2-40B4-BE49-F238E27FC236}">
                    <a16:creationId xmlns:a16="http://schemas.microsoft.com/office/drawing/2014/main" id="{B5FB56BC-B75F-4C4D-A07D-C007B34EA275}"/>
                  </a:ext>
                </a:extLst>
              </p:cNvPr>
              <p:cNvSpPr>
                <a:spLocks noChangeArrowheads="1"/>
              </p:cNvSpPr>
              <p:nvPr/>
            </p:nvSpPr>
            <p:spPr bwMode="auto">
              <a:xfrm>
                <a:off x="4559878" y="50081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89">
                <a:extLst>
                  <a:ext uri="{FF2B5EF4-FFF2-40B4-BE49-F238E27FC236}">
                    <a16:creationId xmlns:a16="http://schemas.microsoft.com/office/drawing/2014/main" id="{ECE5D383-F5DD-47AA-B520-1A7933F92136}"/>
                  </a:ext>
                </a:extLst>
              </p:cNvPr>
              <p:cNvSpPr>
                <a:spLocks noChangeArrowheads="1"/>
              </p:cNvSpPr>
              <p:nvPr/>
            </p:nvSpPr>
            <p:spPr bwMode="auto">
              <a:xfrm>
                <a:off x="4559878" y="507989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90">
                <a:extLst>
                  <a:ext uri="{FF2B5EF4-FFF2-40B4-BE49-F238E27FC236}">
                    <a16:creationId xmlns:a16="http://schemas.microsoft.com/office/drawing/2014/main" id="{0175E0A3-32A6-48A3-B4EB-F5B57170A9FE}"/>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91">
                <a:extLst>
                  <a:ext uri="{FF2B5EF4-FFF2-40B4-BE49-F238E27FC236}">
                    <a16:creationId xmlns:a16="http://schemas.microsoft.com/office/drawing/2014/main" id="{2F9F38FF-EB66-4D3B-AF46-B1B26BC42A87}"/>
                  </a:ext>
                </a:extLst>
              </p:cNvPr>
              <p:cNvSpPr>
                <a:spLocks noChangeArrowheads="1"/>
              </p:cNvSpPr>
              <p:nvPr/>
            </p:nvSpPr>
            <p:spPr bwMode="auto">
              <a:xfrm>
                <a:off x="4559878" y="5220288"/>
                <a:ext cx="221503"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92">
                <a:extLst>
                  <a:ext uri="{FF2B5EF4-FFF2-40B4-BE49-F238E27FC236}">
                    <a16:creationId xmlns:a16="http://schemas.microsoft.com/office/drawing/2014/main" id="{986C8E64-CD92-4B2D-B3E9-A5803CB7C77D}"/>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93">
                <a:extLst>
                  <a:ext uri="{FF2B5EF4-FFF2-40B4-BE49-F238E27FC236}">
                    <a16:creationId xmlns:a16="http://schemas.microsoft.com/office/drawing/2014/main" id="{249A07CE-CD0E-4F66-8F10-BA03976D018D}"/>
                  </a:ext>
                </a:extLst>
              </p:cNvPr>
              <p:cNvSpPr>
                <a:spLocks/>
              </p:cNvSpPr>
              <p:nvPr/>
            </p:nvSpPr>
            <p:spPr bwMode="auto">
              <a:xfrm>
                <a:off x="3595872" y="4430989"/>
                <a:ext cx="202784" cy="43677"/>
              </a:xfrm>
              <a:custGeom>
                <a:avLst/>
                <a:gdLst>
                  <a:gd name="T0" fmla="*/ 48 w 53"/>
                  <a:gd name="T1" fmla="*/ 11 h 11"/>
                  <a:gd name="T2" fmla="*/ 5 w 53"/>
                  <a:gd name="T3" fmla="*/ 11 h 11"/>
                  <a:gd name="T4" fmla="*/ 0 w 53"/>
                  <a:gd name="T5" fmla="*/ 5 h 11"/>
                  <a:gd name="T6" fmla="*/ 0 w 53"/>
                  <a:gd name="T7" fmla="*/ 5 h 11"/>
                  <a:gd name="T8" fmla="*/ 5 w 53"/>
                  <a:gd name="T9" fmla="*/ 0 h 11"/>
                  <a:gd name="T10" fmla="*/ 48 w 53"/>
                  <a:gd name="T11" fmla="*/ 0 h 11"/>
                  <a:gd name="T12" fmla="*/ 53 w 53"/>
                  <a:gd name="T13" fmla="*/ 5 h 11"/>
                  <a:gd name="T14" fmla="*/ 53 w 53"/>
                  <a:gd name="T15" fmla="*/ 5 h 11"/>
                  <a:gd name="T16" fmla="*/ 48 w 5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3" y="2"/>
                      <a:pt x="53" y="5"/>
                    </a:cubicBezTo>
                    <a:cubicBezTo>
                      <a:pt x="53" y="5"/>
                      <a:pt x="53" y="5"/>
                      <a:pt x="53" y="5"/>
                    </a:cubicBezTo>
                    <a:cubicBezTo>
                      <a:pt x="53"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4">
                <a:extLst>
                  <a:ext uri="{FF2B5EF4-FFF2-40B4-BE49-F238E27FC236}">
                    <a16:creationId xmlns:a16="http://schemas.microsoft.com/office/drawing/2014/main" id="{AEA22AA1-3FB2-4280-A610-2E4E2D4E0119}"/>
                  </a:ext>
                </a:extLst>
              </p:cNvPr>
              <p:cNvSpPr>
                <a:spLocks/>
              </p:cNvSpPr>
              <p:nvPr/>
            </p:nvSpPr>
            <p:spPr bwMode="auto">
              <a:xfrm>
                <a:off x="3882890"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95">
                <a:extLst>
                  <a:ext uri="{FF2B5EF4-FFF2-40B4-BE49-F238E27FC236}">
                    <a16:creationId xmlns:a16="http://schemas.microsoft.com/office/drawing/2014/main" id="{25034075-0432-4D93-AF6D-AC6CC06D3A79}"/>
                  </a:ext>
                </a:extLst>
              </p:cNvPr>
              <p:cNvSpPr>
                <a:spLocks/>
              </p:cNvSpPr>
              <p:nvPr/>
            </p:nvSpPr>
            <p:spPr bwMode="auto">
              <a:xfrm>
                <a:off x="4173028"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96">
                <a:extLst>
                  <a:ext uri="{FF2B5EF4-FFF2-40B4-BE49-F238E27FC236}">
                    <a16:creationId xmlns:a16="http://schemas.microsoft.com/office/drawing/2014/main" id="{371987B1-3A0E-4AC3-AE04-49327A3936CA}"/>
                  </a:ext>
                </a:extLst>
              </p:cNvPr>
              <p:cNvSpPr>
                <a:spLocks/>
              </p:cNvSpPr>
              <p:nvPr/>
            </p:nvSpPr>
            <p:spPr bwMode="auto">
              <a:xfrm>
                <a:off x="4463165"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97">
                <a:extLst>
                  <a:ext uri="{FF2B5EF4-FFF2-40B4-BE49-F238E27FC236}">
                    <a16:creationId xmlns:a16="http://schemas.microsoft.com/office/drawing/2014/main" id="{D1FBEF9F-E439-4EB8-B6B9-B56C28B4EF66}"/>
                  </a:ext>
                </a:extLst>
              </p:cNvPr>
              <p:cNvSpPr>
                <a:spLocks/>
              </p:cNvSpPr>
              <p:nvPr/>
            </p:nvSpPr>
            <p:spPr bwMode="auto">
              <a:xfrm>
                <a:off x="4753303" y="4430989"/>
                <a:ext cx="205904" cy="43677"/>
              </a:xfrm>
              <a:custGeom>
                <a:avLst/>
                <a:gdLst>
                  <a:gd name="T0" fmla="*/ 48 w 54"/>
                  <a:gd name="T1" fmla="*/ 11 h 11"/>
                  <a:gd name="T2" fmla="*/ 5 w 54"/>
                  <a:gd name="T3" fmla="*/ 11 h 11"/>
                  <a:gd name="T4" fmla="*/ 0 w 54"/>
                  <a:gd name="T5" fmla="*/ 5 h 11"/>
                  <a:gd name="T6" fmla="*/ 0 w 54"/>
                  <a:gd name="T7" fmla="*/ 5 h 11"/>
                  <a:gd name="T8" fmla="*/ 5 w 54"/>
                  <a:gd name="T9" fmla="*/ 0 h 11"/>
                  <a:gd name="T10" fmla="*/ 48 w 54"/>
                  <a:gd name="T11" fmla="*/ 0 h 11"/>
                  <a:gd name="T12" fmla="*/ 54 w 54"/>
                  <a:gd name="T13" fmla="*/ 5 h 11"/>
                  <a:gd name="T14" fmla="*/ 54 w 54"/>
                  <a:gd name="T15" fmla="*/ 5 h 11"/>
                  <a:gd name="T16" fmla="*/ 48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4" y="2"/>
                      <a:pt x="54" y="5"/>
                    </a:cubicBezTo>
                    <a:cubicBezTo>
                      <a:pt x="54" y="5"/>
                      <a:pt x="54" y="5"/>
                      <a:pt x="54" y="5"/>
                    </a:cubicBezTo>
                    <a:cubicBezTo>
                      <a:pt x="54"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98">
                <a:extLst>
                  <a:ext uri="{FF2B5EF4-FFF2-40B4-BE49-F238E27FC236}">
                    <a16:creationId xmlns:a16="http://schemas.microsoft.com/office/drawing/2014/main" id="{2CF213A3-616E-4341-A566-2BCDFAC4CECB}"/>
                  </a:ext>
                </a:extLst>
              </p:cNvPr>
              <p:cNvSpPr>
                <a:spLocks/>
              </p:cNvSpPr>
              <p:nvPr/>
            </p:nvSpPr>
            <p:spPr bwMode="auto">
              <a:xfrm>
                <a:off x="3527238" y="4165809"/>
                <a:ext cx="1497484" cy="199665"/>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5"/>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5"/>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99">
                <a:extLst>
                  <a:ext uri="{FF2B5EF4-FFF2-40B4-BE49-F238E27FC236}">
                    <a16:creationId xmlns:a16="http://schemas.microsoft.com/office/drawing/2014/main" id="{AC9FF7DC-08B7-409D-87D0-A4791BC39703}"/>
                  </a:ext>
                </a:extLst>
              </p:cNvPr>
              <p:cNvSpPr>
                <a:spLocks/>
              </p:cNvSpPr>
              <p:nvPr/>
            </p:nvSpPr>
            <p:spPr bwMode="auto">
              <a:xfrm>
                <a:off x="3527238" y="6047024"/>
                <a:ext cx="1497484" cy="12479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30"/>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30"/>
                      <a:pt x="388" y="34"/>
                      <a:pt x="375" y="3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00">
                <a:extLst>
                  <a:ext uri="{FF2B5EF4-FFF2-40B4-BE49-F238E27FC236}">
                    <a16:creationId xmlns:a16="http://schemas.microsoft.com/office/drawing/2014/main" id="{3B73BE50-D15B-4AC6-862C-F79A13CA37A8}"/>
                  </a:ext>
                </a:extLst>
              </p:cNvPr>
              <p:cNvSpPr>
                <a:spLocks noChangeArrowheads="1"/>
              </p:cNvSpPr>
              <p:nvPr/>
            </p:nvSpPr>
            <p:spPr bwMode="auto">
              <a:xfrm>
                <a:off x="4700267"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201">
                <a:extLst>
                  <a:ext uri="{FF2B5EF4-FFF2-40B4-BE49-F238E27FC236}">
                    <a16:creationId xmlns:a16="http://schemas.microsoft.com/office/drawing/2014/main" id="{91F353AA-966B-4135-8D89-B5027B48A7B1}"/>
                  </a:ext>
                </a:extLst>
              </p:cNvPr>
              <p:cNvSpPr>
                <a:spLocks noChangeArrowheads="1"/>
              </p:cNvSpPr>
              <p:nvPr/>
            </p:nvSpPr>
            <p:spPr bwMode="auto">
              <a:xfrm>
                <a:off x="4796980" y="4262522"/>
                <a:ext cx="6239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202">
                <a:extLst>
                  <a:ext uri="{FF2B5EF4-FFF2-40B4-BE49-F238E27FC236}">
                    <a16:creationId xmlns:a16="http://schemas.microsoft.com/office/drawing/2014/main" id="{1F6D3723-2A15-4FDA-9898-195AE2BFB760}"/>
                  </a:ext>
                </a:extLst>
              </p:cNvPr>
              <p:cNvSpPr>
                <a:spLocks noChangeArrowheads="1"/>
              </p:cNvSpPr>
              <p:nvPr/>
            </p:nvSpPr>
            <p:spPr bwMode="auto">
              <a:xfrm>
                <a:off x="4893692"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03">
                <a:extLst>
                  <a:ext uri="{FF2B5EF4-FFF2-40B4-BE49-F238E27FC236}">
                    <a16:creationId xmlns:a16="http://schemas.microsoft.com/office/drawing/2014/main" id="{4D2D68D0-69E3-4683-BA94-8CBA385B6AC4}"/>
                  </a:ext>
                </a:extLst>
              </p:cNvPr>
              <p:cNvSpPr>
                <a:spLocks/>
              </p:cNvSpPr>
              <p:nvPr/>
            </p:nvSpPr>
            <p:spPr bwMode="auto">
              <a:xfrm>
                <a:off x="3595872" y="4265641"/>
                <a:ext cx="486682" cy="59275"/>
              </a:xfrm>
              <a:custGeom>
                <a:avLst/>
                <a:gdLst>
                  <a:gd name="T0" fmla="*/ 121 w 127"/>
                  <a:gd name="T1" fmla="*/ 16 h 16"/>
                  <a:gd name="T2" fmla="*/ 6 w 127"/>
                  <a:gd name="T3" fmla="*/ 16 h 16"/>
                  <a:gd name="T4" fmla="*/ 0 w 127"/>
                  <a:gd name="T5" fmla="*/ 10 h 16"/>
                  <a:gd name="T6" fmla="*/ 0 w 127"/>
                  <a:gd name="T7" fmla="*/ 6 h 16"/>
                  <a:gd name="T8" fmla="*/ 6 w 127"/>
                  <a:gd name="T9" fmla="*/ 0 h 16"/>
                  <a:gd name="T10" fmla="*/ 121 w 127"/>
                  <a:gd name="T11" fmla="*/ 0 h 16"/>
                  <a:gd name="T12" fmla="*/ 127 w 127"/>
                  <a:gd name="T13" fmla="*/ 6 h 16"/>
                  <a:gd name="T14" fmla="*/ 127 w 127"/>
                  <a:gd name="T15" fmla="*/ 10 h 16"/>
                  <a:gd name="T16" fmla="*/ 121 w 12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6">
                    <a:moveTo>
                      <a:pt x="121" y="16"/>
                    </a:moveTo>
                    <a:cubicBezTo>
                      <a:pt x="6" y="16"/>
                      <a:pt x="6" y="16"/>
                      <a:pt x="6" y="16"/>
                    </a:cubicBezTo>
                    <a:cubicBezTo>
                      <a:pt x="2" y="16"/>
                      <a:pt x="0" y="13"/>
                      <a:pt x="0" y="10"/>
                    </a:cubicBezTo>
                    <a:cubicBezTo>
                      <a:pt x="0" y="6"/>
                      <a:pt x="0" y="6"/>
                      <a:pt x="0" y="6"/>
                    </a:cubicBezTo>
                    <a:cubicBezTo>
                      <a:pt x="0" y="3"/>
                      <a:pt x="2" y="0"/>
                      <a:pt x="6" y="0"/>
                    </a:cubicBezTo>
                    <a:cubicBezTo>
                      <a:pt x="121" y="0"/>
                      <a:pt x="121" y="0"/>
                      <a:pt x="121" y="0"/>
                    </a:cubicBezTo>
                    <a:cubicBezTo>
                      <a:pt x="125" y="0"/>
                      <a:pt x="127" y="3"/>
                      <a:pt x="127" y="6"/>
                    </a:cubicBezTo>
                    <a:cubicBezTo>
                      <a:pt x="127" y="10"/>
                      <a:pt x="127" y="10"/>
                      <a:pt x="127" y="10"/>
                    </a:cubicBezTo>
                    <a:cubicBezTo>
                      <a:pt x="127" y="13"/>
                      <a:pt x="125" y="16"/>
                      <a:pt x="121"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4">
                <a:extLst>
                  <a:ext uri="{FF2B5EF4-FFF2-40B4-BE49-F238E27FC236}">
                    <a16:creationId xmlns:a16="http://schemas.microsoft.com/office/drawing/2014/main" id="{87EB4522-2DCC-4ABF-8F50-615CBDC44CA5}"/>
                  </a:ext>
                </a:extLst>
              </p:cNvPr>
              <p:cNvSpPr>
                <a:spLocks/>
              </p:cNvSpPr>
              <p:nvPr/>
            </p:nvSpPr>
            <p:spPr bwMode="auto">
              <a:xfrm>
                <a:off x="3882890" y="6090701"/>
                <a:ext cx="78617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05">
                <a:extLst>
                  <a:ext uri="{FF2B5EF4-FFF2-40B4-BE49-F238E27FC236}">
                    <a16:creationId xmlns:a16="http://schemas.microsoft.com/office/drawing/2014/main" id="{FDEE10E2-816D-4501-8015-665992709BAC}"/>
                  </a:ext>
                </a:extLst>
              </p:cNvPr>
              <p:cNvSpPr>
                <a:spLocks/>
              </p:cNvSpPr>
              <p:nvPr/>
            </p:nvSpPr>
            <p:spPr bwMode="auto">
              <a:xfrm>
                <a:off x="3595872" y="4537060"/>
                <a:ext cx="1363335" cy="408689"/>
              </a:xfrm>
              <a:custGeom>
                <a:avLst/>
                <a:gdLst>
                  <a:gd name="T0" fmla="*/ 339 w 357"/>
                  <a:gd name="T1" fmla="*/ 110 h 110"/>
                  <a:gd name="T2" fmla="*/ 17 w 357"/>
                  <a:gd name="T3" fmla="*/ 110 h 110"/>
                  <a:gd name="T4" fmla="*/ 0 w 357"/>
                  <a:gd name="T5" fmla="*/ 93 h 110"/>
                  <a:gd name="T6" fmla="*/ 0 w 357"/>
                  <a:gd name="T7" fmla="*/ 17 h 110"/>
                  <a:gd name="T8" fmla="*/ 17 w 357"/>
                  <a:gd name="T9" fmla="*/ 0 h 110"/>
                  <a:gd name="T10" fmla="*/ 339 w 357"/>
                  <a:gd name="T11" fmla="*/ 0 h 110"/>
                  <a:gd name="T12" fmla="*/ 357 w 357"/>
                  <a:gd name="T13" fmla="*/ 17 h 110"/>
                  <a:gd name="T14" fmla="*/ 357 w 357"/>
                  <a:gd name="T15" fmla="*/ 93 h 110"/>
                  <a:gd name="T16" fmla="*/ 339 w 357"/>
                  <a:gd name="T1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110">
                    <a:moveTo>
                      <a:pt x="339" y="110"/>
                    </a:moveTo>
                    <a:cubicBezTo>
                      <a:pt x="17" y="110"/>
                      <a:pt x="17" y="110"/>
                      <a:pt x="17" y="110"/>
                    </a:cubicBezTo>
                    <a:cubicBezTo>
                      <a:pt x="7" y="110"/>
                      <a:pt x="0" y="102"/>
                      <a:pt x="0" y="93"/>
                    </a:cubicBezTo>
                    <a:cubicBezTo>
                      <a:pt x="0" y="17"/>
                      <a:pt x="0" y="17"/>
                      <a:pt x="0" y="17"/>
                    </a:cubicBezTo>
                    <a:cubicBezTo>
                      <a:pt x="0" y="8"/>
                      <a:pt x="7" y="0"/>
                      <a:pt x="17" y="0"/>
                    </a:cubicBezTo>
                    <a:cubicBezTo>
                      <a:pt x="339" y="0"/>
                      <a:pt x="339" y="0"/>
                      <a:pt x="339" y="0"/>
                    </a:cubicBezTo>
                    <a:cubicBezTo>
                      <a:pt x="349" y="0"/>
                      <a:pt x="357" y="8"/>
                      <a:pt x="357" y="17"/>
                    </a:cubicBezTo>
                    <a:cubicBezTo>
                      <a:pt x="357" y="93"/>
                      <a:pt x="357" y="93"/>
                      <a:pt x="357" y="93"/>
                    </a:cubicBezTo>
                    <a:cubicBezTo>
                      <a:pt x="357" y="102"/>
                      <a:pt x="349" y="110"/>
                      <a:pt x="339" y="11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06">
                <a:extLst>
                  <a:ext uri="{FF2B5EF4-FFF2-40B4-BE49-F238E27FC236}">
                    <a16:creationId xmlns:a16="http://schemas.microsoft.com/office/drawing/2014/main" id="{5D5272D7-13AB-4A31-A1CE-760FEA552FB2}"/>
                  </a:ext>
                </a:extLst>
              </p:cNvPr>
              <p:cNvSpPr>
                <a:spLocks/>
              </p:cNvSpPr>
              <p:nvPr/>
            </p:nvSpPr>
            <p:spPr bwMode="auto">
              <a:xfrm>
                <a:off x="4715866" y="5816162"/>
                <a:ext cx="87353" cy="96713"/>
              </a:xfrm>
              <a:custGeom>
                <a:avLst/>
                <a:gdLst>
                  <a:gd name="T0" fmla="*/ 18 w 23"/>
                  <a:gd name="T1" fmla="*/ 7 h 26"/>
                  <a:gd name="T2" fmla="*/ 10 w 23"/>
                  <a:gd name="T3" fmla="*/ 3 h 26"/>
                  <a:gd name="T4" fmla="*/ 0 w 23"/>
                  <a:gd name="T5" fmla="*/ 9 h 26"/>
                  <a:gd name="T6" fmla="*/ 0 w 23"/>
                  <a:gd name="T7" fmla="*/ 17 h 26"/>
                  <a:gd name="T8" fmla="*/ 10 w 23"/>
                  <a:gd name="T9" fmla="*/ 23 h 26"/>
                  <a:gd name="T10" fmla="*/ 18 w 23"/>
                  <a:gd name="T11" fmla="*/ 19 h 26"/>
                  <a:gd name="T12" fmla="*/ 18 w 23"/>
                  <a:gd name="T13" fmla="*/ 7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18" y="7"/>
                    </a:moveTo>
                    <a:cubicBezTo>
                      <a:pt x="10" y="3"/>
                      <a:pt x="10" y="3"/>
                      <a:pt x="10" y="3"/>
                    </a:cubicBezTo>
                    <a:cubicBezTo>
                      <a:pt x="6" y="0"/>
                      <a:pt x="0" y="3"/>
                      <a:pt x="0" y="9"/>
                    </a:cubicBezTo>
                    <a:cubicBezTo>
                      <a:pt x="0" y="17"/>
                      <a:pt x="0" y="17"/>
                      <a:pt x="0" y="17"/>
                    </a:cubicBezTo>
                    <a:cubicBezTo>
                      <a:pt x="0" y="23"/>
                      <a:pt x="6" y="26"/>
                      <a:pt x="10" y="23"/>
                    </a:cubicBezTo>
                    <a:cubicBezTo>
                      <a:pt x="18" y="19"/>
                      <a:pt x="18" y="19"/>
                      <a:pt x="18" y="19"/>
                    </a:cubicBezTo>
                    <a:cubicBezTo>
                      <a:pt x="23" y="16"/>
                      <a:pt x="23" y="10"/>
                      <a:pt x="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211">
                <a:extLst>
                  <a:ext uri="{FF2B5EF4-FFF2-40B4-BE49-F238E27FC236}">
                    <a16:creationId xmlns:a16="http://schemas.microsoft.com/office/drawing/2014/main" id="{F6A477CE-98E5-45EA-97FC-9E1FBD8A7F97}"/>
                  </a:ext>
                </a:extLst>
              </p:cNvPr>
              <p:cNvSpPr>
                <a:spLocks noChangeArrowheads="1"/>
              </p:cNvSpPr>
              <p:nvPr/>
            </p:nvSpPr>
            <p:spPr bwMode="auto">
              <a:xfrm>
                <a:off x="3068633" y="3888150"/>
                <a:ext cx="68635" cy="6551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212">
                <a:extLst>
                  <a:ext uri="{FF2B5EF4-FFF2-40B4-BE49-F238E27FC236}">
                    <a16:creationId xmlns:a16="http://schemas.microsoft.com/office/drawing/2014/main" id="{35BA2DEB-EE70-49BF-9E05-8420A3433F0A}"/>
                  </a:ext>
                </a:extLst>
              </p:cNvPr>
              <p:cNvSpPr>
                <a:spLocks noChangeArrowheads="1"/>
              </p:cNvSpPr>
              <p:nvPr/>
            </p:nvSpPr>
            <p:spPr bwMode="auto">
              <a:xfrm>
                <a:off x="3374369" y="5139174"/>
                <a:ext cx="65515" cy="6239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213">
                <a:extLst>
                  <a:ext uri="{FF2B5EF4-FFF2-40B4-BE49-F238E27FC236}">
                    <a16:creationId xmlns:a16="http://schemas.microsoft.com/office/drawing/2014/main" id="{E7EEED4F-ADB0-4BAB-8487-902BD333E488}"/>
                  </a:ext>
                </a:extLst>
              </p:cNvPr>
              <p:cNvSpPr>
                <a:spLocks/>
              </p:cNvSpPr>
              <p:nvPr/>
            </p:nvSpPr>
            <p:spPr bwMode="auto">
              <a:xfrm>
                <a:off x="3099831" y="3916228"/>
                <a:ext cx="330694" cy="1260383"/>
              </a:xfrm>
              <a:custGeom>
                <a:avLst/>
                <a:gdLst>
                  <a:gd name="T0" fmla="*/ 85 w 87"/>
                  <a:gd name="T1" fmla="*/ 339 h 339"/>
                  <a:gd name="T2" fmla="*/ 62 w 87"/>
                  <a:gd name="T3" fmla="*/ 339 h 339"/>
                  <a:gd name="T4" fmla="*/ 42 w 87"/>
                  <a:gd name="T5" fmla="*/ 319 h 339"/>
                  <a:gd name="T6" fmla="*/ 42 w 87"/>
                  <a:gd name="T7" fmla="*/ 20 h 339"/>
                  <a:gd name="T8" fmla="*/ 24 w 87"/>
                  <a:gd name="T9" fmla="*/ 3 h 339"/>
                  <a:gd name="T10" fmla="*/ 1 w 87"/>
                  <a:gd name="T11" fmla="*/ 3 h 339"/>
                  <a:gd name="T12" fmla="*/ 0 w 87"/>
                  <a:gd name="T13" fmla="*/ 2 h 339"/>
                  <a:gd name="T14" fmla="*/ 1 w 87"/>
                  <a:gd name="T15" fmla="*/ 0 h 339"/>
                  <a:gd name="T16" fmla="*/ 24 w 87"/>
                  <a:gd name="T17" fmla="*/ 0 h 339"/>
                  <a:gd name="T18" fmla="*/ 45 w 87"/>
                  <a:gd name="T19" fmla="*/ 20 h 339"/>
                  <a:gd name="T20" fmla="*/ 45 w 87"/>
                  <a:gd name="T21" fmla="*/ 319 h 339"/>
                  <a:gd name="T22" fmla="*/ 62 w 87"/>
                  <a:gd name="T23" fmla="*/ 336 h 339"/>
                  <a:gd name="T24" fmla="*/ 85 w 87"/>
                  <a:gd name="T25" fmla="*/ 336 h 339"/>
                  <a:gd name="T26" fmla="*/ 87 w 87"/>
                  <a:gd name="T27" fmla="*/ 337 h 339"/>
                  <a:gd name="T28" fmla="*/ 85 w 87"/>
                  <a:gd name="T2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339">
                    <a:moveTo>
                      <a:pt x="85" y="339"/>
                    </a:moveTo>
                    <a:cubicBezTo>
                      <a:pt x="62" y="339"/>
                      <a:pt x="62" y="339"/>
                      <a:pt x="62" y="339"/>
                    </a:cubicBezTo>
                    <a:cubicBezTo>
                      <a:pt x="51" y="339"/>
                      <a:pt x="42" y="330"/>
                      <a:pt x="42" y="319"/>
                    </a:cubicBezTo>
                    <a:cubicBezTo>
                      <a:pt x="42" y="20"/>
                      <a:pt x="42" y="20"/>
                      <a:pt x="42" y="20"/>
                    </a:cubicBezTo>
                    <a:cubicBezTo>
                      <a:pt x="42" y="11"/>
                      <a:pt x="34" y="3"/>
                      <a:pt x="24" y="3"/>
                    </a:cubicBezTo>
                    <a:cubicBezTo>
                      <a:pt x="1" y="3"/>
                      <a:pt x="1" y="3"/>
                      <a:pt x="1" y="3"/>
                    </a:cubicBezTo>
                    <a:cubicBezTo>
                      <a:pt x="0" y="3"/>
                      <a:pt x="0" y="2"/>
                      <a:pt x="0" y="2"/>
                    </a:cubicBezTo>
                    <a:cubicBezTo>
                      <a:pt x="0" y="1"/>
                      <a:pt x="0" y="0"/>
                      <a:pt x="1" y="0"/>
                    </a:cubicBezTo>
                    <a:cubicBezTo>
                      <a:pt x="24" y="0"/>
                      <a:pt x="24" y="0"/>
                      <a:pt x="24" y="0"/>
                    </a:cubicBezTo>
                    <a:cubicBezTo>
                      <a:pt x="36" y="0"/>
                      <a:pt x="45" y="9"/>
                      <a:pt x="45" y="20"/>
                    </a:cubicBezTo>
                    <a:cubicBezTo>
                      <a:pt x="45" y="319"/>
                      <a:pt x="45" y="319"/>
                      <a:pt x="45" y="319"/>
                    </a:cubicBezTo>
                    <a:cubicBezTo>
                      <a:pt x="45" y="328"/>
                      <a:pt x="52" y="336"/>
                      <a:pt x="62" y="336"/>
                    </a:cubicBezTo>
                    <a:cubicBezTo>
                      <a:pt x="85" y="336"/>
                      <a:pt x="85" y="336"/>
                      <a:pt x="85" y="336"/>
                    </a:cubicBezTo>
                    <a:cubicBezTo>
                      <a:pt x="86" y="336"/>
                      <a:pt x="87" y="337"/>
                      <a:pt x="87" y="337"/>
                    </a:cubicBezTo>
                    <a:cubicBezTo>
                      <a:pt x="87" y="338"/>
                      <a:pt x="86" y="339"/>
                      <a:pt x="85" y="339"/>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218">
                <a:extLst>
                  <a:ext uri="{FF2B5EF4-FFF2-40B4-BE49-F238E27FC236}">
                    <a16:creationId xmlns:a16="http://schemas.microsoft.com/office/drawing/2014/main" id="{FAF6B608-0A7F-4321-AFFC-DFC867EA9427}"/>
                  </a:ext>
                </a:extLst>
              </p:cNvPr>
              <p:cNvSpPr>
                <a:spLocks/>
              </p:cNvSpPr>
              <p:nvPr/>
            </p:nvSpPr>
            <p:spPr bwMode="auto">
              <a:xfrm>
                <a:off x="4023279" y="3894390"/>
                <a:ext cx="77994" cy="184066"/>
              </a:xfrm>
              <a:custGeom>
                <a:avLst/>
                <a:gdLst>
                  <a:gd name="T0" fmla="*/ 13 w 20"/>
                  <a:gd name="T1" fmla="*/ 50 h 50"/>
                  <a:gd name="T2" fmla="*/ 6 w 20"/>
                  <a:gd name="T3" fmla="*/ 50 h 50"/>
                  <a:gd name="T4" fmla="*/ 0 w 20"/>
                  <a:gd name="T5" fmla="*/ 43 h 50"/>
                  <a:gd name="T6" fmla="*/ 0 w 20"/>
                  <a:gd name="T7" fmla="*/ 7 h 50"/>
                  <a:gd name="T8" fmla="*/ 6 w 20"/>
                  <a:gd name="T9" fmla="*/ 0 h 50"/>
                  <a:gd name="T10" fmla="*/ 13 w 20"/>
                  <a:gd name="T11" fmla="*/ 0 h 50"/>
                  <a:gd name="T12" fmla="*/ 20 w 20"/>
                  <a:gd name="T13" fmla="*/ 7 h 50"/>
                  <a:gd name="T14" fmla="*/ 20 w 20"/>
                  <a:gd name="T15" fmla="*/ 43 h 50"/>
                  <a:gd name="T16" fmla="*/ 13 w 2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0">
                    <a:moveTo>
                      <a:pt x="13" y="50"/>
                    </a:moveTo>
                    <a:cubicBezTo>
                      <a:pt x="6" y="50"/>
                      <a:pt x="6" y="50"/>
                      <a:pt x="6" y="50"/>
                    </a:cubicBezTo>
                    <a:cubicBezTo>
                      <a:pt x="3" y="50"/>
                      <a:pt x="0" y="47"/>
                      <a:pt x="0" y="43"/>
                    </a:cubicBezTo>
                    <a:cubicBezTo>
                      <a:pt x="0" y="7"/>
                      <a:pt x="0" y="7"/>
                      <a:pt x="0" y="7"/>
                    </a:cubicBezTo>
                    <a:cubicBezTo>
                      <a:pt x="0" y="3"/>
                      <a:pt x="3" y="0"/>
                      <a:pt x="6" y="0"/>
                    </a:cubicBezTo>
                    <a:cubicBezTo>
                      <a:pt x="13" y="0"/>
                      <a:pt x="13" y="0"/>
                      <a:pt x="13" y="0"/>
                    </a:cubicBezTo>
                    <a:cubicBezTo>
                      <a:pt x="17" y="0"/>
                      <a:pt x="20" y="3"/>
                      <a:pt x="20" y="7"/>
                    </a:cubicBezTo>
                    <a:cubicBezTo>
                      <a:pt x="20" y="43"/>
                      <a:pt x="20" y="43"/>
                      <a:pt x="20" y="43"/>
                    </a:cubicBezTo>
                    <a:cubicBezTo>
                      <a:pt x="20" y="47"/>
                      <a:pt x="17" y="50"/>
                      <a:pt x="13" y="5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219">
                <a:extLst>
                  <a:ext uri="{FF2B5EF4-FFF2-40B4-BE49-F238E27FC236}">
                    <a16:creationId xmlns:a16="http://schemas.microsoft.com/office/drawing/2014/main" id="{7F955994-EFA7-42C5-B14C-29E5D28F923F}"/>
                  </a:ext>
                </a:extLst>
              </p:cNvPr>
              <p:cNvSpPr>
                <a:spLocks/>
              </p:cNvSpPr>
              <p:nvPr/>
            </p:nvSpPr>
            <p:spPr bwMode="auto">
              <a:xfrm>
                <a:off x="4135591" y="3844474"/>
                <a:ext cx="74874" cy="233982"/>
              </a:xfrm>
              <a:custGeom>
                <a:avLst/>
                <a:gdLst>
                  <a:gd name="T0" fmla="*/ 14 w 20"/>
                  <a:gd name="T1" fmla="*/ 63 h 63"/>
                  <a:gd name="T2" fmla="*/ 7 w 20"/>
                  <a:gd name="T3" fmla="*/ 63 h 63"/>
                  <a:gd name="T4" fmla="*/ 0 w 20"/>
                  <a:gd name="T5" fmla="*/ 56 h 63"/>
                  <a:gd name="T6" fmla="*/ 0 w 20"/>
                  <a:gd name="T7" fmla="*/ 7 h 63"/>
                  <a:gd name="T8" fmla="*/ 7 w 20"/>
                  <a:gd name="T9" fmla="*/ 0 h 63"/>
                  <a:gd name="T10" fmla="*/ 14 w 20"/>
                  <a:gd name="T11" fmla="*/ 0 h 63"/>
                  <a:gd name="T12" fmla="*/ 20 w 20"/>
                  <a:gd name="T13" fmla="*/ 7 h 63"/>
                  <a:gd name="T14" fmla="*/ 20 w 20"/>
                  <a:gd name="T15" fmla="*/ 56 h 63"/>
                  <a:gd name="T16" fmla="*/ 14 w 20"/>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3">
                    <a:moveTo>
                      <a:pt x="14" y="63"/>
                    </a:moveTo>
                    <a:cubicBezTo>
                      <a:pt x="7" y="63"/>
                      <a:pt x="7" y="63"/>
                      <a:pt x="7" y="63"/>
                    </a:cubicBezTo>
                    <a:cubicBezTo>
                      <a:pt x="3" y="63"/>
                      <a:pt x="0" y="60"/>
                      <a:pt x="0" y="56"/>
                    </a:cubicBezTo>
                    <a:cubicBezTo>
                      <a:pt x="0" y="7"/>
                      <a:pt x="0" y="7"/>
                      <a:pt x="0" y="7"/>
                    </a:cubicBezTo>
                    <a:cubicBezTo>
                      <a:pt x="0" y="3"/>
                      <a:pt x="3" y="0"/>
                      <a:pt x="7" y="0"/>
                    </a:cubicBezTo>
                    <a:cubicBezTo>
                      <a:pt x="14" y="0"/>
                      <a:pt x="14" y="0"/>
                      <a:pt x="14" y="0"/>
                    </a:cubicBezTo>
                    <a:cubicBezTo>
                      <a:pt x="17" y="0"/>
                      <a:pt x="20" y="3"/>
                      <a:pt x="20" y="7"/>
                    </a:cubicBezTo>
                    <a:cubicBezTo>
                      <a:pt x="20" y="56"/>
                      <a:pt x="20" y="56"/>
                      <a:pt x="20" y="56"/>
                    </a:cubicBezTo>
                    <a:cubicBezTo>
                      <a:pt x="20" y="60"/>
                      <a:pt x="17" y="63"/>
                      <a:pt x="14"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220">
                <a:extLst>
                  <a:ext uri="{FF2B5EF4-FFF2-40B4-BE49-F238E27FC236}">
                    <a16:creationId xmlns:a16="http://schemas.microsoft.com/office/drawing/2014/main" id="{65BB1B59-2191-4994-89A0-6B1365330269}"/>
                  </a:ext>
                </a:extLst>
              </p:cNvPr>
              <p:cNvSpPr>
                <a:spLocks/>
              </p:cNvSpPr>
              <p:nvPr/>
            </p:nvSpPr>
            <p:spPr bwMode="auto">
              <a:xfrm>
                <a:off x="4247902" y="3791438"/>
                <a:ext cx="77994" cy="287018"/>
              </a:xfrm>
              <a:custGeom>
                <a:avLst/>
                <a:gdLst>
                  <a:gd name="T0" fmla="*/ 13 w 20"/>
                  <a:gd name="T1" fmla="*/ 77 h 77"/>
                  <a:gd name="T2" fmla="*/ 6 w 20"/>
                  <a:gd name="T3" fmla="*/ 77 h 77"/>
                  <a:gd name="T4" fmla="*/ 0 w 20"/>
                  <a:gd name="T5" fmla="*/ 70 h 77"/>
                  <a:gd name="T6" fmla="*/ 0 w 20"/>
                  <a:gd name="T7" fmla="*/ 6 h 77"/>
                  <a:gd name="T8" fmla="*/ 6 w 20"/>
                  <a:gd name="T9" fmla="*/ 0 h 77"/>
                  <a:gd name="T10" fmla="*/ 13 w 20"/>
                  <a:gd name="T11" fmla="*/ 0 h 77"/>
                  <a:gd name="T12" fmla="*/ 20 w 20"/>
                  <a:gd name="T13" fmla="*/ 6 h 77"/>
                  <a:gd name="T14" fmla="*/ 20 w 20"/>
                  <a:gd name="T15" fmla="*/ 70 h 77"/>
                  <a:gd name="T16" fmla="*/ 13 w 20"/>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3" y="77"/>
                    </a:moveTo>
                    <a:cubicBezTo>
                      <a:pt x="6" y="77"/>
                      <a:pt x="6" y="77"/>
                      <a:pt x="6" y="77"/>
                    </a:cubicBezTo>
                    <a:cubicBezTo>
                      <a:pt x="3" y="77"/>
                      <a:pt x="0" y="74"/>
                      <a:pt x="0" y="70"/>
                    </a:cubicBezTo>
                    <a:cubicBezTo>
                      <a:pt x="0" y="6"/>
                      <a:pt x="0" y="6"/>
                      <a:pt x="0" y="6"/>
                    </a:cubicBezTo>
                    <a:cubicBezTo>
                      <a:pt x="0" y="3"/>
                      <a:pt x="3" y="0"/>
                      <a:pt x="6" y="0"/>
                    </a:cubicBezTo>
                    <a:cubicBezTo>
                      <a:pt x="13" y="0"/>
                      <a:pt x="13" y="0"/>
                      <a:pt x="13" y="0"/>
                    </a:cubicBezTo>
                    <a:cubicBezTo>
                      <a:pt x="17" y="0"/>
                      <a:pt x="20" y="3"/>
                      <a:pt x="20" y="6"/>
                    </a:cubicBezTo>
                    <a:cubicBezTo>
                      <a:pt x="20" y="70"/>
                      <a:pt x="20" y="70"/>
                      <a:pt x="20" y="70"/>
                    </a:cubicBezTo>
                    <a:cubicBezTo>
                      <a:pt x="20" y="74"/>
                      <a:pt x="17" y="77"/>
                      <a:pt x="13" y="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221">
                <a:extLst>
                  <a:ext uri="{FF2B5EF4-FFF2-40B4-BE49-F238E27FC236}">
                    <a16:creationId xmlns:a16="http://schemas.microsoft.com/office/drawing/2014/main" id="{9C4FFB17-0242-4D41-A073-33C99A6B1E58}"/>
                  </a:ext>
                </a:extLst>
              </p:cNvPr>
              <p:cNvSpPr>
                <a:spLocks/>
              </p:cNvSpPr>
              <p:nvPr/>
            </p:nvSpPr>
            <p:spPr bwMode="auto">
              <a:xfrm>
                <a:off x="4360213" y="3747761"/>
                <a:ext cx="74874" cy="330695"/>
              </a:xfrm>
              <a:custGeom>
                <a:avLst/>
                <a:gdLst>
                  <a:gd name="T0" fmla="*/ 14 w 20"/>
                  <a:gd name="T1" fmla="*/ 89 h 89"/>
                  <a:gd name="T2" fmla="*/ 7 w 20"/>
                  <a:gd name="T3" fmla="*/ 89 h 89"/>
                  <a:gd name="T4" fmla="*/ 0 w 20"/>
                  <a:gd name="T5" fmla="*/ 82 h 89"/>
                  <a:gd name="T6" fmla="*/ 0 w 20"/>
                  <a:gd name="T7" fmla="*/ 7 h 89"/>
                  <a:gd name="T8" fmla="*/ 7 w 20"/>
                  <a:gd name="T9" fmla="*/ 0 h 89"/>
                  <a:gd name="T10" fmla="*/ 14 w 20"/>
                  <a:gd name="T11" fmla="*/ 0 h 89"/>
                  <a:gd name="T12" fmla="*/ 20 w 20"/>
                  <a:gd name="T13" fmla="*/ 7 h 89"/>
                  <a:gd name="T14" fmla="*/ 20 w 20"/>
                  <a:gd name="T15" fmla="*/ 82 h 89"/>
                  <a:gd name="T16" fmla="*/ 14 w 20"/>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9">
                    <a:moveTo>
                      <a:pt x="14" y="89"/>
                    </a:moveTo>
                    <a:cubicBezTo>
                      <a:pt x="7" y="89"/>
                      <a:pt x="7" y="89"/>
                      <a:pt x="7" y="89"/>
                    </a:cubicBezTo>
                    <a:cubicBezTo>
                      <a:pt x="3" y="89"/>
                      <a:pt x="0" y="86"/>
                      <a:pt x="0" y="82"/>
                    </a:cubicBezTo>
                    <a:cubicBezTo>
                      <a:pt x="0" y="7"/>
                      <a:pt x="0" y="7"/>
                      <a:pt x="0" y="7"/>
                    </a:cubicBezTo>
                    <a:cubicBezTo>
                      <a:pt x="0" y="3"/>
                      <a:pt x="3" y="0"/>
                      <a:pt x="7" y="0"/>
                    </a:cubicBezTo>
                    <a:cubicBezTo>
                      <a:pt x="14" y="0"/>
                      <a:pt x="14" y="0"/>
                      <a:pt x="14" y="0"/>
                    </a:cubicBezTo>
                    <a:cubicBezTo>
                      <a:pt x="17" y="0"/>
                      <a:pt x="20" y="3"/>
                      <a:pt x="20" y="7"/>
                    </a:cubicBezTo>
                    <a:cubicBezTo>
                      <a:pt x="20" y="82"/>
                      <a:pt x="20" y="82"/>
                      <a:pt x="20" y="82"/>
                    </a:cubicBezTo>
                    <a:cubicBezTo>
                      <a:pt x="20" y="86"/>
                      <a:pt x="17" y="89"/>
                      <a:pt x="14" y="8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868B9D86-CB5E-4A88-AE4C-668836B3A8A5}"/>
                </a:ext>
              </a:extLst>
            </p:cNvPr>
            <p:cNvGrpSpPr/>
            <p:nvPr/>
          </p:nvGrpSpPr>
          <p:grpSpPr>
            <a:xfrm>
              <a:off x="1049360" y="3331909"/>
              <a:ext cx="1501416" cy="1185601"/>
              <a:chOff x="-2928938" y="2089151"/>
              <a:chExt cx="2301875" cy="1817687"/>
            </a:xfrm>
          </p:grpSpPr>
          <p:sp>
            <p:nvSpPr>
              <p:cNvPr id="46" name="Freeform 16">
                <a:extLst>
                  <a:ext uri="{FF2B5EF4-FFF2-40B4-BE49-F238E27FC236}">
                    <a16:creationId xmlns:a16="http://schemas.microsoft.com/office/drawing/2014/main" id="{8BDD7F69-CD8E-45AC-BA66-99EEF8D15059}"/>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54ED48A3-2C10-4268-9D7C-3A6D89931EAF}"/>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0E050A17-3EA0-46EE-854C-3B3B447F12D2}"/>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9">
                <a:extLst>
                  <a:ext uri="{FF2B5EF4-FFF2-40B4-BE49-F238E27FC236}">
                    <a16:creationId xmlns:a16="http://schemas.microsoft.com/office/drawing/2014/main" id="{F0D190C4-D6B9-48DB-B65B-0BE9E8F73EF5}"/>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a:extLst>
                  <a:ext uri="{FF2B5EF4-FFF2-40B4-BE49-F238E27FC236}">
                    <a16:creationId xmlns:a16="http://schemas.microsoft.com/office/drawing/2014/main" id="{9D2B235D-18F3-4262-93EF-770224373F43}"/>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a:extLst>
                  <a:ext uri="{FF2B5EF4-FFF2-40B4-BE49-F238E27FC236}">
                    <a16:creationId xmlns:a16="http://schemas.microsoft.com/office/drawing/2014/main" id="{3FA51631-78FB-4937-BADD-0F0A9C8CEF1D}"/>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a:extLst>
                  <a:ext uri="{FF2B5EF4-FFF2-40B4-BE49-F238E27FC236}">
                    <a16:creationId xmlns:a16="http://schemas.microsoft.com/office/drawing/2014/main" id="{ED3A00F9-2B92-4857-99FA-0669C02FF1AB}"/>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3">
                <a:extLst>
                  <a:ext uri="{FF2B5EF4-FFF2-40B4-BE49-F238E27FC236}">
                    <a16:creationId xmlns:a16="http://schemas.microsoft.com/office/drawing/2014/main" id="{AD3A3B72-705F-4CB1-A0C9-2E7A0F60FC41}"/>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8E169FE5-2280-4082-8BA2-0E751E059FA2}"/>
                  </a:ext>
                </a:extLst>
              </p:cNvPr>
              <p:cNvSpPr>
                <a:spLocks noChangeArrowheads="1"/>
              </p:cNvSpPr>
              <p:nvPr/>
            </p:nvSpPr>
            <p:spPr bwMode="auto">
              <a:xfrm>
                <a:off x="-2857500" y="2303463"/>
                <a:ext cx="2197100" cy="137001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BDC4E37E-1373-4382-91E9-28634970822C}"/>
                  </a:ext>
                </a:extLst>
              </p:cNvPr>
              <p:cNvSpPr>
                <a:spLocks noChangeArrowheads="1"/>
              </p:cNvSpPr>
              <p:nvPr/>
            </p:nvSpPr>
            <p:spPr bwMode="auto">
              <a:xfrm>
                <a:off x="-2857500" y="2303463"/>
                <a:ext cx="21971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24AFC9B-901B-466A-AFE8-4225E1243AB2}"/>
                  </a:ext>
                </a:extLst>
              </p:cNvPr>
              <p:cNvSpPr>
                <a:spLocks noChangeArrowheads="1"/>
              </p:cNvSpPr>
              <p:nvPr/>
            </p:nvSpPr>
            <p:spPr bwMode="auto">
              <a:xfrm>
                <a:off x="-1651000" y="2303463"/>
                <a:ext cx="9906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4C2CF8DF-FD53-410F-97D5-FFAB6843771E}"/>
                  </a:ext>
                </a:extLst>
              </p:cNvPr>
              <p:cNvSpPr>
                <a:spLocks noChangeArrowheads="1"/>
              </p:cNvSpPr>
              <p:nvPr/>
            </p:nvSpPr>
            <p:spPr bwMode="auto">
              <a:xfrm>
                <a:off x="-1651000" y="2303463"/>
                <a:ext cx="9906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EDD3DE52-29D4-47F0-93DA-1D4B5B348654}"/>
                  </a:ext>
                </a:extLst>
              </p:cNvPr>
              <p:cNvSpPr>
                <a:spLocks noChangeArrowheads="1"/>
              </p:cNvSpPr>
              <p:nvPr/>
            </p:nvSpPr>
            <p:spPr bwMode="auto">
              <a:xfrm>
                <a:off x="-803275" y="2155825"/>
                <a:ext cx="79375" cy="106362"/>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a:extLst>
                  <a:ext uri="{FF2B5EF4-FFF2-40B4-BE49-F238E27FC236}">
                    <a16:creationId xmlns:a16="http://schemas.microsoft.com/office/drawing/2014/main" id="{FA78F635-7637-44F0-9130-099F7268DC11}"/>
                  </a:ext>
                </a:extLst>
              </p:cNvPr>
              <p:cNvSpPr>
                <a:spLocks noChangeArrowheads="1"/>
              </p:cNvSpPr>
              <p:nvPr/>
            </p:nvSpPr>
            <p:spPr bwMode="auto">
              <a:xfrm>
                <a:off x="-803275" y="2155825"/>
                <a:ext cx="793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a:extLst>
                  <a:ext uri="{FF2B5EF4-FFF2-40B4-BE49-F238E27FC236}">
                    <a16:creationId xmlns:a16="http://schemas.microsoft.com/office/drawing/2014/main" id="{4C12E0E5-BD3F-4D9F-82BA-955B1898445A}"/>
                  </a:ext>
                </a:extLst>
              </p:cNvPr>
              <p:cNvSpPr>
                <a:spLocks noChangeArrowheads="1"/>
              </p:cNvSpPr>
              <p:nvPr/>
            </p:nvSpPr>
            <p:spPr bwMode="auto">
              <a:xfrm>
                <a:off x="-803275" y="2262188"/>
                <a:ext cx="79375" cy="41275"/>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1">
                <a:extLst>
                  <a:ext uri="{FF2B5EF4-FFF2-40B4-BE49-F238E27FC236}">
                    <a16:creationId xmlns:a16="http://schemas.microsoft.com/office/drawing/2014/main" id="{AB6DE6DC-B878-477C-B763-481BB0CCF40E}"/>
                  </a:ext>
                </a:extLst>
              </p:cNvPr>
              <p:cNvSpPr>
                <a:spLocks noChangeArrowheads="1"/>
              </p:cNvSpPr>
              <p:nvPr/>
            </p:nvSpPr>
            <p:spPr bwMode="auto">
              <a:xfrm>
                <a:off x="-803275" y="2262188"/>
                <a:ext cx="79375"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2">
                <a:extLst>
                  <a:ext uri="{FF2B5EF4-FFF2-40B4-BE49-F238E27FC236}">
                    <a16:creationId xmlns:a16="http://schemas.microsoft.com/office/drawing/2014/main" id="{165B2F82-5DD8-44EC-90DB-B5AA0F380247}"/>
                  </a:ext>
                </a:extLst>
              </p:cNvPr>
              <p:cNvSpPr>
                <a:spLocks noChangeArrowheads="1"/>
              </p:cNvSpPr>
              <p:nvPr/>
            </p:nvSpPr>
            <p:spPr bwMode="auto">
              <a:xfrm>
                <a:off x="-803275" y="3673475"/>
                <a:ext cx="79375" cy="15875"/>
              </a:xfrm>
              <a:prstGeom prst="rect">
                <a:avLst/>
              </a:prstGeom>
              <a:solidFill>
                <a:srgbClr val="39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3">
                <a:extLst>
                  <a:ext uri="{FF2B5EF4-FFF2-40B4-BE49-F238E27FC236}">
                    <a16:creationId xmlns:a16="http://schemas.microsoft.com/office/drawing/2014/main" id="{04CE3A27-1DF6-4C79-8D2E-6BA5AC0B3945}"/>
                  </a:ext>
                </a:extLst>
              </p:cNvPr>
              <p:cNvSpPr>
                <a:spLocks noChangeArrowheads="1"/>
              </p:cNvSpPr>
              <p:nvPr/>
            </p:nvSpPr>
            <p:spPr bwMode="auto">
              <a:xfrm>
                <a:off x="-803275" y="3673475"/>
                <a:ext cx="793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4">
                <a:extLst>
                  <a:ext uri="{FF2B5EF4-FFF2-40B4-BE49-F238E27FC236}">
                    <a16:creationId xmlns:a16="http://schemas.microsoft.com/office/drawing/2014/main" id="{E046102A-0299-4B6D-A4B1-09948D9BD00A}"/>
                  </a:ext>
                </a:extLst>
              </p:cNvPr>
              <p:cNvSpPr>
                <a:spLocks noChangeArrowheads="1"/>
              </p:cNvSpPr>
              <p:nvPr/>
            </p:nvSpPr>
            <p:spPr bwMode="auto">
              <a:xfrm>
                <a:off x="-803275" y="2303463"/>
                <a:ext cx="79375" cy="1370012"/>
              </a:xfrm>
              <a:prstGeom prst="rect">
                <a:avLst/>
              </a:prstGeom>
              <a:solidFill>
                <a:srgbClr val="9192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5">
                <a:extLst>
                  <a:ext uri="{FF2B5EF4-FFF2-40B4-BE49-F238E27FC236}">
                    <a16:creationId xmlns:a16="http://schemas.microsoft.com/office/drawing/2014/main" id="{42902818-9F36-4F9A-AB74-F9D1FD2B8A7B}"/>
                  </a:ext>
                </a:extLst>
              </p:cNvPr>
              <p:cNvSpPr>
                <a:spLocks noChangeArrowheads="1"/>
              </p:cNvSpPr>
              <p:nvPr/>
            </p:nvSpPr>
            <p:spPr bwMode="auto">
              <a:xfrm>
                <a:off x="-803275" y="2303463"/>
                <a:ext cx="793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6">
                <a:extLst>
                  <a:ext uri="{FF2B5EF4-FFF2-40B4-BE49-F238E27FC236}">
                    <a16:creationId xmlns:a16="http://schemas.microsoft.com/office/drawing/2014/main" id="{33D9B1CC-C970-40F2-B44A-893A9BC2D3E2}"/>
                  </a:ext>
                </a:extLst>
              </p:cNvPr>
              <p:cNvSpPr>
                <a:spLocks noChangeArrowheads="1"/>
              </p:cNvSpPr>
              <p:nvPr/>
            </p:nvSpPr>
            <p:spPr bwMode="auto">
              <a:xfrm>
                <a:off x="-1784350" y="2303463"/>
                <a:ext cx="508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7">
                <a:extLst>
                  <a:ext uri="{FF2B5EF4-FFF2-40B4-BE49-F238E27FC236}">
                    <a16:creationId xmlns:a16="http://schemas.microsoft.com/office/drawing/2014/main" id="{B59B6919-C174-473A-A33C-5C77628D88FD}"/>
                  </a:ext>
                </a:extLst>
              </p:cNvPr>
              <p:cNvSpPr>
                <a:spLocks/>
              </p:cNvSpPr>
              <p:nvPr/>
            </p:nvSpPr>
            <p:spPr bwMode="auto">
              <a:xfrm>
                <a:off x="-1738313" y="2089151"/>
                <a:ext cx="947737" cy="1793875"/>
              </a:xfrm>
              <a:custGeom>
                <a:avLst/>
                <a:gdLst>
                  <a:gd name="T0" fmla="*/ 0 w 597"/>
                  <a:gd name="T1" fmla="*/ 998 h 1130"/>
                  <a:gd name="T2" fmla="*/ 597 w 597"/>
                  <a:gd name="T3" fmla="*/ 1130 h 1130"/>
                  <a:gd name="T4" fmla="*/ 597 w 597"/>
                  <a:gd name="T5" fmla="*/ 0 h 1130"/>
                  <a:gd name="T6" fmla="*/ 0 w 597"/>
                  <a:gd name="T7" fmla="*/ 135 h 1130"/>
                  <a:gd name="T8" fmla="*/ 0 w 597"/>
                  <a:gd name="T9" fmla="*/ 998 h 1130"/>
                </a:gdLst>
                <a:ahLst/>
                <a:cxnLst>
                  <a:cxn ang="0">
                    <a:pos x="T0" y="T1"/>
                  </a:cxn>
                  <a:cxn ang="0">
                    <a:pos x="T2" y="T3"/>
                  </a:cxn>
                  <a:cxn ang="0">
                    <a:pos x="T4" y="T5"/>
                  </a:cxn>
                  <a:cxn ang="0">
                    <a:pos x="T6" y="T7"/>
                  </a:cxn>
                  <a:cxn ang="0">
                    <a:pos x="T8" y="T9"/>
                  </a:cxn>
                </a:cxnLst>
                <a:rect l="0" t="0" r="r" b="b"/>
                <a:pathLst>
                  <a:path w="597" h="1130">
                    <a:moveTo>
                      <a:pt x="0" y="998"/>
                    </a:moveTo>
                    <a:lnTo>
                      <a:pt x="597" y="1130"/>
                    </a:lnTo>
                    <a:lnTo>
                      <a:pt x="597" y="0"/>
                    </a:lnTo>
                    <a:lnTo>
                      <a:pt x="0" y="135"/>
                    </a:lnTo>
                    <a:lnTo>
                      <a:pt x="0" y="9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8">
                <a:extLst>
                  <a:ext uri="{FF2B5EF4-FFF2-40B4-BE49-F238E27FC236}">
                    <a16:creationId xmlns:a16="http://schemas.microsoft.com/office/drawing/2014/main" id="{A335ACCF-B4F1-4F04-AEE8-221E4BA069C2}"/>
                  </a:ext>
                </a:extLst>
              </p:cNvPr>
              <p:cNvSpPr>
                <a:spLocks noChangeArrowheads="1"/>
              </p:cNvSpPr>
              <p:nvPr/>
            </p:nvSpPr>
            <p:spPr bwMode="auto">
              <a:xfrm>
                <a:off x="-2463800" y="2516188"/>
                <a:ext cx="347662"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9">
                <a:extLst>
                  <a:ext uri="{FF2B5EF4-FFF2-40B4-BE49-F238E27FC236}">
                    <a16:creationId xmlns:a16="http://schemas.microsoft.com/office/drawing/2014/main" id="{AE4843F3-1992-4CDB-9B2C-CFF4616EA547}"/>
                  </a:ext>
                </a:extLst>
              </p:cNvPr>
              <p:cNvSpPr>
                <a:spLocks noChangeArrowheads="1"/>
              </p:cNvSpPr>
              <p:nvPr/>
            </p:nvSpPr>
            <p:spPr bwMode="auto">
              <a:xfrm>
                <a:off x="-2668588" y="2695575"/>
                <a:ext cx="7588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0">
                <a:extLst>
                  <a:ext uri="{FF2B5EF4-FFF2-40B4-BE49-F238E27FC236}">
                    <a16:creationId xmlns:a16="http://schemas.microsoft.com/office/drawing/2014/main" id="{547F7FCA-CABD-4279-9E53-472FD1696F39}"/>
                  </a:ext>
                </a:extLst>
              </p:cNvPr>
              <p:cNvSpPr>
                <a:spLocks noChangeArrowheads="1"/>
              </p:cNvSpPr>
              <p:nvPr/>
            </p:nvSpPr>
            <p:spPr bwMode="auto">
              <a:xfrm>
                <a:off x="-2668588" y="2794000"/>
                <a:ext cx="758825" cy="41275"/>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1">
                <a:extLst>
                  <a:ext uri="{FF2B5EF4-FFF2-40B4-BE49-F238E27FC236}">
                    <a16:creationId xmlns:a16="http://schemas.microsoft.com/office/drawing/2014/main" id="{BCBD5D5B-2304-40B7-9C38-7374F076DC9B}"/>
                  </a:ext>
                </a:extLst>
              </p:cNvPr>
              <p:cNvSpPr>
                <a:spLocks noChangeArrowheads="1"/>
              </p:cNvSpPr>
              <p:nvPr/>
            </p:nvSpPr>
            <p:spPr bwMode="auto">
              <a:xfrm>
                <a:off x="-26685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2">
                <a:extLst>
                  <a:ext uri="{FF2B5EF4-FFF2-40B4-BE49-F238E27FC236}">
                    <a16:creationId xmlns:a16="http://schemas.microsoft.com/office/drawing/2014/main" id="{2219C71F-8B42-4223-9BB3-5EAD108AA8D0}"/>
                  </a:ext>
                </a:extLst>
              </p:cNvPr>
              <p:cNvSpPr>
                <a:spLocks noChangeArrowheads="1"/>
              </p:cNvSpPr>
              <p:nvPr/>
            </p:nvSpPr>
            <p:spPr bwMode="auto">
              <a:xfrm>
                <a:off x="-22494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3">
                <a:extLst>
                  <a:ext uri="{FF2B5EF4-FFF2-40B4-BE49-F238E27FC236}">
                    <a16:creationId xmlns:a16="http://schemas.microsoft.com/office/drawing/2014/main" id="{5D062FF7-9650-440B-B9B2-5AAC2F10DD40}"/>
                  </a:ext>
                </a:extLst>
              </p:cNvPr>
              <p:cNvSpPr>
                <a:spLocks noChangeArrowheads="1"/>
              </p:cNvSpPr>
              <p:nvPr/>
            </p:nvSpPr>
            <p:spPr bwMode="auto">
              <a:xfrm>
                <a:off x="-26685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4">
                <a:extLst>
                  <a:ext uri="{FF2B5EF4-FFF2-40B4-BE49-F238E27FC236}">
                    <a16:creationId xmlns:a16="http://schemas.microsoft.com/office/drawing/2014/main" id="{BF6D7353-2D89-47BD-9208-7C49C16227B1}"/>
                  </a:ext>
                </a:extLst>
              </p:cNvPr>
              <p:cNvSpPr>
                <a:spLocks noChangeArrowheads="1"/>
              </p:cNvSpPr>
              <p:nvPr/>
            </p:nvSpPr>
            <p:spPr bwMode="auto">
              <a:xfrm>
                <a:off x="-22494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5">
                <a:extLst>
                  <a:ext uri="{FF2B5EF4-FFF2-40B4-BE49-F238E27FC236}">
                    <a16:creationId xmlns:a16="http://schemas.microsoft.com/office/drawing/2014/main" id="{0F548A23-9AA0-4186-BAF2-A42B37BE9F99}"/>
                  </a:ext>
                </a:extLst>
              </p:cNvPr>
              <p:cNvSpPr>
                <a:spLocks noChangeArrowheads="1"/>
              </p:cNvSpPr>
              <p:nvPr/>
            </p:nvSpPr>
            <p:spPr bwMode="auto">
              <a:xfrm>
                <a:off x="-26685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6">
                <a:extLst>
                  <a:ext uri="{FF2B5EF4-FFF2-40B4-BE49-F238E27FC236}">
                    <a16:creationId xmlns:a16="http://schemas.microsoft.com/office/drawing/2014/main" id="{967576B7-BF8B-4EE7-8D07-393415D40B16}"/>
                  </a:ext>
                </a:extLst>
              </p:cNvPr>
              <p:cNvSpPr>
                <a:spLocks noChangeArrowheads="1"/>
              </p:cNvSpPr>
              <p:nvPr/>
            </p:nvSpPr>
            <p:spPr bwMode="auto">
              <a:xfrm>
                <a:off x="-22494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
                <a:extLst>
                  <a:ext uri="{FF2B5EF4-FFF2-40B4-BE49-F238E27FC236}">
                    <a16:creationId xmlns:a16="http://schemas.microsoft.com/office/drawing/2014/main" id="{9AF30257-5BD8-4B16-B893-65665E41427F}"/>
                  </a:ext>
                </a:extLst>
              </p:cNvPr>
              <p:cNvSpPr>
                <a:spLocks noChangeArrowheads="1"/>
              </p:cNvSpPr>
              <p:nvPr/>
            </p:nvSpPr>
            <p:spPr bwMode="auto">
              <a:xfrm>
                <a:off x="-26685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8">
                <a:extLst>
                  <a:ext uri="{FF2B5EF4-FFF2-40B4-BE49-F238E27FC236}">
                    <a16:creationId xmlns:a16="http://schemas.microsoft.com/office/drawing/2014/main" id="{FFFD0309-A559-4663-AF97-AC08782FA314}"/>
                  </a:ext>
                </a:extLst>
              </p:cNvPr>
              <p:cNvSpPr>
                <a:spLocks noChangeArrowheads="1"/>
              </p:cNvSpPr>
              <p:nvPr/>
            </p:nvSpPr>
            <p:spPr bwMode="auto">
              <a:xfrm>
                <a:off x="-22494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9">
                <a:extLst>
                  <a:ext uri="{FF2B5EF4-FFF2-40B4-BE49-F238E27FC236}">
                    <a16:creationId xmlns:a16="http://schemas.microsoft.com/office/drawing/2014/main" id="{71EBD2D5-BC3B-48A6-8CF5-FD7EB1844472}"/>
                  </a:ext>
                </a:extLst>
              </p:cNvPr>
              <p:cNvSpPr>
                <a:spLocks noChangeArrowheads="1"/>
              </p:cNvSpPr>
              <p:nvPr/>
            </p:nvSpPr>
            <p:spPr bwMode="auto">
              <a:xfrm>
                <a:off x="-2455863" y="2887663"/>
                <a:ext cx="331787"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
                <a:extLst>
                  <a:ext uri="{FF2B5EF4-FFF2-40B4-BE49-F238E27FC236}">
                    <a16:creationId xmlns:a16="http://schemas.microsoft.com/office/drawing/2014/main" id="{2AF855B5-C4F4-4C83-B894-48483891799E}"/>
                  </a:ext>
                </a:extLst>
              </p:cNvPr>
              <p:cNvSpPr>
                <a:spLocks/>
              </p:cNvSpPr>
              <p:nvPr/>
            </p:nvSpPr>
            <p:spPr bwMode="auto">
              <a:xfrm>
                <a:off x="-1671638" y="2339975"/>
                <a:ext cx="758825" cy="184150"/>
              </a:xfrm>
              <a:custGeom>
                <a:avLst/>
                <a:gdLst>
                  <a:gd name="T0" fmla="*/ 478 w 478"/>
                  <a:gd name="T1" fmla="*/ 36 h 116"/>
                  <a:gd name="T2" fmla="*/ 0 w 478"/>
                  <a:gd name="T3" fmla="*/ 116 h 116"/>
                  <a:gd name="T4" fmla="*/ 0 w 478"/>
                  <a:gd name="T5" fmla="*/ 87 h 116"/>
                  <a:gd name="T6" fmla="*/ 478 w 478"/>
                  <a:gd name="T7" fmla="*/ 0 h 116"/>
                  <a:gd name="T8" fmla="*/ 478 w 478"/>
                  <a:gd name="T9" fmla="*/ 36 h 116"/>
                </a:gdLst>
                <a:ahLst/>
                <a:cxnLst>
                  <a:cxn ang="0">
                    <a:pos x="T0" y="T1"/>
                  </a:cxn>
                  <a:cxn ang="0">
                    <a:pos x="T2" y="T3"/>
                  </a:cxn>
                  <a:cxn ang="0">
                    <a:pos x="T4" y="T5"/>
                  </a:cxn>
                  <a:cxn ang="0">
                    <a:pos x="T6" y="T7"/>
                  </a:cxn>
                  <a:cxn ang="0">
                    <a:pos x="T8" y="T9"/>
                  </a:cxn>
                </a:cxnLst>
                <a:rect l="0" t="0" r="r" b="b"/>
                <a:pathLst>
                  <a:path w="478" h="116">
                    <a:moveTo>
                      <a:pt x="478" y="36"/>
                    </a:moveTo>
                    <a:lnTo>
                      <a:pt x="0" y="116"/>
                    </a:lnTo>
                    <a:lnTo>
                      <a:pt x="0" y="87"/>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1">
                <a:extLst>
                  <a:ext uri="{FF2B5EF4-FFF2-40B4-BE49-F238E27FC236}">
                    <a16:creationId xmlns:a16="http://schemas.microsoft.com/office/drawing/2014/main" id="{018ED5FD-BE8B-48FA-95C8-00B82D7BA997}"/>
                  </a:ext>
                </a:extLst>
              </p:cNvPr>
              <p:cNvSpPr>
                <a:spLocks/>
              </p:cNvSpPr>
              <p:nvPr/>
            </p:nvSpPr>
            <p:spPr bwMode="auto">
              <a:xfrm>
                <a:off x="-1671638" y="2516188"/>
                <a:ext cx="758825" cy="146050"/>
              </a:xfrm>
              <a:custGeom>
                <a:avLst/>
                <a:gdLst>
                  <a:gd name="T0" fmla="*/ 478 w 478"/>
                  <a:gd name="T1" fmla="*/ 36 h 92"/>
                  <a:gd name="T2" fmla="*/ 0 w 478"/>
                  <a:gd name="T3" fmla="*/ 92 h 92"/>
                  <a:gd name="T4" fmla="*/ 0 w 478"/>
                  <a:gd name="T5" fmla="*/ 64 h 92"/>
                  <a:gd name="T6" fmla="*/ 478 w 478"/>
                  <a:gd name="T7" fmla="*/ 0 h 92"/>
                  <a:gd name="T8" fmla="*/ 478 w 478"/>
                  <a:gd name="T9" fmla="*/ 36 h 92"/>
                </a:gdLst>
                <a:ahLst/>
                <a:cxnLst>
                  <a:cxn ang="0">
                    <a:pos x="T0" y="T1"/>
                  </a:cxn>
                  <a:cxn ang="0">
                    <a:pos x="T2" y="T3"/>
                  </a:cxn>
                  <a:cxn ang="0">
                    <a:pos x="T4" y="T5"/>
                  </a:cxn>
                  <a:cxn ang="0">
                    <a:pos x="T6" y="T7"/>
                  </a:cxn>
                  <a:cxn ang="0">
                    <a:pos x="T8" y="T9"/>
                  </a:cxn>
                </a:cxnLst>
                <a:rect l="0" t="0" r="r" b="b"/>
                <a:pathLst>
                  <a:path w="478" h="92">
                    <a:moveTo>
                      <a:pt x="478" y="36"/>
                    </a:moveTo>
                    <a:lnTo>
                      <a:pt x="0" y="92"/>
                    </a:lnTo>
                    <a:lnTo>
                      <a:pt x="0" y="64"/>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2">
                <a:extLst>
                  <a:ext uri="{FF2B5EF4-FFF2-40B4-BE49-F238E27FC236}">
                    <a16:creationId xmlns:a16="http://schemas.microsoft.com/office/drawing/2014/main" id="{3E34FFD2-9A5D-4F52-ACE6-ED2A60C614D0}"/>
                  </a:ext>
                </a:extLst>
              </p:cNvPr>
              <p:cNvSpPr>
                <a:spLocks/>
              </p:cNvSpPr>
              <p:nvPr/>
            </p:nvSpPr>
            <p:spPr bwMode="auto">
              <a:xfrm>
                <a:off x="-1671638" y="2690813"/>
                <a:ext cx="758825" cy="111125"/>
              </a:xfrm>
              <a:custGeom>
                <a:avLst/>
                <a:gdLst>
                  <a:gd name="T0" fmla="*/ 478 w 478"/>
                  <a:gd name="T1" fmla="*/ 36 h 70"/>
                  <a:gd name="T2" fmla="*/ 0 w 478"/>
                  <a:gd name="T3" fmla="*/ 70 h 70"/>
                  <a:gd name="T4" fmla="*/ 0 w 478"/>
                  <a:gd name="T5" fmla="*/ 42 h 70"/>
                  <a:gd name="T6" fmla="*/ 478 w 478"/>
                  <a:gd name="T7" fmla="*/ 0 h 70"/>
                  <a:gd name="T8" fmla="*/ 478 w 478"/>
                  <a:gd name="T9" fmla="*/ 36 h 70"/>
                </a:gdLst>
                <a:ahLst/>
                <a:cxnLst>
                  <a:cxn ang="0">
                    <a:pos x="T0" y="T1"/>
                  </a:cxn>
                  <a:cxn ang="0">
                    <a:pos x="T2" y="T3"/>
                  </a:cxn>
                  <a:cxn ang="0">
                    <a:pos x="T4" y="T5"/>
                  </a:cxn>
                  <a:cxn ang="0">
                    <a:pos x="T6" y="T7"/>
                  </a:cxn>
                  <a:cxn ang="0">
                    <a:pos x="T8" y="T9"/>
                  </a:cxn>
                </a:cxnLst>
                <a:rect l="0" t="0" r="r" b="b"/>
                <a:pathLst>
                  <a:path w="478" h="70">
                    <a:moveTo>
                      <a:pt x="478" y="36"/>
                    </a:moveTo>
                    <a:lnTo>
                      <a:pt x="0" y="70"/>
                    </a:lnTo>
                    <a:lnTo>
                      <a:pt x="0" y="42"/>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3">
                <a:extLst>
                  <a:ext uri="{FF2B5EF4-FFF2-40B4-BE49-F238E27FC236}">
                    <a16:creationId xmlns:a16="http://schemas.microsoft.com/office/drawing/2014/main" id="{684907F3-F340-4AFE-A6F9-EE5C9C117CC3}"/>
                  </a:ext>
                </a:extLst>
              </p:cNvPr>
              <p:cNvSpPr>
                <a:spLocks/>
              </p:cNvSpPr>
              <p:nvPr/>
            </p:nvSpPr>
            <p:spPr bwMode="auto">
              <a:xfrm>
                <a:off x="-1671638" y="2867025"/>
                <a:ext cx="758825" cy="74612"/>
              </a:xfrm>
              <a:custGeom>
                <a:avLst/>
                <a:gdLst>
                  <a:gd name="T0" fmla="*/ 478 w 478"/>
                  <a:gd name="T1" fmla="*/ 36 h 47"/>
                  <a:gd name="T2" fmla="*/ 0 w 478"/>
                  <a:gd name="T3" fmla="*/ 47 h 47"/>
                  <a:gd name="T4" fmla="*/ 0 w 478"/>
                  <a:gd name="T5" fmla="*/ 18 h 47"/>
                  <a:gd name="T6" fmla="*/ 478 w 478"/>
                  <a:gd name="T7" fmla="*/ 0 h 47"/>
                  <a:gd name="T8" fmla="*/ 478 w 478"/>
                  <a:gd name="T9" fmla="*/ 36 h 47"/>
                </a:gdLst>
                <a:ahLst/>
                <a:cxnLst>
                  <a:cxn ang="0">
                    <a:pos x="T0" y="T1"/>
                  </a:cxn>
                  <a:cxn ang="0">
                    <a:pos x="T2" y="T3"/>
                  </a:cxn>
                  <a:cxn ang="0">
                    <a:pos x="T4" y="T5"/>
                  </a:cxn>
                  <a:cxn ang="0">
                    <a:pos x="T6" y="T7"/>
                  </a:cxn>
                  <a:cxn ang="0">
                    <a:pos x="T8" y="T9"/>
                  </a:cxn>
                </a:cxnLst>
                <a:rect l="0" t="0" r="r" b="b"/>
                <a:pathLst>
                  <a:path w="478" h="47">
                    <a:moveTo>
                      <a:pt x="478" y="36"/>
                    </a:moveTo>
                    <a:lnTo>
                      <a:pt x="0" y="47"/>
                    </a:lnTo>
                    <a:lnTo>
                      <a:pt x="0" y="18"/>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4">
                <a:extLst>
                  <a:ext uri="{FF2B5EF4-FFF2-40B4-BE49-F238E27FC236}">
                    <a16:creationId xmlns:a16="http://schemas.microsoft.com/office/drawing/2014/main" id="{9FD2528D-5C9F-4587-9609-4B5AE89DD975}"/>
                  </a:ext>
                </a:extLst>
              </p:cNvPr>
              <p:cNvSpPr>
                <a:spLocks/>
              </p:cNvSpPr>
              <p:nvPr/>
            </p:nvSpPr>
            <p:spPr bwMode="auto">
              <a:xfrm>
                <a:off x="-1671638" y="3030538"/>
                <a:ext cx="758825" cy="74612"/>
              </a:xfrm>
              <a:custGeom>
                <a:avLst/>
                <a:gdLst>
                  <a:gd name="T0" fmla="*/ 478 w 478"/>
                  <a:gd name="T1" fmla="*/ 47 h 47"/>
                  <a:gd name="T2" fmla="*/ 0 w 478"/>
                  <a:gd name="T3" fmla="*/ 29 h 47"/>
                  <a:gd name="T4" fmla="*/ 0 w 478"/>
                  <a:gd name="T5" fmla="*/ 0 h 47"/>
                  <a:gd name="T6" fmla="*/ 478 w 478"/>
                  <a:gd name="T7" fmla="*/ 11 h 47"/>
                  <a:gd name="T8" fmla="*/ 478 w 478"/>
                  <a:gd name="T9" fmla="*/ 47 h 47"/>
                </a:gdLst>
                <a:ahLst/>
                <a:cxnLst>
                  <a:cxn ang="0">
                    <a:pos x="T0" y="T1"/>
                  </a:cxn>
                  <a:cxn ang="0">
                    <a:pos x="T2" y="T3"/>
                  </a:cxn>
                  <a:cxn ang="0">
                    <a:pos x="T4" y="T5"/>
                  </a:cxn>
                  <a:cxn ang="0">
                    <a:pos x="T6" y="T7"/>
                  </a:cxn>
                  <a:cxn ang="0">
                    <a:pos x="T8" y="T9"/>
                  </a:cxn>
                </a:cxnLst>
                <a:rect l="0" t="0" r="r" b="b"/>
                <a:pathLst>
                  <a:path w="478" h="47">
                    <a:moveTo>
                      <a:pt x="478" y="47"/>
                    </a:moveTo>
                    <a:lnTo>
                      <a:pt x="0" y="29"/>
                    </a:lnTo>
                    <a:lnTo>
                      <a:pt x="0" y="0"/>
                    </a:lnTo>
                    <a:lnTo>
                      <a:pt x="478" y="11"/>
                    </a:lnTo>
                    <a:lnTo>
                      <a:pt x="478" y="47"/>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5">
                <a:extLst>
                  <a:ext uri="{FF2B5EF4-FFF2-40B4-BE49-F238E27FC236}">
                    <a16:creationId xmlns:a16="http://schemas.microsoft.com/office/drawing/2014/main" id="{65A07242-E8F9-43F2-99EF-843CC310935C}"/>
                  </a:ext>
                </a:extLst>
              </p:cNvPr>
              <p:cNvSpPr>
                <a:spLocks/>
              </p:cNvSpPr>
              <p:nvPr/>
            </p:nvSpPr>
            <p:spPr bwMode="auto">
              <a:xfrm>
                <a:off x="-1671638" y="3170238"/>
                <a:ext cx="758825" cy="111125"/>
              </a:xfrm>
              <a:custGeom>
                <a:avLst/>
                <a:gdLst>
                  <a:gd name="T0" fmla="*/ 478 w 478"/>
                  <a:gd name="T1" fmla="*/ 70 h 70"/>
                  <a:gd name="T2" fmla="*/ 0 w 478"/>
                  <a:gd name="T3" fmla="*/ 28 h 70"/>
                  <a:gd name="T4" fmla="*/ 0 w 478"/>
                  <a:gd name="T5" fmla="*/ 0 h 70"/>
                  <a:gd name="T6" fmla="*/ 478 w 478"/>
                  <a:gd name="T7" fmla="*/ 34 h 70"/>
                  <a:gd name="T8" fmla="*/ 478 w 478"/>
                  <a:gd name="T9" fmla="*/ 70 h 70"/>
                </a:gdLst>
                <a:ahLst/>
                <a:cxnLst>
                  <a:cxn ang="0">
                    <a:pos x="T0" y="T1"/>
                  </a:cxn>
                  <a:cxn ang="0">
                    <a:pos x="T2" y="T3"/>
                  </a:cxn>
                  <a:cxn ang="0">
                    <a:pos x="T4" y="T5"/>
                  </a:cxn>
                  <a:cxn ang="0">
                    <a:pos x="T6" y="T7"/>
                  </a:cxn>
                  <a:cxn ang="0">
                    <a:pos x="T8" y="T9"/>
                  </a:cxn>
                </a:cxnLst>
                <a:rect l="0" t="0" r="r" b="b"/>
                <a:pathLst>
                  <a:path w="478" h="70">
                    <a:moveTo>
                      <a:pt x="478" y="70"/>
                    </a:moveTo>
                    <a:lnTo>
                      <a:pt x="0" y="28"/>
                    </a:lnTo>
                    <a:lnTo>
                      <a:pt x="0" y="0"/>
                    </a:lnTo>
                    <a:lnTo>
                      <a:pt x="478" y="34"/>
                    </a:lnTo>
                    <a:lnTo>
                      <a:pt x="478" y="70"/>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6">
                <a:extLst>
                  <a:ext uri="{FF2B5EF4-FFF2-40B4-BE49-F238E27FC236}">
                    <a16:creationId xmlns:a16="http://schemas.microsoft.com/office/drawing/2014/main" id="{DE9466B4-D109-496F-BEB7-18268FDF247E}"/>
                  </a:ext>
                </a:extLst>
              </p:cNvPr>
              <p:cNvSpPr>
                <a:spLocks/>
              </p:cNvSpPr>
              <p:nvPr/>
            </p:nvSpPr>
            <p:spPr bwMode="auto">
              <a:xfrm>
                <a:off x="-1671638" y="3309938"/>
                <a:ext cx="758825" cy="146050"/>
              </a:xfrm>
              <a:custGeom>
                <a:avLst/>
                <a:gdLst>
                  <a:gd name="T0" fmla="*/ 478 w 478"/>
                  <a:gd name="T1" fmla="*/ 92 h 92"/>
                  <a:gd name="T2" fmla="*/ 0 w 478"/>
                  <a:gd name="T3" fmla="*/ 28 h 92"/>
                  <a:gd name="T4" fmla="*/ 0 w 478"/>
                  <a:gd name="T5" fmla="*/ 0 h 92"/>
                  <a:gd name="T6" fmla="*/ 478 w 478"/>
                  <a:gd name="T7" fmla="*/ 56 h 92"/>
                  <a:gd name="T8" fmla="*/ 478 w 478"/>
                  <a:gd name="T9" fmla="*/ 92 h 92"/>
                </a:gdLst>
                <a:ahLst/>
                <a:cxnLst>
                  <a:cxn ang="0">
                    <a:pos x="T0" y="T1"/>
                  </a:cxn>
                  <a:cxn ang="0">
                    <a:pos x="T2" y="T3"/>
                  </a:cxn>
                  <a:cxn ang="0">
                    <a:pos x="T4" y="T5"/>
                  </a:cxn>
                  <a:cxn ang="0">
                    <a:pos x="T6" y="T7"/>
                  </a:cxn>
                  <a:cxn ang="0">
                    <a:pos x="T8" y="T9"/>
                  </a:cxn>
                </a:cxnLst>
                <a:rect l="0" t="0" r="r" b="b"/>
                <a:pathLst>
                  <a:path w="478" h="92">
                    <a:moveTo>
                      <a:pt x="478" y="92"/>
                    </a:moveTo>
                    <a:lnTo>
                      <a:pt x="0" y="28"/>
                    </a:lnTo>
                    <a:lnTo>
                      <a:pt x="0" y="0"/>
                    </a:lnTo>
                    <a:lnTo>
                      <a:pt x="478" y="56"/>
                    </a:lnTo>
                    <a:lnTo>
                      <a:pt x="478" y="92"/>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7">
                <a:extLst>
                  <a:ext uri="{FF2B5EF4-FFF2-40B4-BE49-F238E27FC236}">
                    <a16:creationId xmlns:a16="http://schemas.microsoft.com/office/drawing/2014/main" id="{0ECFD9DC-6CD9-4467-A1D2-194B1F293F4F}"/>
                  </a:ext>
                </a:extLst>
              </p:cNvPr>
              <p:cNvSpPr>
                <a:spLocks/>
              </p:cNvSpPr>
              <p:nvPr/>
            </p:nvSpPr>
            <p:spPr bwMode="auto">
              <a:xfrm>
                <a:off x="-1671638" y="3448050"/>
                <a:ext cx="758825" cy="184150"/>
              </a:xfrm>
              <a:custGeom>
                <a:avLst/>
                <a:gdLst>
                  <a:gd name="T0" fmla="*/ 478 w 478"/>
                  <a:gd name="T1" fmla="*/ 116 h 116"/>
                  <a:gd name="T2" fmla="*/ 0 w 478"/>
                  <a:gd name="T3" fmla="*/ 29 h 116"/>
                  <a:gd name="T4" fmla="*/ 0 w 478"/>
                  <a:gd name="T5" fmla="*/ 0 h 116"/>
                  <a:gd name="T6" fmla="*/ 478 w 478"/>
                  <a:gd name="T7" fmla="*/ 80 h 116"/>
                  <a:gd name="T8" fmla="*/ 478 w 478"/>
                  <a:gd name="T9" fmla="*/ 116 h 116"/>
                </a:gdLst>
                <a:ahLst/>
                <a:cxnLst>
                  <a:cxn ang="0">
                    <a:pos x="T0" y="T1"/>
                  </a:cxn>
                  <a:cxn ang="0">
                    <a:pos x="T2" y="T3"/>
                  </a:cxn>
                  <a:cxn ang="0">
                    <a:pos x="T4" y="T5"/>
                  </a:cxn>
                  <a:cxn ang="0">
                    <a:pos x="T6" y="T7"/>
                  </a:cxn>
                  <a:cxn ang="0">
                    <a:pos x="T8" y="T9"/>
                  </a:cxn>
                </a:cxnLst>
                <a:rect l="0" t="0" r="r" b="b"/>
                <a:pathLst>
                  <a:path w="478" h="116">
                    <a:moveTo>
                      <a:pt x="478" y="116"/>
                    </a:moveTo>
                    <a:lnTo>
                      <a:pt x="0" y="29"/>
                    </a:lnTo>
                    <a:lnTo>
                      <a:pt x="0" y="0"/>
                    </a:lnTo>
                    <a:lnTo>
                      <a:pt x="478" y="80"/>
                    </a:lnTo>
                    <a:lnTo>
                      <a:pt x="478" y="11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4BD644E-CA4B-45E1-ABED-3CF92F5BF67E}"/>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4EB0A84D-C522-44AC-B4E7-89E49437E3CD}"/>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0">
                <a:extLst>
                  <a:ext uri="{FF2B5EF4-FFF2-40B4-BE49-F238E27FC236}">
                    <a16:creationId xmlns:a16="http://schemas.microsoft.com/office/drawing/2014/main" id="{AC965C5B-5BA3-4AD6-A8FE-15F19C32E1BC}"/>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close/>
                  </a:path>
                </a:pathLst>
              </a:custGeom>
              <a:solidFill>
                <a:srgbClr val="007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926E1CF8-1154-4EC0-960B-7BC438D57CD1}"/>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FAF55318-C166-4373-88E9-366935398225}"/>
                </a:ext>
              </a:extLst>
            </p:cNvPr>
            <p:cNvGrpSpPr/>
            <p:nvPr/>
          </p:nvGrpSpPr>
          <p:grpSpPr>
            <a:xfrm>
              <a:off x="334530" y="4419259"/>
              <a:ext cx="846116" cy="623952"/>
              <a:chOff x="-3994150" y="3514725"/>
              <a:chExt cx="1136649" cy="838200"/>
            </a:xfrm>
          </p:grpSpPr>
          <p:sp>
            <p:nvSpPr>
              <p:cNvPr id="23" name="Freeform 58">
                <a:extLst>
                  <a:ext uri="{FF2B5EF4-FFF2-40B4-BE49-F238E27FC236}">
                    <a16:creationId xmlns:a16="http://schemas.microsoft.com/office/drawing/2014/main" id="{26D7AA45-0312-4AAB-BB94-FF65D2BFE257}"/>
                  </a:ext>
                </a:extLst>
              </p:cNvPr>
              <p:cNvSpPr>
                <a:spLocks/>
              </p:cNvSpPr>
              <p:nvPr/>
            </p:nvSpPr>
            <p:spPr bwMode="auto">
              <a:xfrm>
                <a:off x="-3235325" y="4106863"/>
                <a:ext cx="50800" cy="66675"/>
              </a:xfrm>
              <a:custGeom>
                <a:avLst/>
                <a:gdLst>
                  <a:gd name="T0" fmla="*/ 1 w 12"/>
                  <a:gd name="T1" fmla="*/ 0 h 16"/>
                  <a:gd name="T2" fmla="*/ 0 w 12"/>
                  <a:gd name="T3" fmla="*/ 3 h 16"/>
                  <a:gd name="T4" fmla="*/ 9 w 12"/>
                  <a:gd name="T5" fmla="*/ 16 h 16"/>
                  <a:gd name="T6" fmla="*/ 12 w 12"/>
                  <a:gd name="T7" fmla="*/ 12 h 16"/>
                  <a:gd name="T8" fmla="*/ 1 w 12"/>
                  <a:gd name="T9" fmla="*/ 0 h 16"/>
                </a:gdLst>
                <a:ahLst/>
                <a:cxnLst>
                  <a:cxn ang="0">
                    <a:pos x="T0" y="T1"/>
                  </a:cxn>
                  <a:cxn ang="0">
                    <a:pos x="T2" y="T3"/>
                  </a:cxn>
                  <a:cxn ang="0">
                    <a:pos x="T4" y="T5"/>
                  </a:cxn>
                  <a:cxn ang="0">
                    <a:pos x="T6" y="T7"/>
                  </a:cxn>
                  <a:cxn ang="0">
                    <a:pos x="T8" y="T9"/>
                  </a:cxn>
                </a:cxnLst>
                <a:rect l="0" t="0" r="r" b="b"/>
                <a:pathLst>
                  <a:path w="12" h="16">
                    <a:moveTo>
                      <a:pt x="1" y="0"/>
                    </a:moveTo>
                    <a:cubicBezTo>
                      <a:pt x="0" y="3"/>
                      <a:pt x="0" y="3"/>
                      <a:pt x="0" y="3"/>
                    </a:cubicBezTo>
                    <a:cubicBezTo>
                      <a:pt x="9" y="16"/>
                      <a:pt x="9" y="16"/>
                      <a:pt x="9" y="16"/>
                    </a:cubicBezTo>
                    <a:cubicBezTo>
                      <a:pt x="12" y="12"/>
                      <a:pt x="12" y="12"/>
                      <a:pt x="12" y="12"/>
                    </a:cubicBezTo>
                    <a:cubicBezTo>
                      <a:pt x="7" y="9"/>
                      <a:pt x="4" y="5"/>
                      <a:pt x="1" y="0"/>
                    </a:cubicBezTo>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9">
                <a:extLst>
                  <a:ext uri="{FF2B5EF4-FFF2-40B4-BE49-F238E27FC236}">
                    <a16:creationId xmlns:a16="http://schemas.microsoft.com/office/drawing/2014/main" id="{EDB31BA5-7732-4659-988C-CF3D9A470D07}"/>
                  </a:ext>
                </a:extLst>
              </p:cNvPr>
              <p:cNvSpPr>
                <a:spLocks/>
              </p:cNvSpPr>
              <p:nvPr/>
            </p:nvSpPr>
            <p:spPr bwMode="auto">
              <a:xfrm>
                <a:off x="-3230563" y="3852863"/>
                <a:ext cx="217487" cy="303212"/>
              </a:xfrm>
              <a:custGeom>
                <a:avLst/>
                <a:gdLst>
                  <a:gd name="T0" fmla="*/ 52 w 52"/>
                  <a:gd name="T1" fmla="*/ 0 h 74"/>
                  <a:gd name="T2" fmla="*/ 35 w 52"/>
                  <a:gd name="T3" fmla="*/ 0 h 74"/>
                  <a:gd name="T4" fmla="*/ 0 w 52"/>
                  <a:gd name="T5" fmla="*/ 62 h 74"/>
                  <a:gd name="T6" fmla="*/ 11 w 52"/>
                  <a:gd name="T7" fmla="*/ 74 h 74"/>
                  <a:gd name="T8" fmla="*/ 52 w 52"/>
                  <a:gd name="T9" fmla="*/ 0 h 74"/>
                </a:gdLst>
                <a:ahLst/>
                <a:cxnLst>
                  <a:cxn ang="0">
                    <a:pos x="T0" y="T1"/>
                  </a:cxn>
                  <a:cxn ang="0">
                    <a:pos x="T2" y="T3"/>
                  </a:cxn>
                  <a:cxn ang="0">
                    <a:pos x="T4" y="T5"/>
                  </a:cxn>
                  <a:cxn ang="0">
                    <a:pos x="T6" y="T7"/>
                  </a:cxn>
                  <a:cxn ang="0">
                    <a:pos x="T8" y="T9"/>
                  </a:cxn>
                </a:cxnLst>
                <a:rect l="0" t="0" r="r" b="b"/>
                <a:pathLst>
                  <a:path w="52" h="74">
                    <a:moveTo>
                      <a:pt x="52" y="0"/>
                    </a:moveTo>
                    <a:cubicBezTo>
                      <a:pt x="35" y="0"/>
                      <a:pt x="35" y="0"/>
                      <a:pt x="35" y="0"/>
                    </a:cubicBezTo>
                    <a:cubicBezTo>
                      <a:pt x="0" y="62"/>
                      <a:pt x="0" y="62"/>
                      <a:pt x="0" y="62"/>
                    </a:cubicBezTo>
                    <a:cubicBezTo>
                      <a:pt x="3" y="67"/>
                      <a:pt x="6" y="71"/>
                      <a:pt x="11" y="74"/>
                    </a:cubicBezTo>
                    <a:cubicBezTo>
                      <a:pt x="52" y="0"/>
                      <a:pt x="52" y="0"/>
                      <a:pt x="52" y="0"/>
                    </a:cubicBezTo>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0">
                <a:extLst>
                  <a:ext uri="{FF2B5EF4-FFF2-40B4-BE49-F238E27FC236}">
                    <a16:creationId xmlns:a16="http://schemas.microsoft.com/office/drawing/2014/main" id="{4710CA8B-F528-461D-BE45-D54DC1C4B97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close/>
                  </a:path>
                </a:pathLst>
              </a:custGeom>
              <a:solidFill>
                <a:srgbClr val="00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1">
                <a:extLst>
                  <a:ext uri="{FF2B5EF4-FFF2-40B4-BE49-F238E27FC236}">
                    <a16:creationId xmlns:a16="http://schemas.microsoft.com/office/drawing/2014/main" id="{200DD789-F590-474B-ACC7-C8DC6C3A0A0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42C8BBB5-9C6C-4EFD-9F09-D56EA81A4069}"/>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close/>
                  </a:path>
                </a:pathLst>
              </a:custGeom>
              <a:solidFill>
                <a:srgbClr val="005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830518F0-34E0-437B-8BB2-85E1B3A114E1}"/>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6">
                <a:extLst>
                  <a:ext uri="{FF2B5EF4-FFF2-40B4-BE49-F238E27FC236}">
                    <a16:creationId xmlns:a16="http://schemas.microsoft.com/office/drawing/2014/main" id="{5E783FDA-9A21-4715-9D29-C04B8705069E}"/>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7">
                <a:extLst>
                  <a:ext uri="{FF2B5EF4-FFF2-40B4-BE49-F238E27FC236}">
                    <a16:creationId xmlns:a16="http://schemas.microsoft.com/office/drawing/2014/main" id="{F96FE61A-7B42-4BE2-BA7F-C2E8DAFE9845}"/>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8">
                <a:extLst>
                  <a:ext uri="{FF2B5EF4-FFF2-40B4-BE49-F238E27FC236}">
                    <a16:creationId xmlns:a16="http://schemas.microsoft.com/office/drawing/2014/main" id="{CEE07A8D-78D6-4C1A-B0E0-12285A12CC72}"/>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AF42374D-2F0C-4ADF-B367-28F79716CE94}"/>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2">
                <a:extLst>
                  <a:ext uri="{FF2B5EF4-FFF2-40B4-BE49-F238E27FC236}">
                    <a16:creationId xmlns:a16="http://schemas.microsoft.com/office/drawing/2014/main" id="{66C2E301-8DEB-400F-B45F-019EF9E8BC84}"/>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close/>
                    <a:moveTo>
                      <a:pt x="393" y="0"/>
                    </a:moveTo>
                    <a:lnTo>
                      <a:pt x="388" y="5"/>
                    </a:lnTo>
                    <a:lnTo>
                      <a:pt x="388" y="5"/>
                    </a:lnTo>
                    <a:lnTo>
                      <a:pt x="393" y="0"/>
                    </a:lnTo>
                    <a:lnTo>
                      <a:pt x="39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3">
                <a:extLst>
                  <a:ext uri="{FF2B5EF4-FFF2-40B4-BE49-F238E27FC236}">
                    <a16:creationId xmlns:a16="http://schemas.microsoft.com/office/drawing/2014/main" id="{AF5E2597-D565-4825-AAB1-5ACF1F85346A}"/>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moveTo>
                      <a:pt x="393" y="0"/>
                    </a:moveTo>
                    <a:lnTo>
                      <a:pt x="388" y="5"/>
                    </a:lnTo>
                    <a:lnTo>
                      <a:pt x="388" y="5"/>
                    </a:lnTo>
                    <a:lnTo>
                      <a:pt x="393" y="0"/>
                    </a:lnTo>
                    <a:lnTo>
                      <a:pt x="3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4">
                <a:extLst>
                  <a:ext uri="{FF2B5EF4-FFF2-40B4-BE49-F238E27FC236}">
                    <a16:creationId xmlns:a16="http://schemas.microsoft.com/office/drawing/2014/main" id="{9627FE8B-CFD6-42DB-86C7-14A685B4BA5E}"/>
                  </a:ext>
                </a:extLst>
              </p:cNvPr>
              <p:cNvSpPr>
                <a:spLocks/>
              </p:cNvSpPr>
              <p:nvPr/>
            </p:nvSpPr>
            <p:spPr bwMode="auto">
              <a:xfrm>
                <a:off x="-3235325" y="4106863"/>
                <a:ext cx="4762" cy="12700"/>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0"/>
                      <a:pt x="1" y="0"/>
                      <a:pt x="1" y="0"/>
                    </a:cubicBezTo>
                    <a:cubicBezTo>
                      <a:pt x="1" y="0"/>
                      <a:pt x="1" y="0"/>
                      <a:pt x="1"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5">
                <a:extLst>
                  <a:ext uri="{FF2B5EF4-FFF2-40B4-BE49-F238E27FC236}">
                    <a16:creationId xmlns:a16="http://schemas.microsoft.com/office/drawing/2014/main" id="{F6A17F02-792C-442F-9807-A068B440DE17}"/>
                  </a:ext>
                </a:extLst>
              </p:cNvPr>
              <p:cNvSpPr>
                <a:spLocks/>
              </p:cNvSpPr>
              <p:nvPr/>
            </p:nvSpPr>
            <p:spPr bwMode="auto">
              <a:xfrm>
                <a:off x="-3230563" y="3852863"/>
                <a:ext cx="146050" cy="254000"/>
              </a:xfrm>
              <a:custGeom>
                <a:avLst/>
                <a:gdLst>
                  <a:gd name="T0" fmla="*/ 35 w 35"/>
                  <a:gd name="T1" fmla="*/ 0 h 62"/>
                  <a:gd name="T2" fmla="*/ 34 w 35"/>
                  <a:gd name="T3" fmla="*/ 0 h 62"/>
                  <a:gd name="T4" fmla="*/ 0 w 35"/>
                  <a:gd name="T5" fmla="*/ 62 h 62"/>
                  <a:gd name="T6" fmla="*/ 0 w 35"/>
                  <a:gd name="T7" fmla="*/ 62 h 62"/>
                  <a:gd name="T8" fmla="*/ 35 w 35"/>
                  <a:gd name="T9" fmla="*/ 0 h 62"/>
                </a:gdLst>
                <a:ahLst/>
                <a:cxnLst>
                  <a:cxn ang="0">
                    <a:pos x="T0" y="T1"/>
                  </a:cxn>
                  <a:cxn ang="0">
                    <a:pos x="T2" y="T3"/>
                  </a:cxn>
                  <a:cxn ang="0">
                    <a:pos x="T4" y="T5"/>
                  </a:cxn>
                  <a:cxn ang="0">
                    <a:pos x="T6" y="T7"/>
                  </a:cxn>
                  <a:cxn ang="0">
                    <a:pos x="T8" y="T9"/>
                  </a:cxn>
                </a:cxnLst>
                <a:rect l="0" t="0" r="r" b="b"/>
                <a:pathLst>
                  <a:path w="35" h="62">
                    <a:moveTo>
                      <a:pt x="35" y="0"/>
                    </a:moveTo>
                    <a:cubicBezTo>
                      <a:pt x="34" y="0"/>
                      <a:pt x="34" y="0"/>
                      <a:pt x="34" y="0"/>
                    </a:cubicBezTo>
                    <a:cubicBezTo>
                      <a:pt x="0" y="62"/>
                      <a:pt x="0" y="62"/>
                      <a:pt x="0" y="62"/>
                    </a:cubicBezTo>
                    <a:cubicBezTo>
                      <a:pt x="0" y="62"/>
                      <a:pt x="0" y="62"/>
                      <a:pt x="0" y="62"/>
                    </a:cubicBezTo>
                    <a:cubicBezTo>
                      <a:pt x="35" y="0"/>
                      <a:pt x="35" y="0"/>
                      <a:pt x="35" y="0"/>
                    </a:cubicBezTo>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6">
                <a:extLst>
                  <a:ext uri="{FF2B5EF4-FFF2-40B4-BE49-F238E27FC236}">
                    <a16:creationId xmlns:a16="http://schemas.microsoft.com/office/drawing/2014/main" id="{4AD6E687-3CF8-4B31-87D0-D8FEC63E8FA4}"/>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close/>
                  </a:path>
                </a:pathLst>
              </a:custGeom>
              <a:solidFill>
                <a:srgbClr val="002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1492E7C8-A32E-4279-ACED-A12350C6C759}"/>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8">
                <a:extLst>
                  <a:ext uri="{FF2B5EF4-FFF2-40B4-BE49-F238E27FC236}">
                    <a16:creationId xmlns:a16="http://schemas.microsoft.com/office/drawing/2014/main" id="{B087867C-73A8-4665-879A-6189EEF7B82C}"/>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close/>
                  </a:path>
                </a:pathLst>
              </a:custGeom>
              <a:solidFill>
                <a:srgbClr val="0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9E236DD3-529C-4DCC-8A62-B66D0B11A8A9}"/>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0">
                <a:extLst>
                  <a:ext uri="{FF2B5EF4-FFF2-40B4-BE49-F238E27FC236}">
                    <a16:creationId xmlns:a16="http://schemas.microsoft.com/office/drawing/2014/main" id="{34A3F9AA-A76E-41DE-9509-51A9AB5C2CA2}"/>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1">
                <a:extLst>
                  <a:ext uri="{FF2B5EF4-FFF2-40B4-BE49-F238E27FC236}">
                    <a16:creationId xmlns:a16="http://schemas.microsoft.com/office/drawing/2014/main" id="{E43C28D6-7222-4C78-A267-98C340793C9E}"/>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3401323F-BFEB-480C-B319-3F44FD5522C7}"/>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3">
                <a:extLst>
                  <a:ext uri="{FF2B5EF4-FFF2-40B4-BE49-F238E27FC236}">
                    <a16:creationId xmlns:a16="http://schemas.microsoft.com/office/drawing/2014/main" id="{59D3DD2E-622C-4486-BE31-FA643239B7D5}"/>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4">
                <a:extLst>
                  <a:ext uri="{FF2B5EF4-FFF2-40B4-BE49-F238E27FC236}">
                    <a16:creationId xmlns:a16="http://schemas.microsoft.com/office/drawing/2014/main" id="{7ADB225F-1204-439A-AB87-C7AA0FD6E556}"/>
                  </a:ext>
                </a:extLst>
              </p:cNvPr>
              <p:cNvSpPr>
                <a:spLocks/>
              </p:cNvSpPr>
              <p:nvPr/>
            </p:nvSpPr>
            <p:spPr bwMode="auto">
              <a:xfrm>
                <a:off x="-3994150" y="3514725"/>
                <a:ext cx="1111250" cy="804862"/>
              </a:xfrm>
              <a:custGeom>
                <a:avLst/>
                <a:gdLst>
                  <a:gd name="T0" fmla="*/ 473 w 700"/>
                  <a:gd name="T1" fmla="*/ 386 h 507"/>
                  <a:gd name="T2" fmla="*/ 478 w 700"/>
                  <a:gd name="T3" fmla="*/ 389 h 507"/>
                  <a:gd name="T4" fmla="*/ 700 w 700"/>
                  <a:gd name="T5" fmla="*/ 0 h 507"/>
                  <a:gd name="T6" fmla="*/ 238 w 700"/>
                  <a:gd name="T7" fmla="*/ 67 h 507"/>
                  <a:gd name="T8" fmla="*/ 314 w 700"/>
                  <a:gd name="T9" fmla="*/ 175 h 507"/>
                  <a:gd name="T10" fmla="*/ 0 w 700"/>
                  <a:gd name="T11" fmla="*/ 394 h 507"/>
                  <a:gd name="T12" fmla="*/ 82 w 700"/>
                  <a:gd name="T13" fmla="*/ 507 h 507"/>
                  <a:gd name="T14" fmla="*/ 396 w 700"/>
                  <a:gd name="T15" fmla="*/ 288 h 507"/>
                  <a:gd name="T16" fmla="*/ 473 w 700"/>
                  <a:gd name="T17" fmla="*/ 396 h 507"/>
                  <a:gd name="T18" fmla="*/ 478 w 700"/>
                  <a:gd name="T19" fmla="*/ 389 h 507"/>
                  <a:gd name="T20" fmla="*/ 473 w 700"/>
                  <a:gd name="T21" fmla="*/ 386 h 507"/>
                  <a:gd name="T22" fmla="*/ 478 w 700"/>
                  <a:gd name="T23" fmla="*/ 384 h 507"/>
                  <a:gd name="T24" fmla="*/ 399 w 700"/>
                  <a:gd name="T25" fmla="*/ 275 h 507"/>
                  <a:gd name="T26" fmla="*/ 85 w 700"/>
                  <a:gd name="T27" fmla="*/ 494 h 507"/>
                  <a:gd name="T28" fmla="*/ 16 w 700"/>
                  <a:gd name="T29" fmla="*/ 396 h 507"/>
                  <a:gd name="T30" fmla="*/ 328 w 700"/>
                  <a:gd name="T31" fmla="*/ 177 h 507"/>
                  <a:gd name="T32" fmla="*/ 254 w 700"/>
                  <a:gd name="T33" fmla="*/ 74 h 507"/>
                  <a:gd name="T34" fmla="*/ 681 w 700"/>
                  <a:gd name="T35" fmla="*/ 12 h 507"/>
                  <a:gd name="T36" fmla="*/ 468 w 700"/>
                  <a:gd name="T37" fmla="*/ 384 h 507"/>
                  <a:gd name="T38" fmla="*/ 473 w 700"/>
                  <a:gd name="T39" fmla="*/ 386 h 507"/>
                  <a:gd name="T40" fmla="*/ 478 w 700"/>
                  <a:gd name="T41" fmla="*/ 384 h 507"/>
                  <a:gd name="T42" fmla="*/ 473 w 700"/>
                  <a:gd name="T43" fmla="*/ 3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0" h="507">
                    <a:moveTo>
                      <a:pt x="473" y="386"/>
                    </a:moveTo>
                    <a:lnTo>
                      <a:pt x="478" y="389"/>
                    </a:lnTo>
                    <a:lnTo>
                      <a:pt x="700" y="0"/>
                    </a:lnTo>
                    <a:lnTo>
                      <a:pt x="238" y="67"/>
                    </a:lnTo>
                    <a:lnTo>
                      <a:pt x="314" y="175"/>
                    </a:lnTo>
                    <a:lnTo>
                      <a:pt x="0" y="394"/>
                    </a:lnTo>
                    <a:lnTo>
                      <a:pt x="82" y="507"/>
                    </a:lnTo>
                    <a:lnTo>
                      <a:pt x="396" y="288"/>
                    </a:lnTo>
                    <a:lnTo>
                      <a:pt x="473" y="396"/>
                    </a:lnTo>
                    <a:lnTo>
                      <a:pt x="478" y="389"/>
                    </a:lnTo>
                    <a:lnTo>
                      <a:pt x="473" y="386"/>
                    </a:lnTo>
                    <a:lnTo>
                      <a:pt x="478" y="384"/>
                    </a:lnTo>
                    <a:lnTo>
                      <a:pt x="399" y="275"/>
                    </a:lnTo>
                    <a:lnTo>
                      <a:pt x="85" y="494"/>
                    </a:lnTo>
                    <a:lnTo>
                      <a:pt x="16" y="396"/>
                    </a:lnTo>
                    <a:lnTo>
                      <a:pt x="328" y="177"/>
                    </a:lnTo>
                    <a:lnTo>
                      <a:pt x="254" y="74"/>
                    </a:lnTo>
                    <a:lnTo>
                      <a:pt x="681" y="12"/>
                    </a:lnTo>
                    <a:lnTo>
                      <a:pt x="468" y="384"/>
                    </a:lnTo>
                    <a:lnTo>
                      <a:pt x="473" y="386"/>
                    </a:lnTo>
                    <a:lnTo>
                      <a:pt x="478" y="384"/>
                    </a:lnTo>
                    <a:lnTo>
                      <a:pt x="473" y="38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 name="Straight Connector 2">
            <a:extLst>
              <a:ext uri="{FF2B5EF4-FFF2-40B4-BE49-F238E27FC236}">
                <a16:creationId xmlns:a16="http://schemas.microsoft.com/office/drawing/2014/main" id="{FBFAFD85-32E8-41F8-94E6-834EDFE6B84B}"/>
              </a:ext>
            </a:extLst>
          </p:cNvPr>
          <p:cNvCxnSpPr>
            <a:cxnSpLocks/>
          </p:cNvCxnSpPr>
          <p:nvPr/>
        </p:nvCxnSpPr>
        <p:spPr>
          <a:xfrm>
            <a:off x="407987" y="5961894"/>
            <a:ext cx="97244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07987" y="2366473"/>
            <a:ext cx="7756211" cy="3273194"/>
          </a:xfrm>
          <a:prstGeom prst="rect">
            <a:avLst/>
          </a:prstGeom>
        </p:spPr>
      </p:pic>
    </p:spTree>
    <p:extLst>
      <p:ext uri="{BB962C8B-B14F-4D97-AF65-F5344CB8AC3E}">
        <p14:creationId xmlns:p14="http://schemas.microsoft.com/office/powerpoint/2010/main" val="285190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231563" y="110054"/>
            <a:ext cx="10944596" cy="267770"/>
          </a:xfrm>
        </p:spPr>
        <p:txBody>
          <a:bodyPr>
            <a:noAutofit/>
          </a:bodyPr>
          <a:lstStyle/>
          <a:p>
            <a:r>
              <a:rPr lang="en-US" sz="1600" dirty="0"/>
              <a:t>List of Exit Clearances &amp; Scope</a:t>
            </a:r>
            <a:endParaRPr lang="pt-PT" sz="1600" dirty="0"/>
          </a:p>
        </p:txBody>
      </p:sp>
      <p:sp>
        <p:nvSpPr>
          <p:cNvPr id="177" name="Rectangle: Rounded Corners 8">
            <a:extLst>
              <a:ext uri="{FF2B5EF4-FFF2-40B4-BE49-F238E27FC236}">
                <a16:creationId xmlns:a16="http://schemas.microsoft.com/office/drawing/2014/main" id="{D2C50861-AB9F-4076-89DC-6B7CA3C30D23}"/>
              </a:ext>
            </a:extLst>
          </p:cNvPr>
          <p:cNvSpPr/>
          <p:nvPr/>
        </p:nvSpPr>
        <p:spPr>
          <a:xfrm>
            <a:off x="412855" y="5351918"/>
            <a:ext cx="11371158"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178" name="Rectangle: Rounded Corners 7">
            <a:extLst>
              <a:ext uri="{FF2B5EF4-FFF2-40B4-BE49-F238E27FC236}">
                <a16:creationId xmlns:a16="http://schemas.microsoft.com/office/drawing/2014/main" id="{A07A3DE3-52BB-4F9B-967E-BE1337ABBBC4}"/>
              </a:ext>
            </a:extLst>
          </p:cNvPr>
          <p:cNvSpPr/>
          <p:nvPr/>
        </p:nvSpPr>
        <p:spPr>
          <a:xfrm>
            <a:off x="28903" y="457200"/>
            <a:ext cx="11955769" cy="420767"/>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2" name="Table Placeholder 4">
            <a:extLst>
              <a:ext uri="{FF2B5EF4-FFF2-40B4-BE49-F238E27FC236}">
                <a16:creationId xmlns:a16="http://schemas.microsoft.com/office/drawing/2014/main" id="{49A1D8F3-4C44-EA2A-123D-5F87F41D45D7}"/>
              </a:ext>
            </a:extLst>
          </p:cNvPr>
          <p:cNvGraphicFramePr>
            <a:graphicFrameLocks/>
          </p:cNvGraphicFramePr>
          <p:nvPr>
            <p:extLst>
              <p:ext uri="{D42A27DB-BD31-4B8C-83A1-F6EECF244321}">
                <p14:modId xmlns:p14="http://schemas.microsoft.com/office/powerpoint/2010/main" val="3569383546"/>
              </p:ext>
            </p:extLst>
          </p:nvPr>
        </p:nvGraphicFramePr>
        <p:xfrm>
          <a:off x="0" y="457812"/>
          <a:ext cx="12134195" cy="6316763"/>
        </p:xfrm>
        <a:graphic>
          <a:graphicData uri="http://schemas.openxmlformats.org/drawingml/2006/table">
            <a:tbl>
              <a:tblPr firstRow="1" bandRow="1">
                <a:tableStyleId>{5C22544A-7EE6-4342-B048-85BDC9FD1C3A}</a:tableStyleId>
              </a:tblPr>
              <a:tblGrid>
                <a:gridCol w="1445743">
                  <a:extLst>
                    <a:ext uri="{9D8B030D-6E8A-4147-A177-3AD203B41FA5}">
                      <a16:colId xmlns:a16="http://schemas.microsoft.com/office/drawing/2014/main" val="1243403413"/>
                    </a:ext>
                  </a:extLst>
                </a:gridCol>
                <a:gridCol w="3038692">
                  <a:extLst>
                    <a:ext uri="{9D8B030D-6E8A-4147-A177-3AD203B41FA5}">
                      <a16:colId xmlns:a16="http://schemas.microsoft.com/office/drawing/2014/main" val="1389503925"/>
                    </a:ext>
                  </a:extLst>
                </a:gridCol>
                <a:gridCol w="7649760">
                  <a:extLst>
                    <a:ext uri="{9D8B030D-6E8A-4147-A177-3AD203B41FA5}">
                      <a16:colId xmlns:a16="http://schemas.microsoft.com/office/drawing/2014/main" val="2121792064"/>
                    </a:ext>
                  </a:extLst>
                </a:gridCol>
              </a:tblGrid>
              <a:tr h="357078">
                <a:tc>
                  <a:txBody>
                    <a:bodyPr/>
                    <a:lstStyle/>
                    <a:p>
                      <a:pPr algn="ctr">
                        <a:lnSpc>
                          <a:spcPts val="1400"/>
                        </a:lnSpc>
                      </a:pPr>
                      <a:r>
                        <a:rPr lang="en-US" sz="1400" b="1" noProof="0" dirty="0">
                          <a:solidFill>
                            <a:schemeClr val="tx1"/>
                          </a:solidFill>
                        </a:rPr>
                        <a:t>Sequence</a:t>
                      </a:r>
                    </a:p>
                  </a:txBody>
                  <a:tcPr marL="110322" marR="110322"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chemeClr val="tx1"/>
                          </a:solidFill>
                        </a:rPr>
                        <a:t>Clearance Name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chemeClr val="tx1"/>
                          </a:solidFill>
                        </a:rPr>
                        <a:t>Clearance</a:t>
                      </a:r>
                      <a:br>
                        <a:rPr lang="en-US" sz="1400" b="1" noProof="0" dirty="0">
                          <a:solidFill>
                            <a:schemeClr val="tx1"/>
                          </a:solidFill>
                        </a:rPr>
                      </a:br>
                      <a:r>
                        <a:rPr lang="en-US" sz="1400" b="1" noProof="0" dirty="0">
                          <a:solidFill>
                            <a:schemeClr val="tx1"/>
                          </a:solidFill>
                        </a:rPr>
                        <a:t>Completion Scope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350289">
                <a:tc>
                  <a:txBody>
                    <a:bodyPr/>
                    <a:lstStyle/>
                    <a:p>
                      <a:pPr algn="ctr">
                        <a:lnSpc>
                          <a:spcPts val="1400"/>
                        </a:lnSpc>
                      </a:pPr>
                      <a:r>
                        <a:rPr lang="en-US" sz="1000" noProof="0" dirty="0">
                          <a:solidFill>
                            <a:schemeClr val="tx1"/>
                          </a:solidFill>
                          <a:latin typeface="Verdana" panose="020B0604030504040204" pitchFamily="34" charset="0"/>
                          <a:ea typeface="Verdana" panose="020B0604030504040204" pitchFamily="34" charset="0"/>
                        </a:rPr>
                        <a:t>1</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Asset Management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IN" sz="1000" kern="1200" dirty="0">
                          <a:solidFill>
                            <a:schemeClr val="tx1"/>
                          </a:solidFill>
                          <a:latin typeface="Verdana" panose="020B0604030504040204" pitchFamily="34" charset="0"/>
                          <a:ea typeface="Verdana" panose="020B0604030504040204" pitchFamily="34" charset="0"/>
                          <a:cs typeface="+mn-cs"/>
                        </a:rPr>
                        <a:t>IT Asset Clearance will be provided upon receiving the IT Asset</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t>
                      </a:r>
                      <a:endParaRPr lang="en-IN" sz="1000" kern="1200" dirty="0">
                        <a:solidFill>
                          <a:schemeClr val="tx1"/>
                        </a:solidFill>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0348787"/>
                  </a:ext>
                </a:extLst>
              </a:tr>
              <a:tr h="337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EIS/HR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US" sz="1000" dirty="0">
                          <a:solidFill>
                            <a:schemeClr val="tx1"/>
                          </a:solidFill>
                          <a:latin typeface="Verdana" panose="020B0604030504040204" pitchFamily="34" charset="0"/>
                          <a:ea typeface="Verdana" panose="020B0604030504040204" pitchFamily="34" charset="0"/>
                        </a:rPr>
                        <a:t>This will be auto approved 2 days prior to the LWD for the employees serving complete 90 days of notice period. In case of not serving complete notice period, clearance will be provided on LWD</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4772154"/>
                  </a:ext>
                </a:extLst>
              </a:tr>
              <a:tr h="416647">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3</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Supervisor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Supervisor clearance should be done by the respective supervisor before the LWD, post last 6 months timesheets are approved until their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503373"/>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4</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Finance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Finance clearance will be provided 7 days before the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0668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5</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ICRES Clearances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Chair Recovery</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buFont typeface="Arial" panose="020B0604020202020204" pitchFamily="34" charset="0"/>
                        <a:buNone/>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Clearance will be provided on the LWD upon receipt of ID card. </a:t>
                      </a:r>
                      <a:r>
                        <a:rPr lang="en-US" sz="1000" dirty="0">
                          <a:solidFill>
                            <a:schemeClr val="tx1"/>
                          </a:solidFill>
                          <a:latin typeface="Verdana" panose="020B0604030504040204" pitchFamily="34" charset="0"/>
                          <a:ea typeface="Verdana" panose="020B0604030504040204" pitchFamily="34" charset="0"/>
                        </a:rPr>
                        <a:t>If the ID/access card</a:t>
                      </a:r>
                      <a:r>
                        <a:rPr lang="en-US" sz="1000" b="1" dirty="0">
                          <a:solidFill>
                            <a:schemeClr val="tx1"/>
                          </a:solidFill>
                          <a:latin typeface="Verdana" panose="020B0604030504040204" pitchFamily="34" charset="0"/>
                          <a:ea typeface="Verdana" panose="020B0604030504040204" pitchFamily="34" charset="0"/>
                        </a:rPr>
                        <a:t> </a:t>
                      </a:r>
                      <a:r>
                        <a:rPr lang="en-US" sz="1000" dirty="0">
                          <a:solidFill>
                            <a:schemeClr val="tx1"/>
                          </a:solidFill>
                          <a:latin typeface="Verdana" panose="020B0604030504040204" pitchFamily="34" charset="0"/>
                          <a:ea typeface="Verdana" panose="020B0604030504040204" pitchFamily="34" charset="0"/>
                        </a:rPr>
                        <a:t>does not reach to the base location  which will results into recovery of </a:t>
                      </a:r>
                      <a:r>
                        <a:rPr lang="en-US" sz="1000" b="0" dirty="0">
                          <a:solidFill>
                            <a:schemeClr val="tx1"/>
                          </a:solidFill>
                          <a:latin typeface="Verdana" panose="020B0604030504040204" pitchFamily="34" charset="0"/>
                          <a:ea typeface="Verdana" panose="020B0604030504040204" pitchFamily="34" charset="0"/>
                        </a:rPr>
                        <a:t>Rs 500/- each</a:t>
                      </a: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company provided chair it will get auto cleared. If chair has been provided from the company clearance will be provided by HRSS SPOC with recovery status. In case of recovery, </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 needs to settle this amount </a:t>
                      </a: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096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6</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Amex Card</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Amex card( less than grade D) will get auto cleared post triggerance of clearances. Employees who are having Amex card, clearance will be provided by Amex team based on outstanding amount status</a:t>
                      </a:r>
                    </a:p>
                    <a:p>
                      <a:pPr marL="0" lvl="0" indent="0">
                        <a:buFont typeface="Arial" panose="020B0604020202020204" pitchFamily="34" charset="0"/>
                        <a:buNone/>
                      </a:pPr>
                      <a:endParaRPr lang="en-US" sz="1000" b="0" dirty="0">
                        <a:solidFill>
                          <a:schemeClr val="tx1"/>
                        </a:solidFill>
                        <a:latin typeface="Verdana" panose="020B0604030504040204" pitchFamily="34" charset="0"/>
                        <a:ea typeface="Verdana" panose="020B0604030504040204" pitchFamily="34" charset="0"/>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0131">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Learning and Development</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This clearance will get auto cleared post triggerance of clearance for the employees who are not having any dues. If any employee is having recovery, it will be provided by L&amp;D SPOC on or before LWD as recovery, post which employee needs to settle this amount . Service agreement is also part of L&amp;D dues for applicable employees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4782394"/>
                  </a:ext>
                </a:extLst>
              </a:tr>
              <a:tr h="337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8</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People Process /HR</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This clearance will get auto cleared 2 days prior or on your LWD subjected to completion of supervisor and time helpdesk clearances, in case of non approval , Auto clearance will be done on your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4411450"/>
                  </a:ext>
                </a:extLst>
              </a:tr>
              <a:tr h="60960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9</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Car Lease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company provided car  it will get auto cleared post triggerance of clearances. If car has been provided/taken from the company clearance will be provided by HRSS SPOC post checking recovery status. In case of recovery, it will not be adjusted against F&amp;F as of now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8293650"/>
                  </a:ext>
                </a:extLst>
              </a:tr>
              <a:tr h="1597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10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Time Helpdesk</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rPr>
                        <a:t>This clearance will get auto approved</a:t>
                      </a: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 on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97250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11</a:t>
                      </a:r>
                    </a:p>
                    <a:p>
                      <a:pPr marL="0" marR="0" lvl="0" indent="0" algn="ctr"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mn-cs"/>
                        </a:rPr>
                        <a:t>12</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Mobility Clearance</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BUHR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Employees who are not having valid visa or work permit clearances will get auto approved post triggerance of clearances. In case of any valid visa , Mobility SPOC will connect and complete clearances</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BUHR clearance will be provided on LWD by respective BUHR</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907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685800" y="115614"/>
            <a:ext cx="10919196" cy="889000"/>
          </a:xfrm>
        </p:spPr>
        <p:txBody>
          <a:bodyPr>
            <a:normAutofit/>
          </a:bodyPr>
          <a:lstStyle/>
          <a:p>
            <a:r>
              <a:rPr lang="en-US" sz="1600" dirty="0"/>
              <a:t>Asset Management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383034" y="4741334"/>
            <a:ext cx="11452572" cy="1553310"/>
          </a:xfrm>
          <a:prstGeom prst="round2DiagRect">
            <a:avLst>
              <a:gd name="adj1" fmla="val 0"/>
              <a:gd name="adj2" fmla="val 0"/>
            </a:avLst>
          </a:prstGeom>
          <a:noFill/>
          <a:ln>
            <a:noFill/>
          </a:ln>
        </p:spPr>
        <p:txBody>
          <a:bodyPr wrap="square" rtlCol="0">
            <a:noAutofit/>
          </a:bodyPr>
          <a:lstStyle/>
          <a:p>
            <a:endParaRPr lang="en-US" sz="1400" b="1" dirty="0">
              <a:solidFill>
                <a:schemeClr val="accent2"/>
              </a:solidFill>
            </a:endParaRPr>
          </a:p>
        </p:txBody>
      </p:sp>
      <p:cxnSp>
        <p:nvCxnSpPr>
          <p:cNvPr id="7" name="Straight Connector 6">
            <a:extLst>
              <a:ext uri="{FF2B5EF4-FFF2-40B4-BE49-F238E27FC236}">
                <a16:creationId xmlns:a16="http://schemas.microsoft.com/office/drawing/2014/main" id="{9B258775-C7CC-49AD-BC6D-D8899B1EB6B8}"/>
              </a:ext>
            </a:extLst>
          </p:cNvPr>
          <p:cNvCxnSpPr>
            <a:cxnSpLocks/>
          </p:cNvCxnSpPr>
          <p:nvPr/>
        </p:nvCxnSpPr>
        <p:spPr>
          <a:xfrm>
            <a:off x="101437" y="6400800"/>
            <a:ext cx="108489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F75B93D-79D4-4FEF-B18A-75CC81D1E066}"/>
              </a:ext>
            </a:extLst>
          </p:cNvPr>
          <p:cNvSpPr txBox="1"/>
          <p:nvPr/>
        </p:nvSpPr>
        <p:spPr>
          <a:xfrm>
            <a:off x="685800" y="519291"/>
            <a:ext cx="10535586" cy="5801588"/>
          </a:xfrm>
          <a:prstGeom prst="rect">
            <a:avLst/>
          </a:prstGeom>
          <a:noFill/>
        </p:spPr>
        <p:txBody>
          <a:bodyPr wrap="square">
            <a:spAutoFit/>
          </a:bodyPr>
          <a:lstStyle/>
          <a:p>
            <a:pPr marL="0" marR="0">
              <a:spcBef>
                <a:spcPts val="0"/>
              </a:spcBef>
              <a:spcAft>
                <a:spcPts val="0"/>
              </a:spcAft>
            </a:pPr>
            <a:r>
              <a:rPr lang="en-US" sz="1200" dirty="0">
                <a:effectLst/>
                <a:ea typeface="Calibri" panose="020F0502020204030204" pitchFamily="34" charset="0"/>
                <a:cs typeface="Times New Roman" panose="02020603050405020304" pitchFamily="18" charset="0"/>
              </a:rPr>
              <a:t>IT Asset Clearance will be provided only </a:t>
            </a:r>
            <a:r>
              <a:rPr lang="en-US" sz="1200" dirty="0">
                <a:ea typeface="Calibri" panose="020F0502020204030204" pitchFamily="34" charset="0"/>
                <a:cs typeface="Times New Roman" panose="02020603050405020304" pitchFamily="18" charset="0"/>
              </a:rPr>
              <a:t>post submission of </a:t>
            </a:r>
            <a:r>
              <a:rPr lang="en-US" sz="1200" dirty="0">
                <a:effectLst/>
                <a:ea typeface="Calibri" panose="020F0502020204030204" pitchFamily="34" charset="0"/>
                <a:cs typeface="Times New Roman" panose="02020603050405020304" pitchFamily="18" charset="0"/>
              </a:rPr>
              <a:t>assets. </a:t>
            </a:r>
            <a:r>
              <a:rPr lang="en-US" sz="1200" dirty="0">
                <a:ea typeface="Calibri" panose="020F0502020204030204" pitchFamily="34" charset="0"/>
                <a:cs typeface="Times New Roman" panose="02020603050405020304" pitchFamily="18" charset="0"/>
              </a:rPr>
              <a:t>Assets can be submitted in the base location or the nearest DTA locations(details in the next slide)</a:t>
            </a:r>
          </a:p>
          <a:p>
            <a:pPr marL="0" marR="0">
              <a:spcBef>
                <a:spcPts val="0"/>
              </a:spcBef>
              <a:spcAft>
                <a:spcPts val="0"/>
              </a:spcAft>
            </a:pPr>
            <a:endParaRPr lang="en-US" sz="1200" dirty="0">
              <a:ea typeface="Calibri" panose="020F0502020204030204" pitchFamily="34" charset="0"/>
              <a:cs typeface="Times New Roman" panose="02020603050405020304" pitchFamily="18" charset="0"/>
            </a:endParaRPr>
          </a:p>
          <a:p>
            <a:r>
              <a:rPr lang="en-US" sz="1200" dirty="0">
                <a:ea typeface="Calibri" panose="020F0502020204030204" pitchFamily="34" charset="0"/>
                <a:cs typeface="Times New Roman" panose="02020603050405020304" pitchFamily="18" charset="0"/>
              </a:rPr>
              <a:t>T</a:t>
            </a:r>
            <a:r>
              <a:rPr lang="en-US" sz="1200" dirty="0">
                <a:effectLst/>
                <a:ea typeface="Calibri" panose="020F0502020204030204" pitchFamily="34" charset="0"/>
                <a:cs typeface="Times New Roman" panose="02020603050405020304" pitchFamily="18" charset="0"/>
              </a:rPr>
              <a:t>ransfer of asset (desktop/laptop) is not allowed </a:t>
            </a:r>
            <a:r>
              <a:rPr lang="en-US" sz="1200" dirty="0">
                <a:ea typeface="Calibri" panose="020F0502020204030204" pitchFamily="34" charset="0"/>
                <a:cs typeface="Times New Roman" panose="02020603050405020304" pitchFamily="18" charset="0"/>
              </a:rPr>
              <a:t>and recovery will be applied if the asset is in damaged condition</a:t>
            </a:r>
          </a:p>
          <a:p>
            <a:pPr marL="0" marR="0">
              <a:spcBef>
                <a:spcPts val="0"/>
              </a:spcBef>
              <a:spcAft>
                <a:spcPts val="0"/>
              </a:spcAft>
            </a:pPr>
            <a:endParaRPr lang="en-US" sz="1200" dirty="0">
              <a:ea typeface="Calibri" panose="020F0502020204030204" pitchFamily="34" charset="0"/>
              <a:cs typeface="Times New Roman" panose="02020603050405020304" pitchFamily="18" charset="0"/>
            </a:endParaRPr>
          </a:p>
          <a:p>
            <a:pPr marL="0" marR="0">
              <a:spcBef>
                <a:spcPts val="0"/>
              </a:spcBef>
              <a:spcAft>
                <a:spcPts val="0"/>
              </a:spcAft>
            </a:pPr>
            <a:r>
              <a:rPr lang="en-IN" sz="1200" b="1" u="sng" dirty="0">
                <a:effectLst/>
                <a:ea typeface="Calibri" panose="020F0502020204030204" pitchFamily="34" charset="0"/>
                <a:cs typeface="Times New Roman" panose="02020603050405020304" pitchFamily="18" charset="0"/>
              </a:rPr>
              <a:t>To raise PC /laptop Surrender request:</a:t>
            </a:r>
          </a:p>
          <a:p>
            <a:pPr marL="0" marR="0">
              <a:spcBef>
                <a:spcPts val="0"/>
              </a:spcBef>
              <a:spcAft>
                <a:spcPts val="0"/>
              </a:spcAft>
            </a:pPr>
            <a:endParaRPr lang="en-IN" sz="1200" b="1" u="sng" dirty="0">
              <a:ea typeface="Calibri" panose="020F0502020204030204" pitchFamily="34" charset="0"/>
              <a:cs typeface="Times New Roman" panose="02020603050405020304" pitchFamily="18" charset="0"/>
            </a:endParaRPr>
          </a:p>
          <a:p>
            <a:r>
              <a:rPr lang="en-IN" sz="1200" dirty="0">
                <a:ea typeface="Calibri" panose="020F0502020204030204" pitchFamily="34" charset="0"/>
                <a:cs typeface="Times New Roman" panose="02020603050405020304" pitchFamily="18" charset="0"/>
              </a:rPr>
              <a:t>Once you raise resignation in ECMS, your surrender ticket will be created automatically for office drop 3 days prior to last working day.</a:t>
            </a:r>
          </a:p>
          <a:p>
            <a:endParaRPr lang="en-IN" sz="1200" dirty="0">
              <a:ea typeface="Calibri" panose="020F0502020204030204" pitchFamily="34" charset="0"/>
              <a:cs typeface="Times New Roman" panose="02020603050405020304" pitchFamily="18" charset="0"/>
            </a:endParaRPr>
          </a:p>
          <a:p>
            <a:r>
              <a:rPr lang="en-IN" sz="1200" dirty="0">
                <a:ea typeface="Calibri" panose="020F0502020204030204" pitchFamily="34" charset="0"/>
                <a:cs typeface="Times New Roman" panose="02020603050405020304" pitchFamily="18" charset="0"/>
              </a:rPr>
              <a:t>If employee want to surrender asset early before ticket is created, they can do it by raising surrender request manually.</a:t>
            </a:r>
          </a:p>
          <a:p>
            <a:endParaRPr lang="en-IN" sz="1200" dirty="0">
              <a:ea typeface="Calibri" panose="020F0502020204030204" pitchFamily="34" charset="0"/>
              <a:cs typeface="Times New Roman" panose="02020603050405020304" pitchFamily="18" charset="0"/>
            </a:endParaRPr>
          </a:p>
          <a:p>
            <a:r>
              <a:rPr lang="en-IN" sz="1200" dirty="0">
                <a:ea typeface="Calibri" panose="020F0502020204030204" pitchFamily="34" charset="0"/>
                <a:cs typeface="Times New Roman" panose="02020603050405020304" pitchFamily="18" charset="0"/>
              </a:rPr>
              <a:t>In case early release i.e. within next 7 days from the LWD employee have to create ticket manually by following below path</a:t>
            </a:r>
            <a:endParaRPr lang="en-IN" sz="1200" b="1" u="sng" dirty="0">
              <a:effectLst/>
              <a:ea typeface="Calibri" panose="020F0502020204030204" pitchFamily="34" charset="0"/>
              <a:cs typeface="Times New Roman" panose="02020603050405020304" pitchFamily="18" charset="0"/>
            </a:endParaRPr>
          </a:p>
          <a:p>
            <a:pPr marL="0" marR="0">
              <a:spcBef>
                <a:spcPts val="0"/>
              </a:spcBef>
              <a:spcAft>
                <a:spcPts val="0"/>
              </a:spcAft>
            </a:pPr>
            <a:endParaRPr lang="en-IN" sz="1200" b="1" u="sng" dirty="0">
              <a:ea typeface="Calibri" panose="020F0502020204030204" pitchFamily="34" charset="0"/>
              <a:cs typeface="Times New Roman" panose="02020603050405020304" pitchFamily="18" charset="0"/>
            </a:endParaRPr>
          </a:p>
          <a:p>
            <a:pPr marL="0" marR="0">
              <a:spcBef>
                <a:spcPts val="0"/>
              </a:spcBef>
              <a:spcAft>
                <a:spcPts val="0"/>
              </a:spcAft>
            </a:pPr>
            <a:r>
              <a:rPr lang="en-IN" sz="1200" dirty="0">
                <a:effectLst/>
                <a:ea typeface="Calibri" panose="020F0502020204030204" pitchFamily="34" charset="0"/>
                <a:cs typeface="Times New Roman" panose="02020603050405020304" pitchFamily="18" charset="0"/>
              </a:rPr>
              <a:t>Please Login below portal.</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u="none" strike="noStrike" dirty="0">
                <a:solidFill>
                  <a:srgbClr val="0563C1"/>
                </a:solidFill>
                <a:effectLst/>
                <a:ea typeface="Calibri" panose="020F0502020204030204" pitchFamily="34" charset="0"/>
                <a:cs typeface="Times New Roman" panose="02020603050405020304" pitchFamily="18" charset="0"/>
                <a:hlinkClick r:id="rId3"/>
              </a:rPr>
              <a:t>httpsservicecentral.capgemini.com/</a:t>
            </a:r>
            <a:r>
              <a:rPr lang="en-IN" sz="1200" u="none" strike="noStrike" dirty="0" err="1">
                <a:solidFill>
                  <a:srgbClr val="0563C1"/>
                </a:solidFill>
                <a:effectLst/>
                <a:ea typeface="Calibri" panose="020F0502020204030204" pitchFamily="34" charset="0"/>
                <a:cs typeface="Times New Roman" panose="02020603050405020304" pitchFamily="18" charset="0"/>
                <a:hlinkClick r:id="rId3"/>
              </a:rPr>
              <a:t>sc</a:t>
            </a:r>
            <a:r>
              <a:rPr lang="en-IN" sz="1200" dirty="0">
                <a:effectLst/>
                <a:ea typeface="Calibri" panose="020F0502020204030204" pitchFamily="34" charset="0"/>
                <a:cs typeface="Times New Roman" panose="02020603050405020304" pitchFamily="18" charset="0"/>
              </a:rPr>
              <a:t>  -&gt; Order or Request -&gt; PC Surrender</a:t>
            </a:r>
            <a:endParaRPr lang="en-US" sz="1200" dirty="0">
              <a:effectLst/>
              <a:ea typeface="Calibri" panose="020F0502020204030204" pitchFamily="34" charset="0"/>
              <a:cs typeface="Times New Roman" panose="02020603050405020304" pitchFamily="18" charset="0"/>
            </a:endParaRPr>
          </a:p>
          <a:p>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ea typeface="Calibri" panose="020F0502020204030204" pitchFamily="34" charset="0"/>
                <a:cs typeface="Times New Roman" panose="02020603050405020304" pitchFamily="18" charset="0"/>
              </a:rPr>
              <a:t>Note:</a:t>
            </a:r>
          </a:p>
          <a:p>
            <a:pPr marL="0" marR="0">
              <a:spcBef>
                <a:spcPts val="0"/>
              </a:spcBef>
              <a:spcAft>
                <a:spcPts val="0"/>
              </a:spcAft>
            </a:pPr>
            <a:r>
              <a:rPr lang="en-IN" sz="1200" dirty="0">
                <a:effectLst/>
                <a:ea typeface="Calibri" panose="020F0502020204030204" pitchFamily="34" charset="0"/>
                <a:cs typeface="Times New Roman" panose="02020603050405020304" pitchFamily="18" charset="0"/>
              </a:rPr>
              <a:t>Please visit Capgemini office between 09:00 to 17:00 from Monday – Saturday</a:t>
            </a:r>
          </a:p>
          <a:p>
            <a:r>
              <a:rPr lang="en-IN" sz="1200" u="none" strike="noStrike" dirty="0">
                <a:effectLst/>
                <a:ea typeface="Calibri" panose="020F0502020204030204" pitchFamily="34" charset="0"/>
                <a:cs typeface="Times New Roman" panose="02020603050405020304" pitchFamily="18" charset="0"/>
              </a:rPr>
              <a:t>Clearance will be provided within 24-48hrs post submission.</a:t>
            </a:r>
          </a:p>
          <a:p>
            <a:pPr marL="0" marR="0">
              <a:spcBef>
                <a:spcPts val="0"/>
              </a:spcBef>
              <a:spcAft>
                <a:spcPts val="0"/>
              </a:spcAft>
            </a:pPr>
            <a:r>
              <a:rPr lang="en-IN" sz="1200" dirty="0">
                <a:effectLst/>
                <a:ea typeface="Calibri" panose="020F0502020204030204" pitchFamily="34" charset="0"/>
                <a:cs typeface="Times New Roman" panose="02020603050405020304" pitchFamily="18" charset="0"/>
              </a:rPr>
              <a:t> </a:t>
            </a:r>
          </a:p>
          <a:p>
            <a:pPr marL="171450" marR="0" indent="-171450">
              <a:spcBef>
                <a:spcPts val="0"/>
              </a:spcBef>
              <a:spcAft>
                <a:spcPts val="0"/>
              </a:spcAft>
              <a:buFont typeface="Arial" panose="020B0604020202020204" pitchFamily="34" charset="0"/>
              <a:buChar char="•"/>
            </a:pPr>
            <a:r>
              <a:rPr lang="en-IN" sz="1200" b="1" u="sng" dirty="0">
                <a:effectLst/>
                <a:ea typeface="Calibri" panose="020F0502020204030204" pitchFamily="34" charset="0"/>
                <a:cs typeface="Times New Roman" panose="02020603050405020304" pitchFamily="18" charset="0"/>
              </a:rPr>
              <a:t>Helpdesk contact number:</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solidFill>
                  <a:srgbClr val="000000"/>
                </a:solidFill>
                <a:effectLst/>
                <a:ea typeface="Calibri" panose="020F0502020204030204" pitchFamily="34" charset="0"/>
                <a:cs typeface="Times New Roman" panose="02020603050405020304" pitchFamily="18" charset="0"/>
              </a:rPr>
              <a:t>Email: </a:t>
            </a:r>
            <a:r>
              <a:rPr lang="en-IN" sz="1200" u="none" strike="noStrike" dirty="0">
                <a:solidFill>
                  <a:srgbClr val="000000"/>
                </a:solidFill>
                <a:effectLst/>
                <a:ea typeface="Calibri" panose="020F0502020204030204" pitchFamily="34" charset="0"/>
                <a:cs typeface="Times New Roman" panose="02020603050405020304" pitchFamily="18" charset="0"/>
                <a:hlinkClick r:id="rId4"/>
              </a:rPr>
              <a:t>ithelp.global@capgemini.com</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solidFill>
                  <a:srgbClr val="000000"/>
                </a:solidFill>
                <a:effectLst/>
                <a:ea typeface="Calibri" panose="020F0502020204030204" pitchFamily="34" charset="0"/>
                <a:cs typeface="Times New Roman" panose="02020603050405020304" pitchFamily="18" charset="0"/>
              </a:rPr>
              <a:t>Phone (internal): </a:t>
            </a:r>
            <a:r>
              <a:rPr lang="en-IN" sz="1200" u="none" strike="noStrike" dirty="0">
                <a:solidFill>
                  <a:srgbClr val="000000"/>
                </a:solidFill>
                <a:effectLst/>
                <a:ea typeface="Calibri" panose="020F0502020204030204" pitchFamily="34" charset="0"/>
                <a:cs typeface="Times New Roman" panose="02020603050405020304" pitchFamily="18" charset="0"/>
                <a:hlinkClick r:id="rId5"/>
              </a:rPr>
              <a:t>484357</a:t>
            </a:r>
            <a:r>
              <a:rPr lang="en-IN" sz="1200" dirty="0">
                <a:solidFill>
                  <a:srgbClr val="000000"/>
                </a:solidFill>
                <a:effectLst/>
                <a:ea typeface="Calibri" panose="020F0502020204030204" pitchFamily="34" charset="0"/>
                <a:cs typeface="Times New Roman" panose="02020603050405020304" pitchFamily="18" charset="0"/>
              </a:rPr>
              <a:t>; Phone (external):</a:t>
            </a:r>
            <a:r>
              <a:rPr lang="en-IN" sz="1200" u="none" strike="noStrike" dirty="0">
                <a:solidFill>
                  <a:srgbClr val="000000"/>
                </a:solidFill>
                <a:effectLst/>
                <a:ea typeface="Calibri" panose="020F0502020204030204" pitchFamily="34" charset="0"/>
                <a:cs typeface="Times New Roman" panose="02020603050405020304" pitchFamily="18" charset="0"/>
                <a:hlinkClick r:id="rId6"/>
              </a:rPr>
              <a:t>+91 226 755 7744</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solidFill>
                  <a:srgbClr val="000000"/>
                </a:solidFill>
                <a:effectLst/>
                <a:ea typeface="Calibri" panose="020F0502020204030204" pitchFamily="34" charset="0"/>
                <a:cs typeface="Times New Roman" panose="02020603050405020304" pitchFamily="18" charset="0"/>
              </a:rPr>
              <a:t>Web: </a:t>
            </a:r>
            <a:r>
              <a:rPr lang="en-IN" sz="1200" u="sng" dirty="0">
                <a:solidFill>
                  <a:srgbClr val="000000"/>
                </a:solidFill>
                <a:effectLst/>
                <a:ea typeface="Calibri" panose="020F0502020204030204" pitchFamily="34" charset="0"/>
                <a:cs typeface="Times New Roman" panose="02020603050405020304" pitchFamily="18" charset="0"/>
                <a:hlinkClick r:id="rId3"/>
              </a:rPr>
              <a:t>https://servicecentral.capgemini.com/sc</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effectLst/>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b="1" u="sng" dirty="0">
                <a:effectLst/>
                <a:ea typeface="Calibri" panose="020F0502020204030204" pitchFamily="34" charset="0"/>
                <a:cs typeface="Times New Roman" panose="02020603050405020304" pitchFamily="18" charset="0"/>
              </a:rPr>
              <a:t>To know tagged Asset &amp; Asset Allocated location details:</a:t>
            </a:r>
            <a:r>
              <a:rPr lang="en-IN" sz="1200" dirty="0">
                <a:effectLst/>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dirty="0">
                <a:effectLst/>
                <a:ea typeface="Calibri" panose="020F0502020204030204" pitchFamily="34" charset="0"/>
                <a:cs typeface="Times New Roman" panose="02020603050405020304" pitchFamily="18" charset="0"/>
              </a:rPr>
              <a:t>Please login into below URL, please surrender accordingly:</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200" u="sng" dirty="0">
                <a:solidFill>
                  <a:srgbClr val="0563C1"/>
                </a:solidFill>
                <a:effectLst/>
                <a:ea typeface="Calibri" panose="020F0502020204030204" pitchFamily="34" charset="0"/>
                <a:cs typeface="Times New Roman" panose="02020603050405020304" pitchFamily="18" charset="0"/>
                <a:hlinkClick r:id="rId7"/>
              </a:rPr>
              <a:t>https://servicecentral.capgemini.com/myassets_home.do?sysparm_view=MyCompanyAssets</a:t>
            </a:r>
            <a:endParaRPr lang="en-IN" sz="1200" u="sng" dirty="0">
              <a:solidFill>
                <a:srgbClr val="0563C1"/>
              </a:solidFill>
              <a:effectLst/>
              <a:ea typeface="Calibri" panose="020F0502020204030204" pitchFamily="34" charset="0"/>
              <a:cs typeface="Times New Roman" panose="02020603050405020304" pitchFamily="18" charset="0"/>
            </a:endParaRPr>
          </a:p>
          <a:p>
            <a:r>
              <a:rPr lang="en-IN" sz="1200" dirty="0">
                <a:ea typeface="Calibri" panose="020F0502020204030204" pitchFamily="34" charset="0"/>
                <a:cs typeface="Times New Roman" panose="02020603050405020304" pitchFamily="18" charset="0"/>
              </a:rPr>
              <a:t>For any asset related queries, send an email to asset SPOC’s mentioned in ECMS.</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8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3E2F29D-B3C5-B18D-3F5A-F1167DFAB396}"/>
              </a:ext>
            </a:extLst>
          </p:cNvPr>
          <p:cNvGraphicFramePr>
            <a:graphicFrameLocks noGrp="1"/>
          </p:cNvGraphicFramePr>
          <p:nvPr>
            <p:extLst>
              <p:ext uri="{D42A27DB-BD31-4B8C-83A1-F6EECF244321}">
                <p14:modId xmlns:p14="http://schemas.microsoft.com/office/powerpoint/2010/main" val="3926559333"/>
              </p:ext>
            </p:extLst>
          </p:nvPr>
        </p:nvGraphicFramePr>
        <p:xfrm>
          <a:off x="762000" y="1066800"/>
          <a:ext cx="10818678" cy="5398690"/>
        </p:xfrm>
        <a:graphic>
          <a:graphicData uri="http://schemas.openxmlformats.org/drawingml/2006/table">
            <a:tbl>
              <a:tblPr/>
              <a:tblGrid>
                <a:gridCol w="265840">
                  <a:extLst>
                    <a:ext uri="{9D8B030D-6E8A-4147-A177-3AD203B41FA5}">
                      <a16:colId xmlns:a16="http://schemas.microsoft.com/office/drawing/2014/main" val="3945585063"/>
                    </a:ext>
                  </a:extLst>
                </a:gridCol>
                <a:gridCol w="2324960">
                  <a:extLst>
                    <a:ext uri="{9D8B030D-6E8A-4147-A177-3AD203B41FA5}">
                      <a16:colId xmlns:a16="http://schemas.microsoft.com/office/drawing/2014/main" val="1138323178"/>
                    </a:ext>
                  </a:extLst>
                </a:gridCol>
                <a:gridCol w="990600">
                  <a:extLst>
                    <a:ext uri="{9D8B030D-6E8A-4147-A177-3AD203B41FA5}">
                      <a16:colId xmlns:a16="http://schemas.microsoft.com/office/drawing/2014/main" val="4127740686"/>
                    </a:ext>
                  </a:extLst>
                </a:gridCol>
                <a:gridCol w="5256080">
                  <a:extLst>
                    <a:ext uri="{9D8B030D-6E8A-4147-A177-3AD203B41FA5}">
                      <a16:colId xmlns:a16="http://schemas.microsoft.com/office/drawing/2014/main" val="1958882996"/>
                    </a:ext>
                  </a:extLst>
                </a:gridCol>
                <a:gridCol w="762000">
                  <a:extLst>
                    <a:ext uri="{9D8B030D-6E8A-4147-A177-3AD203B41FA5}">
                      <a16:colId xmlns:a16="http://schemas.microsoft.com/office/drawing/2014/main" val="2014612017"/>
                    </a:ext>
                  </a:extLst>
                </a:gridCol>
                <a:gridCol w="1219198">
                  <a:extLst>
                    <a:ext uri="{9D8B030D-6E8A-4147-A177-3AD203B41FA5}">
                      <a16:colId xmlns:a16="http://schemas.microsoft.com/office/drawing/2014/main" val="442002648"/>
                    </a:ext>
                  </a:extLst>
                </a:gridCol>
              </a:tblGrid>
              <a:tr h="304800">
                <a:tc>
                  <a:txBody>
                    <a:bodyPr/>
                    <a:lstStyle/>
                    <a:p>
                      <a:pPr algn="ctr" fontAlgn="ctr"/>
                      <a:r>
                        <a:rPr lang="en-IN" sz="900" b="1" i="0" u="none" strike="noStrike">
                          <a:solidFill>
                            <a:srgbClr val="000000"/>
                          </a:solidFill>
                          <a:effectLst/>
                          <a:latin typeface="Calibri" panose="020F0502020204030204" pitchFamily="34" charset="0"/>
                        </a:rPr>
                        <a:t>OU</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Unit Details</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City</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Address</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Status</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dirty="0">
                          <a:solidFill>
                            <a:srgbClr val="000000"/>
                          </a:solidFill>
                          <a:effectLst/>
                          <a:latin typeface="Calibri" panose="020F0502020204030204" pitchFamily="34" charset="0"/>
                        </a:rPr>
                        <a:t>Entity</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480481"/>
                  </a:ext>
                </a:extLst>
              </a:tr>
              <a:tr h="470127">
                <a:tc>
                  <a:txBody>
                    <a:bodyPr/>
                    <a:lstStyle/>
                    <a:p>
                      <a:pPr algn="l" fontAlgn="ctr"/>
                      <a:r>
                        <a:rPr lang="en-IN" sz="900" b="0" i="0" u="none" strike="noStrike">
                          <a:solidFill>
                            <a:srgbClr val="000000"/>
                          </a:solidFill>
                          <a:effectLst/>
                          <a:latin typeface="Calibri" panose="020F0502020204030204" pitchFamily="34" charset="0"/>
                        </a:rPr>
                        <a:t>INH2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it-IT" sz="1000" b="0" i="0" u="none" strike="noStrike" dirty="0">
                          <a:solidFill>
                            <a:srgbClr val="000000"/>
                          </a:solidFill>
                          <a:effectLst/>
                          <a:latin typeface="+mn-lt"/>
                        </a:rPr>
                        <a:t>EPIP Campus Non 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Bangalore</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Ground Floor, Plot Nos. 158-162P and 165P-170P, Sy.No. 7,8,20,22 &amp;23, EPIP Industrial Area, Kundalahalli Village, Whitefield, Bengaluru-560066.</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638191"/>
                  </a:ext>
                </a:extLst>
              </a:tr>
              <a:tr h="167750">
                <a:tc rowSpan="2">
                  <a:txBody>
                    <a:bodyPr/>
                    <a:lstStyle/>
                    <a:p>
                      <a:pPr algn="l" fontAlgn="ctr"/>
                      <a:r>
                        <a:rPr lang="en-IN" sz="900" b="0" i="0" u="none" strike="noStrike">
                          <a:solidFill>
                            <a:srgbClr val="000000"/>
                          </a:solidFill>
                          <a:effectLst/>
                          <a:latin typeface="Calibri" panose="020F0502020204030204" pitchFamily="34" charset="0"/>
                        </a:rPr>
                        <a:t>INC3</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en-IN" sz="1000" b="0" i="0" u="none" strike="noStrike" dirty="0">
                          <a:solidFill>
                            <a:srgbClr val="000000"/>
                          </a:solidFill>
                          <a:effectLst/>
                          <a:latin typeface="+mn-lt"/>
                        </a:rPr>
                        <a:t>JSS Business Park</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0" i="0" u="none" strike="noStrike">
                          <a:solidFill>
                            <a:srgbClr val="000000"/>
                          </a:solidFill>
                          <a:effectLst/>
                          <a:latin typeface="+mn-lt"/>
                        </a:rPr>
                        <a:t>Bhubaneshwar</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E11/1 ana E11/2, JSS SOFTWARE TECHNOLOGY PARK,,</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ctr"/>
                      <a:r>
                        <a:rPr lang="en-IN" sz="1000" b="0" i="0" u="none" strike="noStrike" dirty="0">
                          <a:solidFill>
                            <a:srgbClr val="000000"/>
                          </a:solidFill>
                          <a:effectLst/>
                          <a:latin typeface="+mn-lt"/>
                        </a:rPr>
                        <a:t>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IN" sz="1000" b="0" i="0" u="none" strike="noStrike">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840916"/>
                  </a:ext>
                </a:extLst>
              </a:tr>
              <a:tr h="17353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r>
                        <a:rPr lang="en-IN" sz="1000" b="0" i="0" u="none" strike="noStrike">
                          <a:solidFill>
                            <a:srgbClr val="000000"/>
                          </a:solidFill>
                          <a:effectLst/>
                          <a:latin typeface="+mn-lt"/>
                        </a:rPr>
                        <a:t>Chandrasekharpur, Infocity Campus, Khordha, Odisha, 751024</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64177803"/>
                  </a:ext>
                </a:extLst>
              </a:tr>
              <a:tr h="470127">
                <a:tc>
                  <a:txBody>
                    <a:bodyPr/>
                    <a:lstStyle/>
                    <a:p>
                      <a:pPr algn="l" fontAlgn="ctr"/>
                      <a:r>
                        <a:rPr lang="en-IN" sz="900" b="0" i="0" u="none" strike="noStrike">
                          <a:solidFill>
                            <a:srgbClr val="000000"/>
                          </a:solidFill>
                          <a:effectLst/>
                          <a:latin typeface="Calibri" panose="020F0502020204030204" pitchFamily="34" charset="0"/>
                        </a:rPr>
                        <a:t>INA2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Chennai</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Chennai</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8th and 9th Floor, Prestige Cyber Tower, 117, Old Mahabalipuram Road, RoadKarapakkam, Tambaram, Kancheepuram, Rajiv Gandhi Salai, Chennai - 600 097</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865908"/>
                  </a:ext>
                </a:extLst>
              </a:tr>
              <a:tr h="341286">
                <a:tc>
                  <a:txBody>
                    <a:bodyPr/>
                    <a:lstStyle/>
                    <a:p>
                      <a:pPr algn="l" fontAlgn="ctr"/>
                      <a:r>
                        <a:rPr lang="en-IN" sz="900" b="0" i="0" u="none" strike="noStrike">
                          <a:solidFill>
                            <a:srgbClr val="000000"/>
                          </a:solidFill>
                          <a:effectLst/>
                          <a:latin typeface="Calibri" panose="020F0502020204030204" pitchFamily="34" charset="0"/>
                        </a:rPr>
                        <a:t>INH7</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Aricent </a:t>
                      </a:r>
                      <a:r>
                        <a:rPr lang="en-IN" sz="1000" b="0" i="0" u="none" strike="noStrike" dirty="0" err="1">
                          <a:solidFill>
                            <a:srgbClr val="000000"/>
                          </a:solidFill>
                          <a:effectLst/>
                          <a:latin typeface="+mn-lt"/>
                        </a:rPr>
                        <a:t>Hanudev</a:t>
                      </a:r>
                      <a:r>
                        <a:rPr lang="en-IN" sz="1000" b="0" i="0" u="none" strike="noStrike" dirty="0">
                          <a:solidFill>
                            <a:srgbClr val="000000"/>
                          </a:solidFill>
                          <a:effectLst/>
                          <a:latin typeface="+mn-lt"/>
                        </a:rPr>
                        <a:t> </a:t>
                      </a:r>
                      <a:r>
                        <a:rPr lang="en-IN" sz="1000" b="0" i="0" u="none" strike="noStrike" dirty="0" err="1">
                          <a:solidFill>
                            <a:srgbClr val="000000"/>
                          </a:solidFill>
                          <a:effectLst/>
                          <a:latin typeface="+mn-lt"/>
                        </a:rPr>
                        <a:t>Infopark</a:t>
                      </a:r>
                      <a:r>
                        <a:rPr lang="en-IN" sz="1000" b="0" i="0" u="none" strike="noStrike" dirty="0">
                          <a:solidFill>
                            <a:srgbClr val="000000"/>
                          </a:solidFill>
                          <a:effectLst/>
                          <a:latin typeface="+mn-lt"/>
                        </a:rPr>
                        <a:t> , Coimbatore</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Coimbatore</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‘C’ Block, 7th Floor, Hanudev Infopark Pvt. Ltd. 558/2, Udaiyampalayam Road, Nava India, Coimbatore - 641028</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Aricent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241837"/>
                  </a:ext>
                </a:extLst>
              </a:tr>
              <a:tr h="470127">
                <a:tc>
                  <a:txBody>
                    <a:bodyPr/>
                    <a:lstStyle/>
                    <a:p>
                      <a:pPr algn="l" fontAlgn="ctr"/>
                      <a:r>
                        <a:rPr lang="en-IN" sz="900" b="0" i="0" u="none" strike="noStrike">
                          <a:solidFill>
                            <a:srgbClr val="000000"/>
                          </a:solidFill>
                          <a:effectLst/>
                          <a:latin typeface="Calibri" panose="020F0502020204030204" pitchFamily="34" charset="0"/>
                        </a:rPr>
                        <a:t>INJ2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Fintech One Block 53</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Gandhinagar</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12th and 13th floor, Block No. 53, Fintech Bldg. No. 53C, Road No. 52, Zone 5, Village </a:t>
                      </a:r>
                      <a:r>
                        <a:rPr lang="en-IN" sz="1000" b="0" i="0" u="none" strike="noStrike" dirty="0" err="1">
                          <a:solidFill>
                            <a:srgbClr val="000000"/>
                          </a:solidFill>
                          <a:effectLst/>
                          <a:latin typeface="+mn-lt"/>
                        </a:rPr>
                        <a:t>Ratanpur</a:t>
                      </a:r>
                      <a:r>
                        <a:rPr lang="en-IN" sz="1000" b="0" i="0" u="none" strike="noStrike" dirty="0">
                          <a:solidFill>
                            <a:srgbClr val="000000"/>
                          </a:solidFill>
                          <a:effectLst/>
                          <a:latin typeface="+mn-lt"/>
                        </a:rPr>
                        <a:t>, </a:t>
                      </a:r>
                      <a:r>
                        <a:rPr lang="en-IN" sz="1000" b="0" i="0" u="none" strike="noStrike" dirty="0" err="1">
                          <a:solidFill>
                            <a:srgbClr val="000000"/>
                          </a:solidFill>
                          <a:effectLst/>
                          <a:latin typeface="+mn-lt"/>
                        </a:rPr>
                        <a:t>Palaj</a:t>
                      </a:r>
                      <a:r>
                        <a:rPr lang="en-IN" sz="1000" b="0" i="0" u="none" strike="noStrike" dirty="0">
                          <a:solidFill>
                            <a:srgbClr val="000000"/>
                          </a:solidFill>
                          <a:effectLst/>
                          <a:latin typeface="+mn-lt"/>
                        </a:rPr>
                        <a:t>, Gandhinagar, Gujarat, 382355</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000" b="0" i="0" u="none" strike="noStrike">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035985"/>
                  </a:ext>
                </a:extLst>
              </a:tr>
              <a:tr h="470127">
                <a:tc>
                  <a:txBody>
                    <a:bodyPr/>
                    <a:lstStyle/>
                    <a:p>
                      <a:pPr algn="l" fontAlgn="ctr"/>
                      <a:r>
                        <a:rPr lang="en-IN" sz="900" b="0" i="0" u="none" strike="noStrike">
                          <a:solidFill>
                            <a:srgbClr val="000000"/>
                          </a:solidFill>
                          <a:effectLst/>
                          <a:latin typeface="Calibri" panose="020F0502020204030204" pitchFamily="34" charset="0"/>
                        </a:rPr>
                        <a:t>INH4</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5th Floor , </a:t>
                      </a:r>
                      <a:r>
                        <a:rPr lang="en-IN" sz="1000" b="0" i="0" u="none" strike="noStrike" dirty="0" err="1">
                          <a:solidFill>
                            <a:srgbClr val="000000"/>
                          </a:solidFill>
                          <a:effectLst/>
                          <a:latin typeface="+mn-lt"/>
                        </a:rPr>
                        <a:t>Enkay</a:t>
                      </a:r>
                      <a:r>
                        <a:rPr lang="en-IN" sz="1000" b="0" i="0" u="none" strike="noStrike" dirty="0">
                          <a:solidFill>
                            <a:srgbClr val="000000"/>
                          </a:solidFill>
                          <a:effectLst/>
                          <a:latin typeface="+mn-lt"/>
                        </a:rPr>
                        <a:t> Centre, NH 8, Gurgaon 122016</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Gurgaon</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NH 8, Udyog Vihar Phase V, Plot no A, Vanijya Nikunj, Enkay Centre, 5th floor, Gurgaon, Gurugram, Gurugram, Haryana, 122016.</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459135"/>
                  </a:ext>
                </a:extLst>
              </a:tr>
              <a:tr h="341286">
                <a:tc>
                  <a:txBody>
                    <a:bodyPr/>
                    <a:lstStyle/>
                    <a:p>
                      <a:pPr algn="l" fontAlgn="ctr"/>
                      <a:r>
                        <a:rPr lang="en-IN" sz="900" b="0" i="0" u="none" strike="noStrike">
                          <a:solidFill>
                            <a:srgbClr val="000000"/>
                          </a:solidFill>
                          <a:effectLst/>
                          <a:latin typeface="Calibri" panose="020F0502020204030204" pitchFamily="34" charset="0"/>
                        </a:rPr>
                        <a:t>INH3</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it-IT" sz="1000" b="0" i="0" u="none" strike="noStrike" dirty="0">
                          <a:solidFill>
                            <a:srgbClr val="000000"/>
                          </a:solidFill>
                          <a:effectLst/>
                          <a:latin typeface="+mn-lt"/>
                        </a:rPr>
                        <a:t>Gachibowli Campus - Non 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Hyderabad</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SB1 2nd floor, IT Park, Plot No 115/32 and 35, Nanakramguda, Gachibowli, Rangareddy, Telangana - 500032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398086"/>
                  </a:ext>
                </a:extLst>
              </a:tr>
              <a:tr h="341286">
                <a:tc>
                  <a:txBody>
                    <a:bodyPr/>
                    <a:lstStyle/>
                    <a:p>
                      <a:pPr algn="l" fontAlgn="ctr"/>
                      <a:r>
                        <a:rPr lang="en-IN" sz="900" b="0" i="0" u="none" strike="noStrike">
                          <a:solidFill>
                            <a:srgbClr val="000000"/>
                          </a:solidFill>
                          <a:effectLst/>
                          <a:latin typeface="Calibri" panose="020F0502020204030204" pitchFamily="34" charset="0"/>
                        </a:rPr>
                        <a:t>ING3</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Capgemini Technopolis</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Kolkata</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err="1">
                          <a:solidFill>
                            <a:srgbClr val="000000"/>
                          </a:solidFill>
                          <a:effectLst/>
                          <a:latin typeface="+mn-lt"/>
                        </a:rPr>
                        <a:t>Awfis</a:t>
                      </a:r>
                      <a:r>
                        <a:rPr lang="en-IN" sz="1000" b="0" i="0" u="none" strike="noStrike" dirty="0">
                          <a:solidFill>
                            <a:srgbClr val="000000"/>
                          </a:solidFill>
                          <a:effectLst/>
                          <a:latin typeface="+mn-lt"/>
                        </a:rPr>
                        <a:t> Space Solutions, Technopolis, 11th Floor, BP Block, Sector V, </a:t>
                      </a:r>
                      <a:r>
                        <a:rPr lang="en-IN" sz="1000" b="0" i="0" u="none" strike="noStrike" dirty="0" err="1">
                          <a:solidFill>
                            <a:srgbClr val="000000"/>
                          </a:solidFill>
                          <a:effectLst/>
                          <a:latin typeface="+mn-lt"/>
                        </a:rPr>
                        <a:t>Bidhannagar</a:t>
                      </a:r>
                      <a:r>
                        <a:rPr lang="en-IN" sz="1000" b="0" i="0" u="none" strike="noStrike" dirty="0">
                          <a:solidFill>
                            <a:srgbClr val="000000"/>
                          </a:solidFill>
                          <a:effectLst/>
                          <a:latin typeface="+mn-lt"/>
                        </a:rPr>
                        <a:t>, Kolkata, West Bengal 700091.</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3158016"/>
                  </a:ext>
                </a:extLst>
              </a:tr>
              <a:tr h="167750">
                <a:tc rowSpan="2">
                  <a:txBody>
                    <a:bodyPr/>
                    <a:lstStyle/>
                    <a:p>
                      <a:pPr algn="l" fontAlgn="ctr"/>
                      <a:r>
                        <a:rPr lang="en-IN" sz="900" b="0" i="0" u="none" strike="noStrike">
                          <a:solidFill>
                            <a:srgbClr val="000000"/>
                          </a:solidFill>
                          <a:effectLst/>
                          <a:latin typeface="Calibri" panose="020F0502020204030204" pitchFamily="34" charset="0"/>
                        </a:rPr>
                        <a:t>INH6</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it-IT" sz="1000" b="0" i="0" u="none" strike="noStrike" dirty="0">
                          <a:solidFill>
                            <a:srgbClr val="000000"/>
                          </a:solidFill>
                          <a:effectLst/>
                          <a:latin typeface="+mn-lt"/>
                        </a:rPr>
                        <a:t>Godrej &amp; Boyce- Non 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0" i="0" u="none" strike="noStrike" dirty="0">
                          <a:solidFill>
                            <a:srgbClr val="000000"/>
                          </a:solidFill>
                          <a:effectLst/>
                          <a:latin typeface="+mn-lt"/>
                        </a:rPr>
                        <a:t>Mumbai</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mn-lt"/>
                        </a:rPr>
                        <a:t>Mumbai-4 Plant 5, Godrej &amp; Boyce manufacturing Limited,</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03536"/>
                  </a:ext>
                </a:extLst>
              </a:tr>
              <a:tr h="34128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r>
                        <a:rPr lang="en-IN" sz="1000" b="0" i="0" u="none" strike="noStrike">
                          <a:solidFill>
                            <a:srgbClr val="000000"/>
                          </a:solidFill>
                          <a:effectLst/>
                          <a:latin typeface="+mn-lt"/>
                        </a:rPr>
                        <a:t>Pirojshanagar,LBS Marg, Godrej Gate No-2, near vikhroli bus depo, Vikhroli (West), Mumbai- 400079</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24555609"/>
                  </a:ext>
                </a:extLst>
              </a:tr>
              <a:tr h="315345">
                <a:tc>
                  <a:txBody>
                    <a:bodyPr/>
                    <a:lstStyle/>
                    <a:p>
                      <a:pPr algn="l" fontAlgn="ctr"/>
                      <a:r>
                        <a:rPr lang="en-IN" sz="900" b="0" i="0" u="none" strike="noStrike">
                          <a:solidFill>
                            <a:srgbClr val="000000"/>
                          </a:solidFill>
                          <a:effectLst/>
                          <a:latin typeface="Calibri" panose="020F0502020204030204" pitchFamily="34" charset="0"/>
                        </a:rPr>
                        <a:t>INH5</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KB Noida Sec 62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Noida</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7th floor, Tower A - Knowledge Boulevard, Sector 62, Noida – UP 201309</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Aricent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03441"/>
                  </a:ext>
                </a:extLst>
              </a:tr>
              <a:tr h="341286">
                <a:tc>
                  <a:txBody>
                    <a:bodyPr/>
                    <a:lstStyle/>
                    <a:p>
                      <a:pPr algn="l" fontAlgn="ctr"/>
                      <a:r>
                        <a:rPr lang="en-IN" sz="900" b="0" i="0" u="none" strike="noStrike">
                          <a:solidFill>
                            <a:srgbClr val="000000"/>
                          </a:solidFill>
                          <a:effectLst/>
                          <a:latin typeface="Calibri" panose="020F0502020204030204" pitchFamily="34" charset="0"/>
                        </a:rPr>
                        <a:t>INH1</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it-IT" sz="1000" b="0" i="0" u="none" strike="noStrike" dirty="0">
                          <a:solidFill>
                            <a:srgbClr val="000000"/>
                          </a:solidFill>
                          <a:effectLst/>
                          <a:latin typeface="+mn-lt"/>
                        </a:rPr>
                        <a:t>Pune Talawade Non STPI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Pune</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Ground Floor, Plot No. A-1, Technology Park, MIDC, </a:t>
                      </a:r>
                      <a:r>
                        <a:rPr lang="en-IN" sz="1000" b="0" i="0" u="none" strike="noStrike" dirty="0" err="1">
                          <a:solidFill>
                            <a:srgbClr val="000000"/>
                          </a:solidFill>
                          <a:effectLst/>
                          <a:latin typeface="+mn-lt"/>
                        </a:rPr>
                        <a:t>Talawade</a:t>
                      </a:r>
                      <a:r>
                        <a:rPr lang="en-IN" sz="1000" b="0" i="0" u="none" strike="noStrike" dirty="0">
                          <a:solidFill>
                            <a:srgbClr val="000000"/>
                          </a:solidFill>
                          <a:effectLst/>
                          <a:latin typeface="+mn-lt"/>
                        </a:rPr>
                        <a:t>, Pune. Maharashtra - Pune 411062.</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157519"/>
                  </a:ext>
                </a:extLst>
              </a:tr>
              <a:tr h="341286">
                <a:tc>
                  <a:txBody>
                    <a:bodyPr/>
                    <a:lstStyle/>
                    <a:p>
                      <a:pPr algn="l" fontAlgn="ctr"/>
                      <a:r>
                        <a:rPr lang="en-IN" sz="900" b="0" i="0" u="none" strike="noStrike">
                          <a:solidFill>
                            <a:srgbClr val="000000"/>
                          </a:solidFill>
                          <a:effectLst/>
                          <a:latin typeface="Calibri" panose="020F0502020204030204" pitchFamily="34" charset="0"/>
                        </a:rPr>
                        <a:t>INH9</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Salem</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Salem</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41/52, PT Towers, Ground to 3rd floors, 3 Roads, </a:t>
                      </a:r>
                      <a:r>
                        <a:rPr lang="en-IN" sz="1000" b="0" i="0" u="none" strike="noStrike" dirty="0" err="1">
                          <a:solidFill>
                            <a:srgbClr val="000000"/>
                          </a:solidFill>
                          <a:effectLst/>
                          <a:latin typeface="+mn-lt"/>
                        </a:rPr>
                        <a:t>Suramangalam</a:t>
                      </a:r>
                      <a:r>
                        <a:rPr lang="en-IN" sz="1000" b="0" i="0" u="none" strike="noStrike" dirty="0">
                          <a:solidFill>
                            <a:srgbClr val="000000"/>
                          </a:solidFill>
                          <a:effectLst/>
                          <a:latin typeface="+mn-lt"/>
                        </a:rPr>
                        <a:t> Road, South Lane, Salem, Tamil Nadu, 636009.</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868710"/>
                  </a:ext>
                </a:extLst>
              </a:tr>
              <a:tr h="341286">
                <a:tc>
                  <a:txBody>
                    <a:bodyPr/>
                    <a:lstStyle/>
                    <a:p>
                      <a:pPr algn="l" fontAlgn="ctr"/>
                      <a:r>
                        <a:rPr lang="en-IN" sz="900" b="0" i="0" u="none" strike="noStrike">
                          <a:solidFill>
                            <a:srgbClr val="000000"/>
                          </a:solidFill>
                          <a:effectLst/>
                          <a:latin typeface="Calibri" panose="020F0502020204030204" pitchFamily="34" charset="0"/>
                        </a:rPr>
                        <a:t>INH8</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Trichy</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Trichy</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mn-lt"/>
                        </a:rPr>
                        <a:t>2nd, 3rd and Terrace Floor, VRN Centre, 37 Bishop Road, Puthur, Trichy, Tiruchirappalli, Tamil Nadu, 620017</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DTA Unit</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effectLst/>
                          <a:latin typeface="+mn-lt"/>
                        </a:rPr>
                        <a:t>CG</a:t>
                      </a:r>
                    </a:p>
                  </a:txBody>
                  <a:tcPr marL="5126" marR="5126" marT="51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22234"/>
                  </a:ext>
                </a:extLst>
              </a:tr>
            </a:tbl>
          </a:graphicData>
        </a:graphic>
      </p:graphicFrame>
      <p:sp>
        <p:nvSpPr>
          <p:cNvPr id="10" name="TextBox 9">
            <a:extLst>
              <a:ext uri="{FF2B5EF4-FFF2-40B4-BE49-F238E27FC236}">
                <a16:creationId xmlns:a16="http://schemas.microsoft.com/office/drawing/2014/main" id="{DA6E48E4-8FD6-5F9E-D1D0-F0F984F96E9A}"/>
              </a:ext>
            </a:extLst>
          </p:cNvPr>
          <p:cNvSpPr txBox="1"/>
          <p:nvPr/>
        </p:nvSpPr>
        <p:spPr>
          <a:xfrm>
            <a:off x="743606" y="315788"/>
            <a:ext cx="10818677" cy="461665"/>
          </a:xfrm>
          <a:prstGeom prst="rect">
            <a:avLst/>
          </a:prstGeom>
          <a:noFill/>
        </p:spPr>
        <p:txBody>
          <a:bodyPr wrap="square">
            <a:spAutoFit/>
          </a:bodyPr>
          <a:lstStyle/>
          <a:p>
            <a:r>
              <a:rPr lang="en-US" sz="1200" dirty="0">
                <a:effectLst/>
                <a:ea typeface="Times New Roman" panose="02020603050405020304" pitchFamily="18" charset="0"/>
              </a:rPr>
              <a:t>Employees can surrender the laptop to the </a:t>
            </a:r>
            <a:r>
              <a:rPr lang="en-US" sz="1200" b="1" dirty="0">
                <a:effectLst/>
                <a:ea typeface="Times New Roman" panose="02020603050405020304" pitchFamily="18" charset="0"/>
              </a:rPr>
              <a:t>nearest DTA Capgemini offices</a:t>
            </a:r>
            <a:r>
              <a:rPr lang="en-US" sz="1200" dirty="0">
                <a:effectLst/>
                <a:ea typeface="Times New Roman" panose="02020603050405020304" pitchFamily="18" charset="0"/>
              </a:rPr>
              <a:t> for all locations &amp; </a:t>
            </a:r>
            <a:r>
              <a:rPr lang="en-US" sz="1200" b="1" dirty="0">
                <a:effectLst/>
                <a:ea typeface="Times New Roman" panose="02020603050405020304" pitchFamily="18" charset="0"/>
              </a:rPr>
              <a:t>at Bhubaneswar and Gandhi</a:t>
            </a:r>
            <a:r>
              <a:rPr lang="en-US" sz="1200" dirty="0">
                <a:effectLst/>
                <a:ea typeface="Times New Roman" panose="02020603050405020304" pitchFamily="18" charset="0"/>
              </a:rPr>
              <a:t> Laptops are to be surrendered at the </a:t>
            </a:r>
            <a:r>
              <a:rPr lang="en-US" sz="1200" b="1" dirty="0">
                <a:effectLst/>
                <a:ea typeface="Times New Roman" panose="02020603050405020304" pitchFamily="18" charset="0"/>
              </a:rPr>
              <a:t>STPI Capgemini office</a:t>
            </a:r>
            <a:r>
              <a:rPr lang="en-US" sz="1200" dirty="0">
                <a:effectLst/>
                <a:ea typeface="Times New Roman" panose="02020603050405020304" pitchFamily="18" charset="0"/>
              </a:rPr>
              <a:t> </a:t>
            </a:r>
            <a:endParaRPr lang="en-IN" sz="1200" dirty="0"/>
          </a:p>
        </p:txBody>
      </p:sp>
    </p:spTree>
    <p:extLst>
      <p:ext uri="{BB962C8B-B14F-4D97-AF65-F5344CB8AC3E}">
        <p14:creationId xmlns:p14="http://schemas.microsoft.com/office/powerpoint/2010/main" val="361910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normAutofit/>
          </a:bodyPr>
          <a:lstStyle/>
          <a:p>
            <a:r>
              <a:rPr lang="en-US" sz="1600" dirty="0"/>
              <a:t>ICRES Dues Clearance</a:t>
            </a:r>
          </a:p>
        </p:txBody>
      </p:sp>
      <p:sp>
        <p:nvSpPr>
          <p:cNvPr id="6" name="TextBox 5">
            <a:extLst>
              <a:ext uri="{FF2B5EF4-FFF2-40B4-BE49-F238E27FC236}">
                <a16:creationId xmlns:a16="http://schemas.microsoft.com/office/drawing/2014/main" id="{7868D1DD-9159-4B14-AAD7-320C7396717E}"/>
              </a:ext>
            </a:extLst>
          </p:cNvPr>
          <p:cNvSpPr txBox="1"/>
          <p:nvPr/>
        </p:nvSpPr>
        <p:spPr>
          <a:xfrm>
            <a:off x="406080" y="837340"/>
            <a:ext cx="11224329" cy="4308914"/>
          </a:xfrm>
          <a:prstGeom prst="round2DiagRect">
            <a:avLst>
              <a:gd name="adj1" fmla="val 0"/>
              <a:gd name="adj2" fmla="val 0"/>
            </a:avLst>
          </a:prstGeom>
          <a:noFill/>
          <a:ln>
            <a:noFill/>
          </a:ln>
        </p:spPr>
        <p:txBody>
          <a:bodyPr wrap="square" lIns="91440" tIns="0" rIns="91440" bIns="0" rtlCol="0" anchor="ctr" anchorCtr="0">
            <a:noAutofit/>
          </a:bodyPr>
          <a:lstStyle/>
          <a:p>
            <a:pPr marL="171450" lvl="0" indent="-171450">
              <a:buFont typeface="Arial" panose="020B0604020202020204" pitchFamily="34" charset="0"/>
              <a:buChar char="•"/>
            </a:pPr>
            <a:r>
              <a:rPr lang="en-US" sz="1200" b="1" dirty="0"/>
              <a:t>ID card needs to be submitted by all employees</a:t>
            </a:r>
            <a:r>
              <a:rPr lang="en-US" sz="1200" dirty="0"/>
              <a:t> </a:t>
            </a:r>
            <a:r>
              <a:rPr lang="en-US" sz="1200" b="1" dirty="0"/>
              <a:t>on or before your LWD. </a:t>
            </a:r>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dirty="0"/>
              <a:t>If the ID/access card</a:t>
            </a:r>
            <a:r>
              <a:rPr lang="en-US" sz="1200" b="1" dirty="0"/>
              <a:t> </a:t>
            </a:r>
            <a:r>
              <a:rPr lang="en-US" sz="1200" dirty="0"/>
              <a:t>does not reach the office on or before your LWD</a:t>
            </a:r>
            <a:r>
              <a:rPr lang="en-US" sz="1200" b="1" dirty="0"/>
              <a:t> there would be a charge of </a:t>
            </a:r>
          </a:p>
          <a:p>
            <a:pPr lvl="0"/>
            <a:r>
              <a:rPr lang="en-US" sz="1200" b="1" dirty="0"/>
              <a:t>    Rs. 500/- each</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b="1" dirty="0"/>
              <a:t>ID/access card should be submitted to the ID card cell at their respective </a:t>
            </a:r>
            <a:r>
              <a:rPr lang="en-US" sz="1200" dirty="0"/>
              <a:t>base locations </a:t>
            </a:r>
          </a:p>
          <a:p>
            <a:pPr lvl="0"/>
            <a:endParaRPr lang="en-US" sz="1200" b="1" dirty="0"/>
          </a:p>
          <a:p>
            <a:r>
              <a:rPr lang="en-US" sz="1200" dirty="0"/>
              <a:t>   </a:t>
            </a:r>
          </a:p>
          <a:p>
            <a:r>
              <a:rPr lang="en-US" sz="1600" dirty="0">
                <a:solidFill>
                  <a:schemeClr val="tx2"/>
                </a:solidFill>
                <a:latin typeface="Verdana" panose="020B0604030504040204" pitchFamily="34" charset="0"/>
                <a:ea typeface="Verdana" panose="020B0604030504040204" pitchFamily="34" charset="0"/>
              </a:rPr>
              <a:t>AMEX Card</a:t>
            </a:r>
          </a:p>
          <a:p>
            <a:endParaRPr lang="en-US" sz="1200" dirty="0">
              <a:solidFill>
                <a:schemeClr val="accent1">
                  <a:lumMod val="60000"/>
                  <a:lumOff val="40000"/>
                </a:schemeClr>
              </a:solidFill>
            </a:endParaRPr>
          </a:p>
          <a:p>
            <a:pPr marL="171450" lvl="0" indent="-171450">
              <a:buFont typeface="Wingdings" panose="05000000000000000000" pitchFamily="2" charset="2"/>
              <a:buChar char="§"/>
            </a:pPr>
            <a:r>
              <a:rPr lang="en-US" sz="1200" dirty="0"/>
              <a:t>Clearance will be given 74 days before LWD for employees who are not holding Corporate AMEX Card</a:t>
            </a:r>
          </a:p>
          <a:p>
            <a:pPr lvl="0"/>
            <a:endParaRPr lang="en-US" sz="1200" dirty="0"/>
          </a:p>
          <a:p>
            <a:pPr marL="171450" lvl="0" indent="-171450">
              <a:buFont typeface="Wingdings" panose="05000000000000000000" pitchFamily="2" charset="2"/>
              <a:buChar char="§"/>
            </a:pPr>
            <a:r>
              <a:rPr lang="en-US" sz="1200" dirty="0"/>
              <a:t>Employees holding Corporate AMEX Card and having any dues are requested to get in touch with the Amex(travel) team &amp; ensure dues are settled post which clearances will be provided.</a:t>
            </a:r>
          </a:p>
          <a:p>
            <a:pPr>
              <a:lnSpc>
                <a:spcPts val="2200"/>
              </a:lnSpc>
              <a:buClr>
                <a:schemeClr val="tx2"/>
              </a:buClr>
            </a:pPr>
            <a:endParaRPr lang="en-US" sz="1200" b="1" dirty="0">
              <a:solidFill>
                <a:schemeClr val="accent2"/>
              </a:solidFill>
            </a:endParaRPr>
          </a:p>
          <a:p>
            <a:pPr>
              <a:lnSpc>
                <a:spcPts val="2200"/>
              </a:lnSpc>
              <a:buClr>
                <a:schemeClr val="tx2"/>
              </a:buClr>
            </a:pPr>
            <a:r>
              <a:rPr lang="en-US" sz="1200" b="1" dirty="0">
                <a:solidFill>
                  <a:schemeClr val="accent2"/>
                </a:solidFill>
              </a:rPr>
              <a:t>Note</a:t>
            </a:r>
            <a:r>
              <a:rPr lang="en-US" sz="1200" dirty="0"/>
              <a:t>: </a:t>
            </a:r>
            <a:r>
              <a:rPr lang="en-US" sz="1200" b="1" dirty="0"/>
              <a:t>To speed up the clearance process, kindly share the screen shot of payment details with Amex help desk team.</a:t>
            </a:r>
          </a:p>
          <a:p>
            <a:pPr>
              <a:lnSpc>
                <a:spcPts val="2200"/>
              </a:lnSpc>
              <a:buClr>
                <a:schemeClr val="tx2"/>
              </a:buClr>
            </a:pPr>
            <a:r>
              <a:rPr lang="en-US" sz="1200" b="1" dirty="0">
                <a:solidFill>
                  <a:schemeClr val="accent2"/>
                </a:solidFill>
              </a:rPr>
              <a:t>           </a:t>
            </a:r>
            <a:r>
              <a:rPr lang="en-IN" sz="1200" dirty="0"/>
              <a:t>APAC, Amex Help </a:t>
            </a:r>
            <a:r>
              <a:rPr lang="en-IN" sz="1200" dirty="0">
                <a:hlinkClick r:id="rId3"/>
              </a:rPr>
              <a:t>amexhelp.apac@capgemini.com</a:t>
            </a:r>
            <a:r>
              <a:rPr lang="en-IN" sz="1200" dirty="0"/>
              <a:t>	</a:t>
            </a:r>
            <a:endParaRPr lang="en-US" sz="1200" b="1" dirty="0">
              <a:solidFill>
                <a:schemeClr val="accent2"/>
              </a:solidFill>
            </a:endParaRPr>
          </a:p>
          <a:p>
            <a:pPr>
              <a:lnSpc>
                <a:spcPts val="2200"/>
              </a:lnSpc>
              <a:buClr>
                <a:schemeClr val="tx2"/>
              </a:buClr>
            </a:pPr>
            <a:endParaRPr lang="en-US" sz="1400" i="1" dirty="0"/>
          </a:p>
        </p:txBody>
      </p:sp>
      <p:grpSp>
        <p:nvGrpSpPr>
          <p:cNvPr id="4" name="Group 3">
            <a:extLst>
              <a:ext uri="{FF2B5EF4-FFF2-40B4-BE49-F238E27FC236}">
                <a16:creationId xmlns:a16="http://schemas.microsoft.com/office/drawing/2014/main" id="{8F06BB39-8938-4A0F-BE05-675D5C176655}"/>
              </a:ext>
            </a:extLst>
          </p:cNvPr>
          <p:cNvGrpSpPr/>
          <p:nvPr/>
        </p:nvGrpSpPr>
        <p:grpSpPr>
          <a:xfrm>
            <a:off x="8991600" y="837340"/>
            <a:ext cx="2360984" cy="1784940"/>
            <a:chOff x="8479554" y="4281133"/>
            <a:chExt cx="2873030" cy="2172054"/>
          </a:xfrm>
        </p:grpSpPr>
        <p:sp>
          <p:nvSpPr>
            <p:cNvPr id="18" name="Freeform 13">
              <a:extLst>
                <a:ext uri="{FF2B5EF4-FFF2-40B4-BE49-F238E27FC236}">
                  <a16:creationId xmlns:a16="http://schemas.microsoft.com/office/drawing/2014/main" id="{72AC90BC-1182-4A71-B285-F985507CACF6}"/>
                </a:ext>
              </a:extLst>
            </p:cNvPr>
            <p:cNvSpPr>
              <a:spLocks/>
            </p:cNvSpPr>
            <p:nvPr/>
          </p:nvSpPr>
          <p:spPr bwMode="auto">
            <a:xfrm>
              <a:off x="10612897" y="5500581"/>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9FD0446B-E524-41E6-B930-95661AE7EBBE}"/>
                </a:ext>
              </a:extLst>
            </p:cNvPr>
            <p:cNvSpPr>
              <a:spLocks/>
            </p:cNvSpPr>
            <p:nvPr/>
          </p:nvSpPr>
          <p:spPr bwMode="auto">
            <a:xfrm>
              <a:off x="10991727" y="5311166"/>
              <a:ext cx="98165" cy="176972"/>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0274CF57-832C-4EF9-B8E9-8C1925181871}"/>
                </a:ext>
              </a:extLst>
            </p:cNvPr>
            <p:cNvSpPr>
              <a:spLocks/>
            </p:cNvSpPr>
            <p:nvPr/>
          </p:nvSpPr>
          <p:spPr bwMode="auto">
            <a:xfrm>
              <a:off x="10991727" y="5337434"/>
              <a:ext cx="66363"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67B783F2-697D-4A04-B4EF-E9C09D8A534E}"/>
                </a:ext>
              </a:extLst>
            </p:cNvPr>
            <p:cNvSpPr>
              <a:spLocks/>
            </p:cNvSpPr>
            <p:nvPr/>
          </p:nvSpPr>
          <p:spPr bwMode="auto">
            <a:xfrm>
              <a:off x="10459427" y="5311166"/>
              <a:ext cx="100929" cy="176972"/>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84B1279-F3CD-4FB1-8952-CB5019ABE10E}"/>
                </a:ext>
              </a:extLst>
            </p:cNvPr>
            <p:cNvSpPr>
              <a:spLocks/>
            </p:cNvSpPr>
            <p:nvPr/>
          </p:nvSpPr>
          <p:spPr bwMode="auto">
            <a:xfrm>
              <a:off x="10495375" y="5337434"/>
              <a:ext cx="64981"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7973094-166C-4EEE-941D-26E5504B1DEF}"/>
                </a:ext>
              </a:extLst>
            </p:cNvPr>
            <p:cNvSpPr>
              <a:spLocks/>
            </p:cNvSpPr>
            <p:nvPr/>
          </p:nvSpPr>
          <p:spPr bwMode="auto">
            <a:xfrm>
              <a:off x="10639166" y="5504728"/>
              <a:ext cx="261311" cy="196329"/>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A7A1BEEA-D493-40B7-ACB8-FEF5E43BBC82}"/>
                </a:ext>
              </a:extLst>
            </p:cNvPr>
            <p:cNvSpPr>
              <a:spLocks/>
            </p:cNvSpPr>
            <p:nvPr/>
          </p:nvSpPr>
          <p:spPr bwMode="auto">
            <a:xfrm>
              <a:off x="10502290" y="5088568"/>
              <a:ext cx="546125" cy="591749"/>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C6472FA2-8F11-498D-ABC5-C5F2E83F70DE}"/>
                </a:ext>
              </a:extLst>
            </p:cNvPr>
            <p:cNvSpPr>
              <a:spLocks/>
            </p:cNvSpPr>
            <p:nvPr/>
          </p:nvSpPr>
          <p:spPr bwMode="auto">
            <a:xfrm>
              <a:off x="10502290" y="4951691"/>
              <a:ext cx="561332" cy="464552"/>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759EA8FF-EBDE-4AE4-8777-65FD7337F17D}"/>
                </a:ext>
              </a:extLst>
            </p:cNvPr>
            <p:cNvSpPr>
              <a:spLocks/>
            </p:cNvSpPr>
            <p:nvPr/>
          </p:nvSpPr>
          <p:spPr bwMode="auto">
            <a:xfrm>
              <a:off x="10275546" y="5720412"/>
              <a:ext cx="991320" cy="644289"/>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86F4A954-D1B2-44CC-BA3E-1F4C57030151}"/>
                </a:ext>
              </a:extLst>
            </p:cNvPr>
            <p:cNvSpPr>
              <a:spLocks/>
            </p:cNvSpPr>
            <p:nvPr/>
          </p:nvSpPr>
          <p:spPr bwMode="auto">
            <a:xfrm>
              <a:off x="10661286" y="5948541"/>
              <a:ext cx="217069" cy="416161"/>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57AA327B-5EA1-44DF-A1AC-CA6ECE001814}"/>
                </a:ext>
              </a:extLst>
            </p:cNvPr>
            <p:cNvSpPr>
              <a:spLocks/>
            </p:cNvSpPr>
            <p:nvPr/>
          </p:nvSpPr>
          <p:spPr bwMode="auto">
            <a:xfrm>
              <a:off x="10697234" y="5857291"/>
              <a:ext cx="145173" cy="138259"/>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DBF6B5A0-524F-47F0-9A70-093958A589E8}"/>
                </a:ext>
              </a:extLst>
            </p:cNvPr>
            <p:cNvSpPr>
              <a:spLocks/>
            </p:cNvSpPr>
            <p:nvPr/>
          </p:nvSpPr>
          <p:spPr bwMode="auto">
            <a:xfrm>
              <a:off x="10560359" y="5696908"/>
              <a:ext cx="186650" cy="284814"/>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C1FCE8E5-62EF-4D4B-9A68-3B382CF93587}"/>
                </a:ext>
              </a:extLst>
            </p:cNvPr>
            <p:cNvSpPr>
              <a:spLocks/>
            </p:cNvSpPr>
            <p:nvPr/>
          </p:nvSpPr>
          <p:spPr bwMode="auto">
            <a:xfrm>
              <a:off x="10789869" y="5696908"/>
              <a:ext cx="189415" cy="284814"/>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9596007-7354-4A25-9942-1B6C24F88F65}"/>
                </a:ext>
              </a:extLst>
            </p:cNvPr>
            <p:cNvSpPr>
              <a:spLocks/>
            </p:cNvSpPr>
            <p:nvPr/>
          </p:nvSpPr>
          <p:spPr bwMode="auto">
            <a:xfrm>
              <a:off x="10426247" y="6021817"/>
              <a:ext cx="38712" cy="34288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9E728D4D-A94F-4FCB-BF08-10D6B0130B5E}"/>
                </a:ext>
              </a:extLst>
            </p:cNvPr>
            <p:cNvSpPr>
              <a:spLocks/>
            </p:cNvSpPr>
            <p:nvPr/>
          </p:nvSpPr>
          <p:spPr bwMode="auto">
            <a:xfrm>
              <a:off x="11074684" y="6021817"/>
              <a:ext cx="38712" cy="34288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8">
              <a:extLst>
                <a:ext uri="{FF2B5EF4-FFF2-40B4-BE49-F238E27FC236}">
                  <a16:creationId xmlns:a16="http://schemas.microsoft.com/office/drawing/2014/main" id="{1E9FD5DC-C367-4D0A-8D60-DC3990B1A9C1}"/>
                </a:ext>
              </a:extLst>
            </p:cNvPr>
            <p:cNvSpPr>
              <a:spLocks noChangeArrowheads="1"/>
            </p:cNvSpPr>
            <p:nvPr/>
          </p:nvSpPr>
          <p:spPr bwMode="auto">
            <a:xfrm>
              <a:off x="8721510" y="5876646"/>
              <a:ext cx="174207" cy="488056"/>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29">
              <a:extLst>
                <a:ext uri="{FF2B5EF4-FFF2-40B4-BE49-F238E27FC236}">
                  <a16:creationId xmlns:a16="http://schemas.microsoft.com/office/drawing/2014/main" id="{4D228698-8FDE-4B5A-9FE0-87632B75F0F7}"/>
                </a:ext>
              </a:extLst>
            </p:cNvPr>
            <p:cNvSpPr>
              <a:spLocks noChangeArrowheads="1"/>
            </p:cNvSpPr>
            <p:nvPr/>
          </p:nvSpPr>
          <p:spPr bwMode="auto">
            <a:xfrm>
              <a:off x="9501293" y="5876646"/>
              <a:ext cx="172825" cy="488056"/>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E7641263-FBFF-4A48-AD90-517976429491}"/>
                </a:ext>
              </a:extLst>
            </p:cNvPr>
            <p:cNvSpPr>
              <a:spLocks/>
            </p:cNvSpPr>
            <p:nvPr/>
          </p:nvSpPr>
          <p:spPr bwMode="auto">
            <a:xfrm>
              <a:off x="9510970" y="6057765"/>
              <a:ext cx="163145" cy="103695"/>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10B3F11B-C242-4749-978B-2722BBEFF84F}"/>
                </a:ext>
              </a:extLst>
            </p:cNvPr>
            <p:cNvSpPr>
              <a:spLocks/>
            </p:cNvSpPr>
            <p:nvPr/>
          </p:nvSpPr>
          <p:spPr bwMode="auto">
            <a:xfrm>
              <a:off x="8721510" y="6057765"/>
              <a:ext cx="167295" cy="103695"/>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E76DEC17-DCD0-47A6-A5A2-B8C338E35B07}"/>
                </a:ext>
              </a:extLst>
            </p:cNvPr>
            <p:cNvSpPr>
              <a:spLocks/>
            </p:cNvSpPr>
            <p:nvPr/>
          </p:nvSpPr>
          <p:spPr bwMode="auto">
            <a:xfrm>
              <a:off x="9415571" y="5183965"/>
              <a:ext cx="98165" cy="175590"/>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597AC0AD-6202-4819-804E-3148E78999D6}"/>
                </a:ext>
              </a:extLst>
            </p:cNvPr>
            <p:cNvSpPr>
              <a:spLocks/>
            </p:cNvSpPr>
            <p:nvPr/>
          </p:nvSpPr>
          <p:spPr bwMode="auto">
            <a:xfrm>
              <a:off x="9415571" y="5213002"/>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074231A4-951A-4197-B168-F54BD59C3EE5}"/>
                </a:ext>
              </a:extLst>
            </p:cNvPr>
            <p:cNvSpPr>
              <a:spLocks/>
            </p:cNvSpPr>
            <p:nvPr/>
          </p:nvSpPr>
          <p:spPr bwMode="auto">
            <a:xfrm>
              <a:off x="8886037" y="5183965"/>
              <a:ext cx="98165" cy="175590"/>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1B8E0C4C-0EDF-49C4-B648-FE5970BDC798}"/>
                </a:ext>
              </a:extLst>
            </p:cNvPr>
            <p:cNvSpPr>
              <a:spLocks/>
            </p:cNvSpPr>
            <p:nvPr/>
          </p:nvSpPr>
          <p:spPr bwMode="auto">
            <a:xfrm>
              <a:off x="8917837" y="5213002"/>
              <a:ext cx="66363"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554C55BD-D0AD-4EFD-A9EE-A214A3BEF305}"/>
                </a:ext>
              </a:extLst>
            </p:cNvPr>
            <p:cNvSpPr>
              <a:spLocks/>
            </p:cNvSpPr>
            <p:nvPr/>
          </p:nvSpPr>
          <p:spPr bwMode="auto">
            <a:xfrm>
              <a:off x="9036739" y="5376147"/>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F718B6B0-090B-4315-9F9F-CDE3E2D3B087}"/>
                </a:ext>
              </a:extLst>
            </p:cNvPr>
            <p:cNvSpPr>
              <a:spLocks/>
            </p:cNvSpPr>
            <p:nvPr/>
          </p:nvSpPr>
          <p:spPr bwMode="auto">
            <a:xfrm>
              <a:off x="8689710" y="5595979"/>
              <a:ext cx="1020352" cy="768723"/>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FAA27E69-47D9-4C7E-A292-1BE9761D4B8F}"/>
                </a:ext>
              </a:extLst>
            </p:cNvPr>
            <p:cNvSpPr>
              <a:spLocks/>
            </p:cNvSpPr>
            <p:nvPr/>
          </p:nvSpPr>
          <p:spPr bwMode="auto">
            <a:xfrm>
              <a:off x="9063011" y="5376147"/>
              <a:ext cx="261311" cy="200477"/>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0B10E976-B883-4850-99C8-8B2F6DFF7E6D}"/>
                </a:ext>
              </a:extLst>
            </p:cNvPr>
            <p:cNvSpPr>
              <a:spLocks/>
            </p:cNvSpPr>
            <p:nvPr/>
          </p:nvSpPr>
          <p:spPr bwMode="auto">
            <a:xfrm>
              <a:off x="8928899" y="4961369"/>
              <a:ext cx="541977" cy="591749"/>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53FCD47B-CE24-4605-AFE8-044FD753184B}"/>
                </a:ext>
              </a:extLst>
            </p:cNvPr>
            <p:cNvSpPr>
              <a:spLocks/>
            </p:cNvSpPr>
            <p:nvPr/>
          </p:nvSpPr>
          <p:spPr bwMode="auto">
            <a:xfrm>
              <a:off x="8984203" y="5569710"/>
              <a:ext cx="186650" cy="306936"/>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076CEDAD-8CD8-4A15-AFBB-21AB0C6B42BB}"/>
                </a:ext>
              </a:extLst>
            </p:cNvPr>
            <p:cNvSpPr>
              <a:spLocks/>
            </p:cNvSpPr>
            <p:nvPr/>
          </p:nvSpPr>
          <p:spPr bwMode="auto">
            <a:xfrm>
              <a:off x="9212329" y="5569710"/>
              <a:ext cx="190799" cy="306936"/>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9362A38E-89F1-4CDA-8AC8-993E63F00E56}"/>
                </a:ext>
              </a:extLst>
            </p:cNvPr>
            <p:cNvSpPr>
              <a:spLocks/>
            </p:cNvSpPr>
            <p:nvPr/>
          </p:nvSpPr>
          <p:spPr bwMode="auto">
            <a:xfrm>
              <a:off x="8924751" y="4853527"/>
              <a:ext cx="550272" cy="424456"/>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3">
              <a:extLst>
                <a:ext uri="{FF2B5EF4-FFF2-40B4-BE49-F238E27FC236}">
                  <a16:creationId xmlns:a16="http://schemas.microsoft.com/office/drawing/2014/main" id="{8D3ABF05-1CD6-4F95-9829-67C43E4C6525}"/>
                </a:ext>
              </a:extLst>
            </p:cNvPr>
            <p:cNvSpPr>
              <a:spLocks noChangeArrowheads="1"/>
            </p:cNvSpPr>
            <p:nvPr/>
          </p:nvSpPr>
          <p:spPr bwMode="auto">
            <a:xfrm>
              <a:off x="10265867" y="5517171"/>
              <a:ext cx="174207"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65F2BC8C-847C-49E2-8D6D-19AF177071E5}"/>
                </a:ext>
              </a:extLst>
            </p:cNvPr>
            <p:cNvSpPr>
              <a:spLocks/>
            </p:cNvSpPr>
            <p:nvPr/>
          </p:nvSpPr>
          <p:spPr bwMode="auto">
            <a:xfrm>
              <a:off x="10253422" y="5497816"/>
              <a:ext cx="186650" cy="150703"/>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5">
              <a:extLst>
                <a:ext uri="{FF2B5EF4-FFF2-40B4-BE49-F238E27FC236}">
                  <a16:creationId xmlns:a16="http://schemas.microsoft.com/office/drawing/2014/main" id="{24B37261-CDDC-44B7-95EB-FC5D96C2572A}"/>
                </a:ext>
              </a:extLst>
            </p:cNvPr>
            <p:cNvSpPr>
              <a:spLocks noChangeArrowheads="1"/>
            </p:cNvSpPr>
            <p:nvPr/>
          </p:nvSpPr>
          <p:spPr bwMode="auto">
            <a:xfrm>
              <a:off x="9484701" y="5517171"/>
              <a:ext cx="172825"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BFAD690-A4FB-407D-8B72-8716EF3AA04F}"/>
                </a:ext>
              </a:extLst>
            </p:cNvPr>
            <p:cNvSpPr>
              <a:spLocks/>
            </p:cNvSpPr>
            <p:nvPr/>
          </p:nvSpPr>
          <p:spPr bwMode="auto">
            <a:xfrm>
              <a:off x="9484701" y="5497816"/>
              <a:ext cx="186650" cy="150703"/>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5CB64479-39F0-4A2E-942A-40370CAB844F}"/>
                </a:ext>
              </a:extLst>
            </p:cNvPr>
            <p:cNvSpPr>
              <a:spLocks/>
            </p:cNvSpPr>
            <p:nvPr/>
          </p:nvSpPr>
          <p:spPr bwMode="auto">
            <a:xfrm>
              <a:off x="10047416" y="4712503"/>
              <a:ext cx="241953" cy="680236"/>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33977716-C55C-41DD-9522-9A47F4B7F5BC}"/>
                </a:ext>
              </a:extLst>
            </p:cNvPr>
            <p:cNvSpPr>
              <a:spLocks/>
            </p:cNvSpPr>
            <p:nvPr/>
          </p:nvSpPr>
          <p:spPr bwMode="auto">
            <a:xfrm>
              <a:off x="9638169" y="4712503"/>
              <a:ext cx="239189" cy="680236"/>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9">
              <a:extLst>
                <a:ext uri="{FF2B5EF4-FFF2-40B4-BE49-F238E27FC236}">
                  <a16:creationId xmlns:a16="http://schemas.microsoft.com/office/drawing/2014/main" id="{F54C9459-769E-42F7-A39C-0069E8D3F432}"/>
                </a:ext>
              </a:extLst>
            </p:cNvPr>
            <p:cNvSpPr>
              <a:spLocks/>
            </p:cNvSpPr>
            <p:nvPr/>
          </p:nvSpPr>
          <p:spPr bwMode="auto">
            <a:xfrm>
              <a:off x="9451519" y="5236504"/>
              <a:ext cx="1030031" cy="591749"/>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71E29EC1-1F9C-46FF-A75F-4F15E94527FE}"/>
                </a:ext>
              </a:extLst>
            </p:cNvPr>
            <p:cNvSpPr>
              <a:spLocks/>
            </p:cNvSpPr>
            <p:nvPr/>
          </p:nvSpPr>
          <p:spPr bwMode="auto">
            <a:xfrm>
              <a:off x="9798550" y="5013907"/>
              <a:ext cx="313848" cy="369154"/>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E469E9C0-C5B6-4EBB-AE0B-15BB4C24CCED}"/>
                </a:ext>
              </a:extLst>
            </p:cNvPr>
            <p:cNvSpPr>
              <a:spLocks/>
            </p:cNvSpPr>
            <p:nvPr/>
          </p:nvSpPr>
          <p:spPr bwMode="auto">
            <a:xfrm>
              <a:off x="9824819" y="5013907"/>
              <a:ext cx="261311" cy="199094"/>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8196AC18-787C-4405-8947-19B2A9ED6BA0}"/>
                </a:ext>
              </a:extLst>
            </p:cNvPr>
            <p:cNvSpPr>
              <a:spLocks/>
            </p:cNvSpPr>
            <p:nvPr/>
          </p:nvSpPr>
          <p:spPr bwMode="auto">
            <a:xfrm>
              <a:off x="10174614" y="4832788"/>
              <a:ext cx="98165" cy="176972"/>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D5E43902-6365-47D3-9AAF-07289BB3A102}"/>
                </a:ext>
              </a:extLst>
            </p:cNvPr>
            <p:cNvSpPr>
              <a:spLocks/>
            </p:cNvSpPr>
            <p:nvPr/>
          </p:nvSpPr>
          <p:spPr bwMode="auto">
            <a:xfrm>
              <a:off x="10174614" y="4863204"/>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4">
              <a:extLst>
                <a:ext uri="{FF2B5EF4-FFF2-40B4-BE49-F238E27FC236}">
                  <a16:creationId xmlns:a16="http://schemas.microsoft.com/office/drawing/2014/main" id="{60CB2F37-59C9-40F1-8822-AE2B9E1ACDE5}"/>
                </a:ext>
              </a:extLst>
            </p:cNvPr>
            <p:cNvSpPr>
              <a:spLocks/>
            </p:cNvSpPr>
            <p:nvPr/>
          </p:nvSpPr>
          <p:spPr bwMode="auto">
            <a:xfrm>
              <a:off x="9640934" y="4832788"/>
              <a:ext cx="102312" cy="176972"/>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5">
              <a:extLst>
                <a:ext uri="{FF2B5EF4-FFF2-40B4-BE49-F238E27FC236}">
                  <a16:creationId xmlns:a16="http://schemas.microsoft.com/office/drawing/2014/main" id="{9C7DF734-16D5-4A77-930A-F6FA6051E76C}"/>
                </a:ext>
              </a:extLst>
            </p:cNvPr>
            <p:cNvSpPr>
              <a:spLocks/>
            </p:cNvSpPr>
            <p:nvPr/>
          </p:nvSpPr>
          <p:spPr bwMode="auto">
            <a:xfrm>
              <a:off x="9674116" y="4863204"/>
              <a:ext cx="69130" cy="134112"/>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7954911E-8A4C-4663-8013-277AE1A603D9}"/>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a:extLst>
                <a:ext uri="{FF2B5EF4-FFF2-40B4-BE49-F238E27FC236}">
                  <a16:creationId xmlns:a16="http://schemas.microsoft.com/office/drawing/2014/main" id="{D17AAEAB-B70D-4D52-82E9-1AE9F7AA0F86}"/>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8">
              <a:extLst>
                <a:ext uri="{FF2B5EF4-FFF2-40B4-BE49-F238E27FC236}">
                  <a16:creationId xmlns:a16="http://schemas.microsoft.com/office/drawing/2014/main" id="{2775A4F4-AC3F-4E18-B4A7-33AA7F6E197F}"/>
                </a:ext>
              </a:extLst>
            </p:cNvPr>
            <p:cNvSpPr>
              <a:spLocks/>
            </p:cNvSpPr>
            <p:nvPr/>
          </p:nvSpPr>
          <p:spPr bwMode="auto">
            <a:xfrm>
              <a:off x="9674116" y="4348879"/>
              <a:ext cx="575159" cy="763191"/>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83D8229A-DDF3-490C-BD33-11A677960F4F}"/>
                </a:ext>
              </a:extLst>
            </p:cNvPr>
            <p:cNvSpPr>
              <a:spLocks/>
            </p:cNvSpPr>
            <p:nvPr/>
          </p:nvSpPr>
          <p:spPr bwMode="auto">
            <a:xfrm>
              <a:off x="9798550" y="5236504"/>
              <a:ext cx="160381" cy="244720"/>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7C08A111-D5C9-497D-A038-0726397C9EB2}"/>
                </a:ext>
              </a:extLst>
            </p:cNvPr>
            <p:cNvSpPr>
              <a:spLocks/>
            </p:cNvSpPr>
            <p:nvPr/>
          </p:nvSpPr>
          <p:spPr bwMode="auto">
            <a:xfrm>
              <a:off x="9952018" y="5236504"/>
              <a:ext cx="160381" cy="244720"/>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E09D8957-F51A-4BC9-B805-6FEE48CFD2C6}"/>
                </a:ext>
              </a:extLst>
            </p:cNvPr>
            <p:cNvSpPr>
              <a:spLocks/>
            </p:cNvSpPr>
            <p:nvPr/>
          </p:nvSpPr>
          <p:spPr bwMode="auto">
            <a:xfrm>
              <a:off x="9314641" y="5471545"/>
              <a:ext cx="1298256" cy="833704"/>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62">
              <a:extLst>
                <a:ext uri="{FF2B5EF4-FFF2-40B4-BE49-F238E27FC236}">
                  <a16:creationId xmlns:a16="http://schemas.microsoft.com/office/drawing/2014/main" id="{0CADE1CD-6B27-4581-8844-09CE521A6D18}"/>
                </a:ext>
              </a:extLst>
            </p:cNvPr>
            <p:cNvSpPr>
              <a:spLocks noChangeArrowheads="1"/>
            </p:cNvSpPr>
            <p:nvPr/>
          </p:nvSpPr>
          <p:spPr bwMode="auto">
            <a:xfrm>
              <a:off x="8479554" y="6364700"/>
              <a:ext cx="2873028" cy="88487"/>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3">
              <a:extLst>
                <a:ext uri="{FF2B5EF4-FFF2-40B4-BE49-F238E27FC236}">
                  <a16:creationId xmlns:a16="http://schemas.microsoft.com/office/drawing/2014/main" id="{145CF7B4-19DA-4206-B64D-8139A405050C}"/>
                </a:ext>
              </a:extLst>
            </p:cNvPr>
            <p:cNvSpPr>
              <a:spLocks/>
            </p:cNvSpPr>
            <p:nvPr/>
          </p:nvSpPr>
          <p:spPr bwMode="auto">
            <a:xfrm>
              <a:off x="9284224" y="6305249"/>
              <a:ext cx="1348028" cy="59453"/>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64">
              <a:extLst>
                <a:ext uri="{FF2B5EF4-FFF2-40B4-BE49-F238E27FC236}">
                  <a16:creationId xmlns:a16="http://schemas.microsoft.com/office/drawing/2014/main" id="{872FCA5A-4CC9-4AFD-A4F4-8488832A2026}"/>
                </a:ext>
              </a:extLst>
            </p:cNvPr>
            <p:cNvSpPr>
              <a:spLocks noChangeArrowheads="1"/>
            </p:cNvSpPr>
            <p:nvPr/>
          </p:nvSpPr>
          <p:spPr bwMode="auto">
            <a:xfrm>
              <a:off x="9820671" y="5737004"/>
              <a:ext cx="284814" cy="28481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1">
              <a:extLst>
                <a:ext uri="{FF2B5EF4-FFF2-40B4-BE49-F238E27FC236}">
                  <a16:creationId xmlns:a16="http://schemas.microsoft.com/office/drawing/2014/main" id="{671430D3-3891-4B92-9422-403C05B3C63C}"/>
                </a:ext>
              </a:extLst>
            </p:cNvPr>
            <p:cNvSpPr>
              <a:spLocks/>
            </p:cNvSpPr>
            <p:nvPr/>
          </p:nvSpPr>
          <p:spPr bwMode="auto">
            <a:xfrm>
              <a:off x="11156255" y="5488137"/>
              <a:ext cx="196329" cy="199094"/>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2">
              <a:extLst>
                <a:ext uri="{FF2B5EF4-FFF2-40B4-BE49-F238E27FC236}">
                  <a16:creationId xmlns:a16="http://schemas.microsoft.com/office/drawing/2014/main" id="{8C0491E9-E2F7-443B-A297-64AC2676F7E0}"/>
                </a:ext>
              </a:extLst>
            </p:cNvPr>
            <p:cNvSpPr>
              <a:spLocks/>
            </p:cNvSpPr>
            <p:nvPr/>
          </p:nvSpPr>
          <p:spPr bwMode="auto">
            <a:xfrm>
              <a:off x="8634405" y="5425921"/>
              <a:ext cx="136876" cy="136876"/>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94">
              <a:extLst>
                <a:ext uri="{FF2B5EF4-FFF2-40B4-BE49-F238E27FC236}">
                  <a16:creationId xmlns:a16="http://schemas.microsoft.com/office/drawing/2014/main" id="{C3CD79C6-81D5-41C2-AF54-7EE4AD523CC0}"/>
                </a:ext>
              </a:extLst>
            </p:cNvPr>
            <p:cNvSpPr>
              <a:spLocks/>
            </p:cNvSpPr>
            <p:nvPr/>
          </p:nvSpPr>
          <p:spPr bwMode="auto">
            <a:xfrm>
              <a:off x="9269017" y="4281133"/>
              <a:ext cx="355327" cy="355327"/>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0" name="Straight Connector 69">
            <a:extLst>
              <a:ext uri="{FF2B5EF4-FFF2-40B4-BE49-F238E27FC236}">
                <a16:creationId xmlns:a16="http://schemas.microsoft.com/office/drawing/2014/main" id="{FBE4F3B5-DBD7-45AE-9007-35D648A64205}"/>
              </a:ext>
            </a:extLst>
          </p:cNvPr>
          <p:cNvCxnSpPr>
            <a:cxnSpLocks/>
          </p:cNvCxnSpPr>
          <p:nvPr/>
        </p:nvCxnSpPr>
        <p:spPr>
          <a:xfrm flipV="1">
            <a:off x="281871" y="6400800"/>
            <a:ext cx="10854840" cy="31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20730"/>
            <a:ext cx="10944596" cy="865054"/>
          </a:xfrm>
        </p:spPr>
        <p:txBody>
          <a:bodyPr>
            <a:normAutofit/>
          </a:bodyPr>
          <a:lstStyle/>
          <a:p>
            <a:r>
              <a:rPr lang="en-US" sz="1600" dirty="0"/>
              <a:t>Finance Due Clearance - Forex</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1273677"/>
            <a:ext cx="7191173" cy="4365123"/>
          </a:xfrm>
          <a:prstGeom prst="round2DiagRect">
            <a:avLst>
              <a:gd name="adj1" fmla="val 0"/>
              <a:gd name="adj2" fmla="val 0"/>
            </a:avLst>
          </a:prstGeom>
          <a:noFill/>
          <a:ln>
            <a:noFill/>
          </a:ln>
        </p:spPr>
        <p:txBody>
          <a:bodyPr wrap="square" tIns="0" rIns="0" bIns="0" rtlCol="0" anchor="t" anchorCtr="0">
            <a:noAutofit/>
          </a:bodyPr>
          <a:lstStyle/>
          <a:p>
            <a:r>
              <a:rPr lang="en-US" sz="1200" dirty="0"/>
              <a:t>Please connect with Finance SPOC 7 days prior to your last working day</a:t>
            </a:r>
          </a:p>
          <a:p>
            <a:endParaRPr lang="en-US" sz="1200" dirty="0"/>
          </a:p>
          <a:p>
            <a:r>
              <a:rPr lang="en-US" sz="1200" b="1" dirty="0">
                <a:solidFill>
                  <a:schemeClr val="accent1">
                    <a:lumMod val="60000"/>
                    <a:lumOff val="40000"/>
                  </a:schemeClr>
                </a:solidFill>
              </a:rPr>
              <a:t>Forex:</a:t>
            </a:r>
          </a:p>
          <a:p>
            <a:pPr marL="285750" indent="-285750">
              <a:buFont typeface="Wingdings" panose="05000000000000000000" pitchFamily="2" charset="2"/>
              <a:buChar char="§"/>
            </a:pPr>
            <a:endParaRPr lang="en-US" sz="1200" dirty="0"/>
          </a:p>
          <a:p>
            <a:r>
              <a:rPr lang="en-US" sz="1200" dirty="0"/>
              <a:t>If you have any Onsite travel you need to get in touch with forex team to verify your record by providing them your relevant documents like </a:t>
            </a:r>
          </a:p>
          <a:p>
            <a:endParaRPr lang="en-US" sz="1200" dirty="0"/>
          </a:p>
          <a:p>
            <a:pPr marL="285750" indent="-285750">
              <a:buFont typeface="Arial" panose="020B0604020202020204" pitchFamily="34" charset="0"/>
              <a:buChar char="•"/>
            </a:pPr>
            <a:r>
              <a:rPr lang="en-US" sz="1200" dirty="0"/>
              <a:t>LOA</a:t>
            </a:r>
          </a:p>
          <a:p>
            <a:pPr marL="285750" indent="-285750">
              <a:buFont typeface="Arial" panose="020B0604020202020204" pitchFamily="34" charset="0"/>
              <a:buChar char="•"/>
            </a:pPr>
            <a:r>
              <a:rPr lang="en-US" sz="1200" dirty="0"/>
              <a:t>Per Diem Annexure Form </a:t>
            </a:r>
          </a:p>
          <a:p>
            <a:pPr marL="285750" indent="-285750">
              <a:buFont typeface="Arial" panose="020B0604020202020204" pitchFamily="34" charset="0"/>
              <a:buChar char="•"/>
            </a:pPr>
            <a:r>
              <a:rPr lang="en-US" sz="1200" dirty="0"/>
              <a:t>Passport Immigration along with stamps having your travel period mentioned in it or else Project Manager’s e-mail approval</a:t>
            </a:r>
          </a:p>
          <a:p>
            <a:pPr marL="285750" indent="-285750">
              <a:buFont typeface="Arial" panose="020B0604020202020204" pitchFamily="34" charset="0"/>
              <a:buChar char="•"/>
            </a:pPr>
            <a:endParaRPr lang="en-US" sz="1200" dirty="0"/>
          </a:p>
          <a:p>
            <a:r>
              <a:rPr lang="en-US" sz="1200" b="1" dirty="0"/>
              <a:t>Please get your record verified with forex team in case you have claimed Travel Kit Allowance or Relocation Cost. </a:t>
            </a:r>
          </a:p>
          <a:p>
            <a:pPr marL="285750" indent="-285750">
              <a:buFont typeface="Arial" panose="020B0604020202020204" pitchFamily="34" charset="0"/>
              <a:buChar char="•"/>
            </a:pPr>
            <a:endParaRPr lang="en-US" sz="1200" dirty="0"/>
          </a:p>
          <a:p>
            <a:r>
              <a:rPr lang="en-US" sz="1200" dirty="0"/>
              <a:t>The same is not applicable for employees on Transfer.</a:t>
            </a:r>
          </a:p>
        </p:txBody>
      </p:sp>
      <p:grpSp>
        <p:nvGrpSpPr>
          <p:cNvPr id="9" name="Group 8">
            <a:extLst>
              <a:ext uri="{FF2B5EF4-FFF2-40B4-BE49-F238E27FC236}">
                <a16:creationId xmlns:a16="http://schemas.microsoft.com/office/drawing/2014/main" id="{F932C682-D797-4328-8BA1-636723C3BFCA}"/>
              </a:ext>
            </a:extLst>
          </p:cNvPr>
          <p:cNvGrpSpPr/>
          <p:nvPr/>
        </p:nvGrpSpPr>
        <p:grpSpPr>
          <a:xfrm>
            <a:off x="8125039" y="2133600"/>
            <a:ext cx="3259500" cy="2955170"/>
            <a:chOff x="8915400" y="2439988"/>
            <a:chExt cx="1292226" cy="1171575"/>
          </a:xfrm>
        </p:grpSpPr>
        <p:sp>
          <p:nvSpPr>
            <p:cNvPr id="11" name="Freeform 22">
              <a:extLst>
                <a:ext uri="{FF2B5EF4-FFF2-40B4-BE49-F238E27FC236}">
                  <a16:creationId xmlns:a16="http://schemas.microsoft.com/office/drawing/2014/main" id="{BBEADF45-120D-46A0-B573-4CF4FF72BB8F}"/>
                </a:ext>
              </a:extLst>
            </p:cNvPr>
            <p:cNvSpPr>
              <a:spLocks/>
            </p:cNvSpPr>
            <p:nvPr/>
          </p:nvSpPr>
          <p:spPr bwMode="auto">
            <a:xfrm>
              <a:off x="9040813" y="2663825"/>
              <a:ext cx="811213" cy="868363"/>
            </a:xfrm>
            <a:custGeom>
              <a:avLst/>
              <a:gdLst>
                <a:gd name="T0" fmla="*/ 0 w 511"/>
                <a:gd name="T1" fmla="*/ 547 h 547"/>
                <a:gd name="T2" fmla="*/ 511 w 511"/>
                <a:gd name="T3" fmla="*/ 547 h 547"/>
                <a:gd name="T4" fmla="*/ 511 w 511"/>
                <a:gd name="T5" fmla="*/ 0 h 547"/>
                <a:gd name="T6" fmla="*/ 0 w 511"/>
                <a:gd name="T7" fmla="*/ 0 h 547"/>
                <a:gd name="T8" fmla="*/ 0 w 511"/>
                <a:gd name="T9" fmla="*/ 547 h 547"/>
                <a:gd name="T10" fmla="*/ 0 w 511"/>
                <a:gd name="T11" fmla="*/ 547 h 547"/>
              </a:gdLst>
              <a:ahLst/>
              <a:cxnLst>
                <a:cxn ang="0">
                  <a:pos x="T0" y="T1"/>
                </a:cxn>
                <a:cxn ang="0">
                  <a:pos x="T2" y="T3"/>
                </a:cxn>
                <a:cxn ang="0">
                  <a:pos x="T4" y="T5"/>
                </a:cxn>
                <a:cxn ang="0">
                  <a:pos x="T6" y="T7"/>
                </a:cxn>
                <a:cxn ang="0">
                  <a:pos x="T8" y="T9"/>
                </a:cxn>
                <a:cxn ang="0">
                  <a:pos x="T10" y="T11"/>
                </a:cxn>
              </a:cxnLst>
              <a:rect l="0" t="0" r="r" b="b"/>
              <a:pathLst>
                <a:path w="511" h="547">
                  <a:moveTo>
                    <a:pt x="0" y="547"/>
                  </a:moveTo>
                  <a:lnTo>
                    <a:pt x="511" y="547"/>
                  </a:lnTo>
                  <a:lnTo>
                    <a:pt x="511" y="0"/>
                  </a:lnTo>
                  <a:lnTo>
                    <a:pt x="0" y="0"/>
                  </a:lnTo>
                  <a:lnTo>
                    <a:pt x="0" y="547"/>
                  </a:lnTo>
                  <a:lnTo>
                    <a:pt x="0" y="54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3">
              <a:extLst>
                <a:ext uri="{FF2B5EF4-FFF2-40B4-BE49-F238E27FC236}">
                  <a16:creationId xmlns:a16="http://schemas.microsoft.com/office/drawing/2014/main" id="{1CBBDFC8-C0D5-42C1-AA92-637411CAA198}"/>
                </a:ext>
              </a:extLst>
            </p:cNvPr>
            <p:cNvSpPr>
              <a:spLocks noEditPoints="1"/>
            </p:cNvSpPr>
            <p:nvPr/>
          </p:nvSpPr>
          <p:spPr bwMode="auto">
            <a:xfrm>
              <a:off x="9005888" y="2439988"/>
              <a:ext cx="879475" cy="223838"/>
            </a:xfrm>
            <a:custGeom>
              <a:avLst/>
              <a:gdLst>
                <a:gd name="T0" fmla="*/ 226 w 452"/>
                <a:gd name="T1" fmla="*/ 36 h 118"/>
                <a:gd name="T2" fmla="*/ 204 w 452"/>
                <a:gd name="T3" fmla="*/ 59 h 118"/>
                <a:gd name="T4" fmla="*/ 226 w 452"/>
                <a:gd name="T5" fmla="*/ 82 h 118"/>
                <a:gd name="T6" fmla="*/ 249 w 452"/>
                <a:gd name="T7" fmla="*/ 59 h 118"/>
                <a:gd name="T8" fmla="*/ 226 w 452"/>
                <a:gd name="T9" fmla="*/ 36 h 118"/>
                <a:gd name="T10" fmla="*/ 226 w 452"/>
                <a:gd name="T11" fmla="*/ 36 h 118"/>
                <a:gd name="T12" fmla="*/ 437 w 452"/>
                <a:gd name="T13" fmla="*/ 118 h 118"/>
                <a:gd name="T14" fmla="*/ 226 w 452"/>
                <a:gd name="T15" fmla="*/ 118 h 118"/>
                <a:gd name="T16" fmla="*/ 15 w 452"/>
                <a:gd name="T17" fmla="*/ 118 h 118"/>
                <a:gd name="T18" fmla="*/ 0 w 452"/>
                <a:gd name="T19" fmla="*/ 103 h 118"/>
                <a:gd name="T20" fmla="*/ 0 w 452"/>
                <a:gd name="T21" fmla="*/ 81 h 118"/>
                <a:gd name="T22" fmla="*/ 15 w 452"/>
                <a:gd name="T23" fmla="*/ 66 h 118"/>
                <a:gd name="T24" fmla="*/ 168 w 452"/>
                <a:gd name="T25" fmla="*/ 66 h 118"/>
                <a:gd name="T26" fmla="*/ 167 w 452"/>
                <a:gd name="T27" fmla="*/ 59 h 118"/>
                <a:gd name="T28" fmla="*/ 226 w 452"/>
                <a:gd name="T29" fmla="*/ 0 h 118"/>
                <a:gd name="T30" fmla="*/ 285 w 452"/>
                <a:gd name="T31" fmla="*/ 59 h 118"/>
                <a:gd name="T32" fmla="*/ 285 w 452"/>
                <a:gd name="T33" fmla="*/ 66 h 118"/>
                <a:gd name="T34" fmla="*/ 437 w 452"/>
                <a:gd name="T35" fmla="*/ 66 h 118"/>
                <a:gd name="T36" fmla="*/ 452 w 452"/>
                <a:gd name="T37" fmla="*/ 81 h 118"/>
                <a:gd name="T38" fmla="*/ 452 w 452"/>
                <a:gd name="T39" fmla="*/ 103 h 118"/>
                <a:gd name="T40" fmla="*/ 437 w 452"/>
                <a:gd name="T41" fmla="*/ 118 h 118"/>
                <a:gd name="T42" fmla="*/ 437 w 452"/>
                <a:gd name="T4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2" h="118">
                  <a:moveTo>
                    <a:pt x="226" y="36"/>
                  </a:moveTo>
                  <a:cubicBezTo>
                    <a:pt x="214" y="36"/>
                    <a:pt x="204" y="47"/>
                    <a:pt x="204" y="59"/>
                  </a:cubicBezTo>
                  <a:cubicBezTo>
                    <a:pt x="204" y="72"/>
                    <a:pt x="214" y="82"/>
                    <a:pt x="226" y="82"/>
                  </a:cubicBezTo>
                  <a:cubicBezTo>
                    <a:pt x="239" y="82"/>
                    <a:pt x="249" y="72"/>
                    <a:pt x="249" y="59"/>
                  </a:cubicBezTo>
                  <a:cubicBezTo>
                    <a:pt x="249" y="47"/>
                    <a:pt x="239" y="36"/>
                    <a:pt x="226" y="36"/>
                  </a:cubicBezTo>
                  <a:cubicBezTo>
                    <a:pt x="226" y="36"/>
                    <a:pt x="226" y="36"/>
                    <a:pt x="226" y="36"/>
                  </a:cubicBezTo>
                  <a:close/>
                  <a:moveTo>
                    <a:pt x="437" y="118"/>
                  </a:moveTo>
                  <a:cubicBezTo>
                    <a:pt x="226" y="118"/>
                    <a:pt x="226" y="118"/>
                    <a:pt x="226" y="118"/>
                  </a:cubicBezTo>
                  <a:cubicBezTo>
                    <a:pt x="15" y="118"/>
                    <a:pt x="15" y="118"/>
                    <a:pt x="15" y="118"/>
                  </a:cubicBezTo>
                  <a:cubicBezTo>
                    <a:pt x="7" y="118"/>
                    <a:pt x="0" y="111"/>
                    <a:pt x="0" y="103"/>
                  </a:cubicBezTo>
                  <a:cubicBezTo>
                    <a:pt x="0" y="81"/>
                    <a:pt x="0" y="81"/>
                    <a:pt x="0" y="81"/>
                  </a:cubicBezTo>
                  <a:cubicBezTo>
                    <a:pt x="0" y="72"/>
                    <a:pt x="7" y="66"/>
                    <a:pt x="15" y="66"/>
                  </a:cubicBezTo>
                  <a:cubicBezTo>
                    <a:pt x="168" y="66"/>
                    <a:pt x="168" y="66"/>
                    <a:pt x="168" y="66"/>
                  </a:cubicBezTo>
                  <a:cubicBezTo>
                    <a:pt x="167" y="63"/>
                    <a:pt x="167" y="61"/>
                    <a:pt x="167" y="59"/>
                  </a:cubicBezTo>
                  <a:cubicBezTo>
                    <a:pt x="167" y="27"/>
                    <a:pt x="194" y="0"/>
                    <a:pt x="226" y="0"/>
                  </a:cubicBezTo>
                  <a:cubicBezTo>
                    <a:pt x="259" y="0"/>
                    <a:pt x="285" y="27"/>
                    <a:pt x="285" y="59"/>
                  </a:cubicBezTo>
                  <a:cubicBezTo>
                    <a:pt x="285" y="61"/>
                    <a:pt x="285" y="63"/>
                    <a:pt x="285" y="66"/>
                  </a:cubicBezTo>
                  <a:cubicBezTo>
                    <a:pt x="437" y="66"/>
                    <a:pt x="437" y="66"/>
                    <a:pt x="437" y="66"/>
                  </a:cubicBezTo>
                  <a:cubicBezTo>
                    <a:pt x="446" y="66"/>
                    <a:pt x="452" y="72"/>
                    <a:pt x="452" y="81"/>
                  </a:cubicBezTo>
                  <a:cubicBezTo>
                    <a:pt x="452" y="103"/>
                    <a:pt x="452" y="103"/>
                    <a:pt x="452" y="103"/>
                  </a:cubicBezTo>
                  <a:cubicBezTo>
                    <a:pt x="452" y="111"/>
                    <a:pt x="446" y="118"/>
                    <a:pt x="437" y="118"/>
                  </a:cubicBezTo>
                  <a:cubicBezTo>
                    <a:pt x="437" y="118"/>
                    <a:pt x="437" y="118"/>
                    <a:pt x="437"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EB1734CD-167A-45A6-9FAA-62DAE5572C4C}"/>
                </a:ext>
              </a:extLst>
            </p:cNvPr>
            <p:cNvSpPr>
              <a:spLocks/>
            </p:cNvSpPr>
            <p:nvPr/>
          </p:nvSpPr>
          <p:spPr bwMode="auto">
            <a:xfrm>
              <a:off x="9005888" y="2635250"/>
              <a:ext cx="879475" cy="28575"/>
            </a:xfrm>
            <a:custGeom>
              <a:avLst/>
              <a:gdLst>
                <a:gd name="T0" fmla="*/ 437 w 452"/>
                <a:gd name="T1" fmla="*/ 15 h 15"/>
                <a:gd name="T2" fmla="*/ 226 w 452"/>
                <a:gd name="T3" fmla="*/ 15 h 15"/>
                <a:gd name="T4" fmla="*/ 15 w 452"/>
                <a:gd name="T5" fmla="*/ 15 h 15"/>
                <a:gd name="T6" fmla="*/ 0 w 452"/>
                <a:gd name="T7" fmla="*/ 0 h 15"/>
                <a:gd name="T8" fmla="*/ 0 w 452"/>
                <a:gd name="T9" fmla="*/ 0 h 15"/>
                <a:gd name="T10" fmla="*/ 452 w 452"/>
                <a:gd name="T11" fmla="*/ 0 h 15"/>
                <a:gd name="T12" fmla="*/ 452 w 452"/>
                <a:gd name="T13" fmla="*/ 0 h 15"/>
                <a:gd name="T14" fmla="*/ 437 w 452"/>
                <a:gd name="T15" fmla="*/ 15 h 15"/>
                <a:gd name="T16" fmla="*/ 437 w 452"/>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15">
                  <a:moveTo>
                    <a:pt x="437" y="15"/>
                  </a:moveTo>
                  <a:cubicBezTo>
                    <a:pt x="226" y="15"/>
                    <a:pt x="226" y="15"/>
                    <a:pt x="226" y="15"/>
                  </a:cubicBezTo>
                  <a:cubicBezTo>
                    <a:pt x="15" y="15"/>
                    <a:pt x="15" y="15"/>
                    <a:pt x="15" y="15"/>
                  </a:cubicBezTo>
                  <a:cubicBezTo>
                    <a:pt x="7" y="15"/>
                    <a:pt x="0" y="8"/>
                    <a:pt x="0" y="0"/>
                  </a:cubicBezTo>
                  <a:cubicBezTo>
                    <a:pt x="0" y="0"/>
                    <a:pt x="0" y="0"/>
                    <a:pt x="0" y="0"/>
                  </a:cubicBezTo>
                  <a:cubicBezTo>
                    <a:pt x="452" y="0"/>
                    <a:pt x="452" y="0"/>
                    <a:pt x="452" y="0"/>
                  </a:cubicBezTo>
                  <a:cubicBezTo>
                    <a:pt x="452" y="0"/>
                    <a:pt x="452" y="0"/>
                    <a:pt x="452" y="0"/>
                  </a:cubicBezTo>
                  <a:cubicBezTo>
                    <a:pt x="452" y="8"/>
                    <a:pt x="446" y="15"/>
                    <a:pt x="437" y="15"/>
                  </a:cubicBezTo>
                  <a:cubicBezTo>
                    <a:pt x="437" y="15"/>
                    <a:pt x="437" y="15"/>
                    <a:pt x="437"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28848AD-A581-4188-B1D4-6839CED00A54}"/>
                </a:ext>
              </a:extLst>
            </p:cNvPr>
            <p:cNvSpPr>
              <a:spLocks/>
            </p:cNvSpPr>
            <p:nvPr/>
          </p:nvSpPr>
          <p:spPr bwMode="auto">
            <a:xfrm>
              <a:off x="9131300" y="3208338"/>
              <a:ext cx="390525" cy="19050"/>
            </a:xfrm>
            <a:custGeom>
              <a:avLst/>
              <a:gdLst>
                <a:gd name="T0" fmla="*/ 0 w 246"/>
                <a:gd name="T1" fmla="*/ 12 h 12"/>
                <a:gd name="T2" fmla="*/ 246 w 246"/>
                <a:gd name="T3" fmla="*/ 12 h 12"/>
                <a:gd name="T4" fmla="*/ 246 w 246"/>
                <a:gd name="T5" fmla="*/ 0 h 12"/>
                <a:gd name="T6" fmla="*/ 0 w 246"/>
                <a:gd name="T7" fmla="*/ 0 h 12"/>
                <a:gd name="T8" fmla="*/ 0 w 246"/>
                <a:gd name="T9" fmla="*/ 12 h 12"/>
                <a:gd name="T10" fmla="*/ 0 w 246"/>
                <a:gd name="T11" fmla="*/ 12 h 12"/>
              </a:gdLst>
              <a:ahLst/>
              <a:cxnLst>
                <a:cxn ang="0">
                  <a:pos x="T0" y="T1"/>
                </a:cxn>
                <a:cxn ang="0">
                  <a:pos x="T2" y="T3"/>
                </a:cxn>
                <a:cxn ang="0">
                  <a:pos x="T4" y="T5"/>
                </a:cxn>
                <a:cxn ang="0">
                  <a:pos x="T6" y="T7"/>
                </a:cxn>
                <a:cxn ang="0">
                  <a:pos x="T8" y="T9"/>
                </a:cxn>
                <a:cxn ang="0">
                  <a:pos x="T10" y="T11"/>
                </a:cxn>
              </a:cxnLst>
              <a:rect l="0" t="0" r="r" b="b"/>
              <a:pathLst>
                <a:path w="246" h="12">
                  <a:moveTo>
                    <a:pt x="0" y="12"/>
                  </a:moveTo>
                  <a:lnTo>
                    <a:pt x="246" y="12"/>
                  </a:lnTo>
                  <a:lnTo>
                    <a:pt x="24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BC350D9D-6A87-4685-90B4-5EC3B3A69BEA}"/>
                </a:ext>
              </a:extLst>
            </p:cNvPr>
            <p:cNvSpPr>
              <a:spLocks/>
            </p:cNvSpPr>
            <p:nvPr/>
          </p:nvSpPr>
          <p:spPr bwMode="auto">
            <a:xfrm>
              <a:off x="9609138" y="3208338"/>
              <a:ext cx="139700" cy="19050"/>
            </a:xfrm>
            <a:custGeom>
              <a:avLst/>
              <a:gdLst>
                <a:gd name="T0" fmla="*/ 0 w 88"/>
                <a:gd name="T1" fmla="*/ 12 h 12"/>
                <a:gd name="T2" fmla="*/ 88 w 88"/>
                <a:gd name="T3" fmla="*/ 12 h 12"/>
                <a:gd name="T4" fmla="*/ 88 w 88"/>
                <a:gd name="T5" fmla="*/ 0 h 12"/>
                <a:gd name="T6" fmla="*/ 0 w 88"/>
                <a:gd name="T7" fmla="*/ 0 h 12"/>
                <a:gd name="T8" fmla="*/ 0 w 88"/>
                <a:gd name="T9" fmla="*/ 12 h 12"/>
                <a:gd name="T10" fmla="*/ 0 w 88"/>
                <a:gd name="T11" fmla="*/ 12 h 12"/>
              </a:gdLst>
              <a:ahLst/>
              <a:cxnLst>
                <a:cxn ang="0">
                  <a:pos x="T0" y="T1"/>
                </a:cxn>
                <a:cxn ang="0">
                  <a:pos x="T2" y="T3"/>
                </a:cxn>
                <a:cxn ang="0">
                  <a:pos x="T4" y="T5"/>
                </a:cxn>
                <a:cxn ang="0">
                  <a:pos x="T6" y="T7"/>
                </a:cxn>
                <a:cxn ang="0">
                  <a:pos x="T8" y="T9"/>
                </a:cxn>
                <a:cxn ang="0">
                  <a:pos x="T10" y="T11"/>
                </a:cxn>
              </a:cxnLst>
              <a:rect l="0" t="0" r="r" b="b"/>
              <a:pathLst>
                <a:path w="88" h="12">
                  <a:moveTo>
                    <a:pt x="0" y="12"/>
                  </a:moveTo>
                  <a:lnTo>
                    <a:pt x="88" y="12"/>
                  </a:lnTo>
                  <a:lnTo>
                    <a:pt x="88"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FA0F8182-9F48-41F4-A0D8-8496C307A920}"/>
                </a:ext>
              </a:extLst>
            </p:cNvPr>
            <p:cNvSpPr>
              <a:spLocks/>
            </p:cNvSpPr>
            <p:nvPr/>
          </p:nvSpPr>
          <p:spPr bwMode="auto">
            <a:xfrm>
              <a:off x="9342438" y="3270250"/>
              <a:ext cx="406400" cy="19050"/>
            </a:xfrm>
            <a:custGeom>
              <a:avLst/>
              <a:gdLst>
                <a:gd name="T0" fmla="*/ 0 w 256"/>
                <a:gd name="T1" fmla="*/ 12 h 12"/>
                <a:gd name="T2" fmla="*/ 256 w 256"/>
                <a:gd name="T3" fmla="*/ 12 h 12"/>
                <a:gd name="T4" fmla="*/ 256 w 256"/>
                <a:gd name="T5" fmla="*/ 0 h 12"/>
                <a:gd name="T6" fmla="*/ 0 w 256"/>
                <a:gd name="T7" fmla="*/ 0 h 12"/>
                <a:gd name="T8" fmla="*/ 0 w 256"/>
                <a:gd name="T9" fmla="*/ 12 h 12"/>
                <a:gd name="T10" fmla="*/ 0 w 256"/>
                <a:gd name="T11" fmla="*/ 12 h 12"/>
              </a:gdLst>
              <a:ahLst/>
              <a:cxnLst>
                <a:cxn ang="0">
                  <a:pos x="T0" y="T1"/>
                </a:cxn>
                <a:cxn ang="0">
                  <a:pos x="T2" y="T3"/>
                </a:cxn>
                <a:cxn ang="0">
                  <a:pos x="T4" y="T5"/>
                </a:cxn>
                <a:cxn ang="0">
                  <a:pos x="T6" y="T7"/>
                </a:cxn>
                <a:cxn ang="0">
                  <a:pos x="T8" y="T9"/>
                </a:cxn>
                <a:cxn ang="0">
                  <a:pos x="T10" y="T11"/>
                </a:cxn>
              </a:cxnLst>
              <a:rect l="0" t="0" r="r" b="b"/>
              <a:pathLst>
                <a:path w="256" h="12">
                  <a:moveTo>
                    <a:pt x="0" y="12"/>
                  </a:moveTo>
                  <a:lnTo>
                    <a:pt x="256" y="12"/>
                  </a:lnTo>
                  <a:lnTo>
                    <a:pt x="25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8">
              <a:extLst>
                <a:ext uri="{FF2B5EF4-FFF2-40B4-BE49-F238E27FC236}">
                  <a16:creationId xmlns:a16="http://schemas.microsoft.com/office/drawing/2014/main" id="{EF3F7793-4B1C-435B-A4CE-BD0B4229F01A}"/>
                </a:ext>
              </a:extLst>
            </p:cNvPr>
            <p:cNvSpPr>
              <a:spLocks/>
            </p:cNvSpPr>
            <p:nvPr/>
          </p:nvSpPr>
          <p:spPr bwMode="auto">
            <a:xfrm>
              <a:off x="9131300" y="3335338"/>
              <a:ext cx="465138" cy="20638"/>
            </a:xfrm>
            <a:custGeom>
              <a:avLst/>
              <a:gdLst>
                <a:gd name="T0" fmla="*/ 0 w 293"/>
                <a:gd name="T1" fmla="*/ 13 h 13"/>
                <a:gd name="T2" fmla="*/ 293 w 293"/>
                <a:gd name="T3" fmla="*/ 13 h 13"/>
                <a:gd name="T4" fmla="*/ 293 w 293"/>
                <a:gd name="T5" fmla="*/ 0 h 13"/>
                <a:gd name="T6" fmla="*/ 0 w 293"/>
                <a:gd name="T7" fmla="*/ 0 h 13"/>
                <a:gd name="T8" fmla="*/ 0 w 293"/>
                <a:gd name="T9" fmla="*/ 13 h 13"/>
                <a:gd name="T10" fmla="*/ 0 w 293"/>
                <a:gd name="T11" fmla="*/ 13 h 13"/>
              </a:gdLst>
              <a:ahLst/>
              <a:cxnLst>
                <a:cxn ang="0">
                  <a:pos x="T0" y="T1"/>
                </a:cxn>
                <a:cxn ang="0">
                  <a:pos x="T2" y="T3"/>
                </a:cxn>
                <a:cxn ang="0">
                  <a:pos x="T4" y="T5"/>
                </a:cxn>
                <a:cxn ang="0">
                  <a:pos x="T6" y="T7"/>
                </a:cxn>
                <a:cxn ang="0">
                  <a:pos x="T8" y="T9"/>
                </a:cxn>
                <a:cxn ang="0">
                  <a:pos x="T10" y="T11"/>
                </a:cxn>
              </a:cxnLst>
              <a:rect l="0" t="0" r="r" b="b"/>
              <a:pathLst>
                <a:path w="293" h="13">
                  <a:moveTo>
                    <a:pt x="0" y="13"/>
                  </a:moveTo>
                  <a:lnTo>
                    <a:pt x="293" y="13"/>
                  </a:lnTo>
                  <a:lnTo>
                    <a:pt x="293" y="0"/>
                  </a:lnTo>
                  <a:lnTo>
                    <a:pt x="0" y="0"/>
                  </a:lnTo>
                  <a:lnTo>
                    <a:pt x="0" y="13"/>
                  </a:lnTo>
                  <a:lnTo>
                    <a:pt x="0" y="1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5EFEE265-3E16-413D-B740-F0E7A67020B9}"/>
                </a:ext>
              </a:extLst>
            </p:cNvPr>
            <p:cNvSpPr>
              <a:spLocks/>
            </p:cNvSpPr>
            <p:nvPr/>
          </p:nvSpPr>
          <p:spPr bwMode="auto">
            <a:xfrm>
              <a:off x="9131300" y="3270250"/>
              <a:ext cx="130175" cy="19050"/>
            </a:xfrm>
            <a:custGeom>
              <a:avLst/>
              <a:gdLst>
                <a:gd name="T0" fmla="*/ 0 w 82"/>
                <a:gd name="T1" fmla="*/ 12 h 12"/>
                <a:gd name="T2" fmla="*/ 82 w 82"/>
                <a:gd name="T3" fmla="*/ 12 h 12"/>
                <a:gd name="T4" fmla="*/ 82 w 82"/>
                <a:gd name="T5" fmla="*/ 0 h 12"/>
                <a:gd name="T6" fmla="*/ 0 w 82"/>
                <a:gd name="T7" fmla="*/ 0 h 12"/>
                <a:gd name="T8" fmla="*/ 0 w 82"/>
                <a:gd name="T9" fmla="*/ 12 h 12"/>
                <a:gd name="T10" fmla="*/ 0 w 82"/>
                <a:gd name="T11" fmla="*/ 12 h 12"/>
              </a:gdLst>
              <a:ahLst/>
              <a:cxnLst>
                <a:cxn ang="0">
                  <a:pos x="T0" y="T1"/>
                </a:cxn>
                <a:cxn ang="0">
                  <a:pos x="T2" y="T3"/>
                </a:cxn>
                <a:cxn ang="0">
                  <a:pos x="T4" y="T5"/>
                </a:cxn>
                <a:cxn ang="0">
                  <a:pos x="T6" y="T7"/>
                </a:cxn>
                <a:cxn ang="0">
                  <a:pos x="T8" y="T9"/>
                </a:cxn>
                <a:cxn ang="0">
                  <a:pos x="T10" y="T11"/>
                </a:cxn>
              </a:cxnLst>
              <a:rect l="0" t="0" r="r" b="b"/>
              <a:pathLst>
                <a:path w="82" h="12">
                  <a:moveTo>
                    <a:pt x="0" y="12"/>
                  </a:moveTo>
                  <a:lnTo>
                    <a:pt x="82" y="12"/>
                  </a:lnTo>
                  <a:lnTo>
                    <a:pt x="82"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0">
              <a:extLst>
                <a:ext uri="{FF2B5EF4-FFF2-40B4-BE49-F238E27FC236}">
                  <a16:creationId xmlns:a16="http://schemas.microsoft.com/office/drawing/2014/main" id="{6AC1BAF9-AB43-4B01-B7D9-9921B033D3F3}"/>
                </a:ext>
              </a:extLst>
            </p:cNvPr>
            <p:cNvSpPr>
              <a:spLocks noEditPoints="1"/>
            </p:cNvSpPr>
            <p:nvPr/>
          </p:nvSpPr>
          <p:spPr bwMode="auto">
            <a:xfrm>
              <a:off x="9572625" y="2868613"/>
              <a:ext cx="166688" cy="161925"/>
            </a:xfrm>
            <a:custGeom>
              <a:avLst/>
              <a:gdLst>
                <a:gd name="T0" fmla="*/ 73 w 86"/>
                <a:gd name="T1" fmla="*/ 7 h 86"/>
                <a:gd name="T2" fmla="*/ 13 w 86"/>
                <a:gd name="T3" fmla="*/ 7 h 86"/>
                <a:gd name="T4" fmla="*/ 9 w 86"/>
                <a:gd name="T5" fmla="*/ 9 h 86"/>
                <a:gd name="T6" fmla="*/ 7 w 86"/>
                <a:gd name="T7" fmla="*/ 13 h 86"/>
                <a:gd name="T8" fmla="*/ 7 w 86"/>
                <a:gd name="T9" fmla="*/ 73 h 86"/>
                <a:gd name="T10" fmla="*/ 9 w 86"/>
                <a:gd name="T11" fmla="*/ 77 h 86"/>
                <a:gd name="T12" fmla="*/ 13 w 86"/>
                <a:gd name="T13" fmla="*/ 79 h 86"/>
                <a:gd name="T14" fmla="*/ 73 w 86"/>
                <a:gd name="T15" fmla="*/ 79 h 86"/>
                <a:gd name="T16" fmla="*/ 77 w 86"/>
                <a:gd name="T17" fmla="*/ 77 h 86"/>
                <a:gd name="T18" fmla="*/ 78 w 86"/>
                <a:gd name="T19" fmla="*/ 73 h 86"/>
                <a:gd name="T20" fmla="*/ 78 w 86"/>
                <a:gd name="T21" fmla="*/ 13 h 86"/>
                <a:gd name="T22" fmla="*/ 77 w 86"/>
                <a:gd name="T23" fmla="*/ 9 h 86"/>
                <a:gd name="T24" fmla="*/ 73 w 86"/>
                <a:gd name="T25" fmla="*/ 7 h 86"/>
                <a:gd name="T26" fmla="*/ 73 w 86"/>
                <a:gd name="T27" fmla="*/ 7 h 86"/>
                <a:gd name="T28" fmla="*/ 13 w 86"/>
                <a:gd name="T29" fmla="*/ 0 h 86"/>
                <a:gd name="T30" fmla="*/ 73 w 86"/>
                <a:gd name="T31" fmla="*/ 0 h 86"/>
                <a:gd name="T32" fmla="*/ 82 w 86"/>
                <a:gd name="T33" fmla="*/ 4 h 86"/>
                <a:gd name="T34" fmla="*/ 86 w 86"/>
                <a:gd name="T35" fmla="*/ 13 h 86"/>
                <a:gd name="T36" fmla="*/ 86 w 86"/>
                <a:gd name="T37" fmla="*/ 73 h 86"/>
                <a:gd name="T38" fmla="*/ 82 w 86"/>
                <a:gd name="T39" fmla="*/ 82 h 86"/>
                <a:gd name="T40" fmla="*/ 73 w 86"/>
                <a:gd name="T41" fmla="*/ 86 h 86"/>
                <a:gd name="T42" fmla="*/ 13 w 86"/>
                <a:gd name="T43" fmla="*/ 86 h 86"/>
                <a:gd name="T44" fmla="*/ 4 w 86"/>
                <a:gd name="T45" fmla="*/ 82 h 86"/>
                <a:gd name="T46" fmla="*/ 0 w 86"/>
                <a:gd name="T47" fmla="*/ 73 h 86"/>
                <a:gd name="T48" fmla="*/ 0 w 86"/>
                <a:gd name="T49" fmla="*/ 13 h 86"/>
                <a:gd name="T50" fmla="*/ 4 w 86"/>
                <a:gd name="T51" fmla="*/ 4 h 86"/>
                <a:gd name="T52" fmla="*/ 13 w 86"/>
                <a:gd name="T53" fmla="*/ 0 h 86"/>
                <a:gd name="T54" fmla="*/ 13 w 86"/>
                <a:gd name="T5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86">
                  <a:moveTo>
                    <a:pt x="73" y="7"/>
                  </a:moveTo>
                  <a:cubicBezTo>
                    <a:pt x="13" y="7"/>
                    <a:pt x="13" y="7"/>
                    <a:pt x="13" y="7"/>
                  </a:cubicBezTo>
                  <a:cubicBezTo>
                    <a:pt x="11" y="7"/>
                    <a:pt x="10" y="8"/>
                    <a:pt x="9" y="9"/>
                  </a:cubicBezTo>
                  <a:cubicBezTo>
                    <a:pt x="8" y="10"/>
                    <a:pt x="7" y="11"/>
                    <a:pt x="7" y="13"/>
                  </a:cubicBezTo>
                  <a:cubicBezTo>
                    <a:pt x="7" y="73"/>
                    <a:pt x="7" y="73"/>
                    <a:pt x="7" y="73"/>
                  </a:cubicBezTo>
                  <a:cubicBezTo>
                    <a:pt x="7" y="75"/>
                    <a:pt x="8" y="76"/>
                    <a:pt x="9" y="77"/>
                  </a:cubicBezTo>
                  <a:cubicBezTo>
                    <a:pt x="10" y="78"/>
                    <a:pt x="11" y="79"/>
                    <a:pt x="13" y="79"/>
                  </a:cubicBezTo>
                  <a:cubicBezTo>
                    <a:pt x="73" y="79"/>
                    <a:pt x="73" y="79"/>
                    <a:pt x="73" y="79"/>
                  </a:cubicBezTo>
                  <a:cubicBezTo>
                    <a:pt x="74" y="79"/>
                    <a:pt x="76" y="78"/>
                    <a:pt x="77" y="77"/>
                  </a:cubicBezTo>
                  <a:cubicBezTo>
                    <a:pt x="78" y="76"/>
                    <a:pt x="78" y="75"/>
                    <a:pt x="78" y="73"/>
                  </a:cubicBezTo>
                  <a:cubicBezTo>
                    <a:pt x="78" y="13"/>
                    <a:pt x="78" y="13"/>
                    <a:pt x="78" y="13"/>
                  </a:cubicBezTo>
                  <a:cubicBezTo>
                    <a:pt x="78" y="11"/>
                    <a:pt x="78" y="10"/>
                    <a:pt x="77" y="9"/>
                  </a:cubicBezTo>
                  <a:cubicBezTo>
                    <a:pt x="76" y="8"/>
                    <a:pt x="74" y="7"/>
                    <a:pt x="73" y="7"/>
                  </a:cubicBezTo>
                  <a:cubicBezTo>
                    <a:pt x="73" y="7"/>
                    <a:pt x="73" y="7"/>
                    <a:pt x="73" y="7"/>
                  </a:cubicBezTo>
                  <a:close/>
                  <a:moveTo>
                    <a:pt x="13" y="0"/>
                  </a:moveTo>
                  <a:cubicBezTo>
                    <a:pt x="73" y="0"/>
                    <a:pt x="73" y="0"/>
                    <a:pt x="73" y="0"/>
                  </a:cubicBezTo>
                  <a:cubicBezTo>
                    <a:pt x="76" y="0"/>
                    <a:pt x="80" y="1"/>
                    <a:pt x="82" y="4"/>
                  </a:cubicBezTo>
                  <a:cubicBezTo>
                    <a:pt x="84" y="6"/>
                    <a:pt x="86" y="9"/>
                    <a:pt x="86" y="13"/>
                  </a:cubicBezTo>
                  <a:cubicBezTo>
                    <a:pt x="86" y="73"/>
                    <a:pt x="86" y="73"/>
                    <a:pt x="86" y="73"/>
                  </a:cubicBezTo>
                  <a:cubicBezTo>
                    <a:pt x="86" y="77"/>
                    <a:pt x="84" y="80"/>
                    <a:pt x="82" y="82"/>
                  </a:cubicBezTo>
                  <a:cubicBezTo>
                    <a:pt x="80" y="85"/>
                    <a:pt x="76" y="86"/>
                    <a:pt x="73" y="86"/>
                  </a:cubicBezTo>
                  <a:cubicBezTo>
                    <a:pt x="13" y="86"/>
                    <a:pt x="13" y="86"/>
                    <a:pt x="13" y="86"/>
                  </a:cubicBezTo>
                  <a:cubicBezTo>
                    <a:pt x="9" y="86"/>
                    <a:pt x="6" y="85"/>
                    <a:pt x="4" y="82"/>
                  </a:cubicBezTo>
                  <a:cubicBezTo>
                    <a:pt x="1" y="80"/>
                    <a:pt x="0" y="77"/>
                    <a:pt x="0" y="73"/>
                  </a:cubicBezTo>
                  <a:cubicBezTo>
                    <a:pt x="0" y="13"/>
                    <a:pt x="0" y="13"/>
                    <a:pt x="0" y="13"/>
                  </a:cubicBezTo>
                  <a:cubicBezTo>
                    <a:pt x="0" y="9"/>
                    <a:pt x="1" y="6"/>
                    <a:pt x="4" y="4"/>
                  </a:cubicBezTo>
                  <a:cubicBezTo>
                    <a:pt x="6" y="1"/>
                    <a:pt x="9" y="0"/>
                    <a:pt x="13" y="0"/>
                  </a:cubicBezTo>
                  <a:cubicBezTo>
                    <a:pt x="13" y="0"/>
                    <a:pt x="13" y="0"/>
                    <a:pt x="1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C15FFCF5-0853-44B4-A822-65FB57D76A5B}"/>
                </a:ext>
              </a:extLst>
            </p:cNvPr>
            <p:cNvSpPr>
              <a:spLocks/>
            </p:cNvSpPr>
            <p:nvPr/>
          </p:nvSpPr>
          <p:spPr bwMode="auto">
            <a:xfrm>
              <a:off x="9585325" y="2805113"/>
              <a:ext cx="222250" cy="203200"/>
            </a:xfrm>
            <a:custGeom>
              <a:avLst/>
              <a:gdLst>
                <a:gd name="T0" fmla="*/ 0 w 140"/>
                <a:gd name="T1" fmla="*/ 71 h 128"/>
                <a:gd name="T2" fmla="*/ 33 w 140"/>
                <a:gd name="T3" fmla="*/ 128 h 128"/>
                <a:gd name="T4" fmla="*/ 140 w 140"/>
                <a:gd name="T5" fmla="*/ 0 h 128"/>
                <a:gd name="T6" fmla="*/ 33 w 140"/>
                <a:gd name="T7" fmla="*/ 91 h 128"/>
                <a:gd name="T8" fmla="*/ 0 w 140"/>
                <a:gd name="T9" fmla="*/ 71 h 128"/>
                <a:gd name="T10" fmla="*/ 0 w 140"/>
                <a:gd name="T11" fmla="*/ 71 h 128"/>
              </a:gdLst>
              <a:ahLst/>
              <a:cxnLst>
                <a:cxn ang="0">
                  <a:pos x="T0" y="T1"/>
                </a:cxn>
                <a:cxn ang="0">
                  <a:pos x="T2" y="T3"/>
                </a:cxn>
                <a:cxn ang="0">
                  <a:pos x="T4" y="T5"/>
                </a:cxn>
                <a:cxn ang="0">
                  <a:pos x="T6" y="T7"/>
                </a:cxn>
                <a:cxn ang="0">
                  <a:pos x="T8" y="T9"/>
                </a:cxn>
                <a:cxn ang="0">
                  <a:pos x="T10" y="T11"/>
                </a:cxn>
              </a:cxnLst>
              <a:rect l="0" t="0" r="r" b="b"/>
              <a:pathLst>
                <a:path w="140" h="128">
                  <a:moveTo>
                    <a:pt x="0" y="71"/>
                  </a:moveTo>
                  <a:lnTo>
                    <a:pt x="33" y="128"/>
                  </a:lnTo>
                  <a:lnTo>
                    <a:pt x="140" y="0"/>
                  </a:lnTo>
                  <a:lnTo>
                    <a:pt x="33" y="91"/>
                  </a:lnTo>
                  <a:lnTo>
                    <a:pt x="0" y="71"/>
                  </a:lnTo>
                  <a:lnTo>
                    <a:pt x="0" y="7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57EAFE50-C65D-4C69-A4E5-FC16B9F4FE24}"/>
                </a:ext>
              </a:extLst>
            </p:cNvPr>
            <p:cNvSpPr>
              <a:spLocks/>
            </p:cNvSpPr>
            <p:nvPr/>
          </p:nvSpPr>
          <p:spPr bwMode="auto">
            <a:xfrm>
              <a:off x="9255125" y="3040063"/>
              <a:ext cx="66675" cy="104775"/>
            </a:xfrm>
            <a:custGeom>
              <a:avLst/>
              <a:gdLst>
                <a:gd name="T0" fmla="*/ 0 w 42"/>
                <a:gd name="T1" fmla="*/ 66 h 66"/>
                <a:gd name="T2" fmla="*/ 42 w 42"/>
                <a:gd name="T3" fmla="*/ 66 h 66"/>
                <a:gd name="T4" fmla="*/ 42 w 42"/>
                <a:gd name="T5" fmla="*/ 0 h 66"/>
                <a:gd name="T6" fmla="*/ 0 w 42"/>
                <a:gd name="T7" fmla="*/ 0 h 66"/>
                <a:gd name="T8" fmla="*/ 0 w 42"/>
                <a:gd name="T9" fmla="*/ 66 h 66"/>
                <a:gd name="T10" fmla="*/ 0 w 42"/>
                <a:gd name="T11" fmla="*/ 66 h 66"/>
              </a:gdLst>
              <a:ahLst/>
              <a:cxnLst>
                <a:cxn ang="0">
                  <a:pos x="T0" y="T1"/>
                </a:cxn>
                <a:cxn ang="0">
                  <a:pos x="T2" y="T3"/>
                </a:cxn>
                <a:cxn ang="0">
                  <a:pos x="T4" y="T5"/>
                </a:cxn>
                <a:cxn ang="0">
                  <a:pos x="T6" y="T7"/>
                </a:cxn>
                <a:cxn ang="0">
                  <a:pos x="T8" y="T9"/>
                </a:cxn>
                <a:cxn ang="0">
                  <a:pos x="T10" y="T11"/>
                </a:cxn>
              </a:cxnLst>
              <a:rect l="0" t="0" r="r" b="b"/>
              <a:pathLst>
                <a:path w="42" h="66">
                  <a:moveTo>
                    <a:pt x="0" y="66"/>
                  </a:moveTo>
                  <a:lnTo>
                    <a:pt x="42" y="66"/>
                  </a:lnTo>
                  <a:lnTo>
                    <a:pt x="42" y="0"/>
                  </a:lnTo>
                  <a:lnTo>
                    <a:pt x="0" y="0"/>
                  </a:lnTo>
                  <a:lnTo>
                    <a:pt x="0" y="66"/>
                  </a:lnTo>
                  <a:lnTo>
                    <a:pt x="0" y="66"/>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E15855E9-CF7F-4E6F-98A3-994CFCC8D34F}"/>
                </a:ext>
              </a:extLst>
            </p:cNvPr>
            <p:cNvSpPr>
              <a:spLocks/>
            </p:cNvSpPr>
            <p:nvPr/>
          </p:nvSpPr>
          <p:spPr bwMode="auto">
            <a:xfrm>
              <a:off x="9321800" y="2970213"/>
              <a:ext cx="68263" cy="174625"/>
            </a:xfrm>
            <a:custGeom>
              <a:avLst/>
              <a:gdLst>
                <a:gd name="T0" fmla="*/ 0 w 43"/>
                <a:gd name="T1" fmla="*/ 110 h 110"/>
                <a:gd name="T2" fmla="*/ 43 w 43"/>
                <a:gd name="T3" fmla="*/ 110 h 110"/>
                <a:gd name="T4" fmla="*/ 43 w 43"/>
                <a:gd name="T5" fmla="*/ 0 h 110"/>
                <a:gd name="T6" fmla="*/ 0 w 43"/>
                <a:gd name="T7" fmla="*/ 0 h 110"/>
                <a:gd name="T8" fmla="*/ 0 w 43"/>
                <a:gd name="T9" fmla="*/ 110 h 110"/>
                <a:gd name="T10" fmla="*/ 0 w 43"/>
                <a:gd name="T11" fmla="*/ 110 h 110"/>
              </a:gdLst>
              <a:ahLst/>
              <a:cxnLst>
                <a:cxn ang="0">
                  <a:pos x="T0" y="T1"/>
                </a:cxn>
                <a:cxn ang="0">
                  <a:pos x="T2" y="T3"/>
                </a:cxn>
                <a:cxn ang="0">
                  <a:pos x="T4" y="T5"/>
                </a:cxn>
                <a:cxn ang="0">
                  <a:pos x="T6" y="T7"/>
                </a:cxn>
                <a:cxn ang="0">
                  <a:pos x="T8" y="T9"/>
                </a:cxn>
                <a:cxn ang="0">
                  <a:pos x="T10" y="T11"/>
                </a:cxn>
              </a:cxnLst>
              <a:rect l="0" t="0" r="r" b="b"/>
              <a:pathLst>
                <a:path w="43" h="110">
                  <a:moveTo>
                    <a:pt x="0" y="110"/>
                  </a:moveTo>
                  <a:lnTo>
                    <a:pt x="43" y="110"/>
                  </a:lnTo>
                  <a:lnTo>
                    <a:pt x="43" y="0"/>
                  </a:lnTo>
                  <a:lnTo>
                    <a:pt x="0" y="0"/>
                  </a:lnTo>
                  <a:lnTo>
                    <a:pt x="0" y="110"/>
                  </a:lnTo>
                  <a:lnTo>
                    <a:pt x="0" y="11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4">
              <a:extLst>
                <a:ext uri="{FF2B5EF4-FFF2-40B4-BE49-F238E27FC236}">
                  <a16:creationId xmlns:a16="http://schemas.microsoft.com/office/drawing/2014/main" id="{DCD1442A-D0F3-4FBC-A78C-709D82C43D06}"/>
                </a:ext>
              </a:extLst>
            </p:cNvPr>
            <p:cNvSpPr>
              <a:spLocks/>
            </p:cNvSpPr>
            <p:nvPr/>
          </p:nvSpPr>
          <p:spPr bwMode="auto">
            <a:xfrm>
              <a:off x="9390063" y="2900363"/>
              <a:ext cx="65088" cy="244475"/>
            </a:xfrm>
            <a:custGeom>
              <a:avLst/>
              <a:gdLst>
                <a:gd name="T0" fmla="*/ 0 w 41"/>
                <a:gd name="T1" fmla="*/ 154 h 154"/>
                <a:gd name="T2" fmla="*/ 41 w 41"/>
                <a:gd name="T3" fmla="*/ 154 h 154"/>
                <a:gd name="T4" fmla="*/ 41 w 41"/>
                <a:gd name="T5" fmla="*/ 0 h 154"/>
                <a:gd name="T6" fmla="*/ 0 w 41"/>
                <a:gd name="T7" fmla="*/ 0 h 154"/>
                <a:gd name="T8" fmla="*/ 0 w 41"/>
                <a:gd name="T9" fmla="*/ 154 h 154"/>
                <a:gd name="T10" fmla="*/ 0 w 41"/>
                <a:gd name="T11" fmla="*/ 154 h 154"/>
              </a:gdLst>
              <a:ahLst/>
              <a:cxnLst>
                <a:cxn ang="0">
                  <a:pos x="T0" y="T1"/>
                </a:cxn>
                <a:cxn ang="0">
                  <a:pos x="T2" y="T3"/>
                </a:cxn>
                <a:cxn ang="0">
                  <a:pos x="T4" y="T5"/>
                </a:cxn>
                <a:cxn ang="0">
                  <a:pos x="T6" y="T7"/>
                </a:cxn>
                <a:cxn ang="0">
                  <a:pos x="T8" y="T9"/>
                </a:cxn>
                <a:cxn ang="0">
                  <a:pos x="T10" y="T11"/>
                </a:cxn>
              </a:cxnLst>
              <a:rect l="0" t="0" r="r" b="b"/>
              <a:pathLst>
                <a:path w="41" h="154">
                  <a:moveTo>
                    <a:pt x="0" y="154"/>
                  </a:moveTo>
                  <a:lnTo>
                    <a:pt x="41" y="154"/>
                  </a:lnTo>
                  <a:lnTo>
                    <a:pt x="41" y="0"/>
                  </a:lnTo>
                  <a:lnTo>
                    <a:pt x="0" y="0"/>
                  </a:lnTo>
                  <a:lnTo>
                    <a:pt x="0" y="154"/>
                  </a:lnTo>
                  <a:lnTo>
                    <a:pt x="0" y="154"/>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5">
              <a:extLst>
                <a:ext uri="{FF2B5EF4-FFF2-40B4-BE49-F238E27FC236}">
                  <a16:creationId xmlns:a16="http://schemas.microsoft.com/office/drawing/2014/main" id="{047B51C6-0D6E-4FD4-9059-26D5355BE37B}"/>
                </a:ext>
              </a:extLst>
            </p:cNvPr>
            <p:cNvSpPr>
              <a:spLocks/>
            </p:cNvSpPr>
            <p:nvPr/>
          </p:nvSpPr>
          <p:spPr bwMode="auto">
            <a:xfrm>
              <a:off x="9455150" y="2784475"/>
              <a:ext cx="66675" cy="360363"/>
            </a:xfrm>
            <a:custGeom>
              <a:avLst/>
              <a:gdLst>
                <a:gd name="T0" fmla="*/ 0 w 42"/>
                <a:gd name="T1" fmla="*/ 227 h 227"/>
                <a:gd name="T2" fmla="*/ 42 w 42"/>
                <a:gd name="T3" fmla="*/ 227 h 227"/>
                <a:gd name="T4" fmla="*/ 42 w 42"/>
                <a:gd name="T5" fmla="*/ 0 h 227"/>
                <a:gd name="T6" fmla="*/ 0 w 42"/>
                <a:gd name="T7" fmla="*/ 0 h 227"/>
                <a:gd name="T8" fmla="*/ 0 w 42"/>
                <a:gd name="T9" fmla="*/ 227 h 227"/>
                <a:gd name="T10" fmla="*/ 0 w 42"/>
                <a:gd name="T11" fmla="*/ 227 h 227"/>
              </a:gdLst>
              <a:ahLst/>
              <a:cxnLst>
                <a:cxn ang="0">
                  <a:pos x="T0" y="T1"/>
                </a:cxn>
                <a:cxn ang="0">
                  <a:pos x="T2" y="T3"/>
                </a:cxn>
                <a:cxn ang="0">
                  <a:pos x="T4" y="T5"/>
                </a:cxn>
                <a:cxn ang="0">
                  <a:pos x="T6" y="T7"/>
                </a:cxn>
                <a:cxn ang="0">
                  <a:pos x="T8" y="T9"/>
                </a:cxn>
                <a:cxn ang="0">
                  <a:pos x="T10" y="T11"/>
                </a:cxn>
              </a:cxnLst>
              <a:rect l="0" t="0" r="r" b="b"/>
              <a:pathLst>
                <a:path w="42" h="227">
                  <a:moveTo>
                    <a:pt x="0" y="227"/>
                  </a:moveTo>
                  <a:lnTo>
                    <a:pt x="42" y="227"/>
                  </a:lnTo>
                  <a:lnTo>
                    <a:pt x="42" y="0"/>
                  </a:lnTo>
                  <a:lnTo>
                    <a:pt x="0" y="0"/>
                  </a:lnTo>
                  <a:lnTo>
                    <a:pt x="0" y="227"/>
                  </a:lnTo>
                  <a:lnTo>
                    <a:pt x="0" y="22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6">
              <a:extLst>
                <a:ext uri="{FF2B5EF4-FFF2-40B4-BE49-F238E27FC236}">
                  <a16:creationId xmlns:a16="http://schemas.microsoft.com/office/drawing/2014/main" id="{D69FD0CC-20C4-4DFD-B186-E99F896EFD7B}"/>
                </a:ext>
              </a:extLst>
            </p:cNvPr>
            <p:cNvSpPr>
              <a:spLocks/>
            </p:cNvSpPr>
            <p:nvPr/>
          </p:nvSpPr>
          <p:spPr bwMode="auto">
            <a:xfrm>
              <a:off x="9186863" y="3092450"/>
              <a:ext cx="68263" cy="52388"/>
            </a:xfrm>
            <a:custGeom>
              <a:avLst/>
              <a:gdLst>
                <a:gd name="T0" fmla="*/ 0 w 43"/>
                <a:gd name="T1" fmla="*/ 33 h 33"/>
                <a:gd name="T2" fmla="*/ 43 w 43"/>
                <a:gd name="T3" fmla="*/ 33 h 33"/>
                <a:gd name="T4" fmla="*/ 43 w 43"/>
                <a:gd name="T5" fmla="*/ 0 h 33"/>
                <a:gd name="T6" fmla="*/ 0 w 43"/>
                <a:gd name="T7" fmla="*/ 0 h 33"/>
                <a:gd name="T8" fmla="*/ 0 w 43"/>
                <a:gd name="T9" fmla="*/ 33 h 33"/>
                <a:gd name="T10" fmla="*/ 0 w 43"/>
                <a:gd name="T11" fmla="*/ 33 h 33"/>
              </a:gdLst>
              <a:ahLst/>
              <a:cxnLst>
                <a:cxn ang="0">
                  <a:pos x="T0" y="T1"/>
                </a:cxn>
                <a:cxn ang="0">
                  <a:pos x="T2" y="T3"/>
                </a:cxn>
                <a:cxn ang="0">
                  <a:pos x="T4" y="T5"/>
                </a:cxn>
                <a:cxn ang="0">
                  <a:pos x="T6" y="T7"/>
                </a:cxn>
                <a:cxn ang="0">
                  <a:pos x="T8" y="T9"/>
                </a:cxn>
                <a:cxn ang="0">
                  <a:pos x="T10" y="T11"/>
                </a:cxn>
              </a:cxnLst>
              <a:rect l="0" t="0" r="r" b="b"/>
              <a:pathLst>
                <a:path w="43" h="33">
                  <a:moveTo>
                    <a:pt x="0" y="33"/>
                  </a:moveTo>
                  <a:lnTo>
                    <a:pt x="43" y="33"/>
                  </a:lnTo>
                  <a:lnTo>
                    <a:pt x="43" y="0"/>
                  </a:lnTo>
                  <a:lnTo>
                    <a:pt x="0" y="0"/>
                  </a:lnTo>
                  <a:lnTo>
                    <a:pt x="0" y="33"/>
                  </a:lnTo>
                  <a:lnTo>
                    <a:pt x="0" y="3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7">
              <a:extLst>
                <a:ext uri="{FF2B5EF4-FFF2-40B4-BE49-F238E27FC236}">
                  <a16:creationId xmlns:a16="http://schemas.microsoft.com/office/drawing/2014/main" id="{4AF03E2B-9925-4ADA-A0A8-74631984D636}"/>
                </a:ext>
              </a:extLst>
            </p:cNvPr>
            <p:cNvSpPr>
              <a:spLocks/>
            </p:cNvSpPr>
            <p:nvPr/>
          </p:nvSpPr>
          <p:spPr bwMode="auto">
            <a:xfrm>
              <a:off x="9121775" y="3124200"/>
              <a:ext cx="65088" cy="20638"/>
            </a:xfrm>
            <a:custGeom>
              <a:avLst/>
              <a:gdLst>
                <a:gd name="T0" fmla="*/ 0 w 41"/>
                <a:gd name="T1" fmla="*/ 13 h 13"/>
                <a:gd name="T2" fmla="*/ 41 w 41"/>
                <a:gd name="T3" fmla="*/ 13 h 13"/>
                <a:gd name="T4" fmla="*/ 41 w 41"/>
                <a:gd name="T5" fmla="*/ 0 h 13"/>
                <a:gd name="T6" fmla="*/ 0 w 41"/>
                <a:gd name="T7" fmla="*/ 0 h 13"/>
                <a:gd name="T8" fmla="*/ 0 w 41"/>
                <a:gd name="T9" fmla="*/ 13 h 13"/>
                <a:gd name="T10" fmla="*/ 0 w 41"/>
                <a:gd name="T11" fmla="*/ 13 h 13"/>
              </a:gdLst>
              <a:ahLst/>
              <a:cxnLst>
                <a:cxn ang="0">
                  <a:pos x="T0" y="T1"/>
                </a:cxn>
                <a:cxn ang="0">
                  <a:pos x="T2" y="T3"/>
                </a:cxn>
                <a:cxn ang="0">
                  <a:pos x="T4" y="T5"/>
                </a:cxn>
                <a:cxn ang="0">
                  <a:pos x="T6" y="T7"/>
                </a:cxn>
                <a:cxn ang="0">
                  <a:pos x="T8" y="T9"/>
                </a:cxn>
                <a:cxn ang="0">
                  <a:pos x="T10" y="T11"/>
                </a:cxn>
              </a:cxnLst>
              <a:rect l="0" t="0" r="r" b="b"/>
              <a:pathLst>
                <a:path w="41" h="13">
                  <a:moveTo>
                    <a:pt x="0" y="13"/>
                  </a:moveTo>
                  <a:lnTo>
                    <a:pt x="41" y="13"/>
                  </a:lnTo>
                  <a:lnTo>
                    <a:pt x="41" y="0"/>
                  </a:lnTo>
                  <a:lnTo>
                    <a:pt x="0" y="0"/>
                  </a:lnTo>
                  <a:lnTo>
                    <a:pt x="0" y="13"/>
                  </a:lnTo>
                  <a:lnTo>
                    <a:pt x="0" y="13"/>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8">
              <a:extLst>
                <a:ext uri="{FF2B5EF4-FFF2-40B4-BE49-F238E27FC236}">
                  <a16:creationId xmlns:a16="http://schemas.microsoft.com/office/drawing/2014/main" id="{3D5D9D75-38E7-42E4-9593-2A1BC957C50F}"/>
                </a:ext>
              </a:extLst>
            </p:cNvPr>
            <p:cNvSpPr>
              <a:spLocks/>
            </p:cNvSpPr>
            <p:nvPr/>
          </p:nvSpPr>
          <p:spPr bwMode="auto">
            <a:xfrm>
              <a:off x="9253538" y="2776538"/>
              <a:ext cx="120650" cy="120650"/>
            </a:xfrm>
            <a:custGeom>
              <a:avLst/>
              <a:gdLst>
                <a:gd name="T0" fmla="*/ 31 w 62"/>
                <a:gd name="T1" fmla="*/ 63 h 63"/>
                <a:gd name="T2" fmla="*/ 62 w 62"/>
                <a:gd name="T3" fmla="*/ 31 h 63"/>
                <a:gd name="T4" fmla="*/ 31 w 62"/>
                <a:gd name="T5" fmla="*/ 0 h 63"/>
                <a:gd name="T6" fmla="*/ 0 w 62"/>
                <a:gd name="T7" fmla="*/ 31 h 63"/>
                <a:gd name="T8" fmla="*/ 31 w 62"/>
                <a:gd name="T9" fmla="*/ 63 h 63"/>
                <a:gd name="T10" fmla="*/ 31 w 62"/>
                <a:gd name="T11" fmla="*/ 63 h 63"/>
              </a:gdLst>
              <a:ahLst/>
              <a:cxnLst>
                <a:cxn ang="0">
                  <a:pos x="T0" y="T1"/>
                </a:cxn>
                <a:cxn ang="0">
                  <a:pos x="T2" y="T3"/>
                </a:cxn>
                <a:cxn ang="0">
                  <a:pos x="T4" y="T5"/>
                </a:cxn>
                <a:cxn ang="0">
                  <a:pos x="T6" y="T7"/>
                </a:cxn>
                <a:cxn ang="0">
                  <a:pos x="T8" y="T9"/>
                </a:cxn>
                <a:cxn ang="0">
                  <a:pos x="T10" y="T11"/>
                </a:cxn>
              </a:cxnLst>
              <a:rect l="0" t="0" r="r" b="b"/>
              <a:pathLst>
                <a:path w="62" h="63">
                  <a:moveTo>
                    <a:pt x="31" y="63"/>
                  </a:moveTo>
                  <a:cubicBezTo>
                    <a:pt x="48" y="63"/>
                    <a:pt x="62" y="49"/>
                    <a:pt x="62" y="31"/>
                  </a:cubicBezTo>
                  <a:cubicBezTo>
                    <a:pt x="62" y="14"/>
                    <a:pt x="48" y="0"/>
                    <a:pt x="31" y="0"/>
                  </a:cubicBezTo>
                  <a:cubicBezTo>
                    <a:pt x="14" y="0"/>
                    <a:pt x="0" y="14"/>
                    <a:pt x="0" y="31"/>
                  </a:cubicBezTo>
                  <a:cubicBezTo>
                    <a:pt x="0" y="49"/>
                    <a:pt x="14" y="63"/>
                    <a:pt x="31" y="63"/>
                  </a:cubicBezTo>
                  <a:cubicBezTo>
                    <a:pt x="31" y="63"/>
                    <a:pt x="31" y="63"/>
                    <a:pt x="31" y="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9">
              <a:extLst>
                <a:ext uri="{FF2B5EF4-FFF2-40B4-BE49-F238E27FC236}">
                  <a16:creationId xmlns:a16="http://schemas.microsoft.com/office/drawing/2014/main" id="{C1728E71-59A3-4AD8-836D-D5D9D63F5148}"/>
                </a:ext>
              </a:extLst>
            </p:cNvPr>
            <p:cNvSpPr>
              <a:spLocks noEditPoints="1"/>
            </p:cNvSpPr>
            <p:nvPr/>
          </p:nvSpPr>
          <p:spPr bwMode="auto">
            <a:xfrm>
              <a:off x="9277350" y="2819400"/>
              <a:ext cx="82550" cy="31750"/>
            </a:xfrm>
            <a:custGeom>
              <a:avLst/>
              <a:gdLst>
                <a:gd name="T0" fmla="*/ 39 w 43"/>
                <a:gd name="T1" fmla="*/ 9 h 17"/>
                <a:gd name="T2" fmla="*/ 36 w 43"/>
                <a:gd name="T3" fmla="*/ 13 h 17"/>
                <a:gd name="T4" fmla="*/ 39 w 43"/>
                <a:gd name="T5" fmla="*/ 17 h 17"/>
                <a:gd name="T6" fmla="*/ 43 w 43"/>
                <a:gd name="T7" fmla="*/ 13 h 17"/>
                <a:gd name="T8" fmla="*/ 39 w 43"/>
                <a:gd name="T9" fmla="*/ 9 h 17"/>
                <a:gd name="T10" fmla="*/ 39 w 43"/>
                <a:gd name="T11" fmla="*/ 9 h 17"/>
                <a:gd name="T12" fmla="*/ 39 w 43"/>
                <a:gd name="T13" fmla="*/ 16 h 17"/>
                <a:gd name="T14" fmla="*/ 37 w 43"/>
                <a:gd name="T15" fmla="*/ 13 h 17"/>
                <a:gd name="T16" fmla="*/ 39 w 43"/>
                <a:gd name="T17" fmla="*/ 10 h 17"/>
                <a:gd name="T18" fmla="*/ 41 w 43"/>
                <a:gd name="T19" fmla="*/ 13 h 17"/>
                <a:gd name="T20" fmla="*/ 39 w 43"/>
                <a:gd name="T21" fmla="*/ 16 h 17"/>
                <a:gd name="T22" fmla="*/ 39 w 43"/>
                <a:gd name="T23" fmla="*/ 16 h 17"/>
                <a:gd name="T24" fmla="*/ 30 w 43"/>
                <a:gd name="T25" fmla="*/ 0 h 17"/>
                <a:gd name="T26" fmla="*/ 27 w 43"/>
                <a:gd name="T27" fmla="*/ 4 h 17"/>
                <a:gd name="T28" fmla="*/ 30 w 43"/>
                <a:gd name="T29" fmla="*/ 8 h 17"/>
                <a:gd name="T30" fmla="*/ 34 w 43"/>
                <a:gd name="T31" fmla="*/ 4 h 17"/>
                <a:gd name="T32" fmla="*/ 30 w 43"/>
                <a:gd name="T33" fmla="*/ 0 h 17"/>
                <a:gd name="T34" fmla="*/ 30 w 43"/>
                <a:gd name="T35" fmla="*/ 0 h 17"/>
                <a:gd name="T36" fmla="*/ 30 w 43"/>
                <a:gd name="T37" fmla="*/ 7 h 17"/>
                <a:gd name="T38" fmla="*/ 28 w 43"/>
                <a:gd name="T39" fmla="*/ 4 h 17"/>
                <a:gd name="T40" fmla="*/ 30 w 43"/>
                <a:gd name="T41" fmla="*/ 1 h 17"/>
                <a:gd name="T42" fmla="*/ 32 w 43"/>
                <a:gd name="T43" fmla="*/ 4 h 17"/>
                <a:gd name="T44" fmla="*/ 30 w 43"/>
                <a:gd name="T45" fmla="*/ 7 h 17"/>
                <a:gd name="T46" fmla="*/ 30 w 43"/>
                <a:gd name="T47" fmla="*/ 7 h 17"/>
                <a:gd name="T48" fmla="*/ 39 w 43"/>
                <a:gd name="T49" fmla="*/ 0 h 17"/>
                <a:gd name="T50" fmla="*/ 38 w 43"/>
                <a:gd name="T51" fmla="*/ 0 h 17"/>
                <a:gd name="T52" fmla="*/ 30 w 43"/>
                <a:gd name="T53" fmla="*/ 16 h 17"/>
                <a:gd name="T54" fmla="*/ 30 w 43"/>
                <a:gd name="T55" fmla="*/ 16 h 17"/>
                <a:gd name="T56" fmla="*/ 31 w 43"/>
                <a:gd name="T57" fmla="*/ 17 h 17"/>
                <a:gd name="T58" fmla="*/ 31 w 43"/>
                <a:gd name="T59" fmla="*/ 16 h 17"/>
                <a:gd name="T60" fmla="*/ 39 w 43"/>
                <a:gd name="T61" fmla="*/ 1 h 17"/>
                <a:gd name="T62" fmla="*/ 39 w 43"/>
                <a:gd name="T63" fmla="*/ 0 h 17"/>
                <a:gd name="T64" fmla="*/ 39 w 43"/>
                <a:gd name="T65" fmla="*/ 0 h 17"/>
                <a:gd name="T66" fmla="*/ 39 w 43"/>
                <a:gd name="T67" fmla="*/ 0 h 17"/>
                <a:gd name="T68" fmla="*/ 18 w 43"/>
                <a:gd name="T69" fmla="*/ 0 h 17"/>
                <a:gd name="T70" fmla="*/ 12 w 43"/>
                <a:gd name="T71" fmla="*/ 8 h 17"/>
                <a:gd name="T72" fmla="*/ 18 w 43"/>
                <a:gd name="T73" fmla="*/ 17 h 17"/>
                <a:gd name="T74" fmla="*/ 24 w 43"/>
                <a:gd name="T75" fmla="*/ 8 h 17"/>
                <a:gd name="T76" fmla="*/ 18 w 43"/>
                <a:gd name="T77" fmla="*/ 0 h 17"/>
                <a:gd name="T78" fmla="*/ 18 w 43"/>
                <a:gd name="T79" fmla="*/ 0 h 17"/>
                <a:gd name="T80" fmla="*/ 18 w 43"/>
                <a:gd name="T81" fmla="*/ 15 h 17"/>
                <a:gd name="T82" fmla="*/ 14 w 43"/>
                <a:gd name="T83" fmla="*/ 8 h 17"/>
                <a:gd name="T84" fmla="*/ 18 w 43"/>
                <a:gd name="T85" fmla="*/ 1 h 17"/>
                <a:gd name="T86" fmla="*/ 23 w 43"/>
                <a:gd name="T87" fmla="*/ 8 h 17"/>
                <a:gd name="T88" fmla="*/ 18 w 43"/>
                <a:gd name="T89" fmla="*/ 15 h 17"/>
                <a:gd name="T90" fmla="*/ 18 w 43"/>
                <a:gd name="T91" fmla="*/ 15 h 17"/>
                <a:gd name="T92" fmla="*/ 2 w 43"/>
                <a:gd name="T93" fmla="*/ 16 h 17"/>
                <a:gd name="T94" fmla="*/ 3 w 43"/>
                <a:gd name="T95" fmla="*/ 17 h 17"/>
                <a:gd name="T96" fmla="*/ 4 w 43"/>
                <a:gd name="T97" fmla="*/ 16 h 17"/>
                <a:gd name="T98" fmla="*/ 10 w 43"/>
                <a:gd name="T99" fmla="*/ 1 h 17"/>
                <a:gd name="T100" fmla="*/ 10 w 43"/>
                <a:gd name="T101" fmla="*/ 0 h 17"/>
                <a:gd name="T102" fmla="*/ 1 w 43"/>
                <a:gd name="T103" fmla="*/ 0 h 17"/>
                <a:gd name="T104" fmla="*/ 0 w 43"/>
                <a:gd name="T105" fmla="*/ 1 h 17"/>
                <a:gd name="T106" fmla="*/ 1 w 43"/>
                <a:gd name="T107" fmla="*/ 2 h 17"/>
                <a:gd name="T108" fmla="*/ 9 w 43"/>
                <a:gd name="T109" fmla="*/ 2 h 17"/>
                <a:gd name="T110" fmla="*/ 2 w 43"/>
                <a:gd name="T111" fmla="*/ 16 h 17"/>
                <a:gd name="T112" fmla="*/ 2 w 43"/>
                <a:gd name="T11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 h="17">
                  <a:moveTo>
                    <a:pt x="39" y="9"/>
                  </a:moveTo>
                  <a:cubicBezTo>
                    <a:pt x="36" y="9"/>
                    <a:pt x="36" y="11"/>
                    <a:pt x="36" y="13"/>
                  </a:cubicBezTo>
                  <a:cubicBezTo>
                    <a:pt x="36" y="15"/>
                    <a:pt x="36" y="17"/>
                    <a:pt x="39" y="17"/>
                  </a:cubicBezTo>
                  <a:cubicBezTo>
                    <a:pt x="42" y="17"/>
                    <a:pt x="43" y="15"/>
                    <a:pt x="43" y="13"/>
                  </a:cubicBezTo>
                  <a:cubicBezTo>
                    <a:pt x="43" y="11"/>
                    <a:pt x="42" y="9"/>
                    <a:pt x="39" y="9"/>
                  </a:cubicBezTo>
                  <a:cubicBezTo>
                    <a:pt x="39" y="9"/>
                    <a:pt x="39" y="9"/>
                    <a:pt x="39" y="9"/>
                  </a:cubicBezTo>
                  <a:close/>
                  <a:moveTo>
                    <a:pt x="39" y="16"/>
                  </a:moveTo>
                  <a:cubicBezTo>
                    <a:pt x="37" y="16"/>
                    <a:pt x="37" y="14"/>
                    <a:pt x="37" y="13"/>
                  </a:cubicBezTo>
                  <a:cubicBezTo>
                    <a:pt x="37" y="11"/>
                    <a:pt x="37" y="10"/>
                    <a:pt x="39" y="10"/>
                  </a:cubicBezTo>
                  <a:cubicBezTo>
                    <a:pt x="41" y="10"/>
                    <a:pt x="41" y="11"/>
                    <a:pt x="41" y="13"/>
                  </a:cubicBezTo>
                  <a:cubicBezTo>
                    <a:pt x="41" y="14"/>
                    <a:pt x="41" y="16"/>
                    <a:pt x="39" y="16"/>
                  </a:cubicBezTo>
                  <a:cubicBezTo>
                    <a:pt x="39" y="16"/>
                    <a:pt x="39" y="16"/>
                    <a:pt x="39" y="16"/>
                  </a:cubicBezTo>
                  <a:close/>
                  <a:moveTo>
                    <a:pt x="30" y="0"/>
                  </a:moveTo>
                  <a:cubicBezTo>
                    <a:pt x="27" y="0"/>
                    <a:pt x="27" y="1"/>
                    <a:pt x="27" y="4"/>
                  </a:cubicBezTo>
                  <a:cubicBezTo>
                    <a:pt x="27" y="6"/>
                    <a:pt x="27" y="8"/>
                    <a:pt x="30" y="8"/>
                  </a:cubicBezTo>
                  <a:cubicBezTo>
                    <a:pt x="33" y="8"/>
                    <a:pt x="34" y="6"/>
                    <a:pt x="34" y="4"/>
                  </a:cubicBezTo>
                  <a:cubicBezTo>
                    <a:pt x="34" y="1"/>
                    <a:pt x="33" y="0"/>
                    <a:pt x="30" y="0"/>
                  </a:cubicBezTo>
                  <a:cubicBezTo>
                    <a:pt x="30" y="0"/>
                    <a:pt x="30" y="0"/>
                    <a:pt x="30" y="0"/>
                  </a:cubicBezTo>
                  <a:close/>
                  <a:moveTo>
                    <a:pt x="30" y="7"/>
                  </a:moveTo>
                  <a:cubicBezTo>
                    <a:pt x="28" y="7"/>
                    <a:pt x="28" y="5"/>
                    <a:pt x="28" y="4"/>
                  </a:cubicBezTo>
                  <a:cubicBezTo>
                    <a:pt x="28" y="2"/>
                    <a:pt x="28" y="1"/>
                    <a:pt x="30" y="1"/>
                  </a:cubicBezTo>
                  <a:cubicBezTo>
                    <a:pt x="32" y="1"/>
                    <a:pt x="32" y="2"/>
                    <a:pt x="32" y="4"/>
                  </a:cubicBezTo>
                  <a:cubicBezTo>
                    <a:pt x="32" y="5"/>
                    <a:pt x="32" y="7"/>
                    <a:pt x="30" y="7"/>
                  </a:cubicBezTo>
                  <a:cubicBezTo>
                    <a:pt x="30" y="7"/>
                    <a:pt x="30" y="7"/>
                    <a:pt x="30" y="7"/>
                  </a:cubicBezTo>
                  <a:close/>
                  <a:moveTo>
                    <a:pt x="39" y="0"/>
                  </a:moveTo>
                  <a:cubicBezTo>
                    <a:pt x="38" y="0"/>
                    <a:pt x="38" y="0"/>
                    <a:pt x="38" y="0"/>
                  </a:cubicBezTo>
                  <a:cubicBezTo>
                    <a:pt x="30" y="16"/>
                    <a:pt x="30" y="16"/>
                    <a:pt x="30" y="16"/>
                  </a:cubicBezTo>
                  <a:cubicBezTo>
                    <a:pt x="30" y="16"/>
                    <a:pt x="30" y="16"/>
                    <a:pt x="30" y="16"/>
                  </a:cubicBezTo>
                  <a:cubicBezTo>
                    <a:pt x="30" y="16"/>
                    <a:pt x="30" y="17"/>
                    <a:pt x="31" y="17"/>
                  </a:cubicBezTo>
                  <a:cubicBezTo>
                    <a:pt x="31" y="17"/>
                    <a:pt x="31" y="16"/>
                    <a:pt x="31" y="16"/>
                  </a:cubicBezTo>
                  <a:cubicBezTo>
                    <a:pt x="39" y="1"/>
                    <a:pt x="39" y="1"/>
                    <a:pt x="39" y="1"/>
                  </a:cubicBezTo>
                  <a:cubicBezTo>
                    <a:pt x="39" y="1"/>
                    <a:pt x="39" y="1"/>
                    <a:pt x="39" y="0"/>
                  </a:cubicBezTo>
                  <a:cubicBezTo>
                    <a:pt x="39" y="0"/>
                    <a:pt x="39" y="0"/>
                    <a:pt x="39" y="0"/>
                  </a:cubicBezTo>
                  <a:cubicBezTo>
                    <a:pt x="39" y="0"/>
                    <a:pt x="39" y="0"/>
                    <a:pt x="39" y="0"/>
                  </a:cubicBezTo>
                  <a:close/>
                  <a:moveTo>
                    <a:pt x="18" y="0"/>
                  </a:moveTo>
                  <a:cubicBezTo>
                    <a:pt x="14" y="0"/>
                    <a:pt x="12" y="2"/>
                    <a:pt x="12" y="8"/>
                  </a:cubicBezTo>
                  <a:cubicBezTo>
                    <a:pt x="12" y="14"/>
                    <a:pt x="14" y="17"/>
                    <a:pt x="18" y="17"/>
                  </a:cubicBezTo>
                  <a:cubicBezTo>
                    <a:pt x="22" y="17"/>
                    <a:pt x="24" y="14"/>
                    <a:pt x="24" y="8"/>
                  </a:cubicBezTo>
                  <a:cubicBezTo>
                    <a:pt x="24" y="2"/>
                    <a:pt x="22" y="0"/>
                    <a:pt x="18" y="0"/>
                  </a:cubicBezTo>
                  <a:cubicBezTo>
                    <a:pt x="18" y="0"/>
                    <a:pt x="18" y="0"/>
                    <a:pt x="18" y="0"/>
                  </a:cubicBezTo>
                  <a:close/>
                  <a:moveTo>
                    <a:pt x="18" y="15"/>
                  </a:moveTo>
                  <a:cubicBezTo>
                    <a:pt x="15" y="15"/>
                    <a:pt x="14" y="13"/>
                    <a:pt x="14" y="8"/>
                  </a:cubicBezTo>
                  <a:cubicBezTo>
                    <a:pt x="14" y="3"/>
                    <a:pt x="15" y="1"/>
                    <a:pt x="18" y="1"/>
                  </a:cubicBezTo>
                  <a:cubicBezTo>
                    <a:pt x="21" y="1"/>
                    <a:pt x="23" y="3"/>
                    <a:pt x="23" y="8"/>
                  </a:cubicBezTo>
                  <a:cubicBezTo>
                    <a:pt x="23" y="13"/>
                    <a:pt x="21" y="15"/>
                    <a:pt x="18" y="15"/>
                  </a:cubicBezTo>
                  <a:cubicBezTo>
                    <a:pt x="18" y="15"/>
                    <a:pt x="18" y="15"/>
                    <a:pt x="18" y="15"/>
                  </a:cubicBezTo>
                  <a:close/>
                  <a:moveTo>
                    <a:pt x="2" y="16"/>
                  </a:moveTo>
                  <a:cubicBezTo>
                    <a:pt x="2" y="16"/>
                    <a:pt x="2" y="17"/>
                    <a:pt x="3" y="17"/>
                  </a:cubicBezTo>
                  <a:cubicBezTo>
                    <a:pt x="3" y="17"/>
                    <a:pt x="4" y="16"/>
                    <a:pt x="4" y="16"/>
                  </a:cubicBezTo>
                  <a:cubicBezTo>
                    <a:pt x="4" y="8"/>
                    <a:pt x="10" y="6"/>
                    <a:pt x="10" y="1"/>
                  </a:cubicBezTo>
                  <a:cubicBezTo>
                    <a:pt x="10" y="0"/>
                    <a:pt x="10" y="0"/>
                    <a:pt x="10" y="0"/>
                  </a:cubicBezTo>
                  <a:cubicBezTo>
                    <a:pt x="1" y="0"/>
                    <a:pt x="1" y="0"/>
                    <a:pt x="1" y="0"/>
                  </a:cubicBezTo>
                  <a:cubicBezTo>
                    <a:pt x="0" y="0"/>
                    <a:pt x="0" y="0"/>
                    <a:pt x="0" y="1"/>
                  </a:cubicBezTo>
                  <a:cubicBezTo>
                    <a:pt x="0" y="1"/>
                    <a:pt x="0" y="2"/>
                    <a:pt x="1" y="2"/>
                  </a:cubicBezTo>
                  <a:cubicBezTo>
                    <a:pt x="9" y="2"/>
                    <a:pt x="9" y="2"/>
                    <a:pt x="9" y="2"/>
                  </a:cubicBezTo>
                  <a:cubicBezTo>
                    <a:pt x="9" y="5"/>
                    <a:pt x="2" y="8"/>
                    <a:pt x="2" y="16"/>
                  </a:cubicBezTo>
                  <a:cubicBezTo>
                    <a:pt x="2" y="16"/>
                    <a:pt x="2" y="16"/>
                    <a:pt x="2" y="16"/>
                  </a:cubicBezTo>
                  <a:close/>
                </a:path>
              </a:pathLst>
            </a:custGeom>
            <a:solidFill>
              <a:srgbClr val="E75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0">
              <a:extLst>
                <a:ext uri="{FF2B5EF4-FFF2-40B4-BE49-F238E27FC236}">
                  <a16:creationId xmlns:a16="http://schemas.microsoft.com/office/drawing/2014/main" id="{1C5532AE-29A2-44FC-B7A1-39904EB08C8C}"/>
                </a:ext>
              </a:extLst>
            </p:cNvPr>
            <p:cNvSpPr>
              <a:spLocks noEditPoints="1"/>
            </p:cNvSpPr>
            <p:nvPr/>
          </p:nvSpPr>
          <p:spPr bwMode="auto">
            <a:xfrm>
              <a:off x="9213850" y="2740025"/>
              <a:ext cx="200025" cy="193675"/>
            </a:xfrm>
            <a:custGeom>
              <a:avLst/>
              <a:gdLst>
                <a:gd name="T0" fmla="*/ 51 w 103"/>
                <a:gd name="T1" fmla="*/ 0 h 103"/>
                <a:gd name="T2" fmla="*/ 103 w 103"/>
                <a:gd name="T3" fmla="*/ 51 h 103"/>
                <a:gd name="T4" fmla="*/ 51 w 103"/>
                <a:gd name="T5" fmla="*/ 103 h 103"/>
                <a:gd name="T6" fmla="*/ 0 w 103"/>
                <a:gd name="T7" fmla="*/ 51 h 103"/>
                <a:gd name="T8" fmla="*/ 51 w 103"/>
                <a:gd name="T9" fmla="*/ 0 h 103"/>
                <a:gd name="T10" fmla="*/ 51 w 103"/>
                <a:gd name="T11" fmla="*/ 0 h 103"/>
                <a:gd name="T12" fmla="*/ 51 w 103"/>
                <a:gd name="T13" fmla="*/ 6 h 103"/>
                <a:gd name="T14" fmla="*/ 96 w 103"/>
                <a:gd name="T15" fmla="*/ 51 h 103"/>
                <a:gd name="T16" fmla="*/ 51 w 103"/>
                <a:gd name="T17" fmla="*/ 97 h 103"/>
                <a:gd name="T18" fmla="*/ 6 w 103"/>
                <a:gd name="T19" fmla="*/ 51 h 103"/>
                <a:gd name="T20" fmla="*/ 51 w 103"/>
                <a:gd name="T21" fmla="*/ 6 h 103"/>
                <a:gd name="T22" fmla="*/ 51 w 103"/>
                <a:gd name="T2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51" y="0"/>
                  </a:moveTo>
                  <a:cubicBezTo>
                    <a:pt x="80" y="0"/>
                    <a:pt x="103" y="23"/>
                    <a:pt x="103" y="51"/>
                  </a:cubicBezTo>
                  <a:cubicBezTo>
                    <a:pt x="103" y="80"/>
                    <a:pt x="80" y="103"/>
                    <a:pt x="51" y="103"/>
                  </a:cubicBezTo>
                  <a:cubicBezTo>
                    <a:pt x="23" y="103"/>
                    <a:pt x="0" y="80"/>
                    <a:pt x="0" y="51"/>
                  </a:cubicBezTo>
                  <a:cubicBezTo>
                    <a:pt x="0" y="23"/>
                    <a:pt x="23" y="0"/>
                    <a:pt x="51" y="0"/>
                  </a:cubicBezTo>
                  <a:cubicBezTo>
                    <a:pt x="51" y="0"/>
                    <a:pt x="51" y="0"/>
                    <a:pt x="51" y="0"/>
                  </a:cubicBezTo>
                  <a:close/>
                  <a:moveTo>
                    <a:pt x="51" y="6"/>
                  </a:moveTo>
                  <a:cubicBezTo>
                    <a:pt x="76" y="6"/>
                    <a:pt x="96" y="26"/>
                    <a:pt x="96" y="51"/>
                  </a:cubicBezTo>
                  <a:cubicBezTo>
                    <a:pt x="96" y="76"/>
                    <a:pt x="76" y="97"/>
                    <a:pt x="51" y="97"/>
                  </a:cubicBezTo>
                  <a:cubicBezTo>
                    <a:pt x="26" y="97"/>
                    <a:pt x="6" y="76"/>
                    <a:pt x="6" y="51"/>
                  </a:cubicBezTo>
                  <a:cubicBezTo>
                    <a:pt x="6" y="26"/>
                    <a:pt x="26" y="6"/>
                    <a:pt x="51" y="6"/>
                  </a:cubicBezTo>
                  <a:cubicBezTo>
                    <a:pt x="51" y="6"/>
                    <a:pt x="51" y="6"/>
                    <a:pt x="5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1">
              <a:extLst>
                <a:ext uri="{FF2B5EF4-FFF2-40B4-BE49-F238E27FC236}">
                  <a16:creationId xmlns:a16="http://schemas.microsoft.com/office/drawing/2014/main" id="{85088DF4-597D-4B29-A8C5-F2840BC4E8EC}"/>
                </a:ext>
              </a:extLst>
            </p:cNvPr>
            <p:cNvSpPr>
              <a:spLocks/>
            </p:cNvSpPr>
            <p:nvPr/>
          </p:nvSpPr>
          <p:spPr bwMode="auto">
            <a:xfrm>
              <a:off x="9134475" y="2901950"/>
              <a:ext cx="169863" cy="150813"/>
            </a:xfrm>
            <a:custGeom>
              <a:avLst/>
              <a:gdLst>
                <a:gd name="T0" fmla="*/ 0 w 87"/>
                <a:gd name="T1" fmla="*/ 80 h 80"/>
                <a:gd name="T2" fmla="*/ 62 w 87"/>
                <a:gd name="T3" fmla="*/ 24 h 80"/>
                <a:gd name="T4" fmla="*/ 51 w 87"/>
                <a:gd name="T5" fmla="*/ 22 h 80"/>
                <a:gd name="T6" fmla="*/ 79 w 87"/>
                <a:gd name="T7" fmla="*/ 0 h 80"/>
                <a:gd name="T8" fmla="*/ 87 w 87"/>
                <a:gd name="T9" fmla="*/ 34 h 80"/>
                <a:gd name="T10" fmla="*/ 77 w 87"/>
                <a:gd name="T11" fmla="*/ 29 h 80"/>
                <a:gd name="T12" fmla="*/ 0 w 87"/>
                <a:gd name="T13" fmla="*/ 80 h 80"/>
                <a:gd name="T14" fmla="*/ 0 w 8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0" y="80"/>
                  </a:moveTo>
                  <a:cubicBezTo>
                    <a:pt x="20" y="72"/>
                    <a:pt x="46" y="66"/>
                    <a:pt x="62" y="24"/>
                  </a:cubicBezTo>
                  <a:cubicBezTo>
                    <a:pt x="51" y="22"/>
                    <a:pt x="51" y="22"/>
                    <a:pt x="51" y="22"/>
                  </a:cubicBezTo>
                  <a:cubicBezTo>
                    <a:pt x="79" y="0"/>
                    <a:pt x="79" y="0"/>
                    <a:pt x="79" y="0"/>
                  </a:cubicBezTo>
                  <a:cubicBezTo>
                    <a:pt x="87" y="34"/>
                    <a:pt x="87" y="34"/>
                    <a:pt x="87" y="34"/>
                  </a:cubicBezTo>
                  <a:cubicBezTo>
                    <a:pt x="77" y="29"/>
                    <a:pt x="77" y="29"/>
                    <a:pt x="77" y="29"/>
                  </a:cubicBezTo>
                  <a:cubicBezTo>
                    <a:pt x="58" y="66"/>
                    <a:pt x="24" y="74"/>
                    <a:pt x="0" y="80"/>
                  </a:cubicBezTo>
                  <a:cubicBezTo>
                    <a:pt x="0" y="80"/>
                    <a:pt x="0" y="80"/>
                    <a:pt x="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2">
              <a:extLst>
                <a:ext uri="{FF2B5EF4-FFF2-40B4-BE49-F238E27FC236}">
                  <a16:creationId xmlns:a16="http://schemas.microsoft.com/office/drawing/2014/main" id="{DFA7459B-E900-4F17-B030-4D17656F1FA7}"/>
                </a:ext>
              </a:extLst>
            </p:cNvPr>
            <p:cNvSpPr>
              <a:spLocks/>
            </p:cNvSpPr>
            <p:nvPr/>
          </p:nvSpPr>
          <p:spPr bwMode="auto">
            <a:xfrm>
              <a:off x="9947275" y="3475038"/>
              <a:ext cx="142875" cy="95250"/>
            </a:xfrm>
            <a:custGeom>
              <a:avLst/>
              <a:gdLst>
                <a:gd name="T0" fmla="*/ 74 w 74"/>
                <a:gd name="T1" fmla="*/ 46 h 50"/>
                <a:gd name="T2" fmla="*/ 29 w 74"/>
                <a:gd name="T3" fmla="*/ 50 h 50"/>
                <a:gd name="T4" fmla="*/ 0 w 74"/>
                <a:gd name="T5" fmla="*/ 48 h 50"/>
                <a:gd name="T6" fmla="*/ 0 w 74"/>
                <a:gd name="T7" fmla="*/ 6 h 50"/>
                <a:gd name="T8" fmla="*/ 5 w 74"/>
                <a:gd name="T9" fmla="*/ 0 h 50"/>
                <a:gd name="T10" fmla="*/ 69 w 74"/>
                <a:gd name="T11" fmla="*/ 0 h 50"/>
                <a:gd name="T12" fmla="*/ 74 w 74"/>
                <a:gd name="T13" fmla="*/ 6 h 50"/>
                <a:gd name="T14" fmla="*/ 74 w 74"/>
                <a:gd name="T15" fmla="*/ 4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0">
                  <a:moveTo>
                    <a:pt x="74" y="46"/>
                  </a:moveTo>
                  <a:cubicBezTo>
                    <a:pt x="59" y="48"/>
                    <a:pt x="44" y="50"/>
                    <a:pt x="29" y="50"/>
                  </a:cubicBezTo>
                  <a:cubicBezTo>
                    <a:pt x="19" y="50"/>
                    <a:pt x="9" y="49"/>
                    <a:pt x="0" y="48"/>
                  </a:cubicBezTo>
                  <a:cubicBezTo>
                    <a:pt x="0" y="6"/>
                    <a:pt x="0" y="6"/>
                    <a:pt x="0" y="6"/>
                  </a:cubicBezTo>
                  <a:cubicBezTo>
                    <a:pt x="0" y="3"/>
                    <a:pt x="2" y="0"/>
                    <a:pt x="5" y="0"/>
                  </a:cubicBezTo>
                  <a:cubicBezTo>
                    <a:pt x="69" y="0"/>
                    <a:pt x="69" y="0"/>
                    <a:pt x="69" y="0"/>
                  </a:cubicBezTo>
                  <a:cubicBezTo>
                    <a:pt x="72" y="0"/>
                    <a:pt x="74" y="3"/>
                    <a:pt x="74" y="6"/>
                  </a:cubicBezTo>
                  <a:cubicBezTo>
                    <a:pt x="74" y="46"/>
                    <a:pt x="74" y="46"/>
                    <a:pt x="74" y="4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
              <a:extLst>
                <a:ext uri="{FF2B5EF4-FFF2-40B4-BE49-F238E27FC236}">
                  <a16:creationId xmlns:a16="http://schemas.microsoft.com/office/drawing/2014/main" id="{FF6428D1-67E4-4B20-9BF2-7007B4585971}"/>
                </a:ext>
              </a:extLst>
            </p:cNvPr>
            <p:cNvSpPr>
              <a:spLocks/>
            </p:cNvSpPr>
            <p:nvPr/>
          </p:nvSpPr>
          <p:spPr bwMode="auto">
            <a:xfrm>
              <a:off x="9867900" y="3040063"/>
              <a:ext cx="292100" cy="436563"/>
            </a:xfrm>
            <a:custGeom>
              <a:avLst/>
              <a:gdLst>
                <a:gd name="T0" fmla="*/ 132 w 151"/>
                <a:gd name="T1" fmla="*/ 137 h 231"/>
                <a:gd name="T2" fmla="*/ 101 w 151"/>
                <a:gd name="T3" fmla="*/ 41 h 231"/>
                <a:gd name="T4" fmla="*/ 0 w 151"/>
                <a:gd name="T5" fmla="*/ 18 h 231"/>
                <a:gd name="T6" fmla="*/ 83 w 151"/>
                <a:gd name="T7" fmla="*/ 98 h 231"/>
                <a:gd name="T8" fmla="*/ 29 w 151"/>
                <a:gd name="T9" fmla="*/ 76 h 231"/>
                <a:gd name="T10" fmla="*/ 25 w 151"/>
                <a:gd name="T11" fmla="*/ 143 h 231"/>
                <a:gd name="T12" fmla="*/ 36 w 151"/>
                <a:gd name="T13" fmla="*/ 169 h 231"/>
                <a:gd name="T14" fmla="*/ 48 w 151"/>
                <a:gd name="T15" fmla="*/ 229 h 231"/>
                <a:gd name="T16" fmla="*/ 105 w 151"/>
                <a:gd name="T17" fmla="*/ 231 h 231"/>
                <a:gd name="T18" fmla="*/ 132 w 151"/>
                <a:gd name="T19" fmla="*/ 137 h 231"/>
                <a:gd name="T20" fmla="*/ 132 w 151"/>
                <a:gd name="T21" fmla="*/ 13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31">
                  <a:moveTo>
                    <a:pt x="132" y="137"/>
                  </a:moveTo>
                  <a:cubicBezTo>
                    <a:pt x="151" y="117"/>
                    <a:pt x="132" y="64"/>
                    <a:pt x="101" y="41"/>
                  </a:cubicBezTo>
                  <a:cubicBezTo>
                    <a:pt x="61" y="12"/>
                    <a:pt x="26" y="0"/>
                    <a:pt x="0" y="18"/>
                  </a:cubicBezTo>
                  <a:cubicBezTo>
                    <a:pt x="28" y="45"/>
                    <a:pt x="55" y="72"/>
                    <a:pt x="83" y="98"/>
                  </a:cubicBezTo>
                  <a:cubicBezTo>
                    <a:pt x="47" y="100"/>
                    <a:pt x="56" y="101"/>
                    <a:pt x="29" y="76"/>
                  </a:cubicBezTo>
                  <a:cubicBezTo>
                    <a:pt x="25" y="143"/>
                    <a:pt x="25" y="143"/>
                    <a:pt x="25" y="143"/>
                  </a:cubicBezTo>
                  <a:cubicBezTo>
                    <a:pt x="30" y="151"/>
                    <a:pt x="34" y="159"/>
                    <a:pt x="36" y="169"/>
                  </a:cubicBezTo>
                  <a:cubicBezTo>
                    <a:pt x="42" y="187"/>
                    <a:pt x="44" y="209"/>
                    <a:pt x="48" y="229"/>
                  </a:cubicBezTo>
                  <a:cubicBezTo>
                    <a:pt x="105" y="231"/>
                    <a:pt x="105" y="231"/>
                    <a:pt x="105" y="231"/>
                  </a:cubicBezTo>
                  <a:cubicBezTo>
                    <a:pt x="111" y="192"/>
                    <a:pt x="105" y="164"/>
                    <a:pt x="132" y="137"/>
                  </a:cubicBezTo>
                  <a:cubicBezTo>
                    <a:pt x="132" y="137"/>
                    <a:pt x="132" y="137"/>
                    <a:pt x="132" y="13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C13DEDAF-9349-4E11-9057-074317552B75}"/>
                </a:ext>
              </a:extLst>
            </p:cNvPr>
            <p:cNvSpPr>
              <a:spLocks/>
            </p:cNvSpPr>
            <p:nvPr/>
          </p:nvSpPr>
          <p:spPr bwMode="auto">
            <a:xfrm>
              <a:off x="9934575" y="3454400"/>
              <a:ext cx="165100" cy="30163"/>
            </a:xfrm>
            <a:custGeom>
              <a:avLst/>
              <a:gdLst>
                <a:gd name="T0" fmla="*/ 5 w 85"/>
                <a:gd name="T1" fmla="*/ 16 h 16"/>
                <a:gd name="T2" fmla="*/ 81 w 85"/>
                <a:gd name="T3" fmla="*/ 16 h 16"/>
                <a:gd name="T4" fmla="*/ 85 w 85"/>
                <a:gd name="T5" fmla="*/ 12 h 16"/>
                <a:gd name="T6" fmla="*/ 85 w 85"/>
                <a:gd name="T7" fmla="*/ 4 h 16"/>
                <a:gd name="T8" fmla="*/ 81 w 85"/>
                <a:gd name="T9" fmla="*/ 0 h 16"/>
                <a:gd name="T10" fmla="*/ 5 w 85"/>
                <a:gd name="T11" fmla="*/ 0 h 16"/>
                <a:gd name="T12" fmla="*/ 0 w 85"/>
                <a:gd name="T13" fmla="*/ 4 h 16"/>
                <a:gd name="T14" fmla="*/ 0 w 85"/>
                <a:gd name="T15" fmla="*/ 12 h 16"/>
                <a:gd name="T16" fmla="*/ 5 w 85"/>
                <a:gd name="T17" fmla="*/ 16 h 16"/>
                <a:gd name="T18" fmla="*/ 5 w 85"/>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6">
                  <a:moveTo>
                    <a:pt x="5" y="16"/>
                  </a:moveTo>
                  <a:cubicBezTo>
                    <a:pt x="81" y="16"/>
                    <a:pt x="81" y="16"/>
                    <a:pt x="81" y="16"/>
                  </a:cubicBezTo>
                  <a:cubicBezTo>
                    <a:pt x="84" y="16"/>
                    <a:pt x="85" y="14"/>
                    <a:pt x="85" y="12"/>
                  </a:cubicBezTo>
                  <a:cubicBezTo>
                    <a:pt x="85" y="4"/>
                    <a:pt x="85" y="4"/>
                    <a:pt x="85" y="4"/>
                  </a:cubicBezTo>
                  <a:cubicBezTo>
                    <a:pt x="85" y="1"/>
                    <a:pt x="84" y="0"/>
                    <a:pt x="81" y="0"/>
                  </a:cubicBezTo>
                  <a:cubicBezTo>
                    <a:pt x="5" y="0"/>
                    <a:pt x="5" y="0"/>
                    <a:pt x="5" y="0"/>
                  </a:cubicBezTo>
                  <a:cubicBezTo>
                    <a:pt x="2" y="0"/>
                    <a:pt x="0" y="1"/>
                    <a:pt x="0" y="4"/>
                  </a:cubicBezTo>
                  <a:cubicBezTo>
                    <a:pt x="0" y="12"/>
                    <a:pt x="0" y="12"/>
                    <a:pt x="0" y="12"/>
                  </a:cubicBezTo>
                  <a:cubicBezTo>
                    <a:pt x="0" y="14"/>
                    <a:pt x="2" y="16"/>
                    <a:pt x="5" y="16"/>
                  </a:cubicBezTo>
                  <a:cubicBezTo>
                    <a:pt x="5" y="16"/>
                    <a:pt x="5" y="16"/>
                    <a:pt x="5"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4E3F812C-D91E-42A4-863F-5387DD2E8551}"/>
                </a:ext>
              </a:extLst>
            </p:cNvPr>
            <p:cNvSpPr>
              <a:spLocks/>
            </p:cNvSpPr>
            <p:nvPr/>
          </p:nvSpPr>
          <p:spPr bwMode="auto">
            <a:xfrm>
              <a:off x="9775825" y="3003550"/>
              <a:ext cx="419100" cy="333375"/>
            </a:xfrm>
            <a:custGeom>
              <a:avLst/>
              <a:gdLst>
                <a:gd name="T0" fmla="*/ 2 w 216"/>
                <a:gd name="T1" fmla="*/ 27 h 176"/>
                <a:gd name="T2" fmla="*/ 194 w 216"/>
                <a:gd name="T3" fmla="*/ 175 h 176"/>
                <a:gd name="T4" fmla="*/ 200 w 216"/>
                <a:gd name="T5" fmla="*/ 174 h 176"/>
                <a:gd name="T6" fmla="*/ 215 w 216"/>
                <a:gd name="T7" fmla="*/ 155 h 176"/>
                <a:gd name="T8" fmla="*/ 214 w 216"/>
                <a:gd name="T9" fmla="*/ 149 h 176"/>
                <a:gd name="T10" fmla="*/ 22 w 216"/>
                <a:gd name="T11" fmla="*/ 1 h 176"/>
                <a:gd name="T12" fmla="*/ 17 w 216"/>
                <a:gd name="T13" fmla="*/ 2 h 176"/>
                <a:gd name="T14" fmla="*/ 2 w 216"/>
                <a:gd name="T15" fmla="*/ 21 h 176"/>
                <a:gd name="T16" fmla="*/ 2 w 216"/>
                <a:gd name="T17" fmla="*/ 27 h 176"/>
                <a:gd name="T18" fmla="*/ 2 w 216"/>
                <a:gd name="T19"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76">
                  <a:moveTo>
                    <a:pt x="2" y="27"/>
                  </a:moveTo>
                  <a:cubicBezTo>
                    <a:pt x="194" y="175"/>
                    <a:pt x="194" y="175"/>
                    <a:pt x="194" y="175"/>
                  </a:cubicBezTo>
                  <a:cubicBezTo>
                    <a:pt x="196" y="176"/>
                    <a:pt x="199" y="176"/>
                    <a:pt x="200" y="174"/>
                  </a:cubicBezTo>
                  <a:cubicBezTo>
                    <a:pt x="215" y="155"/>
                    <a:pt x="215" y="155"/>
                    <a:pt x="215" y="155"/>
                  </a:cubicBezTo>
                  <a:cubicBezTo>
                    <a:pt x="216" y="153"/>
                    <a:pt x="216" y="151"/>
                    <a:pt x="214" y="149"/>
                  </a:cubicBezTo>
                  <a:cubicBezTo>
                    <a:pt x="22" y="1"/>
                    <a:pt x="22" y="1"/>
                    <a:pt x="22" y="1"/>
                  </a:cubicBezTo>
                  <a:cubicBezTo>
                    <a:pt x="21" y="0"/>
                    <a:pt x="18" y="0"/>
                    <a:pt x="17" y="2"/>
                  </a:cubicBezTo>
                  <a:cubicBezTo>
                    <a:pt x="2" y="21"/>
                    <a:pt x="2" y="21"/>
                    <a:pt x="2" y="21"/>
                  </a:cubicBezTo>
                  <a:cubicBezTo>
                    <a:pt x="0" y="23"/>
                    <a:pt x="1" y="26"/>
                    <a:pt x="2" y="27"/>
                  </a:cubicBezTo>
                  <a:cubicBezTo>
                    <a:pt x="2" y="27"/>
                    <a:pt x="2" y="27"/>
                    <a:pt x="2" y="27"/>
                  </a:cubicBezTo>
                  <a:close/>
                </a:path>
              </a:pathLst>
            </a:custGeom>
            <a:solidFill>
              <a:srgbClr val="1F3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5CC5A5B6-1F95-4927-A090-FB212EE738D6}"/>
                </a:ext>
              </a:extLst>
            </p:cNvPr>
            <p:cNvSpPr>
              <a:spLocks/>
            </p:cNvSpPr>
            <p:nvPr/>
          </p:nvSpPr>
          <p:spPr bwMode="auto">
            <a:xfrm>
              <a:off x="9698038" y="2952750"/>
              <a:ext cx="109538" cy="74613"/>
            </a:xfrm>
            <a:custGeom>
              <a:avLst/>
              <a:gdLst>
                <a:gd name="T0" fmla="*/ 69 w 69"/>
                <a:gd name="T1" fmla="*/ 36 h 47"/>
                <a:gd name="T2" fmla="*/ 28 w 69"/>
                <a:gd name="T3" fmla="*/ 0 h 47"/>
                <a:gd name="T4" fmla="*/ 0 w 69"/>
                <a:gd name="T5" fmla="*/ 0 h 47"/>
                <a:gd name="T6" fmla="*/ 60 w 69"/>
                <a:gd name="T7" fmla="*/ 47 h 47"/>
                <a:gd name="T8" fmla="*/ 69 w 69"/>
                <a:gd name="T9" fmla="*/ 36 h 47"/>
                <a:gd name="T10" fmla="*/ 69 w 69"/>
                <a:gd name="T11" fmla="*/ 36 h 47"/>
              </a:gdLst>
              <a:ahLst/>
              <a:cxnLst>
                <a:cxn ang="0">
                  <a:pos x="T0" y="T1"/>
                </a:cxn>
                <a:cxn ang="0">
                  <a:pos x="T2" y="T3"/>
                </a:cxn>
                <a:cxn ang="0">
                  <a:pos x="T4" y="T5"/>
                </a:cxn>
                <a:cxn ang="0">
                  <a:pos x="T6" y="T7"/>
                </a:cxn>
                <a:cxn ang="0">
                  <a:pos x="T8" y="T9"/>
                </a:cxn>
                <a:cxn ang="0">
                  <a:pos x="T10" y="T11"/>
                </a:cxn>
              </a:cxnLst>
              <a:rect l="0" t="0" r="r" b="b"/>
              <a:pathLst>
                <a:path w="69" h="47">
                  <a:moveTo>
                    <a:pt x="69" y="36"/>
                  </a:moveTo>
                  <a:lnTo>
                    <a:pt x="28" y="0"/>
                  </a:lnTo>
                  <a:lnTo>
                    <a:pt x="0" y="0"/>
                  </a:lnTo>
                  <a:lnTo>
                    <a:pt x="60" y="47"/>
                  </a:lnTo>
                  <a:lnTo>
                    <a:pt x="69" y="36"/>
                  </a:lnTo>
                  <a:lnTo>
                    <a:pt x="69" y="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94E95A36-4A4B-4893-A5A8-C3911E72CF72}"/>
                </a:ext>
              </a:extLst>
            </p:cNvPr>
            <p:cNvSpPr>
              <a:spLocks/>
            </p:cNvSpPr>
            <p:nvPr/>
          </p:nvSpPr>
          <p:spPr bwMode="auto">
            <a:xfrm>
              <a:off x="9698038" y="2952750"/>
              <a:ext cx="95250" cy="88900"/>
            </a:xfrm>
            <a:custGeom>
              <a:avLst/>
              <a:gdLst>
                <a:gd name="T0" fmla="*/ 52 w 60"/>
                <a:gd name="T1" fmla="*/ 56 h 56"/>
                <a:gd name="T2" fmla="*/ 7 w 60"/>
                <a:gd name="T3" fmla="*/ 28 h 56"/>
                <a:gd name="T4" fmla="*/ 0 w 60"/>
                <a:gd name="T5" fmla="*/ 0 h 56"/>
                <a:gd name="T6" fmla="*/ 60 w 60"/>
                <a:gd name="T7" fmla="*/ 47 h 56"/>
                <a:gd name="T8" fmla="*/ 52 w 60"/>
                <a:gd name="T9" fmla="*/ 56 h 56"/>
                <a:gd name="T10" fmla="*/ 52 w 60"/>
                <a:gd name="T11" fmla="*/ 56 h 56"/>
              </a:gdLst>
              <a:ahLst/>
              <a:cxnLst>
                <a:cxn ang="0">
                  <a:pos x="T0" y="T1"/>
                </a:cxn>
                <a:cxn ang="0">
                  <a:pos x="T2" y="T3"/>
                </a:cxn>
                <a:cxn ang="0">
                  <a:pos x="T4" y="T5"/>
                </a:cxn>
                <a:cxn ang="0">
                  <a:pos x="T6" y="T7"/>
                </a:cxn>
                <a:cxn ang="0">
                  <a:pos x="T8" y="T9"/>
                </a:cxn>
                <a:cxn ang="0">
                  <a:pos x="T10" y="T11"/>
                </a:cxn>
              </a:cxnLst>
              <a:rect l="0" t="0" r="r" b="b"/>
              <a:pathLst>
                <a:path w="60" h="56">
                  <a:moveTo>
                    <a:pt x="52" y="56"/>
                  </a:moveTo>
                  <a:lnTo>
                    <a:pt x="7" y="28"/>
                  </a:lnTo>
                  <a:lnTo>
                    <a:pt x="0" y="0"/>
                  </a:lnTo>
                  <a:lnTo>
                    <a:pt x="60" y="47"/>
                  </a:lnTo>
                  <a:lnTo>
                    <a:pt x="52" y="56"/>
                  </a:lnTo>
                  <a:lnTo>
                    <a:pt x="52" y="56"/>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8">
              <a:extLst>
                <a:ext uri="{FF2B5EF4-FFF2-40B4-BE49-F238E27FC236}">
                  <a16:creationId xmlns:a16="http://schemas.microsoft.com/office/drawing/2014/main" id="{2C237B6F-B3E0-4F73-B0E0-3535BEBF899F}"/>
                </a:ext>
              </a:extLst>
            </p:cNvPr>
            <p:cNvSpPr>
              <a:spLocks/>
            </p:cNvSpPr>
            <p:nvPr/>
          </p:nvSpPr>
          <p:spPr bwMode="auto">
            <a:xfrm>
              <a:off x="9725025" y="2971800"/>
              <a:ext cx="17463" cy="19050"/>
            </a:xfrm>
            <a:custGeom>
              <a:avLst/>
              <a:gdLst>
                <a:gd name="T0" fmla="*/ 7 w 9"/>
                <a:gd name="T1" fmla="*/ 2 h 10"/>
                <a:gd name="T2" fmla="*/ 8 w 9"/>
                <a:gd name="T3" fmla="*/ 8 h 10"/>
                <a:gd name="T4" fmla="*/ 2 w 9"/>
                <a:gd name="T5" fmla="*/ 8 h 10"/>
                <a:gd name="T6" fmla="*/ 1 w 9"/>
                <a:gd name="T7" fmla="*/ 2 h 10"/>
                <a:gd name="T8" fmla="*/ 7 w 9"/>
                <a:gd name="T9" fmla="*/ 2 h 10"/>
                <a:gd name="T10" fmla="*/ 7 w 9"/>
                <a:gd name="T11" fmla="*/ 2 h 10"/>
              </a:gdLst>
              <a:ahLst/>
              <a:cxnLst>
                <a:cxn ang="0">
                  <a:pos x="T0" y="T1"/>
                </a:cxn>
                <a:cxn ang="0">
                  <a:pos x="T2" y="T3"/>
                </a:cxn>
                <a:cxn ang="0">
                  <a:pos x="T4" y="T5"/>
                </a:cxn>
                <a:cxn ang="0">
                  <a:pos x="T6" y="T7"/>
                </a:cxn>
                <a:cxn ang="0">
                  <a:pos x="T8" y="T9"/>
                </a:cxn>
                <a:cxn ang="0">
                  <a:pos x="T10" y="T11"/>
                </a:cxn>
              </a:cxnLst>
              <a:rect l="0" t="0" r="r" b="b"/>
              <a:pathLst>
                <a:path w="9" h="10">
                  <a:moveTo>
                    <a:pt x="7" y="2"/>
                  </a:moveTo>
                  <a:cubicBezTo>
                    <a:pt x="9" y="3"/>
                    <a:pt x="9" y="6"/>
                    <a:pt x="8" y="8"/>
                  </a:cubicBezTo>
                  <a:cubicBezTo>
                    <a:pt x="7" y="9"/>
                    <a:pt x="4" y="10"/>
                    <a:pt x="2" y="8"/>
                  </a:cubicBezTo>
                  <a:cubicBezTo>
                    <a:pt x="0" y="7"/>
                    <a:pt x="0" y="4"/>
                    <a:pt x="1" y="2"/>
                  </a:cubicBezTo>
                  <a:cubicBezTo>
                    <a:pt x="3" y="1"/>
                    <a:pt x="5" y="0"/>
                    <a:pt x="7" y="2"/>
                  </a:cubicBezTo>
                  <a:cubicBezTo>
                    <a:pt x="7" y="2"/>
                    <a:pt x="7" y="2"/>
                    <a:pt x="7"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9">
              <a:extLst>
                <a:ext uri="{FF2B5EF4-FFF2-40B4-BE49-F238E27FC236}">
                  <a16:creationId xmlns:a16="http://schemas.microsoft.com/office/drawing/2014/main" id="{E6D4ED80-A045-49FC-95B1-5ED342B6C9F4}"/>
                </a:ext>
              </a:extLst>
            </p:cNvPr>
            <p:cNvSpPr>
              <a:spLocks/>
            </p:cNvSpPr>
            <p:nvPr/>
          </p:nvSpPr>
          <p:spPr bwMode="auto">
            <a:xfrm>
              <a:off x="10167938" y="3298825"/>
              <a:ext cx="39688" cy="44450"/>
            </a:xfrm>
            <a:custGeom>
              <a:avLst/>
              <a:gdLst>
                <a:gd name="T0" fmla="*/ 17 w 20"/>
                <a:gd name="T1" fmla="*/ 2 h 23"/>
                <a:gd name="T2" fmla="*/ 17 w 20"/>
                <a:gd name="T3" fmla="*/ 2 h 23"/>
                <a:gd name="T4" fmla="*/ 18 w 20"/>
                <a:gd name="T5" fmla="*/ 10 h 23"/>
                <a:gd name="T6" fmla="*/ 11 w 20"/>
                <a:gd name="T7" fmla="*/ 20 h 23"/>
                <a:gd name="T8" fmla="*/ 3 w 20"/>
                <a:gd name="T9" fmla="*/ 21 h 23"/>
                <a:gd name="T10" fmla="*/ 3 w 20"/>
                <a:gd name="T11" fmla="*/ 21 h 23"/>
                <a:gd name="T12" fmla="*/ 2 w 20"/>
                <a:gd name="T13" fmla="*/ 13 h 23"/>
                <a:gd name="T14" fmla="*/ 9 w 20"/>
                <a:gd name="T15" fmla="*/ 3 h 23"/>
                <a:gd name="T16" fmla="*/ 17 w 20"/>
                <a:gd name="T17" fmla="*/ 2 h 23"/>
                <a:gd name="T18" fmla="*/ 17 w 20"/>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3">
                  <a:moveTo>
                    <a:pt x="17" y="2"/>
                  </a:moveTo>
                  <a:cubicBezTo>
                    <a:pt x="17" y="2"/>
                    <a:pt x="17" y="2"/>
                    <a:pt x="17" y="2"/>
                  </a:cubicBezTo>
                  <a:cubicBezTo>
                    <a:pt x="20" y="4"/>
                    <a:pt x="20" y="8"/>
                    <a:pt x="18" y="10"/>
                  </a:cubicBezTo>
                  <a:cubicBezTo>
                    <a:pt x="11" y="20"/>
                    <a:pt x="11" y="20"/>
                    <a:pt x="11" y="20"/>
                  </a:cubicBezTo>
                  <a:cubicBezTo>
                    <a:pt x="9" y="23"/>
                    <a:pt x="5" y="23"/>
                    <a:pt x="3" y="21"/>
                  </a:cubicBezTo>
                  <a:cubicBezTo>
                    <a:pt x="3" y="21"/>
                    <a:pt x="3" y="21"/>
                    <a:pt x="3" y="21"/>
                  </a:cubicBezTo>
                  <a:cubicBezTo>
                    <a:pt x="0" y="19"/>
                    <a:pt x="0" y="16"/>
                    <a:pt x="2" y="13"/>
                  </a:cubicBezTo>
                  <a:cubicBezTo>
                    <a:pt x="9" y="3"/>
                    <a:pt x="9" y="3"/>
                    <a:pt x="9" y="3"/>
                  </a:cubicBezTo>
                  <a:cubicBezTo>
                    <a:pt x="11" y="1"/>
                    <a:pt x="15" y="0"/>
                    <a:pt x="17" y="2"/>
                  </a:cubicBezTo>
                  <a:cubicBezTo>
                    <a:pt x="17" y="2"/>
                    <a:pt x="17" y="2"/>
                    <a:pt x="17" y="2"/>
                  </a:cubicBez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
              <a:extLst>
                <a:ext uri="{FF2B5EF4-FFF2-40B4-BE49-F238E27FC236}">
                  <a16:creationId xmlns:a16="http://schemas.microsoft.com/office/drawing/2014/main" id="{0068B45D-C84B-4B35-8D6B-5B0FA8343B1D}"/>
                </a:ext>
              </a:extLst>
            </p:cNvPr>
            <p:cNvSpPr>
              <a:spLocks/>
            </p:cNvSpPr>
            <p:nvPr/>
          </p:nvSpPr>
          <p:spPr bwMode="auto">
            <a:xfrm>
              <a:off x="10079038" y="3252788"/>
              <a:ext cx="103188" cy="80963"/>
            </a:xfrm>
            <a:custGeom>
              <a:avLst/>
              <a:gdLst>
                <a:gd name="T0" fmla="*/ 65 w 65"/>
                <a:gd name="T1" fmla="*/ 46 h 51"/>
                <a:gd name="T2" fmla="*/ 2 w 65"/>
                <a:gd name="T3" fmla="*/ 0 h 51"/>
                <a:gd name="T4" fmla="*/ 0 w 65"/>
                <a:gd name="T5" fmla="*/ 4 h 51"/>
                <a:gd name="T6" fmla="*/ 61 w 65"/>
                <a:gd name="T7" fmla="*/ 51 h 51"/>
                <a:gd name="T8" fmla="*/ 65 w 65"/>
                <a:gd name="T9" fmla="*/ 46 h 51"/>
                <a:gd name="T10" fmla="*/ 65 w 65"/>
                <a:gd name="T11" fmla="*/ 46 h 51"/>
              </a:gdLst>
              <a:ahLst/>
              <a:cxnLst>
                <a:cxn ang="0">
                  <a:pos x="T0" y="T1"/>
                </a:cxn>
                <a:cxn ang="0">
                  <a:pos x="T2" y="T3"/>
                </a:cxn>
                <a:cxn ang="0">
                  <a:pos x="T4" y="T5"/>
                </a:cxn>
                <a:cxn ang="0">
                  <a:pos x="T6" y="T7"/>
                </a:cxn>
                <a:cxn ang="0">
                  <a:pos x="T8" y="T9"/>
                </a:cxn>
                <a:cxn ang="0">
                  <a:pos x="T10" y="T11"/>
                </a:cxn>
              </a:cxnLst>
              <a:rect l="0" t="0" r="r" b="b"/>
              <a:pathLst>
                <a:path w="65" h="51">
                  <a:moveTo>
                    <a:pt x="65" y="46"/>
                  </a:moveTo>
                  <a:lnTo>
                    <a:pt x="2" y="0"/>
                  </a:lnTo>
                  <a:lnTo>
                    <a:pt x="0" y="4"/>
                  </a:lnTo>
                  <a:lnTo>
                    <a:pt x="61" y="51"/>
                  </a:lnTo>
                  <a:lnTo>
                    <a:pt x="65" y="46"/>
                  </a:lnTo>
                  <a:lnTo>
                    <a:pt x="65" y="46"/>
                  </a:ln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1">
              <a:extLst>
                <a:ext uri="{FF2B5EF4-FFF2-40B4-BE49-F238E27FC236}">
                  <a16:creationId xmlns:a16="http://schemas.microsoft.com/office/drawing/2014/main" id="{2FA7A6BF-6183-4048-857B-D5D5B3F359D1}"/>
                </a:ext>
              </a:extLst>
            </p:cNvPr>
            <p:cNvSpPr>
              <a:spLocks/>
            </p:cNvSpPr>
            <p:nvPr/>
          </p:nvSpPr>
          <p:spPr bwMode="auto">
            <a:xfrm>
              <a:off x="10021888" y="3184525"/>
              <a:ext cx="39688" cy="42863"/>
            </a:xfrm>
            <a:custGeom>
              <a:avLst/>
              <a:gdLst>
                <a:gd name="T0" fmla="*/ 21 w 25"/>
                <a:gd name="T1" fmla="*/ 0 h 27"/>
                <a:gd name="T2" fmla="*/ 25 w 25"/>
                <a:gd name="T3" fmla="*/ 3 h 27"/>
                <a:gd name="T4" fmla="*/ 5 w 25"/>
                <a:gd name="T5" fmla="*/ 27 h 27"/>
                <a:gd name="T6" fmla="*/ 0 w 25"/>
                <a:gd name="T7" fmla="*/ 24 h 27"/>
                <a:gd name="T8" fmla="*/ 21 w 25"/>
                <a:gd name="T9" fmla="*/ 0 h 27"/>
                <a:gd name="T10" fmla="*/ 21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21" y="0"/>
                  </a:moveTo>
                  <a:lnTo>
                    <a:pt x="25" y="3"/>
                  </a:lnTo>
                  <a:lnTo>
                    <a:pt x="5" y="27"/>
                  </a:lnTo>
                  <a:lnTo>
                    <a:pt x="0" y="24"/>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2">
              <a:extLst>
                <a:ext uri="{FF2B5EF4-FFF2-40B4-BE49-F238E27FC236}">
                  <a16:creationId xmlns:a16="http://schemas.microsoft.com/office/drawing/2014/main" id="{DDA08E44-8BDF-4CB4-B2F6-F6C2D16B6C47}"/>
                </a:ext>
              </a:extLst>
            </p:cNvPr>
            <p:cNvSpPr>
              <a:spLocks/>
            </p:cNvSpPr>
            <p:nvPr/>
          </p:nvSpPr>
          <p:spPr bwMode="auto">
            <a:xfrm>
              <a:off x="9837738" y="3046413"/>
              <a:ext cx="39688" cy="44450"/>
            </a:xfrm>
            <a:custGeom>
              <a:avLst/>
              <a:gdLst>
                <a:gd name="T0" fmla="*/ 21 w 25"/>
                <a:gd name="T1" fmla="*/ 0 h 28"/>
                <a:gd name="T2" fmla="*/ 25 w 25"/>
                <a:gd name="T3" fmla="*/ 2 h 28"/>
                <a:gd name="T4" fmla="*/ 4 w 25"/>
                <a:gd name="T5" fmla="*/ 28 h 28"/>
                <a:gd name="T6" fmla="*/ 0 w 25"/>
                <a:gd name="T7" fmla="*/ 26 h 28"/>
                <a:gd name="T8" fmla="*/ 21 w 25"/>
                <a:gd name="T9" fmla="*/ 0 h 28"/>
                <a:gd name="T10" fmla="*/ 21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1" y="0"/>
                  </a:moveTo>
                  <a:lnTo>
                    <a:pt x="25" y="2"/>
                  </a:lnTo>
                  <a:lnTo>
                    <a:pt x="4" y="28"/>
                  </a:lnTo>
                  <a:lnTo>
                    <a:pt x="0" y="26"/>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63886B66-AC45-4A75-9019-A0CDCCC77ED7}"/>
                </a:ext>
              </a:extLst>
            </p:cNvPr>
            <p:cNvSpPr>
              <a:spLocks/>
            </p:cNvSpPr>
            <p:nvPr/>
          </p:nvSpPr>
          <p:spPr bwMode="auto">
            <a:xfrm>
              <a:off x="9842500" y="3078163"/>
              <a:ext cx="130175" cy="255588"/>
            </a:xfrm>
            <a:custGeom>
              <a:avLst/>
              <a:gdLst>
                <a:gd name="T0" fmla="*/ 34 w 67"/>
                <a:gd name="T1" fmla="*/ 18 h 135"/>
                <a:gd name="T2" fmla="*/ 45 w 67"/>
                <a:gd name="T3" fmla="*/ 48 h 135"/>
                <a:gd name="T4" fmla="*/ 66 w 67"/>
                <a:gd name="T5" fmla="*/ 81 h 135"/>
                <a:gd name="T6" fmla="*/ 67 w 67"/>
                <a:gd name="T7" fmla="*/ 105 h 135"/>
                <a:gd name="T8" fmla="*/ 58 w 67"/>
                <a:gd name="T9" fmla="*/ 128 h 135"/>
                <a:gd name="T10" fmla="*/ 58 w 67"/>
                <a:gd name="T11" fmla="*/ 128 h 135"/>
                <a:gd name="T12" fmla="*/ 38 w 67"/>
                <a:gd name="T13" fmla="*/ 121 h 135"/>
                <a:gd name="T14" fmla="*/ 3 w 67"/>
                <a:gd name="T15" fmla="*/ 29 h 135"/>
                <a:gd name="T16" fmla="*/ 12 w 67"/>
                <a:gd name="T17" fmla="*/ 6 h 135"/>
                <a:gd name="T18" fmla="*/ 12 w 67"/>
                <a:gd name="T19" fmla="*/ 6 h 135"/>
                <a:gd name="T20" fmla="*/ 34 w 67"/>
                <a:gd name="T21" fmla="*/ 18 h 135"/>
                <a:gd name="T22" fmla="*/ 34 w 67"/>
                <a:gd name="T23"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5">
                  <a:moveTo>
                    <a:pt x="34" y="18"/>
                  </a:moveTo>
                  <a:cubicBezTo>
                    <a:pt x="45" y="48"/>
                    <a:pt x="45" y="48"/>
                    <a:pt x="45" y="48"/>
                  </a:cubicBezTo>
                  <a:cubicBezTo>
                    <a:pt x="48" y="62"/>
                    <a:pt x="58" y="72"/>
                    <a:pt x="66" y="81"/>
                  </a:cubicBezTo>
                  <a:cubicBezTo>
                    <a:pt x="67" y="105"/>
                    <a:pt x="67" y="105"/>
                    <a:pt x="67" y="105"/>
                  </a:cubicBezTo>
                  <a:cubicBezTo>
                    <a:pt x="67" y="115"/>
                    <a:pt x="64" y="135"/>
                    <a:pt x="58" y="128"/>
                  </a:cubicBezTo>
                  <a:cubicBezTo>
                    <a:pt x="58" y="128"/>
                    <a:pt x="58" y="128"/>
                    <a:pt x="58" y="128"/>
                  </a:cubicBezTo>
                  <a:cubicBezTo>
                    <a:pt x="50" y="133"/>
                    <a:pt x="41" y="129"/>
                    <a:pt x="38" y="121"/>
                  </a:cubicBezTo>
                  <a:cubicBezTo>
                    <a:pt x="3" y="29"/>
                    <a:pt x="3" y="29"/>
                    <a:pt x="3" y="29"/>
                  </a:cubicBezTo>
                  <a:cubicBezTo>
                    <a:pt x="0" y="21"/>
                    <a:pt x="4" y="10"/>
                    <a:pt x="12" y="6"/>
                  </a:cubicBezTo>
                  <a:cubicBezTo>
                    <a:pt x="12" y="6"/>
                    <a:pt x="12" y="6"/>
                    <a:pt x="12" y="6"/>
                  </a:cubicBezTo>
                  <a:cubicBezTo>
                    <a:pt x="19" y="0"/>
                    <a:pt x="31" y="10"/>
                    <a:pt x="34" y="18"/>
                  </a:cubicBezTo>
                  <a:cubicBezTo>
                    <a:pt x="34" y="18"/>
                    <a:pt x="34" y="18"/>
                    <a:pt x="34" y="18"/>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6152B93A-A833-45AD-9D28-D94DC914413F}"/>
                </a:ext>
              </a:extLst>
            </p:cNvPr>
            <p:cNvSpPr>
              <a:spLocks/>
            </p:cNvSpPr>
            <p:nvPr/>
          </p:nvSpPr>
          <p:spPr bwMode="auto">
            <a:xfrm>
              <a:off x="9856788" y="3090863"/>
              <a:ext cx="55563" cy="76200"/>
            </a:xfrm>
            <a:custGeom>
              <a:avLst/>
              <a:gdLst>
                <a:gd name="T0" fmla="*/ 3 w 28"/>
                <a:gd name="T1" fmla="*/ 29 h 40"/>
                <a:gd name="T2" fmla="*/ 0 w 28"/>
                <a:gd name="T3" fmla="*/ 19 h 40"/>
                <a:gd name="T4" fmla="*/ 21 w 28"/>
                <a:gd name="T5" fmla="*/ 13 h 40"/>
                <a:gd name="T6" fmla="*/ 25 w 28"/>
                <a:gd name="T7" fmla="*/ 23 h 40"/>
                <a:gd name="T8" fmla="*/ 3 w 28"/>
                <a:gd name="T9" fmla="*/ 29 h 40"/>
                <a:gd name="T10" fmla="*/ 3 w 28"/>
                <a:gd name="T11" fmla="*/ 29 h 40"/>
              </a:gdLst>
              <a:ahLst/>
              <a:cxnLst>
                <a:cxn ang="0">
                  <a:pos x="T0" y="T1"/>
                </a:cxn>
                <a:cxn ang="0">
                  <a:pos x="T2" y="T3"/>
                </a:cxn>
                <a:cxn ang="0">
                  <a:pos x="T4" y="T5"/>
                </a:cxn>
                <a:cxn ang="0">
                  <a:pos x="T6" y="T7"/>
                </a:cxn>
                <a:cxn ang="0">
                  <a:pos x="T8" y="T9"/>
                </a:cxn>
                <a:cxn ang="0">
                  <a:pos x="T10" y="T11"/>
                </a:cxn>
              </a:cxnLst>
              <a:rect l="0" t="0" r="r" b="b"/>
              <a:pathLst>
                <a:path w="28" h="40">
                  <a:moveTo>
                    <a:pt x="3" y="29"/>
                  </a:moveTo>
                  <a:cubicBezTo>
                    <a:pt x="3" y="27"/>
                    <a:pt x="0" y="20"/>
                    <a:pt x="0" y="19"/>
                  </a:cubicBezTo>
                  <a:cubicBezTo>
                    <a:pt x="0" y="0"/>
                    <a:pt x="14" y="1"/>
                    <a:pt x="21" y="13"/>
                  </a:cubicBezTo>
                  <a:cubicBezTo>
                    <a:pt x="23" y="16"/>
                    <a:pt x="24" y="19"/>
                    <a:pt x="25" y="23"/>
                  </a:cubicBezTo>
                  <a:cubicBezTo>
                    <a:pt x="28" y="33"/>
                    <a:pt x="7" y="40"/>
                    <a:pt x="3" y="29"/>
                  </a:cubicBezTo>
                  <a:cubicBezTo>
                    <a:pt x="3" y="29"/>
                    <a:pt x="3" y="29"/>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5">
              <a:extLst>
                <a:ext uri="{FF2B5EF4-FFF2-40B4-BE49-F238E27FC236}">
                  <a16:creationId xmlns:a16="http://schemas.microsoft.com/office/drawing/2014/main" id="{C69DDD05-87B7-4373-AD0A-A379E43B52FF}"/>
                </a:ext>
              </a:extLst>
            </p:cNvPr>
            <p:cNvSpPr>
              <a:spLocks/>
            </p:cNvSpPr>
            <p:nvPr/>
          </p:nvSpPr>
          <p:spPr bwMode="auto">
            <a:xfrm>
              <a:off x="8970963" y="3540125"/>
              <a:ext cx="233363" cy="49213"/>
            </a:xfrm>
            <a:custGeom>
              <a:avLst/>
              <a:gdLst>
                <a:gd name="T0" fmla="*/ 60 w 120"/>
                <a:gd name="T1" fmla="*/ 25 h 26"/>
                <a:gd name="T2" fmla="*/ 120 w 120"/>
                <a:gd name="T3" fmla="*/ 16 h 26"/>
                <a:gd name="T4" fmla="*/ 120 w 120"/>
                <a:gd name="T5" fmla="*/ 4 h 26"/>
                <a:gd name="T6" fmla="*/ 119 w 120"/>
                <a:gd name="T7" fmla="*/ 1 h 26"/>
                <a:gd name="T8" fmla="*/ 109 w 120"/>
                <a:gd name="T9" fmla="*/ 1 h 26"/>
                <a:gd name="T10" fmla="*/ 13 w 120"/>
                <a:gd name="T11" fmla="*/ 0 h 26"/>
                <a:gd name="T12" fmla="*/ 1 w 120"/>
                <a:gd name="T13" fmla="*/ 1 h 26"/>
                <a:gd name="T14" fmla="*/ 0 w 120"/>
                <a:gd name="T15" fmla="*/ 4 h 26"/>
                <a:gd name="T16" fmla="*/ 0 w 120"/>
                <a:gd name="T17" fmla="*/ 16 h 26"/>
                <a:gd name="T18" fmla="*/ 60 w 120"/>
                <a:gd name="T19" fmla="*/ 25 h 26"/>
                <a:gd name="T20" fmla="*/ 60 w 1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6"/>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6">
              <a:extLst>
                <a:ext uri="{FF2B5EF4-FFF2-40B4-BE49-F238E27FC236}">
                  <a16:creationId xmlns:a16="http://schemas.microsoft.com/office/drawing/2014/main" id="{0B38C58B-D0E8-41C8-A428-6421FA557C06}"/>
                </a:ext>
              </a:extLst>
            </p:cNvPr>
            <p:cNvSpPr>
              <a:spLocks/>
            </p:cNvSpPr>
            <p:nvPr/>
          </p:nvSpPr>
          <p:spPr bwMode="auto">
            <a:xfrm>
              <a:off x="8974138" y="3532188"/>
              <a:ext cx="228600" cy="20638"/>
            </a:xfrm>
            <a:custGeom>
              <a:avLst/>
              <a:gdLst>
                <a:gd name="T0" fmla="*/ 59 w 118"/>
                <a:gd name="T1" fmla="*/ 11 h 11"/>
                <a:gd name="T2" fmla="*/ 118 w 118"/>
                <a:gd name="T3" fmla="*/ 5 h 11"/>
                <a:gd name="T4" fmla="*/ 59 w 118"/>
                <a:gd name="T5" fmla="*/ 0 h 11"/>
                <a:gd name="T6" fmla="*/ 0 w 118"/>
                <a:gd name="T7" fmla="*/ 5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5"/>
                  </a:cubicBezTo>
                  <a:cubicBezTo>
                    <a:pt x="118" y="2"/>
                    <a:pt x="92" y="0"/>
                    <a:pt x="59" y="0"/>
                  </a:cubicBezTo>
                  <a:cubicBezTo>
                    <a:pt x="26" y="0"/>
                    <a:pt x="0" y="2"/>
                    <a:pt x="0" y="5"/>
                  </a:cubicBezTo>
                  <a:cubicBezTo>
                    <a:pt x="0" y="9"/>
                    <a:pt x="26"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7">
              <a:extLst>
                <a:ext uri="{FF2B5EF4-FFF2-40B4-BE49-F238E27FC236}">
                  <a16:creationId xmlns:a16="http://schemas.microsoft.com/office/drawing/2014/main" id="{62E43BD8-702F-4966-9BED-496590B1CF65}"/>
                </a:ext>
              </a:extLst>
            </p:cNvPr>
            <p:cNvSpPr>
              <a:spLocks/>
            </p:cNvSpPr>
            <p:nvPr/>
          </p:nvSpPr>
          <p:spPr bwMode="auto">
            <a:xfrm>
              <a:off x="8977313" y="3533775"/>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2"/>
                    <a:pt x="33" y="1"/>
                    <a:pt x="57" y="1"/>
                  </a:cubicBezTo>
                  <a:cubicBezTo>
                    <a:pt x="81" y="1"/>
                    <a:pt x="102" y="2"/>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
              <a:extLst>
                <a:ext uri="{FF2B5EF4-FFF2-40B4-BE49-F238E27FC236}">
                  <a16:creationId xmlns:a16="http://schemas.microsoft.com/office/drawing/2014/main" id="{3F1A6488-EF35-4FD2-A4AB-B4E2BA59A44A}"/>
                </a:ext>
              </a:extLst>
            </p:cNvPr>
            <p:cNvSpPr>
              <a:spLocks/>
            </p:cNvSpPr>
            <p:nvPr/>
          </p:nvSpPr>
          <p:spPr bwMode="auto">
            <a:xfrm>
              <a:off x="8970963" y="3500438"/>
              <a:ext cx="233363" cy="49213"/>
            </a:xfrm>
            <a:custGeom>
              <a:avLst/>
              <a:gdLst>
                <a:gd name="T0" fmla="*/ 60 w 120"/>
                <a:gd name="T1" fmla="*/ 24 h 26"/>
                <a:gd name="T2" fmla="*/ 120 w 120"/>
                <a:gd name="T3" fmla="*/ 16 h 26"/>
                <a:gd name="T4" fmla="*/ 120 w 120"/>
                <a:gd name="T5" fmla="*/ 4 h 26"/>
                <a:gd name="T6" fmla="*/ 119 w 120"/>
                <a:gd name="T7" fmla="*/ 1 h 26"/>
                <a:gd name="T8" fmla="*/ 109 w 120"/>
                <a:gd name="T9" fmla="*/ 0 h 26"/>
                <a:gd name="T10" fmla="*/ 13 w 120"/>
                <a:gd name="T11" fmla="*/ 0 h 26"/>
                <a:gd name="T12" fmla="*/ 1 w 120"/>
                <a:gd name="T13" fmla="*/ 1 h 26"/>
                <a:gd name="T14" fmla="*/ 0 w 120"/>
                <a:gd name="T15" fmla="*/ 4 h 26"/>
                <a:gd name="T16" fmla="*/ 0 w 120"/>
                <a:gd name="T17" fmla="*/ 16 h 26"/>
                <a:gd name="T18" fmla="*/ 60 w 120"/>
                <a:gd name="T19" fmla="*/ 24 h 26"/>
                <a:gd name="T20" fmla="*/ 60 w 120"/>
                <a:gd name="T2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4"/>
                  </a:moveTo>
                  <a:cubicBezTo>
                    <a:pt x="68" y="24"/>
                    <a:pt x="120" y="24"/>
                    <a:pt x="120" y="16"/>
                  </a:cubicBezTo>
                  <a:cubicBezTo>
                    <a:pt x="120" y="4"/>
                    <a:pt x="120" y="4"/>
                    <a:pt x="120" y="4"/>
                  </a:cubicBezTo>
                  <a:cubicBezTo>
                    <a:pt x="120" y="3"/>
                    <a:pt x="120" y="2"/>
                    <a:pt x="119" y="1"/>
                  </a:cubicBezTo>
                  <a:cubicBezTo>
                    <a:pt x="118" y="0"/>
                    <a:pt x="111" y="0"/>
                    <a:pt x="109" y="0"/>
                  </a:cubicBezTo>
                  <a:cubicBezTo>
                    <a:pt x="13" y="0"/>
                    <a:pt x="13" y="0"/>
                    <a:pt x="13" y="0"/>
                  </a:cubicBezTo>
                  <a:cubicBezTo>
                    <a:pt x="12" y="0"/>
                    <a:pt x="2" y="0"/>
                    <a:pt x="1" y="1"/>
                  </a:cubicBezTo>
                  <a:cubicBezTo>
                    <a:pt x="0" y="2"/>
                    <a:pt x="0" y="3"/>
                    <a:pt x="0" y="4"/>
                  </a:cubicBezTo>
                  <a:cubicBezTo>
                    <a:pt x="0" y="16"/>
                    <a:pt x="0" y="16"/>
                    <a:pt x="0" y="16"/>
                  </a:cubicBezTo>
                  <a:cubicBezTo>
                    <a:pt x="0" y="26"/>
                    <a:pt x="51" y="24"/>
                    <a:pt x="60" y="24"/>
                  </a:cubicBezTo>
                  <a:cubicBezTo>
                    <a:pt x="60" y="24"/>
                    <a:pt x="60" y="24"/>
                    <a:pt x="60" y="2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9">
              <a:extLst>
                <a:ext uri="{FF2B5EF4-FFF2-40B4-BE49-F238E27FC236}">
                  <a16:creationId xmlns:a16="http://schemas.microsoft.com/office/drawing/2014/main" id="{1FE4053C-0C6E-4ED9-AC29-4028927CD476}"/>
                </a:ext>
              </a:extLst>
            </p:cNvPr>
            <p:cNvSpPr>
              <a:spLocks/>
            </p:cNvSpPr>
            <p:nvPr/>
          </p:nvSpPr>
          <p:spPr bwMode="auto">
            <a:xfrm>
              <a:off x="8974138" y="3490913"/>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0">
              <a:extLst>
                <a:ext uri="{FF2B5EF4-FFF2-40B4-BE49-F238E27FC236}">
                  <a16:creationId xmlns:a16="http://schemas.microsoft.com/office/drawing/2014/main" id="{BC358F2B-E285-4B58-BEE6-5933309CCA39}"/>
                </a:ext>
              </a:extLst>
            </p:cNvPr>
            <p:cNvSpPr>
              <a:spLocks/>
            </p:cNvSpPr>
            <p:nvPr/>
          </p:nvSpPr>
          <p:spPr bwMode="auto">
            <a:xfrm>
              <a:off x="8977313" y="3494088"/>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1">
              <a:extLst>
                <a:ext uri="{FF2B5EF4-FFF2-40B4-BE49-F238E27FC236}">
                  <a16:creationId xmlns:a16="http://schemas.microsoft.com/office/drawing/2014/main" id="{2EE6CD0E-7719-404E-BE38-33B6E633A62C}"/>
                </a:ext>
              </a:extLst>
            </p:cNvPr>
            <p:cNvSpPr>
              <a:spLocks/>
            </p:cNvSpPr>
            <p:nvPr/>
          </p:nvSpPr>
          <p:spPr bwMode="auto">
            <a:xfrm>
              <a:off x="8970963" y="3457575"/>
              <a:ext cx="233363" cy="52388"/>
            </a:xfrm>
            <a:custGeom>
              <a:avLst/>
              <a:gdLst>
                <a:gd name="T0" fmla="*/ 60 w 120"/>
                <a:gd name="T1" fmla="*/ 25 h 27"/>
                <a:gd name="T2" fmla="*/ 120 w 120"/>
                <a:gd name="T3" fmla="*/ 17 h 27"/>
                <a:gd name="T4" fmla="*/ 120 w 120"/>
                <a:gd name="T5" fmla="*/ 5 h 27"/>
                <a:gd name="T6" fmla="*/ 119 w 120"/>
                <a:gd name="T7" fmla="*/ 1 h 27"/>
                <a:gd name="T8" fmla="*/ 109 w 120"/>
                <a:gd name="T9" fmla="*/ 1 h 27"/>
                <a:gd name="T10" fmla="*/ 13 w 120"/>
                <a:gd name="T11" fmla="*/ 0 h 27"/>
                <a:gd name="T12" fmla="*/ 1 w 120"/>
                <a:gd name="T13" fmla="*/ 2 h 27"/>
                <a:gd name="T14" fmla="*/ 0 w 120"/>
                <a:gd name="T15" fmla="*/ 5 h 27"/>
                <a:gd name="T16" fmla="*/ 0 w 120"/>
                <a:gd name="T17" fmla="*/ 17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7"/>
                  </a:cubicBezTo>
                  <a:cubicBezTo>
                    <a:pt x="120" y="5"/>
                    <a:pt x="120" y="5"/>
                    <a:pt x="120" y="5"/>
                  </a:cubicBezTo>
                  <a:cubicBezTo>
                    <a:pt x="120" y="3"/>
                    <a:pt x="120" y="2"/>
                    <a:pt x="119" y="1"/>
                  </a:cubicBezTo>
                  <a:cubicBezTo>
                    <a:pt x="118" y="0"/>
                    <a:pt x="111" y="1"/>
                    <a:pt x="109" y="1"/>
                  </a:cubicBezTo>
                  <a:cubicBezTo>
                    <a:pt x="13" y="0"/>
                    <a:pt x="13" y="0"/>
                    <a:pt x="13" y="0"/>
                  </a:cubicBezTo>
                  <a:cubicBezTo>
                    <a:pt x="12" y="0"/>
                    <a:pt x="2" y="0"/>
                    <a:pt x="1" y="2"/>
                  </a:cubicBezTo>
                  <a:cubicBezTo>
                    <a:pt x="0" y="3"/>
                    <a:pt x="0" y="4"/>
                    <a:pt x="0" y="5"/>
                  </a:cubicBezTo>
                  <a:cubicBezTo>
                    <a:pt x="0" y="17"/>
                    <a:pt x="0" y="17"/>
                    <a:pt x="0" y="17"/>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C6B158C3-ABB5-4559-A54C-036032CB0BF1}"/>
                </a:ext>
              </a:extLst>
            </p:cNvPr>
            <p:cNvSpPr>
              <a:spLocks/>
            </p:cNvSpPr>
            <p:nvPr/>
          </p:nvSpPr>
          <p:spPr bwMode="auto">
            <a:xfrm>
              <a:off x="8974138" y="3451225"/>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3">
              <a:extLst>
                <a:ext uri="{FF2B5EF4-FFF2-40B4-BE49-F238E27FC236}">
                  <a16:creationId xmlns:a16="http://schemas.microsoft.com/office/drawing/2014/main" id="{E5E641A4-EE8B-40D2-9073-C70FD78EC3B8}"/>
                </a:ext>
              </a:extLst>
            </p:cNvPr>
            <p:cNvSpPr>
              <a:spLocks/>
            </p:cNvSpPr>
            <p:nvPr/>
          </p:nvSpPr>
          <p:spPr bwMode="auto">
            <a:xfrm>
              <a:off x="8977313" y="3454400"/>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a:extLst>
                <a:ext uri="{FF2B5EF4-FFF2-40B4-BE49-F238E27FC236}">
                  <a16:creationId xmlns:a16="http://schemas.microsoft.com/office/drawing/2014/main" id="{3E0C53D5-EE1E-4A2D-9622-006F5447525F}"/>
                </a:ext>
              </a:extLst>
            </p:cNvPr>
            <p:cNvSpPr>
              <a:spLocks/>
            </p:cNvSpPr>
            <p:nvPr/>
          </p:nvSpPr>
          <p:spPr bwMode="auto">
            <a:xfrm>
              <a:off x="8970963" y="3417888"/>
              <a:ext cx="233363" cy="52388"/>
            </a:xfrm>
            <a:custGeom>
              <a:avLst/>
              <a:gdLst>
                <a:gd name="T0" fmla="*/ 60 w 120"/>
                <a:gd name="T1" fmla="*/ 25 h 27"/>
                <a:gd name="T2" fmla="*/ 120 w 120"/>
                <a:gd name="T3" fmla="*/ 16 h 27"/>
                <a:gd name="T4" fmla="*/ 120 w 120"/>
                <a:gd name="T5" fmla="*/ 4 h 27"/>
                <a:gd name="T6" fmla="*/ 119 w 120"/>
                <a:gd name="T7" fmla="*/ 1 h 27"/>
                <a:gd name="T8" fmla="*/ 109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98658794-627A-4BEF-9DD0-C96A730FAB30}"/>
                </a:ext>
              </a:extLst>
            </p:cNvPr>
            <p:cNvSpPr>
              <a:spLocks/>
            </p:cNvSpPr>
            <p:nvPr/>
          </p:nvSpPr>
          <p:spPr bwMode="auto">
            <a:xfrm>
              <a:off x="8974138" y="3411538"/>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6">
              <a:extLst>
                <a:ext uri="{FF2B5EF4-FFF2-40B4-BE49-F238E27FC236}">
                  <a16:creationId xmlns:a16="http://schemas.microsoft.com/office/drawing/2014/main" id="{FA7E0BE7-DC44-43FE-90B4-5866E54EF2E4}"/>
                </a:ext>
              </a:extLst>
            </p:cNvPr>
            <p:cNvSpPr>
              <a:spLocks/>
            </p:cNvSpPr>
            <p:nvPr/>
          </p:nvSpPr>
          <p:spPr bwMode="auto">
            <a:xfrm>
              <a:off x="8977313" y="3413125"/>
              <a:ext cx="222250"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7">
              <a:extLst>
                <a:ext uri="{FF2B5EF4-FFF2-40B4-BE49-F238E27FC236}">
                  <a16:creationId xmlns:a16="http://schemas.microsoft.com/office/drawing/2014/main" id="{0477AE8E-1C03-4BA7-99DD-1EDB27494B14}"/>
                </a:ext>
              </a:extLst>
            </p:cNvPr>
            <p:cNvSpPr>
              <a:spLocks/>
            </p:cNvSpPr>
            <p:nvPr/>
          </p:nvSpPr>
          <p:spPr bwMode="auto">
            <a:xfrm>
              <a:off x="8996363" y="3375025"/>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8">
              <a:extLst>
                <a:ext uri="{FF2B5EF4-FFF2-40B4-BE49-F238E27FC236}">
                  <a16:creationId xmlns:a16="http://schemas.microsoft.com/office/drawing/2014/main" id="{273241B5-0239-44FA-A4D6-CB8AE9389C5F}"/>
                </a:ext>
              </a:extLst>
            </p:cNvPr>
            <p:cNvSpPr>
              <a:spLocks/>
            </p:cNvSpPr>
            <p:nvPr/>
          </p:nvSpPr>
          <p:spPr bwMode="auto">
            <a:xfrm>
              <a:off x="8999538" y="3367088"/>
              <a:ext cx="228600" cy="20638"/>
            </a:xfrm>
            <a:custGeom>
              <a:avLst/>
              <a:gdLst>
                <a:gd name="T0" fmla="*/ 59 w 118"/>
                <a:gd name="T1" fmla="*/ 11 h 11"/>
                <a:gd name="T2" fmla="*/ 118 w 118"/>
                <a:gd name="T3" fmla="*/ 6 h 11"/>
                <a:gd name="T4" fmla="*/ 59 w 118"/>
                <a:gd name="T5" fmla="*/ 0 h 11"/>
                <a:gd name="T6" fmla="*/ 0 w 118"/>
                <a:gd name="T7" fmla="*/ 6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6"/>
                  </a:cubicBezTo>
                  <a:cubicBezTo>
                    <a:pt x="118" y="3"/>
                    <a:pt x="92" y="0"/>
                    <a:pt x="59" y="0"/>
                  </a:cubicBezTo>
                  <a:cubicBezTo>
                    <a:pt x="27" y="0"/>
                    <a:pt x="0" y="3"/>
                    <a:pt x="0" y="6"/>
                  </a:cubicBezTo>
                  <a:cubicBezTo>
                    <a:pt x="0" y="9"/>
                    <a:pt x="27"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9">
              <a:extLst>
                <a:ext uri="{FF2B5EF4-FFF2-40B4-BE49-F238E27FC236}">
                  <a16:creationId xmlns:a16="http://schemas.microsoft.com/office/drawing/2014/main" id="{7C6B4227-F6D8-4AD4-B93D-D62CDA2CCC7E}"/>
                </a:ext>
              </a:extLst>
            </p:cNvPr>
            <p:cNvSpPr>
              <a:spLocks/>
            </p:cNvSpPr>
            <p:nvPr/>
          </p:nvSpPr>
          <p:spPr bwMode="auto">
            <a:xfrm>
              <a:off x="9002713" y="3368675"/>
              <a:ext cx="220663"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8"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DCB87D60-B509-4D42-85A8-2263C3282AE2}"/>
                </a:ext>
              </a:extLst>
            </p:cNvPr>
            <p:cNvSpPr>
              <a:spLocks/>
            </p:cNvSpPr>
            <p:nvPr/>
          </p:nvSpPr>
          <p:spPr bwMode="auto">
            <a:xfrm>
              <a:off x="8967788" y="3332163"/>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4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4" y="0"/>
                    <a:pt x="14" y="0"/>
                    <a:pt x="14" y="0"/>
                  </a:cubicBezTo>
                  <a:cubicBezTo>
                    <a:pt x="12" y="0"/>
                    <a:pt x="2" y="0"/>
                    <a:pt x="1" y="1"/>
                  </a:cubicBezTo>
                  <a:cubicBezTo>
                    <a:pt x="0" y="2"/>
                    <a:pt x="0" y="3"/>
                    <a:pt x="0" y="4"/>
                  </a:cubicBezTo>
                  <a:cubicBezTo>
                    <a:pt x="0" y="16"/>
                    <a:pt x="0" y="16"/>
                    <a:pt x="0" y="16"/>
                  </a:cubicBezTo>
                  <a:cubicBezTo>
                    <a:pt x="0" y="27"/>
                    <a:pt x="52"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1">
              <a:extLst>
                <a:ext uri="{FF2B5EF4-FFF2-40B4-BE49-F238E27FC236}">
                  <a16:creationId xmlns:a16="http://schemas.microsoft.com/office/drawing/2014/main" id="{1A545B32-5EBE-4CBE-90BA-B0867CB2AAF9}"/>
                </a:ext>
              </a:extLst>
            </p:cNvPr>
            <p:cNvSpPr>
              <a:spLocks/>
            </p:cNvSpPr>
            <p:nvPr/>
          </p:nvSpPr>
          <p:spPr bwMode="auto">
            <a:xfrm>
              <a:off x="8969375" y="3324225"/>
              <a:ext cx="231775" cy="20638"/>
            </a:xfrm>
            <a:custGeom>
              <a:avLst/>
              <a:gdLst>
                <a:gd name="T0" fmla="*/ 59 w 119"/>
                <a:gd name="T1" fmla="*/ 11 h 11"/>
                <a:gd name="T2" fmla="*/ 119 w 119"/>
                <a:gd name="T3" fmla="*/ 6 h 11"/>
                <a:gd name="T4" fmla="*/ 59 w 119"/>
                <a:gd name="T5" fmla="*/ 0 h 11"/>
                <a:gd name="T6" fmla="*/ 0 w 119"/>
                <a:gd name="T7" fmla="*/ 6 h 11"/>
                <a:gd name="T8" fmla="*/ 59 w 119"/>
                <a:gd name="T9" fmla="*/ 11 h 11"/>
                <a:gd name="T10" fmla="*/ 59 w 119"/>
                <a:gd name="T11" fmla="*/ 11 h 11"/>
              </a:gdLst>
              <a:ahLst/>
              <a:cxnLst>
                <a:cxn ang="0">
                  <a:pos x="T0" y="T1"/>
                </a:cxn>
                <a:cxn ang="0">
                  <a:pos x="T2" y="T3"/>
                </a:cxn>
                <a:cxn ang="0">
                  <a:pos x="T4" y="T5"/>
                </a:cxn>
                <a:cxn ang="0">
                  <a:pos x="T6" y="T7"/>
                </a:cxn>
                <a:cxn ang="0">
                  <a:pos x="T8" y="T9"/>
                </a:cxn>
                <a:cxn ang="0">
                  <a:pos x="T10" y="T11"/>
                </a:cxn>
              </a:cxnLst>
              <a:rect l="0" t="0" r="r" b="b"/>
              <a:pathLst>
                <a:path w="119" h="11">
                  <a:moveTo>
                    <a:pt x="59" y="11"/>
                  </a:moveTo>
                  <a:cubicBezTo>
                    <a:pt x="92" y="11"/>
                    <a:pt x="119" y="9"/>
                    <a:pt x="119" y="6"/>
                  </a:cubicBezTo>
                  <a:cubicBezTo>
                    <a:pt x="119" y="2"/>
                    <a:pt x="92" y="0"/>
                    <a:pt x="59" y="0"/>
                  </a:cubicBezTo>
                  <a:cubicBezTo>
                    <a:pt x="27" y="0"/>
                    <a:pt x="0" y="2"/>
                    <a:pt x="0" y="6"/>
                  </a:cubicBezTo>
                  <a:cubicBezTo>
                    <a:pt x="0" y="9"/>
                    <a:pt x="27" y="11"/>
                    <a:pt x="59" y="11"/>
                  </a:cubicBezTo>
                  <a:cubicBezTo>
                    <a:pt x="59" y="11"/>
                    <a:pt x="59" y="11"/>
                    <a:pt x="59"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2">
              <a:extLst>
                <a:ext uri="{FF2B5EF4-FFF2-40B4-BE49-F238E27FC236}">
                  <a16:creationId xmlns:a16="http://schemas.microsoft.com/office/drawing/2014/main" id="{2CE73592-2791-45DE-90D8-1BD4C6B2F93E}"/>
                </a:ext>
              </a:extLst>
            </p:cNvPr>
            <p:cNvSpPr>
              <a:spLocks/>
            </p:cNvSpPr>
            <p:nvPr/>
          </p:nvSpPr>
          <p:spPr bwMode="auto">
            <a:xfrm>
              <a:off x="8975725" y="3325813"/>
              <a:ext cx="219075" cy="7938"/>
            </a:xfrm>
            <a:custGeom>
              <a:avLst/>
              <a:gdLst>
                <a:gd name="T0" fmla="*/ 56 w 113"/>
                <a:gd name="T1" fmla="*/ 0 h 4"/>
                <a:gd name="T2" fmla="*/ 0 w 113"/>
                <a:gd name="T3" fmla="*/ 4 h 4"/>
                <a:gd name="T4" fmla="*/ 56 w 113"/>
                <a:gd name="T5" fmla="*/ 2 h 4"/>
                <a:gd name="T6" fmla="*/ 113 w 113"/>
                <a:gd name="T7" fmla="*/ 4 h 4"/>
                <a:gd name="T8" fmla="*/ 56 w 113"/>
                <a:gd name="T9" fmla="*/ 0 h 4"/>
                <a:gd name="T10" fmla="*/ 56 w 113"/>
                <a:gd name="T11" fmla="*/ 0 h 4"/>
              </a:gdLst>
              <a:ahLst/>
              <a:cxnLst>
                <a:cxn ang="0">
                  <a:pos x="T0" y="T1"/>
                </a:cxn>
                <a:cxn ang="0">
                  <a:pos x="T2" y="T3"/>
                </a:cxn>
                <a:cxn ang="0">
                  <a:pos x="T4" y="T5"/>
                </a:cxn>
                <a:cxn ang="0">
                  <a:pos x="T6" y="T7"/>
                </a:cxn>
                <a:cxn ang="0">
                  <a:pos x="T8" y="T9"/>
                </a:cxn>
                <a:cxn ang="0">
                  <a:pos x="T10" y="T11"/>
                </a:cxn>
              </a:cxnLst>
              <a:rect l="0" t="0" r="r" b="b"/>
              <a:pathLst>
                <a:path w="113" h="4">
                  <a:moveTo>
                    <a:pt x="56" y="0"/>
                  </a:moveTo>
                  <a:cubicBezTo>
                    <a:pt x="29" y="0"/>
                    <a:pt x="7" y="2"/>
                    <a:pt x="0" y="4"/>
                  </a:cubicBezTo>
                  <a:cubicBezTo>
                    <a:pt x="11" y="3"/>
                    <a:pt x="32" y="2"/>
                    <a:pt x="56" y="2"/>
                  </a:cubicBezTo>
                  <a:cubicBezTo>
                    <a:pt x="80" y="2"/>
                    <a:pt x="101" y="3"/>
                    <a:pt x="113" y="4"/>
                  </a:cubicBezTo>
                  <a:cubicBezTo>
                    <a:pt x="106" y="2"/>
                    <a:pt x="83" y="0"/>
                    <a:pt x="56" y="0"/>
                  </a:cubicBezTo>
                  <a:cubicBezTo>
                    <a:pt x="56" y="0"/>
                    <a:pt x="56" y="0"/>
                    <a:pt x="5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3">
              <a:extLst>
                <a:ext uri="{FF2B5EF4-FFF2-40B4-BE49-F238E27FC236}">
                  <a16:creationId xmlns:a16="http://schemas.microsoft.com/office/drawing/2014/main" id="{FC5F2F01-D76B-47A4-B158-BD38E02E6764}"/>
                </a:ext>
              </a:extLst>
            </p:cNvPr>
            <p:cNvSpPr>
              <a:spLocks/>
            </p:cNvSpPr>
            <p:nvPr/>
          </p:nvSpPr>
          <p:spPr bwMode="auto">
            <a:xfrm>
              <a:off x="8915400" y="3265488"/>
              <a:ext cx="236538" cy="87313"/>
            </a:xfrm>
            <a:custGeom>
              <a:avLst/>
              <a:gdLst>
                <a:gd name="T0" fmla="*/ 63 w 122"/>
                <a:gd name="T1" fmla="*/ 35 h 46"/>
                <a:gd name="T2" fmla="*/ 121 w 122"/>
                <a:gd name="T3" fmla="*/ 16 h 46"/>
                <a:gd name="T4" fmla="*/ 119 w 122"/>
                <a:gd name="T5" fmla="*/ 4 h 46"/>
                <a:gd name="T6" fmla="*/ 117 w 122"/>
                <a:gd name="T7" fmla="*/ 1 h 46"/>
                <a:gd name="T8" fmla="*/ 107 w 122"/>
                <a:gd name="T9" fmla="*/ 3 h 46"/>
                <a:gd name="T10" fmla="*/ 12 w 122"/>
                <a:gd name="T11" fmla="*/ 18 h 46"/>
                <a:gd name="T12" fmla="*/ 0 w 122"/>
                <a:gd name="T13" fmla="*/ 21 h 46"/>
                <a:gd name="T14" fmla="*/ 0 w 122"/>
                <a:gd name="T15" fmla="*/ 24 h 46"/>
                <a:gd name="T16" fmla="*/ 2 w 122"/>
                <a:gd name="T17" fmla="*/ 36 h 46"/>
                <a:gd name="T18" fmla="*/ 63 w 122"/>
                <a:gd name="T19" fmla="*/ 35 h 46"/>
                <a:gd name="T20" fmla="*/ 63 w 122"/>
                <a:gd name="T21"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46">
                  <a:moveTo>
                    <a:pt x="63" y="35"/>
                  </a:moveTo>
                  <a:cubicBezTo>
                    <a:pt x="71" y="33"/>
                    <a:pt x="122" y="25"/>
                    <a:pt x="121" y="16"/>
                  </a:cubicBezTo>
                  <a:cubicBezTo>
                    <a:pt x="119" y="4"/>
                    <a:pt x="119" y="4"/>
                    <a:pt x="119" y="4"/>
                  </a:cubicBezTo>
                  <a:cubicBezTo>
                    <a:pt x="118" y="3"/>
                    <a:pt x="118" y="2"/>
                    <a:pt x="117" y="1"/>
                  </a:cubicBezTo>
                  <a:cubicBezTo>
                    <a:pt x="116" y="0"/>
                    <a:pt x="109" y="3"/>
                    <a:pt x="107" y="3"/>
                  </a:cubicBezTo>
                  <a:cubicBezTo>
                    <a:pt x="12" y="18"/>
                    <a:pt x="12" y="18"/>
                    <a:pt x="12" y="18"/>
                  </a:cubicBezTo>
                  <a:cubicBezTo>
                    <a:pt x="11" y="18"/>
                    <a:pt x="1" y="20"/>
                    <a:pt x="0" y="21"/>
                  </a:cubicBezTo>
                  <a:cubicBezTo>
                    <a:pt x="0" y="22"/>
                    <a:pt x="0" y="23"/>
                    <a:pt x="0" y="24"/>
                  </a:cubicBezTo>
                  <a:cubicBezTo>
                    <a:pt x="2" y="36"/>
                    <a:pt x="2" y="36"/>
                    <a:pt x="2" y="36"/>
                  </a:cubicBezTo>
                  <a:cubicBezTo>
                    <a:pt x="4" y="46"/>
                    <a:pt x="54" y="36"/>
                    <a:pt x="63" y="35"/>
                  </a:cubicBezTo>
                  <a:cubicBezTo>
                    <a:pt x="63" y="35"/>
                    <a:pt x="63" y="35"/>
                    <a:pt x="63" y="3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DE8C7969-C414-4519-886A-6CCCDA04ED5B}"/>
                </a:ext>
              </a:extLst>
            </p:cNvPr>
            <p:cNvSpPr>
              <a:spLocks/>
            </p:cNvSpPr>
            <p:nvPr/>
          </p:nvSpPr>
          <p:spPr bwMode="auto">
            <a:xfrm>
              <a:off x="8915400" y="3263900"/>
              <a:ext cx="228600" cy="49213"/>
            </a:xfrm>
            <a:custGeom>
              <a:avLst/>
              <a:gdLst>
                <a:gd name="T0" fmla="*/ 58 w 118"/>
                <a:gd name="T1" fmla="*/ 7 h 26"/>
                <a:gd name="T2" fmla="*/ 0 w 118"/>
                <a:gd name="T3" fmla="*/ 23 h 26"/>
                <a:gd name="T4" fmla="*/ 60 w 118"/>
                <a:gd name="T5" fmla="*/ 18 h 26"/>
                <a:gd name="T6" fmla="*/ 117 w 118"/>
                <a:gd name="T7" fmla="*/ 3 h 26"/>
                <a:gd name="T8" fmla="*/ 58 w 118"/>
                <a:gd name="T9" fmla="*/ 7 h 26"/>
                <a:gd name="T10" fmla="*/ 58 w 118"/>
                <a:gd name="T11" fmla="*/ 7 h 26"/>
              </a:gdLst>
              <a:ahLst/>
              <a:cxnLst>
                <a:cxn ang="0">
                  <a:pos x="T0" y="T1"/>
                </a:cxn>
                <a:cxn ang="0">
                  <a:pos x="T2" y="T3"/>
                </a:cxn>
                <a:cxn ang="0">
                  <a:pos x="T4" y="T5"/>
                </a:cxn>
                <a:cxn ang="0">
                  <a:pos x="T6" y="T7"/>
                </a:cxn>
                <a:cxn ang="0">
                  <a:pos x="T8" y="T9"/>
                </a:cxn>
                <a:cxn ang="0">
                  <a:pos x="T10" y="T11"/>
                </a:cxn>
              </a:cxnLst>
              <a:rect l="0" t="0" r="r" b="b"/>
              <a:pathLst>
                <a:path w="118" h="26">
                  <a:moveTo>
                    <a:pt x="58" y="7"/>
                  </a:moveTo>
                  <a:cubicBezTo>
                    <a:pt x="26" y="13"/>
                    <a:pt x="0" y="19"/>
                    <a:pt x="0" y="23"/>
                  </a:cubicBezTo>
                  <a:cubicBezTo>
                    <a:pt x="1" y="26"/>
                    <a:pt x="27" y="24"/>
                    <a:pt x="60" y="18"/>
                  </a:cubicBezTo>
                  <a:cubicBezTo>
                    <a:pt x="92" y="13"/>
                    <a:pt x="118" y="6"/>
                    <a:pt x="117" y="3"/>
                  </a:cubicBezTo>
                  <a:cubicBezTo>
                    <a:pt x="117" y="0"/>
                    <a:pt x="90" y="2"/>
                    <a:pt x="58" y="7"/>
                  </a:cubicBezTo>
                  <a:cubicBezTo>
                    <a:pt x="58" y="7"/>
                    <a:pt x="58" y="7"/>
                    <a:pt x="58" y="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5">
              <a:extLst>
                <a:ext uri="{FF2B5EF4-FFF2-40B4-BE49-F238E27FC236}">
                  <a16:creationId xmlns:a16="http://schemas.microsoft.com/office/drawing/2014/main" id="{EE116574-1B70-425B-911B-1B6F0D757322}"/>
                </a:ext>
              </a:extLst>
            </p:cNvPr>
            <p:cNvSpPr>
              <a:spLocks/>
            </p:cNvSpPr>
            <p:nvPr/>
          </p:nvSpPr>
          <p:spPr bwMode="auto">
            <a:xfrm>
              <a:off x="8921750" y="3267075"/>
              <a:ext cx="217488" cy="38100"/>
            </a:xfrm>
            <a:custGeom>
              <a:avLst/>
              <a:gdLst>
                <a:gd name="T0" fmla="*/ 55 w 112"/>
                <a:gd name="T1" fmla="*/ 6 h 20"/>
                <a:gd name="T2" fmla="*/ 0 w 112"/>
                <a:gd name="T3" fmla="*/ 20 h 20"/>
                <a:gd name="T4" fmla="*/ 55 w 112"/>
                <a:gd name="T5" fmla="*/ 8 h 20"/>
                <a:gd name="T6" fmla="*/ 112 w 112"/>
                <a:gd name="T7" fmla="*/ 1 h 20"/>
                <a:gd name="T8" fmla="*/ 55 w 112"/>
                <a:gd name="T9" fmla="*/ 6 h 20"/>
                <a:gd name="T10" fmla="*/ 55 w 112"/>
                <a:gd name="T11" fmla="*/ 6 h 20"/>
              </a:gdLst>
              <a:ahLst/>
              <a:cxnLst>
                <a:cxn ang="0">
                  <a:pos x="T0" y="T1"/>
                </a:cxn>
                <a:cxn ang="0">
                  <a:pos x="T2" y="T3"/>
                </a:cxn>
                <a:cxn ang="0">
                  <a:pos x="T4" y="T5"/>
                </a:cxn>
                <a:cxn ang="0">
                  <a:pos x="T6" y="T7"/>
                </a:cxn>
                <a:cxn ang="0">
                  <a:pos x="T8" y="T9"/>
                </a:cxn>
                <a:cxn ang="0">
                  <a:pos x="T10" y="T11"/>
                </a:cxn>
              </a:cxnLst>
              <a:rect l="0" t="0" r="r" b="b"/>
              <a:pathLst>
                <a:path w="112" h="20">
                  <a:moveTo>
                    <a:pt x="55" y="6"/>
                  </a:moveTo>
                  <a:cubicBezTo>
                    <a:pt x="29" y="11"/>
                    <a:pt x="7" y="16"/>
                    <a:pt x="0" y="20"/>
                  </a:cubicBezTo>
                  <a:cubicBezTo>
                    <a:pt x="11" y="16"/>
                    <a:pt x="32" y="12"/>
                    <a:pt x="55" y="8"/>
                  </a:cubicBezTo>
                  <a:cubicBezTo>
                    <a:pt x="79" y="4"/>
                    <a:pt x="100" y="1"/>
                    <a:pt x="112" y="1"/>
                  </a:cubicBezTo>
                  <a:cubicBezTo>
                    <a:pt x="104" y="0"/>
                    <a:pt x="82" y="2"/>
                    <a:pt x="55" y="6"/>
                  </a:cubicBezTo>
                  <a:cubicBezTo>
                    <a:pt x="55" y="6"/>
                    <a:pt x="55" y="6"/>
                    <a:pt x="55" y="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6">
              <a:extLst>
                <a:ext uri="{FF2B5EF4-FFF2-40B4-BE49-F238E27FC236}">
                  <a16:creationId xmlns:a16="http://schemas.microsoft.com/office/drawing/2014/main" id="{AAE44EAA-E6ED-4035-BC0E-F7CB3A016051}"/>
                </a:ext>
              </a:extLst>
            </p:cNvPr>
            <p:cNvSpPr>
              <a:spLocks/>
            </p:cNvSpPr>
            <p:nvPr/>
          </p:nvSpPr>
          <p:spPr bwMode="auto">
            <a:xfrm>
              <a:off x="9182100" y="3371850"/>
              <a:ext cx="225425" cy="219075"/>
            </a:xfrm>
            <a:custGeom>
              <a:avLst/>
              <a:gdLst>
                <a:gd name="T0" fmla="*/ 58 w 116"/>
                <a:gd name="T1" fmla="*/ 116 h 116"/>
                <a:gd name="T2" fmla="*/ 116 w 116"/>
                <a:gd name="T3" fmla="*/ 58 h 116"/>
                <a:gd name="T4" fmla="*/ 58 w 116"/>
                <a:gd name="T5" fmla="*/ 0 h 116"/>
                <a:gd name="T6" fmla="*/ 0 w 116"/>
                <a:gd name="T7" fmla="*/ 58 h 116"/>
                <a:gd name="T8" fmla="*/ 58 w 116"/>
                <a:gd name="T9" fmla="*/ 116 h 116"/>
                <a:gd name="T10" fmla="*/ 58 w 116"/>
                <a:gd name="T11" fmla="*/ 116 h 116"/>
              </a:gdLst>
              <a:ahLst/>
              <a:cxnLst>
                <a:cxn ang="0">
                  <a:pos x="T0" y="T1"/>
                </a:cxn>
                <a:cxn ang="0">
                  <a:pos x="T2" y="T3"/>
                </a:cxn>
                <a:cxn ang="0">
                  <a:pos x="T4" y="T5"/>
                </a:cxn>
                <a:cxn ang="0">
                  <a:pos x="T6" y="T7"/>
                </a:cxn>
                <a:cxn ang="0">
                  <a:pos x="T8" y="T9"/>
                </a:cxn>
                <a:cxn ang="0">
                  <a:pos x="T10" y="T11"/>
                </a:cxn>
              </a:cxnLst>
              <a:rect l="0" t="0" r="r" b="b"/>
              <a:pathLst>
                <a:path w="116" h="116">
                  <a:moveTo>
                    <a:pt x="58" y="116"/>
                  </a:moveTo>
                  <a:cubicBezTo>
                    <a:pt x="90" y="116"/>
                    <a:pt x="116" y="90"/>
                    <a:pt x="116" y="58"/>
                  </a:cubicBezTo>
                  <a:cubicBezTo>
                    <a:pt x="116" y="26"/>
                    <a:pt x="90" y="0"/>
                    <a:pt x="58" y="0"/>
                  </a:cubicBezTo>
                  <a:cubicBezTo>
                    <a:pt x="26" y="0"/>
                    <a:pt x="0" y="26"/>
                    <a:pt x="0" y="58"/>
                  </a:cubicBezTo>
                  <a:cubicBezTo>
                    <a:pt x="0" y="90"/>
                    <a:pt x="26" y="116"/>
                    <a:pt x="58" y="116"/>
                  </a:cubicBezTo>
                  <a:cubicBezTo>
                    <a:pt x="58" y="116"/>
                    <a:pt x="58" y="116"/>
                    <a:pt x="58" y="11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7">
              <a:extLst>
                <a:ext uri="{FF2B5EF4-FFF2-40B4-BE49-F238E27FC236}">
                  <a16:creationId xmlns:a16="http://schemas.microsoft.com/office/drawing/2014/main" id="{A99B3078-64D6-4605-A828-4C87E830C79D}"/>
                </a:ext>
              </a:extLst>
            </p:cNvPr>
            <p:cNvSpPr>
              <a:spLocks/>
            </p:cNvSpPr>
            <p:nvPr/>
          </p:nvSpPr>
          <p:spPr bwMode="auto">
            <a:xfrm>
              <a:off x="9201150" y="3390900"/>
              <a:ext cx="184150" cy="180975"/>
            </a:xfrm>
            <a:custGeom>
              <a:avLst/>
              <a:gdLst>
                <a:gd name="T0" fmla="*/ 48 w 95"/>
                <a:gd name="T1" fmla="*/ 96 h 96"/>
                <a:gd name="T2" fmla="*/ 95 w 95"/>
                <a:gd name="T3" fmla="*/ 48 h 96"/>
                <a:gd name="T4" fmla="*/ 48 w 95"/>
                <a:gd name="T5" fmla="*/ 0 h 96"/>
                <a:gd name="T6" fmla="*/ 0 w 95"/>
                <a:gd name="T7" fmla="*/ 48 h 96"/>
                <a:gd name="T8" fmla="*/ 48 w 95"/>
                <a:gd name="T9" fmla="*/ 96 h 96"/>
                <a:gd name="T10" fmla="*/ 48 w 95"/>
                <a:gd name="T11" fmla="*/ 96 h 96"/>
              </a:gdLst>
              <a:ahLst/>
              <a:cxnLst>
                <a:cxn ang="0">
                  <a:pos x="T0" y="T1"/>
                </a:cxn>
                <a:cxn ang="0">
                  <a:pos x="T2" y="T3"/>
                </a:cxn>
                <a:cxn ang="0">
                  <a:pos x="T4" y="T5"/>
                </a:cxn>
                <a:cxn ang="0">
                  <a:pos x="T6" y="T7"/>
                </a:cxn>
                <a:cxn ang="0">
                  <a:pos x="T8" y="T9"/>
                </a:cxn>
                <a:cxn ang="0">
                  <a:pos x="T10" y="T11"/>
                </a:cxn>
              </a:cxnLst>
              <a:rect l="0" t="0" r="r" b="b"/>
              <a:pathLst>
                <a:path w="95" h="96">
                  <a:moveTo>
                    <a:pt x="48" y="96"/>
                  </a:moveTo>
                  <a:cubicBezTo>
                    <a:pt x="74" y="96"/>
                    <a:pt x="95" y="74"/>
                    <a:pt x="95" y="48"/>
                  </a:cubicBezTo>
                  <a:cubicBezTo>
                    <a:pt x="95" y="22"/>
                    <a:pt x="74" y="0"/>
                    <a:pt x="48" y="0"/>
                  </a:cubicBezTo>
                  <a:cubicBezTo>
                    <a:pt x="22" y="0"/>
                    <a:pt x="0" y="22"/>
                    <a:pt x="0" y="48"/>
                  </a:cubicBezTo>
                  <a:cubicBezTo>
                    <a:pt x="0" y="74"/>
                    <a:pt x="22" y="96"/>
                    <a:pt x="48" y="96"/>
                  </a:cubicBezTo>
                  <a:cubicBezTo>
                    <a:pt x="48" y="96"/>
                    <a:pt x="48" y="96"/>
                    <a:pt x="48"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A278230-725A-44BA-9B06-373B185D5B0C}"/>
                </a:ext>
              </a:extLst>
            </p:cNvPr>
            <p:cNvSpPr>
              <a:spLocks/>
            </p:cNvSpPr>
            <p:nvPr/>
          </p:nvSpPr>
          <p:spPr bwMode="auto">
            <a:xfrm>
              <a:off x="9205913" y="3395663"/>
              <a:ext cx="176213" cy="169863"/>
            </a:xfrm>
            <a:custGeom>
              <a:avLst/>
              <a:gdLst>
                <a:gd name="T0" fmla="*/ 45 w 90"/>
                <a:gd name="T1" fmla="*/ 90 h 90"/>
                <a:gd name="T2" fmla="*/ 90 w 90"/>
                <a:gd name="T3" fmla="*/ 45 h 90"/>
                <a:gd name="T4" fmla="*/ 45 w 90"/>
                <a:gd name="T5" fmla="*/ 0 h 90"/>
                <a:gd name="T6" fmla="*/ 0 w 90"/>
                <a:gd name="T7" fmla="*/ 45 h 90"/>
                <a:gd name="T8" fmla="*/ 45 w 90"/>
                <a:gd name="T9" fmla="*/ 90 h 90"/>
                <a:gd name="T10" fmla="*/ 45 w 90"/>
                <a:gd name="T11" fmla="*/ 90 h 90"/>
              </a:gdLst>
              <a:ahLst/>
              <a:cxnLst>
                <a:cxn ang="0">
                  <a:pos x="T0" y="T1"/>
                </a:cxn>
                <a:cxn ang="0">
                  <a:pos x="T2" y="T3"/>
                </a:cxn>
                <a:cxn ang="0">
                  <a:pos x="T4" y="T5"/>
                </a:cxn>
                <a:cxn ang="0">
                  <a:pos x="T6" y="T7"/>
                </a:cxn>
                <a:cxn ang="0">
                  <a:pos x="T8" y="T9"/>
                </a:cxn>
                <a:cxn ang="0">
                  <a:pos x="T10" y="T11"/>
                </a:cxn>
              </a:cxnLst>
              <a:rect l="0" t="0" r="r" b="b"/>
              <a:pathLst>
                <a:path w="90" h="90">
                  <a:moveTo>
                    <a:pt x="45" y="90"/>
                  </a:moveTo>
                  <a:cubicBezTo>
                    <a:pt x="69" y="90"/>
                    <a:pt x="90" y="70"/>
                    <a:pt x="90" y="45"/>
                  </a:cubicBezTo>
                  <a:cubicBezTo>
                    <a:pt x="90" y="20"/>
                    <a:pt x="69" y="0"/>
                    <a:pt x="45" y="0"/>
                  </a:cubicBezTo>
                  <a:cubicBezTo>
                    <a:pt x="20" y="0"/>
                    <a:pt x="0" y="20"/>
                    <a:pt x="0" y="45"/>
                  </a:cubicBezTo>
                  <a:cubicBezTo>
                    <a:pt x="0" y="70"/>
                    <a:pt x="20" y="90"/>
                    <a:pt x="45" y="90"/>
                  </a:cubicBezTo>
                  <a:cubicBezTo>
                    <a:pt x="45" y="90"/>
                    <a:pt x="45" y="90"/>
                    <a:pt x="45" y="90"/>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9">
              <a:extLst>
                <a:ext uri="{FF2B5EF4-FFF2-40B4-BE49-F238E27FC236}">
                  <a16:creationId xmlns:a16="http://schemas.microsoft.com/office/drawing/2014/main" id="{A2B143E5-D057-4E87-8B3B-3E0CE8276776}"/>
                </a:ext>
              </a:extLst>
            </p:cNvPr>
            <p:cNvSpPr>
              <a:spLocks/>
            </p:cNvSpPr>
            <p:nvPr/>
          </p:nvSpPr>
          <p:spPr bwMode="auto">
            <a:xfrm>
              <a:off x="9263063" y="3430588"/>
              <a:ext cx="60325" cy="100013"/>
            </a:xfrm>
            <a:custGeom>
              <a:avLst/>
              <a:gdLst>
                <a:gd name="T0" fmla="*/ 11 w 31"/>
                <a:gd name="T1" fmla="*/ 53 h 53"/>
                <a:gd name="T2" fmla="*/ 21 w 31"/>
                <a:gd name="T3" fmla="*/ 53 h 53"/>
                <a:gd name="T4" fmla="*/ 21 w 31"/>
                <a:gd name="T5" fmla="*/ 49 h 53"/>
                <a:gd name="T6" fmla="*/ 31 w 31"/>
                <a:gd name="T7" fmla="*/ 35 h 53"/>
                <a:gd name="T8" fmla="*/ 28 w 31"/>
                <a:gd name="T9" fmla="*/ 27 h 53"/>
                <a:gd name="T10" fmla="*/ 16 w 31"/>
                <a:gd name="T11" fmla="*/ 21 h 53"/>
                <a:gd name="T12" fmla="*/ 12 w 31"/>
                <a:gd name="T13" fmla="*/ 18 h 53"/>
                <a:gd name="T14" fmla="*/ 16 w 31"/>
                <a:gd name="T15" fmla="*/ 14 h 53"/>
                <a:gd name="T16" fmla="*/ 19 w 31"/>
                <a:gd name="T17" fmla="*/ 18 h 53"/>
                <a:gd name="T18" fmla="*/ 31 w 31"/>
                <a:gd name="T19" fmla="*/ 18 h 53"/>
                <a:gd name="T20" fmla="*/ 21 w 31"/>
                <a:gd name="T21" fmla="*/ 5 h 53"/>
                <a:gd name="T22" fmla="*/ 21 w 31"/>
                <a:gd name="T23" fmla="*/ 0 h 53"/>
                <a:gd name="T24" fmla="*/ 11 w 31"/>
                <a:gd name="T25" fmla="*/ 0 h 53"/>
                <a:gd name="T26" fmla="*/ 11 w 31"/>
                <a:gd name="T27" fmla="*/ 4 h 53"/>
                <a:gd name="T28" fmla="*/ 0 w 31"/>
                <a:gd name="T29" fmla="*/ 18 h 53"/>
                <a:gd name="T30" fmla="*/ 16 w 31"/>
                <a:gd name="T31" fmla="*/ 32 h 53"/>
                <a:gd name="T32" fmla="*/ 19 w 31"/>
                <a:gd name="T33" fmla="*/ 35 h 53"/>
                <a:gd name="T34" fmla="*/ 16 w 31"/>
                <a:gd name="T35" fmla="*/ 39 h 53"/>
                <a:gd name="T36" fmla="*/ 12 w 31"/>
                <a:gd name="T37" fmla="*/ 35 h 53"/>
                <a:gd name="T38" fmla="*/ 0 w 31"/>
                <a:gd name="T39" fmla="*/ 35 h 53"/>
                <a:gd name="T40" fmla="*/ 11 w 31"/>
                <a:gd name="T41" fmla="*/ 49 h 53"/>
                <a:gd name="T42" fmla="*/ 11 w 31"/>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3">
                  <a:moveTo>
                    <a:pt x="11" y="53"/>
                  </a:moveTo>
                  <a:cubicBezTo>
                    <a:pt x="21" y="53"/>
                    <a:pt x="21" y="53"/>
                    <a:pt x="21" y="53"/>
                  </a:cubicBezTo>
                  <a:cubicBezTo>
                    <a:pt x="21" y="49"/>
                    <a:pt x="21" y="49"/>
                    <a:pt x="21" y="49"/>
                  </a:cubicBezTo>
                  <a:cubicBezTo>
                    <a:pt x="27" y="47"/>
                    <a:pt x="31" y="42"/>
                    <a:pt x="31" y="35"/>
                  </a:cubicBezTo>
                  <a:cubicBezTo>
                    <a:pt x="31" y="32"/>
                    <a:pt x="30" y="29"/>
                    <a:pt x="28" y="27"/>
                  </a:cubicBezTo>
                  <a:cubicBezTo>
                    <a:pt x="25" y="23"/>
                    <a:pt x="21" y="21"/>
                    <a:pt x="16" y="21"/>
                  </a:cubicBezTo>
                  <a:cubicBezTo>
                    <a:pt x="14" y="21"/>
                    <a:pt x="12" y="20"/>
                    <a:pt x="12" y="18"/>
                  </a:cubicBezTo>
                  <a:cubicBezTo>
                    <a:pt x="12" y="16"/>
                    <a:pt x="14" y="14"/>
                    <a:pt x="16" y="14"/>
                  </a:cubicBezTo>
                  <a:cubicBezTo>
                    <a:pt x="18" y="14"/>
                    <a:pt x="19" y="16"/>
                    <a:pt x="19" y="18"/>
                  </a:cubicBezTo>
                  <a:cubicBezTo>
                    <a:pt x="31" y="18"/>
                    <a:pt x="31" y="18"/>
                    <a:pt x="31" y="18"/>
                  </a:cubicBezTo>
                  <a:cubicBezTo>
                    <a:pt x="31" y="12"/>
                    <a:pt x="27" y="7"/>
                    <a:pt x="21" y="5"/>
                  </a:cubicBezTo>
                  <a:cubicBezTo>
                    <a:pt x="21" y="0"/>
                    <a:pt x="21" y="0"/>
                    <a:pt x="21" y="0"/>
                  </a:cubicBezTo>
                  <a:cubicBezTo>
                    <a:pt x="11" y="0"/>
                    <a:pt x="11" y="0"/>
                    <a:pt x="11" y="0"/>
                  </a:cubicBezTo>
                  <a:cubicBezTo>
                    <a:pt x="11" y="4"/>
                    <a:pt x="11" y="4"/>
                    <a:pt x="11" y="4"/>
                  </a:cubicBezTo>
                  <a:cubicBezTo>
                    <a:pt x="5" y="6"/>
                    <a:pt x="0" y="12"/>
                    <a:pt x="0" y="18"/>
                  </a:cubicBezTo>
                  <a:cubicBezTo>
                    <a:pt x="0" y="26"/>
                    <a:pt x="7" y="32"/>
                    <a:pt x="16" y="32"/>
                  </a:cubicBezTo>
                  <a:cubicBezTo>
                    <a:pt x="18" y="32"/>
                    <a:pt x="19" y="33"/>
                    <a:pt x="19" y="35"/>
                  </a:cubicBezTo>
                  <a:cubicBezTo>
                    <a:pt x="19" y="37"/>
                    <a:pt x="18" y="39"/>
                    <a:pt x="16" y="39"/>
                  </a:cubicBezTo>
                  <a:cubicBezTo>
                    <a:pt x="14" y="39"/>
                    <a:pt x="12" y="37"/>
                    <a:pt x="12" y="35"/>
                  </a:cubicBezTo>
                  <a:cubicBezTo>
                    <a:pt x="0" y="35"/>
                    <a:pt x="0" y="35"/>
                    <a:pt x="0" y="35"/>
                  </a:cubicBezTo>
                  <a:cubicBezTo>
                    <a:pt x="0" y="42"/>
                    <a:pt x="5" y="47"/>
                    <a:pt x="11" y="49"/>
                  </a:cubicBezTo>
                  <a:cubicBezTo>
                    <a:pt x="11" y="53"/>
                    <a:pt x="11" y="53"/>
                    <a:pt x="11"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0">
              <a:extLst>
                <a:ext uri="{FF2B5EF4-FFF2-40B4-BE49-F238E27FC236}">
                  <a16:creationId xmlns:a16="http://schemas.microsoft.com/office/drawing/2014/main" id="{ED890700-42D0-4445-9CBD-FBAB5590873E}"/>
                </a:ext>
              </a:extLst>
            </p:cNvPr>
            <p:cNvSpPr>
              <a:spLocks/>
            </p:cNvSpPr>
            <p:nvPr/>
          </p:nvSpPr>
          <p:spPr bwMode="auto">
            <a:xfrm>
              <a:off x="8943975" y="2695575"/>
              <a:ext cx="58738" cy="163513"/>
            </a:xfrm>
            <a:custGeom>
              <a:avLst/>
              <a:gdLst>
                <a:gd name="T0" fmla="*/ 24 w 30"/>
                <a:gd name="T1" fmla="*/ 43 h 86"/>
                <a:gd name="T2" fmla="*/ 30 w 30"/>
                <a:gd name="T3" fmla="*/ 66 h 86"/>
                <a:gd name="T4" fmla="*/ 0 w 30"/>
                <a:gd name="T5" fmla="*/ 67 h 86"/>
                <a:gd name="T6" fmla="*/ 6 w 30"/>
                <a:gd name="T7" fmla="*/ 44 h 86"/>
                <a:gd name="T8" fmla="*/ 24 w 30"/>
                <a:gd name="T9" fmla="*/ 43 h 86"/>
                <a:gd name="T10" fmla="*/ 24 w 30"/>
                <a:gd name="T11" fmla="*/ 43 h 86"/>
              </a:gdLst>
              <a:ahLst/>
              <a:cxnLst>
                <a:cxn ang="0">
                  <a:pos x="T0" y="T1"/>
                </a:cxn>
                <a:cxn ang="0">
                  <a:pos x="T2" y="T3"/>
                </a:cxn>
                <a:cxn ang="0">
                  <a:pos x="T4" y="T5"/>
                </a:cxn>
                <a:cxn ang="0">
                  <a:pos x="T6" y="T7"/>
                </a:cxn>
                <a:cxn ang="0">
                  <a:pos x="T8" y="T9"/>
                </a:cxn>
                <a:cxn ang="0">
                  <a:pos x="T10" y="T11"/>
                </a:cxn>
              </a:cxnLst>
              <a:rect l="0" t="0" r="r" b="b"/>
              <a:pathLst>
                <a:path w="30" h="86">
                  <a:moveTo>
                    <a:pt x="24" y="43"/>
                  </a:moveTo>
                  <a:cubicBezTo>
                    <a:pt x="30" y="66"/>
                    <a:pt x="30" y="66"/>
                    <a:pt x="30" y="66"/>
                  </a:cubicBezTo>
                  <a:cubicBezTo>
                    <a:pt x="20" y="84"/>
                    <a:pt x="10" y="86"/>
                    <a:pt x="0" y="67"/>
                  </a:cubicBezTo>
                  <a:cubicBezTo>
                    <a:pt x="6" y="44"/>
                    <a:pt x="6" y="44"/>
                    <a:pt x="6" y="44"/>
                  </a:cubicBezTo>
                  <a:cubicBezTo>
                    <a:pt x="17" y="0"/>
                    <a:pt x="13" y="1"/>
                    <a:pt x="24" y="43"/>
                  </a:cubicBezTo>
                  <a:cubicBezTo>
                    <a:pt x="24" y="43"/>
                    <a:pt x="24" y="43"/>
                    <a:pt x="24" y="4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7CE73FA1-0609-4C32-B725-4182CBA7B71B}"/>
                </a:ext>
              </a:extLst>
            </p:cNvPr>
            <p:cNvSpPr>
              <a:spLocks/>
            </p:cNvSpPr>
            <p:nvPr/>
          </p:nvSpPr>
          <p:spPr bwMode="auto">
            <a:xfrm>
              <a:off x="8959850" y="2701925"/>
              <a:ext cx="25400" cy="61913"/>
            </a:xfrm>
            <a:custGeom>
              <a:avLst/>
              <a:gdLst>
                <a:gd name="T0" fmla="*/ 0 w 13"/>
                <a:gd name="T1" fmla="*/ 29 h 33"/>
                <a:gd name="T2" fmla="*/ 13 w 13"/>
                <a:gd name="T3" fmla="*/ 28 h 33"/>
                <a:gd name="T4" fmla="*/ 7 w 13"/>
                <a:gd name="T5" fmla="*/ 33 h 33"/>
                <a:gd name="T6" fmla="*/ 0 w 13"/>
                <a:gd name="T7" fmla="*/ 29 h 33"/>
                <a:gd name="T8" fmla="*/ 0 w 13"/>
                <a:gd name="T9" fmla="*/ 29 h 33"/>
              </a:gdLst>
              <a:ahLst/>
              <a:cxnLst>
                <a:cxn ang="0">
                  <a:pos x="T0" y="T1"/>
                </a:cxn>
                <a:cxn ang="0">
                  <a:pos x="T2" y="T3"/>
                </a:cxn>
                <a:cxn ang="0">
                  <a:pos x="T4" y="T5"/>
                </a:cxn>
                <a:cxn ang="0">
                  <a:pos x="T6" y="T7"/>
                </a:cxn>
                <a:cxn ang="0">
                  <a:pos x="T8" y="T9"/>
                </a:cxn>
              </a:cxnLst>
              <a:rect l="0" t="0" r="r" b="b"/>
              <a:pathLst>
                <a:path w="13" h="33">
                  <a:moveTo>
                    <a:pt x="0" y="29"/>
                  </a:moveTo>
                  <a:cubicBezTo>
                    <a:pt x="7" y="0"/>
                    <a:pt x="6" y="1"/>
                    <a:pt x="13" y="28"/>
                  </a:cubicBezTo>
                  <a:cubicBezTo>
                    <a:pt x="12" y="31"/>
                    <a:pt x="9" y="33"/>
                    <a:pt x="7" y="33"/>
                  </a:cubicBezTo>
                  <a:cubicBezTo>
                    <a:pt x="4" y="33"/>
                    <a:pt x="2" y="31"/>
                    <a:pt x="0" y="29"/>
                  </a:cubicBezTo>
                  <a:cubicBezTo>
                    <a:pt x="0" y="29"/>
                    <a:pt x="0" y="29"/>
                    <a:pt x="0"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2">
              <a:extLst>
                <a:ext uri="{FF2B5EF4-FFF2-40B4-BE49-F238E27FC236}">
                  <a16:creationId xmlns:a16="http://schemas.microsoft.com/office/drawing/2014/main" id="{34A33D32-19FB-4444-9E5F-87CD0F2531AE}"/>
                </a:ext>
              </a:extLst>
            </p:cNvPr>
            <p:cNvSpPr>
              <a:spLocks/>
            </p:cNvSpPr>
            <p:nvPr/>
          </p:nvSpPr>
          <p:spPr bwMode="auto">
            <a:xfrm>
              <a:off x="8940800" y="2816225"/>
              <a:ext cx="22225" cy="330200"/>
            </a:xfrm>
            <a:custGeom>
              <a:avLst/>
              <a:gdLst>
                <a:gd name="T0" fmla="*/ 12 w 12"/>
                <a:gd name="T1" fmla="*/ 148 h 174"/>
                <a:gd name="T2" fmla="*/ 12 w 12"/>
                <a:gd name="T3" fmla="*/ 134 h 174"/>
                <a:gd name="T4" fmla="*/ 11 w 12"/>
                <a:gd name="T5" fmla="*/ 11 h 174"/>
                <a:gd name="T6" fmla="*/ 6 w 12"/>
                <a:gd name="T7" fmla="*/ 0 h 174"/>
                <a:gd name="T8" fmla="*/ 6 w 12"/>
                <a:gd name="T9" fmla="*/ 0 h 174"/>
                <a:gd name="T10" fmla="*/ 0 w 12"/>
                <a:gd name="T11" fmla="*/ 12 h 174"/>
                <a:gd name="T12" fmla="*/ 0 w 12"/>
                <a:gd name="T13" fmla="*/ 149 h 174"/>
                <a:gd name="T14" fmla="*/ 0 w 12"/>
                <a:gd name="T15" fmla="*/ 150 h 174"/>
                <a:gd name="T16" fmla="*/ 0 w 12"/>
                <a:gd name="T17" fmla="*/ 164 h 174"/>
                <a:gd name="T18" fmla="*/ 5 w 12"/>
                <a:gd name="T19" fmla="*/ 174 h 174"/>
                <a:gd name="T20" fmla="*/ 12 w 12"/>
                <a:gd name="T21" fmla="*/ 174 h 174"/>
                <a:gd name="T22" fmla="*/ 12 w 12"/>
                <a:gd name="T23" fmla="*/ 14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4">
                  <a:moveTo>
                    <a:pt x="12" y="148"/>
                  </a:moveTo>
                  <a:cubicBezTo>
                    <a:pt x="12" y="134"/>
                    <a:pt x="12" y="134"/>
                    <a:pt x="12" y="134"/>
                  </a:cubicBezTo>
                  <a:cubicBezTo>
                    <a:pt x="11" y="11"/>
                    <a:pt x="11" y="11"/>
                    <a:pt x="11" y="11"/>
                  </a:cubicBezTo>
                  <a:cubicBezTo>
                    <a:pt x="11" y="5"/>
                    <a:pt x="9" y="0"/>
                    <a:pt x="6" y="0"/>
                  </a:cubicBezTo>
                  <a:cubicBezTo>
                    <a:pt x="6" y="0"/>
                    <a:pt x="6" y="0"/>
                    <a:pt x="6" y="0"/>
                  </a:cubicBezTo>
                  <a:cubicBezTo>
                    <a:pt x="2" y="0"/>
                    <a:pt x="0" y="5"/>
                    <a:pt x="0" y="12"/>
                  </a:cubicBezTo>
                  <a:cubicBezTo>
                    <a:pt x="0" y="149"/>
                    <a:pt x="0" y="149"/>
                    <a:pt x="0" y="149"/>
                  </a:cubicBezTo>
                  <a:cubicBezTo>
                    <a:pt x="0" y="149"/>
                    <a:pt x="0" y="150"/>
                    <a:pt x="0" y="150"/>
                  </a:cubicBezTo>
                  <a:cubicBezTo>
                    <a:pt x="0" y="164"/>
                    <a:pt x="0" y="164"/>
                    <a:pt x="0" y="164"/>
                  </a:cubicBezTo>
                  <a:cubicBezTo>
                    <a:pt x="0" y="170"/>
                    <a:pt x="3" y="174"/>
                    <a:pt x="5" y="174"/>
                  </a:cubicBezTo>
                  <a:cubicBezTo>
                    <a:pt x="12" y="174"/>
                    <a:pt x="12" y="174"/>
                    <a:pt x="12" y="174"/>
                  </a:cubicBezTo>
                  <a:cubicBezTo>
                    <a:pt x="12" y="148"/>
                    <a:pt x="12" y="148"/>
                    <a:pt x="12" y="14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42AA0470-B3C5-4F71-8F2E-D1F9E3B39CE3}"/>
                </a:ext>
              </a:extLst>
            </p:cNvPr>
            <p:cNvSpPr>
              <a:spLocks/>
            </p:cNvSpPr>
            <p:nvPr/>
          </p:nvSpPr>
          <p:spPr bwMode="auto">
            <a:xfrm>
              <a:off x="8959850" y="2814638"/>
              <a:ext cx="25400" cy="331788"/>
            </a:xfrm>
            <a:custGeom>
              <a:avLst/>
              <a:gdLst>
                <a:gd name="T0" fmla="*/ 0 w 13"/>
                <a:gd name="T1" fmla="*/ 149 h 175"/>
                <a:gd name="T2" fmla="*/ 0 w 13"/>
                <a:gd name="T3" fmla="*/ 135 h 175"/>
                <a:gd name="T4" fmla="*/ 0 w 13"/>
                <a:gd name="T5" fmla="*/ 12 h 175"/>
                <a:gd name="T6" fmla="*/ 6 w 13"/>
                <a:gd name="T7" fmla="*/ 1 h 175"/>
                <a:gd name="T8" fmla="*/ 6 w 13"/>
                <a:gd name="T9" fmla="*/ 1 h 175"/>
                <a:gd name="T10" fmla="*/ 13 w 13"/>
                <a:gd name="T11" fmla="*/ 12 h 175"/>
                <a:gd name="T12" fmla="*/ 13 w 13"/>
                <a:gd name="T13" fmla="*/ 135 h 175"/>
                <a:gd name="T14" fmla="*/ 13 w 13"/>
                <a:gd name="T15" fmla="*/ 149 h 175"/>
                <a:gd name="T16" fmla="*/ 13 w 13"/>
                <a:gd name="T17" fmla="*/ 174 h 175"/>
                <a:gd name="T18" fmla="*/ 0 w 13"/>
                <a:gd name="T19" fmla="*/ 175 h 175"/>
                <a:gd name="T20" fmla="*/ 0 w 13"/>
                <a:gd name="T21"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5">
                  <a:moveTo>
                    <a:pt x="0" y="149"/>
                  </a:moveTo>
                  <a:cubicBezTo>
                    <a:pt x="0" y="135"/>
                    <a:pt x="0" y="135"/>
                    <a:pt x="0" y="135"/>
                  </a:cubicBezTo>
                  <a:cubicBezTo>
                    <a:pt x="0" y="12"/>
                    <a:pt x="0" y="12"/>
                    <a:pt x="0" y="12"/>
                  </a:cubicBezTo>
                  <a:cubicBezTo>
                    <a:pt x="0" y="6"/>
                    <a:pt x="2" y="1"/>
                    <a:pt x="6" y="1"/>
                  </a:cubicBezTo>
                  <a:cubicBezTo>
                    <a:pt x="6" y="1"/>
                    <a:pt x="6" y="1"/>
                    <a:pt x="6" y="1"/>
                  </a:cubicBezTo>
                  <a:cubicBezTo>
                    <a:pt x="10" y="0"/>
                    <a:pt x="13" y="6"/>
                    <a:pt x="13" y="12"/>
                  </a:cubicBezTo>
                  <a:cubicBezTo>
                    <a:pt x="13" y="135"/>
                    <a:pt x="13" y="135"/>
                    <a:pt x="13" y="135"/>
                  </a:cubicBezTo>
                  <a:cubicBezTo>
                    <a:pt x="13" y="149"/>
                    <a:pt x="13" y="149"/>
                    <a:pt x="13" y="149"/>
                  </a:cubicBezTo>
                  <a:cubicBezTo>
                    <a:pt x="13" y="174"/>
                    <a:pt x="13" y="174"/>
                    <a:pt x="13" y="174"/>
                  </a:cubicBezTo>
                  <a:cubicBezTo>
                    <a:pt x="0" y="175"/>
                    <a:pt x="0" y="175"/>
                    <a:pt x="0" y="175"/>
                  </a:cubicBezTo>
                  <a:cubicBezTo>
                    <a:pt x="0" y="149"/>
                    <a:pt x="0" y="149"/>
                    <a:pt x="0" y="149"/>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06404460-2202-4A7F-BBFF-38F004567FEA}"/>
                </a:ext>
              </a:extLst>
            </p:cNvPr>
            <p:cNvSpPr>
              <a:spLocks/>
            </p:cNvSpPr>
            <p:nvPr/>
          </p:nvSpPr>
          <p:spPr bwMode="auto">
            <a:xfrm>
              <a:off x="8980488" y="2814638"/>
              <a:ext cx="25400" cy="330200"/>
            </a:xfrm>
            <a:custGeom>
              <a:avLst/>
              <a:gdLst>
                <a:gd name="T0" fmla="*/ 13 w 13"/>
                <a:gd name="T1" fmla="*/ 149 h 174"/>
                <a:gd name="T2" fmla="*/ 13 w 13"/>
                <a:gd name="T3" fmla="*/ 143 h 174"/>
                <a:gd name="T4" fmla="*/ 13 w 13"/>
                <a:gd name="T5" fmla="*/ 12 h 174"/>
                <a:gd name="T6" fmla="*/ 6 w 13"/>
                <a:gd name="T7" fmla="*/ 0 h 174"/>
                <a:gd name="T8" fmla="*/ 6 w 13"/>
                <a:gd name="T9" fmla="*/ 0 h 174"/>
                <a:gd name="T10" fmla="*/ 0 w 13"/>
                <a:gd name="T11" fmla="*/ 12 h 174"/>
                <a:gd name="T12" fmla="*/ 0 w 13"/>
                <a:gd name="T13" fmla="*/ 135 h 174"/>
                <a:gd name="T14" fmla="*/ 0 w 13"/>
                <a:gd name="T15" fmla="*/ 149 h 174"/>
                <a:gd name="T16" fmla="*/ 0 w 13"/>
                <a:gd name="T17" fmla="*/ 174 h 174"/>
                <a:gd name="T18" fmla="*/ 8 w 13"/>
                <a:gd name="T19" fmla="*/ 174 h 174"/>
                <a:gd name="T20" fmla="*/ 13 w 13"/>
                <a:gd name="T21" fmla="*/ 166 h 174"/>
                <a:gd name="T22" fmla="*/ 13 w 13"/>
                <a:gd name="T23" fmla="*/ 14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4">
                  <a:moveTo>
                    <a:pt x="13" y="149"/>
                  </a:moveTo>
                  <a:cubicBezTo>
                    <a:pt x="13" y="143"/>
                    <a:pt x="13" y="143"/>
                    <a:pt x="13" y="143"/>
                  </a:cubicBezTo>
                  <a:cubicBezTo>
                    <a:pt x="13" y="12"/>
                    <a:pt x="13" y="12"/>
                    <a:pt x="13" y="12"/>
                  </a:cubicBezTo>
                  <a:cubicBezTo>
                    <a:pt x="13" y="5"/>
                    <a:pt x="10" y="0"/>
                    <a:pt x="6" y="0"/>
                  </a:cubicBezTo>
                  <a:cubicBezTo>
                    <a:pt x="6" y="0"/>
                    <a:pt x="6" y="0"/>
                    <a:pt x="6" y="0"/>
                  </a:cubicBezTo>
                  <a:cubicBezTo>
                    <a:pt x="3" y="0"/>
                    <a:pt x="0" y="6"/>
                    <a:pt x="0" y="12"/>
                  </a:cubicBezTo>
                  <a:cubicBezTo>
                    <a:pt x="0" y="135"/>
                    <a:pt x="0" y="135"/>
                    <a:pt x="0" y="135"/>
                  </a:cubicBezTo>
                  <a:cubicBezTo>
                    <a:pt x="0" y="149"/>
                    <a:pt x="0" y="149"/>
                    <a:pt x="0" y="149"/>
                  </a:cubicBezTo>
                  <a:cubicBezTo>
                    <a:pt x="0" y="174"/>
                    <a:pt x="0" y="174"/>
                    <a:pt x="0" y="174"/>
                  </a:cubicBezTo>
                  <a:cubicBezTo>
                    <a:pt x="8" y="174"/>
                    <a:pt x="8" y="174"/>
                    <a:pt x="8" y="174"/>
                  </a:cubicBezTo>
                  <a:cubicBezTo>
                    <a:pt x="11" y="174"/>
                    <a:pt x="13" y="171"/>
                    <a:pt x="13" y="166"/>
                  </a:cubicBezTo>
                  <a:cubicBezTo>
                    <a:pt x="13" y="149"/>
                    <a:pt x="13" y="149"/>
                    <a:pt x="13" y="14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5">
              <a:extLst>
                <a:ext uri="{FF2B5EF4-FFF2-40B4-BE49-F238E27FC236}">
                  <a16:creationId xmlns:a16="http://schemas.microsoft.com/office/drawing/2014/main" id="{E7E16348-8208-4200-B298-76C9F06E38CE}"/>
                </a:ext>
              </a:extLst>
            </p:cNvPr>
            <p:cNvSpPr>
              <a:spLocks/>
            </p:cNvSpPr>
            <p:nvPr/>
          </p:nvSpPr>
          <p:spPr bwMode="auto">
            <a:xfrm>
              <a:off x="8940800" y="3117850"/>
              <a:ext cx="68263" cy="76200"/>
            </a:xfrm>
            <a:custGeom>
              <a:avLst/>
              <a:gdLst>
                <a:gd name="T0" fmla="*/ 9 w 35"/>
                <a:gd name="T1" fmla="*/ 40 h 40"/>
                <a:gd name="T2" fmla="*/ 26 w 35"/>
                <a:gd name="T3" fmla="*/ 40 h 40"/>
                <a:gd name="T4" fmla="*/ 35 w 35"/>
                <a:gd name="T5" fmla="*/ 31 h 40"/>
                <a:gd name="T6" fmla="*/ 35 w 35"/>
                <a:gd name="T7" fmla="*/ 9 h 40"/>
                <a:gd name="T8" fmla="*/ 26 w 35"/>
                <a:gd name="T9" fmla="*/ 0 h 40"/>
                <a:gd name="T10" fmla="*/ 9 w 35"/>
                <a:gd name="T11" fmla="*/ 1 h 40"/>
                <a:gd name="T12" fmla="*/ 0 w 35"/>
                <a:gd name="T13" fmla="*/ 10 h 40"/>
                <a:gd name="T14" fmla="*/ 0 w 35"/>
                <a:gd name="T15" fmla="*/ 32 h 40"/>
                <a:gd name="T16" fmla="*/ 9 w 35"/>
                <a:gd name="T17" fmla="*/ 40 h 40"/>
                <a:gd name="T18" fmla="*/ 9 w 3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0">
                  <a:moveTo>
                    <a:pt x="9" y="40"/>
                  </a:moveTo>
                  <a:cubicBezTo>
                    <a:pt x="26" y="40"/>
                    <a:pt x="26" y="40"/>
                    <a:pt x="26" y="40"/>
                  </a:cubicBezTo>
                  <a:cubicBezTo>
                    <a:pt x="31" y="40"/>
                    <a:pt x="35" y="36"/>
                    <a:pt x="35" y="31"/>
                  </a:cubicBezTo>
                  <a:cubicBezTo>
                    <a:pt x="35" y="9"/>
                    <a:pt x="35" y="9"/>
                    <a:pt x="35" y="9"/>
                  </a:cubicBezTo>
                  <a:cubicBezTo>
                    <a:pt x="35" y="4"/>
                    <a:pt x="31" y="0"/>
                    <a:pt x="26" y="0"/>
                  </a:cubicBezTo>
                  <a:cubicBezTo>
                    <a:pt x="9" y="1"/>
                    <a:pt x="9" y="1"/>
                    <a:pt x="9" y="1"/>
                  </a:cubicBezTo>
                  <a:cubicBezTo>
                    <a:pt x="4" y="1"/>
                    <a:pt x="0" y="5"/>
                    <a:pt x="0" y="10"/>
                  </a:cubicBezTo>
                  <a:cubicBezTo>
                    <a:pt x="0" y="32"/>
                    <a:pt x="0" y="32"/>
                    <a:pt x="0" y="32"/>
                  </a:cubicBezTo>
                  <a:cubicBezTo>
                    <a:pt x="1" y="37"/>
                    <a:pt x="4" y="40"/>
                    <a:pt x="9" y="40"/>
                  </a:cubicBezTo>
                  <a:cubicBezTo>
                    <a:pt x="9" y="40"/>
                    <a:pt x="9" y="40"/>
                    <a:pt x="9"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6">
              <a:extLst>
                <a:ext uri="{FF2B5EF4-FFF2-40B4-BE49-F238E27FC236}">
                  <a16:creationId xmlns:a16="http://schemas.microsoft.com/office/drawing/2014/main" id="{5EAA203F-FDC6-4F93-ADB2-84DC8842EECE}"/>
                </a:ext>
              </a:extLst>
            </p:cNvPr>
            <p:cNvSpPr>
              <a:spLocks/>
            </p:cNvSpPr>
            <p:nvPr/>
          </p:nvSpPr>
          <p:spPr bwMode="auto">
            <a:xfrm>
              <a:off x="8942388" y="3116263"/>
              <a:ext cx="66675" cy="30163"/>
            </a:xfrm>
            <a:custGeom>
              <a:avLst/>
              <a:gdLst>
                <a:gd name="T0" fmla="*/ 3 w 34"/>
                <a:gd name="T1" fmla="*/ 16 h 16"/>
                <a:gd name="T2" fmla="*/ 30 w 34"/>
                <a:gd name="T3" fmla="*/ 15 h 16"/>
                <a:gd name="T4" fmla="*/ 34 w 34"/>
                <a:gd name="T5" fmla="*/ 11 h 16"/>
                <a:gd name="T6" fmla="*/ 34 w 34"/>
                <a:gd name="T7" fmla="*/ 4 h 16"/>
                <a:gd name="T8" fmla="*/ 30 w 34"/>
                <a:gd name="T9" fmla="*/ 0 h 16"/>
                <a:gd name="T10" fmla="*/ 3 w 34"/>
                <a:gd name="T11" fmla="*/ 1 h 16"/>
                <a:gd name="T12" fmla="*/ 0 w 34"/>
                <a:gd name="T13" fmla="*/ 5 h 16"/>
                <a:gd name="T14" fmla="*/ 0 w 34"/>
                <a:gd name="T15" fmla="*/ 12 h 16"/>
                <a:gd name="T16" fmla="*/ 3 w 34"/>
                <a:gd name="T17" fmla="*/ 16 h 16"/>
                <a:gd name="T18" fmla="*/ 3 w 3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6">
                  <a:moveTo>
                    <a:pt x="3" y="16"/>
                  </a:moveTo>
                  <a:cubicBezTo>
                    <a:pt x="30" y="15"/>
                    <a:pt x="30" y="15"/>
                    <a:pt x="30" y="15"/>
                  </a:cubicBezTo>
                  <a:cubicBezTo>
                    <a:pt x="32" y="15"/>
                    <a:pt x="34" y="13"/>
                    <a:pt x="34" y="11"/>
                  </a:cubicBezTo>
                  <a:cubicBezTo>
                    <a:pt x="34" y="4"/>
                    <a:pt x="34" y="4"/>
                    <a:pt x="34" y="4"/>
                  </a:cubicBezTo>
                  <a:cubicBezTo>
                    <a:pt x="34" y="2"/>
                    <a:pt x="32" y="0"/>
                    <a:pt x="30" y="0"/>
                  </a:cubicBezTo>
                  <a:cubicBezTo>
                    <a:pt x="3" y="1"/>
                    <a:pt x="3" y="1"/>
                    <a:pt x="3" y="1"/>
                  </a:cubicBezTo>
                  <a:cubicBezTo>
                    <a:pt x="1" y="1"/>
                    <a:pt x="0" y="3"/>
                    <a:pt x="0" y="5"/>
                  </a:cubicBezTo>
                  <a:cubicBezTo>
                    <a:pt x="0" y="12"/>
                    <a:pt x="0" y="12"/>
                    <a:pt x="0" y="12"/>
                  </a:cubicBezTo>
                  <a:cubicBezTo>
                    <a:pt x="0" y="14"/>
                    <a:pt x="1" y="16"/>
                    <a:pt x="3" y="16"/>
                  </a:cubicBezTo>
                  <a:cubicBezTo>
                    <a:pt x="3" y="16"/>
                    <a:pt x="3" y="16"/>
                    <a:pt x="3" y="1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7">
              <a:extLst>
                <a:ext uri="{FF2B5EF4-FFF2-40B4-BE49-F238E27FC236}">
                  <a16:creationId xmlns:a16="http://schemas.microsoft.com/office/drawing/2014/main" id="{8182E6C8-9D44-4B3A-B63D-5A900EE8B88D}"/>
                </a:ext>
              </a:extLst>
            </p:cNvPr>
            <p:cNvSpPr>
              <a:spLocks/>
            </p:cNvSpPr>
            <p:nvPr/>
          </p:nvSpPr>
          <p:spPr bwMode="auto">
            <a:xfrm>
              <a:off x="9882188" y="2622550"/>
              <a:ext cx="206375" cy="368300"/>
            </a:xfrm>
            <a:custGeom>
              <a:avLst/>
              <a:gdLst>
                <a:gd name="T0" fmla="*/ 37 w 130"/>
                <a:gd name="T1" fmla="*/ 232 h 232"/>
                <a:gd name="T2" fmla="*/ 93 w 130"/>
                <a:gd name="T3" fmla="*/ 232 h 232"/>
                <a:gd name="T4" fmla="*/ 93 w 130"/>
                <a:gd name="T5" fmla="*/ 109 h 232"/>
                <a:gd name="T6" fmla="*/ 130 w 130"/>
                <a:gd name="T7" fmla="*/ 109 h 232"/>
                <a:gd name="T8" fmla="*/ 97 w 130"/>
                <a:gd name="T9" fmla="*/ 55 h 232"/>
                <a:gd name="T10" fmla="*/ 65 w 130"/>
                <a:gd name="T11" fmla="*/ 0 h 232"/>
                <a:gd name="T12" fmla="*/ 32 w 130"/>
                <a:gd name="T13" fmla="*/ 55 h 232"/>
                <a:gd name="T14" fmla="*/ 0 w 130"/>
                <a:gd name="T15" fmla="*/ 109 h 232"/>
                <a:gd name="T16" fmla="*/ 37 w 130"/>
                <a:gd name="T17" fmla="*/ 109 h 232"/>
                <a:gd name="T18" fmla="*/ 37 w 130"/>
                <a:gd name="T19" fmla="*/ 232 h 232"/>
                <a:gd name="T20" fmla="*/ 37 w 130"/>
                <a:gd name="T2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232">
                  <a:moveTo>
                    <a:pt x="37" y="232"/>
                  </a:moveTo>
                  <a:lnTo>
                    <a:pt x="93" y="232"/>
                  </a:lnTo>
                  <a:lnTo>
                    <a:pt x="93" y="109"/>
                  </a:lnTo>
                  <a:lnTo>
                    <a:pt x="130" y="109"/>
                  </a:lnTo>
                  <a:lnTo>
                    <a:pt x="97" y="55"/>
                  </a:lnTo>
                  <a:lnTo>
                    <a:pt x="65" y="0"/>
                  </a:lnTo>
                  <a:lnTo>
                    <a:pt x="32" y="55"/>
                  </a:lnTo>
                  <a:lnTo>
                    <a:pt x="0" y="109"/>
                  </a:lnTo>
                  <a:lnTo>
                    <a:pt x="37" y="109"/>
                  </a:lnTo>
                  <a:lnTo>
                    <a:pt x="37" y="232"/>
                  </a:lnTo>
                  <a:lnTo>
                    <a:pt x="37" y="2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5628FA71-B4B8-4865-9AEE-767B5FE92640}"/>
                </a:ext>
              </a:extLst>
            </p:cNvPr>
            <p:cNvSpPr>
              <a:spLocks/>
            </p:cNvSpPr>
            <p:nvPr/>
          </p:nvSpPr>
          <p:spPr bwMode="auto">
            <a:xfrm>
              <a:off x="9534525" y="3394075"/>
              <a:ext cx="365125" cy="217488"/>
            </a:xfrm>
            <a:custGeom>
              <a:avLst/>
              <a:gdLst>
                <a:gd name="T0" fmla="*/ 10 w 188"/>
                <a:gd name="T1" fmla="*/ 0 h 115"/>
                <a:gd name="T2" fmla="*/ 179 w 188"/>
                <a:gd name="T3" fmla="*/ 0 h 115"/>
                <a:gd name="T4" fmla="*/ 188 w 188"/>
                <a:gd name="T5" fmla="*/ 10 h 115"/>
                <a:gd name="T6" fmla="*/ 188 w 188"/>
                <a:gd name="T7" fmla="*/ 105 h 115"/>
                <a:gd name="T8" fmla="*/ 179 w 188"/>
                <a:gd name="T9" fmla="*/ 115 h 115"/>
                <a:gd name="T10" fmla="*/ 10 w 188"/>
                <a:gd name="T11" fmla="*/ 115 h 115"/>
                <a:gd name="T12" fmla="*/ 0 w 188"/>
                <a:gd name="T13" fmla="*/ 105 h 115"/>
                <a:gd name="T14" fmla="*/ 0 w 188"/>
                <a:gd name="T15" fmla="*/ 10 h 115"/>
                <a:gd name="T16" fmla="*/ 10 w 188"/>
                <a:gd name="T17" fmla="*/ 0 h 115"/>
                <a:gd name="T18" fmla="*/ 10 w 188"/>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15">
                  <a:moveTo>
                    <a:pt x="10" y="0"/>
                  </a:moveTo>
                  <a:cubicBezTo>
                    <a:pt x="179" y="0"/>
                    <a:pt x="179" y="0"/>
                    <a:pt x="179" y="0"/>
                  </a:cubicBezTo>
                  <a:cubicBezTo>
                    <a:pt x="184" y="0"/>
                    <a:pt x="188" y="5"/>
                    <a:pt x="188" y="10"/>
                  </a:cubicBezTo>
                  <a:cubicBezTo>
                    <a:pt x="188" y="105"/>
                    <a:pt x="188" y="105"/>
                    <a:pt x="188" y="105"/>
                  </a:cubicBezTo>
                  <a:cubicBezTo>
                    <a:pt x="188" y="111"/>
                    <a:pt x="184" y="115"/>
                    <a:pt x="179" y="115"/>
                  </a:cubicBezTo>
                  <a:cubicBezTo>
                    <a:pt x="10" y="115"/>
                    <a:pt x="10" y="115"/>
                    <a:pt x="10" y="115"/>
                  </a:cubicBezTo>
                  <a:cubicBezTo>
                    <a:pt x="5" y="115"/>
                    <a:pt x="0" y="111"/>
                    <a:pt x="0" y="105"/>
                  </a:cubicBezTo>
                  <a:cubicBezTo>
                    <a:pt x="0" y="10"/>
                    <a:pt x="0" y="10"/>
                    <a:pt x="0" y="10"/>
                  </a:cubicBezTo>
                  <a:cubicBezTo>
                    <a:pt x="0" y="5"/>
                    <a:pt x="5" y="0"/>
                    <a:pt x="10" y="0"/>
                  </a:cubicBezTo>
                  <a:cubicBezTo>
                    <a:pt x="10" y="0"/>
                    <a:pt x="10" y="0"/>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4CFFF08E-0E06-45F7-AB23-7EED861BD6DF}"/>
                </a:ext>
              </a:extLst>
            </p:cNvPr>
            <p:cNvSpPr>
              <a:spLocks/>
            </p:cNvSpPr>
            <p:nvPr/>
          </p:nvSpPr>
          <p:spPr bwMode="auto">
            <a:xfrm>
              <a:off x="9690100" y="3287713"/>
              <a:ext cx="173038" cy="304800"/>
            </a:xfrm>
            <a:custGeom>
              <a:avLst/>
              <a:gdLst>
                <a:gd name="T0" fmla="*/ 72 w 89"/>
                <a:gd name="T1" fmla="*/ 2 h 161"/>
                <a:gd name="T2" fmla="*/ 88 w 89"/>
                <a:gd name="T3" fmla="*/ 150 h 161"/>
                <a:gd name="T4" fmla="*/ 86 w 89"/>
                <a:gd name="T5" fmla="*/ 153 h 161"/>
                <a:gd name="T6" fmla="*/ 19 w 89"/>
                <a:gd name="T7" fmla="*/ 161 h 161"/>
                <a:gd name="T8" fmla="*/ 16 w 89"/>
                <a:gd name="T9" fmla="*/ 158 h 161"/>
                <a:gd name="T10" fmla="*/ 0 w 89"/>
                <a:gd name="T11" fmla="*/ 10 h 161"/>
                <a:gd name="T12" fmla="*/ 2 w 89"/>
                <a:gd name="T13" fmla="*/ 7 h 161"/>
                <a:gd name="T14" fmla="*/ 69 w 89"/>
                <a:gd name="T15" fmla="*/ 0 h 161"/>
                <a:gd name="T16" fmla="*/ 72 w 89"/>
                <a:gd name="T17" fmla="*/ 2 h 161"/>
                <a:gd name="T18" fmla="*/ 72 w 89"/>
                <a:gd name="T19"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61">
                  <a:moveTo>
                    <a:pt x="72" y="2"/>
                  </a:moveTo>
                  <a:cubicBezTo>
                    <a:pt x="88" y="150"/>
                    <a:pt x="88" y="150"/>
                    <a:pt x="88" y="150"/>
                  </a:cubicBezTo>
                  <a:cubicBezTo>
                    <a:pt x="89" y="152"/>
                    <a:pt x="88" y="153"/>
                    <a:pt x="86" y="153"/>
                  </a:cubicBezTo>
                  <a:cubicBezTo>
                    <a:pt x="19" y="161"/>
                    <a:pt x="19" y="161"/>
                    <a:pt x="19" y="161"/>
                  </a:cubicBezTo>
                  <a:cubicBezTo>
                    <a:pt x="18" y="161"/>
                    <a:pt x="16" y="160"/>
                    <a:pt x="16" y="158"/>
                  </a:cubicBezTo>
                  <a:cubicBezTo>
                    <a:pt x="0" y="10"/>
                    <a:pt x="0" y="10"/>
                    <a:pt x="0" y="10"/>
                  </a:cubicBezTo>
                  <a:cubicBezTo>
                    <a:pt x="0" y="9"/>
                    <a:pt x="1" y="8"/>
                    <a:pt x="2" y="7"/>
                  </a:cubicBezTo>
                  <a:cubicBezTo>
                    <a:pt x="69" y="0"/>
                    <a:pt x="69" y="0"/>
                    <a:pt x="69" y="0"/>
                  </a:cubicBezTo>
                  <a:cubicBezTo>
                    <a:pt x="71" y="0"/>
                    <a:pt x="72" y="1"/>
                    <a:pt x="72" y="2"/>
                  </a:cubicBezTo>
                  <a:cubicBezTo>
                    <a:pt x="72" y="2"/>
                    <a:pt x="72" y="2"/>
                    <a:pt x="72"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CE2F2E08-694F-4F7B-A927-4CE0B4BADA89}"/>
                </a:ext>
              </a:extLst>
            </p:cNvPr>
            <p:cNvSpPr>
              <a:spLocks/>
            </p:cNvSpPr>
            <p:nvPr/>
          </p:nvSpPr>
          <p:spPr bwMode="auto">
            <a:xfrm>
              <a:off x="9699625" y="3298825"/>
              <a:ext cx="152400" cy="280988"/>
            </a:xfrm>
            <a:custGeom>
              <a:avLst/>
              <a:gdLst>
                <a:gd name="T0" fmla="*/ 62 w 78"/>
                <a:gd name="T1" fmla="*/ 2 h 148"/>
                <a:gd name="T2" fmla="*/ 78 w 78"/>
                <a:gd name="T3" fmla="*/ 139 h 148"/>
                <a:gd name="T4" fmla="*/ 76 w 78"/>
                <a:gd name="T5" fmla="*/ 142 h 148"/>
                <a:gd name="T6" fmla="*/ 18 w 78"/>
                <a:gd name="T7" fmla="*/ 148 h 148"/>
                <a:gd name="T8" fmla="*/ 16 w 78"/>
                <a:gd name="T9" fmla="*/ 146 h 148"/>
                <a:gd name="T10" fmla="*/ 0 w 78"/>
                <a:gd name="T11" fmla="*/ 9 h 148"/>
                <a:gd name="T12" fmla="*/ 2 w 78"/>
                <a:gd name="T13" fmla="*/ 7 h 148"/>
                <a:gd name="T14" fmla="*/ 60 w 78"/>
                <a:gd name="T15" fmla="*/ 0 h 148"/>
                <a:gd name="T16" fmla="*/ 62 w 78"/>
                <a:gd name="T17" fmla="*/ 2 h 148"/>
                <a:gd name="T18" fmla="*/ 62 w 78"/>
                <a:gd name="T1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48">
                  <a:moveTo>
                    <a:pt x="62" y="2"/>
                  </a:moveTo>
                  <a:cubicBezTo>
                    <a:pt x="78" y="139"/>
                    <a:pt x="78" y="139"/>
                    <a:pt x="78" y="139"/>
                  </a:cubicBezTo>
                  <a:cubicBezTo>
                    <a:pt x="78" y="140"/>
                    <a:pt x="77" y="142"/>
                    <a:pt x="76" y="142"/>
                  </a:cubicBezTo>
                  <a:cubicBezTo>
                    <a:pt x="18" y="148"/>
                    <a:pt x="18" y="148"/>
                    <a:pt x="18" y="148"/>
                  </a:cubicBezTo>
                  <a:cubicBezTo>
                    <a:pt x="17" y="148"/>
                    <a:pt x="16" y="147"/>
                    <a:pt x="16" y="146"/>
                  </a:cubicBezTo>
                  <a:cubicBezTo>
                    <a:pt x="0" y="9"/>
                    <a:pt x="0" y="9"/>
                    <a:pt x="0" y="9"/>
                  </a:cubicBezTo>
                  <a:cubicBezTo>
                    <a:pt x="0" y="8"/>
                    <a:pt x="1" y="7"/>
                    <a:pt x="2" y="7"/>
                  </a:cubicBezTo>
                  <a:cubicBezTo>
                    <a:pt x="60" y="0"/>
                    <a:pt x="60" y="0"/>
                    <a:pt x="60" y="0"/>
                  </a:cubicBezTo>
                  <a:cubicBezTo>
                    <a:pt x="61" y="0"/>
                    <a:pt x="62" y="1"/>
                    <a:pt x="62" y="2"/>
                  </a:cubicBezTo>
                  <a:cubicBezTo>
                    <a:pt x="62" y="2"/>
                    <a:pt x="62" y="2"/>
                    <a:pt x="62" y="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1">
              <a:extLst>
                <a:ext uri="{FF2B5EF4-FFF2-40B4-BE49-F238E27FC236}">
                  <a16:creationId xmlns:a16="http://schemas.microsoft.com/office/drawing/2014/main" id="{C227D7A9-A6EB-4D1A-A3C1-7C28CEB18B6D}"/>
                </a:ext>
              </a:extLst>
            </p:cNvPr>
            <p:cNvSpPr>
              <a:spLocks/>
            </p:cNvSpPr>
            <p:nvPr/>
          </p:nvSpPr>
          <p:spPr bwMode="auto">
            <a:xfrm>
              <a:off x="9713913" y="3313113"/>
              <a:ext cx="123825" cy="252413"/>
            </a:xfrm>
            <a:custGeom>
              <a:avLst/>
              <a:gdLst>
                <a:gd name="T0" fmla="*/ 53 w 64"/>
                <a:gd name="T1" fmla="*/ 15 h 134"/>
                <a:gd name="T2" fmla="*/ 59 w 64"/>
                <a:gd name="T3" fmla="*/ 64 h 134"/>
                <a:gd name="T4" fmla="*/ 64 w 64"/>
                <a:gd name="T5" fmla="*/ 114 h 134"/>
                <a:gd name="T6" fmla="*/ 63 w 64"/>
                <a:gd name="T7" fmla="*/ 114 h 134"/>
                <a:gd name="T8" fmla="*/ 46 w 64"/>
                <a:gd name="T9" fmla="*/ 131 h 134"/>
                <a:gd name="T10" fmla="*/ 47 w 64"/>
                <a:gd name="T11" fmla="*/ 133 h 134"/>
                <a:gd name="T12" fmla="*/ 33 w 64"/>
                <a:gd name="T13" fmla="*/ 134 h 134"/>
                <a:gd name="T14" fmla="*/ 33 w 64"/>
                <a:gd name="T15" fmla="*/ 133 h 134"/>
                <a:gd name="T16" fmla="*/ 13 w 64"/>
                <a:gd name="T17" fmla="*/ 120 h 134"/>
                <a:gd name="T18" fmla="*/ 11 w 64"/>
                <a:gd name="T19" fmla="*/ 120 h 134"/>
                <a:gd name="T20" fmla="*/ 6 w 64"/>
                <a:gd name="T21" fmla="*/ 70 h 134"/>
                <a:gd name="T22" fmla="*/ 0 w 64"/>
                <a:gd name="T23" fmla="*/ 21 h 134"/>
                <a:gd name="T24" fmla="*/ 2 w 64"/>
                <a:gd name="T25" fmla="*/ 20 h 134"/>
                <a:gd name="T26" fmla="*/ 18 w 64"/>
                <a:gd name="T27" fmla="*/ 3 h 134"/>
                <a:gd name="T28" fmla="*/ 18 w 64"/>
                <a:gd name="T29" fmla="*/ 1 h 134"/>
                <a:gd name="T30" fmla="*/ 32 w 64"/>
                <a:gd name="T31" fmla="*/ 0 h 134"/>
                <a:gd name="T32" fmla="*/ 32 w 64"/>
                <a:gd name="T33" fmla="*/ 1 h 134"/>
                <a:gd name="T34" fmla="*/ 52 w 64"/>
                <a:gd name="T35" fmla="*/ 15 h 134"/>
                <a:gd name="T36" fmla="*/ 53 w 64"/>
                <a:gd name="T37" fmla="*/ 15 h 134"/>
                <a:gd name="T38" fmla="*/ 53 w 64"/>
                <a:gd name="T39"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34">
                  <a:moveTo>
                    <a:pt x="53" y="15"/>
                  </a:moveTo>
                  <a:cubicBezTo>
                    <a:pt x="59" y="64"/>
                    <a:pt x="59" y="64"/>
                    <a:pt x="59" y="64"/>
                  </a:cubicBezTo>
                  <a:cubicBezTo>
                    <a:pt x="64" y="114"/>
                    <a:pt x="64" y="114"/>
                    <a:pt x="64" y="114"/>
                  </a:cubicBezTo>
                  <a:cubicBezTo>
                    <a:pt x="64" y="114"/>
                    <a:pt x="64" y="114"/>
                    <a:pt x="63" y="114"/>
                  </a:cubicBezTo>
                  <a:cubicBezTo>
                    <a:pt x="53" y="115"/>
                    <a:pt x="45" y="123"/>
                    <a:pt x="46" y="131"/>
                  </a:cubicBezTo>
                  <a:cubicBezTo>
                    <a:pt x="46" y="132"/>
                    <a:pt x="46" y="132"/>
                    <a:pt x="47" y="133"/>
                  </a:cubicBezTo>
                  <a:cubicBezTo>
                    <a:pt x="33" y="134"/>
                    <a:pt x="33" y="134"/>
                    <a:pt x="33" y="134"/>
                  </a:cubicBezTo>
                  <a:cubicBezTo>
                    <a:pt x="33" y="134"/>
                    <a:pt x="33" y="133"/>
                    <a:pt x="33" y="133"/>
                  </a:cubicBezTo>
                  <a:cubicBezTo>
                    <a:pt x="32" y="124"/>
                    <a:pt x="23" y="118"/>
                    <a:pt x="13" y="120"/>
                  </a:cubicBezTo>
                  <a:cubicBezTo>
                    <a:pt x="12" y="120"/>
                    <a:pt x="12" y="120"/>
                    <a:pt x="11" y="120"/>
                  </a:cubicBezTo>
                  <a:cubicBezTo>
                    <a:pt x="6" y="70"/>
                    <a:pt x="6" y="70"/>
                    <a:pt x="6" y="70"/>
                  </a:cubicBezTo>
                  <a:cubicBezTo>
                    <a:pt x="0" y="21"/>
                    <a:pt x="0" y="21"/>
                    <a:pt x="0" y="21"/>
                  </a:cubicBezTo>
                  <a:cubicBezTo>
                    <a:pt x="1" y="21"/>
                    <a:pt x="1" y="21"/>
                    <a:pt x="2" y="20"/>
                  </a:cubicBezTo>
                  <a:cubicBezTo>
                    <a:pt x="12" y="19"/>
                    <a:pt x="19" y="12"/>
                    <a:pt x="18" y="3"/>
                  </a:cubicBezTo>
                  <a:cubicBezTo>
                    <a:pt x="18" y="2"/>
                    <a:pt x="18" y="2"/>
                    <a:pt x="18" y="1"/>
                  </a:cubicBezTo>
                  <a:cubicBezTo>
                    <a:pt x="32" y="0"/>
                    <a:pt x="32" y="0"/>
                    <a:pt x="32" y="0"/>
                  </a:cubicBezTo>
                  <a:cubicBezTo>
                    <a:pt x="32" y="0"/>
                    <a:pt x="32" y="1"/>
                    <a:pt x="32" y="1"/>
                  </a:cubicBezTo>
                  <a:cubicBezTo>
                    <a:pt x="33" y="10"/>
                    <a:pt x="42" y="16"/>
                    <a:pt x="52" y="15"/>
                  </a:cubicBezTo>
                  <a:cubicBezTo>
                    <a:pt x="53" y="15"/>
                    <a:pt x="53" y="15"/>
                    <a:pt x="53" y="15"/>
                  </a:cubicBezTo>
                  <a:cubicBezTo>
                    <a:pt x="53" y="15"/>
                    <a:pt x="53" y="15"/>
                    <a:pt x="53" y="1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2">
              <a:extLst>
                <a:ext uri="{FF2B5EF4-FFF2-40B4-BE49-F238E27FC236}">
                  <a16:creationId xmlns:a16="http://schemas.microsoft.com/office/drawing/2014/main" id="{4C9A2EC6-F6AE-4248-83D6-3BC7EA6F0653}"/>
                </a:ext>
              </a:extLst>
            </p:cNvPr>
            <p:cNvSpPr>
              <a:spLocks/>
            </p:cNvSpPr>
            <p:nvPr/>
          </p:nvSpPr>
          <p:spPr bwMode="auto">
            <a:xfrm>
              <a:off x="9540875" y="3235325"/>
              <a:ext cx="266700" cy="319088"/>
            </a:xfrm>
            <a:custGeom>
              <a:avLst/>
              <a:gdLst>
                <a:gd name="T0" fmla="*/ 65 w 137"/>
                <a:gd name="T1" fmla="*/ 2 h 169"/>
                <a:gd name="T2" fmla="*/ 136 w 137"/>
                <a:gd name="T3" fmla="*/ 133 h 169"/>
                <a:gd name="T4" fmla="*/ 135 w 137"/>
                <a:gd name="T5" fmla="*/ 136 h 169"/>
                <a:gd name="T6" fmla="*/ 76 w 137"/>
                <a:gd name="T7" fmla="*/ 169 h 169"/>
                <a:gd name="T8" fmla="*/ 72 w 137"/>
                <a:gd name="T9" fmla="*/ 168 h 169"/>
                <a:gd name="T10" fmla="*/ 1 w 137"/>
                <a:gd name="T11" fmla="*/ 37 h 169"/>
                <a:gd name="T12" fmla="*/ 2 w 137"/>
                <a:gd name="T13" fmla="*/ 33 h 169"/>
                <a:gd name="T14" fmla="*/ 61 w 137"/>
                <a:gd name="T15" fmla="*/ 1 h 169"/>
                <a:gd name="T16" fmla="*/ 65 w 137"/>
                <a:gd name="T17" fmla="*/ 2 h 169"/>
                <a:gd name="T18" fmla="*/ 65 w 137"/>
                <a:gd name="T19" fmla="*/ 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69">
                  <a:moveTo>
                    <a:pt x="65" y="2"/>
                  </a:moveTo>
                  <a:cubicBezTo>
                    <a:pt x="136" y="133"/>
                    <a:pt x="136" y="133"/>
                    <a:pt x="136" y="133"/>
                  </a:cubicBezTo>
                  <a:cubicBezTo>
                    <a:pt x="137" y="134"/>
                    <a:pt x="136" y="135"/>
                    <a:pt x="135" y="136"/>
                  </a:cubicBezTo>
                  <a:cubicBezTo>
                    <a:pt x="76" y="169"/>
                    <a:pt x="76" y="169"/>
                    <a:pt x="76" y="169"/>
                  </a:cubicBezTo>
                  <a:cubicBezTo>
                    <a:pt x="75" y="169"/>
                    <a:pt x="73" y="169"/>
                    <a:pt x="72" y="168"/>
                  </a:cubicBezTo>
                  <a:cubicBezTo>
                    <a:pt x="1" y="37"/>
                    <a:pt x="1" y="37"/>
                    <a:pt x="1" y="37"/>
                  </a:cubicBezTo>
                  <a:cubicBezTo>
                    <a:pt x="0" y="36"/>
                    <a:pt x="1" y="34"/>
                    <a:pt x="2" y="33"/>
                  </a:cubicBezTo>
                  <a:cubicBezTo>
                    <a:pt x="61" y="1"/>
                    <a:pt x="61" y="1"/>
                    <a:pt x="61" y="1"/>
                  </a:cubicBezTo>
                  <a:cubicBezTo>
                    <a:pt x="62" y="0"/>
                    <a:pt x="64" y="1"/>
                    <a:pt x="65" y="2"/>
                  </a:cubicBezTo>
                  <a:cubicBezTo>
                    <a:pt x="65" y="2"/>
                    <a:pt x="65" y="2"/>
                    <a:pt x="65"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3">
              <a:extLst>
                <a:ext uri="{FF2B5EF4-FFF2-40B4-BE49-F238E27FC236}">
                  <a16:creationId xmlns:a16="http://schemas.microsoft.com/office/drawing/2014/main" id="{F6FC9683-F36C-4288-A0D0-DC3E60E1C057}"/>
                </a:ext>
              </a:extLst>
            </p:cNvPr>
            <p:cNvSpPr>
              <a:spLocks/>
            </p:cNvSpPr>
            <p:nvPr/>
          </p:nvSpPr>
          <p:spPr bwMode="auto">
            <a:xfrm>
              <a:off x="9555163" y="3249613"/>
              <a:ext cx="238125" cy="292100"/>
            </a:xfrm>
            <a:custGeom>
              <a:avLst/>
              <a:gdLst>
                <a:gd name="T0" fmla="*/ 56 w 123"/>
                <a:gd name="T1" fmla="*/ 1 h 154"/>
                <a:gd name="T2" fmla="*/ 122 w 123"/>
                <a:gd name="T3" fmla="*/ 122 h 154"/>
                <a:gd name="T4" fmla="*/ 121 w 123"/>
                <a:gd name="T5" fmla="*/ 125 h 154"/>
                <a:gd name="T6" fmla="*/ 70 w 123"/>
                <a:gd name="T7" fmla="*/ 153 h 154"/>
                <a:gd name="T8" fmla="*/ 67 w 123"/>
                <a:gd name="T9" fmla="*/ 152 h 154"/>
                <a:gd name="T10" fmla="*/ 1 w 123"/>
                <a:gd name="T11" fmla="*/ 31 h 154"/>
                <a:gd name="T12" fmla="*/ 2 w 123"/>
                <a:gd name="T13" fmla="*/ 28 h 154"/>
                <a:gd name="T14" fmla="*/ 53 w 123"/>
                <a:gd name="T15" fmla="*/ 0 h 154"/>
                <a:gd name="T16" fmla="*/ 56 w 123"/>
                <a:gd name="T17" fmla="*/ 1 h 154"/>
                <a:gd name="T18" fmla="*/ 56 w 123"/>
                <a:gd name="T19"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54">
                  <a:moveTo>
                    <a:pt x="56" y="1"/>
                  </a:moveTo>
                  <a:cubicBezTo>
                    <a:pt x="122" y="122"/>
                    <a:pt x="122" y="122"/>
                    <a:pt x="122" y="122"/>
                  </a:cubicBezTo>
                  <a:cubicBezTo>
                    <a:pt x="123" y="123"/>
                    <a:pt x="122" y="125"/>
                    <a:pt x="121" y="125"/>
                  </a:cubicBezTo>
                  <a:cubicBezTo>
                    <a:pt x="70" y="153"/>
                    <a:pt x="70" y="153"/>
                    <a:pt x="70" y="153"/>
                  </a:cubicBezTo>
                  <a:cubicBezTo>
                    <a:pt x="69" y="154"/>
                    <a:pt x="68" y="153"/>
                    <a:pt x="67" y="152"/>
                  </a:cubicBezTo>
                  <a:cubicBezTo>
                    <a:pt x="1" y="31"/>
                    <a:pt x="1" y="31"/>
                    <a:pt x="1" y="31"/>
                  </a:cubicBezTo>
                  <a:cubicBezTo>
                    <a:pt x="0" y="30"/>
                    <a:pt x="1" y="29"/>
                    <a:pt x="2" y="28"/>
                  </a:cubicBezTo>
                  <a:cubicBezTo>
                    <a:pt x="53" y="0"/>
                    <a:pt x="53" y="0"/>
                    <a:pt x="53" y="0"/>
                  </a:cubicBezTo>
                  <a:cubicBezTo>
                    <a:pt x="54" y="0"/>
                    <a:pt x="55" y="0"/>
                    <a:pt x="56" y="1"/>
                  </a:cubicBezTo>
                  <a:cubicBezTo>
                    <a:pt x="56" y="1"/>
                    <a:pt x="56" y="1"/>
                    <a:pt x="56" y="1"/>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4">
              <a:extLst>
                <a:ext uri="{FF2B5EF4-FFF2-40B4-BE49-F238E27FC236}">
                  <a16:creationId xmlns:a16="http://schemas.microsoft.com/office/drawing/2014/main" id="{044C7020-BEC3-43E5-8EFB-DAB0FEA0D19A}"/>
                </a:ext>
              </a:extLst>
            </p:cNvPr>
            <p:cNvSpPr>
              <a:spLocks/>
            </p:cNvSpPr>
            <p:nvPr/>
          </p:nvSpPr>
          <p:spPr bwMode="auto">
            <a:xfrm>
              <a:off x="9583738" y="3278188"/>
              <a:ext cx="182563" cy="234950"/>
            </a:xfrm>
            <a:custGeom>
              <a:avLst/>
              <a:gdLst>
                <a:gd name="T0" fmla="*/ 46 w 94"/>
                <a:gd name="T1" fmla="*/ 5 h 124"/>
                <a:gd name="T2" fmla="*/ 70 w 94"/>
                <a:gd name="T3" fmla="*/ 49 h 124"/>
                <a:gd name="T4" fmla="*/ 94 w 94"/>
                <a:gd name="T5" fmla="*/ 92 h 124"/>
                <a:gd name="T6" fmla="*/ 93 w 94"/>
                <a:gd name="T7" fmla="*/ 93 h 124"/>
                <a:gd name="T8" fmla="*/ 84 w 94"/>
                <a:gd name="T9" fmla="*/ 116 h 124"/>
                <a:gd name="T10" fmla="*/ 85 w 94"/>
                <a:gd name="T11" fmla="*/ 117 h 124"/>
                <a:gd name="T12" fmla="*/ 73 w 94"/>
                <a:gd name="T13" fmla="*/ 124 h 124"/>
                <a:gd name="T14" fmla="*/ 72 w 94"/>
                <a:gd name="T15" fmla="*/ 122 h 124"/>
                <a:gd name="T16" fmla="*/ 48 w 94"/>
                <a:gd name="T17" fmla="*/ 117 h 124"/>
                <a:gd name="T18" fmla="*/ 47 w 94"/>
                <a:gd name="T19" fmla="*/ 118 h 124"/>
                <a:gd name="T20" fmla="*/ 23 w 94"/>
                <a:gd name="T21" fmla="*/ 74 h 124"/>
                <a:gd name="T22" fmla="*/ 0 w 94"/>
                <a:gd name="T23" fmla="*/ 31 h 124"/>
                <a:gd name="T24" fmla="*/ 1 w 94"/>
                <a:gd name="T25" fmla="*/ 30 h 124"/>
                <a:gd name="T26" fmla="*/ 9 w 94"/>
                <a:gd name="T27" fmla="*/ 8 h 124"/>
                <a:gd name="T28" fmla="*/ 9 w 94"/>
                <a:gd name="T29" fmla="*/ 6 h 124"/>
                <a:gd name="T30" fmla="*/ 21 w 94"/>
                <a:gd name="T31" fmla="*/ 0 h 124"/>
                <a:gd name="T32" fmla="*/ 21 w 94"/>
                <a:gd name="T33" fmla="*/ 1 h 124"/>
                <a:gd name="T34" fmla="*/ 45 w 94"/>
                <a:gd name="T35" fmla="*/ 6 h 124"/>
                <a:gd name="T36" fmla="*/ 46 w 94"/>
                <a:gd name="T37" fmla="*/ 5 h 124"/>
                <a:gd name="T38" fmla="*/ 46 w 94"/>
                <a:gd name="T3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46" y="5"/>
                  </a:moveTo>
                  <a:cubicBezTo>
                    <a:pt x="70" y="49"/>
                    <a:pt x="70" y="49"/>
                    <a:pt x="70" y="49"/>
                  </a:cubicBezTo>
                  <a:cubicBezTo>
                    <a:pt x="94" y="92"/>
                    <a:pt x="94" y="92"/>
                    <a:pt x="94" y="92"/>
                  </a:cubicBezTo>
                  <a:cubicBezTo>
                    <a:pt x="94" y="93"/>
                    <a:pt x="93" y="93"/>
                    <a:pt x="93" y="93"/>
                  </a:cubicBezTo>
                  <a:cubicBezTo>
                    <a:pt x="84" y="98"/>
                    <a:pt x="80" y="108"/>
                    <a:pt x="84" y="116"/>
                  </a:cubicBezTo>
                  <a:cubicBezTo>
                    <a:pt x="84" y="116"/>
                    <a:pt x="85" y="117"/>
                    <a:pt x="85" y="117"/>
                  </a:cubicBezTo>
                  <a:cubicBezTo>
                    <a:pt x="73" y="124"/>
                    <a:pt x="73" y="124"/>
                    <a:pt x="73" y="124"/>
                  </a:cubicBezTo>
                  <a:cubicBezTo>
                    <a:pt x="73" y="123"/>
                    <a:pt x="73" y="123"/>
                    <a:pt x="72" y="122"/>
                  </a:cubicBezTo>
                  <a:cubicBezTo>
                    <a:pt x="68" y="115"/>
                    <a:pt x="57" y="113"/>
                    <a:pt x="48" y="117"/>
                  </a:cubicBezTo>
                  <a:cubicBezTo>
                    <a:pt x="48" y="118"/>
                    <a:pt x="48" y="118"/>
                    <a:pt x="47" y="118"/>
                  </a:cubicBezTo>
                  <a:cubicBezTo>
                    <a:pt x="23" y="74"/>
                    <a:pt x="23" y="74"/>
                    <a:pt x="23" y="74"/>
                  </a:cubicBezTo>
                  <a:cubicBezTo>
                    <a:pt x="0" y="31"/>
                    <a:pt x="0" y="31"/>
                    <a:pt x="0" y="31"/>
                  </a:cubicBezTo>
                  <a:cubicBezTo>
                    <a:pt x="0" y="31"/>
                    <a:pt x="0" y="30"/>
                    <a:pt x="1" y="30"/>
                  </a:cubicBezTo>
                  <a:cubicBezTo>
                    <a:pt x="10" y="25"/>
                    <a:pt x="14" y="15"/>
                    <a:pt x="9" y="8"/>
                  </a:cubicBezTo>
                  <a:cubicBezTo>
                    <a:pt x="9" y="7"/>
                    <a:pt x="9" y="7"/>
                    <a:pt x="9" y="6"/>
                  </a:cubicBezTo>
                  <a:cubicBezTo>
                    <a:pt x="21" y="0"/>
                    <a:pt x="21" y="0"/>
                    <a:pt x="21" y="0"/>
                  </a:cubicBezTo>
                  <a:cubicBezTo>
                    <a:pt x="21" y="0"/>
                    <a:pt x="21" y="1"/>
                    <a:pt x="21" y="1"/>
                  </a:cubicBezTo>
                  <a:cubicBezTo>
                    <a:pt x="25" y="9"/>
                    <a:pt x="36" y="11"/>
                    <a:pt x="45" y="6"/>
                  </a:cubicBezTo>
                  <a:cubicBezTo>
                    <a:pt x="46" y="6"/>
                    <a:pt x="46" y="5"/>
                    <a:pt x="46" y="5"/>
                  </a:cubicBezTo>
                  <a:cubicBezTo>
                    <a:pt x="46" y="5"/>
                    <a:pt x="46" y="5"/>
                    <a:pt x="46" y="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5">
              <a:extLst>
                <a:ext uri="{FF2B5EF4-FFF2-40B4-BE49-F238E27FC236}">
                  <a16:creationId xmlns:a16="http://schemas.microsoft.com/office/drawing/2014/main" id="{A1C2AFC0-99B9-4694-B1F6-2691E37EF4BC}"/>
                </a:ext>
              </a:extLst>
            </p:cNvPr>
            <p:cNvSpPr>
              <a:spLocks/>
            </p:cNvSpPr>
            <p:nvPr/>
          </p:nvSpPr>
          <p:spPr bwMode="auto">
            <a:xfrm>
              <a:off x="9625013" y="3348038"/>
              <a:ext cx="79375" cy="60325"/>
            </a:xfrm>
            <a:custGeom>
              <a:avLst/>
              <a:gdLst>
                <a:gd name="T0" fmla="*/ 0 w 41"/>
                <a:gd name="T1" fmla="*/ 23 h 32"/>
                <a:gd name="T2" fmla="*/ 4 w 41"/>
                <a:gd name="T3" fmla="*/ 30 h 32"/>
                <a:gd name="T4" fmla="*/ 7 w 41"/>
                <a:gd name="T5" fmla="*/ 28 h 32"/>
                <a:gd name="T6" fmla="*/ 20 w 41"/>
                <a:gd name="T7" fmla="*/ 30 h 32"/>
                <a:gd name="T8" fmla="*/ 25 w 41"/>
                <a:gd name="T9" fmla="*/ 24 h 32"/>
                <a:gd name="T10" fmla="*/ 24 w 41"/>
                <a:gd name="T11" fmla="*/ 14 h 32"/>
                <a:gd name="T12" fmla="*/ 25 w 41"/>
                <a:gd name="T13" fmla="*/ 10 h 32"/>
                <a:gd name="T14" fmla="*/ 29 w 41"/>
                <a:gd name="T15" fmla="*/ 11 h 32"/>
                <a:gd name="T16" fmla="*/ 28 w 41"/>
                <a:gd name="T17" fmla="*/ 15 h 32"/>
                <a:gd name="T18" fmla="*/ 32 w 41"/>
                <a:gd name="T19" fmla="*/ 23 h 32"/>
                <a:gd name="T20" fmla="*/ 38 w 41"/>
                <a:gd name="T21" fmla="*/ 11 h 32"/>
                <a:gd name="T22" fmla="*/ 41 w 41"/>
                <a:gd name="T23" fmla="*/ 10 h 32"/>
                <a:gd name="T24" fmla="*/ 37 w 41"/>
                <a:gd name="T25" fmla="*/ 2 h 32"/>
                <a:gd name="T26" fmla="*/ 34 w 41"/>
                <a:gd name="T27" fmla="*/ 4 h 32"/>
                <a:gd name="T28" fmla="*/ 21 w 41"/>
                <a:gd name="T29" fmla="*/ 2 h 32"/>
                <a:gd name="T30" fmla="*/ 17 w 41"/>
                <a:gd name="T31" fmla="*/ 18 h 32"/>
                <a:gd name="T32" fmla="*/ 16 w 41"/>
                <a:gd name="T33" fmla="*/ 22 h 32"/>
                <a:gd name="T34" fmla="*/ 12 w 41"/>
                <a:gd name="T35" fmla="*/ 21 h 32"/>
                <a:gd name="T36" fmla="*/ 13 w 41"/>
                <a:gd name="T37" fmla="*/ 17 h 32"/>
                <a:gd name="T38" fmla="*/ 8 w 41"/>
                <a:gd name="T39" fmla="*/ 9 h 32"/>
                <a:gd name="T40" fmla="*/ 3 w 41"/>
                <a:gd name="T41" fmla="*/ 21 h 32"/>
                <a:gd name="T42" fmla="*/ 0 w 41"/>
                <a:gd name="T43"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2">
                  <a:moveTo>
                    <a:pt x="0" y="23"/>
                  </a:moveTo>
                  <a:cubicBezTo>
                    <a:pt x="4" y="30"/>
                    <a:pt x="4" y="30"/>
                    <a:pt x="4" y="30"/>
                  </a:cubicBezTo>
                  <a:cubicBezTo>
                    <a:pt x="7" y="28"/>
                    <a:pt x="7" y="28"/>
                    <a:pt x="7" y="28"/>
                  </a:cubicBezTo>
                  <a:cubicBezTo>
                    <a:pt x="11" y="31"/>
                    <a:pt x="16" y="32"/>
                    <a:pt x="20" y="30"/>
                  </a:cubicBezTo>
                  <a:cubicBezTo>
                    <a:pt x="22" y="29"/>
                    <a:pt x="24" y="27"/>
                    <a:pt x="25" y="24"/>
                  </a:cubicBezTo>
                  <a:cubicBezTo>
                    <a:pt x="26" y="21"/>
                    <a:pt x="26" y="17"/>
                    <a:pt x="24" y="14"/>
                  </a:cubicBezTo>
                  <a:cubicBezTo>
                    <a:pt x="23" y="13"/>
                    <a:pt x="24" y="11"/>
                    <a:pt x="25" y="10"/>
                  </a:cubicBezTo>
                  <a:cubicBezTo>
                    <a:pt x="26" y="9"/>
                    <a:pt x="28" y="10"/>
                    <a:pt x="29" y="11"/>
                  </a:cubicBezTo>
                  <a:cubicBezTo>
                    <a:pt x="30" y="13"/>
                    <a:pt x="29" y="15"/>
                    <a:pt x="28" y="15"/>
                  </a:cubicBezTo>
                  <a:cubicBezTo>
                    <a:pt x="32" y="23"/>
                    <a:pt x="32" y="23"/>
                    <a:pt x="32" y="23"/>
                  </a:cubicBezTo>
                  <a:cubicBezTo>
                    <a:pt x="36" y="21"/>
                    <a:pt x="38" y="16"/>
                    <a:pt x="38" y="11"/>
                  </a:cubicBezTo>
                  <a:cubicBezTo>
                    <a:pt x="41" y="10"/>
                    <a:pt x="41" y="10"/>
                    <a:pt x="41" y="10"/>
                  </a:cubicBezTo>
                  <a:cubicBezTo>
                    <a:pt x="37" y="2"/>
                    <a:pt x="37" y="2"/>
                    <a:pt x="37" y="2"/>
                  </a:cubicBezTo>
                  <a:cubicBezTo>
                    <a:pt x="34" y="4"/>
                    <a:pt x="34" y="4"/>
                    <a:pt x="34" y="4"/>
                  </a:cubicBezTo>
                  <a:cubicBezTo>
                    <a:pt x="30" y="1"/>
                    <a:pt x="25" y="0"/>
                    <a:pt x="21" y="2"/>
                  </a:cubicBezTo>
                  <a:cubicBezTo>
                    <a:pt x="15" y="5"/>
                    <a:pt x="13" y="12"/>
                    <a:pt x="17" y="18"/>
                  </a:cubicBezTo>
                  <a:cubicBezTo>
                    <a:pt x="18" y="19"/>
                    <a:pt x="17" y="21"/>
                    <a:pt x="16" y="22"/>
                  </a:cubicBezTo>
                  <a:cubicBezTo>
                    <a:pt x="14" y="23"/>
                    <a:pt x="13" y="22"/>
                    <a:pt x="12" y="21"/>
                  </a:cubicBezTo>
                  <a:cubicBezTo>
                    <a:pt x="11" y="19"/>
                    <a:pt x="12" y="17"/>
                    <a:pt x="13" y="17"/>
                  </a:cubicBezTo>
                  <a:cubicBezTo>
                    <a:pt x="8" y="9"/>
                    <a:pt x="8" y="9"/>
                    <a:pt x="8" y="9"/>
                  </a:cubicBezTo>
                  <a:cubicBezTo>
                    <a:pt x="4" y="11"/>
                    <a:pt x="2" y="16"/>
                    <a:pt x="3" y="21"/>
                  </a:cubicBezTo>
                  <a:cubicBezTo>
                    <a:pt x="0" y="23"/>
                    <a:pt x="0" y="23"/>
                    <a:pt x="0" y="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6">
              <a:extLst>
                <a:ext uri="{FF2B5EF4-FFF2-40B4-BE49-F238E27FC236}">
                  <a16:creationId xmlns:a16="http://schemas.microsoft.com/office/drawing/2014/main" id="{3804F97D-A3BC-4AAE-B6FC-B12CF5ED3357}"/>
                </a:ext>
              </a:extLst>
            </p:cNvPr>
            <p:cNvSpPr>
              <a:spLocks/>
            </p:cNvSpPr>
            <p:nvPr/>
          </p:nvSpPr>
          <p:spPr bwMode="auto">
            <a:xfrm>
              <a:off x="9534525" y="3413125"/>
              <a:ext cx="365125" cy="198438"/>
            </a:xfrm>
            <a:custGeom>
              <a:avLst/>
              <a:gdLst>
                <a:gd name="T0" fmla="*/ 9 w 188"/>
                <a:gd name="T1" fmla="*/ 0 h 105"/>
                <a:gd name="T2" fmla="*/ 179 w 188"/>
                <a:gd name="T3" fmla="*/ 0 h 105"/>
                <a:gd name="T4" fmla="*/ 188 w 188"/>
                <a:gd name="T5" fmla="*/ 8 h 105"/>
                <a:gd name="T6" fmla="*/ 188 w 188"/>
                <a:gd name="T7" fmla="*/ 96 h 105"/>
                <a:gd name="T8" fmla="*/ 179 w 188"/>
                <a:gd name="T9" fmla="*/ 105 h 105"/>
                <a:gd name="T10" fmla="*/ 9 w 188"/>
                <a:gd name="T11" fmla="*/ 105 h 105"/>
                <a:gd name="T12" fmla="*/ 0 w 188"/>
                <a:gd name="T13" fmla="*/ 96 h 105"/>
                <a:gd name="T14" fmla="*/ 0 w 188"/>
                <a:gd name="T15" fmla="*/ 8 h 105"/>
                <a:gd name="T16" fmla="*/ 9 w 188"/>
                <a:gd name="T17" fmla="*/ 0 h 105"/>
                <a:gd name="T18" fmla="*/ 9 w 188"/>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05">
                  <a:moveTo>
                    <a:pt x="9" y="0"/>
                  </a:moveTo>
                  <a:cubicBezTo>
                    <a:pt x="179" y="0"/>
                    <a:pt x="179" y="0"/>
                    <a:pt x="179" y="0"/>
                  </a:cubicBezTo>
                  <a:cubicBezTo>
                    <a:pt x="184" y="0"/>
                    <a:pt x="188" y="4"/>
                    <a:pt x="188" y="8"/>
                  </a:cubicBezTo>
                  <a:cubicBezTo>
                    <a:pt x="188" y="96"/>
                    <a:pt x="188" y="96"/>
                    <a:pt x="188" y="96"/>
                  </a:cubicBezTo>
                  <a:cubicBezTo>
                    <a:pt x="188" y="101"/>
                    <a:pt x="184" y="105"/>
                    <a:pt x="179" y="105"/>
                  </a:cubicBezTo>
                  <a:cubicBezTo>
                    <a:pt x="9" y="105"/>
                    <a:pt x="9" y="105"/>
                    <a:pt x="9" y="105"/>
                  </a:cubicBezTo>
                  <a:cubicBezTo>
                    <a:pt x="4" y="105"/>
                    <a:pt x="0" y="101"/>
                    <a:pt x="0" y="96"/>
                  </a:cubicBezTo>
                  <a:cubicBezTo>
                    <a:pt x="0" y="8"/>
                    <a:pt x="0" y="8"/>
                    <a:pt x="0" y="8"/>
                  </a:cubicBezTo>
                  <a:cubicBezTo>
                    <a:pt x="0" y="4"/>
                    <a:pt x="4" y="0"/>
                    <a:pt x="9" y="0"/>
                  </a:cubicBezTo>
                  <a:cubicBezTo>
                    <a:pt x="9" y="0"/>
                    <a:pt x="9" y="0"/>
                    <a:pt x="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7">
              <a:extLst>
                <a:ext uri="{FF2B5EF4-FFF2-40B4-BE49-F238E27FC236}">
                  <a16:creationId xmlns:a16="http://schemas.microsoft.com/office/drawing/2014/main" id="{98E3E879-BAFE-40A0-888D-410FEAE1CDE6}"/>
                </a:ext>
              </a:extLst>
            </p:cNvPr>
            <p:cNvSpPr>
              <a:spLocks/>
            </p:cNvSpPr>
            <p:nvPr/>
          </p:nvSpPr>
          <p:spPr bwMode="auto">
            <a:xfrm>
              <a:off x="9534525" y="3435350"/>
              <a:ext cx="365125" cy="176213"/>
            </a:xfrm>
            <a:custGeom>
              <a:avLst/>
              <a:gdLst>
                <a:gd name="T0" fmla="*/ 8 w 188"/>
                <a:gd name="T1" fmla="*/ 0 h 93"/>
                <a:gd name="T2" fmla="*/ 180 w 188"/>
                <a:gd name="T3" fmla="*/ 0 h 93"/>
                <a:gd name="T4" fmla="*/ 188 w 188"/>
                <a:gd name="T5" fmla="*/ 8 h 93"/>
                <a:gd name="T6" fmla="*/ 188 w 188"/>
                <a:gd name="T7" fmla="*/ 85 h 93"/>
                <a:gd name="T8" fmla="*/ 180 w 188"/>
                <a:gd name="T9" fmla="*/ 93 h 93"/>
                <a:gd name="T10" fmla="*/ 8 w 188"/>
                <a:gd name="T11" fmla="*/ 93 h 93"/>
                <a:gd name="T12" fmla="*/ 0 w 188"/>
                <a:gd name="T13" fmla="*/ 85 h 93"/>
                <a:gd name="T14" fmla="*/ 0 w 188"/>
                <a:gd name="T15" fmla="*/ 8 h 93"/>
                <a:gd name="T16" fmla="*/ 8 w 188"/>
                <a:gd name="T17" fmla="*/ 0 h 93"/>
                <a:gd name="T18" fmla="*/ 8 w 18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93">
                  <a:moveTo>
                    <a:pt x="8" y="0"/>
                  </a:moveTo>
                  <a:cubicBezTo>
                    <a:pt x="180" y="0"/>
                    <a:pt x="180" y="0"/>
                    <a:pt x="180" y="0"/>
                  </a:cubicBezTo>
                  <a:cubicBezTo>
                    <a:pt x="185" y="0"/>
                    <a:pt x="188" y="4"/>
                    <a:pt x="188" y="8"/>
                  </a:cubicBezTo>
                  <a:cubicBezTo>
                    <a:pt x="188" y="85"/>
                    <a:pt x="188" y="85"/>
                    <a:pt x="188" y="85"/>
                  </a:cubicBezTo>
                  <a:cubicBezTo>
                    <a:pt x="188" y="89"/>
                    <a:pt x="185" y="93"/>
                    <a:pt x="18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8">
              <a:extLst>
                <a:ext uri="{FF2B5EF4-FFF2-40B4-BE49-F238E27FC236}">
                  <a16:creationId xmlns:a16="http://schemas.microsoft.com/office/drawing/2014/main" id="{72D9B6CA-4216-47C8-BB6E-0C58700579B6}"/>
                </a:ext>
              </a:extLst>
            </p:cNvPr>
            <p:cNvSpPr>
              <a:spLocks/>
            </p:cNvSpPr>
            <p:nvPr/>
          </p:nvSpPr>
          <p:spPr bwMode="auto">
            <a:xfrm>
              <a:off x="9574213" y="3435350"/>
              <a:ext cx="325438" cy="176213"/>
            </a:xfrm>
            <a:custGeom>
              <a:avLst/>
              <a:gdLst>
                <a:gd name="T0" fmla="*/ 8 w 168"/>
                <a:gd name="T1" fmla="*/ 0 h 93"/>
                <a:gd name="T2" fmla="*/ 160 w 168"/>
                <a:gd name="T3" fmla="*/ 0 h 93"/>
                <a:gd name="T4" fmla="*/ 168 w 168"/>
                <a:gd name="T5" fmla="*/ 8 h 93"/>
                <a:gd name="T6" fmla="*/ 168 w 168"/>
                <a:gd name="T7" fmla="*/ 85 h 93"/>
                <a:gd name="T8" fmla="*/ 160 w 168"/>
                <a:gd name="T9" fmla="*/ 93 h 93"/>
                <a:gd name="T10" fmla="*/ 8 w 168"/>
                <a:gd name="T11" fmla="*/ 93 h 93"/>
                <a:gd name="T12" fmla="*/ 0 w 168"/>
                <a:gd name="T13" fmla="*/ 85 h 93"/>
                <a:gd name="T14" fmla="*/ 0 w 168"/>
                <a:gd name="T15" fmla="*/ 8 h 93"/>
                <a:gd name="T16" fmla="*/ 8 w 168"/>
                <a:gd name="T17" fmla="*/ 0 h 93"/>
                <a:gd name="T18" fmla="*/ 8 w 16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93">
                  <a:moveTo>
                    <a:pt x="8" y="0"/>
                  </a:moveTo>
                  <a:cubicBezTo>
                    <a:pt x="160" y="0"/>
                    <a:pt x="160" y="0"/>
                    <a:pt x="160" y="0"/>
                  </a:cubicBezTo>
                  <a:cubicBezTo>
                    <a:pt x="165" y="0"/>
                    <a:pt x="168" y="4"/>
                    <a:pt x="168" y="8"/>
                  </a:cubicBezTo>
                  <a:cubicBezTo>
                    <a:pt x="168" y="85"/>
                    <a:pt x="168" y="85"/>
                    <a:pt x="168" y="85"/>
                  </a:cubicBezTo>
                  <a:cubicBezTo>
                    <a:pt x="168" y="89"/>
                    <a:pt x="165" y="93"/>
                    <a:pt x="16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9">
              <a:extLst>
                <a:ext uri="{FF2B5EF4-FFF2-40B4-BE49-F238E27FC236}">
                  <a16:creationId xmlns:a16="http://schemas.microsoft.com/office/drawing/2014/main" id="{7428A676-9F5F-44E9-853C-26786F5C9D7B}"/>
                </a:ext>
              </a:extLst>
            </p:cNvPr>
            <p:cNvSpPr>
              <a:spLocks/>
            </p:cNvSpPr>
            <p:nvPr/>
          </p:nvSpPr>
          <p:spPr bwMode="auto">
            <a:xfrm>
              <a:off x="9617075" y="3435350"/>
              <a:ext cx="282575" cy="176213"/>
            </a:xfrm>
            <a:custGeom>
              <a:avLst/>
              <a:gdLst>
                <a:gd name="T0" fmla="*/ 8 w 146"/>
                <a:gd name="T1" fmla="*/ 0 h 93"/>
                <a:gd name="T2" fmla="*/ 138 w 146"/>
                <a:gd name="T3" fmla="*/ 0 h 93"/>
                <a:gd name="T4" fmla="*/ 146 w 146"/>
                <a:gd name="T5" fmla="*/ 8 h 93"/>
                <a:gd name="T6" fmla="*/ 146 w 146"/>
                <a:gd name="T7" fmla="*/ 85 h 93"/>
                <a:gd name="T8" fmla="*/ 138 w 146"/>
                <a:gd name="T9" fmla="*/ 93 h 93"/>
                <a:gd name="T10" fmla="*/ 8 w 146"/>
                <a:gd name="T11" fmla="*/ 93 h 93"/>
                <a:gd name="T12" fmla="*/ 0 w 146"/>
                <a:gd name="T13" fmla="*/ 85 h 93"/>
                <a:gd name="T14" fmla="*/ 0 w 146"/>
                <a:gd name="T15" fmla="*/ 8 h 93"/>
                <a:gd name="T16" fmla="*/ 8 w 146"/>
                <a:gd name="T17" fmla="*/ 0 h 93"/>
                <a:gd name="T18" fmla="*/ 8 w 14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93">
                  <a:moveTo>
                    <a:pt x="8" y="0"/>
                  </a:moveTo>
                  <a:cubicBezTo>
                    <a:pt x="138" y="0"/>
                    <a:pt x="138" y="0"/>
                    <a:pt x="138" y="0"/>
                  </a:cubicBezTo>
                  <a:cubicBezTo>
                    <a:pt x="143" y="0"/>
                    <a:pt x="146" y="4"/>
                    <a:pt x="146" y="8"/>
                  </a:cubicBezTo>
                  <a:cubicBezTo>
                    <a:pt x="146" y="85"/>
                    <a:pt x="146" y="85"/>
                    <a:pt x="146" y="85"/>
                  </a:cubicBezTo>
                  <a:cubicBezTo>
                    <a:pt x="146" y="89"/>
                    <a:pt x="143" y="93"/>
                    <a:pt x="138"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0">
              <a:extLst>
                <a:ext uri="{FF2B5EF4-FFF2-40B4-BE49-F238E27FC236}">
                  <a16:creationId xmlns:a16="http://schemas.microsoft.com/office/drawing/2014/main" id="{DB3DD174-5E03-44AE-904E-540FD3AD8030}"/>
                </a:ext>
              </a:extLst>
            </p:cNvPr>
            <p:cNvSpPr>
              <a:spLocks/>
            </p:cNvSpPr>
            <p:nvPr/>
          </p:nvSpPr>
          <p:spPr bwMode="auto">
            <a:xfrm>
              <a:off x="9639300" y="3452813"/>
              <a:ext cx="49213" cy="49213"/>
            </a:xfrm>
            <a:custGeom>
              <a:avLst/>
              <a:gdLst>
                <a:gd name="T0" fmla="*/ 13 w 25"/>
                <a:gd name="T1" fmla="*/ 26 h 26"/>
                <a:gd name="T2" fmla="*/ 25 w 25"/>
                <a:gd name="T3" fmla="*/ 13 h 26"/>
                <a:gd name="T4" fmla="*/ 13 w 25"/>
                <a:gd name="T5" fmla="*/ 0 h 26"/>
                <a:gd name="T6" fmla="*/ 0 w 25"/>
                <a:gd name="T7" fmla="*/ 13 h 26"/>
                <a:gd name="T8" fmla="*/ 13 w 25"/>
                <a:gd name="T9" fmla="*/ 26 h 26"/>
                <a:gd name="T10" fmla="*/ 13 w 25"/>
                <a:gd name="T11" fmla="*/ 26 h 26"/>
              </a:gdLst>
              <a:ahLst/>
              <a:cxnLst>
                <a:cxn ang="0">
                  <a:pos x="T0" y="T1"/>
                </a:cxn>
                <a:cxn ang="0">
                  <a:pos x="T2" y="T3"/>
                </a:cxn>
                <a:cxn ang="0">
                  <a:pos x="T4" y="T5"/>
                </a:cxn>
                <a:cxn ang="0">
                  <a:pos x="T6" y="T7"/>
                </a:cxn>
                <a:cxn ang="0">
                  <a:pos x="T8" y="T9"/>
                </a:cxn>
                <a:cxn ang="0">
                  <a:pos x="T10" y="T11"/>
                </a:cxn>
              </a:cxnLst>
              <a:rect l="0" t="0" r="r" b="b"/>
              <a:pathLst>
                <a:path w="25" h="26">
                  <a:moveTo>
                    <a:pt x="13" y="26"/>
                  </a:moveTo>
                  <a:cubicBezTo>
                    <a:pt x="20" y="26"/>
                    <a:pt x="25" y="20"/>
                    <a:pt x="25" y="13"/>
                  </a:cubicBezTo>
                  <a:cubicBezTo>
                    <a:pt x="25" y="6"/>
                    <a:pt x="20" y="0"/>
                    <a:pt x="13" y="0"/>
                  </a:cubicBezTo>
                  <a:cubicBezTo>
                    <a:pt x="6" y="0"/>
                    <a:pt x="0" y="6"/>
                    <a:pt x="0" y="13"/>
                  </a:cubicBezTo>
                  <a:cubicBezTo>
                    <a:pt x="0" y="20"/>
                    <a:pt x="6" y="26"/>
                    <a:pt x="13" y="26"/>
                  </a:cubicBezTo>
                  <a:cubicBezTo>
                    <a:pt x="13" y="26"/>
                    <a:pt x="13" y="26"/>
                    <a:pt x="13" y="2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1">
              <a:extLst>
                <a:ext uri="{FF2B5EF4-FFF2-40B4-BE49-F238E27FC236}">
                  <a16:creationId xmlns:a16="http://schemas.microsoft.com/office/drawing/2014/main" id="{25EB9785-85A5-4264-A945-15A0FEC11DE7}"/>
                </a:ext>
              </a:extLst>
            </p:cNvPr>
            <p:cNvSpPr>
              <a:spLocks/>
            </p:cNvSpPr>
            <p:nvPr/>
          </p:nvSpPr>
          <p:spPr bwMode="auto">
            <a:xfrm>
              <a:off x="9656763" y="3471863"/>
              <a:ext cx="14288" cy="11113"/>
            </a:xfrm>
            <a:custGeom>
              <a:avLst/>
              <a:gdLst>
                <a:gd name="T0" fmla="*/ 4 w 7"/>
                <a:gd name="T1" fmla="*/ 0 h 6"/>
                <a:gd name="T2" fmla="*/ 7 w 7"/>
                <a:gd name="T3" fmla="*/ 3 h 6"/>
                <a:gd name="T4" fmla="*/ 4 w 7"/>
                <a:gd name="T5" fmla="*/ 6 h 6"/>
                <a:gd name="T6" fmla="*/ 0 w 7"/>
                <a:gd name="T7" fmla="*/ 3 h 6"/>
                <a:gd name="T8" fmla="*/ 4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6" y="0"/>
                    <a:pt x="7" y="1"/>
                    <a:pt x="7" y="3"/>
                  </a:cubicBezTo>
                  <a:cubicBezTo>
                    <a:pt x="7" y="5"/>
                    <a:pt x="6" y="6"/>
                    <a:pt x="4" y="6"/>
                  </a:cubicBezTo>
                  <a:cubicBezTo>
                    <a:pt x="2" y="6"/>
                    <a:pt x="0" y="5"/>
                    <a:pt x="0" y="3"/>
                  </a:cubicBezTo>
                  <a:cubicBezTo>
                    <a:pt x="0" y="1"/>
                    <a:pt x="2" y="0"/>
                    <a:pt x="4" y="0"/>
                  </a:cubicBezTo>
                  <a:cubicBezTo>
                    <a:pt x="4" y="0"/>
                    <a:pt x="4" y="0"/>
                    <a:pt x="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57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