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6" r:id="rId3"/>
    <p:sldId id="257" r:id="rId4"/>
    <p:sldId id="258" r:id="rId5"/>
    <p:sldId id="268" r:id="rId6"/>
    <p:sldId id="269" r:id="rId7"/>
    <p:sldId id="25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67" r:id="rId24"/>
    <p:sldId id="285" r:id="rId25"/>
    <p:sldId id="264" r:id="rId26"/>
    <p:sldId id="26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312" autoAdjust="0"/>
  </p:normalViewPr>
  <p:slideViewPr>
    <p:cSldViewPr>
      <p:cViewPr varScale="1">
        <p:scale>
          <a:sx n="73" d="100"/>
          <a:sy n="73" d="100"/>
        </p:scale>
        <p:origin x="-1076"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7484C7-BFA2-4405-A363-86E8351C13BE}" type="doc">
      <dgm:prSet loTypeId="urn:microsoft.com/office/officeart/2005/8/layout/gear1" loCatId="cycle" qsTypeId="urn:microsoft.com/office/officeart/2005/8/quickstyle/simple1" qsCatId="simple" csTypeId="urn:microsoft.com/office/officeart/2005/8/colors/accent1_2" csCatId="accent1" phldr="1"/>
      <dgm:spPr/>
    </dgm:pt>
    <dgm:pt modelId="{3D9AB212-B4E6-4A79-8E52-A6A1E6DFECC0}">
      <dgm:prSet phldrT="[Text]"/>
      <dgm:spPr/>
      <dgm:t>
        <a:bodyPr/>
        <a:lstStyle/>
        <a:p>
          <a:r>
            <a:rPr lang="en-US" dirty="0" smtClean="0"/>
            <a:t>Dangerous Road</a:t>
          </a:r>
          <a:endParaRPr lang="en-IN" dirty="0"/>
        </a:p>
      </dgm:t>
    </dgm:pt>
    <dgm:pt modelId="{B2CBDE57-D031-497C-899B-72736F6AE824}" type="parTrans" cxnId="{5CA08DD9-FDFB-4A52-8796-3C78E3B25F67}">
      <dgm:prSet/>
      <dgm:spPr/>
      <dgm:t>
        <a:bodyPr/>
        <a:lstStyle/>
        <a:p>
          <a:endParaRPr lang="en-IN"/>
        </a:p>
      </dgm:t>
    </dgm:pt>
    <dgm:pt modelId="{72BD5D88-1DE2-425B-A2A5-95FB8FBF4A86}" type="sibTrans" cxnId="{5CA08DD9-FDFB-4A52-8796-3C78E3B25F67}">
      <dgm:prSet/>
      <dgm:spPr/>
      <dgm:t>
        <a:bodyPr/>
        <a:lstStyle/>
        <a:p>
          <a:endParaRPr lang="en-IN"/>
        </a:p>
      </dgm:t>
    </dgm:pt>
    <dgm:pt modelId="{B011B872-3F1C-40BE-9C7B-261B6968C73E}">
      <dgm:prSet phldrT="[Text]"/>
      <dgm:spPr/>
      <dgm:t>
        <a:bodyPr/>
        <a:lstStyle/>
        <a:p>
          <a:r>
            <a:rPr lang="en-US" dirty="0" smtClean="0"/>
            <a:t>No of accidents</a:t>
          </a:r>
          <a:endParaRPr lang="en-IN" dirty="0"/>
        </a:p>
      </dgm:t>
    </dgm:pt>
    <dgm:pt modelId="{51DB7051-752E-4459-B95E-5863FF9ACCE2}" type="parTrans" cxnId="{2720ED2B-51CE-4E57-A3C5-9D47AE905282}">
      <dgm:prSet/>
      <dgm:spPr/>
      <dgm:t>
        <a:bodyPr/>
        <a:lstStyle/>
        <a:p>
          <a:endParaRPr lang="en-IN"/>
        </a:p>
      </dgm:t>
    </dgm:pt>
    <dgm:pt modelId="{C787C309-7805-4CDB-8137-C45194AB4423}" type="sibTrans" cxnId="{2720ED2B-51CE-4E57-A3C5-9D47AE905282}">
      <dgm:prSet/>
      <dgm:spPr/>
      <dgm:t>
        <a:bodyPr/>
        <a:lstStyle/>
        <a:p>
          <a:endParaRPr lang="en-IN"/>
        </a:p>
      </dgm:t>
    </dgm:pt>
    <dgm:pt modelId="{F0ABD9D5-013A-4573-81EE-3E61EA55A96F}">
      <dgm:prSet phldrT="[Text]"/>
      <dgm:spPr/>
      <dgm:t>
        <a:bodyPr/>
        <a:lstStyle/>
        <a:p>
          <a:r>
            <a:rPr lang="en-IN" dirty="0"/>
            <a:t>Status of the Road</a:t>
          </a:r>
        </a:p>
      </dgm:t>
    </dgm:pt>
    <dgm:pt modelId="{7407D704-A942-40C6-B55A-8C2E4DBD54CB}" type="parTrans" cxnId="{311A53EF-A01C-45A4-940C-479A73D00D5D}">
      <dgm:prSet/>
      <dgm:spPr/>
      <dgm:t>
        <a:bodyPr/>
        <a:lstStyle/>
        <a:p>
          <a:endParaRPr lang="en-IN"/>
        </a:p>
      </dgm:t>
    </dgm:pt>
    <dgm:pt modelId="{67906674-D02A-48F3-8365-440ACB39E942}" type="sibTrans" cxnId="{311A53EF-A01C-45A4-940C-479A73D00D5D}">
      <dgm:prSet/>
      <dgm:spPr/>
      <dgm:t>
        <a:bodyPr/>
        <a:lstStyle/>
        <a:p>
          <a:endParaRPr lang="en-IN"/>
        </a:p>
      </dgm:t>
    </dgm:pt>
    <dgm:pt modelId="{653E5BDC-3F3D-4E68-B66B-301F48BFE24A}" type="pres">
      <dgm:prSet presAssocID="{AB7484C7-BFA2-4405-A363-86E8351C13BE}" presName="composite" presStyleCnt="0">
        <dgm:presLayoutVars>
          <dgm:chMax val="3"/>
          <dgm:animLvl val="lvl"/>
          <dgm:resizeHandles val="exact"/>
        </dgm:presLayoutVars>
      </dgm:prSet>
      <dgm:spPr/>
    </dgm:pt>
    <dgm:pt modelId="{CC88787D-58F6-430E-AF20-3E9415F0F1A2}" type="pres">
      <dgm:prSet presAssocID="{3D9AB212-B4E6-4A79-8E52-A6A1E6DFECC0}" presName="gear1" presStyleLbl="node1" presStyleIdx="0" presStyleCnt="3">
        <dgm:presLayoutVars>
          <dgm:chMax val="1"/>
          <dgm:bulletEnabled val="1"/>
        </dgm:presLayoutVars>
      </dgm:prSet>
      <dgm:spPr/>
      <dgm:t>
        <a:bodyPr/>
        <a:lstStyle/>
        <a:p>
          <a:endParaRPr lang="en-IN"/>
        </a:p>
      </dgm:t>
    </dgm:pt>
    <dgm:pt modelId="{589FAA32-E422-4DA1-8357-6D8DF7F12ACB}" type="pres">
      <dgm:prSet presAssocID="{3D9AB212-B4E6-4A79-8E52-A6A1E6DFECC0}" presName="gear1srcNode" presStyleLbl="node1" presStyleIdx="0" presStyleCnt="3"/>
      <dgm:spPr/>
      <dgm:t>
        <a:bodyPr/>
        <a:lstStyle/>
        <a:p>
          <a:endParaRPr lang="en-US"/>
        </a:p>
      </dgm:t>
    </dgm:pt>
    <dgm:pt modelId="{D37D327A-1EBB-4A10-BD41-6AC4029139DA}" type="pres">
      <dgm:prSet presAssocID="{3D9AB212-B4E6-4A79-8E52-A6A1E6DFECC0}" presName="gear1dstNode" presStyleLbl="node1" presStyleIdx="0" presStyleCnt="3"/>
      <dgm:spPr/>
      <dgm:t>
        <a:bodyPr/>
        <a:lstStyle/>
        <a:p>
          <a:endParaRPr lang="en-US"/>
        </a:p>
      </dgm:t>
    </dgm:pt>
    <dgm:pt modelId="{0B09B90B-D792-4C1D-8F53-26CF9A08ADBA}" type="pres">
      <dgm:prSet presAssocID="{B011B872-3F1C-40BE-9C7B-261B6968C73E}" presName="gear2" presStyleLbl="node1" presStyleIdx="1" presStyleCnt="3">
        <dgm:presLayoutVars>
          <dgm:chMax val="1"/>
          <dgm:bulletEnabled val="1"/>
        </dgm:presLayoutVars>
      </dgm:prSet>
      <dgm:spPr/>
      <dgm:t>
        <a:bodyPr/>
        <a:lstStyle/>
        <a:p>
          <a:endParaRPr lang="en-US"/>
        </a:p>
      </dgm:t>
    </dgm:pt>
    <dgm:pt modelId="{5FA5C89A-45EA-4BCB-B161-3E630C8666FF}" type="pres">
      <dgm:prSet presAssocID="{B011B872-3F1C-40BE-9C7B-261B6968C73E}" presName="gear2srcNode" presStyleLbl="node1" presStyleIdx="1" presStyleCnt="3"/>
      <dgm:spPr/>
      <dgm:t>
        <a:bodyPr/>
        <a:lstStyle/>
        <a:p>
          <a:endParaRPr lang="en-US"/>
        </a:p>
      </dgm:t>
    </dgm:pt>
    <dgm:pt modelId="{3E30C50A-D7CC-49AD-BFC7-7F6E10ED0ABA}" type="pres">
      <dgm:prSet presAssocID="{B011B872-3F1C-40BE-9C7B-261B6968C73E}" presName="gear2dstNode" presStyleLbl="node1" presStyleIdx="1" presStyleCnt="3"/>
      <dgm:spPr/>
      <dgm:t>
        <a:bodyPr/>
        <a:lstStyle/>
        <a:p>
          <a:endParaRPr lang="en-US"/>
        </a:p>
      </dgm:t>
    </dgm:pt>
    <dgm:pt modelId="{4C71BEA5-10E4-4F60-8ACE-D29795095932}" type="pres">
      <dgm:prSet presAssocID="{F0ABD9D5-013A-4573-81EE-3E61EA55A96F}" presName="gear3" presStyleLbl="node1" presStyleIdx="2" presStyleCnt="3" custLinFactNeighborX="1131" custLinFactNeighborY="1627"/>
      <dgm:spPr/>
      <dgm:t>
        <a:bodyPr/>
        <a:lstStyle/>
        <a:p>
          <a:endParaRPr lang="en-IN"/>
        </a:p>
      </dgm:t>
    </dgm:pt>
    <dgm:pt modelId="{6992A697-A939-43FB-9446-DD8BE18E5FE8}" type="pres">
      <dgm:prSet presAssocID="{F0ABD9D5-013A-4573-81EE-3E61EA55A96F}" presName="gear3tx" presStyleLbl="node1" presStyleIdx="2" presStyleCnt="3">
        <dgm:presLayoutVars>
          <dgm:chMax val="1"/>
          <dgm:bulletEnabled val="1"/>
        </dgm:presLayoutVars>
      </dgm:prSet>
      <dgm:spPr/>
      <dgm:t>
        <a:bodyPr/>
        <a:lstStyle/>
        <a:p>
          <a:endParaRPr lang="en-IN"/>
        </a:p>
      </dgm:t>
    </dgm:pt>
    <dgm:pt modelId="{EB048B24-16D7-4A16-8A0F-4C00B3A218AB}" type="pres">
      <dgm:prSet presAssocID="{F0ABD9D5-013A-4573-81EE-3E61EA55A96F}" presName="gear3srcNode" presStyleLbl="node1" presStyleIdx="2" presStyleCnt="3"/>
      <dgm:spPr/>
      <dgm:t>
        <a:bodyPr/>
        <a:lstStyle/>
        <a:p>
          <a:endParaRPr lang="en-US"/>
        </a:p>
      </dgm:t>
    </dgm:pt>
    <dgm:pt modelId="{8E6F658B-BC82-4A65-AE69-490EA3702709}" type="pres">
      <dgm:prSet presAssocID="{F0ABD9D5-013A-4573-81EE-3E61EA55A96F}" presName="gear3dstNode" presStyleLbl="node1" presStyleIdx="2" presStyleCnt="3"/>
      <dgm:spPr/>
      <dgm:t>
        <a:bodyPr/>
        <a:lstStyle/>
        <a:p>
          <a:endParaRPr lang="en-US"/>
        </a:p>
      </dgm:t>
    </dgm:pt>
    <dgm:pt modelId="{902A0217-46C2-40EF-9AD0-52B39CF96D9E}" type="pres">
      <dgm:prSet presAssocID="{72BD5D88-1DE2-425B-A2A5-95FB8FBF4A86}" presName="connector1" presStyleLbl="sibTrans2D1" presStyleIdx="0" presStyleCnt="3"/>
      <dgm:spPr/>
      <dgm:t>
        <a:bodyPr/>
        <a:lstStyle/>
        <a:p>
          <a:endParaRPr lang="en-US"/>
        </a:p>
      </dgm:t>
    </dgm:pt>
    <dgm:pt modelId="{FDEBB048-BE82-45BB-9FF9-EAAA7811CF15}" type="pres">
      <dgm:prSet presAssocID="{C787C309-7805-4CDB-8137-C45194AB4423}" presName="connector2" presStyleLbl="sibTrans2D1" presStyleIdx="1" presStyleCnt="3"/>
      <dgm:spPr/>
      <dgm:t>
        <a:bodyPr/>
        <a:lstStyle/>
        <a:p>
          <a:endParaRPr lang="en-US"/>
        </a:p>
      </dgm:t>
    </dgm:pt>
    <dgm:pt modelId="{A2F7E18C-72E6-4CBB-A390-05E48AC67234}" type="pres">
      <dgm:prSet presAssocID="{67906674-D02A-48F3-8365-440ACB39E942}" presName="connector3" presStyleLbl="sibTrans2D1" presStyleIdx="2" presStyleCnt="3"/>
      <dgm:spPr/>
      <dgm:t>
        <a:bodyPr/>
        <a:lstStyle/>
        <a:p>
          <a:endParaRPr lang="en-US"/>
        </a:p>
      </dgm:t>
    </dgm:pt>
  </dgm:ptLst>
  <dgm:cxnLst>
    <dgm:cxn modelId="{2720ED2B-51CE-4E57-A3C5-9D47AE905282}" srcId="{AB7484C7-BFA2-4405-A363-86E8351C13BE}" destId="{B011B872-3F1C-40BE-9C7B-261B6968C73E}" srcOrd="1" destOrd="0" parTransId="{51DB7051-752E-4459-B95E-5863FF9ACCE2}" sibTransId="{C787C309-7805-4CDB-8137-C45194AB4423}"/>
    <dgm:cxn modelId="{DC28ADE2-5273-4599-AA32-AD482B287FE3}" type="presOf" srcId="{67906674-D02A-48F3-8365-440ACB39E942}" destId="{A2F7E18C-72E6-4CBB-A390-05E48AC67234}" srcOrd="0" destOrd="0" presId="urn:microsoft.com/office/officeart/2005/8/layout/gear1"/>
    <dgm:cxn modelId="{72F164B6-AE0C-48E3-8C7B-268036662F1C}" type="presOf" srcId="{C787C309-7805-4CDB-8137-C45194AB4423}" destId="{FDEBB048-BE82-45BB-9FF9-EAAA7811CF15}" srcOrd="0" destOrd="0" presId="urn:microsoft.com/office/officeart/2005/8/layout/gear1"/>
    <dgm:cxn modelId="{3A3ABC85-BECA-4950-92C5-138D4964EDB1}" type="presOf" srcId="{72BD5D88-1DE2-425B-A2A5-95FB8FBF4A86}" destId="{902A0217-46C2-40EF-9AD0-52B39CF96D9E}" srcOrd="0" destOrd="0" presId="urn:microsoft.com/office/officeart/2005/8/layout/gear1"/>
    <dgm:cxn modelId="{A8DC30B3-F8CA-4EF2-A7C7-397656FA36F0}" type="presOf" srcId="{AB7484C7-BFA2-4405-A363-86E8351C13BE}" destId="{653E5BDC-3F3D-4E68-B66B-301F48BFE24A}" srcOrd="0" destOrd="0" presId="urn:microsoft.com/office/officeart/2005/8/layout/gear1"/>
    <dgm:cxn modelId="{5D49534A-66C1-4042-B1EF-95FEC46AB10B}" type="presOf" srcId="{F0ABD9D5-013A-4573-81EE-3E61EA55A96F}" destId="{4C71BEA5-10E4-4F60-8ACE-D29795095932}" srcOrd="0" destOrd="0" presId="urn:microsoft.com/office/officeart/2005/8/layout/gear1"/>
    <dgm:cxn modelId="{56651280-C76D-4D06-A41F-6CFF1427D83D}" type="presOf" srcId="{B011B872-3F1C-40BE-9C7B-261B6968C73E}" destId="{0B09B90B-D792-4C1D-8F53-26CF9A08ADBA}" srcOrd="0" destOrd="0" presId="urn:microsoft.com/office/officeart/2005/8/layout/gear1"/>
    <dgm:cxn modelId="{CE192271-B12C-45D0-8C87-FD2BCC52DB32}" type="presOf" srcId="{3D9AB212-B4E6-4A79-8E52-A6A1E6DFECC0}" destId="{CC88787D-58F6-430E-AF20-3E9415F0F1A2}" srcOrd="0" destOrd="0" presId="urn:microsoft.com/office/officeart/2005/8/layout/gear1"/>
    <dgm:cxn modelId="{6E547A77-D4DC-4C86-BF90-5AC2E7D10685}" type="presOf" srcId="{F0ABD9D5-013A-4573-81EE-3E61EA55A96F}" destId="{EB048B24-16D7-4A16-8A0F-4C00B3A218AB}" srcOrd="2" destOrd="0" presId="urn:microsoft.com/office/officeart/2005/8/layout/gear1"/>
    <dgm:cxn modelId="{5C13D4E4-BEA4-459C-988C-24F397A053C3}" type="presOf" srcId="{F0ABD9D5-013A-4573-81EE-3E61EA55A96F}" destId="{8E6F658B-BC82-4A65-AE69-490EA3702709}" srcOrd="3" destOrd="0" presId="urn:microsoft.com/office/officeart/2005/8/layout/gear1"/>
    <dgm:cxn modelId="{CB97431C-62AE-47C6-9131-905047CE1150}" type="presOf" srcId="{F0ABD9D5-013A-4573-81EE-3E61EA55A96F}" destId="{6992A697-A939-43FB-9446-DD8BE18E5FE8}" srcOrd="1" destOrd="0" presId="urn:microsoft.com/office/officeart/2005/8/layout/gear1"/>
    <dgm:cxn modelId="{C6D8BF4D-29FD-489B-849C-BCC58C9FADC6}" type="presOf" srcId="{B011B872-3F1C-40BE-9C7B-261B6968C73E}" destId="{3E30C50A-D7CC-49AD-BFC7-7F6E10ED0ABA}" srcOrd="2" destOrd="0" presId="urn:microsoft.com/office/officeart/2005/8/layout/gear1"/>
    <dgm:cxn modelId="{311A53EF-A01C-45A4-940C-479A73D00D5D}" srcId="{AB7484C7-BFA2-4405-A363-86E8351C13BE}" destId="{F0ABD9D5-013A-4573-81EE-3E61EA55A96F}" srcOrd="2" destOrd="0" parTransId="{7407D704-A942-40C6-B55A-8C2E4DBD54CB}" sibTransId="{67906674-D02A-48F3-8365-440ACB39E942}"/>
    <dgm:cxn modelId="{BE034B24-24EC-4A66-94F0-0B7FAE0AA7B5}" type="presOf" srcId="{B011B872-3F1C-40BE-9C7B-261B6968C73E}" destId="{5FA5C89A-45EA-4BCB-B161-3E630C8666FF}" srcOrd="1" destOrd="0" presId="urn:microsoft.com/office/officeart/2005/8/layout/gear1"/>
    <dgm:cxn modelId="{3DA88172-68FA-49FF-8821-E349BAA15C33}" type="presOf" srcId="{3D9AB212-B4E6-4A79-8E52-A6A1E6DFECC0}" destId="{589FAA32-E422-4DA1-8357-6D8DF7F12ACB}" srcOrd="1" destOrd="0" presId="urn:microsoft.com/office/officeart/2005/8/layout/gear1"/>
    <dgm:cxn modelId="{5CA08DD9-FDFB-4A52-8796-3C78E3B25F67}" srcId="{AB7484C7-BFA2-4405-A363-86E8351C13BE}" destId="{3D9AB212-B4E6-4A79-8E52-A6A1E6DFECC0}" srcOrd="0" destOrd="0" parTransId="{B2CBDE57-D031-497C-899B-72736F6AE824}" sibTransId="{72BD5D88-1DE2-425B-A2A5-95FB8FBF4A86}"/>
    <dgm:cxn modelId="{078A4AE0-E141-410F-89A2-FE4404096779}" type="presOf" srcId="{3D9AB212-B4E6-4A79-8E52-A6A1E6DFECC0}" destId="{D37D327A-1EBB-4A10-BD41-6AC4029139DA}" srcOrd="2" destOrd="0" presId="urn:microsoft.com/office/officeart/2005/8/layout/gear1"/>
    <dgm:cxn modelId="{034D49C0-27A7-435D-97DC-55FBDC1675EF}" type="presParOf" srcId="{653E5BDC-3F3D-4E68-B66B-301F48BFE24A}" destId="{CC88787D-58F6-430E-AF20-3E9415F0F1A2}" srcOrd="0" destOrd="0" presId="urn:microsoft.com/office/officeart/2005/8/layout/gear1"/>
    <dgm:cxn modelId="{36C48C3C-5782-4C65-BC0C-9F84F4B2B174}" type="presParOf" srcId="{653E5BDC-3F3D-4E68-B66B-301F48BFE24A}" destId="{589FAA32-E422-4DA1-8357-6D8DF7F12ACB}" srcOrd="1" destOrd="0" presId="urn:microsoft.com/office/officeart/2005/8/layout/gear1"/>
    <dgm:cxn modelId="{37CAA489-A314-45E4-B9D3-83FC891EB209}" type="presParOf" srcId="{653E5BDC-3F3D-4E68-B66B-301F48BFE24A}" destId="{D37D327A-1EBB-4A10-BD41-6AC4029139DA}" srcOrd="2" destOrd="0" presId="urn:microsoft.com/office/officeart/2005/8/layout/gear1"/>
    <dgm:cxn modelId="{DFA4FA3E-FB94-4282-AE5D-E986A086591B}" type="presParOf" srcId="{653E5BDC-3F3D-4E68-B66B-301F48BFE24A}" destId="{0B09B90B-D792-4C1D-8F53-26CF9A08ADBA}" srcOrd="3" destOrd="0" presId="urn:microsoft.com/office/officeart/2005/8/layout/gear1"/>
    <dgm:cxn modelId="{199C82A9-1C7C-42FB-BB08-58E40B61C163}" type="presParOf" srcId="{653E5BDC-3F3D-4E68-B66B-301F48BFE24A}" destId="{5FA5C89A-45EA-4BCB-B161-3E630C8666FF}" srcOrd="4" destOrd="0" presId="urn:microsoft.com/office/officeart/2005/8/layout/gear1"/>
    <dgm:cxn modelId="{69C51943-A05D-4193-B0CE-B7AD72A772F6}" type="presParOf" srcId="{653E5BDC-3F3D-4E68-B66B-301F48BFE24A}" destId="{3E30C50A-D7CC-49AD-BFC7-7F6E10ED0ABA}" srcOrd="5" destOrd="0" presId="urn:microsoft.com/office/officeart/2005/8/layout/gear1"/>
    <dgm:cxn modelId="{4753B729-0E96-48E6-87D1-A32E925FA37E}" type="presParOf" srcId="{653E5BDC-3F3D-4E68-B66B-301F48BFE24A}" destId="{4C71BEA5-10E4-4F60-8ACE-D29795095932}" srcOrd="6" destOrd="0" presId="urn:microsoft.com/office/officeart/2005/8/layout/gear1"/>
    <dgm:cxn modelId="{5EAAB27F-0A1B-45C3-A87B-3C7930CF4408}" type="presParOf" srcId="{653E5BDC-3F3D-4E68-B66B-301F48BFE24A}" destId="{6992A697-A939-43FB-9446-DD8BE18E5FE8}" srcOrd="7" destOrd="0" presId="urn:microsoft.com/office/officeart/2005/8/layout/gear1"/>
    <dgm:cxn modelId="{76EB55ED-AA61-4E9D-B04A-3121BB358083}" type="presParOf" srcId="{653E5BDC-3F3D-4E68-B66B-301F48BFE24A}" destId="{EB048B24-16D7-4A16-8A0F-4C00B3A218AB}" srcOrd="8" destOrd="0" presId="urn:microsoft.com/office/officeart/2005/8/layout/gear1"/>
    <dgm:cxn modelId="{7FF5CBCC-2C05-4BED-9212-F943C798B85A}" type="presParOf" srcId="{653E5BDC-3F3D-4E68-B66B-301F48BFE24A}" destId="{8E6F658B-BC82-4A65-AE69-490EA3702709}" srcOrd="9" destOrd="0" presId="urn:microsoft.com/office/officeart/2005/8/layout/gear1"/>
    <dgm:cxn modelId="{CA8094A2-2396-4980-AAE4-C32A21F9BFF3}" type="presParOf" srcId="{653E5BDC-3F3D-4E68-B66B-301F48BFE24A}" destId="{902A0217-46C2-40EF-9AD0-52B39CF96D9E}" srcOrd="10" destOrd="0" presId="urn:microsoft.com/office/officeart/2005/8/layout/gear1"/>
    <dgm:cxn modelId="{7346D92F-9168-4327-81DD-4C2B3903EB11}" type="presParOf" srcId="{653E5BDC-3F3D-4E68-B66B-301F48BFE24A}" destId="{FDEBB048-BE82-45BB-9FF9-EAAA7811CF15}" srcOrd="11" destOrd="0" presId="urn:microsoft.com/office/officeart/2005/8/layout/gear1"/>
    <dgm:cxn modelId="{45B6B603-418C-4A27-8A45-36CE0528F8B2}" type="presParOf" srcId="{653E5BDC-3F3D-4E68-B66B-301F48BFE24A}" destId="{A2F7E18C-72E6-4CBB-A390-05E48AC67234}" srcOrd="12" destOrd="0" presId="urn:microsoft.com/office/officeart/2005/8/layout/gear1"/>
  </dgm:cxnLst>
  <dgm:bg/>
  <dgm:whole/>
</dgm:dataModel>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AF3A480-BEFF-4FC8-9296-FFE7B9B1C231}" type="datetimeFigureOut">
              <a:rPr lang="en-US" smtClean="0"/>
              <a:pPr/>
              <a:t>15-May-20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E970F1D0-02D2-4552-A158-93B94E285C7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F3A480-BEFF-4FC8-9296-FFE7B9B1C231}" type="datetimeFigureOut">
              <a:rPr lang="en-US" smtClean="0"/>
              <a:pPr/>
              <a:t>15-May-20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70F1D0-02D2-4552-A158-93B94E285C7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F3A480-BEFF-4FC8-9296-FFE7B9B1C231}" type="datetimeFigureOut">
              <a:rPr lang="en-US" smtClean="0"/>
              <a:pPr/>
              <a:t>15-May-20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70F1D0-02D2-4552-A158-93B94E285C7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F3A480-BEFF-4FC8-9296-FFE7B9B1C231}" type="datetimeFigureOut">
              <a:rPr lang="en-US" smtClean="0"/>
              <a:pPr/>
              <a:t>15-May-20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70F1D0-02D2-4552-A158-93B94E285C7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AF3A480-BEFF-4FC8-9296-FFE7B9B1C231}" type="datetimeFigureOut">
              <a:rPr lang="en-US" smtClean="0"/>
              <a:pPr/>
              <a:t>15-May-20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70F1D0-02D2-4552-A158-93B94E285C7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AF3A480-BEFF-4FC8-9296-FFE7B9B1C231}" type="datetimeFigureOut">
              <a:rPr lang="en-US" smtClean="0"/>
              <a:pPr/>
              <a:t>15-May-20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70F1D0-02D2-4552-A158-93B94E285C7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AF3A480-BEFF-4FC8-9296-FFE7B9B1C231}" type="datetimeFigureOut">
              <a:rPr lang="en-US" smtClean="0"/>
              <a:pPr/>
              <a:t>15-May-20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70F1D0-02D2-4552-A158-93B94E285C7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AF3A480-BEFF-4FC8-9296-FFE7B9B1C231}" type="datetimeFigureOut">
              <a:rPr lang="en-US" smtClean="0"/>
              <a:pPr/>
              <a:t>15-May-20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70F1D0-02D2-4552-A158-93B94E285C7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F3A480-BEFF-4FC8-9296-FFE7B9B1C231}" type="datetimeFigureOut">
              <a:rPr lang="en-US" smtClean="0"/>
              <a:pPr/>
              <a:t>15-May-20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70F1D0-02D2-4552-A158-93B94E285C7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AF3A480-BEFF-4FC8-9296-FFE7B9B1C231}" type="datetimeFigureOut">
              <a:rPr lang="en-US" smtClean="0"/>
              <a:pPr/>
              <a:t>15-May-20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70F1D0-02D2-4552-A158-93B94E285C7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AF3A480-BEFF-4FC8-9296-FFE7B9B1C231}" type="datetimeFigureOut">
              <a:rPr lang="en-US" smtClean="0"/>
              <a:pPr/>
              <a:t>15-May-20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E970F1D0-02D2-4552-A158-93B94E285C70}"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AF3A480-BEFF-4FC8-9296-FFE7B9B1C231}" type="datetimeFigureOut">
              <a:rPr lang="en-US" smtClean="0"/>
              <a:pPr/>
              <a:t>15-May-20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970F1D0-02D2-4552-A158-93B94E285C70}"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42984"/>
            <a:ext cx="4143404" cy="4129118"/>
          </a:xfrm>
        </p:spPr>
        <p:txBody>
          <a:bodyPr>
            <a:noAutofit/>
          </a:bodyPr>
          <a:lstStyle/>
          <a:p>
            <a:pPr algn="ctr"/>
            <a:r>
              <a:rPr lang="en-US" sz="5400"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Dangerous Roads Prediction</a:t>
            </a:r>
            <a:endParaRPr lang="en-IN" sz="5400"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endParaRPr>
          </a:p>
        </p:txBody>
      </p:sp>
      <p:pic>
        <p:nvPicPr>
          <p:cNvPr id="3" name="Picture 2" descr="r2.jpg"/>
          <p:cNvPicPr>
            <a:picLocks noChangeAspect="1"/>
          </p:cNvPicPr>
          <p:nvPr/>
        </p:nvPicPr>
        <p:blipFill>
          <a:blip r:embed="rId2"/>
          <a:stretch>
            <a:fillRect/>
          </a:stretch>
        </p:blipFill>
        <p:spPr>
          <a:xfrm>
            <a:off x="3857620" y="1714488"/>
            <a:ext cx="5286380" cy="4500570"/>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918418"/>
          </a:xfrm>
        </p:spPr>
        <p:txBody>
          <a:bodyPr>
            <a:noAutofit/>
          </a:bodyPr>
          <a:lstStyle/>
          <a:p>
            <a:r>
              <a:rPr lang="en-US" sz="4000" dirty="0" smtClean="0"/>
              <a:t/>
            </a:r>
            <a:br>
              <a:rPr lang="en-US" sz="4000" dirty="0" smtClean="0"/>
            </a:br>
            <a:r>
              <a:rPr lang="en-US" sz="4000" dirty="0" smtClean="0"/>
              <a:t>Results</a:t>
            </a:r>
            <a:endParaRPr lang="en-US" sz="4000" dirty="0"/>
          </a:p>
        </p:txBody>
      </p:sp>
      <p:sp>
        <p:nvSpPr>
          <p:cNvPr id="3" name="Content Placeholder 2"/>
          <p:cNvSpPr>
            <a:spLocks noGrp="1"/>
          </p:cNvSpPr>
          <p:nvPr>
            <p:ph idx="1"/>
          </p:nvPr>
        </p:nvSpPr>
        <p:spPr>
          <a:xfrm>
            <a:off x="285720" y="1428736"/>
            <a:ext cx="8401080" cy="5214974"/>
          </a:xfrm>
        </p:spPr>
        <p:txBody>
          <a:bodyPr/>
          <a:lstStyle/>
          <a:p>
            <a:r>
              <a:rPr lang="en-IN" sz="2000" b="1" dirty="0" smtClean="0">
                <a:latin typeface="+mj-lt"/>
              </a:rPr>
              <a:t>Step-3: Identifying no of </a:t>
            </a:r>
            <a:r>
              <a:rPr lang="en-IN" sz="2000" b="1" dirty="0" smtClean="0">
                <a:latin typeface="+mj-lt"/>
              </a:rPr>
              <a:t>Districts</a:t>
            </a:r>
          </a:p>
          <a:p>
            <a:endParaRPr lang="en-IN" sz="2000" b="1" dirty="0" smtClean="0">
              <a:latin typeface="+mj-lt"/>
            </a:endParaRPr>
          </a:p>
          <a:p>
            <a:pPr>
              <a:buNone/>
            </a:pPr>
            <a:endParaRPr lang="en-IN" sz="2000" b="1" dirty="0" smtClean="0">
              <a:latin typeface="+mj-lt"/>
            </a:endParaRPr>
          </a:p>
          <a:p>
            <a:endParaRPr lang="en-IN" sz="2000" b="1" dirty="0" smtClean="0">
              <a:latin typeface="+mj-lt"/>
            </a:endParaRPr>
          </a:p>
          <a:p>
            <a:r>
              <a:rPr lang="en-IN" sz="2000" b="1" dirty="0" smtClean="0">
                <a:latin typeface="+mj-lt"/>
              </a:rPr>
              <a:t>Step </a:t>
            </a:r>
            <a:r>
              <a:rPr lang="en-IN" sz="2000" b="1" dirty="0" smtClean="0">
                <a:latin typeface="+mj-lt"/>
              </a:rPr>
              <a:t>4: District Mappings</a:t>
            </a:r>
            <a:endParaRPr lang="en-US" sz="2000" dirty="0" smtClean="0">
              <a:latin typeface="+mj-lt"/>
            </a:endParaRPr>
          </a:p>
          <a:p>
            <a:pPr>
              <a:buNone/>
            </a:pPr>
            <a:endParaRPr lang="en-US" sz="2000" dirty="0">
              <a:latin typeface="+mj-lt"/>
            </a:endParaRPr>
          </a:p>
        </p:txBody>
      </p:sp>
      <p:pic>
        <p:nvPicPr>
          <p:cNvPr id="6" name="Picture 5" descr="d7t.PNG"/>
          <p:cNvPicPr/>
          <p:nvPr/>
        </p:nvPicPr>
        <p:blipFill>
          <a:blip r:embed="rId2"/>
          <a:stretch>
            <a:fillRect/>
          </a:stretch>
        </p:blipFill>
        <p:spPr>
          <a:xfrm>
            <a:off x="857224" y="1928802"/>
            <a:ext cx="5731510" cy="1049655"/>
          </a:xfrm>
          <a:prstGeom prst="rect">
            <a:avLst/>
          </a:prstGeom>
        </p:spPr>
      </p:pic>
      <p:pic>
        <p:nvPicPr>
          <p:cNvPr id="7" name="Picture 6" descr="d8t.PNG"/>
          <p:cNvPicPr/>
          <p:nvPr/>
        </p:nvPicPr>
        <p:blipFill>
          <a:blip r:embed="rId3"/>
          <a:stretch>
            <a:fillRect/>
          </a:stretch>
        </p:blipFill>
        <p:spPr>
          <a:xfrm>
            <a:off x="1428728" y="3357562"/>
            <a:ext cx="4985006" cy="32958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918418"/>
          </a:xfrm>
        </p:spPr>
        <p:txBody>
          <a:bodyPr>
            <a:noAutofit/>
          </a:bodyPr>
          <a:lstStyle/>
          <a:p>
            <a:r>
              <a:rPr lang="en-US" sz="4000" dirty="0" smtClean="0"/>
              <a:t/>
            </a:r>
            <a:br>
              <a:rPr lang="en-US" sz="4000" dirty="0" smtClean="0"/>
            </a:br>
            <a:r>
              <a:rPr lang="en-US" sz="4000" dirty="0" smtClean="0"/>
              <a:t>Results</a:t>
            </a:r>
            <a:endParaRPr lang="en-US" sz="4000" dirty="0"/>
          </a:p>
        </p:txBody>
      </p:sp>
      <p:sp>
        <p:nvSpPr>
          <p:cNvPr id="3" name="Content Placeholder 2"/>
          <p:cNvSpPr>
            <a:spLocks noGrp="1"/>
          </p:cNvSpPr>
          <p:nvPr>
            <p:ph idx="1"/>
          </p:nvPr>
        </p:nvSpPr>
        <p:spPr>
          <a:xfrm>
            <a:off x="285720" y="1428736"/>
            <a:ext cx="8401080" cy="5214974"/>
          </a:xfrm>
        </p:spPr>
        <p:txBody>
          <a:bodyPr/>
          <a:lstStyle/>
          <a:p>
            <a:pPr>
              <a:buNone/>
            </a:pPr>
            <a:r>
              <a:rPr lang="en-IN" sz="2000" b="1" dirty="0" smtClean="0">
                <a:latin typeface="+mj-lt"/>
              </a:rPr>
              <a:t>Step-5: Identifying no of Roads</a:t>
            </a:r>
            <a:endParaRPr lang="en-US" sz="2000" dirty="0" smtClean="0">
              <a:latin typeface="+mj-lt"/>
            </a:endParaRPr>
          </a:p>
          <a:p>
            <a:pPr>
              <a:buNone/>
            </a:pPr>
            <a:endParaRPr lang="en-US" sz="2000" dirty="0" smtClean="0">
              <a:latin typeface="+mj-lt"/>
            </a:endParaRPr>
          </a:p>
          <a:p>
            <a:pPr>
              <a:buNone/>
            </a:pPr>
            <a:endParaRPr lang="en-US" sz="2000" dirty="0">
              <a:latin typeface="+mj-lt"/>
            </a:endParaRPr>
          </a:p>
        </p:txBody>
      </p:sp>
      <p:pic>
        <p:nvPicPr>
          <p:cNvPr id="8" name="Picture 7" descr="d9t.PNG"/>
          <p:cNvPicPr/>
          <p:nvPr/>
        </p:nvPicPr>
        <p:blipFill>
          <a:blip r:embed="rId2"/>
          <a:stretch>
            <a:fillRect/>
          </a:stretch>
        </p:blipFill>
        <p:spPr>
          <a:xfrm>
            <a:off x="857225" y="1924290"/>
            <a:ext cx="6734924" cy="421935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918418"/>
          </a:xfrm>
        </p:spPr>
        <p:txBody>
          <a:bodyPr>
            <a:noAutofit/>
          </a:bodyPr>
          <a:lstStyle/>
          <a:p>
            <a:r>
              <a:rPr lang="en-US" sz="4000" dirty="0" smtClean="0"/>
              <a:t/>
            </a:r>
            <a:br>
              <a:rPr lang="en-US" sz="4000" dirty="0" smtClean="0"/>
            </a:br>
            <a:r>
              <a:rPr lang="en-US" sz="4000" dirty="0" smtClean="0"/>
              <a:t>Results</a:t>
            </a:r>
            <a:endParaRPr lang="en-US" sz="4000" dirty="0"/>
          </a:p>
        </p:txBody>
      </p:sp>
      <p:sp>
        <p:nvSpPr>
          <p:cNvPr id="3" name="Content Placeholder 2"/>
          <p:cNvSpPr>
            <a:spLocks noGrp="1"/>
          </p:cNvSpPr>
          <p:nvPr>
            <p:ph idx="1"/>
          </p:nvPr>
        </p:nvSpPr>
        <p:spPr>
          <a:xfrm>
            <a:off x="285720" y="1428736"/>
            <a:ext cx="8401080" cy="5214974"/>
          </a:xfrm>
        </p:spPr>
        <p:txBody>
          <a:bodyPr/>
          <a:lstStyle/>
          <a:p>
            <a:pPr>
              <a:buNone/>
            </a:pPr>
            <a:r>
              <a:rPr lang="en-IN" sz="2000" b="1" dirty="0" smtClean="0">
                <a:latin typeface="+mj-lt"/>
              </a:rPr>
              <a:t>Step-6: Road Mappings</a:t>
            </a:r>
            <a:endParaRPr lang="en-US" sz="2000" dirty="0" smtClean="0">
              <a:latin typeface="+mj-lt"/>
            </a:endParaRPr>
          </a:p>
          <a:p>
            <a:pPr>
              <a:buNone/>
            </a:pPr>
            <a:endParaRPr lang="en-US" sz="2000" dirty="0" smtClean="0">
              <a:latin typeface="+mj-lt"/>
            </a:endParaRPr>
          </a:p>
        </p:txBody>
      </p:sp>
      <p:pic>
        <p:nvPicPr>
          <p:cNvPr id="5" name="Picture 4" descr="d12t.PNG"/>
          <p:cNvPicPr/>
          <p:nvPr/>
        </p:nvPicPr>
        <p:blipFill>
          <a:blip r:embed="rId2"/>
          <a:stretch>
            <a:fillRect/>
          </a:stretch>
        </p:blipFill>
        <p:spPr>
          <a:xfrm>
            <a:off x="1000100" y="2143116"/>
            <a:ext cx="5023108" cy="38609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918418"/>
          </a:xfrm>
        </p:spPr>
        <p:txBody>
          <a:bodyPr>
            <a:noAutofit/>
          </a:bodyPr>
          <a:lstStyle/>
          <a:p>
            <a:r>
              <a:rPr lang="en-US" sz="4000" dirty="0" smtClean="0"/>
              <a:t/>
            </a:r>
            <a:br>
              <a:rPr lang="en-US" sz="4000" dirty="0" smtClean="0"/>
            </a:br>
            <a:r>
              <a:rPr lang="en-US" sz="4000" dirty="0" smtClean="0"/>
              <a:t>Results</a:t>
            </a:r>
            <a:endParaRPr lang="en-US" sz="4000" dirty="0"/>
          </a:p>
        </p:txBody>
      </p:sp>
      <p:sp>
        <p:nvSpPr>
          <p:cNvPr id="3" name="Content Placeholder 2"/>
          <p:cNvSpPr>
            <a:spLocks noGrp="1"/>
          </p:cNvSpPr>
          <p:nvPr>
            <p:ph idx="1"/>
          </p:nvPr>
        </p:nvSpPr>
        <p:spPr>
          <a:xfrm>
            <a:off x="285720" y="1428736"/>
            <a:ext cx="8401080" cy="5214974"/>
          </a:xfrm>
        </p:spPr>
        <p:txBody>
          <a:bodyPr/>
          <a:lstStyle/>
          <a:p>
            <a:pPr>
              <a:buNone/>
            </a:pPr>
            <a:r>
              <a:rPr lang="en-IN" sz="2000" b="1" dirty="0" smtClean="0">
                <a:latin typeface="+mj-lt"/>
              </a:rPr>
              <a:t>Step-7: Nominal to Numeric Conversion</a:t>
            </a:r>
            <a:endParaRPr lang="en-US" sz="2000" dirty="0" smtClean="0">
              <a:latin typeface="+mj-lt"/>
            </a:endParaRPr>
          </a:p>
          <a:p>
            <a:pPr>
              <a:buNone/>
            </a:pPr>
            <a:endParaRPr lang="en-US" sz="2000" dirty="0" smtClean="0">
              <a:latin typeface="+mj-lt"/>
            </a:endParaRPr>
          </a:p>
        </p:txBody>
      </p:sp>
      <p:pic>
        <p:nvPicPr>
          <p:cNvPr id="6" name="Picture 5" descr="d18t.PNG"/>
          <p:cNvPicPr/>
          <p:nvPr/>
        </p:nvPicPr>
        <p:blipFill>
          <a:blip r:embed="rId2"/>
          <a:stretch>
            <a:fillRect/>
          </a:stretch>
        </p:blipFill>
        <p:spPr>
          <a:xfrm>
            <a:off x="714348" y="2071678"/>
            <a:ext cx="6858048" cy="371477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rmAutofit/>
          </a:bodyPr>
          <a:lstStyle/>
          <a:p>
            <a:r>
              <a:rPr lang="en-US" sz="4000" dirty="0" smtClean="0"/>
              <a:t>Results</a:t>
            </a:r>
            <a:endParaRPr lang="en-US" sz="4000" dirty="0"/>
          </a:p>
        </p:txBody>
      </p:sp>
      <p:sp>
        <p:nvSpPr>
          <p:cNvPr id="3" name="Content Placeholder 2"/>
          <p:cNvSpPr>
            <a:spLocks noGrp="1"/>
          </p:cNvSpPr>
          <p:nvPr>
            <p:ph idx="1"/>
          </p:nvPr>
        </p:nvSpPr>
        <p:spPr>
          <a:xfrm>
            <a:off x="142844" y="1357298"/>
            <a:ext cx="8715436" cy="5357850"/>
          </a:xfrm>
        </p:spPr>
        <p:txBody>
          <a:bodyPr>
            <a:normAutofit/>
          </a:bodyPr>
          <a:lstStyle/>
          <a:p>
            <a:r>
              <a:rPr lang="en-IN" sz="2000" b="1" dirty="0" smtClean="0">
                <a:latin typeface="+mj-lt"/>
              </a:rPr>
              <a:t>Step-8: Arranging the rows in Descending Order i.e., identifying the </a:t>
            </a:r>
            <a:r>
              <a:rPr lang="en-IN" sz="2000" b="1" dirty="0" smtClean="0">
                <a:latin typeface="+mj-lt"/>
              </a:rPr>
              <a:t>Road </a:t>
            </a:r>
          </a:p>
          <a:p>
            <a:pPr>
              <a:buNone/>
            </a:pPr>
            <a:r>
              <a:rPr lang="en-IN" sz="2000" b="1" dirty="0" smtClean="0">
                <a:latin typeface="+mj-lt"/>
              </a:rPr>
              <a:t>                   with </a:t>
            </a:r>
            <a:r>
              <a:rPr lang="en-IN" sz="2000" b="1" dirty="0" smtClean="0">
                <a:latin typeface="+mj-lt"/>
              </a:rPr>
              <a:t>Major </a:t>
            </a:r>
            <a:r>
              <a:rPr lang="en-IN" sz="2000" b="1" dirty="0" smtClean="0">
                <a:latin typeface="+mj-lt"/>
              </a:rPr>
              <a:t>Accidents.</a:t>
            </a:r>
          </a:p>
          <a:p>
            <a:pPr>
              <a:buNone/>
            </a:pPr>
            <a:endParaRPr lang="en-IN" sz="2000" b="1" dirty="0" smtClean="0">
              <a:latin typeface="+mj-lt"/>
            </a:endParaRPr>
          </a:p>
          <a:p>
            <a:pPr>
              <a:buNone/>
            </a:pPr>
            <a:endParaRPr lang="en-IN" sz="2000" b="1" dirty="0" smtClean="0">
              <a:latin typeface="+mj-lt"/>
            </a:endParaRPr>
          </a:p>
          <a:p>
            <a:pPr>
              <a:buNone/>
            </a:pPr>
            <a:endParaRPr lang="en-IN" sz="2000" b="1" dirty="0" smtClean="0">
              <a:latin typeface="+mj-lt"/>
            </a:endParaRPr>
          </a:p>
          <a:p>
            <a:pPr>
              <a:buNone/>
            </a:pPr>
            <a:endParaRPr lang="en-IN" sz="2000" b="1" dirty="0" smtClean="0">
              <a:latin typeface="+mj-lt"/>
            </a:endParaRPr>
          </a:p>
          <a:p>
            <a:pPr>
              <a:buNone/>
            </a:pPr>
            <a:endParaRPr lang="en-IN" sz="2000" b="1" dirty="0" smtClean="0">
              <a:latin typeface="+mj-lt"/>
            </a:endParaRPr>
          </a:p>
          <a:p>
            <a:pPr>
              <a:buNone/>
            </a:pPr>
            <a:endParaRPr lang="en-IN" sz="2000" b="1" dirty="0" smtClean="0">
              <a:latin typeface="+mj-lt"/>
            </a:endParaRPr>
          </a:p>
          <a:p>
            <a:pPr>
              <a:buNone/>
            </a:pPr>
            <a:endParaRPr lang="en-IN" sz="2000" b="1" dirty="0" smtClean="0">
              <a:latin typeface="+mj-lt"/>
            </a:endParaRPr>
          </a:p>
          <a:p>
            <a:pPr>
              <a:buNone/>
            </a:pPr>
            <a:endParaRPr lang="en-IN" sz="2000" b="1" dirty="0" smtClean="0">
              <a:latin typeface="+mj-lt"/>
            </a:endParaRPr>
          </a:p>
          <a:p>
            <a:r>
              <a:rPr lang="en-IN" sz="2000" b="1" dirty="0" smtClean="0">
                <a:latin typeface="+mj-lt"/>
              </a:rPr>
              <a:t>Step-9</a:t>
            </a:r>
            <a:r>
              <a:rPr lang="en-IN" sz="2000" b="1" dirty="0" smtClean="0">
                <a:latin typeface="+mj-lt"/>
              </a:rPr>
              <a:t>: Identifying the no of Dangerous and Non-Dangerous Roads in the Data set</a:t>
            </a:r>
            <a:endParaRPr lang="en-US" sz="2000" dirty="0" smtClean="0">
              <a:latin typeface="+mj-lt"/>
            </a:endParaRPr>
          </a:p>
          <a:p>
            <a:pPr>
              <a:buNone/>
            </a:pPr>
            <a:endParaRPr lang="en-IN" sz="2000" b="1" dirty="0" smtClean="0">
              <a:latin typeface="+mj-lt"/>
            </a:endParaRPr>
          </a:p>
          <a:p>
            <a:pPr>
              <a:buNone/>
            </a:pPr>
            <a:endParaRPr lang="en-US" sz="2000" dirty="0" smtClean="0">
              <a:latin typeface="+mj-lt"/>
            </a:endParaRPr>
          </a:p>
          <a:p>
            <a:endParaRPr lang="en-US" sz="2000" dirty="0">
              <a:latin typeface="+mj-lt"/>
            </a:endParaRPr>
          </a:p>
        </p:txBody>
      </p:sp>
      <p:pic>
        <p:nvPicPr>
          <p:cNvPr id="4" name="Picture 3" descr="d23t.PNG"/>
          <p:cNvPicPr/>
          <p:nvPr/>
        </p:nvPicPr>
        <p:blipFill>
          <a:blip r:embed="rId2"/>
          <a:stretch>
            <a:fillRect/>
          </a:stretch>
        </p:blipFill>
        <p:spPr>
          <a:xfrm>
            <a:off x="1357290" y="2214554"/>
            <a:ext cx="5517196" cy="2643206"/>
          </a:xfrm>
          <a:prstGeom prst="rect">
            <a:avLst/>
          </a:prstGeom>
        </p:spPr>
      </p:pic>
      <p:pic>
        <p:nvPicPr>
          <p:cNvPr id="5" name="Picture 4" descr="d24t.PNG"/>
          <p:cNvPicPr/>
          <p:nvPr/>
        </p:nvPicPr>
        <p:blipFill>
          <a:blip r:embed="rId3"/>
          <a:stretch>
            <a:fillRect/>
          </a:stretch>
        </p:blipFill>
        <p:spPr>
          <a:xfrm>
            <a:off x="2143108" y="5500702"/>
            <a:ext cx="3251367" cy="102240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rmAutofit/>
          </a:bodyPr>
          <a:lstStyle/>
          <a:p>
            <a:r>
              <a:rPr lang="en-US" sz="4000" dirty="0" smtClean="0"/>
              <a:t>Results</a:t>
            </a:r>
            <a:endParaRPr lang="en-US" sz="4000" dirty="0"/>
          </a:p>
        </p:txBody>
      </p:sp>
      <p:sp>
        <p:nvSpPr>
          <p:cNvPr id="3" name="Content Placeholder 2"/>
          <p:cNvSpPr>
            <a:spLocks noGrp="1"/>
          </p:cNvSpPr>
          <p:nvPr>
            <p:ph idx="1"/>
          </p:nvPr>
        </p:nvSpPr>
        <p:spPr>
          <a:xfrm>
            <a:off x="142844" y="1357298"/>
            <a:ext cx="8715436" cy="5357850"/>
          </a:xfrm>
        </p:spPr>
        <p:txBody>
          <a:bodyPr>
            <a:normAutofit/>
          </a:bodyPr>
          <a:lstStyle/>
          <a:p>
            <a:r>
              <a:rPr lang="en-IN" sz="2000" b="1" dirty="0" smtClean="0">
                <a:latin typeface="+mj-lt"/>
              </a:rPr>
              <a:t>Step-10: </a:t>
            </a:r>
            <a:r>
              <a:rPr lang="en-IN" sz="2000" b="1" dirty="0" smtClean="0">
                <a:latin typeface="+mj-lt"/>
              </a:rPr>
              <a:t>Classifying Dangerous &amp; Non-dangerous roads by plotting them in a </a:t>
            </a:r>
            <a:endParaRPr lang="en-IN" sz="2000" b="1" dirty="0" smtClean="0">
              <a:latin typeface="+mj-lt"/>
            </a:endParaRPr>
          </a:p>
          <a:p>
            <a:pPr>
              <a:buNone/>
            </a:pPr>
            <a:r>
              <a:rPr lang="en-IN" sz="2000" b="1" dirty="0" smtClean="0">
                <a:latin typeface="+mj-lt"/>
              </a:rPr>
              <a:t>                      graph</a:t>
            </a:r>
          </a:p>
          <a:p>
            <a:pPr>
              <a:buNone/>
            </a:pPr>
            <a:endParaRPr lang="en-IN" sz="2000" b="1" dirty="0" smtClean="0">
              <a:latin typeface="+mj-lt"/>
            </a:endParaRPr>
          </a:p>
          <a:p>
            <a:pPr>
              <a:buNone/>
            </a:pPr>
            <a:endParaRPr lang="en-IN" sz="2000" b="1" dirty="0" smtClean="0">
              <a:latin typeface="+mj-lt"/>
            </a:endParaRPr>
          </a:p>
          <a:p>
            <a:pPr>
              <a:buNone/>
            </a:pPr>
            <a:endParaRPr lang="en-IN" sz="2000" b="1" dirty="0" smtClean="0">
              <a:latin typeface="+mj-lt"/>
            </a:endParaRPr>
          </a:p>
          <a:p>
            <a:pPr>
              <a:buNone/>
            </a:pPr>
            <a:endParaRPr lang="en-IN" sz="2000" b="1" dirty="0" smtClean="0">
              <a:latin typeface="+mj-lt"/>
            </a:endParaRPr>
          </a:p>
          <a:p>
            <a:pPr>
              <a:buNone/>
            </a:pPr>
            <a:endParaRPr lang="en-US" sz="2000" dirty="0" smtClean="0">
              <a:latin typeface="+mj-lt"/>
            </a:endParaRPr>
          </a:p>
          <a:p>
            <a:pPr>
              <a:buNone/>
            </a:pPr>
            <a:endParaRPr lang="en-IN" sz="2000" b="1" dirty="0" smtClean="0">
              <a:latin typeface="+mj-lt"/>
            </a:endParaRPr>
          </a:p>
          <a:p>
            <a:pPr>
              <a:buNone/>
            </a:pPr>
            <a:endParaRPr lang="en-US" sz="2000" dirty="0" smtClean="0">
              <a:latin typeface="+mj-lt"/>
            </a:endParaRPr>
          </a:p>
          <a:p>
            <a:endParaRPr lang="en-US" sz="2000" dirty="0">
              <a:latin typeface="+mj-lt"/>
            </a:endParaRPr>
          </a:p>
        </p:txBody>
      </p:sp>
      <p:pic>
        <p:nvPicPr>
          <p:cNvPr id="6" name="Picture 5" descr="d25t.PNG"/>
          <p:cNvPicPr/>
          <p:nvPr/>
        </p:nvPicPr>
        <p:blipFill>
          <a:blip r:embed="rId2"/>
          <a:stretch>
            <a:fillRect/>
          </a:stretch>
        </p:blipFill>
        <p:spPr>
          <a:xfrm>
            <a:off x="1357290" y="2214554"/>
            <a:ext cx="5857916" cy="1143008"/>
          </a:xfrm>
          <a:prstGeom prst="rect">
            <a:avLst/>
          </a:prstGeom>
        </p:spPr>
      </p:pic>
      <p:pic>
        <p:nvPicPr>
          <p:cNvPr id="7" name="Picture 6" descr="d37t.PNG"/>
          <p:cNvPicPr/>
          <p:nvPr/>
        </p:nvPicPr>
        <p:blipFill>
          <a:blip r:embed="rId3"/>
          <a:stretch>
            <a:fillRect/>
          </a:stretch>
        </p:blipFill>
        <p:spPr>
          <a:xfrm>
            <a:off x="2071670" y="3643314"/>
            <a:ext cx="4143404" cy="28575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42852"/>
            <a:ext cx="8229600" cy="1143000"/>
          </a:xfrm>
        </p:spPr>
        <p:txBody>
          <a:bodyPr>
            <a:normAutofit/>
          </a:bodyPr>
          <a:lstStyle/>
          <a:p>
            <a:r>
              <a:rPr lang="en-US" sz="4000" dirty="0" smtClean="0"/>
              <a:t>Results</a:t>
            </a:r>
            <a:endParaRPr lang="en-US" sz="4000" dirty="0"/>
          </a:p>
        </p:txBody>
      </p:sp>
      <p:sp>
        <p:nvSpPr>
          <p:cNvPr id="3" name="Content Placeholder 2"/>
          <p:cNvSpPr>
            <a:spLocks noGrp="1"/>
          </p:cNvSpPr>
          <p:nvPr>
            <p:ph idx="1"/>
          </p:nvPr>
        </p:nvSpPr>
        <p:spPr>
          <a:xfrm>
            <a:off x="214282" y="1285860"/>
            <a:ext cx="8643998" cy="5572140"/>
          </a:xfrm>
        </p:spPr>
        <p:txBody>
          <a:bodyPr>
            <a:normAutofit/>
          </a:bodyPr>
          <a:lstStyle/>
          <a:p>
            <a:r>
              <a:rPr lang="en-IN" sz="2000" b="1" dirty="0" smtClean="0">
                <a:latin typeface="+mj-lt"/>
              </a:rPr>
              <a:t>Step-11: </a:t>
            </a:r>
            <a:r>
              <a:rPr lang="en-IN" sz="2000" b="1" dirty="0" smtClean="0">
                <a:latin typeface="+mj-lt"/>
              </a:rPr>
              <a:t>Displaying the type of each </a:t>
            </a:r>
            <a:r>
              <a:rPr lang="en-IN" sz="2000" b="1" dirty="0" smtClean="0">
                <a:latin typeface="+mj-lt"/>
              </a:rPr>
              <a:t>attribute</a:t>
            </a:r>
          </a:p>
          <a:p>
            <a:endParaRPr lang="en-IN" sz="2000" b="1" dirty="0" smtClean="0">
              <a:latin typeface="+mj-lt"/>
            </a:endParaRPr>
          </a:p>
          <a:p>
            <a:endParaRPr lang="en-IN" sz="2000" b="1" dirty="0" smtClean="0">
              <a:latin typeface="+mj-lt"/>
            </a:endParaRPr>
          </a:p>
          <a:p>
            <a:endParaRPr lang="en-IN" sz="2000" b="1" dirty="0" smtClean="0">
              <a:latin typeface="+mj-lt"/>
            </a:endParaRPr>
          </a:p>
          <a:p>
            <a:endParaRPr lang="en-IN" sz="2000" b="1" dirty="0" smtClean="0">
              <a:latin typeface="+mj-lt"/>
            </a:endParaRPr>
          </a:p>
          <a:p>
            <a:endParaRPr lang="en-IN" sz="2000" b="1" dirty="0" smtClean="0">
              <a:latin typeface="+mj-lt"/>
            </a:endParaRPr>
          </a:p>
          <a:p>
            <a:r>
              <a:rPr lang="en-IN" sz="2000" b="1" dirty="0" smtClean="0">
                <a:latin typeface="+mj-lt"/>
              </a:rPr>
              <a:t>Step-12:  </a:t>
            </a:r>
            <a:r>
              <a:rPr lang="en-IN" sz="2000" b="1" dirty="0" smtClean="0">
                <a:latin typeface="+mj-lt"/>
              </a:rPr>
              <a:t>Segregation of Dependent &amp; Independent Variables</a:t>
            </a:r>
            <a:endParaRPr lang="en-US" sz="2000" dirty="0" smtClean="0">
              <a:latin typeface="+mj-lt"/>
            </a:endParaRPr>
          </a:p>
          <a:p>
            <a:pPr>
              <a:buNone/>
            </a:pPr>
            <a:endParaRPr lang="en-IN" sz="2000" b="1" dirty="0" smtClean="0">
              <a:latin typeface="+mj-lt"/>
            </a:endParaRPr>
          </a:p>
          <a:p>
            <a:pPr>
              <a:buNone/>
            </a:pPr>
            <a:endParaRPr lang="en-US" sz="2000" dirty="0" smtClean="0">
              <a:latin typeface="+mj-lt"/>
            </a:endParaRPr>
          </a:p>
          <a:p>
            <a:endParaRPr lang="en-US" sz="2000" dirty="0">
              <a:latin typeface="+mj-lt"/>
            </a:endParaRPr>
          </a:p>
        </p:txBody>
      </p:sp>
      <p:pic>
        <p:nvPicPr>
          <p:cNvPr id="6" name="Picture 5" descr="d26t.PNG"/>
          <p:cNvPicPr/>
          <p:nvPr/>
        </p:nvPicPr>
        <p:blipFill>
          <a:blip r:embed="rId2"/>
          <a:stretch>
            <a:fillRect/>
          </a:stretch>
        </p:blipFill>
        <p:spPr>
          <a:xfrm>
            <a:off x="1714480" y="1643050"/>
            <a:ext cx="3219615" cy="1898748"/>
          </a:xfrm>
          <a:prstGeom prst="rect">
            <a:avLst/>
          </a:prstGeom>
        </p:spPr>
      </p:pic>
      <p:pic>
        <p:nvPicPr>
          <p:cNvPr id="7" name="Picture 6" descr="789.PNG"/>
          <p:cNvPicPr/>
          <p:nvPr/>
        </p:nvPicPr>
        <p:blipFill>
          <a:blip r:embed="rId3"/>
          <a:stretch>
            <a:fillRect/>
          </a:stretch>
        </p:blipFill>
        <p:spPr>
          <a:xfrm>
            <a:off x="1214414" y="4000504"/>
            <a:ext cx="5731510" cy="26892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42852"/>
            <a:ext cx="8229600" cy="1143000"/>
          </a:xfrm>
        </p:spPr>
        <p:txBody>
          <a:bodyPr>
            <a:normAutofit/>
          </a:bodyPr>
          <a:lstStyle/>
          <a:p>
            <a:r>
              <a:rPr lang="en-US" sz="4000" dirty="0" smtClean="0"/>
              <a:t>Results</a:t>
            </a:r>
            <a:endParaRPr lang="en-US" sz="4000" dirty="0"/>
          </a:p>
        </p:txBody>
      </p:sp>
      <p:sp>
        <p:nvSpPr>
          <p:cNvPr id="3" name="Content Placeholder 2"/>
          <p:cNvSpPr>
            <a:spLocks noGrp="1"/>
          </p:cNvSpPr>
          <p:nvPr>
            <p:ph idx="1"/>
          </p:nvPr>
        </p:nvSpPr>
        <p:spPr>
          <a:xfrm>
            <a:off x="214282" y="1285860"/>
            <a:ext cx="8643998" cy="5572140"/>
          </a:xfrm>
        </p:spPr>
        <p:txBody>
          <a:bodyPr>
            <a:normAutofit/>
          </a:bodyPr>
          <a:lstStyle/>
          <a:p>
            <a:r>
              <a:rPr lang="en-IN" sz="2000" b="1" dirty="0" smtClean="0">
                <a:latin typeface="+mj-lt"/>
              </a:rPr>
              <a:t>Step-13: Importing </a:t>
            </a:r>
            <a:r>
              <a:rPr lang="en-IN" sz="2000" b="1" dirty="0" smtClean="0">
                <a:latin typeface="+mj-lt"/>
              </a:rPr>
              <a:t>different types of </a:t>
            </a:r>
            <a:r>
              <a:rPr lang="en-IN" sz="2000" b="1" dirty="0" smtClean="0">
                <a:latin typeface="+mj-lt"/>
              </a:rPr>
              <a:t>classifiers</a:t>
            </a:r>
          </a:p>
          <a:p>
            <a:endParaRPr lang="en-IN" sz="2000" b="1" dirty="0" smtClean="0">
              <a:latin typeface="+mj-lt"/>
            </a:endParaRPr>
          </a:p>
          <a:p>
            <a:endParaRPr lang="en-IN" sz="2000" b="1" dirty="0" smtClean="0">
              <a:latin typeface="+mj-lt"/>
            </a:endParaRPr>
          </a:p>
          <a:p>
            <a:endParaRPr lang="en-IN" sz="2000" b="1" dirty="0" smtClean="0">
              <a:latin typeface="+mj-lt"/>
            </a:endParaRPr>
          </a:p>
          <a:p>
            <a:endParaRPr lang="en-IN" sz="2000" b="1" dirty="0" smtClean="0">
              <a:latin typeface="+mj-lt"/>
            </a:endParaRPr>
          </a:p>
          <a:p>
            <a:endParaRPr lang="en-IN" sz="2000" b="1" dirty="0" smtClean="0">
              <a:latin typeface="+mj-lt"/>
            </a:endParaRPr>
          </a:p>
          <a:p>
            <a:endParaRPr lang="en-IN" sz="2000" b="1" dirty="0" smtClean="0">
              <a:latin typeface="+mj-lt"/>
            </a:endParaRPr>
          </a:p>
          <a:p>
            <a:endParaRPr lang="en-IN" sz="2000" b="1" dirty="0" smtClean="0">
              <a:latin typeface="+mj-lt"/>
            </a:endParaRPr>
          </a:p>
          <a:p>
            <a:r>
              <a:rPr lang="en-IN" sz="2000" b="1" dirty="0" smtClean="0">
                <a:latin typeface="+mj-lt"/>
              </a:rPr>
              <a:t>Step-14: </a:t>
            </a:r>
            <a:r>
              <a:rPr lang="en-IN" sz="2000" b="1" dirty="0" smtClean="0">
                <a:latin typeface="+mj-lt"/>
              </a:rPr>
              <a:t>Different Classifiers/models are appending into a single Model List</a:t>
            </a:r>
            <a:endParaRPr lang="en-IN" sz="2000" b="1" dirty="0" smtClean="0">
              <a:latin typeface="+mj-lt"/>
            </a:endParaRPr>
          </a:p>
          <a:p>
            <a:pPr>
              <a:buNone/>
            </a:pPr>
            <a:endParaRPr lang="en-US" sz="2000" dirty="0" smtClean="0">
              <a:latin typeface="+mj-lt"/>
            </a:endParaRPr>
          </a:p>
        </p:txBody>
      </p:sp>
      <p:pic>
        <p:nvPicPr>
          <p:cNvPr id="8" name="Picture 7" descr="d27t.PNG"/>
          <p:cNvPicPr/>
          <p:nvPr/>
        </p:nvPicPr>
        <p:blipFill>
          <a:blip r:embed="rId2"/>
          <a:stretch>
            <a:fillRect/>
          </a:stretch>
        </p:blipFill>
        <p:spPr>
          <a:xfrm>
            <a:off x="1357290" y="1928802"/>
            <a:ext cx="5258070" cy="2127359"/>
          </a:xfrm>
          <a:prstGeom prst="rect">
            <a:avLst/>
          </a:prstGeom>
        </p:spPr>
      </p:pic>
      <p:pic>
        <p:nvPicPr>
          <p:cNvPr id="9" name="Picture 8" descr="d28t.PNG"/>
          <p:cNvPicPr/>
          <p:nvPr/>
        </p:nvPicPr>
        <p:blipFill>
          <a:blip r:embed="rId3"/>
          <a:stretch>
            <a:fillRect/>
          </a:stretch>
        </p:blipFill>
        <p:spPr>
          <a:xfrm>
            <a:off x="1142976" y="4929198"/>
            <a:ext cx="5731510" cy="13677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42852"/>
            <a:ext cx="8229600" cy="1143000"/>
          </a:xfrm>
        </p:spPr>
        <p:txBody>
          <a:bodyPr>
            <a:normAutofit/>
          </a:bodyPr>
          <a:lstStyle/>
          <a:p>
            <a:r>
              <a:rPr lang="en-US" sz="4000" dirty="0" smtClean="0"/>
              <a:t>Results</a:t>
            </a:r>
            <a:endParaRPr lang="en-US" sz="4000" dirty="0"/>
          </a:p>
        </p:txBody>
      </p:sp>
      <p:sp>
        <p:nvSpPr>
          <p:cNvPr id="3" name="Content Placeholder 2"/>
          <p:cNvSpPr>
            <a:spLocks noGrp="1"/>
          </p:cNvSpPr>
          <p:nvPr>
            <p:ph idx="1"/>
          </p:nvPr>
        </p:nvSpPr>
        <p:spPr>
          <a:xfrm>
            <a:off x="214282" y="1285860"/>
            <a:ext cx="8643998" cy="5572140"/>
          </a:xfrm>
        </p:spPr>
        <p:txBody>
          <a:bodyPr>
            <a:normAutofit/>
          </a:bodyPr>
          <a:lstStyle/>
          <a:p>
            <a:r>
              <a:rPr lang="en-IN" sz="2000" b="1" dirty="0" smtClean="0">
                <a:latin typeface="+mj-lt"/>
              </a:rPr>
              <a:t>Step-15: </a:t>
            </a:r>
            <a:r>
              <a:rPr lang="en-IN" sz="2000" b="1" dirty="0" smtClean="0">
                <a:latin typeface="+mj-lt"/>
              </a:rPr>
              <a:t>Training &amp; Testing </a:t>
            </a:r>
            <a:r>
              <a:rPr lang="en-IN" sz="2000" b="1" dirty="0" smtClean="0">
                <a:latin typeface="+mj-lt"/>
              </a:rPr>
              <a:t>Phase</a:t>
            </a:r>
          </a:p>
          <a:p>
            <a:endParaRPr lang="en-IN" sz="2000" b="1" dirty="0" smtClean="0">
              <a:latin typeface="+mj-lt"/>
            </a:endParaRPr>
          </a:p>
          <a:p>
            <a:endParaRPr lang="en-IN" sz="2000" b="1" dirty="0" smtClean="0">
              <a:latin typeface="+mj-lt"/>
            </a:endParaRPr>
          </a:p>
          <a:p>
            <a:r>
              <a:rPr lang="en-IN" sz="2000" b="1" dirty="0" smtClean="0">
                <a:latin typeface="+mj-lt"/>
              </a:rPr>
              <a:t>Step-16: Saying that the model is taking 23 Roads having 6 columns for </a:t>
            </a:r>
          </a:p>
          <a:p>
            <a:pPr>
              <a:buNone/>
            </a:pPr>
            <a:r>
              <a:rPr lang="en-IN" sz="2000" b="1" dirty="0" smtClean="0">
                <a:latin typeface="+mj-lt"/>
              </a:rPr>
              <a:t>                     Training </a:t>
            </a:r>
            <a:endParaRPr lang="en-IN" sz="2000" b="1" dirty="0" smtClean="0">
              <a:latin typeface="+mj-lt"/>
            </a:endParaRPr>
          </a:p>
          <a:p>
            <a:pPr>
              <a:buNone/>
            </a:pPr>
            <a:endParaRPr lang="en-IN" sz="2000" b="1" dirty="0" smtClean="0">
              <a:latin typeface="+mj-lt"/>
            </a:endParaRPr>
          </a:p>
          <a:p>
            <a:pPr>
              <a:buNone/>
            </a:pPr>
            <a:endParaRPr lang="en-IN" sz="2000" b="1" dirty="0" smtClean="0">
              <a:latin typeface="+mj-lt"/>
            </a:endParaRPr>
          </a:p>
          <a:p>
            <a:r>
              <a:rPr lang="en-IN" sz="2000" b="1" dirty="0" smtClean="0">
                <a:latin typeface="+mj-lt"/>
              </a:rPr>
              <a:t>Step-17: </a:t>
            </a:r>
            <a:r>
              <a:rPr lang="en-IN" sz="2000" b="1" dirty="0" smtClean="0">
                <a:latin typeface="+mj-lt"/>
              </a:rPr>
              <a:t>Displaying various classifiers and their respective accuracy score </a:t>
            </a:r>
            <a:endParaRPr lang="en-IN" sz="2000" b="1" dirty="0" smtClean="0">
              <a:latin typeface="+mj-lt"/>
            </a:endParaRPr>
          </a:p>
          <a:p>
            <a:pPr>
              <a:buNone/>
            </a:pPr>
            <a:endParaRPr lang="en-US" sz="2000" dirty="0" smtClean="0">
              <a:latin typeface="+mj-lt"/>
            </a:endParaRPr>
          </a:p>
        </p:txBody>
      </p:sp>
      <p:pic>
        <p:nvPicPr>
          <p:cNvPr id="6" name="Picture 5" descr="d29t.PNG"/>
          <p:cNvPicPr/>
          <p:nvPr/>
        </p:nvPicPr>
        <p:blipFill>
          <a:blip r:embed="rId2"/>
          <a:stretch>
            <a:fillRect/>
          </a:stretch>
        </p:blipFill>
        <p:spPr>
          <a:xfrm>
            <a:off x="928662" y="1857364"/>
            <a:ext cx="5731510" cy="275590"/>
          </a:xfrm>
          <a:prstGeom prst="rect">
            <a:avLst/>
          </a:prstGeom>
        </p:spPr>
      </p:pic>
      <p:pic>
        <p:nvPicPr>
          <p:cNvPr id="7" name="Picture 6" descr="d30t.PNG"/>
          <p:cNvPicPr/>
          <p:nvPr/>
        </p:nvPicPr>
        <p:blipFill>
          <a:blip r:embed="rId3"/>
          <a:stretch>
            <a:fillRect/>
          </a:stretch>
        </p:blipFill>
        <p:spPr>
          <a:xfrm>
            <a:off x="1857356" y="3214686"/>
            <a:ext cx="2444876" cy="673135"/>
          </a:xfrm>
          <a:prstGeom prst="rect">
            <a:avLst/>
          </a:prstGeom>
        </p:spPr>
      </p:pic>
      <p:pic>
        <p:nvPicPr>
          <p:cNvPr id="10" name="Picture 9" descr="d31t.PNG"/>
          <p:cNvPicPr/>
          <p:nvPr/>
        </p:nvPicPr>
        <p:blipFill>
          <a:blip r:embed="rId4"/>
          <a:stretch>
            <a:fillRect/>
          </a:stretch>
        </p:blipFill>
        <p:spPr>
          <a:xfrm>
            <a:off x="1357290" y="4214818"/>
            <a:ext cx="4714996" cy="25348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071570"/>
          </a:xfrm>
        </p:spPr>
        <p:txBody>
          <a:bodyPr>
            <a:normAutofit/>
          </a:bodyPr>
          <a:lstStyle/>
          <a:p>
            <a:r>
              <a:rPr lang="en-US" sz="4000" dirty="0" smtClean="0"/>
              <a:t>Results</a:t>
            </a:r>
            <a:endParaRPr lang="en-US" sz="4000" dirty="0"/>
          </a:p>
        </p:txBody>
      </p:sp>
      <p:sp>
        <p:nvSpPr>
          <p:cNvPr id="3" name="Content Placeholder 2"/>
          <p:cNvSpPr>
            <a:spLocks noGrp="1"/>
          </p:cNvSpPr>
          <p:nvPr>
            <p:ph idx="1"/>
          </p:nvPr>
        </p:nvSpPr>
        <p:spPr>
          <a:xfrm>
            <a:off x="142844" y="1357298"/>
            <a:ext cx="8715436" cy="5357850"/>
          </a:xfrm>
        </p:spPr>
        <p:txBody>
          <a:bodyPr>
            <a:normAutofit/>
          </a:bodyPr>
          <a:lstStyle/>
          <a:p>
            <a:r>
              <a:rPr lang="en-IN" sz="2000" b="1" dirty="0" smtClean="0">
                <a:latin typeface="+mj-lt"/>
              </a:rPr>
              <a:t>Step-18: Visualizing </a:t>
            </a:r>
            <a:r>
              <a:rPr lang="en-IN" sz="2000" b="1" dirty="0" smtClean="0">
                <a:latin typeface="+mj-lt"/>
              </a:rPr>
              <a:t>the accuracy of various classifiers through Classifier </a:t>
            </a:r>
            <a:endParaRPr lang="en-IN" sz="2000" b="1" dirty="0" smtClean="0">
              <a:latin typeface="+mj-lt"/>
            </a:endParaRPr>
          </a:p>
          <a:p>
            <a:pPr>
              <a:buNone/>
            </a:pPr>
            <a:r>
              <a:rPr lang="en-IN" sz="2000" b="1" dirty="0" smtClean="0">
                <a:latin typeface="+mj-lt"/>
              </a:rPr>
              <a:t>                      Algorithm </a:t>
            </a:r>
          </a:p>
          <a:p>
            <a:pPr>
              <a:buNone/>
            </a:pPr>
            <a:endParaRPr lang="en-IN" sz="2000" b="1" dirty="0" smtClean="0">
              <a:latin typeface="+mj-lt"/>
            </a:endParaRPr>
          </a:p>
          <a:p>
            <a:pPr>
              <a:buNone/>
            </a:pPr>
            <a:endParaRPr lang="en-IN" sz="2000" b="1" dirty="0" smtClean="0">
              <a:latin typeface="+mj-lt"/>
            </a:endParaRPr>
          </a:p>
          <a:p>
            <a:pPr>
              <a:buNone/>
            </a:pPr>
            <a:endParaRPr lang="en-IN" sz="2000" b="1" dirty="0" smtClean="0">
              <a:latin typeface="+mj-lt"/>
            </a:endParaRPr>
          </a:p>
          <a:p>
            <a:pPr>
              <a:buNone/>
            </a:pPr>
            <a:endParaRPr lang="en-IN" sz="2000" b="1" dirty="0" smtClean="0">
              <a:latin typeface="+mj-lt"/>
            </a:endParaRPr>
          </a:p>
          <a:p>
            <a:pPr>
              <a:buNone/>
            </a:pPr>
            <a:endParaRPr lang="en-IN" sz="2000" b="1" dirty="0" smtClean="0">
              <a:latin typeface="+mj-lt"/>
            </a:endParaRPr>
          </a:p>
          <a:p>
            <a:pPr>
              <a:buNone/>
            </a:pPr>
            <a:endParaRPr lang="en-IN" sz="2000" b="1" dirty="0" smtClean="0">
              <a:latin typeface="+mj-lt"/>
            </a:endParaRPr>
          </a:p>
          <a:p>
            <a:pPr>
              <a:buNone/>
            </a:pPr>
            <a:endParaRPr lang="en-IN" sz="2000" b="1" dirty="0" smtClean="0">
              <a:latin typeface="+mj-lt"/>
            </a:endParaRPr>
          </a:p>
          <a:p>
            <a:pPr>
              <a:buNone/>
            </a:pPr>
            <a:endParaRPr lang="en-IN" sz="2000" b="1" dirty="0" smtClean="0">
              <a:latin typeface="+mj-lt"/>
            </a:endParaRPr>
          </a:p>
          <a:p>
            <a:pPr>
              <a:buNone/>
            </a:pPr>
            <a:endParaRPr lang="en-IN" sz="2000" b="1" dirty="0" smtClean="0">
              <a:latin typeface="+mj-lt"/>
            </a:endParaRPr>
          </a:p>
          <a:p>
            <a:pPr>
              <a:buNone/>
            </a:pPr>
            <a:endParaRPr lang="en-IN" sz="2000" b="1" dirty="0" smtClean="0">
              <a:latin typeface="+mj-lt"/>
            </a:endParaRPr>
          </a:p>
          <a:p>
            <a:pPr>
              <a:buNone/>
            </a:pPr>
            <a:endParaRPr lang="en-IN" sz="2000" b="1" dirty="0" smtClean="0">
              <a:latin typeface="+mj-lt"/>
            </a:endParaRPr>
          </a:p>
          <a:p>
            <a:pPr>
              <a:buNone/>
            </a:pPr>
            <a:endParaRPr lang="en-IN" sz="2000" b="1" dirty="0" smtClean="0">
              <a:latin typeface="+mj-lt"/>
            </a:endParaRPr>
          </a:p>
          <a:p>
            <a:pPr>
              <a:buNone/>
            </a:pPr>
            <a:endParaRPr lang="en-IN" sz="2000" b="1" dirty="0" smtClean="0">
              <a:latin typeface="+mj-lt"/>
            </a:endParaRPr>
          </a:p>
          <a:p>
            <a:pPr>
              <a:buNone/>
            </a:pPr>
            <a:endParaRPr lang="en-US" sz="2000" dirty="0" smtClean="0">
              <a:latin typeface="+mj-lt"/>
            </a:endParaRPr>
          </a:p>
          <a:p>
            <a:pPr>
              <a:buNone/>
            </a:pPr>
            <a:endParaRPr lang="en-IN" sz="2000" b="1" dirty="0" smtClean="0">
              <a:latin typeface="+mj-lt"/>
            </a:endParaRPr>
          </a:p>
          <a:p>
            <a:pPr>
              <a:buNone/>
            </a:pPr>
            <a:endParaRPr lang="en-US" sz="2000" dirty="0" smtClean="0">
              <a:latin typeface="+mj-lt"/>
            </a:endParaRPr>
          </a:p>
          <a:p>
            <a:endParaRPr lang="en-US" sz="2000" dirty="0">
              <a:latin typeface="+mj-lt"/>
            </a:endParaRPr>
          </a:p>
        </p:txBody>
      </p:sp>
      <p:pic>
        <p:nvPicPr>
          <p:cNvPr id="8" name="Picture 7" descr="d32t.PNG"/>
          <p:cNvPicPr/>
          <p:nvPr/>
        </p:nvPicPr>
        <p:blipFill>
          <a:blip r:embed="rId2"/>
          <a:stretch>
            <a:fillRect/>
          </a:stretch>
        </p:blipFill>
        <p:spPr>
          <a:xfrm>
            <a:off x="1214414" y="2428868"/>
            <a:ext cx="5679586" cy="29110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Index </a:t>
            </a:r>
            <a:endParaRPr lang="en-IN" sz="4000" dirty="0"/>
          </a:p>
        </p:txBody>
      </p:sp>
      <p:sp>
        <p:nvSpPr>
          <p:cNvPr id="3" name="Content Placeholder 2"/>
          <p:cNvSpPr>
            <a:spLocks noGrp="1"/>
          </p:cNvSpPr>
          <p:nvPr>
            <p:ph idx="1"/>
          </p:nvPr>
        </p:nvSpPr>
        <p:spPr/>
        <p:txBody>
          <a:bodyPr/>
          <a:lstStyle/>
          <a:p>
            <a:r>
              <a:rPr lang="en-US" sz="2400" dirty="0" smtClean="0">
                <a:latin typeface="+mj-lt"/>
              </a:rPr>
              <a:t>Abstract</a:t>
            </a:r>
          </a:p>
          <a:p>
            <a:r>
              <a:rPr lang="en-US" sz="2400" dirty="0" smtClean="0">
                <a:latin typeface="+mj-lt"/>
              </a:rPr>
              <a:t>Introduction</a:t>
            </a:r>
          </a:p>
          <a:p>
            <a:r>
              <a:rPr lang="en-US" sz="2400" dirty="0" smtClean="0">
                <a:latin typeface="+mj-lt"/>
              </a:rPr>
              <a:t>Requirements</a:t>
            </a:r>
          </a:p>
          <a:p>
            <a:r>
              <a:rPr lang="en-US" sz="2400" dirty="0" smtClean="0">
                <a:latin typeface="+mj-lt"/>
              </a:rPr>
              <a:t>Classifiers </a:t>
            </a:r>
            <a:endParaRPr lang="en-US" sz="2400" dirty="0" smtClean="0">
              <a:latin typeface="+mj-lt"/>
            </a:endParaRPr>
          </a:p>
          <a:p>
            <a:r>
              <a:rPr lang="en-US" sz="2400" dirty="0" smtClean="0">
                <a:latin typeface="+mj-lt"/>
              </a:rPr>
              <a:t>Sample dataset</a:t>
            </a:r>
          </a:p>
          <a:p>
            <a:r>
              <a:rPr lang="en-US" sz="2400" dirty="0" smtClean="0">
                <a:latin typeface="+mj-lt"/>
              </a:rPr>
              <a:t>Results</a:t>
            </a:r>
            <a:endParaRPr lang="en-US" sz="2400" dirty="0" smtClean="0">
              <a:latin typeface="+mj-lt"/>
            </a:endParaRPr>
          </a:p>
          <a:p>
            <a:r>
              <a:rPr lang="en-US" sz="2400" dirty="0" smtClean="0">
                <a:latin typeface="+mj-lt"/>
              </a:rPr>
              <a:t>Conclusion</a:t>
            </a:r>
            <a:endParaRPr lang="en-US" dirty="0" smtClean="0">
              <a:latin typeface="+mj-lt"/>
            </a:endParaRPr>
          </a:p>
          <a:p>
            <a:pPr>
              <a:buNone/>
            </a:pPr>
            <a:endParaRPr lang="en-US" dirty="0" smtClean="0"/>
          </a:p>
          <a:p>
            <a:pPr>
              <a:buNone/>
            </a:pPr>
            <a:endParaRPr lang="en-IN" dirty="0"/>
          </a:p>
        </p:txBody>
      </p:sp>
      <p:pic>
        <p:nvPicPr>
          <p:cNvPr id="4" name="Picture 3" descr="p3.jpg"/>
          <p:cNvPicPr>
            <a:picLocks noChangeAspect="1"/>
          </p:cNvPicPr>
          <p:nvPr/>
        </p:nvPicPr>
        <p:blipFill>
          <a:blip r:embed="rId2"/>
          <a:stretch>
            <a:fillRect/>
          </a:stretch>
        </p:blipFill>
        <p:spPr>
          <a:xfrm>
            <a:off x="3094806" y="1428736"/>
            <a:ext cx="5763473" cy="4000528"/>
          </a:xfrm>
          <a:prstGeom prst="rect">
            <a:avLst/>
          </a:prstGeom>
          <a:ln>
            <a:noFill/>
          </a:ln>
          <a:effectLst>
            <a:softEdge rad="11250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071570"/>
          </a:xfrm>
        </p:spPr>
        <p:txBody>
          <a:bodyPr>
            <a:normAutofit/>
          </a:bodyPr>
          <a:lstStyle/>
          <a:p>
            <a:r>
              <a:rPr lang="en-US" sz="4000" dirty="0" smtClean="0"/>
              <a:t>Results</a:t>
            </a:r>
            <a:endParaRPr lang="en-US" sz="4000" dirty="0"/>
          </a:p>
        </p:txBody>
      </p:sp>
      <p:sp>
        <p:nvSpPr>
          <p:cNvPr id="3" name="Content Placeholder 2"/>
          <p:cNvSpPr>
            <a:spLocks noGrp="1"/>
          </p:cNvSpPr>
          <p:nvPr>
            <p:ph idx="1"/>
          </p:nvPr>
        </p:nvSpPr>
        <p:spPr>
          <a:xfrm>
            <a:off x="142844" y="1357298"/>
            <a:ext cx="8715436" cy="5357850"/>
          </a:xfrm>
        </p:spPr>
        <p:txBody>
          <a:bodyPr>
            <a:normAutofit/>
          </a:bodyPr>
          <a:lstStyle/>
          <a:p>
            <a:r>
              <a:rPr lang="en-IN" sz="2000" b="1" dirty="0" smtClean="0">
                <a:latin typeface="+mj-lt"/>
              </a:rPr>
              <a:t>Step-19: Checking for classifiers whether they are predicting for the given </a:t>
            </a:r>
            <a:endParaRPr lang="en-IN" sz="2000" b="1" dirty="0" smtClean="0">
              <a:latin typeface="+mj-lt"/>
            </a:endParaRPr>
          </a:p>
          <a:p>
            <a:pPr>
              <a:buNone/>
            </a:pPr>
            <a:r>
              <a:rPr lang="en-IN" sz="2000" b="1" dirty="0" smtClean="0">
                <a:latin typeface="+mj-lt"/>
              </a:rPr>
              <a:t> </a:t>
            </a:r>
            <a:r>
              <a:rPr lang="en-IN" sz="2000" b="1" dirty="0" smtClean="0">
                <a:latin typeface="+mj-lt"/>
              </a:rPr>
              <a:t>                     input </a:t>
            </a:r>
            <a:r>
              <a:rPr lang="en-IN" sz="2000" b="1" dirty="0" smtClean="0">
                <a:latin typeface="+mj-lt"/>
              </a:rPr>
              <a:t>as dangerous or non dangerous </a:t>
            </a:r>
            <a:r>
              <a:rPr lang="en-IN" sz="2000" b="1" dirty="0" smtClean="0">
                <a:latin typeface="+mj-lt"/>
              </a:rPr>
              <a:t>aptly</a:t>
            </a:r>
          </a:p>
          <a:p>
            <a:pPr>
              <a:buNone/>
            </a:pPr>
            <a:endParaRPr lang="en-US" sz="2000" dirty="0" smtClean="0">
              <a:latin typeface="+mj-lt"/>
            </a:endParaRPr>
          </a:p>
          <a:p>
            <a:endParaRPr lang="en-IN" sz="2000" b="1" dirty="0" smtClean="0">
              <a:latin typeface="+mj-lt"/>
            </a:endParaRPr>
          </a:p>
          <a:p>
            <a:pPr>
              <a:buNone/>
            </a:pPr>
            <a:endParaRPr lang="en-IN" sz="2000" b="1" dirty="0" smtClean="0">
              <a:latin typeface="+mj-lt"/>
            </a:endParaRPr>
          </a:p>
          <a:p>
            <a:pPr>
              <a:buNone/>
            </a:pPr>
            <a:endParaRPr lang="en-IN" sz="2000" b="1" dirty="0" smtClean="0">
              <a:latin typeface="+mj-lt"/>
            </a:endParaRPr>
          </a:p>
          <a:p>
            <a:pPr>
              <a:buNone/>
            </a:pPr>
            <a:endParaRPr lang="en-IN" sz="2000" b="1" dirty="0" smtClean="0">
              <a:latin typeface="+mj-lt"/>
            </a:endParaRPr>
          </a:p>
          <a:p>
            <a:pPr>
              <a:buNone/>
            </a:pPr>
            <a:endParaRPr lang="en-IN" sz="2000" b="1" dirty="0" smtClean="0">
              <a:latin typeface="+mj-lt"/>
            </a:endParaRPr>
          </a:p>
          <a:p>
            <a:pPr>
              <a:buNone/>
            </a:pPr>
            <a:endParaRPr lang="en-IN" sz="2000" b="1" dirty="0" smtClean="0">
              <a:latin typeface="+mj-lt"/>
            </a:endParaRPr>
          </a:p>
          <a:p>
            <a:pPr>
              <a:buNone/>
            </a:pPr>
            <a:endParaRPr lang="en-IN" sz="2000" b="1" dirty="0" smtClean="0">
              <a:latin typeface="+mj-lt"/>
            </a:endParaRPr>
          </a:p>
          <a:p>
            <a:pPr>
              <a:buNone/>
            </a:pPr>
            <a:endParaRPr lang="en-US" sz="2000" dirty="0" smtClean="0">
              <a:latin typeface="+mj-lt"/>
            </a:endParaRPr>
          </a:p>
          <a:p>
            <a:r>
              <a:rPr lang="en-IN" sz="2000" dirty="0" smtClean="0">
                <a:latin typeface="+mj-lt"/>
              </a:rPr>
              <a:t>Where we can observe here, that all </a:t>
            </a:r>
            <a:r>
              <a:rPr lang="en-IN" sz="2000" b="1" dirty="0" smtClean="0">
                <a:latin typeface="+mj-lt"/>
              </a:rPr>
              <a:t>classifiers predicts</a:t>
            </a:r>
            <a:r>
              <a:rPr lang="en-IN" sz="2000" dirty="0" smtClean="0">
                <a:latin typeface="+mj-lt"/>
              </a:rPr>
              <a:t> the road registered with </a:t>
            </a:r>
            <a:r>
              <a:rPr lang="en-IN" sz="2000" b="1" dirty="0" smtClean="0">
                <a:latin typeface="+mj-lt"/>
              </a:rPr>
              <a:t>1614 cases</a:t>
            </a:r>
            <a:r>
              <a:rPr lang="en-IN" sz="2000" dirty="0" smtClean="0">
                <a:latin typeface="+mj-lt"/>
              </a:rPr>
              <a:t>, as </a:t>
            </a:r>
            <a:r>
              <a:rPr lang="en-IN" sz="2000" b="1" dirty="0" smtClean="0">
                <a:latin typeface="+mj-lt"/>
              </a:rPr>
              <a:t>non dangerous</a:t>
            </a:r>
            <a:r>
              <a:rPr lang="en-IN" sz="2000" dirty="0" smtClean="0">
                <a:latin typeface="+mj-lt"/>
              </a:rPr>
              <a:t> road &amp; the road registered with </a:t>
            </a:r>
            <a:r>
              <a:rPr lang="en-IN" sz="2000" b="1" dirty="0" smtClean="0">
                <a:latin typeface="+mj-lt"/>
              </a:rPr>
              <a:t>4285 cases</a:t>
            </a:r>
            <a:r>
              <a:rPr lang="en-IN" sz="2000" dirty="0" smtClean="0">
                <a:latin typeface="+mj-lt"/>
              </a:rPr>
              <a:t> as </a:t>
            </a:r>
            <a:r>
              <a:rPr lang="en-IN" sz="2000" b="1" dirty="0" smtClean="0">
                <a:latin typeface="+mj-lt"/>
              </a:rPr>
              <a:t>Dangerous</a:t>
            </a:r>
            <a:r>
              <a:rPr lang="en-IN" sz="2000" dirty="0" smtClean="0">
                <a:latin typeface="+mj-lt"/>
              </a:rPr>
              <a:t> road </a:t>
            </a:r>
            <a:r>
              <a:rPr lang="en-IN" sz="2000" dirty="0" smtClean="0">
                <a:latin typeface="+mj-lt"/>
              </a:rPr>
              <a:t>respectively.</a:t>
            </a:r>
            <a:endParaRPr lang="en-US" sz="2000" dirty="0" smtClean="0">
              <a:latin typeface="+mj-lt"/>
            </a:endParaRPr>
          </a:p>
          <a:p>
            <a:pPr>
              <a:buNone/>
            </a:pPr>
            <a:endParaRPr lang="en-IN" sz="2000" b="1" dirty="0" smtClean="0">
              <a:latin typeface="+mj-lt"/>
            </a:endParaRPr>
          </a:p>
          <a:p>
            <a:pPr>
              <a:buNone/>
            </a:pPr>
            <a:endParaRPr lang="en-US" sz="2000" dirty="0" smtClean="0">
              <a:latin typeface="+mj-lt"/>
            </a:endParaRPr>
          </a:p>
          <a:p>
            <a:endParaRPr lang="en-US" sz="2000" dirty="0">
              <a:latin typeface="+mj-lt"/>
            </a:endParaRPr>
          </a:p>
        </p:txBody>
      </p:sp>
      <p:pic>
        <p:nvPicPr>
          <p:cNvPr id="5" name="Picture 4" descr="new4.PNG"/>
          <p:cNvPicPr/>
          <p:nvPr/>
        </p:nvPicPr>
        <p:blipFill>
          <a:blip r:embed="rId2"/>
          <a:stretch>
            <a:fillRect/>
          </a:stretch>
        </p:blipFill>
        <p:spPr>
          <a:xfrm>
            <a:off x="1357290" y="2214554"/>
            <a:ext cx="5080261" cy="1454225"/>
          </a:xfrm>
          <a:prstGeom prst="rect">
            <a:avLst/>
          </a:prstGeom>
        </p:spPr>
      </p:pic>
      <p:pic>
        <p:nvPicPr>
          <p:cNvPr id="6" name="Picture 5" descr="new3.PNG"/>
          <p:cNvPicPr/>
          <p:nvPr/>
        </p:nvPicPr>
        <p:blipFill>
          <a:blip r:embed="rId3"/>
          <a:stretch>
            <a:fillRect/>
          </a:stretch>
        </p:blipFill>
        <p:spPr>
          <a:xfrm>
            <a:off x="1428728" y="3714752"/>
            <a:ext cx="5251720" cy="148597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42852"/>
            <a:ext cx="8229600" cy="1143000"/>
          </a:xfrm>
        </p:spPr>
        <p:txBody>
          <a:bodyPr>
            <a:normAutofit/>
          </a:bodyPr>
          <a:lstStyle/>
          <a:p>
            <a:r>
              <a:rPr lang="en-US" sz="4000" dirty="0" smtClean="0"/>
              <a:t>Results</a:t>
            </a:r>
            <a:endParaRPr lang="en-US" sz="4000" dirty="0"/>
          </a:p>
        </p:txBody>
      </p:sp>
      <p:sp>
        <p:nvSpPr>
          <p:cNvPr id="3" name="Content Placeholder 2"/>
          <p:cNvSpPr>
            <a:spLocks noGrp="1"/>
          </p:cNvSpPr>
          <p:nvPr>
            <p:ph idx="1"/>
          </p:nvPr>
        </p:nvSpPr>
        <p:spPr>
          <a:xfrm>
            <a:off x="285720" y="1428736"/>
            <a:ext cx="8572560" cy="5286412"/>
          </a:xfrm>
        </p:spPr>
        <p:txBody>
          <a:bodyPr>
            <a:normAutofit/>
          </a:bodyPr>
          <a:lstStyle/>
          <a:p>
            <a:r>
              <a:rPr lang="en-IN" sz="2000" b="1" dirty="0" smtClean="0">
                <a:latin typeface="+mj-lt"/>
              </a:rPr>
              <a:t>Step-20: Applying </a:t>
            </a:r>
            <a:r>
              <a:rPr lang="en-IN" sz="2000" b="1" dirty="0" smtClean="0">
                <a:latin typeface="+mj-lt"/>
              </a:rPr>
              <a:t>SVM Classification Technique and predicting the </a:t>
            </a:r>
            <a:r>
              <a:rPr lang="en-IN" sz="2000" b="1" dirty="0" smtClean="0">
                <a:latin typeface="+mj-lt"/>
              </a:rPr>
              <a:t>result</a:t>
            </a:r>
          </a:p>
          <a:p>
            <a:endParaRPr lang="en-IN" sz="2000" b="1" dirty="0" smtClean="0">
              <a:latin typeface="+mj-lt"/>
            </a:endParaRPr>
          </a:p>
          <a:p>
            <a:endParaRPr lang="en-IN" sz="2000" b="1" dirty="0" smtClean="0">
              <a:latin typeface="+mj-lt"/>
            </a:endParaRPr>
          </a:p>
          <a:p>
            <a:endParaRPr lang="en-IN" sz="2000" b="1" dirty="0" smtClean="0">
              <a:latin typeface="+mj-lt"/>
            </a:endParaRPr>
          </a:p>
          <a:p>
            <a:endParaRPr lang="en-IN" sz="2000" b="1" dirty="0" smtClean="0">
              <a:latin typeface="+mj-lt"/>
            </a:endParaRPr>
          </a:p>
          <a:p>
            <a:endParaRPr lang="en-IN" sz="2000" b="1" dirty="0" smtClean="0">
              <a:latin typeface="+mj-lt"/>
            </a:endParaRPr>
          </a:p>
          <a:p>
            <a:r>
              <a:rPr lang="en-IN" sz="2000" b="1" dirty="0" smtClean="0">
                <a:latin typeface="+mj-lt"/>
              </a:rPr>
              <a:t>Step-21: </a:t>
            </a:r>
            <a:r>
              <a:rPr lang="en-IN" sz="2000" b="1" dirty="0" smtClean="0">
                <a:latin typeface="+mj-lt"/>
              </a:rPr>
              <a:t>Final Classification Report for SVM </a:t>
            </a:r>
            <a:r>
              <a:rPr lang="en-IN" sz="2000" b="1" dirty="0" smtClean="0">
                <a:latin typeface="+mj-lt"/>
              </a:rPr>
              <a:t>method</a:t>
            </a:r>
          </a:p>
          <a:p>
            <a:endParaRPr lang="en-US" sz="2000" dirty="0" smtClean="0">
              <a:latin typeface="+mj-lt"/>
            </a:endParaRPr>
          </a:p>
          <a:p>
            <a:pPr>
              <a:buNone/>
            </a:pPr>
            <a:endParaRPr lang="en-US" sz="2000" dirty="0" smtClean="0">
              <a:latin typeface="+mj-lt"/>
            </a:endParaRPr>
          </a:p>
        </p:txBody>
      </p:sp>
      <p:pic>
        <p:nvPicPr>
          <p:cNvPr id="6" name="Picture 5" descr="d34t.PNG"/>
          <p:cNvPicPr/>
          <p:nvPr/>
        </p:nvPicPr>
        <p:blipFill>
          <a:blip r:embed="rId2"/>
          <a:stretch>
            <a:fillRect/>
          </a:stretch>
        </p:blipFill>
        <p:spPr>
          <a:xfrm>
            <a:off x="1214414" y="2143116"/>
            <a:ext cx="5004057" cy="1041454"/>
          </a:xfrm>
          <a:prstGeom prst="rect">
            <a:avLst/>
          </a:prstGeom>
        </p:spPr>
      </p:pic>
      <p:pic>
        <p:nvPicPr>
          <p:cNvPr id="7" name="Picture 6" descr="d35t.PNG"/>
          <p:cNvPicPr/>
          <p:nvPr/>
        </p:nvPicPr>
        <p:blipFill>
          <a:blip r:embed="rId3"/>
          <a:stretch>
            <a:fillRect/>
          </a:stretch>
        </p:blipFill>
        <p:spPr>
          <a:xfrm>
            <a:off x="1357290" y="4143380"/>
            <a:ext cx="5213618" cy="20448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071570"/>
          </a:xfrm>
        </p:spPr>
        <p:txBody>
          <a:bodyPr>
            <a:normAutofit/>
          </a:bodyPr>
          <a:lstStyle/>
          <a:p>
            <a:r>
              <a:rPr lang="en-US" sz="4000" dirty="0" smtClean="0"/>
              <a:t>Results</a:t>
            </a:r>
            <a:endParaRPr lang="en-US" sz="4000" dirty="0"/>
          </a:p>
        </p:txBody>
      </p:sp>
      <p:sp>
        <p:nvSpPr>
          <p:cNvPr id="3" name="Content Placeholder 2"/>
          <p:cNvSpPr>
            <a:spLocks noGrp="1"/>
          </p:cNvSpPr>
          <p:nvPr>
            <p:ph idx="1"/>
          </p:nvPr>
        </p:nvSpPr>
        <p:spPr>
          <a:xfrm>
            <a:off x="142844" y="1357298"/>
            <a:ext cx="8715436" cy="5357850"/>
          </a:xfrm>
        </p:spPr>
        <p:txBody>
          <a:bodyPr>
            <a:normAutofit/>
          </a:bodyPr>
          <a:lstStyle/>
          <a:p>
            <a:r>
              <a:rPr lang="en-IN" sz="2000" b="1" dirty="0" smtClean="0">
                <a:latin typeface="+mj-lt"/>
              </a:rPr>
              <a:t>Step-22:  Check for Prediction</a:t>
            </a:r>
          </a:p>
          <a:p>
            <a:endParaRPr lang="en-IN" sz="2000" b="1" dirty="0" smtClean="0">
              <a:latin typeface="+mj-lt"/>
            </a:endParaRPr>
          </a:p>
          <a:p>
            <a:endParaRPr lang="en-IN" sz="2000" b="1" dirty="0" smtClean="0">
              <a:latin typeface="+mj-lt"/>
            </a:endParaRPr>
          </a:p>
          <a:p>
            <a:endParaRPr lang="en-IN" sz="2000" b="1" dirty="0" smtClean="0">
              <a:latin typeface="+mj-lt"/>
            </a:endParaRPr>
          </a:p>
          <a:p>
            <a:endParaRPr lang="en-IN" sz="2000" b="1" dirty="0" smtClean="0">
              <a:latin typeface="+mj-lt"/>
            </a:endParaRPr>
          </a:p>
          <a:p>
            <a:r>
              <a:rPr lang="en-IN" sz="1800" dirty="0" smtClean="0">
                <a:latin typeface="+mj-lt"/>
              </a:rPr>
              <a:t>As we can see in the above step, the no of accidents registered at a particular road is given as </a:t>
            </a:r>
            <a:r>
              <a:rPr lang="en-IN" sz="1800" b="1" dirty="0" smtClean="0">
                <a:latin typeface="+mj-lt"/>
              </a:rPr>
              <a:t>2535</a:t>
            </a:r>
            <a:r>
              <a:rPr lang="en-IN" sz="1800" dirty="0" smtClean="0">
                <a:latin typeface="+mj-lt"/>
              </a:rPr>
              <a:t>, and the classifier predicts it as a </a:t>
            </a:r>
            <a:r>
              <a:rPr lang="en-IN" sz="1800" b="1" dirty="0" smtClean="0">
                <a:latin typeface="+mj-lt"/>
              </a:rPr>
              <a:t>non</a:t>
            </a:r>
            <a:r>
              <a:rPr lang="en-IN" sz="1800" dirty="0" smtClean="0">
                <a:latin typeface="+mj-lt"/>
              </a:rPr>
              <a:t> </a:t>
            </a:r>
            <a:r>
              <a:rPr lang="en-IN" sz="1800" b="1" dirty="0" smtClean="0">
                <a:latin typeface="+mj-lt"/>
              </a:rPr>
              <a:t>Dangerous road</a:t>
            </a:r>
            <a:r>
              <a:rPr lang="en-IN" sz="1800" dirty="0" smtClean="0">
                <a:latin typeface="+mj-lt"/>
              </a:rPr>
              <a:t> by generating the status value as </a:t>
            </a:r>
            <a:r>
              <a:rPr lang="en-IN" sz="1800" b="1" dirty="0" smtClean="0">
                <a:latin typeface="+mj-lt"/>
              </a:rPr>
              <a:t>“0”</a:t>
            </a:r>
            <a:r>
              <a:rPr lang="en-IN" sz="1800" dirty="0" smtClean="0">
                <a:latin typeface="+mj-lt"/>
              </a:rPr>
              <a:t> which is </a:t>
            </a:r>
            <a:r>
              <a:rPr lang="en-IN" sz="1800" dirty="0" smtClean="0">
                <a:latin typeface="+mj-lt"/>
              </a:rPr>
              <a:t>accurate.</a:t>
            </a:r>
          </a:p>
          <a:p>
            <a:pPr>
              <a:buNone/>
            </a:pPr>
            <a:endParaRPr lang="en-IN" sz="2000" dirty="0" smtClean="0">
              <a:latin typeface="+mj-lt"/>
            </a:endParaRPr>
          </a:p>
          <a:p>
            <a:endParaRPr lang="en-IN" sz="2000" dirty="0" smtClean="0">
              <a:latin typeface="+mj-lt"/>
            </a:endParaRPr>
          </a:p>
          <a:p>
            <a:endParaRPr lang="en-IN" sz="2000" dirty="0" smtClean="0">
              <a:latin typeface="+mj-lt"/>
            </a:endParaRPr>
          </a:p>
          <a:p>
            <a:endParaRPr lang="en-IN" sz="2000" dirty="0" smtClean="0">
              <a:latin typeface="+mj-lt"/>
            </a:endParaRPr>
          </a:p>
          <a:p>
            <a:r>
              <a:rPr lang="en-IN" sz="1800" dirty="0" smtClean="0">
                <a:latin typeface="+mj-lt"/>
              </a:rPr>
              <a:t>As we can see in the above step, the no of accidents registered at a particular road is given as </a:t>
            </a:r>
            <a:r>
              <a:rPr lang="en-IN" sz="1800" b="1" dirty="0" smtClean="0">
                <a:latin typeface="+mj-lt"/>
              </a:rPr>
              <a:t>3300</a:t>
            </a:r>
            <a:r>
              <a:rPr lang="en-IN" sz="1800" dirty="0" smtClean="0">
                <a:latin typeface="+mj-lt"/>
              </a:rPr>
              <a:t>, and the classifier predicts it as a </a:t>
            </a:r>
            <a:r>
              <a:rPr lang="en-IN" sz="1800" b="1" dirty="0" smtClean="0">
                <a:latin typeface="+mj-lt"/>
              </a:rPr>
              <a:t>Dangerous road</a:t>
            </a:r>
            <a:r>
              <a:rPr lang="en-IN" sz="1800" dirty="0" smtClean="0">
                <a:latin typeface="+mj-lt"/>
              </a:rPr>
              <a:t> by generating the status value as </a:t>
            </a:r>
            <a:r>
              <a:rPr lang="en-IN" sz="1800" b="1" dirty="0" smtClean="0">
                <a:latin typeface="+mj-lt"/>
              </a:rPr>
              <a:t>“1”</a:t>
            </a:r>
            <a:r>
              <a:rPr lang="en-IN" sz="1800" dirty="0" smtClean="0">
                <a:latin typeface="+mj-lt"/>
              </a:rPr>
              <a:t> which is </a:t>
            </a:r>
            <a:r>
              <a:rPr lang="en-IN" sz="1800" dirty="0" smtClean="0">
                <a:latin typeface="+mj-lt"/>
              </a:rPr>
              <a:t>accurate.</a:t>
            </a:r>
            <a:endParaRPr lang="en-US" sz="1800" dirty="0" smtClean="0">
              <a:latin typeface="+mj-lt"/>
            </a:endParaRPr>
          </a:p>
          <a:p>
            <a:endParaRPr lang="en-US" sz="2000" dirty="0">
              <a:latin typeface="+mj-lt"/>
            </a:endParaRPr>
          </a:p>
        </p:txBody>
      </p:sp>
      <p:pic>
        <p:nvPicPr>
          <p:cNvPr id="7" name="Picture 6" descr="new2.PNG"/>
          <p:cNvPicPr/>
          <p:nvPr/>
        </p:nvPicPr>
        <p:blipFill>
          <a:blip r:embed="rId2"/>
          <a:stretch>
            <a:fillRect/>
          </a:stretch>
        </p:blipFill>
        <p:spPr>
          <a:xfrm>
            <a:off x="1071538" y="1928802"/>
            <a:ext cx="5264793" cy="1164606"/>
          </a:xfrm>
          <a:prstGeom prst="rect">
            <a:avLst/>
          </a:prstGeom>
        </p:spPr>
      </p:pic>
      <p:pic>
        <p:nvPicPr>
          <p:cNvPr id="8" name="Picture 7" descr="d36t.PNG"/>
          <p:cNvPicPr/>
          <p:nvPr/>
        </p:nvPicPr>
        <p:blipFill>
          <a:blip r:embed="rId3"/>
          <a:stretch>
            <a:fillRect/>
          </a:stretch>
        </p:blipFill>
        <p:spPr>
          <a:xfrm>
            <a:off x="1071538" y="4286256"/>
            <a:ext cx="5486682" cy="113670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Future Scope</a:t>
            </a:r>
            <a:r>
              <a:rPr lang="en-US" sz="4000" dirty="0" smtClean="0"/>
              <a:t> </a:t>
            </a:r>
            <a:endParaRPr lang="en-IN" sz="4000" dirty="0"/>
          </a:p>
        </p:txBody>
      </p:sp>
      <p:sp>
        <p:nvSpPr>
          <p:cNvPr id="3" name="Content Placeholder 2"/>
          <p:cNvSpPr>
            <a:spLocks noGrp="1"/>
          </p:cNvSpPr>
          <p:nvPr>
            <p:ph idx="1"/>
          </p:nvPr>
        </p:nvSpPr>
        <p:spPr/>
        <p:txBody>
          <a:bodyPr>
            <a:normAutofit/>
          </a:bodyPr>
          <a:lstStyle/>
          <a:p>
            <a:r>
              <a:rPr lang="en-IN" sz="2000" dirty="0" smtClean="0">
                <a:latin typeface="+mj-lt"/>
              </a:rPr>
              <a:t>We wish to add more attributes to it and to have more </a:t>
            </a:r>
            <a:r>
              <a:rPr lang="en-IN" sz="2000" dirty="0" smtClean="0">
                <a:latin typeface="+mj-lt"/>
              </a:rPr>
              <a:t>apt </a:t>
            </a:r>
            <a:r>
              <a:rPr lang="en-IN" sz="2000" dirty="0" smtClean="0">
                <a:latin typeface="+mj-lt"/>
              </a:rPr>
              <a:t>results</a:t>
            </a:r>
            <a:r>
              <a:rPr lang="en-IN" sz="2000" dirty="0" smtClean="0">
                <a:latin typeface="+mj-lt"/>
              </a:rPr>
              <a:t>.</a:t>
            </a:r>
          </a:p>
          <a:p>
            <a:r>
              <a:rPr lang="en-IN" sz="2000" dirty="0" smtClean="0">
                <a:latin typeface="+mj-lt"/>
              </a:rPr>
              <a:t> </a:t>
            </a:r>
            <a:r>
              <a:rPr lang="en-IN" sz="2000" dirty="0" smtClean="0">
                <a:latin typeface="+mj-lt"/>
              </a:rPr>
              <a:t>Hence, after testing on a set of attributes, we hope to extend the scope of the project by joining the attributes like </a:t>
            </a:r>
            <a:r>
              <a:rPr lang="en-IN" sz="2000" b="1" dirty="0" smtClean="0">
                <a:latin typeface="+mj-lt"/>
              </a:rPr>
              <a:t>state of the country, no of curves/ U-turns, wild animal attacks</a:t>
            </a:r>
            <a:r>
              <a:rPr lang="en-IN" sz="2000" dirty="0" smtClean="0">
                <a:latin typeface="+mj-lt"/>
              </a:rPr>
              <a:t> at those particular roads across the country. </a:t>
            </a:r>
            <a:endParaRPr lang="en-IN" sz="2000" dirty="0" smtClean="0">
              <a:latin typeface="+mj-lt"/>
            </a:endParaRPr>
          </a:p>
          <a:p>
            <a:r>
              <a:rPr lang="en-IN" sz="2000" dirty="0" smtClean="0">
                <a:latin typeface="+mj-lt"/>
              </a:rPr>
              <a:t>These </a:t>
            </a:r>
            <a:r>
              <a:rPr lang="en-IN" sz="2000" dirty="0" smtClean="0">
                <a:latin typeface="+mj-lt"/>
              </a:rPr>
              <a:t>parameters may improve the accuracy. Unsupervised clustering to label data for classifiers will also improve accuracy, instead of using fixed intervals for the same.</a:t>
            </a:r>
            <a:endParaRPr lang="en-US" sz="2000" dirty="0" smtClean="0">
              <a:latin typeface="+mj-lt"/>
            </a:endParaRPr>
          </a:p>
          <a:p>
            <a:pPr>
              <a:buNone/>
            </a:pPr>
            <a:endParaRPr lang="en-US" sz="18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Conclusion </a:t>
            </a:r>
            <a:endParaRPr lang="en-IN" sz="4000" dirty="0"/>
          </a:p>
        </p:txBody>
      </p:sp>
      <p:sp>
        <p:nvSpPr>
          <p:cNvPr id="3" name="Content Placeholder 2"/>
          <p:cNvSpPr>
            <a:spLocks noGrp="1"/>
          </p:cNvSpPr>
          <p:nvPr>
            <p:ph idx="1"/>
          </p:nvPr>
        </p:nvSpPr>
        <p:spPr/>
        <p:txBody>
          <a:bodyPr>
            <a:normAutofit/>
          </a:bodyPr>
          <a:lstStyle/>
          <a:p>
            <a:r>
              <a:rPr lang="en-IN" sz="1800" dirty="0" smtClean="0">
                <a:latin typeface="+mj-lt"/>
              </a:rPr>
              <a:t>We conclude that the application of data mining algorithms, predicts about the</a:t>
            </a:r>
            <a:r>
              <a:rPr lang="en-IN" sz="1800" b="1" dirty="0" smtClean="0">
                <a:latin typeface="+mj-lt"/>
              </a:rPr>
              <a:t> Dangerous Roads as Dangerous and non-Dangerous as Not dangerous</a:t>
            </a:r>
            <a:r>
              <a:rPr lang="en-IN" sz="1800" dirty="0" smtClean="0">
                <a:latin typeface="+mj-lt"/>
              </a:rPr>
              <a:t> by using the data of the previous decade</a:t>
            </a:r>
            <a:r>
              <a:rPr lang="en-IN" sz="1800" dirty="0" smtClean="0">
                <a:latin typeface="+mj-lt"/>
              </a:rPr>
              <a:t>.</a:t>
            </a:r>
          </a:p>
          <a:p>
            <a:r>
              <a:rPr lang="en-IN" sz="1800" dirty="0" smtClean="0">
                <a:latin typeface="+mj-lt"/>
              </a:rPr>
              <a:t> </a:t>
            </a:r>
            <a:r>
              <a:rPr lang="en-IN" sz="1800" dirty="0" smtClean="0">
                <a:latin typeface="+mj-lt"/>
              </a:rPr>
              <a:t>So that, when the data reached to the </a:t>
            </a:r>
            <a:r>
              <a:rPr lang="en-IN" sz="1800" b="1" dirty="0" smtClean="0">
                <a:latin typeface="+mj-lt"/>
              </a:rPr>
              <a:t>Government</a:t>
            </a:r>
            <a:r>
              <a:rPr lang="en-IN" sz="1800" dirty="0" smtClean="0">
                <a:latin typeface="+mj-lt"/>
              </a:rPr>
              <a:t>, it can take all those Road safety measures at the respective Dangerous roads and some of them might be the </a:t>
            </a:r>
            <a:r>
              <a:rPr lang="en-IN" sz="1800" b="1" dirty="0" smtClean="0">
                <a:latin typeface="+mj-lt"/>
              </a:rPr>
              <a:t>Dividers, speed limit boards, Wild animal prone areas, Road under construction work, zebra crossings </a:t>
            </a:r>
            <a:r>
              <a:rPr lang="en-IN" sz="1800" dirty="0" smtClean="0">
                <a:latin typeface="+mj-lt"/>
              </a:rPr>
              <a:t>etc</a:t>
            </a:r>
            <a:r>
              <a:rPr lang="en-US" sz="1800" dirty="0" smtClean="0">
                <a:latin typeface="+mj-lt"/>
              </a:rPr>
              <a:t>.</a:t>
            </a:r>
            <a:r>
              <a:rPr lang="en-US" sz="1800" b="1" dirty="0" smtClean="0">
                <a:latin typeface="+mj-lt"/>
              </a:rPr>
              <a:t> </a:t>
            </a:r>
            <a:endParaRPr lang="en-IN" sz="1800" b="1" dirty="0">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3636" y="3071810"/>
            <a:ext cx="2743200" cy="3429024"/>
          </a:xfrm>
        </p:spPr>
        <p:txBody>
          <a:bodyPr/>
          <a:lstStyle/>
          <a:p>
            <a:pPr algn="r"/>
            <a:r>
              <a:rPr lang="en-US" b="1" dirty="0" smtClean="0">
                <a:latin typeface="Algerian" pitchFamily="82" charset="0"/>
              </a:rPr>
              <a:t/>
            </a:r>
            <a:br>
              <a:rPr lang="en-US" b="1" dirty="0" smtClean="0">
                <a:latin typeface="Algerian" pitchFamily="82" charset="0"/>
              </a:rPr>
            </a:br>
            <a:r>
              <a:rPr lang="en-US" b="1" dirty="0" smtClean="0">
                <a:latin typeface="Algerian" pitchFamily="82" charset="0"/>
              </a:rPr>
              <a:t/>
            </a:r>
            <a:br>
              <a:rPr lang="en-US" b="1" dirty="0" smtClean="0">
                <a:latin typeface="Algerian" pitchFamily="82" charset="0"/>
              </a:rPr>
            </a:br>
            <a:r>
              <a:rPr lang="en-US" b="1" dirty="0" smtClean="0">
                <a:latin typeface="Algerian" pitchFamily="82" charset="0"/>
              </a:rPr>
              <a:t>                                                                   								</a:t>
            </a:r>
            <a:br>
              <a:rPr lang="en-US" b="1" dirty="0" smtClean="0">
                <a:latin typeface="Algerian" pitchFamily="82" charset="0"/>
              </a:rPr>
            </a:br>
            <a:r>
              <a:rPr lang="en-US" b="1" dirty="0" smtClean="0">
                <a:latin typeface="Algerian" pitchFamily="82" charset="0"/>
              </a:rPr>
              <a:t>by</a:t>
            </a:r>
            <a:r>
              <a:rPr lang="en-US" b="1" dirty="0" smtClean="0"/>
              <a:t/>
            </a:r>
            <a:br>
              <a:rPr lang="en-US" b="1" dirty="0" smtClean="0"/>
            </a:br>
            <a:r>
              <a:rPr lang="en-US" sz="3200" b="1" dirty="0" smtClean="0">
                <a:latin typeface="Algerian" pitchFamily="82" charset="0"/>
                <a:cs typeface="Aharoni" pitchFamily="2" charset="-79"/>
              </a:rPr>
              <a:t>171fa04423</a:t>
            </a:r>
            <a:br>
              <a:rPr lang="en-US" sz="3200" b="1" dirty="0" smtClean="0">
                <a:latin typeface="Algerian" pitchFamily="82" charset="0"/>
                <a:cs typeface="Aharoni" pitchFamily="2" charset="-79"/>
              </a:rPr>
            </a:br>
            <a:r>
              <a:rPr lang="en-US" sz="3200" b="1" dirty="0" smtClean="0">
                <a:latin typeface="Algerian" pitchFamily="82" charset="0"/>
                <a:cs typeface="Aharoni" pitchFamily="2" charset="-79"/>
              </a:rPr>
              <a:t>171fa04427</a:t>
            </a:r>
            <a:br>
              <a:rPr lang="en-US" sz="3200" b="1" dirty="0" smtClean="0">
                <a:latin typeface="Algerian" pitchFamily="82" charset="0"/>
                <a:cs typeface="Aharoni" pitchFamily="2" charset="-79"/>
              </a:rPr>
            </a:br>
            <a:r>
              <a:rPr lang="en-US" sz="3200" b="1" dirty="0" smtClean="0">
                <a:latin typeface="Algerian" pitchFamily="82" charset="0"/>
                <a:cs typeface="Aharoni" pitchFamily="2" charset="-79"/>
              </a:rPr>
              <a:t>171fa04488</a:t>
            </a:r>
            <a:endParaRPr lang="en-IN" sz="3200" b="1" dirty="0">
              <a:latin typeface="Algerian" pitchFamily="82" charset="0"/>
              <a:cs typeface="Aharoni" pitchFamily="2" charset="-79"/>
            </a:endParaRPr>
          </a:p>
        </p:txBody>
      </p:sp>
      <p:pic>
        <p:nvPicPr>
          <p:cNvPr id="1027" name="Picture 3" descr="C:\Users\HP\Music\t2.PNG"/>
          <p:cNvPicPr>
            <a:picLocks noGrp="1" noChangeAspect="1" noChangeArrowheads="1"/>
          </p:cNvPicPr>
          <p:nvPr>
            <p:ph sz="half" idx="1"/>
          </p:nvPr>
        </p:nvPicPr>
        <p:blipFill>
          <a:blip r:embed="rId2"/>
          <a:srcRect/>
          <a:stretch>
            <a:fillRect/>
          </a:stretch>
        </p:blipFill>
        <p:spPr bwMode="auto">
          <a:xfrm>
            <a:off x="214282" y="2143116"/>
            <a:ext cx="6143668" cy="4357718"/>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2.jpg"/>
          <p:cNvPicPr>
            <a:picLocks noChangeAspect="1"/>
          </p:cNvPicPr>
          <p:nvPr/>
        </p:nvPicPr>
        <p:blipFill>
          <a:blip r:embed="rId2"/>
          <a:stretch>
            <a:fillRect/>
          </a:stretch>
        </p:blipFill>
        <p:spPr>
          <a:xfrm>
            <a:off x="0" y="0"/>
            <a:ext cx="9144000"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Abstract</a:t>
            </a:r>
            <a:endParaRPr lang="en-IN" sz="4000" dirty="0"/>
          </a:p>
        </p:txBody>
      </p:sp>
      <p:sp>
        <p:nvSpPr>
          <p:cNvPr id="3" name="Content Placeholder 2"/>
          <p:cNvSpPr>
            <a:spLocks noGrp="1"/>
          </p:cNvSpPr>
          <p:nvPr>
            <p:ph idx="1"/>
          </p:nvPr>
        </p:nvSpPr>
        <p:spPr>
          <a:xfrm>
            <a:off x="457200" y="1935480"/>
            <a:ext cx="8229600" cy="3850974"/>
          </a:xfrm>
        </p:spPr>
        <p:txBody>
          <a:bodyPr>
            <a:normAutofit/>
          </a:bodyPr>
          <a:lstStyle/>
          <a:p>
            <a:pPr>
              <a:buNone/>
            </a:pPr>
            <a:r>
              <a:rPr lang="en-IN" sz="1800" dirty="0" smtClean="0">
                <a:latin typeface="Calibri" pitchFamily="34" charset="0"/>
                <a:cs typeface="Calibri" pitchFamily="34" charset="0"/>
              </a:rPr>
              <a:t>     Our </a:t>
            </a:r>
            <a:r>
              <a:rPr lang="en-IN" sz="1800" dirty="0" smtClean="0">
                <a:latin typeface="Calibri" pitchFamily="34" charset="0"/>
                <a:cs typeface="Calibri" pitchFamily="34" charset="0"/>
              </a:rPr>
              <a:t>country, India, unfortunately ranks at the top with highest number of fatalities with about 11% share in the world, in which Andhra Pradesh continues its rank with 7</a:t>
            </a:r>
            <a:r>
              <a:rPr lang="en-IN" sz="1800" baseline="30000" dirty="0" smtClean="0">
                <a:latin typeface="Calibri" pitchFamily="34" charset="0"/>
                <a:cs typeface="Calibri" pitchFamily="34" charset="0"/>
              </a:rPr>
              <a:t>th</a:t>
            </a:r>
            <a:r>
              <a:rPr lang="en-IN" sz="1800" dirty="0" smtClean="0">
                <a:latin typeface="Calibri" pitchFamily="34" charset="0"/>
                <a:cs typeface="Calibri" pitchFamily="34" charset="0"/>
              </a:rPr>
              <a:t> position in India since 2015.The “</a:t>
            </a:r>
            <a:r>
              <a:rPr lang="en-IN" sz="1800" b="1" dirty="0" smtClean="0">
                <a:latin typeface="Calibri" pitchFamily="34" charset="0"/>
                <a:cs typeface="Calibri" pitchFamily="34" charset="0"/>
              </a:rPr>
              <a:t>Dangerous Roads Prediction</a:t>
            </a:r>
            <a:r>
              <a:rPr lang="en-IN" sz="1800" dirty="0" smtClean="0">
                <a:latin typeface="Calibri" pitchFamily="34" charset="0"/>
                <a:cs typeface="Calibri" pitchFamily="34" charset="0"/>
              </a:rPr>
              <a:t>” is an effort to highlight the District-wise data and Roads that are the causes of the accidents and fatalities in Andhra Pradesh. The data would help the policy makers to put in place Focused Initiatives regarding those top dangerous roads to address the menace of rising road accidents and resultant fatalities</a:t>
            </a:r>
            <a:r>
              <a:rPr lang="en-IN" sz="1800" dirty="0" smtClean="0">
                <a:latin typeface="Calibri" pitchFamily="34" charset="0"/>
                <a:cs typeface="Calibri" pitchFamily="34" charset="0"/>
              </a:rPr>
              <a:t>.</a:t>
            </a:r>
          </a:p>
          <a:p>
            <a:pPr>
              <a:buNone/>
            </a:pPr>
            <a:endParaRPr lang="en-IN" sz="1800" dirty="0" smtClean="0">
              <a:latin typeface="Calibri" pitchFamily="34" charset="0"/>
              <a:cs typeface="Calibri" pitchFamily="34" charset="0"/>
            </a:endParaRPr>
          </a:p>
          <a:p>
            <a:pPr>
              <a:buNone/>
            </a:pPr>
            <a:r>
              <a:rPr lang="en-IN" sz="1800" dirty="0" smtClean="0">
                <a:latin typeface="Calibri" pitchFamily="34" charset="0"/>
                <a:cs typeface="Calibri" pitchFamily="34" charset="0"/>
              </a:rPr>
              <a:t> </a:t>
            </a:r>
            <a:r>
              <a:rPr lang="en-IN" sz="1800" dirty="0" smtClean="0">
                <a:latin typeface="Calibri" pitchFamily="34" charset="0"/>
                <a:cs typeface="Calibri" pitchFamily="34" charset="0"/>
              </a:rPr>
              <a:t>    The </a:t>
            </a:r>
            <a:r>
              <a:rPr lang="en-IN" sz="1800" dirty="0" smtClean="0">
                <a:latin typeface="Calibri" pitchFamily="34" charset="0"/>
                <a:cs typeface="Calibri" pitchFamily="34" charset="0"/>
              </a:rPr>
              <a:t>end result of the project will be based on reports specifying these actions, studied and analysed from data taken over the past few years. Actions are used to reduce the probability of accidents that took place at those Dangerous Roads.</a:t>
            </a:r>
            <a:endParaRPr lang="en-US" sz="1800" dirty="0" smtClean="0">
              <a:latin typeface="Calibri" pitchFamily="34" charset="0"/>
              <a:cs typeface="Calibri" pitchFamily="34" charset="0"/>
            </a:endParaRPr>
          </a:p>
          <a:p>
            <a:endParaRPr lang="en-IN" sz="1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Introduction</a:t>
            </a:r>
            <a:r>
              <a:rPr lang="en-US" dirty="0" smtClean="0"/>
              <a:t> </a:t>
            </a:r>
            <a:endParaRPr lang="en-IN" dirty="0"/>
          </a:p>
        </p:txBody>
      </p:sp>
      <p:sp>
        <p:nvSpPr>
          <p:cNvPr id="3" name="Content Placeholder 2"/>
          <p:cNvSpPr>
            <a:spLocks noGrp="1"/>
          </p:cNvSpPr>
          <p:nvPr>
            <p:ph idx="1"/>
          </p:nvPr>
        </p:nvSpPr>
        <p:spPr/>
        <p:txBody>
          <a:bodyPr>
            <a:normAutofit/>
          </a:bodyPr>
          <a:lstStyle/>
          <a:p>
            <a:r>
              <a:rPr lang="en-IN" sz="1800" dirty="0" smtClean="0">
                <a:latin typeface="+mj-lt"/>
              </a:rPr>
              <a:t>In </a:t>
            </a:r>
            <a:r>
              <a:rPr lang="en-IN" sz="1800" dirty="0" smtClean="0">
                <a:latin typeface="+mj-lt"/>
              </a:rPr>
              <a:t>Brief, our project aims at the social issue of deaths in the state of Andhra Pradesh, due to dangerous roads in it with lack of necessary precautions entitled on the boards, so that we suggest government to take absolute preventive measures in order to reduce the accidents at the respective dangerous Roads and to make this process computerized by implementing principles of data mining and analytics.</a:t>
            </a:r>
            <a:endParaRPr lang="en-US" sz="1800" dirty="0" smtClean="0">
              <a:latin typeface="+mj-lt"/>
            </a:endParaRPr>
          </a:p>
          <a:p>
            <a:endParaRPr lang="en-IN" sz="1800" dirty="0">
              <a:latin typeface="+mj-lt"/>
            </a:endParaRPr>
          </a:p>
        </p:txBody>
      </p:sp>
      <p:graphicFrame>
        <p:nvGraphicFramePr>
          <p:cNvPr id="5" name="Diagram 4"/>
          <p:cNvGraphicFramePr/>
          <p:nvPr/>
        </p:nvGraphicFramePr>
        <p:xfrm>
          <a:off x="1714480" y="3571876"/>
          <a:ext cx="5429288" cy="2928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38962"/>
          </a:xfrm>
        </p:spPr>
        <p:txBody>
          <a:bodyPr>
            <a:normAutofit/>
          </a:bodyPr>
          <a:lstStyle/>
          <a:p>
            <a:r>
              <a:rPr lang="en-US" sz="4000" dirty="0" smtClean="0"/>
              <a:t>Requirements</a:t>
            </a:r>
            <a:endParaRPr lang="en-US" sz="4000" dirty="0"/>
          </a:p>
        </p:txBody>
      </p:sp>
      <p:sp>
        <p:nvSpPr>
          <p:cNvPr id="3" name="Content Placeholder 2"/>
          <p:cNvSpPr>
            <a:spLocks noGrp="1"/>
          </p:cNvSpPr>
          <p:nvPr>
            <p:ph idx="1"/>
          </p:nvPr>
        </p:nvSpPr>
        <p:spPr>
          <a:xfrm>
            <a:off x="457200" y="1785926"/>
            <a:ext cx="8229600" cy="4538674"/>
          </a:xfrm>
        </p:spPr>
        <p:txBody>
          <a:bodyPr>
            <a:normAutofit/>
          </a:bodyPr>
          <a:lstStyle/>
          <a:p>
            <a:r>
              <a:rPr lang="en-IN" sz="1800" b="1" dirty="0" smtClean="0">
                <a:latin typeface="+mj-lt"/>
              </a:rPr>
              <a:t>Functional Requirements </a:t>
            </a:r>
            <a:endParaRPr lang="en-US" sz="1800" dirty="0" smtClean="0">
              <a:latin typeface="+mj-lt"/>
            </a:endParaRPr>
          </a:p>
          <a:p>
            <a:pPr lvl="0">
              <a:buNone/>
            </a:pPr>
            <a:r>
              <a:rPr lang="en-IN" sz="1800" dirty="0" smtClean="0">
                <a:latin typeface="+mj-lt"/>
              </a:rPr>
              <a:t> </a:t>
            </a:r>
            <a:r>
              <a:rPr lang="en-IN" sz="1800" dirty="0" smtClean="0">
                <a:latin typeface="+mj-lt"/>
              </a:rPr>
              <a:t>       1. Classification </a:t>
            </a:r>
            <a:r>
              <a:rPr lang="en-IN" sz="1800" dirty="0" smtClean="0">
                <a:latin typeface="+mj-lt"/>
              </a:rPr>
              <a:t>of roads based on </a:t>
            </a:r>
            <a:r>
              <a:rPr lang="en-IN" sz="1800" dirty="0" smtClean="0">
                <a:latin typeface="+mj-lt"/>
              </a:rPr>
              <a:t>Districts</a:t>
            </a:r>
            <a:endParaRPr lang="en-US" sz="1800" dirty="0" smtClean="0">
              <a:latin typeface="+mj-lt"/>
            </a:endParaRPr>
          </a:p>
          <a:p>
            <a:pPr lvl="0">
              <a:buNone/>
            </a:pPr>
            <a:r>
              <a:rPr lang="en-US" sz="1800" dirty="0" smtClean="0">
                <a:latin typeface="+mj-lt"/>
              </a:rPr>
              <a:t>        2. </a:t>
            </a:r>
            <a:r>
              <a:rPr lang="en-IN" sz="1800" dirty="0" smtClean="0">
                <a:latin typeface="+mj-lt"/>
              </a:rPr>
              <a:t>No </a:t>
            </a:r>
            <a:r>
              <a:rPr lang="en-IN" sz="1800" dirty="0" smtClean="0">
                <a:latin typeface="+mj-lt"/>
              </a:rPr>
              <a:t>of accidents that took place at each road due to vehicles</a:t>
            </a:r>
            <a:endParaRPr lang="en-US" sz="1800" dirty="0" smtClean="0">
              <a:latin typeface="+mj-lt"/>
            </a:endParaRPr>
          </a:p>
          <a:p>
            <a:pPr lvl="0">
              <a:buNone/>
            </a:pPr>
            <a:r>
              <a:rPr lang="en-IN" sz="1800" dirty="0" smtClean="0">
                <a:latin typeface="+mj-lt"/>
              </a:rPr>
              <a:t>        3. No </a:t>
            </a:r>
            <a:r>
              <a:rPr lang="en-IN" sz="1800" dirty="0" smtClean="0">
                <a:latin typeface="+mj-lt"/>
              </a:rPr>
              <a:t>of theft cases happened at each </a:t>
            </a:r>
            <a:r>
              <a:rPr lang="en-IN" sz="1800" dirty="0" smtClean="0">
                <a:latin typeface="+mj-lt"/>
              </a:rPr>
              <a:t>road</a:t>
            </a:r>
            <a:endParaRPr lang="en-US" sz="1800" dirty="0" smtClean="0">
              <a:latin typeface="+mj-lt"/>
            </a:endParaRPr>
          </a:p>
          <a:p>
            <a:pPr lvl="0">
              <a:buNone/>
            </a:pPr>
            <a:r>
              <a:rPr lang="en-IN" sz="1800" dirty="0" smtClean="0">
                <a:latin typeface="+mj-lt"/>
              </a:rPr>
              <a:t>        4. No </a:t>
            </a:r>
            <a:r>
              <a:rPr lang="en-IN" sz="1800" dirty="0" smtClean="0">
                <a:latin typeface="+mj-lt"/>
              </a:rPr>
              <a:t>of girl harassment cases registered at each road </a:t>
            </a:r>
            <a:endParaRPr lang="en-US" sz="1800" dirty="0" smtClean="0">
              <a:latin typeface="+mj-lt"/>
            </a:endParaRPr>
          </a:p>
          <a:p>
            <a:r>
              <a:rPr lang="en-IN" sz="1800" b="1" dirty="0" smtClean="0">
                <a:latin typeface="+mj-lt"/>
              </a:rPr>
              <a:t>Non-Functional </a:t>
            </a:r>
            <a:r>
              <a:rPr lang="en-IN" sz="1800" b="1" dirty="0" smtClean="0">
                <a:latin typeface="+mj-lt"/>
              </a:rPr>
              <a:t>Requirements </a:t>
            </a:r>
            <a:endParaRPr lang="en-US" sz="1800" dirty="0" smtClean="0">
              <a:latin typeface="+mj-lt"/>
            </a:endParaRPr>
          </a:p>
          <a:p>
            <a:pPr lvl="0">
              <a:buNone/>
            </a:pPr>
            <a:r>
              <a:rPr lang="en-IN" sz="1800" dirty="0" smtClean="0">
                <a:latin typeface="+mj-lt"/>
              </a:rPr>
              <a:t>        1. Reliability</a:t>
            </a:r>
            <a:endParaRPr lang="en-US" sz="1800" dirty="0" smtClean="0">
              <a:latin typeface="+mj-lt"/>
            </a:endParaRPr>
          </a:p>
          <a:p>
            <a:pPr lvl="0">
              <a:buNone/>
            </a:pPr>
            <a:r>
              <a:rPr lang="en-IN" sz="1800" dirty="0" smtClean="0">
                <a:latin typeface="+mj-lt"/>
              </a:rPr>
              <a:t>        2. Performance</a:t>
            </a:r>
            <a:endParaRPr lang="en-US" sz="1800" dirty="0" smtClean="0">
              <a:latin typeface="+mj-lt"/>
            </a:endParaRPr>
          </a:p>
          <a:p>
            <a:pPr lvl="0">
              <a:buNone/>
            </a:pPr>
            <a:r>
              <a:rPr lang="en-IN" sz="1800" dirty="0" smtClean="0">
                <a:latin typeface="+mj-lt"/>
              </a:rPr>
              <a:t>        3. Availability</a:t>
            </a:r>
            <a:endParaRPr lang="en-US" sz="1800" dirty="0" smtClean="0">
              <a:latin typeface="+mj-lt"/>
            </a:endParaRPr>
          </a:p>
          <a:p>
            <a:pPr lvl="0">
              <a:buNone/>
            </a:pPr>
            <a:r>
              <a:rPr lang="en-US" sz="1800" dirty="0" smtClean="0">
                <a:latin typeface="+mj-lt"/>
              </a:rPr>
              <a:t> </a:t>
            </a:r>
            <a:r>
              <a:rPr lang="en-US" sz="1800" dirty="0" smtClean="0">
                <a:latin typeface="+mj-lt"/>
              </a:rPr>
              <a:t>       4. </a:t>
            </a:r>
            <a:r>
              <a:rPr lang="en-IN" sz="1800" dirty="0" smtClean="0">
                <a:latin typeface="+mj-lt"/>
              </a:rPr>
              <a:t>Scalability</a:t>
            </a:r>
            <a:endParaRPr lang="en-US" sz="1800" dirty="0" smtClean="0">
              <a:latin typeface="+mj-lt"/>
            </a:endParaRPr>
          </a:p>
          <a:p>
            <a:pPr>
              <a:buNone/>
            </a:pPr>
            <a:r>
              <a:rPr lang="en-IN" sz="1800" dirty="0" smtClean="0">
                <a:latin typeface="+mj-lt"/>
              </a:rPr>
              <a:t>        5. Maintainability </a:t>
            </a:r>
            <a:r>
              <a:rPr lang="en-IN" sz="1800" dirty="0" smtClean="0">
                <a:latin typeface="+mj-lt"/>
              </a:rPr>
              <a:t>of the </a:t>
            </a:r>
            <a:r>
              <a:rPr lang="en-IN" sz="1800" dirty="0" smtClean="0">
                <a:latin typeface="+mj-lt"/>
              </a:rPr>
              <a:t>method </a:t>
            </a:r>
            <a:r>
              <a:rPr lang="en-IN" sz="1800" dirty="0" smtClean="0">
                <a:latin typeface="+mj-lt"/>
              </a:rPr>
              <a:t>we use to train our dataset</a:t>
            </a:r>
            <a:endParaRPr lang="en-US" sz="18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928670"/>
            <a:ext cx="8229600" cy="938962"/>
          </a:xfrm>
        </p:spPr>
        <p:txBody>
          <a:bodyPr>
            <a:normAutofit/>
          </a:bodyPr>
          <a:lstStyle/>
          <a:p>
            <a:r>
              <a:rPr lang="en-US" sz="4000" dirty="0" smtClean="0"/>
              <a:t>Classifiers Used</a:t>
            </a:r>
            <a:endParaRPr lang="en-US" sz="4000" dirty="0"/>
          </a:p>
        </p:txBody>
      </p:sp>
      <p:sp>
        <p:nvSpPr>
          <p:cNvPr id="3" name="Content Placeholder 2"/>
          <p:cNvSpPr>
            <a:spLocks noGrp="1"/>
          </p:cNvSpPr>
          <p:nvPr>
            <p:ph idx="1"/>
          </p:nvPr>
        </p:nvSpPr>
        <p:spPr>
          <a:xfrm>
            <a:off x="428596" y="2000240"/>
            <a:ext cx="8229600" cy="4214842"/>
          </a:xfrm>
        </p:spPr>
        <p:txBody>
          <a:bodyPr>
            <a:normAutofit/>
          </a:bodyPr>
          <a:lstStyle/>
          <a:p>
            <a:r>
              <a:rPr lang="en-IN" sz="1800" b="1" dirty="0" smtClean="0">
                <a:latin typeface="+mj-lt"/>
              </a:rPr>
              <a:t>Classification </a:t>
            </a:r>
            <a:r>
              <a:rPr lang="en-IN" sz="1800" b="1" dirty="0" smtClean="0">
                <a:latin typeface="+mj-lt"/>
              </a:rPr>
              <a:t>algorithms</a:t>
            </a:r>
            <a:r>
              <a:rPr lang="en-IN" sz="1800" dirty="0" smtClean="0">
                <a:latin typeface="+mj-lt"/>
              </a:rPr>
              <a:t> seem the most appropriate type of algorithms to implement our proposed solution. </a:t>
            </a:r>
            <a:endParaRPr lang="en-IN" sz="1800" dirty="0" smtClean="0">
              <a:latin typeface="+mj-lt"/>
            </a:endParaRPr>
          </a:p>
          <a:p>
            <a:r>
              <a:rPr lang="en-IN" sz="1800" dirty="0" smtClean="0">
                <a:latin typeface="+mj-lt"/>
              </a:rPr>
              <a:t>The </a:t>
            </a:r>
            <a:r>
              <a:rPr lang="en-IN" sz="1800" dirty="0" smtClean="0">
                <a:latin typeface="+mj-lt"/>
              </a:rPr>
              <a:t>algorithm that we will be making use of is </a:t>
            </a:r>
            <a:r>
              <a:rPr lang="en-IN" sz="1800" b="1" dirty="0" smtClean="0">
                <a:latin typeface="+mj-lt"/>
              </a:rPr>
              <a:t>Support Vector Machine</a:t>
            </a:r>
            <a:r>
              <a:rPr lang="en-IN" sz="1800" dirty="0" smtClean="0">
                <a:latin typeface="+mj-lt"/>
              </a:rPr>
              <a:t>. </a:t>
            </a:r>
            <a:r>
              <a:rPr lang="en-IN" sz="1800" b="1" dirty="0" smtClean="0">
                <a:latin typeface="+mj-lt"/>
              </a:rPr>
              <a:t>Support Vector Machine (SVM)</a:t>
            </a:r>
            <a:r>
              <a:rPr lang="en-IN" sz="1800" dirty="0" smtClean="0">
                <a:latin typeface="+mj-lt"/>
              </a:rPr>
              <a:t> is a supervised Machine Learning Algorithm which can be used for both classification or regression </a:t>
            </a:r>
            <a:r>
              <a:rPr lang="en-IN" sz="1800" dirty="0" smtClean="0">
                <a:latin typeface="+mj-lt"/>
              </a:rPr>
              <a:t>challenges.</a:t>
            </a:r>
          </a:p>
          <a:p>
            <a:r>
              <a:rPr lang="en-IN" sz="1800" dirty="0" smtClean="0">
                <a:latin typeface="+mj-lt"/>
              </a:rPr>
              <a:t> </a:t>
            </a:r>
            <a:r>
              <a:rPr lang="en-IN" sz="1800" dirty="0" smtClean="0">
                <a:latin typeface="+mj-lt"/>
              </a:rPr>
              <a:t>However, it is mostly used in classification problems. </a:t>
            </a:r>
            <a:endParaRPr lang="en-IN" sz="1800" dirty="0" smtClean="0">
              <a:latin typeface="+mj-lt"/>
            </a:endParaRPr>
          </a:p>
          <a:p>
            <a:r>
              <a:rPr lang="en-IN" sz="1800" dirty="0" smtClean="0">
                <a:latin typeface="+mj-lt"/>
              </a:rPr>
              <a:t>In </a:t>
            </a:r>
            <a:r>
              <a:rPr lang="en-IN" sz="1800" dirty="0" smtClean="0">
                <a:latin typeface="+mj-lt"/>
              </a:rPr>
              <a:t>the </a:t>
            </a:r>
            <a:r>
              <a:rPr lang="en-IN" sz="1800" b="1" dirty="0" smtClean="0">
                <a:latin typeface="+mj-lt"/>
              </a:rPr>
              <a:t>SVM algorithm</a:t>
            </a:r>
            <a:r>
              <a:rPr lang="en-IN" sz="1800" dirty="0" smtClean="0">
                <a:latin typeface="+mj-lt"/>
              </a:rPr>
              <a:t>, we plot each data item as a point in n-dimensional </a:t>
            </a:r>
            <a:r>
              <a:rPr lang="en-IN" sz="1800" dirty="0" smtClean="0">
                <a:latin typeface="+mj-lt"/>
              </a:rPr>
              <a:t>space  with </a:t>
            </a:r>
            <a:r>
              <a:rPr lang="en-IN" sz="1800" dirty="0" smtClean="0">
                <a:latin typeface="+mj-lt"/>
              </a:rPr>
              <a:t>the value of each feature being the value of particular coordinate</a:t>
            </a:r>
            <a:r>
              <a:rPr lang="en-IN" sz="1800" dirty="0" smtClean="0">
                <a:latin typeface="+mj-lt"/>
              </a:rPr>
              <a:t>.</a:t>
            </a:r>
          </a:p>
          <a:p>
            <a:r>
              <a:rPr lang="en-IN" sz="1800" dirty="0" smtClean="0">
                <a:latin typeface="+mj-lt"/>
              </a:rPr>
              <a:t>Here, </a:t>
            </a:r>
            <a:r>
              <a:rPr lang="en-IN" sz="1800" b="1" dirty="0" smtClean="0">
                <a:latin typeface="+mj-lt"/>
              </a:rPr>
              <a:t>n</a:t>
            </a:r>
            <a:r>
              <a:rPr lang="en-IN" sz="1800" dirty="0" smtClean="0">
                <a:latin typeface="+mj-lt"/>
              </a:rPr>
              <a:t> represents the no of features. </a:t>
            </a:r>
          </a:p>
          <a:p>
            <a:r>
              <a:rPr lang="en-IN" sz="1800" dirty="0" smtClean="0">
                <a:latin typeface="+mj-lt"/>
              </a:rPr>
              <a:t>Then, we perform classification by finding the difference between two classes very well.</a:t>
            </a:r>
          </a:p>
          <a:p>
            <a:r>
              <a:rPr lang="en-IN" sz="1800" dirty="0" smtClean="0">
                <a:latin typeface="+mj-lt"/>
              </a:rPr>
              <a:t>Here, along with the SVM, we applied many other classifiers like, </a:t>
            </a:r>
            <a:r>
              <a:rPr lang="en-IN" sz="1800" b="1" dirty="0" smtClean="0">
                <a:latin typeface="+mj-lt"/>
              </a:rPr>
              <a:t>Linear Regression</a:t>
            </a:r>
            <a:r>
              <a:rPr lang="en-IN" sz="1800" dirty="0" smtClean="0">
                <a:latin typeface="+mj-lt"/>
              </a:rPr>
              <a:t>, </a:t>
            </a:r>
            <a:r>
              <a:rPr lang="en-IN" sz="1800" b="1" dirty="0" smtClean="0">
                <a:latin typeface="+mj-lt"/>
              </a:rPr>
              <a:t>KNN</a:t>
            </a:r>
            <a:r>
              <a:rPr lang="en-IN" sz="1800" dirty="0" smtClean="0">
                <a:latin typeface="+mj-lt"/>
              </a:rPr>
              <a:t> etc to compare which model is more accurate for the given data set.</a:t>
            </a:r>
            <a:endParaRPr lang="en-US" sz="1800" dirty="0" smtClean="0"/>
          </a:p>
          <a:p>
            <a:endParaRPr lang="en-US" sz="1800"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4000" dirty="0" smtClean="0"/>
              <a:t>Sample Dataset</a:t>
            </a:r>
            <a:endParaRPr lang="en-IN" sz="4000" dirty="0"/>
          </a:p>
        </p:txBody>
      </p:sp>
      <p:pic>
        <p:nvPicPr>
          <p:cNvPr id="8" name="Content Placeholder 7" descr="786.PNG"/>
          <p:cNvPicPr>
            <a:picLocks noGrp="1" noChangeAspect="1"/>
          </p:cNvPicPr>
          <p:nvPr>
            <p:ph idx="1"/>
          </p:nvPr>
        </p:nvPicPr>
        <p:blipFill>
          <a:blip r:embed="rId2"/>
          <a:stretch>
            <a:fillRect/>
          </a:stretch>
        </p:blipFill>
        <p:spPr>
          <a:xfrm>
            <a:off x="142844" y="1500174"/>
            <a:ext cx="8858312" cy="52773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IN" sz="1800" dirty="0" smtClean="0">
                <a:latin typeface="+mj-lt"/>
              </a:rPr>
              <a:t>Here we included the attributes such as, Name of the Road, District, Road Accidents, Girl Harassments, Theft Cases, Total No of Accidents, Status of the road.</a:t>
            </a:r>
            <a:endParaRPr lang="en-US" sz="1800" dirty="0" smtClean="0">
              <a:latin typeface="+mj-lt"/>
            </a:endParaRPr>
          </a:p>
          <a:p>
            <a:pPr lvl="0">
              <a:buNone/>
            </a:pPr>
            <a:r>
              <a:rPr lang="en-IN" sz="1800" b="1" dirty="0" smtClean="0">
                <a:latin typeface="+mj-lt"/>
              </a:rPr>
              <a:t>               0 - </a:t>
            </a:r>
            <a:r>
              <a:rPr lang="en-IN" sz="1800" i="1" dirty="0" smtClean="0">
                <a:latin typeface="+mj-lt"/>
              </a:rPr>
              <a:t>DANGEROUS</a:t>
            </a:r>
            <a:endParaRPr lang="en-US" sz="1800" i="1" dirty="0" smtClean="0">
              <a:latin typeface="+mj-lt"/>
            </a:endParaRPr>
          </a:p>
          <a:p>
            <a:pPr lvl="0">
              <a:buNone/>
            </a:pPr>
            <a:r>
              <a:rPr lang="en-US" sz="1800" i="1" dirty="0" smtClean="0">
                <a:latin typeface="+mj-lt"/>
              </a:rPr>
              <a:t> </a:t>
            </a:r>
            <a:r>
              <a:rPr lang="en-US" sz="1800" i="1" dirty="0" smtClean="0">
                <a:latin typeface="+mj-lt"/>
              </a:rPr>
              <a:t>              </a:t>
            </a:r>
            <a:r>
              <a:rPr lang="en-US" sz="1800" b="1" i="1" dirty="0" smtClean="0">
                <a:latin typeface="+mj-lt"/>
              </a:rPr>
              <a:t>1 -</a:t>
            </a:r>
            <a:r>
              <a:rPr lang="en-US" sz="1800" i="1" dirty="0" smtClean="0">
                <a:latin typeface="+mj-lt"/>
              </a:rPr>
              <a:t> </a:t>
            </a:r>
            <a:r>
              <a:rPr lang="en-IN" sz="1800" i="1" dirty="0" smtClean="0">
                <a:latin typeface="+mj-lt"/>
              </a:rPr>
              <a:t>NON </a:t>
            </a:r>
            <a:r>
              <a:rPr lang="en-IN" sz="1800" i="1" dirty="0" smtClean="0">
                <a:latin typeface="+mj-lt"/>
              </a:rPr>
              <a:t>DANGEROUS</a:t>
            </a:r>
            <a:endParaRPr lang="en-US" sz="1800" dirty="0" smtClean="0">
              <a:latin typeface="+mj-lt"/>
            </a:endParaRPr>
          </a:p>
          <a:p>
            <a:r>
              <a:rPr lang="en-IN" sz="1800" dirty="0" smtClean="0">
                <a:latin typeface="+mj-lt"/>
              </a:rPr>
              <a:t>We took </a:t>
            </a:r>
            <a:r>
              <a:rPr lang="en-IN" sz="1800" b="1" dirty="0" smtClean="0">
                <a:latin typeface="+mj-lt"/>
              </a:rPr>
              <a:t>3000</a:t>
            </a:r>
            <a:r>
              <a:rPr lang="en-IN" sz="1800" dirty="0" smtClean="0">
                <a:latin typeface="+mj-lt"/>
              </a:rPr>
              <a:t> (accidents) as a cut off limit to segregate the dangerous and non dangerous roads list. That means, the roads where the total number of accidents are greater than 3000, then they will be categorized as Dangerous and the rest as non- Dangerous.</a:t>
            </a:r>
            <a:endParaRPr lang="en-US" sz="1800" dirty="0" smtClean="0">
              <a:latin typeface="+mj-lt"/>
            </a:endParaRPr>
          </a:p>
          <a:p>
            <a:pPr>
              <a:buNone/>
            </a:pPr>
            <a:endParaRPr lang="en-US" sz="1800" dirty="0">
              <a:latin typeface="+mj-lt"/>
            </a:endParaRPr>
          </a:p>
        </p:txBody>
      </p:sp>
      <p:sp>
        <p:nvSpPr>
          <p:cNvPr id="5" name="Title 4"/>
          <p:cNvSpPr>
            <a:spLocks noGrp="1"/>
          </p:cNvSpPr>
          <p:nvPr>
            <p:ph type="title"/>
          </p:nvPr>
        </p:nvSpPr>
        <p:spPr/>
        <p:txBody>
          <a:bodyPr>
            <a:normAutofit/>
          </a:bodyPr>
          <a:lstStyle/>
          <a:p>
            <a:r>
              <a:rPr lang="en-US" sz="4000" dirty="0" smtClean="0"/>
              <a:t>Continued…</a:t>
            </a:r>
            <a:endParaRPr lang="en-US" sz="4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918418"/>
          </a:xfrm>
        </p:spPr>
        <p:txBody>
          <a:bodyPr>
            <a:noAutofit/>
          </a:bodyPr>
          <a:lstStyle/>
          <a:p>
            <a:r>
              <a:rPr lang="en-US" sz="4000" dirty="0" smtClean="0"/>
              <a:t/>
            </a:r>
            <a:br>
              <a:rPr lang="en-US" sz="4000" dirty="0" smtClean="0"/>
            </a:br>
            <a:r>
              <a:rPr lang="en-US" sz="4000" dirty="0" smtClean="0"/>
              <a:t>Results</a:t>
            </a:r>
            <a:endParaRPr lang="en-US" sz="4000" dirty="0"/>
          </a:p>
        </p:txBody>
      </p:sp>
      <p:sp>
        <p:nvSpPr>
          <p:cNvPr id="3" name="Content Placeholder 2"/>
          <p:cNvSpPr>
            <a:spLocks noGrp="1"/>
          </p:cNvSpPr>
          <p:nvPr>
            <p:ph idx="1"/>
          </p:nvPr>
        </p:nvSpPr>
        <p:spPr>
          <a:xfrm>
            <a:off x="285720" y="1428736"/>
            <a:ext cx="8401080" cy="5214974"/>
          </a:xfrm>
        </p:spPr>
        <p:txBody>
          <a:bodyPr/>
          <a:lstStyle/>
          <a:p>
            <a:r>
              <a:rPr lang="en-IN" sz="2000" b="1" dirty="0" smtClean="0">
                <a:latin typeface="+mj-lt"/>
              </a:rPr>
              <a:t>Step-1</a:t>
            </a:r>
            <a:r>
              <a:rPr lang="en-IN" sz="2000" b="1" dirty="0" smtClean="0">
                <a:latin typeface="+mj-lt"/>
              </a:rPr>
              <a:t>: Installing </a:t>
            </a:r>
            <a:r>
              <a:rPr lang="en-IN" sz="2000" b="1" dirty="0" smtClean="0">
                <a:latin typeface="+mj-lt"/>
              </a:rPr>
              <a:t>Library</a:t>
            </a:r>
          </a:p>
          <a:p>
            <a:pPr>
              <a:buNone/>
            </a:pPr>
            <a:endParaRPr lang="en-IN" b="1" dirty="0" smtClean="0"/>
          </a:p>
          <a:p>
            <a:pPr>
              <a:buNone/>
            </a:pPr>
            <a:endParaRPr lang="en-US" dirty="0" smtClean="0"/>
          </a:p>
          <a:p>
            <a:endParaRPr lang="en-IN" b="1" dirty="0" smtClean="0"/>
          </a:p>
          <a:p>
            <a:r>
              <a:rPr lang="en-IN" sz="2000" b="1" dirty="0" smtClean="0">
                <a:latin typeface="+mj-lt"/>
              </a:rPr>
              <a:t>Step-2</a:t>
            </a:r>
            <a:r>
              <a:rPr lang="en-IN" sz="2000" b="1" dirty="0" smtClean="0">
                <a:latin typeface="+mj-lt"/>
              </a:rPr>
              <a:t>: Loading Data set </a:t>
            </a:r>
            <a:endParaRPr lang="en-US" sz="2000" dirty="0" smtClean="0">
              <a:latin typeface="+mj-lt"/>
            </a:endParaRPr>
          </a:p>
          <a:p>
            <a:pPr>
              <a:buNone/>
            </a:pPr>
            <a:endParaRPr lang="en-US" dirty="0" smtClean="0"/>
          </a:p>
          <a:p>
            <a:endParaRPr lang="en-US" dirty="0"/>
          </a:p>
        </p:txBody>
      </p:sp>
      <p:pic>
        <p:nvPicPr>
          <p:cNvPr id="4" name="Picture 3" descr="d1t.PNG"/>
          <p:cNvPicPr/>
          <p:nvPr/>
        </p:nvPicPr>
        <p:blipFill>
          <a:blip r:embed="rId2"/>
          <a:stretch>
            <a:fillRect/>
          </a:stretch>
        </p:blipFill>
        <p:spPr>
          <a:xfrm>
            <a:off x="1571604" y="2143116"/>
            <a:ext cx="3143272" cy="928694"/>
          </a:xfrm>
          <a:prstGeom prst="rect">
            <a:avLst/>
          </a:prstGeom>
        </p:spPr>
      </p:pic>
      <p:pic>
        <p:nvPicPr>
          <p:cNvPr id="5" name="Picture 4" descr="d2t.PNG"/>
          <p:cNvPicPr/>
          <p:nvPr/>
        </p:nvPicPr>
        <p:blipFill>
          <a:blip r:embed="rId3"/>
          <a:stretch>
            <a:fillRect/>
          </a:stretch>
        </p:blipFill>
        <p:spPr>
          <a:xfrm>
            <a:off x="1000100" y="3786190"/>
            <a:ext cx="6215106" cy="285752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494</TotalTime>
  <Words>1077</Words>
  <Application>Microsoft Office PowerPoint</Application>
  <PresentationFormat>On-screen Show (4:3)</PresentationFormat>
  <Paragraphs>172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Dangerous Roads Prediction</vt:lpstr>
      <vt:lpstr>Index </vt:lpstr>
      <vt:lpstr>Abstract</vt:lpstr>
      <vt:lpstr>Introduction </vt:lpstr>
      <vt:lpstr>Requirements</vt:lpstr>
      <vt:lpstr>Classifiers Used</vt:lpstr>
      <vt:lpstr>Sample Dataset</vt:lpstr>
      <vt:lpstr>Continued…</vt:lpstr>
      <vt:lpstr> Results</vt:lpstr>
      <vt:lpstr> Results</vt:lpstr>
      <vt:lpstr> Results</vt:lpstr>
      <vt:lpstr> Results</vt:lpstr>
      <vt:lpstr> Results</vt:lpstr>
      <vt:lpstr>Results</vt:lpstr>
      <vt:lpstr>Results</vt:lpstr>
      <vt:lpstr>Results</vt:lpstr>
      <vt:lpstr>Results</vt:lpstr>
      <vt:lpstr>Results</vt:lpstr>
      <vt:lpstr>Results</vt:lpstr>
      <vt:lpstr>Results</vt:lpstr>
      <vt:lpstr>Results</vt:lpstr>
      <vt:lpstr>Results</vt:lpstr>
      <vt:lpstr>Future Scope </vt:lpstr>
      <vt:lpstr>Conclusion </vt:lpstr>
      <vt:lpstr>                                                                              by 171fa04423 171fa04427 171fa04488</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Dangerous roads prediction</dc:title>
  <dc:creator>My Pc</dc:creator>
  <cp:lastModifiedBy>HP</cp:lastModifiedBy>
  <cp:revision>34</cp:revision>
  <dcterms:created xsi:type="dcterms:W3CDTF">2020-01-26T15:42:02Z</dcterms:created>
  <dcterms:modified xsi:type="dcterms:W3CDTF">2020-05-15T07:11:32Z</dcterms:modified>
</cp:coreProperties>
</file>