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307" r:id="rId7"/>
    <p:sldId id="292" r:id="rId8"/>
    <p:sldId id="293" r:id="rId9"/>
    <p:sldId id="294" r:id="rId10"/>
    <p:sldId id="295" r:id="rId11"/>
    <p:sldId id="297" r:id="rId12"/>
    <p:sldId id="296" r:id="rId13"/>
    <p:sldId id="299" r:id="rId14"/>
    <p:sldId id="298" r:id="rId15"/>
    <p:sldId id="300" r:id="rId16"/>
    <p:sldId id="301" r:id="rId17"/>
    <p:sldId id="308" r:id="rId18"/>
    <p:sldId id="261" r:id="rId19"/>
    <p:sldId id="262" r:id="rId20"/>
    <p:sldId id="263" r:id="rId21"/>
    <p:sldId id="264" r:id="rId22"/>
    <p:sldId id="265" r:id="rId23"/>
    <p:sldId id="266" r:id="rId24"/>
    <p:sldId id="268" r:id="rId25"/>
    <p:sldId id="305" r:id="rId26"/>
    <p:sldId id="304" r:id="rId27"/>
    <p:sldId id="269" r:id="rId28"/>
    <p:sldId id="303" r:id="rId29"/>
    <p:sldId id="306" r:id="rId30"/>
    <p:sldId id="270" r:id="rId31"/>
    <p:sldId id="271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861D0A3-5B69-4AA5-8845-EE4ED090401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78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4fa6688be3faa7e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4fa6688be3faa7e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a41d72ef2c8b24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a41d72ef2c8b24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a41d72ef2c8b245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a41d72ef2c8b245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a41d72ef2c8b245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a41d72ef2c8b245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a41d72ef2c8b245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a41d72ef2c8b245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a41d72ef2c8b245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a41d72ef2c8b245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4fa6688be3faa7e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4fa6688be3faa7e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1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noFill/>
          <a:ln>
            <a:noFill/>
          </a:ln>
          <a:effectLst>
            <a:outerShdw blurRad="85725" dist="19050" dir="5400000" algn="bl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oogle Shape;23;p3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0000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4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4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42" name="Google Shape;42;p4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43" name="Google Shape;43;p4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2" name="Google Shape;62;p6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63" name="Google Shape;63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6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7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70" name="Google Shape;70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7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7"/>
          <p:cNvSpPr txBox="1">
            <a:spLocks noGrp="1"/>
          </p:cNvSpPr>
          <p:nvPr>
            <p:ph type="body" idx="1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7" name="Google Shape;77;p7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“</a:t>
            </a:r>
            <a:endParaRPr sz="7200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" name="Google Shape;78;p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8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8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8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000000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"/>
              <a:buChar char="￮"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"/>
              <a:buChar char="￮"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"/>
              <a:buChar char="￮"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"/>
              <a:buChar char="●"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"/>
              <a:buChar char="○"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"/>
              <a:buChar char="■"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"/>
              <a:buChar char="●"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"/>
              <a:buChar char="○"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"/>
              <a:buChar char="■"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3004080" y="1991850"/>
            <a:ext cx="4720800" cy="1159800"/>
          </a:xfrm>
          <a:prstGeom prst="rect">
            <a:avLst/>
          </a:prstGeom>
          <a:noFill/>
          <a:ln>
            <a:noFill/>
          </a:ln>
          <a:effectLst>
            <a:outerShdw blurRad="85725" dist="19050" dir="5400000" algn="bl" rotWithShape="0">
              <a:srgbClr val="000000">
                <a:alpha val="94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Predicting Breast Cancer </a:t>
            </a:r>
            <a:br>
              <a:rPr lang="en" dirty="0">
                <a:latin typeface="French Script MT" panose="03020402040607040605" pitchFamily="66" charset="0"/>
                <a:ea typeface="Roboto Mono"/>
                <a:cs typeface="Roboto Mono"/>
                <a:sym typeface="Roboto Mono"/>
              </a:rPr>
            </a:br>
            <a:r>
              <a:rPr lang="en" sz="2800" dirty="0">
                <a:latin typeface="Monotype Corsiva" panose="03010101010201010101" pitchFamily="66" charset="0"/>
                <a:ea typeface="Roboto Mono"/>
                <a:cs typeface="Roboto Mono"/>
                <a:sym typeface="Roboto Mono"/>
              </a:rPr>
              <a:t>using machine learning</a:t>
            </a:r>
            <a:endParaRPr dirty="0">
              <a:latin typeface="Monotype Corsiva" panose="03010101010201010101" pitchFamily="66" charset="0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dirty="0"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3116010" y="26783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/>
              <a:t>BoxPlots</a:t>
            </a:r>
            <a:r>
              <a:rPr lang="en-US" sz="2800" dirty="0"/>
              <a:t>:-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81" y="1299985"/>
            <a:ext cx="3743847" cy="2543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376" y="1299985"/>
            <a:ext cx="3877216" cy="25435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611" y="907389"/>
            <a:ext cx="4401164" cy="276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9644" y="3967859"/>
            <a:ext cx="42957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66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96" y="1166234"/>
            <a:ext cx="3686175" cy="2571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734" y="1166234"/>
            <a:ext cx="3905795" cy="25530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72" y="821420"/>
            <a:ext cx="3781425" cy="219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6991" y="776166"/>
            <a:ext cx="3715268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4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90" y="1199257"/>
            <a:ext cx="3953427" cy="25911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641" y="1199257"/>
            <a:ext cx="3696216" cy="25149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84" y="750097"/>
            <a:ext cx="3667637" cy="2762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562" y="783746"/>
            <a:ext cx="3934374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47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3460352" y="11667"/>
            <a:ext cx="1550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Pair plots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1" y="708877"/>
            <a:ext cx="8862704" cy="430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51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57751" y="-79748"/>
            <a:ext cx="16017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477" y="443472"/>
            <a:ext cx="6168723" cy="4589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486" y="43366"/>
            <a:ext cx="5020376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19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717591" y="388620"/>
            <a:ext cx="21792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Bar graphs</a:t>
            </a:r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711" y="1599056"/>
            <a:ext cx="3638550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91" y="1599056"/>
            <a:ext cx="3658111" cy="24482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703" y="911840"/>
            <a:ext cx="3553321" cy="3810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591" y="929378"/>
            <a:ext cx="3886742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21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8" y="1328564"/>
            <a:ext cx="3543795" cy="24863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486" y="1328564"/>
            <a:ext cx="3552825" cy="2428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478" y="759483"/>
            <a:ext cx="3248478" cy="3429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3013" y="749957"/>
            <a:ext cx="3515216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99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B115-EEC2-472F-8F7D-712F22C6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225500"/>
            <a:ext cx="5220300" cy="683100"/>
          </a:xfrm>
        </p:spPr>
        <p:txBody>
          <a:bodyPr/>
          <a:lstStyle/>
          <a:p>
            <a:r>
              <a:rPr lang="en-IN" sz="2800" dirty="0"/>
              <a:t>ROC Curve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7797B-92A2-4EE6-AEBB-1CF077204A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76115D-D81C-4380-A672-8E1CEED88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" y="879740"/>
            <a:ext cx="7124700" cy="369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42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Attributes</a:t>
            </a:r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USING iloc</a:t>
            </a:r>
            <a:endParaRPr sz="22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569" y="826476"/>
            <a:ext cx="7297616" cy="33322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350520" y="567052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Of Action: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Google Shape;154;p15"/>
          <p:cNvSpPr txBox="1">
            <a:spLocks noGrp="1"/>
          </p:cNvSpPr>
          <p:nvPr>
            <p:ph type="body" idx="1"/>
          </p:nvPr>
        </p:nvSpPr>
        <p:spPr>
          <a:xfrm>
            <a:off x="2268000" y="1622768"/>
            <a:ext cx="46080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Libraries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Datasets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dataset into attributes using iloc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dataset into </a:t>
            </a:r>
            <a:r>
              <a:rPr lang="en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Prediction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the Algorithm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Google Shape;155;p1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>
            <a:spLocks noGrp="1"/>
          </p:cNvSpPr>
          <p:nvPr>
            <p:ph type="ctrTitle"/>
          </p:nvPr>
        </p:nvSpPr>
        <p:spPr>
          <a:xfrm>
            <a:off x="2569800" y="39735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splitting Dataset into Training  and Testing.</a:t>
            </a:r>
            <a:endParaRPr u="sng" dirty="0"/>
          </a:p>
        </p:txBody>
      </p:sp>
      <p:sp>
        <p:nvSpPr>
          <p:cNvPr id="189" name="Google Shape;189;p21"/>
          <p:cNvSpPr txBox="1">
            <a:spLocks noGrp="1"/>
          </p:cNvSpPr>
          <p:nvPr>
            <p:ph type="subTitle" idx="1"/>
          </p:nvPr>
        </p:nvSpPr>
        <p:spPr>
          <a:xfrm>
            <a:off x="1587011" y="5844277"/>
            <a:ext cx="3797100" cy="9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6017" y="907593"/>
            <a:ext cx="10156033" cy="332831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>
            <a:spLocks noGrp="1"/>
          </p:cNvSpPr>
          <p:nvPr>
            <p:ph type="body" idx="1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900"/>
              <a:t>Why did we choose all the Attributes as Predictors?</a:t>
            </a:r>
            <a:endParaRPr sz="4900"/>
          </a:p>
        </p:txBody>
      </p:sp>
      <p:sp>
        <p:nvSpPr>
          <p:cNvPr id="200" name="Google Shape;200;p2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 dirty="0"/>
          </a:p>
        </p:txBody>
      </p:sp>
      <p:sp>
        <p:nvSpPr>
          <p:cNvPr id="206" name="Google Shape;206;p24"/>
          <p:cNvSpPr txBox="1">
            <a:spLocks noGrp="1"/>
          </p:cNvSpPr>
          <p:nvPr>
            <p:ph type="body" idx="2"/>
          </p:nvPr>
        </p:nvSpPr>
        <p:spPr>
          <a:xfrm>
            <a:off x="3440854" y="1958050"/>
            <a:ext cx="2236800" cy="22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dirty="0">
              <a:solidFill>
                <a:srgbClr val="000000"/>
              </a:solidFill>
            </a:endParaRPr>
          </a:p>
        </p:txBody>
      </p:sp>
      <p:sp>
        <p:nvSpPr>
          <p:cNvPr id="207" name="Google Shape;207;p24"/>
          <p:cNvSpPr txBox="1">
            <a:spLocks noGrp="1"/>
          </p:cNvSpPr>
          <p:nvPr>
            <p:ph type="body" idx="1"/>
          </p:nvPr>
        </p:nvSpPr>
        <p:spPr>
          <a:xfrm>
            <a:off x="1069624" y="1958050"/>
            <a:ext cx="6764431" cy="22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000000"/>
                </a:solidFill>
              </a:rPr>
              <a:t>We choose all the attributes as predictors because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</a:rPr>
              <a:t>All the attributes given are at a good correlation with diagnosis of breast cancer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</a:rPr>
              <a:t>These values are from cancer reports.</a:t>
            </a: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208" name="Google Shape;208;p24"/>
          <p:cNvSpPr txBox="1">
            <a:spLocks noGrp="1"/>
          </p:cNvSpPr>
          <p:nvPr>
            <p:ph type="body" idx="2"/>
          </p:nvPr>
        </p:nvSpPr>
        <p:spPr>
          <a:xfrm>
            <a:off x="1069625" y="4204000"/>
            <a:ext cx="56079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 dirty="0">
                <a:solidFill>
                  <a:srgbClr val="666666"/>
                </a:solidFill>
              </a:rPr>
              <a:t>\.</a:t>
            </a:r>
            <a:endParaRPr sz="1000" dirty="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 dirty="0">
              <a:solidFill>
                <a:srgbClr val="666666"/>
              </a:solidFill>
            </a:endParaRPr>
          </a:p>
        </p:txBody>
      </p:sp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210" name="Google Shape;210;p24"/>
          <p:cNvGrpSpPr/>
          <p:nvPr/>
        </p:nvGrpSpPr>
        <p:grpSpPr>
          <a:xfrm>
            <a:off x="7227978" y="2052722"/>
            <a:ext cx="1212302" cy="1038068"/>
            <a:chOff x="1934025" y="1001650"/>
            <a:chExt cx="415300" cy="355600"/>
          </a:xfrm>
        </p:grpSpPr>
        <p:sp>
          <p:nvSpPr>
            <p:cNvPr id="211" name="Google Shape;211;p24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dirty="0"/>
              <a:t>Training &amp; prediction</a:t>
            </a:r>
            <a:endParaRPr dirty="0"/>
          </a:p>
        </p:txBody>
      </p:sp>
      <p:sp>
        <p:nvSpPr>
          <p:cNvPr id="228" name="Google Shape;228;p26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FF18-9345-4B32-A9CE-FE1B1FAE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20911"/>
            <a:ext cx="5220300" cy="68310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45CC8-1F08-476E-A53D-B573A6072F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1AF183-79BF-446E-A283-31A6A91DC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149927"/>
              </p:ext>
            </p:extLst>
          </p:nvPr>
        </p:nvGraphicFramePr>
        <p:xfrm>
          <a:off x="1002409" y="662461"/>
          <a:ext cx="6701411" cy="3956363"/>
        </p:xfrm>
        <a:graphic>
          <a:graphicData uri="http://schemas.openxmlformats.org/drawingml/2006/table">
            <a:tbl>
              <a:tblPr firstRow="1" firstCol="1" bandRow="1">
                <a:tableStyleId>{5861D0A3-5B69-4AA5-8845-EE4ED0904013}</a:tableStyleId>
              </a:tblPr>
              <a:tblGrid>
                <a:gridCol w="1587781">
                  <a:extLst>
                    <a:ext uri="{9D8B030D-6E8A-4147-A177-3AD203B41FA5}">
                      <a16:colId xmlns:a16="http://schemas.microsoft.com/office/drawing/2014/main" val="1977627420"/>
                    </a:ext>
                  </a:extLst>
                </a:gridCol>
                <a:gridCol w="3130053">
                  <a:extLst>
                    <a:ext uri="{9D8B030D-6E8A-4147-A177-3AD203B41FA5}">
                      <a16:colId xmlns:a16="http://schemas.microsoft.com/office/drawing/2014/main" val="3723382580"/>
                    </a:ext>
                  </a:extLst>
                </a:gridCol>
                <a:gridCol w="1983577">
                  <a:extLst>
                    <a:ext uri="{9D8B030D-6E8A-4147-A177-3AD203B41FA5}">
                      <a16:colId xmlns:a16="http://schemas.microsoft.com/office/drawing/2014/main" val="3732025361"/>
                    </a:ext>
                  </a:extLst>
                </a:gridCol>
              </a:tblGrid>
              <a:tr h="323243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S. No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92" marR="43092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Algorithms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92" marR="43092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Accuracy1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92" marR="43092" marT="0" marB="0"/>
                </a:tc>
                <a:extLst>
                  <a:ext uri="{0D108BD9-81ED-4DB2-BD59-A6C34878D82A}">
                    <a16:rowId xmlns:a16="http://schemas.microsoft.com/office/drawing/2014/main" val="4176064283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92" marR="43092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Logistic Regression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92" marR="43092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Train - 94%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92" marR="43092" marT="0" marB="0"/>
                </a:tc>
                <a:extLst>
                  <a:ext uri="{0D108BD9-81ED-4DB2-BD59-A6C34878D82A}">
                    <a16:rowId xmlns:a16="http://schemas.microsoft.com/office/drawing/2014/main" val="2800967314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92" marR="43092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92" marR="43092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Test – 92%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92" marR="43092" marT="0" marB="0"/>
                </a:tc>
                <a:extLst>
                  <a:ext uri="{0D108BD9-81ED-4DB2-BD59-A6C34878D82A}">
                    <a16:rowId xmlns:a16="http://schemas.microsoft.com/office/drawing/2014/main" val="3645814910"/>
                  </a:ext>
                </a:extLst>
              </a:tr>
              <a:tr h="38876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92" marR="43092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Decision Tree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92" marR="43092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Train – 100%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92" marR="43092" marT="0" marB="0"/>
                </a:tc>
                <a:extLst>
                  <a:ext uri="{0D108BD9-81ED-4DB2-BD59-A6C34878D82A}">
                    <a16:rowId xmlns:a16="http://schemas.microsoft.com/office/drawing/2014/main" val="4071650295"/>
                  </a:ext>
                </a:extLst>
              </a:tr>
              <a:tr h="202927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92" marR="43092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92" marR="43092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Test – 88%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92" marR="43092" marT="0" marB="0"/>
                </a:tc>
                <a:extLst>
                  <a:ext uri="{0D108BD9-81ED-4DB2-BD59-A6C34878D82A}">
                    <a16:rowId xmlns:a16="http://schemas.microsoft.com/office/drawing/2014/main" val="236970377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92" marR="43092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Random Forest 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92" marR="43092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Train – 99%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92" marR="43092" marT="0" marB="0"/>
                </a:tc>
                <a:extLst>
                  <a:ext uri="{0D108BD9-81ED-4DB2-BD59-A6C34878D82A}">
                    <a16:rowId xmlns:a16="http://schemas.microsoft.com/office/drawing/2014/main" val="1869753508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92" marR="43092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92" marR="43092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Test – 93%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92" marR="43092" marT="0" marB="0"/>
                </a:tc>
                <a:extLst>
                  <a:ext uri="{0D108BD9-81ED-4DB2-BD59-A6C34878D82A}">
                    <a16:rowId xmlns:a16="http://schemas.microsoft.com/office/drawing/2014/main" val="1038962538"/>
                  </a:ext>
                </a:extLst>
              </a:tr>
              <a:tr h="38876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4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92" marR="43092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Support Vector Classification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92" marR="43092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Train – 100%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92" marR="43092" marT="0" marB="0"/>
                </a:tc>
                <a:extLst>
                  <a:ext uri="{0D108BD9-81ED-4DB2-BD59-A6C34878D82A}">
                    <a16:rowId xmlns:a16="http://schemas.microsoft.com/office/drawing/2014/main" val="69279691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92" marR="43092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92" marR="43092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Test – 58%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92" marR="43092" marT="0" marB="0"/>
                </a:tc>
                <a:extLst>
                  <a:ext uri="{0D108BD9-81ED-4DB2-BD59-A6C34878D82A}">
                    <a16:rowId xmlns:a16="http://schemas.microsoft.com/office/drawing/2014/main" val="1796001550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5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92" marR="43092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Naive Bayes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92" marR="43092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Train – 94%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92" marR="43092" marT="0" marB="0"/>
                </a:tc>
                <a:extLst>
                  <a:ext uri="{0D108BD9-81ED-4DB2-BD59-A6C34878D82A}">
                    <a16:rowId xmlns:a16="http://schemas.microsoft.com/office/drawing/2014/main" val="2569053643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92" marR="43092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92" marR="43092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Test – 92%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92" marR="43092" marT="0" marB="0"/>
                </a:tc>
                <a:extLst>
                  <a:ext uri="{0D108BD9-81ED-4DB2-BD59-A6C34878D82A}">
                    <a16:rowId xmlns:a16="http://schemas.microsoft.com/office/drawing/2014/main" val="1952269188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6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92" marR="43092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K- Nearest Neighbours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92" marR="43092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Train – 94%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92" marR="43092" marT="0" marB="0"/>
                </a:tc>
                <a:extLst>
                  <a:ext uri="{0D108BD9-81ED-4DB2-BD59-A6C34878D82A}">
                    <a16:rowId xmlns:a16="http://schemas.microsoft.com/office/drawing/2014/main" val="2043612117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92" marR="43092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92" marR="43092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Test – 93%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92" marR="43092" marT="0" marB="0"/>
                </a:tc>
                <a:extLst>
                  <a:ext uri="{0D108BD9-81ED-4DB2-BD59-A6C34878D82A}">
                    <a16:rowId xmlns:a16="http://schemas.microsoft.com/office/drawing/2014/main" val="2269403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857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Evaluating the </a:t>
            </a:r>
            <a:br>
              <a:rPr lang="en-US" dirty="0"/>
            </a:br>
            <a:r>
              <a:rPr lang="en-US" dirty="0"/>
              <a:t>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85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>
            <a:spLocks noGrp="1"/>
          </p:cNvSpPr>
          <p:nvPr>
            <p:ph type="body" idx="1"/>
          </p:nvPr>
        </p:nvSpPr>
        <p:spPr>
          <a:xfrm>
            <a:off x="2183400" y="1592562"/>
            <a:ext cx="4777200" cy="3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For KNN</a:t>
            </a:r>
            <a:endParaRPr dirty="0"/>
          </a:p>
        </p:txBody>
      </p:sp>
      <p:sp>
        <p:nvSpPr>
          <p:cNvPr id="235" name="Google Shape;235;p2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863844"/>
              </p:ext>
            </p:extLst>
          </p:nvPr>
        </p:nvGraphicFramePr>
        <p:xfrm>
          <a:off x="1635096" y="2351310"/>
          <a:ext cx="6096000" cy="2225040"/>
        </p:xfrm>
        <a:graphic>
          <a:graphicData uri="http://schemas.openxmlformats.org/drawingml/2006/table">
            <a:tbl>
              <a:tblPr firstRow="1" bandRow="1"/>
              <a:tblGrid>
                <a:gridCol w="1524000">
                  <a:extLst>
                    <a:ext uri="{9D8B030D-6E8A-4147-A177-3AD203B41FA5}">
                      <a16:colId xmlns:a16="http://schemas.microsoft.com/office/drawing/2014/main" val="10906549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907236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4189152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59270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Splitting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79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4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84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174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09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5059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Precision and Recall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624" y="1958050"/>
            <a:ext cx="4607875" cy="2618400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         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336711"/>
              </p:ext>
            </p:extLst>
          </p:nvPr>
        </p:nvGraphicFramePr>
        <p:xfrm>
          <a:off x="1679330" y="2386330"/>
          <a:ext cx="5676900" cy="370840"/>
        </p:xfrm>
        <a:graphic>
          <a:graphicData uri="http://schemas.openxmlformats.org/drawingml/2006/table">
            <a:tbl>
              <a:tblPr firstRow="1" bandRow="1"/>
              <a:tblGrid>
                <a:gridCol w="2638312">
                  <a:extLst>
                    <a:ext uri="{9D8B030D-6E8A-4147-A177-3AD203B41FA5}">
                      <a16:colId xmlns:a16="http://schemas.microsoft.com/office/drawing/2014/main" val="1185658209"/>
                    </a:ext>
                  </a:extLst>
                </a:gridCol>
                <a:gridCol w="3038588">
                  <a:extLst>
                    <a:ext uri="{9D8B030D-6E8A-4147-A177-3AD203B41FA5}">
                      <a16:colId xmlns:a16="http://schemas.microsoft.com/office/drawing/2014/main" val="887977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9607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778374"/>
              </p:ext>
            </p:extLst>
          </p:nvPr>
        </p:nvGraphicFramePr>
        <p:xfrm>
          <a:off x="1679330" y="2757170"/>
          <a:ext cx="5676900" cy="537105"/>
        </p:xfrm>
        <a:graphic>
          <a:graphicData uri="http://schemas.openxmlformats.org/drawingml/2006/table">
            <a:tbl>
              <a:tblPr firstRow="1" bandRow="1"/>
              <a:tblGrid>
                <a:gridCol w="2637693">
                  <a:extLst>
                    <a:ext uri="{9D8B030D-6E8A-4147-A177-3AD203B41FA5}">
                      <a16:colId xmlns:a16="http://schemas.microsoft.com/office/drawing/2014/main" val="2691460783"/>
                    </a:ext>
                  </a:extLst>
                </a:gridCol>
                <a:gridCol w="3039207">
                  <a:extLst>
                    <a:ext uri="{9D8B030D-6E8A-4147-A177-3AD203B41FA5}">
                      <a16:colId xmlns:a16="http://schemas.microsoft.com/office/drawing/2014/main" val="3577002759"/>
                    </a:ext>
                  </a:extLst>
                </a:gridCol>
              </a:tblGrid>
              <a:tr h="537105">
                <a:tc>
                  <a:txBody>
                    <a:bodyPr/>
                    <a:lstStyle/>
                    <a:p>
                      <a:r>
                        <a:rPr lang="en-US" dirty="0"/>
                        <a:t>91.6%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158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851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3511-E227-48DD-AE8F-2B436D8E5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25" y="274585"/>
            <a:ext cx="5220300" cy="683100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9681A-3F05-4459-A93A-13448ACF2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718DD-2C96-4E25-A3CF-ECE7290A25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C1695C-2A8F-4484-A7C1-DD5A2A935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05" y="824983"/>
            <a:ext cx="7004750" cy="404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60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>
            <a:spLocks noGrp="1"/>
          </p:cNvSpPr>
          <p:nvPr>
            <p:ph type="ctrTitle"/>
          </p:nvPr>
        </p:nvSpPr>
        <p:spPr>
          <a:xfrm flipH="1">
            <a:off x="2569800" y="3194542"/>
            <a:ext cx="4004400" cy="13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u="sng">
                <a:latin typeface="Verdana"/>
                <a:ea typeface="Verdana"/>
                <a:cs typeface="Verdana"/>
                <a:sym typeface="Verdana"/>
              </a:rPr>
              <a:t>Importing Libraries and Dataset</a:t>
            </a:r>
            <a:endParaRPr u="sng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16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1" name="Google Shape;241;p28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2" name="Google Shape;242;p28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2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/>
              <a:t>Work by</a:t>
            </a:r>
            <a:br>
              <a:rPr lang="en-US" dirty="0"/>
            </a:br>
            <a:r>
              <a:rPr lang="en-US" dirty="0"/>
              <a:t>          Team Cosmos</a:t>
            </a:r>
            <a:endParaRPr dirty="0"/>
          </a:p>
        </p:txBody>
      </p:sp>
      <p:sp>
        <p:nvSpPr>
          <p:cNvPr id="246" name="Google Shape;246;p2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Madhuri</a:t>
            </a:r>
            <a:endParaRPr dirty="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Sahil Shaik</a:t>
            </a:r>
            <a:endParaRPr dirty="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Vamsi Krishna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Sai Kiran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Sarath Reddy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sp>
        <p:nvSpPr>
          <p:cNvPr id="247" name="Google Shape;247;p2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248" name="Google Shape;248;p28"/>
          <p:cNvGrpSpPr/>
          <p:nvPr/>
        </p:nvGrpSpPr>
        <p:grpSpPr>
          <a:xfrm>
            <a:off x="6438109" y="3653461"/>
            <a:ext cx="369505" cy="369505"/>
            <a:chOff x="2594050" y="1631825"/>
            <a:chExt cx="439625" cy="439625"/>
          </a:xfrm>
        </p:grpSpPr>
        <p:sp>
          <p:nvSpPr>
            <p:cNvPr id="249" name="Google Shape;249;p2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>
            <a:spLocks noGrp="1"/>
          </p:cNvSpPr>
          <p:nvPr>
            <p:ph type="ctrTitle" idx="4294967295"/>
          </p:nvPr>
        </p:nvSpPr>
        <p:spPr>
          <a:xfrm>
            <a:off x="2092625" y="2954950"/>
            <a:ext cx="4958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</a:pPr>
            <a:r>
              <a:rPr lang="en" sz="6000" dirty="0"/>
              <a:t>T</a:t>
            </a:r>
            <a:r>
              <a:rPr lang="en-IN" sz="6000" dirty="0"/>
              <a:t>hank You</a:t>
            </a:r>
            <a:endParaRPr sz="6000" b="1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8" name="Google Shape;258;p29"/>
          <p:cNvSpPr txBox="1">
            <a:spLocks noGrp="1"/>
          </p:cNvSpPr>
          <p:nvPr>
            <p:ph type="subTitle" idx="4294967295"/>
          </p:nvPr>
        </p:nvSpPr>
        <p:spPr>
          <a:xfrm>
            <a:off x="2092625" y="4097352"/>
            <a:ext cx="49587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"/>
              <a:buNone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Team COSMOS</a:t>
            </a:r>
            <a:endParaRPr sz="20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59" name="Google Shape;259;p29"/>
          <p:cNvGrpSpPr/>
          <p:nvPr/>
        </p:nvGrpSpPr>
        <p:grpSpPr>
          <a:xfrm>
            <a:off x="3952290" y="309001"/>
            <a:ext cx="1738561" cy="1738545"/>
            <a:chOff x="6643075" y="3664250"/>
            <a:chExt cx="407950" cy="407975"/>
          </a:xfrm>
        </p:grpSpPr>
        <p:sp>
          <p:nvSpPr>
            <p:cNvPr id="260" name="Google Shape;260;p2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" name="Google Shape;262;p29"/>
          <p:cNvGrpSpPr/>
          <p:nvPr/>
        </p:nvGrpSpPr>
        <p:grpSpPr>
          <a:xfrm rot="-587313">
            <a:off x="3850120" y="2274319"/>
            <a:ext cx="714809" cy="714768"/>
            <a:chOff x="576250" y="4319400"/>
            <a:chExt cx="442075" cy="442050"/>
          </a:xfrm>
        </p:grpSpPr>
        <p:sp>
          <p:nvSpPr>
            <p:cNvPr id="263" name="Google Shape;263;p2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" name="Google Shape;267;p29"/>
          <p:cNvSpPr/>
          <p:nvPr/>
        </p:nvSpPr>
        <p:spPr>
          <a:xfrm>
            <a:off x="3536507" y="710554"/>
            <a:ext cx="271742" cy="25947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9"/>
          <p:cNvSpPr/>
          <p:nvPr/>
        </p:nvSpPr>
        <p:spPr>
          <a:xfrm rot="2697553">
            <a:off x="5327282" y="2038984"/>
            <a:ext cx="412519" cy="3938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9"/>
          <p:cNvSpPr/>
          <p:nvPr/>
        </p:nvSpPr>
        <p:spPr>
          <a:xfrm>
            <a:off x="5653628" y="1814107"/>
            <a:ext cx="165205" cy="15781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9"/>
          <p:cNvSpPr/>
          <p:nvPr/>
        </p:nvSpPr>
        <p:spPr>
          <a:xfrm rot="1280074">
            <a:off x="3348223" y="1493217"/>
            <a:ext cx="165200" cy="15781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4201" y="921234"/>
            <a:ext cx="10192402" cy="33010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body" idx="1"/>
          </p:nvPr>
        </p:nvSpPr>
        <p:spPr>
          <a:xfrm>
            <a:off x="2371352" y="1310650"/>
            <a:ext cx="4777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               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              ERROR 404: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 NO NULL VALUES FOUND</a:t>
            </a:r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8E70-4B13-46C1-BEAE-2FD08435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" y="225500"/>
            <a:ext cx="5220300" cy="683100"/>
          </a:xfrm>
        </p:spPr>
        <p:txBody>
          <a:bodyPr/>
          <a:lstStyle/>
          <a:p>
            <a:r>
              <a:rPr lang="en-IN" dirty="0"/>
              <a:t>Correlation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CA7A0-2B7B-4320-A31E-5582C091C9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0BE8EE-ACAF-4932-97CA-9046CB492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1047667"/>
            <a:ext cx="8526780" cy="348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7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2790202" y="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DATA VISUALISATION</a:t>
            </a:r>
            <a:br>
              <a:rPr lang="en-US" sz="2800" dirty="0"/>
            </a:br>
            <a:r>
              <a:rPr lang="en-US" sz="2800" dirty="0"/>
              <a:t>Histograms:-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09" y="1338090"/>
            <a:ext cx="3648584" cy="24673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974" y="1338090"/>
            <a:ext cx="3696216" cy="25530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020" y="1027019"/>
            <a:ext cx="2410161" cy="2381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1974" y="987755"/>
            <a:ext cx="2200582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4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05" y="1352380"/>
            <a:ext cx="3648584" cy="24387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844" y="1340316"/>
            <a:ext cx="3657917" cy="2450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798" y="1032247"/>
            <a:ext cx="2905530" cy="190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8815" y="994588"/>
            <a:ext cx="2210108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63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61" y="1218161"/>
            <a:ext cx="3621338" cy="2450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656" y="1218161"/>
            <a:ext cx="3682303" cy="24264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639" y="792965"/>
            <a:ext cx="2610214" cy="190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973" y="792965"/>
            <a:ext cx="2314898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16890"/>
      </p:ext>
    </p:extLst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272</Words>
  <Application>Microsoft Office PowerPoint</Application>
  <PresentationFormat>On-screen Show (16:9)</PresentationFormat>
  <Paragraphs>134</Paragraphs>
  <Slides>31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French Script MT</vt:lpstr>
      <vt:lpstr>Monotype Corsiva</vt:lpstr>
      <vt:lpstr>Poppins</vt:lpstr>
      <vt:lpstr>Times New Roman</vt:lpstr>
      <vt:lpstr>Verdana</vt:lpstr>
      <vt:lpstr>Wingdings</vt:lpstr>
      <vt:lpstr>Cymbeline template</vt:lpstr>
      <vt:lpstr>Predicting Breast Cancer  using machine learning </vt:lpstr>
      <vt:lpstr>Line Of Action:</vt:lpstr>
      <vt:lpstr>Importing Libraries and Dataset</vt:lpstr>
      <vt:lpstr>PowerPoint Presentation</vt:lpstr>
      <vt:lpstr>PowerPoint Presentation</vt:lpstr>
      <vt:lpstr>Correlation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ROC Curve</vt:lpstr>
      <vt:lpstr>Splitting Attributes</vt:lpstr>
      <vt:lpstr>PowerPoint Presentation</vt:lpstr>
      <vt:lpstr>splitting Dataset into Training  and Testing.</vt:lpstr>
      <vt:lpstr>PowerPoint Presentation</vt:lpstr>
      <vt:lpstr>PowerPoint Presentation</vt:lpstr>
      <vt:lpstr>PowerPoint Presentation</vt:lpstr>
      <vt:lpstr>Training &amp; prediction</vt:lpstr>
      <vt:lpstr>PowerPoint Presentation</vt:lpstr>
      <vt:lpstr>Evaluating the  Algorithm</vt:lpstr>
      <vt:lpstr>PowerPoint Presentation</vt:lpstr>
      <vt:lpstr>  Precision and Recall</vt:lpstr>
      <vt:lpstr>Results</vt:lpstr>
      <vt:lpstr>Work by           Team Cosmos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Breast Cancer using machine learning</dc:title>
  <dc:creator>sarath reddy voggu</dc:creator>
  <cp:lastModifiedBy>Vamsi krishna Pagadala</cp:lastModifiedBy>
  <cp:revision>39</cp:revision>
  <dcterms:modified xsi:type="dcterms:W3CDTF">2019-06-15T06:48:49Z</dcterms:modified>
</cp:coreProperties>
</file>