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7"/>
  </p:notesMasterIdLst>
  <p:sldIdLst>
    <p:sldId id="402" r:id="rId2"/>
    <p:sldId id="406" r:id="rId3"/>
    <p:sldId id="407" r:id="rId4"/>
    <p:sldId id="408" r:id="rId5"/>
    <p:sldId id="403" r:id="rId6"/>
    <p:sldId id="404" r:id="rId7"/>
    <p:sldId id="405" r:id="rId8"/>
    <p:sldId id="409" r:id="rId9"/>
    <p:sldId id="412" r:id="rId10"/>
    <p:sldId id="411" r:id="rId11"/>
    <p:sldId id="417" r:id="rId12"/>
    <p:sldId id="418" r:id="rId13"/>
    <p:sldId id="419" r:id="rId14"/>
    <p:sldId id="420" r:id="rId15"/>
    <p:sldId id="421" r:id="rId16"/>
    <p:sldId id="422" r:id="rId17"/>
    <p:sldId id="423" r:id="rId18"/>
    <p:sldId id="424" r:id="rId19"/>
    <p:sldId id="425" r:id="rId20"/>
    <p:sldId id="416" r:id="rId21"/>
    <p:sldId id="426" r:id="rId22"/>
    <p:sldId id="427" r:id="rId23"/>
    <p:sldId id="428" r:id="rId24"/>
    <p:sldId id="429" r:id="rId25"/>
    <p:sldId id="432" r:id="rId26"/>
    <p:sldId id="430" r:id="rId27"/>
    <p:sldId id="391" r:id="rId28"/>
    <p:sldId id="385" r:id="rId29"/>
    <p:sldId id="396" r:id="rId30"/>
    <p:sldId id="397" r:id="rId31"/>
    <p:sldId id="398" r:id="rId32"/>
    <p:sldId id="400" r:id="rId33"/>
    <p:sldId id="440" r:id="rId34"/>
    <p:sldId id="441" r:id="rId35"/>
    <p:sldId id="442" r:id="rId36"/>
    <p:sldId id="443" r:id="rId37"/>
    <p:sldId id="444" r:id="rId38"/>
    <p:sldId id="445" r:id="rId39"/>
    <p:sldId id="446" r:id="rId40"/>
    <p:sldId id="448" r:id="rId41"/>
    <p:sldId id="457" r:id="rId42"/>
    <p:sldId id="449" r:id="rId43"/>
    <p:sldId id="452" r:id="rId44"/>
    <p:sldId id="451" r:id="rId45"/>
    <p:sldId id="458" r:id="rId46"/>
    <p:sldId id="459" r:id="rId47"/>
    <p:sldId id="453" r:id="rId48"/>
    <p:sldId id="454" r:id="rId49"/>
    <p:sldId id="455" r:id="rId50"/>
    <p:sldId id="431" r:id="rId51"/>
    <p:sldId id="433" r:id="rId52"/>
    <p:sldId id="434" r:id="rId53"/>
    <p:sldId id="435" r:id="rId54"/>
    <p:sldId id="436" r:id="rId55"/>
    <p:sldId id="437" r:id="rId56"/>
    <p:sldId id="438" r:id="rId57"/>
    <p:sldId id="439" r:id="rId58"/>
    <p:sldId id="460" r:id="rId59"/>
    <p:sldId id="461" r:id="rId60"/>
    <p:sldId id="462" r:id="rId61"/>
    <p:sldId id="463" r:id="rId62"/>
    <p:sldId id="464" r:id="rId63"/>
    <p:sldId id="465" r:id="rId64"/>
    <p:sldId id="466" r:id="rId65"/>
    <p:sldId id="467" r:id="rId66"/>
    <p:sldId id="468" r:id="rId67"/>
    <p:sldId id="469" r:id="rId68"/>
    <p:sldId id="470" r:id="rId69"/>
    <p:sldId id="471" r:id="rId70"/>
    <p:sldId id="472" r:id="rId71"/>
    <p:sldId id="660" r:id="rId72"/>
    <p:sldId id="661" r:id="rId73"/>
    <p:sldId id="662" r:id="rId74"/>
    <p:sldId id="663" r:id="rId75"/>
    <p:sldId id="473"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29D2-8793-4CB3-A651-9A222956925F}"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2356C-09DA-4604-8957-0FB8C53D73CD}" type="slidenum">
              <a:rPr lang="en-IN" smtClean="0"/>
              <a:t>‹#›</a:t>
            </a:fld>
            <a:endParaRPr lang="en-IN"/>
          </a:p>
        </p:txBody>
      </p:sp>
    </p:spTree>
    <p:extLst>
      <p:ext uri="{BB962C8B-B14F-4D97-AF65-F5344CB8AC3E}">
        <p14:creationId xmlns:p14="http://schemas.microsoft.com/office/powerpoint/2010/main" val="188308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32356C-09DA-4604-8957-0FB8C53D73CD}" type="slidenum">
              <a:rPr lang="en-IN" smtClean="0"/>
              <a:t>3</a:t>
            </a:fld>
            <a:endParaRPr lang="en-IN"/>
          </a:p>
        </p:txBody>
      </p:sp>
    </p:spTree>
    <p:extLst>
      <p:ext uri="{BB962C8B-B14F-4D97-AF65-F5344CB8AC3E}">
        <p14:creationId xmlns:p14="http://schemas.microsoft.com/office/powerpoint/2010/main" val="361019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13</a:t>
            </a:fld>
            <a:endParaRPr lang="en-IN" dirty="0"/>
          </a:p>
        </p:txBody>
      </p:sp>
    </p:spTree>
    <p:extLst>
      <p:ext uri="{BB962C8B-B14F-4D97-AF65-F5344CB8AC3E}">
        <p14:creationId xmlns:p14="http://schemas.microsoft.com/office/powerpoint/2010/main" val="303739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14</a:t>
            </a:fld>
            <a:endParaRPr lang="en-IN" dirty="0"/>
          </a:p>
        </p:txBody>
      </p:sp>
    </p:spTree>
    <p:extLst>
      <p:ext uri="{BB962C8B-B14F-4D97-AF65-F5344CB8AC3E}">
        <p14:creationId xmlns:p14="http://schemas.microsoft.com/office/powerpoint/2010/main" val="219542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15</a:t>
            </a:fld>
            <a:endParaRPr lang="en-IN" dirty="0"/>
          </a:p>
        </p:txBody>
      </p:sp>
    </p:spTree>
    <p:extLst>
      <p:ext uri="{BB962C8B-B14F-4D97-AF65-F5344CB8AC3E}">
        <p14:creationId xmlns:p14="http://schemas.microsoft.com/office/powerpoint/2010/main" val="16258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16</a:t>
            </a:fld>
            <a:endParaRPr lang="en-IN" dirty="0"/>
          </a:p>
        </p:txBody>
      </p:sp>
    </p:spTree>
    <p:extLst>
      <p:ext uri="{BB962C8B-B14F-4D97-AF65-F5344CB8AC3E}">
        <p14:creationId xmlns:p14="http://schemas.microsoft.com/office/powerpoint/2010/main" val="174625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17</a:t>
            </a:fld>
            <a:endParaRPr lang="en-IN" dirty="0"/>
          </a:p>
        </p:txBody>
      </p:sp>
    </p:spTree>
    <p:extLst>
      <p:ext uri="{BB962C8B-B14F-4D97-AF65-F5344CB8AC3E}">
        <p14:creationId xmlns:p14="http://schemas.microsoft.com/office/powerpoint/2010/main" val="324562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18</a:t>
            </a:fld>
            <a:endParaRPr lang="en-IN" dirty="0"/>
          </a:p>
        </p:txBody>
      </p:sp>
    </p:spTree>
    <p:extLst>
      <p:ext uri="{BB962C8B-B14F-4D97-AF65-F5344CB8AC3E}">
        <p14:creationId xmlns:p14="http://schemas.microsoft.com/office/powerpoint/2010/main" val="290430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19</a:t>
            </a:fld>
            <a:endParaRPr lang="en-IN" dirty="0"/>
          </a:p>
        </p:txBody>
      </p:sp>
    </p:spTree>
    <p:extLst>
      <p:ext uri="{BB962C8B-B14F-4D97-AF65-F5344CB8AC3E}">
        <p14:creationId xmlns:p14="http://schemas.microsoft.com/office/powerpoint/2010/main" val="1396098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20</a:t>
            </a:fld>
            <a:endParaRPr lang="en-IN" dirty="0"/>
          </a:p>
        </p:txBody>
      </p:sp>
    </p:spTree>
    <p:extLst>
      <p:ext uri="{BB962C8B-B14F-4D97-AF65-F5344CB8AC3E}">
        <p14:creationId xmlns:p14="http://schemas.microsoft.com/office/powerpoint/2010/main" val="134432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95731-6C67-A9EF-32B5-9BF7F15E3C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C1F002-E97D-6B63-293A-78294A806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A64DA0-C0BE-5CFA-0881-C924FEDD81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CAFF90E-079E-E64C-B92E-7989FBB12406}"/>
              </a:ext>
            </a:extLst>
          </p:cNvPr>
          <p:cNvSpPr>
            <a:spLocks noGrp="1"/>
          </p:cNvSpPr>
          <p:nvPr>
            <p:ph type="sldNum" sz="quarter" idx="5"/>
          </p:nvPr>
        </p:nvSpPr>
        <p:spPr/>
        <p:txBody>
          <a:bodyPr/>
          <a:lstStyle/>
          <a:p>
            <a:fld id="{50352893-00CB-4BC5-9E92-D58FF3B3A9E6}" type="slidenum">
              <a:rPr lang="en-IN" smtClean="0"/>
              <a:t>21</a:t>
            </a:fld>
            <a:endParaRPr lang="en-IN" dirty="0"/>
          </a:p>
        </p:txBody>
      </p:sp>
    </p:spTree>
    <p:extLst>
      <p:ext uri="{BB962C8B-B14F-4D97-AF65-F5344CB8AC3E}">
        <p14:creationId xmlns:p14="http://schemas.microsoft.com/office/powerpoint/2010/main" val="368240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0D065-5763-E360-667F-B60312335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BBBB1-18F8-D78F-7D42-F4846698B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F996EE-89B1-2232-7756-C575BE2452F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01AF3B-8B21-A98A-7206-869E8A0C6909}"/>
              </a:ext>
            </a:extLst>
          </p:cNvPr>
          <p:cNvSpPr>
            <a:spLocks noGrp="1"/>
          </p:cNvSpPr>
          <p:nvPr>
            <p:ph type="sldNum" sz="quarter" idx="5"/>
          </p:nvPr>
        </p:nvSpPr>
        <p:spPr/>
        <p:txBody>
          <a:bodyPr/>
          <a:lstStyle/>
          <a:p>
            <a:fld id="{50352893-00CB-4BC5-9E92-D58FF3B3A9E6}" type="slidenum">
              <a:rPr lang="en-IN" smtClean="0"/>
              <a:t>22</a:t>
            </a:fld>
            <a:endParaRPr lang="en-IN" dirty="0"/>
          </a:p>
        </p:txBody>
      </p:sp>
    </p:spTree>
    <p:extLst>
      <p:ext uri="{BB962C8B-B14F-4D97-AF65-F5344CB8AC3E}">
        <p14:creationId xmlns:p14="http://schemas.microsoft.com/office/powerpoint/2010/main" val="420801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5</a:t>
            </a:fld>
            <a:endParaRPr lang="en-IN" dirty="0"/>
          </a:p>
        </p:txBody>
      </p:sp>
    </p:spTree>
    <p:extLst>
      <p:ext uri="{BB962C8B-B14F-4D97-AF65-F5344CB8AC3E}">
        <p14:creationId xmlns:p14="http://schemas.microsoft.com/office/powerpoint/2010/main" val="4511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8B89-455A-DE55-A6FD-5B2DE02E5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B9DCC-9C42-2019-FDF6-147C057ECB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5EEAC4-E44C-3426-1366-72C391ACC3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67EBAE-89D2-2079-446F-66C9208C9537}"/>
              </a:ext>
            </a:extLst>
          </p:cNvPr>
          <p:cNvSpPr>
            <a:spLocks noGrp="1"/>
          </p:cNvSpPr>
          <p:nvPr>
            <p:ph type="sldNum" sz="quarter" idx="5"/>
          </p:nvPr>
        </p:nvSpPr>
        <p:spPr/>
        <p:txBody>
          <a:bodyPr/>
          <a:lstStyle/>
          <a:p>
            <a:fld id="{50352893-00CB-4BC5-9E92-D58FF3B3A9E6}" type="slidenum">
              <a:rPr lang="en-IN" smtClean="0"/>
              <a:t>23</a:t>
            </a:fld>
            <a:endParaRPr lang="en-IN" dirty="0"/>
          </a:p>
        </p:txBody>
      </p:sp>
    </p:spTree>
    <p:extLst>
      <p:ext uri="{BB962C8B-B14F-4D97-AF65-F5344CB8AC3E}">
        <p14:creationId xmlns:p14="http://schemas.microsoft.com/office/powerpoint/2010/main" val="117406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49B0E-56DA-42A6-3CC3-9DCAAB9E79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E5E1AD-A9D2-7365-CE7E-DFDCE38D1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7A872-CD3B-7CEA-BF96-25CABBD2F2E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5EF077E-63B3-A4D3-50ED-F54BFAD40397}"/>
              </a:ext>
            </a:extLst>
          </p:cNvPr>
          <p:cNvSpPr>
            <a:spLocks noGrp="1"/>
          </p:cNvSpPr>
          <p:nvPr>
            <p:ph type="sldNum" sz="quarter" idx="5"/>
          </p:nvPr>
        </p:nvSpPr>
        <p:spPr/>
        <p:txBody>
          <a:bodyPr/>
          <a:lstStyle/>
          <a:p>
            <a:fld id="{50352893-00CB-4BC5-9E92-D58FF3B3A9E6}" type="slidenum">
              <a:rPr lang="en-IN" smtClean="0"/>
              <a:t>24</a:t>
            </a:fld>
            <a:endParaRPr lang="en-IN" dirty="0"/>
          </a:p>
        </p:txBody>
      </p:sp>
    </p:spTree>
    <p:extLst>
      <p:ext uri="{BB962C8B-B14F-4D97-AF65-F5344CB8AC3E}">
        <p14:creationId xmlns:p14="http://schemas.microsoft.com/office/powerpoint/2010/main" val="3467571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D57F3-424D-E2F1-47E4-8C25E342DB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E742F-8A54-8C30-58BE-33CD8AB0B1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D9790-E124-5CE7-1E18-F84A031CBEF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DF67F3-A06A-3A36-85BA-6EAC7A2D9FDA}"/>
              </a:ext>
            </a:extLst>
          </p:cNvPr>
          <p:cNvSpPr>
            <a:spLocks noGrp="1"/>
          </p:cNvSpPr>
          <p:nvPr>
            <p:ph type="sldNum" sz="quarter" idx="5"/>
          </p:nvPr>
        </p:nvSpPr>
        <p:spPr/>
        <p:txBody>
          <a:bodyPr/>
          <a:lstStyle/>
          <a:p>
            <a:fld id="{50352893-00CB-4BC5-9E92-D58FF3B3A9E6}" type="slidenum">
              <a:rPr lang="en-IN" smtClean="0"/>
              <a:t>25</a:t>
            </a:fld>
            <a:endParaRPr lang="en-IN" dirty="0"/>
          </a:p>
        </p:txBody>
      </p:sp>
    </p:spTree>
    <p:extLst>
      <p:ext uri="{BB962C8B-B14F-4D97-AF65-F5344CB8AC3E}">
        <p14:creationId xmlns:p14="http://schemas.microsoft.com/office/powerpoint/2010/main" val="2509749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0B253-9E95-A016-A4E9-4C3C0A2A5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94407-BA13-3D80-9F97-0D1871B85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929A2E-F74C-1FA7-4191-41871B97D3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636794B-3BA2-EAE0-ED68-44D4F9451D30}"/>
              </a:ext>
            </a:extLst>
          </p:cNvPr>
          <p:cNvSpPr>
            <a:spLocks noGrp="1"/>
          </p:cNvSpPr>
          <p:nvPr>
            <p:ph type="sldNum" sz="quarter" idx="5"/>
          </p:nvPr>
        </p:nvSpPr>
        <p:spPr/>
        <p:txBody>
          <a:bodyPr/>
          <a:lstStyle/>
          <a:p>
            <a:fld id="{50352893-00CB-4BC5-9E92-D58FF3B3A9E6}" type="slidenum">
              <a:rPr lang="en-IN" smtClean="0"/>
              <a:t>26</a:t>
            </a:fld>
            <a:endParaRPr lang="en-IN" dirty="0"/>
          </a:p>
        </p:txBody>
      </p:sp>
    </p:spTree>
    <p:extLst>
      <p:ext uri="{BB962C8B-B14F-4D97-AF65-F5344CB8AC3E}">
        <p14:creationId xmlns:p14="http://schemas.microsoft.com/office/powerpoint/2010/main" val="241320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90A7F7-AACC-41BE-BCDB-AAE960C04FF6}" type="slidenum">
              <a:rPr lang="en-IN" smtClean="0"/>
              <a:t>30</a:t>
            </a:fld>
            <a:endParaRPr lang="en-IN"/>
          </a:p>
        </p:txBody>
      </p:sp>
    </p:spTree>
    <p:extLst>
      <p:ext uri="{BB962C8B-B14F-4D97-AF65-F5344CB8AC3E}">
        <p14:creationId xmlns:p14="http://schemas.microsoft.com/office/powerpoint/2010/main" val="3586039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37</a:t>
            </a:fld>
            <a:endParaRPr lang="en-IN"/>
          </a:p>
        </p:txBody>
      </p:sp>
    </p:spTree>
    <p:extLst>
      <p:ext uri="{BB962C8B-B14F-4D97-AF65-F5344CB8AC3E}">
        <p14:creationId xmlns:p14="http://schemas.microsoft.com/office/powerpoint/2010/main" val="1556689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38</a:t>
            </a:fld>
            <a:endParaRPr lang="en-IN"/>
          </a:p>
        </p:txBody>
      </p:sp>
    </p:spTree>
    <p:extLst>
      <p:ext uri="{BB962C8B-B14F-4D97-AF65-F5344CB8AC3E}">
        <p14:creationId xmlns:p14="http://schemas.microsoft.com/office/powerpoint/2010/main" val="129217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39</a:t>
            </a:fld>
            <a:endParaRPr lang="en-IN"/>
          </a:p>
        </p:txBody>
      </p:sp>
    </p:spTree>
    <p:extLst>
      <p:ext uri="{BB962C8B-B14F-4D97-AF65-F5344CB8AC3E}">
        <p14:creationId xmlns:p14="http://schemas.microsoft.com/office/powerpoint/2010/main" val="3885955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40</a:t>
            </a:fld>
            <a:endParaRPr lang="en-IN"/>
          </a:p>
        </p:txBody>
      </p:sp>
    </p:spTree>
    <p:extLst>
      <p:ext uri="{BB962C8B-B14F-4D97-AF65-F5344CB8AC3E}">
        <p14:creationId xmlns:p14="http://schemas.microsoft.com/office/powerpoint/2010/main" val="4064965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6611-8F40-0537-06F2-D82758FA4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26FEE-EAE6-968F-E7E5-3D4ABF356B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F48795-00BF-BC2D-68E7-B7CF95F277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679A85-7D56-5B48-AE0D-42CCB5E260AF}"/>
              </a:ext>
            </a:extLst>
          </p:cNvPr>
          <p:cNvSpPr>
            <a:spLocks noGrp="1"/>
          </p:cNvSpPr>
          <p:nvPr>
            <p:ph type="sldNum" sz="quarter" idx="5"/>
          </p:nvPr>
        </p:nvSpPr>
        <p:spPr/>
        <p:txBody>
          <a:bodyPr/>
          <a:lstStyle/>
          <a:p>
            <a:fld id="{50352893-00CB-4BC5-9E92-D58FF3B3A9E6}" type="slidenum">
              <a:rPr lang="en-IN" smtClean="0"/>
              <a:t>41</a:t>
            </a:fld>
            <a:endParaRPr lang="en-IN"/>
          </a:p>
        </p:txBody>
      </p:sp>
    </p:spTree>
    <p:extLst>
      <p:ext uri="{BB962C8B-B14F-4D97-AF65-F5344CB8AC3E}">
        <p14:creationId xmlns:p14="http://schemas.microsoft.com/office/powerpoint/2010/main" val="25158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6</a:t>
            </a:fld>
            <a:endParaRPr lang="en-IN" dirty="0"/>
          </a:p>
        </p:txBody>
      </p:sp>
    </p:spTree>
    <p:extLst>
      <p:ext uri="{BB962C8B-B14F-4D97-AF65-F5344CB8AC3E}">
        <p14:creationId xmlns:p14="http://schemas.microsoft.com/office/powerpoint/2010/main" val="3501810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42</a:t>
            </a:fld>
            <a:endParaRPr lang="en-IN"/>
          </a:p>
        </p:txBody>
      </p:sp>
    </p:spTree>
    <p:extLst>
      <p:ext uri="{BB962C8B-B14F-4D97-AF65-F5344CB8AC3E}">
        <p14:creationId xmlns:p14="http://schemas.microsoft.com/office/powerpoint/2010/main" val="3523665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43</a:t>
            </a:fld>
            <a:endParaRPr lang="en-IN"/>
          </a:p>
        </p:txBody>
      </p:sp>
    </p:spTree>
    <p:extLst>
      <p:ext uri="{BB962C8B-B14F-4D97-AF65-F5344CB8AC3E}">
        <p14:creationId xmlns:p14="http://schemas.microsoft.com/office/powerpoint/2010/main" val="2250669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44</a:t>
            </a:fld>
            <a:endParaRPr lang="en-IN"/>
          </a:p>
        </p:txBody>
      </p:sp>
    </p:spTree>
    <p:extLst>
      <p:ext uri="{BB962C8B-B14F-4D97-AF65-F5344CB8AC3E}">
        <p14:creationId xmlns:p14="http://schemas.microsoft.com/office/powerpoint/2010/main" val="1819636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7F87-515A-D85A-F5CD-2DFCB3A7EE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01A6A-54B1-EF3C-B462-567456DE38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AD254F-0684-E5D3-EAD9-0E5D0324F7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AE1C76-A91E-7652-AA45-F3DFE648B08B}"/>
              </a:ext>
            </a:extLst>
          </p:cNvPr>
          <p:cNvSpPr>
            <a:spLocks noGrp="1"/>
          </p:cNvSpPr>
          <p:nvPr>
            <p:ph type="sldNum" sz="quarter" idx="5"/>
          </p:nvPr>
        </p:nvSpPr>
        <p:spPr/>
        <p:txBody>
          <a:bodyPr/>
          <a:lstStyle/>
          <a:p>
            <a:fld id="{50352893-00CB-4BC5-9E92-D58FF3B3A9E6}" type="slidenum">
              <a:rPr lang="en-IN" smtClean="0"/>
              <a:t>45</a:t>
            </a:fld>
            <a:endParaRPr lang="en-IN"/>
          </a:p>
        </p:txBody>
      </p:sp>
    </p:spTree>
    <p:extLst>
      <p:ext uri="{BB962C8B-B14F-4D97-AF65-F5344CB8AC3E}">
        <p14:creationId xmlns:p14="http://schemas.microsoft.com/office/powerpoint/2010/main" val="1419643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C3215-3751-2276-1E26-B6A82EB66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6A412-BC24-DDFD-5E26-D5DF1FFE1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BDEE1-DDAE-8845-B4DA-8F9D4546BDB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F2090F-71D0-7B0F-71EB-CF1A6EC5286B}"/>
              </a:ext>
            </a:extLst>
          </p:cNvPr>
          <p:cNvSpPr>
            <a:spLocks noGrp="1"/>
          </p:cNvSpPr>
          <p:nvPr>
            <p:ph type="sldNum" sz="quarter" idx="5"/>
          </p:nvPr>
        </p:nvSpPr>
        <p:spPr/>
        <p:txBody>
          <a:bodyPr/>
          <a:lstStyle/>
          <a:p>
            <a:fld id="{50352893-00CB-4BC5-9E92-D58FF3B3A9E6}" type="slidenum">
              <a:rPr lang="en-IN" smtClean="0"/>
              <a:t>46</a:t>
            </a:fld>
            <a:endParaRPr lang="en-IN"/>
          </a:p>
        </p:txBody>
      </p:sp>
    </p:spTree>
    <p:extLst>
      <p:ext uri="{BB962C8B-B14F-4D97-AF65-F5344CB8AC3E}">
        <p14:creationId xmlns:p14="http://schemas.microsoft.com/office/powerpoint/2010/main" val="2766310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47</a:t>
            </a:fld>
            <a:endParaRPr lang="en-IN"/>
          </a:p>
        </p:txBody>
      </p:sp>
    </p:spTree>
    <p:extLst>
      <p:ext uri="{BB962C8B-B14F-4D97-AF65-F5344CB8AC3E}">
        <p14:creationId xmlns:p14="http://schemas.microsoft.com/office/powerpoint/2010/main" val="923057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48</a:t>
            </a:fld>
            <a:endParaRPr lang="en-IN"/>
          </a:p>
        </p:txBody>
      </p:sp>
    </p:spTree>
    <p:extLst>
      <p:ext uri="{BB962C8B-B14F-4D97-AF65-F5344CB8AC3E}">
        <p14:creationId xmlns:p14="http://schemas.microsoft.com/office/powerpoint/2010/main" val="3587449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49</a:t>
            </a:fld>
            <a:endParaRPr lang="en-IN"/>
          </a:p>
        </p:txBody>
      </p:sp>
    </p:spTree>
    <p:extLst>
      <p:ext uri="{BB962C8B-B14F-4D97-AF65-F5344CB8AC3E}">
        <p14:creationId xmlns:p14="http://schemas.microsoft.com/office/powerpoint/2010/main" val="3653699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3B03C-A34A-D691-740A-4607AF86F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6CF922-927D-1A19-5BCF-CABE630E7C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3BC4C0-F8F6-CD27-A4B6-60B4ADB54B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EEF836-CA40-4585-2373-89C391715360}"/>
              </a:ext>
            </a:extLst>
          </p:cNvPr>
          <p:cNvSpPr>
            <a:spLocks noGrp="1"/>
          </p:cNvSpPr>
          <p:nvPr>
            <p:ph type="sldNum" sz="quarter" idx="5"/>
          </p:nvPr>
        </p:nvSpPr>
        <p:spPr/>
        <p:txBody>
          <a:bodyPr/>
          <a:lstStyle/>
          <a:p>
            <a:fld id="{50352893-00CB-4BC5-9E92-D58FF3B3A9E6}" type="slidenum">
              <a:rPr lang="en-IN" smtClean="0"/>
              <a:t>50</a:t>
            </a:fld>
            <a:endParaRPr lang="en-IN" dirty="0"/>
          </a:p>
        </p:txBody>
      </p:sp>
    </p:spTree>
    <p:extLst>
      <p:ext uri="{BB962C8B-B14F-4D97-AF65-F5344CB8AC3E}">
        <p14:creationId xmlns:p14="http://schemas.microsoft.com/office/powerpoint/2010/main" val="3220176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E6BF3-219C-D8FF-B9A9-DBF6A795A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80154-ECAB-CCB8-0867-B18AA5C83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75998-7177-32EF-41E3-8BC37443335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B352F86-2A11-04F7-853A-666E2A2F72F8}"/>
              </a:ext>
            </a:extLst>
          </p:cNvPr>
          <p:cNvSpPr>
            <a:spLocks noGrp="1"/>
          </p:cNvSpPr>
          <p:nvPr>
            <p:ph type="sldNum" sz="quarter" idx="5"/>
          </p:nvPr>
        </p:nvSpPr>
        <p:spPr/>
        <p:txBody>
          <a:bodyPr/>
          <a:lstStyle/>
          <a:p>
            <a:fld id="{50352893-00CB-4BC5-9E92-D58FF3B3A9E6}" type="slidenum">
              <a:rPr lang="en-IN" smtClean="0"/>
              <a:t>51</a:t>
            </a:fld>
            <a:endParaRPr lang="en-IN" dirty="0"/>
          </a:p>
        </p:txBody>
      </p:sp>
    </p:spTree>
    <p:extLst>
      <p:ext uri="{BB962C8B-B14F-4D97-AF65-F5344CB8AC3E}">
        <p14:creationId xmlns:p14="http://schemas.microsoft.com/office/powerpoint/2010/main" val="263070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7</a:t>
            </a:fld>
            <a:endParaRPr lang="en-IN" dirty="0"/>
          </a:p>
        </p:txBody>
      </p:sp>
    </p:spTree>
    <p:extLst>
      <p:ext uri="{BB962C8B-B14F-4D97-AF65-F5344CB8AC3E}">
        <p14:creationId xmlns:p14="http://schemas.microsoft.com/office/powerpoint/2010/main" val="3227546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EF645-CC0C-3061-5573-BA6095869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7EFD2C-2E56-2745-544E-D8696F354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8987F-D474-44A2-D883-0C12E01294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405133B-C1E6-D76F-6E06-EBA9B1AC3425}"/>
              </a:ext>
            </a:extLst>
          </p:cNvPr>
          <p:cNvSpPr>
            <a:spLocks noGrp="1"/>
          </p:cNvSpPr>
          <p:nvPr>
            <p:ph type="sldNum" sz="quarter" idx="5"/>
          </p:nvPr>
        </p:nvSpPr>
        <p:spPr/>
        <p:txBody>
          <a:bodyPr/>
          <a:lstStyle/>
          <a:p>
            <a:fld id="{50352893-00CB-4BC5-9E92-D58FF3B3A9E6}" type="slidenum">
              <a:rPr lang="en-IN" smtClean="0"/>
              <a:t>52</a:t>
            </a:fld>
            <a:endParaRPr lang="en-IN" dirty="0"/>
          </a:p>
        </p:txBody>
      </p:sp>
    </p:spTree>
    <p:extLst>
      <p:ext uri="{BB962C8B-B14F-4D97-AF65-F5344CB8AC3E}">
        <p14:creationId xmlns:p14="http://schemas.microsoft.com/office/powerpoint/2010/main" val="1624920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49EB8-0887-7468-8F73-CA0746B5B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8CBAB-4FB7-AB97-9777-52C51D5712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6526C-F546-BD26-B557-1127FEBEE5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3E654E-8090-960C-EB56-5684F914B2EA}"/>
              </a:ext>
            </a:extLst>
          </p:cNvPr>
          <p:cNvSpPr>
            <a:spLocks noGrp="1"/>
          </p:cNvSpPr>
          <p:nvPr>
            <p:ph type="sldNum" sz="quarter" idx="5"/>
          </p:nvPr>
        </p:nvSpPr>
        <p:spPr/>
        <p:txBody>
          <a:bodyPr/>
          <a:lstStyle/>
          <a:p>
            <a:fld id="{50352893-00CB-4BC5-9E92-D58FF3B3A9E6}" type="slidenum">
              <a:rPr lang="en-IN" smtClean="0"/>
              <a:t>53</a:t>
            </a:fld>
            <a:endParaRPr lang="en-IN" dirty="0"/>
          </a:p>
        </p:txBody>
      </p:sp>
    </p:spTree>
    <p:extLst>
      <p:ext uri="{BB962C8B-B14F-4D97-AF65-F5344CB8AC3E}">
        <p14:creationId xmlns:p14="http://schemas.microsoft.com/office/powerpoint/2010/main" val="2369723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E982-7F03-87A0-82BC-53DDF8B6B0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F3883-CF24-A2A5-83DB-1465722503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C5BAF-B0C4-78E8-99FC-0B401E1958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9184619-F00E-1869-7C39-55A4D5C59C22}"/>
              </a:ext>
            </a:extLst>
          </p:cNvPr>
          <p:cNvSpPr>
            <a:spLocks noGrp="1"/>
          </p:cNvSpPr>
          <p:nvPr>
            <p:ph type="sldNum" sz="quarter" idx="5"/>
          </p:nvPr>
        </p:nvSpPr>
        <p:spPr/>
        <p:txBody>
          <a:bodyPr/>
          <a:lstStyle/>
          <a:p>
            <a:fld id="{50352893-00CB-4BC5-9E92-D58FF3B3A9E6}" type="slidenum">
              <a:rPr lang="en-IN" smtClean="0"/>
              <a:t>54</a:t>
            </a:fld>
            <a:endParaRPr lang="en-IN" dirty="0"/>
          </a:p>
        </p:txBody>
      </p:sp>
    </p:spTree>
    <p:extLst>
      <p:ext uri="{BB962C8B-B14F-4D97-AF65-F5344CB8AC3E}">
        <p14:creationId xmlns:p14="http://schemas.microsoft.com/office/powerpoint/2010/main" val="788439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5E033-7348-EB56-E2E4-78B7960768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2AF23B-09DD-036E-0F50-17CCE674D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4D04B3-5799-EFBC-3DB9-2D5303ACA3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629BDB6-451D-E286-F3FA-702D7A1ECAFB}"/>
              </a:ext>
            </a:extLst>
          </p:cNvPr>
          <p:cNvSpPr>
            <a:spLocks noGrp="1"/>
          </p:cNvSpPr>
          <p:nvPr>
            <p:ph type="sldNum" sz="quarter" idx="5"/>
          </p:nvPr>
        </p:nvSpPr>
        <p:spPr/>
        <p:txBody>
          <a:bodyPr/>
          <a:lstStyle/>
          <a:p>
            <a:fld id="{50352893-00CB-4BC5-9E92-D58FF3B3A9E6}" type="slidenum">
              <a:rPr lang="en-IN" smtClean="0"/>
              <a:t>55</a:t>
            </a:fld>
            <a:endParaRPr lang="en-IN" dirty="0"/>
          </a:p>
        </p:txBody>
      </p:sp>
    </p:spTree>
    <p:extLst>
      <p:ext uri="{BB962C8B-B14F-4D97-AF65-F5344CB8AC3E}">
        <p14:creationId xmlns:p14="http://schemas.microsoft.com/office/powerpoint/2010/main" val="3589988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D6663-7D41-E844-F07A-1F5F47863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EAFF2-2C38-1071-7E36-9A77ECE21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FF6478-EF1A-1B02-7060-A81A51356B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AA2841-F1B6-362A-98DF-3B0150933564}"/>
              </a:ext>
            </a:extLst>
          </p:cNvPr>
          <p:cNvSpPr>
            <a:spLocks noGrp="1"/>
          </p:cNvSpPr>
          <p:nvPr>
            <p:ph type="sldNum" sz="quarter" idx="5"/>
          </p:nvPr>
        </p:nvSpPr>
        <p:spPr/>
        <p:txBody>
          <a:bodyPr/>
          <a:lstStyle/>
          <a:p>
            <a:fld id="{50352893-00CB-4BC5-9E92-D58FF3B3A9E6}" type="slidenum">
              <a:rPr lang="en-IN" smtClean="0"/>
              <a:t>56</a:t>
            </a:fld>
            <a:endParaRPr lang="en-IN" dirty="0"/>
          </a:p>
        </p:txBody>
      </p:sp>
    </p:spTree>
    <p:extLst>
      <p:ext uri="{BB962C8B-B14F-4D97-AF65-F5344CB8AC3E}">
        <p14:creationId xmlns:p14="http://schemas.microsoft.com/office/powerpoint/2010/main" val="1446456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45D6A-705C-0A55-8BE1-36E9F0344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5E4408-53EB-1112-6B63-3DF94EA04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9F353A-6D41-F3C7-9F94-DB476E556D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9B9E97-710B-0AB8-D057-01DC1D45C61E}"/>
              </a:ext>
            </a:extLst>
          </p:cNvPr>
          <p:cNvSpPr>
            <a:spLocks noGrp="1"/>
          </p:cNvSpPr>
          <p:nvPr>
            <p:ph type="sldNum" sz="quarter" idx="5"/>
          </p:nvPr>
        </p:nvSpPr>
        <p:spPr/>
        <p:txBody>
          <a:bodyPr/>
          <a:lstStyle/>
          <a:p>
            <a:fld id="{50352893-00CB-4BC5-9E92-D58FF3B3A9E6}" type="slidenum">
              <a:rPr lang="en-IN" smtClean="0"/>
              <a:t>57</a:t>
            </a:fld>
            <a:endParaRPr lang="en-IN" dirty="0"/>
          </a:p>
        </p:txBody>
      </p:sp>
    </p:spTree>
    <p:extLst>
      <p:ext uri="{BB962C8B-B14F-4D97-AF65-F5344CB8AC3E}">
        <p14:creationId xmlns:p14="http://schemas.microsoft.com/office/powerpoint/2010/main" val="2413760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2226F-596F-0E8D-6E4A-C843869940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A2099-E961-9E1B-EE33-F973DA9BC3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60B6F-9CA8-95D7-528A-AC2F4E2053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CAE70D-98A3-1C74-E4BA-B7C9A207391C}"/>
              </a:ext>
            </a:extLst>
          </p:cNvPr>
          <p:cNvSpPr>
            <a:spLocks noGrp="1"/>
          </p:cNvSpPr>
          <p:nvPr>
            <p:ph type="sldNum" sz="quarter" idx="5"/>
          </p:nvPr>
        </p:nvSpPr>
        <p:spPr/>
        <p:txBody>
          <a:bodyPr/>
          <a:lstStyle/>
          <a:p>
            <a:fld id="{50352893-00CB-4BC5-9E92-D58FF3B3A9E6}" type="slidenum">
              <a:rPr lang="en-IN" smtClean="0"/>
              <a:t>58</a:t>
            </a:fld>
            <a:endParaRPr lang="en-IN" dirty="0"/>
          </a:p>
        </p:txBody>
      </p:sp>
    </p:spTree>
    <p:extLst>
      <p:ext uri="{BB962C8B-B14F-4D97-AF65-F5344CB8AC3E}">
        <p14:creationId xmlns:p14="http://schemas.microsoft.com/office/powerpoint/2010/main" val="3380837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6FDC-298F-8D04-759D-BC0183C24B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6028A6-7ABD-D32E-DA3D-97906A72E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BD3F33-008E-B5C9-5576-46218781AE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DB89C28-EFC2-0A35-99BA-83C49CFDE57C}"/>
              </a:ext>
            </a:extLst>
          </p:cNvPr>
          <p:cNvSpPr>
            <a:spLocks noGrp="1"/>
          </p:cNvSpPr>
          <p:nvPr>
            <p:ph type="sldNum" sz="quarter" idx="5"/>
          </p:nvPr>
        </p:nvSpPr>
        <p:spPr/>
        <p:txBody>
          <a:bodyPr/>
          <a:lstStyle/>
          <a:p>
            <a:fld id="{50352893-00CB-4BC5-9E92-D58FF3B3A9E6}" type="slidenum">
              <a:rPr lang="en-IN" smtClean="0"/>
              <a:t>59</a:t>
            </a:fld>
            <a:endParaRPr lang="en-IN" dirty="0"/>
          </a:p>
        </p:txBody>
      </p:sp>
    </p:spTree>
    <p:extLst>
      <p:ext uri="{BB962C8B-B14F-4D97-AF65-F5344CB8AC3E}">
        <p14:creationId xmlns:p14="http://schemas.microsoft.com/office/powerpoint/2010/main" val="1377985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A649B-9BE7-4F59-79D2-BBD0D2AD7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67E52-81F7-BE54-43B1-8EE1691E9E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AE8F4-282B-683F-3B03-93B689D8D20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17F8FF-EB8C-4E00-1DAF-D9250026D576}"/>
              </a:ext>
            </a:extLst>
          </p:cNvPr>
          <p:cNvSpPr>
            <a:spLocks noGrp="1"/>
          </p:cNvSpPr>
          <p:nvPr>
            <p:ph type="sldNum" sz="quarter" idx="5"/>
          </p:nvPr>
        </p:nvSpPr>
        <p:spPr/>
        <p:txBody>
          <a:bodyPr/>
          <a:lstStyle/>
          <a:p>
            <a:fld id="{50352893-00CB-4BC5-9E92-D58FF3B3A9E6}" type="slidenum">
              <a:rPr lang="en-IN" smtClean="0"/>
              <a:t>60</a:t>
            </a:fld>
            <a:endParaRPr lang="en-IN" dirty="0"/>
          </a:p>
        </p:txBody>
      </p:sp>
    </p:spTree>
    <p:extLst>
      <p:ext uri="{BB962C8B-B14F-4D97-AF65-F5344CB8AC3E}">
        <p14:creationId xmlns:p14="http://schemas.microsoft.com/office/powerpoint/2010/main" val="4278429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2CF82-9FFD-EFCF-E56D-D5BA176F8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CF580-6ED1-9F11-B0E2-B337D52C21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1F8D75-98C8-C9FB-E7DF-9BB17058BF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0C9FC3C-D79F-9FE5-DBB7-29B55D5BA04B}"/>
              </a:ext>
            </a:extLst>
          </p:cNvPr>
          <p:cNvSpPr>
            <a:spLocks noGrp="1"/>
          </p:cNvSpPr>
          <p:nvPr>
            <p:ph type="sldNum" sz="quarter" idx="5"/>
          </p:nvPr>
        </p:nvSpPr>
        <p:spPr/>
        <p:txBody>
          <a:bodyPr/>
          <a:lstStyle/>
          <a:p>
            <a:fld id="{50352893-00CB-4BC5-9E92-D58FF3B3A9E6}" type="slidenum">
              <a:rPr lang="en-IN" smtClean="0"/>
              <a:t>61</a:t>
            </a:fld>
            <a:endParaRPr lang="en-IN" dirty="0"/>
          </a:p>
        </p:txBody>
      </p:sp>
    </p:spTree>
    <p:extLst>
      <p:ext uri="{BB962C8B-B14F-4D97-AF65-F5344CB8AC3E}">
        <p14:creationId xmlns:p14="http://schemas.microsoft.com/office/powerpoint/2010/main" val="273509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8</a:t>
            </a:fld>
            <a:endParaRPr lang="en-IN" dirty="0"/>
          </a:p>
        </p:txBody>
      </p:sp>
    </p:spTree>
    <p:extLst>
      <p:ext uri="{BB962C8B-B14F-4D97-AF65-F5344CB8AC3E}">
        <p14:creationId xmlns:p14="http://schemas.microsoft.com/office/powerpoint/2010/main" val="3405270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58A10-B074-6F8F-C6AB-49E0002314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34DEA-B572-E813-1427-285840EADF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E9C05-2296-6FC6-981D-FAFAAA9D1F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5229B24-5D79-0718-84F0-5501E3BCD6A8}"/>
              </a:ext>
            </a:extLst>
          </p:cNvPr>
          <p:cNvSpPr>
            <a:spLocks noGrp="1"/>
          </p:cNvSpPr>
          <p:nvPr>
            <p:ph type="sldNum" sz="quarter" idx="5"/>
          </p:nvPr>
        </p:nvSpPr>
        <p:spPr/>
        <p:txBody>
          <a:bodyPr/>
          <a:lstStyle/>
          <a:p>
            <a:fld id="{50352893-00CB-4BC5-9E92-D58FF3B3A9E6}" type="slidenum">
              <a:rPr lang="en-IN" smtClean="0"/>
              <a:t>62</a:t>
            </a:fld>
            <a:endParaRPr lang="en-IN" dirty="0"/>
          </a:p>
        </p:txBody>
      </p:sp>
    </p:spTree>
    <p:extLst>
      <p:ext uri="{BB962C8B-B14F-4D97-AF65-F5344CB8AC3E}">
        <p14:creationId xmlns:p14="http://schemas.microsoft.com/office/powerpoint/2010/main" val="3959945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465C9-9347-9248-08D1-3519FAB04D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2EFF0-0474-A62B-923D-BC5F7ED53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6DF9C-1D1F-0866-AA65-A94997F049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62874A-639F-DCF6-067A-CFCCBA08BD8F}"/>
              </a:ext>
            </a:extLst>
          </p:cNvPr>
          <p:cNvSpPr>
            <a:spLocks noGrp="1"/>
          </p:cNvSpPr>
          <p:nvPr>
            <p:ph type="sldNum" sz="quarter" idx="5"/>
          </p:nvPr>
        </p:nvSpPr>
        <p:spPr/>
        <p:txBody>
          <a:bodyPr/>
          <a:lstStyle/>
          <a:p>
            <a:fld id="{50352893-00CB-4BC5-9E92-D58FF3B3A9E6}" type="slidenum">
              <a:rPr lang="en-IN" smtClean="0"/>
              <a:t>63</a:t>
            </a:fld>
            <a:endParaRPr lang="en-IN" dirty="0"/>
          </a:p>
        </p:txBody>
      </p:sp>
    </p:spTree>
    <p:extLst>
      <p:ext uri="{BB962C8B-B14F-4D97-AF65-F5344CB8AC3E}">
        <p14:creationId xmlns:p14="http://schemas.microsoft.com/office/powerpoint/2010/main" val="1205223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6656E-BC04-BEE9-B628-388DB4F4C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C793EE-D7BB-CB33-36EE-C0814C3E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51941-D156-166A-7FD1-1D6678C276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F065B9-EE2F-A9A8-49A0-C5A86D2CA126}"/>
              </a:ext>
            </a:extLst>
          </p:cNvPr>
          <p:cNvSpPr>
            <a:spLocks noGrp="1"/>
          </p:cNvSpPr>
          <p:nvPr>
            <p:ph type="sldNum" sz="quarter" idx="5"/>
          </p:nvPr>
        </p:nvSpPr>
        <p:spPr/>
        <p:txBody>
          <a:bodyPr/>
          <a:lstStyle/>
          <a:p>
            <a:fld id="{50352893-00CB-4BC5-9E92-D58FF3B3A9E6}" type="slidenum">
              <a:rPr lang="en-IN" smtClean="0"/>
              <a:t>64</a:t>
            </a:fld>
            <a:endParaRPr lang="en-IN" dirty="0"/>
          </a:p>
        </p:txBody>
      </p:sp>
    </p:spTree>
    <p:extLst>
      <p:ext uri="{BB962C8B-B14F-4D97-AF65-F5344CB8AC3E}">
        <p14:creationId xmlns:p14="http://schemas.microsoft.com/office/powerpoint/2010/main" val="211006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531D5-6C1E-C3AD-794D-B6EC0FDC14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BE6F5-A2E2-46CE-C5D1-91AFAC71C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F2121-0720-6608-65FB-7D93ADA35B2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6D37BE-BB5D-835B-44D4-7AF96A338127}"/>
              </a:ext>
            </a:extLst>
          </p:cNvPr>
          <p:cNvSpPr>
            <a:spLocks noGrp="1"/>
          </p:cNvSpPr>
          <p:nvPr>
            <p:ph type="sldNum" sz="quarter" idx="5"/>
          </p:nvPr>
        </p:nvSpPr>
        <p:spPr/>
        <p:txBody>
          <a:bodyPr/>
          <a:lstStyle/>
          <a:p>
            <a:fld id="{50352893-00CB-4BC5-9E92-D58FF3B3A9E6}" type="slidenum">
              <a:rPr lang="en-IN" smtClean="0"/>
              <a:t>65</a:t>
            </a:fld>
            <a:endParaRPr lang="en-IN" dirty="0"/>
          </a:p>
        </p:txBody>
      </p:sp>
    </p:spTree>
    <p:extLst>
      <p:ext uri="{BB962C8B-B14F-4D97-AF65-F5344CB8AC3E}">
        <p14:creationId xmlns:p14="http://schemas.microsoft.com/office/powerpoint/2010/main" val="31875511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758A8-C05F-378E-776C-4C40546E77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8AF0D-1A6A-9263-A38E-42366118C9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EA0C64-650A-F8D6-8F76-88E2377E0E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253358-4B77-7D9D-34F0-D944A54E1CC4}"/>
              </a:ext>
            </a:extLst>
          </p:cNvPr>
          <p:cNvSpPr>
            <a:spLocks noGrp="1"/>
          </p:cNvSpPr>
          <p:nvPr>
            <p:ph type="sldNum" sz="quarter" idx="5"/>
          </p:nvPr>
        </p:nvSpPr>
        <p:spPr/>
        <p:txBody>
          <a:bodyPr/>
          <a:lstStyle/>
          <a:p>
            <a:fld id="{50352893-00CB-4BC5-9E92-D58FF3B3A9E6}" type="slidenum">
              <a:rPr lang="en-IN" smtClean="0"/>
              <a:t>66</a:t>
            </a:fld>
            <a:endParaRPr lang="en-IN" dirty="0"/>
          </a:p>
        </p:txBody>
      </p:sp>
    </p:spTree>
    <p:extLst>
      <p:ext uri="{BB962C8B-B14F-4D97-AF65-F5344CB8AC3E}">
        <p14:creationId xmlns:p14="http://schemas.microsoft.com/office/powerpoint/2010/main" val="1154749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46DC2-9A5A-59B5-BD70-80FEC76AF0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B3D44-E696-4D43-1253-6087CAFCFC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EDF28A-44D7-AECD-C632-91FF7FE2AA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A9ED4C-A03B-6B68-5808-ECEEAFDB8FA5}"/>
              </a:ext>
            </a:extLst>
          </p:cNvPr>
          <p:cNvSpPr>
            <a:spLocks noGrp="1"/>
          </p:cNvSpPr>
          <p:nvPr>
            <p:ph type="sldNum" sz="quarter" idx="5"/>
          </p:nvPr>
        </p:nvSpPr>
        <p:spPr/>
        <p:txBody>
          <a:bodyPr/>
          <a:lstStyle/>
          <a:p>
            <a:fld id="{50352893-00CB-4BC5-9E92-D58FF3B3A9E6}" type="slidenum">
              <a:rPr lang="en-IN" smtClean="0"/>
              <a:t>67</a:t>
            </a:fld>
            <a:endParaRPr lang="en-IN" dirty="0"/>
          </a:p>
        </p:txBody>
      </p:sp>
    </p:spTree>
    <p:extLst>
      <p:ext uri="{BB962C8B-B14F-4D97-AF65-F5344CB8AC3E}">
        <p14:creationId xmlns:p14="http://schemas.microsoft.com/office/powerpoint/2010/main" val="2536836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AD59C-2ECF-51E5-C285-F48C9425D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817CFD-B95F-6066-C5DF-52F61B9510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22EFC1-E2E9-2641-9411-FC9E366529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C9BA6F-CD55-DE94-B3D1-4A681D4F7262}"/>
              </a:ext>
            </a:extLst>
          </p:cNvPr>
          <p:cNvSpPr>
            <a:spLocks noGrp="1"/>
          </p:cNvSpPr>
          <p:nvPr>
            <p:ph type="sldNum" sz="quarter" idx="5"/>
          </p:nvPr>
        </p:nvSpPr>
        <p:spPr/>
        <p:txBody>
          <a:bodyPr/>
          <a:lstStyle/>
          <a:p>
            <a:fld id="{50352893-00CB-4BC5-9E92-D58FF3B3A9E6}" type="slidenum">
              <a:rPr lang="en-IN" smtClean="0"/>
              <a:t>68</a:t>
            </a:fld>
            <a:endParaRPr lang="en-IN" dirty="0"/>
          </a:p>
        </p:txBody>
      </p:sp>
    </p:spTree>
    <p:extLst>
      <p:ext uri="{BB962C8B-B14F-4D97-AF65-F5344CB8AC3E}">
        <p14:creationId xmlns:p14="http://schemas.microsoft.com/office/powerpoint/2010/main" val="4553577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A923A-DEA6-907C-846A-DDB07C9B3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A1F73-0803-91AF-2641-8AAC82EAD8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274FDD-EC28-AB51-A255-5775B5EAC5C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96A8E1-A2C6-E737-79A0-6501CB0E14C2}"/>
              </a:ext>
            </a:extLst>
          </p:cNvPr>
          <p:cNvSpPr>
            <a:spLocks noGrp="1"/>
          </p:cNvSpPr>
          <p:nvPr>
            <p:ph type="sldNum" sz="quarter" idx="5"/>
          </p:nvPr>
        </p:nvSpPr>
        <p:spPr/>
        <p:txBody>
          <a:bodyPr/>
          <a:lstStyle/>
          <a:p>
            <a:fld id="{50352893-00CB-4BC5-9E92-D58FF3B3A9E6}" type="slidenum">
              <a:rPr lang="en-IN" smtClean="0"/>
              <a:t>69</a:t>
            </a:fld>
            <a:endParaRPr lang="en-IN" dirty="0"/>
          </a:p>
        </p:txBody>
      </p:sp>
    </p:spTree>
    <p:extLst>
      <p:ext uri="{BB962C8B-B14F-4D97-AF65-F5344CB8AC3E}">
        <p14:creationId xmlns:p14="http://schemas.microsoft.com/office/powerpoint/2010/main" val="562432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80F65-E242-DA2F-73F0-C0E3390C29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02BAB-FC5A-1454-A207-94F369B980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1F00D3-3C50-A0D9-5194-87CE7B0108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B765D3-92AC-FB17-6C6C-C106E0AF0803}"/>
              </a:ext>
            </a:extLst>
          </p:cNvPr>
          <p:cNvSpPr>
            <a:spLocks noGrp="1"/>
          </p:cNvSpPr>
          <p:nvPr>
            <p:ph type="sldNum" sz="quarter" idx="5"/>
          </p:nvPr>
        </p:nvSpPr>
        <p:spPr/>
        <p:txBody>
          <a:bodyPr/>
          <a:lstStyle/>
          <a:p>
            <a:fld id="{50352893-00CB-4BC5-9E92-D58FF3B3A9E6}" type="slidenum">
              <a:rPr lang="en-IN" smtClean="0"/>
              <a:t>70</a:t>
            </a:fld>
            <a:endParaRPr lang="en-IN" dirty="0"/>
          </a:p>
        </p:txBody>
      </p:sp>
    </p:spTree>
    <p:extLst>
      <p:ext uri="{BB962C8B-B14F-4D97-AF65-F5344CB8AC3E}">
        <p14:creationId xmlns:p14="http://schemas.microsoft.com/office/powerpoint/2010/main" val="3457740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B151-2363-91A1-77F5-FDABEEF68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FD71F-E579-04CC-B6A1-F46558ACA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9EA69-97E1-75BB-9D08-ADE38177E40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D5F856-5EA9-A553-7861-C79673FDEA66}"/>
              </a:ext>
            </a:extLst>
          </p:cNvPr>
          <p:cNvSpPr>
            <a:spLocks noGrp="1"/>
          </p:cNvSpPr>
          <p:nvPr>
            <p:ph type="sldNum" sz="quarter" idx="5"/>
          </p:nvPr>
        </p:nvSpPr>
        <p:spPr/>
        <p:txBody>
          <a:bodyPr/>
          <a:lstStyle/>
          <a:p>
            <a:fld id="{50352893-00CB-4BC5-9E92-D58FF3B3A9E6}" type="slidenum">
              <a:rPr lang="en-IN" smtClean="0"/>
              <a:t>75</a:t>
            </a:fld>
            <a:endParaRPr lang="en-IN" dirty="0"/>
          </a:p>
        </p:txBody>
      </p:sp>
    </p:spTree>
    <p:extLst>
      <p:ext uri="{BB962C8B-B14F-4D97-AF65-F5344CB8AC3E}">
        <p14:creationId xmlns:p14="http://schemas.microsoft.com/office/powerpoint/2010/main" val="402249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2620-51EC-E7C9-7CC2-36EAB3653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8B57F6-E7C1-C438-5F7D-D28B2D4E89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66EA82-3EA3-A8A1-4EDE-3E78971E2EB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B05594A-F2DD-8999-274A-B6ABD7655621}"/>
              </a:ext>
            </a:extLst>
          </p:cNvPr>
          <p:cNvSpPr>
            <a:spLocks noGrp="1"/>
          </p:cNvSpPr>
          <p:nvPr>
            <p:ph type="sldNum" sz="quarter" idx="5"/>
          </p:nvPr>
        </p:nvSpPr>
        <p:spPr/>
        <p:txBody>
          <a:bodyPr/>
          <a:lstStyle/>
          <a:p>
            <a:fld id="{50352893-00CB-4BC5-9E92-D58FF3B3A9E6}" type="slidenum">
              <a:rPr lang="en-IN" smtClean="0"/>
              <a:t>9</a:t>
            </a:fld>
            <a:endParaRPr lang="en-IN" dirty="0"/>
          </a:p>
        </p:txBody>
      </p:sp>
    </p:spTree>
    <p:extLst>
      <p:ext uri="{BB962C8B-B14F-4D97-AF65-F5344CB8AC3E}">
        <p14:creationId xmlns:p14="http://schemas.microsoft.com/office/powerpoint/2010/main" val="230396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10</a:t>
            </a:fld>
            <a:endParaRPr lang="en-IN" dirty="0"/>
          </a:p>
        </p:txBody>
      </p:sp>
    </p:spTree>
    <p:extLst>
      <p:ext uri="{BB962C8B-B14F-4D97-AF65-F5344CB8AC3E}">
        <p14:creationId xmlns:p14="http://schemas.microsoft.com/office/powerpoint/2010/main" val="294367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11</a:t>
            </a:fld>
            <a:endParaRPr lang="en-IN" dirty="0"/>
          </a:p>
        </p:txBody>
      </p:sp>
    </p:spTree>
    <p:extLst>
      <p:ext uri="{BB962C8B-B14F-4D97-AF65-F5344CB8AC3E}">
        <p14:creationId xmlns:p14="http://schemas.microsoft.com/office/powerpoint/2010/main" val="411198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52893-00CB-4BC5-9E92-D58FF3B3A9E6}" type="slidenum">
              <a:rPr lang="en-IN" smtClean="0"/>
              <a:t>12</a:t>
            </a:fld>
            <a:endParaRPr lang="en-IN" dirty="0"/>
          </a:p>
        </p:txBody>
      </p:sp>
    </p:spTree>
    <p:extLst>
      <p:ext uri="{BB962C8B-B14F-4D97-AF65-F5344CB8AC3E}">
        <p14:creationId xmlns:p14="http://schemas.microsoft.com/office/powerpoint/2010/main" val="322427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24192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420722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7580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318643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460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78884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958153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1790708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21878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9A7E8-E670-4839-8108-5C823AF85D1A}"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395427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9A7E8-E670-4839-8108-5C823AF85D1A}"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03743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99A7E8-E670-4839-8108-5C823AF85D1A}"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122518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9A7E8-E670-4839-8108-5C823AF85D1A}"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168236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9A7E8-E670-4839-8108-5C823AF85D1A}"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19138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9A7E8-E670-4839-8108-5C823AF85D1A}"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13184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99A7E8-E670-4839-8108-5C823AF85D1A}"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92FEC-0901-4A51-A8F4-12F1BBCAD421}" type="slidenum">
              <a:rPr lang="en-IN" smtClean="0"/>
              <a:t>‹#›</a:t>
            </a:fld>
            <a:endParaRPr lang="en-IN"/>
          </a:p>
        </p:txBody>
      </p:sp>
    </p:spTree>
    <p:extLst>
      <p:ext uri="{BB962C8B-B14F-4D97-AF65-F5344CB8AC3E}">
        <p14:creationId xmlns:p14="http://schemas.microsoft.com/office/powerpoint/2010/main" val="298720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99A7E8-E670-4839-8108-5C823AF85D1A}" type="datetimeFigureOut">
              <a:rPr lang="en-IN" smtClean="0"/>
              <a:t>06-01-2025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192FEC-0901-4A51-A8F4-12F1BBCAD421}" type="slidenum">
              <a:rPr lang="en-IN" smtClean="0"/>
              <a:t>‹#›</a:t>
            </a:fld>
            <a:endParaRPr lang="en-IN"/>
          </a:p>
        </p:txBody>
      </p:sp>
    </p:spTree>
    <p:extLst>
      <p:ext uri="{BB962C8B-B14F-4D97-AF65-F5344CB8AC3E}">
        <p14:creationId xmlns:p14="http://schemas.microsoft.com/office/powerpoint/2010/main" val="33068273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8EBA92-527D-EBC5-1979-6348BDDA2C91}"/>
              </a:ext>
            </a:extLst>
          </p:cNvPr>
          <p:cNvSpPr>
            <a:spLocks noGrp="1"/>
          </p:cNvSpPr>
          <p:nvPr>
            <p:ph type="ctrTitle"/>
          </p:nvPr>
        </p:nvSpPr>
        <p:spPr>
          <a:xfrm>
            <a:off x="4716892" y="3008658"/>
            <a:ext cx="4805996" cy="1297115"/>
          </a:xfrm>
        </p:spPr>
        <p:txBody>
          <a:bodyPr anchor="t">
            <a:normAutofit fontScale="90000"/>
          </a:bodyPr>
          <a:lstStyle/>
          <a:p>
            <a:pPr algn="l"/>
            <a:r>
              <a:rPr lang="en-US" sz="4000" b="1" dirty="0">
                <a:solidFill>
                  <a:schemeClr val="tx2"/>
                </a:solidFill>
                <a:latin typeface="+mn-lt"/>
              </a:rPr>
              <a:t>Testing fundamentals</a:t>
            </a:r>
            <a:endParaRPr lang="en-IN" sz="4000" b="1" dirty="0">
              <a:solidFill>
                <a:schemeClr val="tx2"/>
              </a:solidFill>
              <a:latin typeface="+mn-lt"/>
            </a:endParaRPr>
          </a:p>
        </p:txBody>
      </p:sp>
      <p:pic>
        <p:nvPicPr>
          <p:cNvPr id="12" name="Graphic 11" descr="Test Plan">
            <a:extLst>
              <a:ext uri="{FF2B5EF4-FFF2-40B4-BE49-F238E27FC236}">
                <a16:creationId xmlns:a16="http://schemas.microsoft.com/office/drawing/2014/main" id="{BC223657-7210-E040-0991-4E1431B3A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9379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3971576" y="560847"/>
            <a:ext cx="4530898" cy="668347"/>
          </a:xfrm>
        </p:spPr>
        <p:txBody>
          <a:bodyPr anchor="ctr">
            <a:normAutofit/>
          </a:bodyPr>
          <a:lstStyle/>
          <a:p>
            <a:pPr marL="0" indent="0" fontAlgn="base">
              <a:buNone/>
            </a:pPr>
            <a:r>
              <a:rPr lang="en-IN" sz="2000" b="1" dirty="0">
                <a:solidFill>
                  <a:srgbClr val="FF0000"/>
                </a:solidFill>
              </a:rPr>
              <a:t>Project and Team members</a:t>
            </a:r>
          </a:p>
        </p:txBody>
      </p:sp>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graphicFrame>
        <p:nvGraphicFramePr>
          <p:cNvPr id="9" name="Table 8">
            <a:extLst>
              <a:ext uri="{FF2B5EF4-FFF2-40B4-BE49-F238E27FC236}">
                <a16:creationId xmlns:a16="http://schemas.microsoft.com/office/drawing/2014/main" id="{D33B2FAE-85CE-11B5-7780-E9DDC8BA76C4}"/>
              </a:ext>
            </a:extLst>
          </p:cNvPr>
          <p:cNvGraphicFramePr>
            <a:graphicFrameLocks noGrp="1"/>
          </p:cNvGraphicFramePr>
          <p:nvPr>
            <p:extLst>
              <p:ext uri="{D42A27DB-BD31-4B8C-83A1-F6EECF244321}">
                <p14:modId xmlns:p14="http://schemas.microsoft.com/office/powerpoint/2010/main" val="3374658478"/>
              </p:ext>
            </p:extLst>
          </p:nvPr>
        </p:nvGraphicFramePr>
        <p:xfrm>
          <a:off x="1558976" y="1813810"/>
          <a:ext cx="8109679" cy="4227227"/>
        </p:xfrm>
        <a:graphic>
          <a:graphicData uri="http://schemas.openxmlformats.org/drawingml/2006/table">
            <a:tbl>
              <a:tblPr firstRow="1" bandRow="1">
                <a:tableStyleId>{5C22544A-7EE6-4342-B048-85BDC9FD1C3A}</a:tableStyleId>
              </a:tblPr>
              <a:tblGrid>
                <a:gridCol w="3062340">
                  <a:extLst>
                    <a:ext uri="{9D8B030D-6E8A-4147-A177-3AD203B41FA5}">
                      <a16:colId xmlns:a16="http://schemas.microsoft.com/office/drawing/2014/main" val="2135036527"/>
                    </a:ext>
                  </a:extLst>
                </a:gridCol>
                <a:gridCol w="5047339">
                  <a:extLst>
                    <a:ext uri="{9D8B030D-6E8A-4147-A177-3AD203B41FA5}">
                      <a16:colId xmlns:a16="http://schemas.microsoft.com/office/drawing/2014/main" val="83731194"/>
                    </a:ext>
                  </a:extLst>
                </a:gridCol>
              </a:tblGrid>
              <a:tr h="338272">
                <a:tc>
                  <a:txBody>
                    <a:bodyPr/>
                    <a:lstStyle/>
                    <a:p>
                      <a:pPr rtl="0" fontAlgn="t">
                        <a:spcBef>
                          <a:spcPts val="0"/>
                        </a:spcBef>
                        <a:spcAft>
                          <a:spcPts val="0"/>
                        </a:spcAft>
                      </a:pPr>
                      <a:r>
                        <a:rPr lang="en-IN" sz="1400" b="0" u="none" strike="noStrike" dirty="0">
                          <a:solidFill>
                            <a:srgbClr val="000000"/>
                          </a:solidFill>
                          <a:effectLst/>
                          <a:highlight>
                            <a:srgbClr val="FFFF00"/>
                          </a:highlight>
                        </a:rPr>
                        <a:t>Team</a:t>
                      </a:r>
                      <a:endParaRPr lang="en-IN" sz="1400" dirty="0">
                        <a:effectLst/>
                        <a:highlight>
                          <a:srgbClr val="FFFF00"/>
                        </a:highlight>
                      </a:endParaRPr>
                    </a:p>
                  </a:txBody>
                  <a:tcPr marL="55505" marR="55505" marT="27753" marB="27753"/>
                </a:tc>
                <a:tc>
                  <a:txBody>
                    <a:bodyPr/>
                    <a:lstStyle/>
                    <a:p>
                      <a:pPr rtl="0" fontAlgn="t">
                        <a:spcBef>
                          <a:spcPts val="0"/>
                        </a:spcBef>
                        <a:spcAft>
                          <a:spcPts val="0"/>
                        </a:spcAft>
                      </a:pPr>
                      <a:r>
                        <a:rPr lang="en-IN" sz="1400" b="0" u="none" strike="noStrike" dirty="0">
                          <a:solidFill>
                            <a:srgbClr val="000000"/>
                          </a:solidFill>
                          <a:effectLst/>
                          <a:highlight>
                            <a:srgbClr val="FFFF00"/>
                          </a:highlight>
                        </a:rPr>
                        <a:t>Members</a:t>
                      </a:r>
                      <a:endParaRPr lang="en-IN" sz="1400" dirty="0">
                        <a:effectLst/>
                        <a:highlight>
                          <a:srgbClr val="FFFF00"/>
                        </a:highlight>
                      </a:endParaRPr>
                    </a:p>
                  </a:txBody>
                  <a:tcPr marL="55505" marR="55505" marT="27753" marB="27753"/>
                </a:tc>
                <a:extLst>
                  <a:ext uri="{0D108BD9-81ED-4DB2-BD59-A6C34878D82A}">
                    <a16:rowId xmlns:a16="http://schemas.microsoft.com/office/drawing/2014/main" val="1377198642"/>
                  </a:ext>
                </a:extLst>
              </a:tr>
              <a:tr h="555565">
                <a:tc>
                  <a:txBody>
                    <a:bodyPr/>
                    <a:lstStyle/>
                    <a:p>
                      <a:pPr rtl="0" fontAlgn="t">
                        <a:spcBef>
                          <a:spcPts val="0"/>
                        </a:spcBef>
                        <a:spcAft>
                          <a:spcPts val="0"/>
                        </a:spcAft>
                      </a:pPr>
                      <a:r>
                        <a:rPr lang="en-IN" sz="1400" b="1" u="none" strike="noStrike">
                          <a:solidFill>
                            <a:srgbClr val="000000"/>
                          </a:solidFill>
                          <a:effectLst/>
                        </a:rPr>
                        <a:t>Project Management Team</a:t>
                      </a:r>
                      <a:endParaRPr lang="en-IN" sz="1400">
                        <a:effectLst/>
                      </a:endParaRPr>
                    </a:p>
                  </a:txBody>
                  <a:tcPr marL="55505" marR="55505" marT="27753" marB="27753"/>
                </a:tc>
                <a:tc>
                  <a:txBody>
                    <a:bodyPr/>
                    <a:lstStyle/>
                    <a:p>
                      <a:pPr rtl="0" fontAlgn="t">
                        <a:spcBef>
                          <a:spcPts val="0"/>
                        </a:spcBef>
                        <a:spcAft>
                          <a:spcPts val="0"/>
                        </a:spcAft>
                      </a:pPr>
                      <a:r>
                        <a:rPr lang="en-IN" sz="1400" b="1" u="none" strike="noStrike">
                          <a:solidFill>
                            <a:srgbClr val="000000"/>
                          </a:solidFill>
                          <a:effectLst/>
                        </a:rPr>
                        <a:t>Project Manager</a:t>
                      </a:r>
                      <a:endParaRPr lang="en-IN" sz="1400">
                        <a:effectLst/>
                      </a:endParaRPr>
                    </a:p>
                    <a:p>
                      <a:pPr rtl="0" fontAlgn="t">
                        <a:spcBef>
                          <a:spcPts val="0"/>
                        </a:spcBef>
                        <a:spcAft>
                          <a:spcPts val="0"/>
                        </a:spcAft>
                      </a:pPr>
                      <a:r>
                        <a:rPr lang="en-IN" sz="1400" b="1" u="none" strike="noStrike">
                          <a:solidFill>
                            <a:srgbClr val="000000"/>
                          </a:solidFill>
                          <a:effectLst/>
                        </a:rPr>
                        <a:t>Project Coordinator</a:t>
                      </a:r>
                      <a:endParaRPr lang="en-IN" sz="1400">
                        <a:effectLst/>
                      </a:endParaRPr>
                    </a:p>
                  </a:txBody>
                  <a:tcPr marL="55505" marR="55505" marT="27753" marB="27753"/>
                </a:tc>
                <a:extLst>
                  <a:ext uri="{0D108BD9-81ED-4DB2-BD59-A6C34878D82A}">
                    <a16:rowId xmlns:a16="http://schemas.microsoft.com/office/drawing/2014/main" val="3439684479"/>
                  </a:ext>
                </a:extLst>
              </a:tr>
              <a:tr h="338272">
                <a:tc>
                  <a:txBody>
                    <a:bodyPr/>
                    <a:lstStyle/>
                    <a:p>
                      <a:pPr rtl="0" fontAlgn="t">
                        <a:spcBef>
                          <a:spcPts val="0"/>
                        </a:spcBef>
                        <a:spcAft>
                          <a:spcPts val="0"/>
                        </a:spcAft>
                      </a:pPr>
                      <a:r>
                        <a:rPr lang="en-IN" sz="1400" b="1" u="none" strike="noStrike">
                          <a:solidFill>
                            <a:srgbClr val="000000"/>
                          </a:solidFill>
                          <a:effectLst/>
                        </a:rPr>
                        <a:t>Business Team</a:t>
                      </a:r>
                      <a:endParaRPr lang="en-IN" sz="1400">
                        <a:effectLst/>
                      </a:endParaRPr>
                    </a:p>
                  </a:txBody>
                  <a:tcPr marL="55505" marR="55505" marT="27753" marB="27753"/>
                </a:tc>
                <a:tc>
                  <a:txBody>
                    <a:bodyPr/>
                    <a:lstStyle/>
                    <a:p>
                      <a:pPr rtl="0" fontAlgn="t">
                        <a:spcBef>
                          <a:spcPts val="0"/>
                        </a:spcBef>
                        <a:spcAft>
                          <a:spcPts val="0"/>
                        </a:spcAft>
                      </a:pPr>
                      <a:r>
                        <a:rPr lang="en-US" sz="1400" b="1" u="none" strike="noStrike">
                          <a:solidFill>
                            <a:srgbClr val="000000"/>
                          </a:solidFill>
                          <a:effectLst/>
                        </a:rPr>
                        <a:t>Business Analyst / Business Systems Analyst</a:t>
                      </a:r>
                      <a:endParaRPr lang="en-US" sz="1400">
                        <a:effectLst/>
                      </a:endParaRPr>
                    </a:p>
                  </a:txBody>
                  <a:tcPr marL="55505" marR="55505" marT="27753" marB="27753"/>
                </a:tc>
                <a:extLst>
                  <a:ext uri="{0D108BD9-81ED-4DB2-BD59-A6C34878D82A}">
                    <a16:rowId xmlns:a16="http://schemas.microsoft.com/office/drawing/2014/main" val="3347837763"/>
                  </a:ext>
                </a:extLst>
              </a:tr>
              <a:tr h="772858">
                <a:tc>
                  <a:txBody>
                    <a:bodyPr/>
                    <a:lstStyle/>
                    <a:p>
                      <a:pPr rtl="0" fontAlgn="t">
                        <a:spcBef>
                          <a:spcPts val="0"/>
                        </a:spcBef>
                        <a:spcAft>
                          <a:spcPts val="0"/>
                        </a:spcAft>
                      </a:pPr>
                      <a:r>
                        <a:rPr lang="en-IN" sz="1400" b="1" u="none" strike="noStrike" dirty="0">
                          <a:solidFill>
                            <a:srgbClr val="000000"/>
                          </a:solidFill>
                          <a:effectLst/>
                        </a:rPr>
                        <a:t>Architecture Team</a:t>
                      </a:r>
                      <a:endParaRPr lang="en-IN" sz="1400" dirty="0">
                        <a:effectLst/>
                      </a:endParaRPr>
                    </a:p>
                  </a:txBody>
                  <a:tcPr marL="55505" marR="55505" marT="27753" marB="27753"/>
                </a:tc>
                <a:tc>
                  <a:txBody>
                    <a:bodyPr/>
                    <a:lstStyle/>
                    <a:p>
                      <a:pPr rtl="0" fontAlgn="t">
                        <a:spcBef>
                          <a:spcPts val="0"/>
                        </a:spcBef>
                        <a:spcAft>
                          <a:spcPts val="0"/>
                        </a:spcAft>
                      </a:pPr>
                      <a:r>
                        <a:rPr lang="en-US" sz="1400" b="1" u="none" strike="noStrike" dirty="0">
                          <a:solidFill>
                            <a:srgbClr val="000000"/>
                          </a:solidFill>
                          <a:effectLst/>
                        </a:rPr>
                        <a:t>Software Solutions Architect</a:t>
                      </a:r>
                      <a:endParaRPr lang="en-US" sz="1400" dirty="0">
                        <a:effectLst/>
                      </a:endParaRPr>
                    </a:p>
                    <a:p>
                      <a:pPr rtl="0" fontAlgn="t">
                        <a:spcBef>
                          <a:spcPts val="0"/>
                        </a:spcBef>
                        <a:spcAft>
                          <a:spcPts val="0"/>
                        </a:spcAft>
                      </a:pPr>
                      <a:r>
                        <a:rPr lang="en-US" sz="1400" b="1" u="none" strike="noStrike" dirty="0">
                          <a:solidFill>
                            <a:srgbClr val="000000"/>
                          </a:solidFill>
                          <a:effectLst/>
                        </a:rPr>
                        <a:t>Systems Network Engineer</a:t>
                      </a:r>
                      <a:endParaRPr lang="en-US" sz="1400" dirty="0">
                        <a:effectLst/>
                      </a:endParaRPr>
                    </a:p>
                    <a:p>
                      <a:pPr rtl="0" fontAlgn="t">
                        <a:spcBef>
                          <a:spcPts val="0"/>
                        </a:spcBef>
                        <a:spcAft>
                          <a:spcPts val="0"/>
                        </a:spcAft>
                      </a:pPr>
                      <a:r>
                        <a:rPr lang="en-US" sz="1400" b="1" u="none" strike="noStrike" dirty="0">
                          <a:solidFill>
                            <a:srgbClr val="000000"/>
                          </a:solidFill>
                          <a:effectLst/>
                        </a:rPr>
                        <a:t>Database Architect</a:t>
                      </a:r>
                      <a:endParaRPr lang="en-US" sz="1400" dirty="0">
                        <a:effectLst/>
                      </a:endParaRPr>
                    </a:p>
                  </a:txBody>
                  <a:tcPr marL="55505" marR="55505" marT="27753" marB="27753"/>
                </a:tc>
                <a:extLst>
                  <a:ext uri="{0D108BD9-81ED-4DB2-BD59-A6C34878D82A}">
                    <a16:rowId xmlns:a16="http://schemas.microsoft.com/office/drawing/2014/main" val="276307467"/>
                  </a:ext>
                </a:extLst>
              </a:tr>
              <a:tr h="338272">
                <a:tc>
                  <a:txBody>
                    <a:bodyPr/>
                    <a:lstStyle/>
                    <a:p>
                      <a:pPr rtl="0" fontAlgn="t">
                        <a:spcBef>
                          <a:spcPts val="0"/>
                        </a:spcBef>
                        <a:spcAft>
                          <a:spcPts val="0"/>
                        </a:spcAft>
                      </a:pPr>
                      <a:r>
                        <a:rPr lang="en-IN" sz="1400" b="1" u="none" strike="noStrike">
                          <a:solidFill>
                            <a:srgbClr val="000000"/>
                          </a:solidFill>
                          <a:effectLst/>
                        </a:rPr>
                        <a:t>Database Team</a:t>
                      </a:r>
                      <a:endParaRPr lang="en-IN" sz="1400">
                        <a:effectLst/>
                      </a:endParaRPr>
                    </a:p>
                  </a:txBody>
                  <a:tcPr marL="55505" marR="55505" marT="27753" marB="27753"/>
                </a:tc>
                <a:tc>
                  <a:txBody>
                    <a:bodyPr/>
                    <a:lstStyle/>
                    <a:p>
                      <a:pPr rtl="0" fontAlgn="t">
                        <a:spcBef>
                          <a:spcPts val="0"/>
                        </a:spcBef>
                        <a:spcAft>
                          <a:spcPts val="0"/>
                        </a:spcAft>
                      </a:pPr>
                      <a:r>
                        <a:rPr lang="en-IN" sz="1400" b="1" u="none" strike="noStrike" dirty="0">
                          <a:solidFill>
                            <a:srgbClr val="000000"/>
                          </a:solidFill>
                          <a:effectLst/>
                        </a:rPr>
                        <a:t>Database Developer</a:t>
                      </a:r>
                      <a:endParaRPr lang="en-IN" sz="1400" dirty="0">
                        <a:effectLst/>
                      </a:endParaRPr>
                    </a:p>
                  </a:txBody>
                  <a:tcPr marL="55505" marR="55505" marT="27753" marB="27753"/>
                </a:tc>
                <a:extLst>
                  <a:ext uri="{0D108BD9-81ED-4DB2-BD59-A6C34878D82A}">
                    <a16:rowId xmlns:a16="http://schemas.microsoft.com/office/drawing/2014/main" val="1321898362"/>
                  </a:ext>
                </a:extLst>
              </a:tr>
              <a:tr h="338272">
                <a:tc>
                  <a:txBody>
                    <a:bodyPr/>
                    <a:lstStyle/>
                    <a:p>
                      <a:pPr rtl="0" fontAlgn="t">
                        <a:spcBef>
                          <a:spcPts val="0"/>
                        </a:spcBef>
                        <a:spcAft>
                          <a:spcPts val="0"/>
                        </a:spcAft>
                      </a:pPr>
                      <a:r>
                        <a:rPr lang="en-IN" sz="1400" b="1" u="none" strike="noStrike">
                          <a:solidFill>
                            <a:srgbClr val="000000"/>
                          </a:solidFill>
                          <a:effectLst/>
                        </a:rPr>
                        <a:t>Development Team</a:t>
                      </a:r>
                      <a:endParaRPr lang="en-IN" sz="1400">
                        <a:effectLst/>
                      </a:endParaRPr>
                    </a:p>
                  </a:txBody>
                  <a:tcPr marL="55505" marR="55505" marT="27753" marB="27753"/>
                </a:tc>
                <a:tc>
                  <a:txBody>
                    <a:bodyPr/>
                    <a:lstStyle/>
                    <a:p>
                      <a:pPr rtl="0" fontAlgn="t">
                        <a:spcBef>
                          <a:spcPts val="0"/>
                        </a:spcBef>
                        <a:spcAft>
                          <a:spcPts val="0"/>
                        </a:spcAft>
                      </a:pPr>
                      <a:r>
                        <a:rPr lang="en-US" sz="1400" b="1" u="none" strike="noStrike">
                          <a:solidFill>
                            <a:srgbClr val="000000"/>
                          </a:solidFill>
                          <a:effectLst/>
                        </a:rPr>
                        <a:t>Software Developer , Dev lead / Dev manager </a:t>
                      </a:r>
                      <a:endParaRPr lang="en-US" sz="1400">
                        <a:effectLst/>
                      </a:endParaRPr>
                    </a:p>
                  </a:txBody>
                  <a:tcPr marL="55505" marR="55505" marT="27753" marB="27753"/>
                </a:tc>
                <a:extLst>
                  <a:ext uri="{0D108BD9-81ED-4DB2-BD59-A6C34878D82A}">
                    <a16:rowId xmlns:a16="http://schemas.microsoft.com/office/drawing/2014/main" val="869475185"/>
                  </a:ext>
                </a:extLst>
              </a:tr>
              <a:tr h="772858">
                <a:tc>
                  <a:txBody>
                    <a:bodyPr/>
                    <a:lstStyle/>
                    <a:p>
                      <a:pPr rtl="0" fontAlgn="t">
                        <a:spcBef>
                          <a:spcPts val="0"/>
                        </a:spcBef>
                        <a:spcAft>
                          <a:spcPts val="0"/>
                        </a:spcAft>
                      </a:pPr>
                      <a:r>
                        <a:rPr lang="en-IN" sz="1400" b="1" u="none" strike="noStrike">
                          <a:solidFill>
                            <a:srgbClr val="000000"/>
                          </a:solidFill>
                          <a:effectLst/>
                        </a:rPr>
                        <a:t>Testing Team</a:t>
                      </a:r>
                      <a:endParaRPr lang="en-IN" sz="1400">
                        <a:effectLst/>
                      </a:endParaRPr>
                    </a:p>
                  </a:txBody>
                  <a:tcPr marL="55505" marR="55505" marT="27753" marB="27753"/>
                </a:tc>
                <a:tc>
                  <a:txBody>
                    <a:bodyPr/>
                    <a:lstStyle/>
                    <a:p>
                      <a:pPr rtl="0" fontAlgn="t">
                        <a:spcBef>
                          <a:spcPts val="0"/>
                        </a:spcBef>
                        <a:spcAft>
                          <a:spcPts val="0"/>
                        </a:spcAft>
                      </a:pPr>
                      <a:r>
                        <a:rPr lang="en-US" sz="1400" b="1" u="none" strike="noStrike">
                          <a:solidFill>
                            <a:srgbClr val="000000"/>
                          </a:solidFill>
                          <a:effectLst/>
                        </a:rPr>
                        <a:t>QA Tester , QA  Lead, QA Manager.</a:t>
                      </a:r>
                      <a:endParaRPr lang="en-US" sz="1400">
                        <a:effectLst/>
                      </a:endParaRPr>
                    </a:p>
                    <a:p>
                      <a:pPr rtl="0" fontAlgn="t">
                        <a:spcBef>
                          <a:spcPts val="0"/>
                        </a:spcBef>
                        <a:spcAft>
                          <a:spcPts val="0"/>
                        </a:spcAft>
                      </a:pPr>
                      <a:r>
                        <a:rPr lang="en-US" sz="1400" b="1" u="none" strike="noStrike">
                          <a:solidFill>
                            <a:srgbClr val="000000"/>
                          </a:solidFill>
                          <a:effectLst/>
                        </a:rPr>
                        <a:t>Automation Tester/Manual tester/Performance/Security tester </a:t>
                      </a:r>
                      <a:endParaRPr lang="en-US" sz="1400">
                        <a:effectLst/>
                      </a:endParaRPr>
                    </a:p>
                  </a:txBody>
                  <a:tcPr marL="55505" marR="55505" marT="27753" marB="27753"/>
                </a:tc>
                <a:extLst>
                  <a:ext uri="{0D108BD9-81ED-4DB2-BD59-A6C34878D82A}">
                    <a16:rowId xmlns:a16="http://schemas.microsoft.com/office/drawing/2014/main" val="886769063"/>
                  </a:ext>
                </a:extLst>
              </a:tr>
              <a:tr h="772858">
                <a:tc>
                  <a:txBody>
                    <a:bodyPr/>
                    <a:lstStyle/>
                    <a:p>
                      <a:pPr rtl="0" fontAlgn="t">
                        <a:spcBef>
                          <a:spcPts val="0"/>
                        </a:spcBef>
                        <a:spcAft>
                          <a:spcPts val="0"/>
                        </a:spcAft>
                      </a:pPr>
                      <a:r>
                        <a:rPr lang="en-IN" sz="1400" b="1" u="none" strike="noStrike">
                          <a:solidFill>
                            <a:srgbClr val="000000"/>
                          </a:solidFill>
                          <a:effectLst/>
                        </a:rPr>
                        <a:t>Support Team</a:t>
                      </a:r>
                      <a:endParaRPr lang="en-IN" sz="1400">
                        <a:effectLst/>
                      </a:endParaRPr>
                    </a:p>
                  </a:txBody>
                  <a:tcPr marL="55505" marR="55505" marT="27753" marB="27753"/>
                </a:tc>
                <a:tc>
                  <a:txBody>
                    <a:bodyPr/>
                    <a:lstStyle/>
                    <a:p>
                      <a:pPr rtl="0" fontAlgn="t">
                        <a:spcBef>
                          <a:spcPts val="0"/>
                        </a:spcBef>
                        <a:spcAft>
                          <a:spcPts val="0"/>
                        </a:spcAft>
                      </a:pPr>
                      <a:r>
                        <a:rPr lang="en-US" sz="1400" b="1" u="none" strike="noStrike" dirty="0">
                          <a:solidFill>
                            <a:srgbClr val="000000"/>
                          </a:solidFill>
                          <a:effectLst/>
                        </a:rPr>
                        <a:t>Technical Analyst</a:t>
                      </a:r>
                      <a:endParaRPr lang="en-US" sz="1400" dirty="0">
                        <a:effectLst/>
                      </a:endParaRPr>
                    </a:p>
                    <a:p>
                      <a:pPr rtl="0" fontAlgn="t">
                        <a:spcBef>
                          <a:spcPts val="0"/>
                        </a:spcBef>
                        <a:spcAft>
                          <a:spcPts val="0"/>
                        </a:spcAft>
                      </a:pPr>
                      <a:r>
                        <a:rPr lang="en-US" sz="1400" b="1" u="none" strike="noStrike" dirty="0">
                          <a:solidFill>
                            <a:srgbClr val="000000"/>
                          </a:solidFill>
                          <a:effectLst/>
                        </a:rPr>
                        <a:t>Systems Analyst</a:t>
                      </a:r>
                      <a:endParaRPr lang="en-US" sz="1400" dirty="0">
                        <a:effectLst/>
                      </a:endParaRPr>
                    </a:p>
                    <a:p>
                      <a:pPr rtl="0" fontAlgn="t">
                        <a:spcBef>
                          <a:spcPts val="0"/>
                        </a:spcBef>
                        <a:spcAft>
                          <a:spcPts val="0"/>
                        </a:spcAft>
                      </a:pPr>
                      <a:r>
                        <a:rPr lang="en-US" sz="1400" b="1" u="none" strike="noStrike" dirty="0">
                          <a:solidFill>
                            <a:srgbClr val="000000"/>
                          </a:solidFill>
                          <a:effectLst/>
                        </a:rPr>
                        <a:t>Database Administrator (DBA)</a:t>
                      </a:r>
                      <a:endParaRPr lang="en-US" sz="1400" dirty="0">
                        <a:effectLst/>
                      </a:endParaRPr>
                    </a:p>
                  </a:txBody>
                  <a:tcPr marL="55505" marR="55505" marT="27753" marB="27753"/>
                </a:tc>
                <a:extLst>
                  <a:ext uri="{0D108BD9-81ED-4DB2-BD59-A6C34878D82A}">
                    <a16:rowId xmlns:a16="http://schemas.microsoft.com/office/drawing/2014/main" val="644523314"/>
                  </a:ext>
                </a:extLst>
              </a:tr>
            </a:tbl>
          </a:graphicData>
        </a:graphic>
      </p:graphicFrame>
    </p:spTree>
    <p:extLst>
      <p:ext uri="{BB962C8B-B14F-4D97-AF65-F5344CB8AC3E}">
        <p14:creationId xmlns:p14="http://schemas.microsoft.com/office/powerpoint/2010/main" val="27895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1198904" y="926658"/>
            <a:ext cx="7796755" cy="4577542"/>
          </a:xfrm>
        </p:spPr>
        <p:txBody>
          <a:bodyPr>
            <a:noAutofit/>
          </a:bodyPr>
          <a:lstStyle/>
          <a:p>
            <a:pPr marL="0" indent="0" fontAlgn="base">
              <a:buNone/>
            </a:pPr>
            <a:r>
              <a:rPr lang="en-IN" b="1" dirty="0">
                <a:solidFill>
                  <a:srgbClr val="FF0000"/>
                </a:solidFill>
              </a:rPr>
              <a:t>Goals and 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24795"/>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dirty="0"/>
          </a:p>
        </p:txBody>
      </p:sp>
      <p:sp>
        <p:nvSpPr>
          <p:cNvPr id="5" name="TextBox 4">
            <a:extLst>
              <a:ext uri="{FF2B5EF4-FFF2-40B4-BE49-F238E27FC236}">
                <a16:creationId xmlns:a16="http://schemas.microsoft.com/office/drawing/2014/main" id="{E2C382C2-1FA5-6B6F-5D92-91FDCD606400}"/>
              </a:ext>
            </a:extLst>
          </p:cNvPr>
          <p:cNvSpPr txBox="1"/>
          <p:nvPr/>
        </p:nvSpPr>
        <p:spPr>
          <a:xfrm>
            <a:off x="2083323" y="2019807"/>
            <a:ext cx="5784329" cy="2031325"/>
          </a:xfrm>
          <a:prstGeom prst="rect">
            <a:avLst/>
          </a:prstGeom>
          <a:noFill/>
        </p:spPr>
        <p:txBody>
          <a:bodyPr wrap="square">
            <a:spAutoFit/>
          </a:bodyPr>
          <a:lstStyle/>
          <a:p>
            <a:pPr marL="214313" indent="-214313">
              <a:buFont typeface="Arial" panose="020B0604020202020204" pitchFamily="34" charset="0"/>
              <a:buChar char="•"/>
            </a:pPr>
            <a:r>
              <a:rPr lang="en-US" b="1" dirty="0"/>
              <a:t>Testing shows presence of defects</a:t>
            </a:r>
          </a:p>
          <a:p>
            <a:pPr marL="214313" indent="-214313">
              <a:buFont typeface="Arial" panose="020B0604020202020204" pitchFamily="34" charset="0"/>
              <a:buChar char="•"/>
            </a:pPr>
            <a:r>
              <a:rPr lang="en-US" b="1" dirty="0"/>
              <a:t>Exhaustive testing is not possible</a:t>
            </a:r>
          </a:p>
          <a:p>
            <a:pPr marL="214313" indent="-214313">
              <a:buFont typeface="Arial" panose="020B0604020202020204" pitchFamily="34" charset="0"/>
              <a:buChar char="•"/>
            </a:pPr>
            <a:r>
              <a:rPr lang="en-US" b="1" dirty="0"/>
              <a:t>Early testing</a:t>
            </a:r>
          </a:p>
          <a:p>
            <a:pPr marL="214313" indent="-214313">
              <a:buFont typeface="Arial" panose="020B0604020202020204" pitchFamily="34" charset="0"/>
              <a:buChar char="•"/>
            </a:pPr>
            <a:r>
              <a:rPr lang="en-US" b="1" dirty="0"/>
              <a:t>Defect clustering</a:t>
            </a:r>
          </a:p>
          <a:p>
            <a:pPr marL="214313" indent="-214313">
              <a:buFont typeface="Arial" panose="020B0604020202020204" pitchFamily="34" charset="0"/>
              <a:buChar char="•"/>
            </a:pPr>
            <a:r>
              <a:rPr lang="en-US" b="1" dirty="0"/>
              <a:t>Pesticide paradox</a:t>
            </a:r>
          </a:p>
          <a:p>
            <a:pPr marL="214313" indent="-214313">
              <a:buFont typeface="Arial" panose="020B0604020202020204" pitchFamily="34" charset="0"/>
              <a:buChar char="•"/>
            </a:pPr>
            <a:r>
              <a:rPr lang="en-US" b="1" dirty="0"/>
              <a:t>Testing is context dependent</a:t>
            </a:r>
          </a:p>
          <a:p>
            <a:pPr marL="214313" indent="-214313">
              <a:buFont typeface="Arial" panose="020B0604020202020204" pitchFamily="34" charset="0"/>
              <a:buChar char="•"/>
            </a:pPr>
            <a:r>
              <a:rPr lang="en-US" b="1" dirty="0"/>
              <a:t>Absence of errors fallacy</a:t>
            </a:r>
          </a:p>
        </p:txBody>
      </p:sp>
    </p:spTree>
    <p:extLst>
      <p:ext uri="{BB962C8B-B14F-4D97-AF65-F5344CB8AC3E}">
        <p14:creationId xmlns:p14="http://schemas.microsoft.com/office/powerpoint/2010/main" val="249411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644268" y="641845"/>
            <a:ext cx="7796755" cy="662299"/>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09407"/>
            <a:ext cx="138564"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200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599297" y="1734994"/>
            <a:ext cx="9743916" cy="3785652"/>
          </a:xfrm>
          <a:prstGeom prst="rect">
            <a:avLst/>
          </a:prstGeom>
          <a:noFill/>
        </p:spPr>
        <p:txBody>
          <a:bodyPr wrap="square">
            <a:spAutoFit/>
          </a:bodyPr>
          <a:lstStyle/>
          <a:p>
            <a:pPr lvl="0"/>
            <a:r>
              <a:rPr lang="en-US" sz="2000" b="1" dirty="0">
                <a:solidFill>
                  <a:srgbClr val="FF0000"/>
                </a:solidFill>
              </a:rPr>
              <a:t>Testing shows presence of defects</a:t>
            </a:r>
          </a:p>
          <a:p>
            <a:pPr lvl="0"/>
            <a:endParaRPr lang="en-US" sz="2000" b="1" dirty="0"/>
          </a:p>
          <a:p>
            <a:pPr marL="257175" indent="-257175">
              <a:buFont typeface="Arial" panose="020B0604020202020204" pitchFamily="34" charset="0"/>
              <a:buChar char="•"/>
            </a:pPr>
            <a:r>
              <a:rPr lang="en-US" sz="2000" b="1" dirty="0"/>
              <a:t>Testing talks about the presence of defects and don’t talk about the absence of defects. i.e. Software Testing reduces the probability of undiscovered defects remaining in the software but even if no defects are found, it is not a proof of correctness.</a:t>
            </a:r>
          </a:p>
          <a:p>
            <a:pPr marL="257175" indent="-257175">
              <a:buFont typeface="Arial" panose="020B0604020202020204" pitchFamily="34" charset="0"/>
              <a:buChar char="•"/>
            </a:pPr>
            <a:endParaRPr lang="en-US" sz="2000" b="1" dirty="0"/>
          </a:p>
          <a:p>
            <a:pPr marL="257175" indent="-257175">
              <a:buFont typeface="Arial" panose="020B0604020202020204" pitchFamily="34" charset="0"/>
              <a:buChar char="•"/>
            </a:pPr>
            <a:r>
              <a:rPr lang="en-US" sz="2000" b="1" dirty="0"/>
              <a:t>But what if, you work extra hard, taking all precautions &amp; make your software product 99% bug-free. And the software does not meet the needs &amp; requirements of the clients.</a:t>
            </a:r>
          </a:p>
          <a:p>
            <a:pPr marL="257175" indent="-257175">
              <a:buFont typeface="Arial" panose="020B0604020202020204" pitchFamily="34" charset="0"/>
              <a:buChar char="•"/>
            </a:pPr>
            <a:endParaRPr lang="en-US" sz="2000" b="1" dirty="0"/>
          </a:p>
          <a:p>
            <a:pPr lvl="0"/>
            <a:endParaRPr lang="en-US" sz="2000" b="1" dirty="0"/>
          </a:p>
        </p:txBody>
      </p:sp>
    </p:spTree>
    <p:extLst>
      <p:ext uri="{BB962C8B-B14F-4D97-AF65-F5344CB8AC3E}">
        <p14:creationId xmlns:p14="http://schemas.microsoft.com/office/powerpoint/2010/main" val="188539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1019022" y="806737"/>
            <a:ext cx="7796755"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09407"/>
            <a:ext cx="138564"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200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1004031" y="1839925"/>
            <a:ext cx="8364822" cy="2862322"/>
          </a:xfrm>
          <a:prstGeom prst="rect">
            <a:avLst/>
          </a:prstGeom>
          <a:noFill/>
        </p:spPr>
        <p:txBody>
          <a:bodyPr wrap="square">
            <a:spAutoFit/>
          </a:bodyPr>
          <a:lstStyle/>
          <a:p>
            <a:pPr lvl="0"/>
            <a:r>
              <a:rPr lang="en-US" sz="2000" b="1" dirty="0">
                <a:solidFill>
                  <a:srgbClr val="FF0000"/>
                </a:solidFill>
              </a:rPr>
              <a:t>Exhaustive testing is not possible</a:t>
            </a:r>
          </a:p>
          <a:p>
            <a:pPr marL="257175" indent="-257175">
              <a:buFont typeface="Arial" panose="020B0604020202020204" pitchFamily="34" charset="0"/>
              <a:buChar char="•"/>
            </a:pPr>
            <a:endParaRPr lang="en-US" sz="2000" b="1" dirty="0"/>
          </a:p>
          <a:p>
            <a:pPr marL="257175" indent="-257175">
              <a:buFont typeface="Arial" panose="020B0604020202020204" pitchFamily="34" charset="0"/>
              <a:buChar char="•"/>
            </a:pPr>
            <a:r>
              <a:rPr lang="en-US" sz="2000" b="1" dirty="0"/>
              <a:t>Exhaustive testing is not possible.</a:t>
            </a:r>
          </a:p>
          <a:p>
            <a:pPr marL="257175" indent="-257175">
              <a:buFont typeface="Arial" panose="020B0604020202020204" pitchFamily="34" charset="0"/>
              <a:buChar char="•"/>
            </a:pPr>
            <a:endParaRPr lang="en-US" sz="2000" b="1" dirty="0"/>
          </a:p>
          <a:p>
            <a:pPr marL="257175" indent="-257175">
              <a:buFont typeface="Arial" panose="020B0604020202020204" pitchFamily="34" charset="0"/>
              <a:buChar char="•"/>
            </a:pPr>
            <a:r>
              <a:rPr lang="en-US" sz="2000" b="1" dirty="0"/>
              <a:t> Instead, we need the optimal amount of testing based on the risk assessment of the application.</a:t>
            </a:r>
          </a:p>
          <a:p>
            <a:pPr marL="257175" indent="-257175">
              <a:buFont typeface="Arial" panose="020B0604020202020204" pitchFamily="34" charset="0"/>
              <a:buChar char="•"/>
            </a:pPr>
            <a:endParaRPr lang="en-US" sz="2000" b="1" dirty="0"/>
          </a:p>
          <a:p>
            <a:pPr marL="257175" indent="-257175">
              <a:buFont typeface="Arial" panose="020B0604020202020204" pitchFamily="34" charset="0"/>
              <a:buChar char="•"/>
            </a:pPr>
            <a:r>
              <a:rPr lang="en-US" sz="2000" b="1" dirty="0"/>
              <a:t>Testers can't test everything, i.e., every combination of preconditions  and inputs</a:t>
            </a:r>
          </a:p>
        </p:txBody>
      </p:sp>
    </p:spTree>
    <p:extLst>
      <p:ext uri="{BB962C8B-B14F-4D97-AF65-F5344CB8AC3E}">
        <p14:creationId xmlns:p14="http://schemas.microsoft.com/office/powerpoint/2010/main" val="428607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809160" y="626855"/>
            <a:ext cx="9024388"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09407"/>
            <a:ext cx="138564"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200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899100" y="1540121"/>
            <a:ext cx="7720244" cy="2246769"/>
          </a:xfrm>
          <a:prstGeom prst="rect">
            <a:avLst/>
          </a:prstGeom>
          <a:noFill/>
        </p:spPr>
        <p:txBody>
          <a:bodyPr wrap="square">
            <a:spAutoFit/>
          </a:bodyPr>
          <a:lstStyle/>
          <a:p>
            <a:r>
              <a:rPr lang="en-US" sz="2000" b="1" dirty="0">
                <a:solidFill>
                  <a:srgbClr val="FF0000"/>
                </a:solidFill>
              </a:rPr>
              <a:t>Early testing</a:t>
            </a:r>
          </a:p>
          <a:p>
            <a:endParaRPr lang="en-US" sz="2000" b="1" dirty="0"/>
          </a:p>
          <a:p>
            <a:pPr marL="257175" indent="-257175">
              <a:buFont typeface="Arial" panose="020B0604020202020204" pitchFamily="34" charset="0"/>
              <a:buChar char="•"/>
            </a:pPr>
            <a:r>
              <a:rPr lang="en-US" sz="2000" b="1" dirty="0">
                <a:solidFill>
                  <a:srgbClr val="222222"/>
                </a:solidFill>
                <a:latin typeface="Source Sans Pro" panose="020B0503030403020204" pitchFamily="34" charset="0"/>
              </a:rPr>
              <a:t>T</a:t>
            </a:r>
            <a:r>
              <a:rPr lang="en-US" sz="2000" b="1" dirty="0"/>
              <a:t>esting should start as early as possible in the Software Development Life Cycle. So that any defects in the requirements or design phase are captured in early stages. </a:t>
            </a:r>
          </a:p>
          <a:p>
            <a:pPr marL="257175" indent="-257175">
              <a:buFont typeface="Arial" panose="020B0604020202020204" pitchFamily="34" charset="0"/>
              <a:buChar char="•"/>
            </a:pPr>
            <a:endParaRPr lang="en-US" sz="2000" b="1" dirty="0"/>
          </a:p>
          <a:p>
            <a:pPr indent="-257175">
              <a:buFont typeface="Arial" panose="020B0604020202020204" pitchFamily="34" charset="0"/>
              <a:buChar char="•"/>
            </a:pPr>
            <a:r>
              <a:rPr lang="en-US" sz="2000" b="1" dirty="0"/>
              <a:t>It is much cheaper to fix a Defect in the  early stages testing</a:t>
            </a:r>
          </a:p>
        </p:txBody>
      </p:sp>
    </p:spTree>
    <p:extLst>
      <p:ext uri="{BB962C8B-B14F-4D97-AF65-F5344CB8AC3E}">
        <p14:creationId xmlns:p14="http://schemas.microsoft.com/office/powerpoint/2010/main" val="360520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734209" y="536914"/>
            <a:ext cx="7796755"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719218" y="1360239"/>
            <a:ext cx="9234251" cy="4093428"/>
          </a:xfrm>
          <a:prstGeom prst="rect">
            <a:avLst/>
          </a:prstGeom>
          <a:noFill/>
        </p:spPr>
        <p:txBody>
          <a:bodyPr wrap="square">
            <a:spAutoFit/>
          </a:bodyPr>
          <a:lstStyle/>
          <a:p>
            <a:r>
              <a:rPr lang="en-US" sz="2000" b="1" dirty="0">
                <a:solidFill>
                  <a:srgbClr val="FF0000"/>
                </a:solidFill>
              </a:rPr>
              <a:t>Defect</a:t>
            </a:r>
            <a:r>
              <a:rPr lang="en-US" sz="2000" b="1" dirty="0"/>
              <a:t> </a:t>
            </a:r>
            <a:r>
              <a:rPr lang="en-US" sz="2000" b="1" dirty="0">
                <a:solidFill>
                  <a:srgbClr val="FF0000"/>
                </a:solidFill>
              </a:rPr>
              <a:t>clustering</a:t>
            </a:r>
          </a:p>
          <a:p>
            <a:endParaRPr lang="en-US" sz="2000" b="1" dirty="0"/>
          </a:p>
          <a:p>
            <a:pPr marL="257175" indent="-257175">
              <a:buFont typeface="Arial" panose="020B0604020202020204" pitchFamily="34" charset="0"/>
              <a:buChar char="•"/>
            </a:pPr>
            <a:r>
              <a:rPr lang="en-US" sz="2000" b="1" dirty="0"/>
              <a:t>Defect Clustering which states that a small number of modules contain most of the defects detected. </a:t>
            </a:r>
          </a:p>
          <a:p>
            <a:pPr indent="-257175">
              <a:buFont typeface="Arial" panose="020B0604020202020204" pitchFamily="34" charset="0"/>
              <a:buChar char="•"/>
            </a:pPr>
            <a:endParaRPr lang="en-US" sz="2000" b="1" dirty="0"/>
          </a:p>
          <a:p>
            <a:pPr indent="-257175">
              <a:buFont typeface="Arial" panose="020B0604020202020204" pitchFamily="34" charset="0"/>
              <a:buChar char="•"/>
            </a:pPr>
            <a:r>
              <a:rPr lang="en-US" sz="2000" b="1" dirty="0"/>
              <a:t>This is the application of the Pareto Principle to software testing  </a:t>
            </a:r>
          </a:p>
          <a:p>
            <a:r>
              <a:rPr lang="en-US" sz="2000" b="1" dirty="0"/>
              <a:t>      approximately 80% of the problems are found in 20% of the  </a:t>
            </a:r>
          </a:p>
          <a:p>
            <a:r>
              <a:rPr lang="en-US" sz="2000" b="1" dirty="0"/>
              <a:t>      modules.</a:t>
            </a:r>
          </a:p>
          <a:p>
            <a:pPr indent="-257175">
              <a:buFont typeface="Arial" panose="020B0604020202020204" pitchFamily="34" charset="0"/>
              <a:buChar char="•"/>
            </a:pPr>
            <a:endParaRPr lang="en-US" sz="2000" b="1" dirty="0"/>
          </a:p>
          <a:p>
            <a:pPr indent="-257175">
              <a:buFont typeface="Arial" panose="020B0604020202020204" pitchFamily="34" charset="0"/>
              <a:buChar char="•"/>
            </a:pPr>
            <a:r>
              <a:rPr lang="en-US" sz="2000" b="1" dirty="0"/>
              <a:t>By experience,  identify such risky modules</a:t>
            </a:r>
          </a:p>
          <a:p>
            <a:endParaRPr lang="en-US" sz="2000" b="1" dirty="0"/>
          </a:p>
          <a:p>
            <a:endParaRPr lang="en-US" sz="2000" b="1" dirty="0"/>
          </a:p>
          <a:p>
            <a:endParaRPr lang="en-US" sz="2000" b="1" dirty="0"/>
          </a:p>
        </p:txBody>
      </p:sp>
    </p:spTree>
    <p:extLst>
      <p:ext uri="{BB962C8B-B14F-4D97-AF65-F5344CB8AC3E}">
        <p14:creationId xmlns:p14="http://schemas.microsoft.com/office/powerpoint/2010/main" val="10787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749200" y="731786"/>
            <a:ext cx="7796755"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09407"/>
            <a:ext cx="138564"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200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749198" y="1330260"/>
            <a:ext cx="5784329" cy="1015663"/>
          </a:xfrm>
          <a:prstGeom prst="rect">
            <a:avLst/>
          </a:prstGeom>
          <a:noFill/>
        </p:spPr>
        <p:txBody>
          <a:bodyPr wrap="square">
            <a:spAutoFit/>
          </a:bodyPr>
          <a:lstStyle/>
          <a:p>
            <a:r>
              <a:rPr lang="en-US" sz="2000" b="1" dirty="0">
                <a:solidFill>
                  <a:srgbClr val="FF0000"/>
                </a:solidFill>
              </a:rPr>
              <a:t>Defect clustering</a:t>
            </a:r>
          </a:p>
          <a:p>
            <a:endParaRPr lang="en-US" sz="2000" b="1" dirty="0"/>
          </a:p>
          <a:p>
            <a:endParaRPr lang="en-US" sz="2000" b="1" dirty="0"/>
          </a:p>
        </p:txBody>
      </p:sp>
      <p:pic>
        <p:nvPicPr>
          <p:cNvPr id="1028" name="Picture 4" descr="Image result for defect clustering">
            <a:extLst>
              <a:ext uri="{FF2B5EF4-FFF2-40B4-BE49-F238E27FC236}">
                <a16:creationId xmlns:a16="http://schemas.microsoft.com/office/drawing/2014/main" id="{A960CAD0-8900-F8D7-AE09-60BBACC4D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595" y="2234666"/>
            <a:ext cx="5469518" cy="290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99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803538" y="719458"/>
            <a:ext cx="7796755"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864339" y="1441649"/>
            <a:ext cx="9328972" cy="4031873"/>
          </a:xfrm>
          <a:prstGeom prst="rect">
            <a:avLst/>
          </a:prstGeom>
          <a:noFill/>
        </p:spPr>
        <p:txBody>
          <a:bodyPr wrap="square">
            <a:spAutoFit/>
          </a:bodyPr>
          <a:lstStyle/>
          <a:p>
            <a:pPr fontAlgn="base">
              <a:lnSpc>
                <a:spcPct val="90000"/>
              </a:lnSpc>
              <a:spcBef>
                <a:spcPts val="750"/>
              </a:spcBef>
            </a:pPr>
            <a:r>
              <a:rPr lang="en-US" sz="2000" b="1" dirty="0">
                <a:solidFill>
                  <a:srgbClr val="FF0000"/>
                </a:solidFill>
              </a:rPr>
              <a:t>Pesticide paradox</a:t>
            </a:r>
          </a:p>
          <a:p>
            <a:pPr fontAlgn="base">
              <a:lnSpc>
                <a:spcPct val="90000"/>
              </a:lnSpc>
              <a:spcBef>
                <a:spcPts val="750"/>
              </a:spcBef>
            </a:pPr>
            <a:endParaRPr lang="en-US" sz="2000" b="1" dirty="0"/>
          </a:p>
          <a:p>
            <a:pPr marL="257175" indent="-257175" fontAlgn="base">
              <a:lnSpc>
                <a:spcPct val="90000"/>
              </a:lnSpc>
              <a:spcBef>
                <a:spcPts val="750"/>
              </a:spcBef>
              <a:buFont typeface="Arial" panose="020B0604020202020204" pitchFamily="34" charset="0"/>
              <a:buChar char="•"/>
            </a:pPr>
            <a:r>
              <a:rPr lang="en-US" sz="2000" b="1" dirty="0"/>
              <a:t>This principle defined that if we are executing the same set of test cases again and again over a particular time, then these kinds of the test will not be able to find the new bugs in the software or the application. </a:t>
            </a:r>
          </a:p>
          <a:p>
            <a:pPr marL="257175" indent="-257175" fontAlgn="base">
              <a:lnSpc>
                <a:spcPct val="90000"/>
              </a:lnSpc>
              <a:spcBef>
                <a:spcPts val="750"/>
              </a:spcBef>
              <a:buFont typeface="Arial" panose="020B0604020202020204" pitchFamily="34" charset="0"/>
              <a:buChar char="•"/>
            </a:pPr>
            <a:endParaRPr lang="en-US" sz="2000" b="1" dirty="0"/>
          </a:p>
          <a:p>
            <a:pPr marL="257175" indent="-257175" fontAlgn="base">
              <a:lnSpc>
                <a:spcPct val="90000"/>
              </a:lnSpc>
              <a:spcBef>
                <a:spcPts val="750"/>
              </a:spcBef>
              <a:buFont typeface="Arial" panose="020B0604020202020204" pitchFamily="34" charset="0"/>
              <a:buChar char="•"/>
            </a:pPr>
            <a:r>
              <a:rPr lang="en-US" sz="2000" b="1" dirty="0"/>
              <a:t>To get over these pesticide paradoxes, it is very significant to review all the test cases frequently.</a:t>
            </a:r>
          </a:p>
          <a:p>
            <a:pPr marL="257175" indent="-257175" fontAlgn="base">
              <a:lnSpc>
                <a:spcPct val="90000"/>
              </a:lnSpc>
              <a:spcBef>
                <a:spcPts val="750"/>
              </a:spcBef>
              <a:buFont typeface="Arial" panose="020B0604020202020204" pitchFamily="34" charset="0"/>
              <a:buChar char="•"/>
            </a:pPr>
            <a:endParaRPr lang="en-US" sz="2000" b="1" dirty="0"/>
          </a:p>
          <a:p>
            <a:pPr marL="257175" indent="-257175" fontAlgn="base">
              <a:lnSpc>
                <a:spcPct val="90000"/>
              </a:lnSpc>
              <a:spcBef>
                <a:spcPts val="750"/>
              </a:spcBef>
              <a:buFont typeface="Arial" panose="020B0604020202020204" pitchFamily="34" charset="0"/>
              <a:buChar char="•"/>
            </a:pPr>
            <a:r>
              <a:rPr lang="en-US" sz="2000" b="1" dirty="0"/>
              <a:t> And the new and different tests are necessary to be written for the implementation of multiple parts of the application or the software, which helps us to find more bugs.</a:t>
            </a:r>
          </a:p>
        </p:txBody>
      </p:sp>
    </p:spTree>
    <p:extLst>
      <p:ext uri="{BB962C8B-B14F-4D97-AF65-F5344CB8AC3E}">
        <p14:creationId xmlns:p14="http://schemas.microsoft.com/office/powerpoint/2010/main" val="418316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803538" y="581603"/>
            <a:ext cx="7796755" cy="4577542"/>
          </a:xfrm>
        </p:spPr>
        <p:txBody>
          <a:bodyPr>
            <a:noAutofit/>
          </a:bodyPr>
          <a:lstStyle/>
          <a:p>
            <a:pPr marL="0" indent="0" fontAlgn="base">
              <a:buNone/>
            </a:pPr>
            <a:r>
              <a:rPr lang="en-IN" sz="20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774567" y="1337825"/>
            <a:ext cx="8319836" cy="4206280"/>
          </a:xfrm>
          <a:prstGeom prst="rect">
            <a:avLst/>
          </a:prstGeom>
          <a:noFill/>
        </p:spPr>
        <p:txBody>
          <a:bodyPr wrap="square">
            <a:spAutoFit/>
          </a:bodyPr>
          <a:lstStyle/>
          <a:p>
            <a:pPr fontAlgn="base">
              <a:lnSpc>
                <a:spcPct val="90000"/>
              </a:lnSpc>
              <a:spcBef>
                <a:spcPts val="750"/>
              </a:spcBef>
            </a:pPr>
            <a:r>
              <a:rPr lang="en-US" sz="2000" b="1" dirty="0">
                <a:solidFill>
                  <a:srgbClr val="FF0000"/>
                </a:solidFill>
              </a:rPr>
              <a:t>Testing is context dependen</a:t>
            </a:r>
            <a:r>
              <a:rPr lang="en-US" sz="2000" b="1" dirty="0"/>
              <a:t>t</a:t>
            </a:r>
          </a:p>
          <a:p>
            <a:pPr fontAlgn="base">
              <a:lnSpc>
                <a:spcPct val="90000"/>
              </a:lnSpc>
              <a:spcBef>
                <a:spcPts val="750"/>
              </a:spcBef>
            </a:pPr>
            <a:endParaRPr lang="en-US" sz="2000" b="1" dirty="0"/>
          </a:p>
          <a:p>
            <a:pPr marL="257175" indent="-257175" fontAlgn="base">
              <a:lnSpc>
                <a:spcPct val="90000"/>
              </a:lnSpc>
              <a:spcBef>
                <a:spcPts val="750"/>
              </a:spcBef>
              <a:buFont typeface="Arial" panose="020B0604020202020204" pitchFamily="34" charset="0"/>
              <a:buChar char="•"/>
            </a:pPr>
            <a:r>
              <a:rPr lang="en-US" sz="2000" b="1" dirty="0"/>
              <a:t>Testing is a context-dependent principle states that we have multiple fields such as e-commerce websites, commercial websites, and so on are available in the market.</a:t>
            </a:r>
          </a:p>
          <a:p>
            <a:pPr marL="257175" indent="-257175" fontAlgn="base">
              <a:lnSpc>
                <a:spcPct val="90000"/>
              </a:lnSpc>
              <a:spcBef>
                <a:spcPts val="750"/>
              </a:spcBef>
              <a:buFont typeface="Arial" panose="020B0604020202020204" pitchFamily="34" charset="0"/>
              <a:buChar char="•"/>
            </a:pPr>
            <a:r>
              <a:rPr lang="en-US" sz="2000" b="1" dirty="0"/>
              <a:t> There is a definite way to test the commercial site as well as the e-commerce websites because every application has its own needs, features, and functionality. </a:t>
            </a:r>
          </a:p>
          <a:p>
            <a:pPr marL="257175" indent="-257175" fontAlgn="base">
              <a:lnSpc>
                <a:spcPct val="90000"/>
              </a:lnSpc>
              <a:spcBef>
                <a:spcPts val="750"/>
              </a:spcBef>
              <a:buFont typeface="Arial" panose="020B0604020202020204" pitchFamily="34" charset="0"/>
              <a:buChar char="•"/>
            </a:pPr>
            <a:r>
              <a:rPr lang="en-US" sz="2000" b="1" dirty="0"/>
              <a:t>To check this type of application, we will take the help of various kinds of testing, different technique, approaches, and multiple methods.</a:t>
            </a:r>
          </a:p>
          <a:p>
            <a:pPr marL="257175" indent="-257175" fontAlgn="base">
              <a:lnSpc>
                <a:spcPct val="90000"/>
              </a:lnSpc>
              <a:spcBef>
                <a:spcPts val="750"/>
              </a:spcBef>
              <a:buFont typeface="Arial" panose="020B0604020202020204" pitchFamily="34" charset="0"/>
              <a:buChar char="•"/>
            </a:pPr>
            <a:r>
              <a:rPr lang="en-US" sz="2000" b="1" dirty="0"/>
              <a:t> Therefore, the testing depends on the context of the application.</a:t>
            </a:r>
          </a:p>
        </p:txBody>
      </p:sp>
    </p:spTree>
    <p:extLst>
      <p:ext uri="{BB962C8B-B14F-4D97-AF65-F5344CB8AC3E}">
        <p14:creationId xmlns:p14="http://schemas.microsoft.com/office/powerpoint/2010/main" val="258889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Testing principles</a:t>
            </a: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2C382C2-1FA5-6B6F-5D92-91FDCD606400}"/>
              </a:ext>
            </a:extLst>
          </p:cNvPr>
          <p:cNvSpPr txBox="1"/>
          <p:nvPr/>
        </p:nvSpPr>
        <p:spPr>
          <a:xfrm>
            <a:off x="837302" y="1322790"/>
            <a:ext cx="7796755" cy="4064446"/>
          </a:xfrm>
          <a:prstGeom prst="rect">
            <a:avLst/>
          </a:prstGeom>
          <a:noFill/>
        </p:spPr>
        <p:txBody>
          <a:bodyPr wrap="square">
            <a:spAutoFit/>
          </a:bodyPr>
          <a:lstStyle/>
          <a:p>
            <a:pPr lvl="0"/>
            <a:r>
              <a:rPr lang="en-US" sz="2000" b="1" dirty="0">
                <a:solidFill>
                  <a:srgbClr val="FF0000"/>
                </a:solidFill>
              </a:rPr>
              <a:t>Absence of errors fallacy</a:t>
            </a:r>
          </a:p>
          <a:p>
            <a:pPr lvl="0"/>
            <a:endParaRPr lang="en-US" sz="2000" b="1" dirty="0"/>
          </a:p>
          <a:p>
            <a:pPr marL="257175" indent="-257175" fontAlgn="base">
              <a:lnSpc>
                <a:spcPct val="90000"/>
              </a:lnSpc>
              <a:spcBef>
                <a:spcPts val="750"/>
              </a:spcBef>
              <a:buFont typeface="Arial" panose="020B0604020202020204" pitchFamily="34" charset="0"/>
              <a:buChar char="•"/>
            </a:pPr>
            <a:r>
              <a:rPr lang="en-US" sz="2000" b="1" dirty="0"/>
              <a:t>Once the application is completely tested and there are no bugs identified before the release, so we can say that the application is 99 percent bug-free. </a:t>
            </a:r>
          </a:p>
          <a:p>
            <a:pPr marL="257175" indent="-257175" fontAlgn="base">
              <a:lnSpc>
                <a:spcPct val="90000"/>
              </a:lnSpc>
              <a:spcBef>
                <a:spcPts val="750"/>
              </a:spcBef>
              <a:buFont typeface="Arial" panose="020B0604020202020204" pitchFamily="34" charset="0"/>
              <a:buChar char="•"/>
            </a:pPr>
            <a:r>
              <a:rPr lang="en-US" sz="2000" b="1" dirty="0"/>
              <a:t>But there is the chance when the application is tested beside the incorrect requirements, identified the flaws, and fixed them on a given period would not help as testing is done on the wrong specification, which does not apply to the client's requirements. </a:t>
            </a:r>
          </a:p>
          <a:p>
            <a:pPr marL="257175" indent="-257175" fontAlgn="base">
              <a:lnSpc>
                <a:spcPct val="90000"/>
              </a:lnSpc>
              <a:spcBef>
                <a:spcPts val="750"/>
              </a:spcBef>
              <a:buFont typeface="Arial" panose="020B0604020202020204" pitchFamily="34" charset="0"/>
              <a:buChar char="•"/>
            </a:pPr>
            <a:r>
              <a:rPr lang="en-US" sz="2000" b="1" dirty="0"/>
              <a:t>The absence of error fallacy means identifying and fixing the bugs would not help if the application is impractical and not able to accomplish the client's requirements and needs</a:t>
            </a:r>
          </a:p>
        </p:txBody>
      </p:sp>
    </p:spTree>
    <p:extLst>
      <p:ext uri="{BB962C8B-B14F-4D97-AF65-F5344CB8AC3E}">
        <p14:creationId xmlns:p14="http://schemas.microsoft.com/office/powerpoint/2010/main" val="292432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DD589E-A2B2-428B-D682-2257B9F74C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9238E4D-FB7C-A903-85E7-81ACBAF6F262}"/>
              </a:ext>
            </a:extLst>
          </p:cNvPr>
          <p:cNvSpPr>
            <a:spLocks noGrp="1"/>
          </p:cNvSpPr>
          <p:nvPr>
            <p:ph type="ctrTitle"/>
          </p:nvPr>
        </p:nvSpPr>
        <p:spPr>
          <a:xfrm>
            <a:off x="2018679" y="2488368"/>
            <a:ext cx="9144000" cy="2068642"/>
          </a:xfrm>
        </p:spPr>
        <p:txBody>
          <a:bodyPr anchor="ctr">
            <a:normAutofit fontScale="90000"/>
          </a:bodyPr>
          <a:lstStyle/>
          <a:p>
            <a:pPr algn="l"/>
            <a:r>
              <a:rPr lang="en-US" sz="1800" b="1" dirty="0">
                <a:solidFill>
                  <a:schemeClr val="tx1"/>
                </a:solidFill>
                <a:latin typeface="+mn-lt"/>
              </a:rPr>
              <a:t>Software Testing Fundamentals</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Overview of Software Testing</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Definition and importance of software testing in the SDLC</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Goals and principles of software testing</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Levels of Software Testing</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Introduction to Unit Testing, Integration Testing, System Testing, and Acceptance Testing</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Understanding the objectives, target, and environment of each level</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Software Testing Techniques</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Static vs. Dynamic Testing Techniques</a:t>
            </a:r>
            <a:br>
              <a:rPr lang="en-US" sz="1800" b="1" dirty="0">
                <a:solidFill>
                  <a:schemeClr val="tx1"/>
                </a:solidFill>
                <a:latin typeface="+mn-lt"/>
              </a:rPr>
            </a:br>
            <a:br>
              <a:rPr lang="en-US" sz="1800" b="1" dirty="0">
                <a:solidFill>
                  <a:schemeClr val="tx1"/>
                </a:solidFill>
                <a:latin typeface="+mn-lt"/>
              </a:rPr>
            </a:br>
            <a:r>
              <a:rPr lang="en-US" sz="1800" b="1" dirty="0">
                <a:solidFill>
                  <a:schemeClr val="tx1"/>
                </a:solidFill>
                <a:latin typeface="+mn-lt"/>
              </a:rPr>
              <a:t>White-box, Black-box, and Grey-box Testing</a:t>
            </a:r>
            <a:br>
              <a:rPr lang="en-US" sz="1800" b="1" dirty="0">
                <a:solidFill>
                  <a:schemeClr val="tx1"/>
                </a:solidFill>
                <a:latin typeface="+mn-lt"/>
              </a:rPr>
            </a:br>
            <a:br>
              <a:rPr lang="en-US" sz="1800" b="1" dirty="0">
                <a:solidFill>
                  <a:schemeClr val="tx1"/>
                </a:solidFill>
                <a:latin typeface="+mn-lt"/>
              </a:rPr>
            </a:br>
            <a:endParaRPr lang="en-IN" sz="1800" b="1" dirty="0">
              <a:solidFill>
                <a:schemeClr val="tx1"/>
              </a:solidFill>
              <a:latin typeface="+mn-lt"/>
            </a:endParaRPr>
          </a:p>
        </p:txBody>
      </p:sp>
      <p:sp>
        <p:nvSpPr>
          <p:cNvPr id="9" name="Title 1">
            <a:extLst>
              <a:ext uri="{FF2B5EF4-FFF2-40B4-BE49-F238E27FC236}">
                <a16:creationId xmlns:a16="http://schemas.microsoft.com/office/drawing/2014/main" id="{B36AD309-36E8-A907-0170-0C9000818A66}"/>
              </a:ext>
            </a:extLst>
          </p:cNvPr>
          <p:cNvSpPr txBox="1">
            <a:spLocks/>
          </p:cNvSpPr>
          <p:nvPr/>
        </p:nvSpPr>
        <p:spPr>
          <a:xfrm>
            <a:off x="1682099" y="128770"/>
            <a:ext cx="8258176" cy="631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IN" sz="2800" dirty="0"/>
              <a:t>Agenda</a:t>
            </a:r>
          </a:p>
        </p:txBody>
      </p:sp>
    </p:spTree>
    <p:extLst>
      <p:ext uri="{BB962C8B-B14F-4D97-AF65-F5344CB8AC3E}">
        <p14:creationId xmlns:p14="http://schemas.microsoft.com/office/powerpoint/2010/main" val="4102797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2083324" y="1181491"/>
            <a:ext cx="7796755" cy="4577542"/>
          </a:xfrm>
        </p:spPr>
        <p:txBody>
          <a:bodyPr>
            <a:noAutofit/>
          </a:bodyPr>
          <a:lstStyle/>
          <a:p>
            <a:pPr marL="0" indent="0" fontAlgn="base">
              <a:buNone/>
            </a:pPr>
            <a:r>
              <a:rPr lang="en-IN" sz="2000" b="1" dirty="0"/>
              <a:t>	</a:t>
            </a:r>
            <a:r>
              <a:rPr lang="en-IN" sz="2000" b="1" dirty="0">
                <a:solidFill>
                  <a:srgbClr val="FF0000"/>
                </a:solidFill>
              </a:rPr>
              <a:t>	Understanding Environments</a:t>
            </a:r>
            <a:r>
              <a:rPr lang="en-IN" sz="2000" dirty="0">
                <a:solidFill>
                  <a:srgbClr val="FF0000"/>
                </a:solidFill>
              </a:rPr>
              <a:t> </a:t>
            </a:r>
            <a:endParaRPr lang="en-IN" sz="2000" b="1" dirty="0">
              <a:solidFill>
                <a:srgbClr val="FF0000"/>
              </a:solidFill>
            </a:endParaRPr>
          </a:p>
        </p:txBody>
      </p:sp>
      <p:sp>
        <p:nvSpPr>
          <p:cNvPr id="10" name="Rectangle 19">
            <a:extLst>
              <a:ext uri="{FF2B5EF4-FFF2-40B4-BE49-F238E27FC236}">
                <a16:creationId xmlns:a16="http://schemas.microsoft.com/office/drawing/2014/main" id="{FD262C2A-2460-649A-C09D-053170FEF3F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Rectangle 4">
            <a:extLst>
              <a:ext uri="{FF2B5EF4-FFF2-40B4-BE49-F238E27FC236}">
                <a16:creationId xmlns:a16="http://schemas.microsoft.com/office/drawing/2014/main" id="{90D86861-D3C5-C455-EB5F-4130F6B61D43}"/>
              </a:ext>
            </a:extLst>
          </p:cNvPr>
          <p:cNvSpPr/>
          <p:nvPr/>
        </p:nvSpPr>
        <p:spPr>
          <a:xfrm>
            <a:off x="2152652" y="2216267"/>
            <a:ext cx="2327945" cy="2887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PROD Environment</a:t>
            </a:r>
          </a:p>
        </p:txBody>
      </p:sp>
      <p:sp>
        <p:nvSpPr>
          <p:cNvPr id="8" name="Rectangle 7">
            <a:extLst>
              <a:ext uri="{FF2B5EF4-FFF2-40B4-BE49-F238E27FC236}">
                <a16:creationId xmlns:a16="http://schemas.microsoft.com/office/drawing/2014/main" id="{1FB5FA1E-3784-73DC-22F9-DC6B953B9AC1}"/>
              </a:ext>
            </a:extLst>
          </p:cNvPr>
          <p:cNvSpPr/>
          <p:nvPr/>
        </p:nvSpPr>
        <p:spPr>
          <a:xfrm>
            <a:off x="5198379" y="2216268"/>
            <a:ext cx="1591811" cy="6040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DEV1</a:t>
            </a:r>
          </a:p>
        </p:txBody>
      </p:sp>
      <p:pic>
        <p:nvPicPr>
          <p:cNvPr id="9" name="Picture 8">
            <a:extLst>
              <a:ext uri="{FF2B5EF4-FFF2-40B4-BE49-F238E27FC236}">
                <a16:creationId xmlns:a16="http://schemas.microsoft.com/office/drawing/2014/main" id="{444CF819-FB2B-C441-DABC-B9CAB23FE2C8}"/>
              </a:ext>
            </a:extLst>
          </p:cNvPr>
          <p:cNvPicPr>
            <a:picLocks noChangeAspect="1"/>
          </p:cNvPicPr>
          <p:nvPr/>
        </p:nvPicPr>
        <p:blipFill>
          <a:blip r:embed="rId3"/>
          <a:stretch>
            <a:fillRect/>
          </a:stretch>
        </p:blipFill>
        <p:spPr>
          <a:xfrm>
            <a:off x="7307759" y="2272677"/>
            <a:ext cx="1601343" cy="613791"/>
          </a:xfrm>
          <a:prstGeom prst="rect">
            <a:avLst/>
          </a:prstGeom>
        </p:spPr>
      </p:pic>
      <p:sp>
        <p:nvSpPr>
          <p:cNvPr id="12" name="Rectangle 11">
            <a:extLst>
              <a:ext uri="{FF2B5EF4-FFF2-40B4-BE49-F238E27FC236}">
                <a16:creationId xmlns:a16="http://schemas.microsoft.com/office/drawing/2014/main" id="{203EB0E6-A708-437D-858F-AA77366229B9}"/>
              </a:ext>
            </a:extLst>
          </p:cNvPr>
          <p:cNvSpPr/>
          <p:nvPr/>
        </p:nvSpPr>
        <p:spPr>
          <a:xfrm>
            <a:off x="5198379" y="3171463"/>
            <a:ext cx="159181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t>QA1</a:t>
            </a:r>
          </a:p>
        </p:txBody>
      </p:sp>
      <p:sp>
        <p:nvSpPr>
          <p:cNvPr id="13" name="Rectangle 12">
            <a:extLst>
              <a:ext uri="{FF2B5EF4-FFF2-40B4-BE49-F238E27FC236}">
                <a16:creationId xmlns:a16="http://schemas.microsoft.com/office/drawing/2014/main" id="{203EB0E6-A708-437D-858F-AA77366229B9}"/>
              </a:ext>
            </a:extLst>
          </p:cNvPr>
          <p:cNvSpPr/>
          <p:nvPr/>
        </p:nvSpPr>
        <p:spPr>
          <a:xfrm>
            <a:off x="7317291" y="3179136"/>
            <a:ext cx="159181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t>QA1</a:t>
            </a:r>
          </a:p>
        </p:txBody>
      </p:sp>
      <p:sp>
        <p:nvSpPr>
          <p:cNvPr id="14" name="Rectangle 13">
            <a:extLst>
              <a:ext uri="{FF2B5EF4-FFF2-40B4-BE49-F238E27FC236}">
                <a16:creationId xmlns:a16="http://schemas.microsoft.com/office/drawing/2014/main" id="{CB7EFCE3-6B1E-FE04-9726-78253631D266}"/>
              </a:ext>
            </a:extLst>
          </p:cNvPr>
          <p:cNvSpPr/>
          <p:nvPr/>
        </p:nvSpPr>
        <p:spPr>
          <a:xfrm>
            <a:off x="5203019" y="4258835"/>
            <a:ext cx="3659172" cy="6040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STAGING / UAT / SME  </a:t>
            </a:r>
          </a:p>
        </p:txBody>
      </p:sp>
    </p:spTree>
    <p:extLst>
      <p:ext uri="{BB962C8B-B14F-4D97-AF65-F5344CB8AC3E}">
        <p14:creationId xmlns:p14="http://schemas.microsoft.com/office/powerpoint/2010/main" val="243104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6090-BF08-C769-90E8-52695BCF87C4}"/>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2DE22AA6-05AB-6E77-B0FC-D2E501F3671E}"/>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9A6AC4E0-D330-F4CB-8637-FB675C0973DD}"/>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8EF8CB02-EF7A-5232-AC5E-CAAF4149DA59}"/>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CB3FC91F-FBED-2CE2-A594-E263D13C56EE}"/>
              </a:ext>
            </a:extLst>
          </p:cNvPr>
          <p:cNvSpPr txBox="1"/>
          <p:nvPr/>
        </p:nvSpPr>
        <p:spPr>
          <a:xfrm>
            <a:off x="837302" y="1322790"/>
            <a:ext cx="7796755" cy="3477875"/>
          </a:xfrm>
          <a:prstGeom prst="rect">
            <a:avLst/>
          </a:prstGeom>
          <a:noFill/>
        </p:spPr>
        <p:txBody>
          <a:bodyPr wrap="square">
            <a:spAutoFit/>
          </a:bodyPr>
          <a:lstStyle/>
          <a:p>
            <a:endParaRPr lang="en-US" sz="2000" dirty="0">
              <a:effectLst/>
            </a:endParaRPr>
          </a:p>
          <a:p>
            <a:r>
              <a:rPr lang="en-US" sz="2000" dirty="0"/>
              <a:t>The four main levels of software testing are:</a:t>
            </a:r>
          </a:p>
          <a:p>
            <a:r>
              <a:rPr lang="en-US" sz="2000" dirty="0"/>
              <a:t> </a:t>
            </a:r>
          </a:p>
          <a:p>
            <a:pPr>
              <a:buFont typeface="Arial" panose="020B0604020202020204" pitchFamily="34" charset="0"/>
              <a:buChar char="•"/>
            </a:pPr>
            <a:r>
              <a:rPr lang="en-US" sz="2000" b="1" dirty="0"/>
              <a:t>Unit testing</a:t>
            </a:r>
            <a:r>
              <a:rPr lang="en-US" sz="2000" dirty="0"/>
              <a:t> </a:t>
            </a:r>
          </a:p>
          <a:p>
            <a:pPr>
              <a:buFont typeface="Arial" panose="020B0604020202020204" pitchFamily="34" charset="0"/>
              <a:buChar char="•"/>
            </a:pPr>
            <a:endParaRPr lang="en-US" sz="2000" dirty="0"/>
          </a:p>
          <a:p>
            <a:pPr>
              <a:buFont typeface="Arial" panose="020B0604020202020204" pitchFamily="34" charset="0"/>
              <a:buChar char="•"/>
            </a:pPr>
            <a:r>
              <a:rPr lang="en-US" sz="2000" b="1" dirty="0"/>
              <a:t>Integration testing</a:t>
            </a:r>
            <a:r>
              <a:rPr lang="en-US" sz="2000" dirty="0"/>
              <a:t> </a:t>
            </a:r>
          </a:p>
          <a:p>
            <a:pPr>
              <a:buFont typeface="Arial" panose="020B0604020202020204" pitchFamily="34" charset="0"/>
              <a:buChar char="•"/>
            </a:pPr>
            <a:endParaRPr lang="en-US" sz="2000" dirty="0"/>
          </a:p>
          <a:p>
            <a:pPr>
              <a:buFont typeface="Arial" panose="020B0604020202020204" pitchFamily="34" charset="0"/>
              <a:buChar char="•"/>
            </a:pPr>
            <a:r>
              <a:rPr lang="en-US" sz="2000" b="1" dirty="0"/>
              <a:t>System testing</a:t>
            </a:r>
            <a:r>
              <a:rPr lang="en-US" sz="2000" dirty="0"/>
              <a:t> </a:t>
            </a:r>
          </a:p>
          <a:p>
            <a:pPr>
              <a:buFont typeface="Arial" panose="020B0604020202020204" pitchFamily="34" charset="0"/>
              <a:buChar char="•"/>
            </a:pPr>
            <a:endParaRPr lang="en-US" sz="2000" dirty="0"/>
          </a:p>
          <a:p>
            <a:pPr>
              <a:buFont typeface="Arial" panose="020B0604020202020204" pitchFamily="34" charset="0"/>
              <a:buChar char="•"/>
            </a:pPr>
            <a:r>
              <a:rPr lang="en-US" sz="2000" b="1" dirty="0"/>
              <a:t>Acceptance testing</a:t>
            </a:r>
            <a:endParaRPr lang="en-US" sz="2000" dirty="0"/>
          </a:p>
          <a:p>
            <a:pPr lvl="0"/>
            <a:endParaRPr lang="en-US" sz="2000" b="1" dirty="0"/>
          </a:p>
        </p:txBody>
      </p:sp>
    </p:spTree>
    <p:extLst>
      <p:ext uri="{BB962C8B-B14F-4D97-AF65-F5344CB8AC3E}">
        <p14:creationId xmlns:p14="http://schemas.microsoft.com/office/powerpoint/2010/main" val="144193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6C75C-3745-FF47-33F2-75AA51A4D454}"/>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CD4FD2E8-5F03-EB70-A659-6A617C2A56B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F7462850-26F9-73DF-D9F9-778109074D77}"/>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631A0F94-63A7-7547-330A-A2A04CDD5B0A}"/>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9AFDB958-58AD-B493-B457-D629A2519261}"/>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pic>
        <p:nvPicPr>
          <p:cNvPr id="4" name="Picture 3">
            <a:extLst>
              <a:ext uri="{FF2B5EF4-FFF2-40B4-BE49-F238E27FC236}">
                <a16:creationId xmlns:a16="http://schemas.microsoft.com/office/drawing/2014/main" id="{D23F589F-26CB-C395-85DC-868499A4A42F}"/>
              </a:ext>
            </a:extLst>
          </p:cNvPr>
          <p:cNvPicPr>
            <a:picLocks noChangeAspect="1"/>
          </p:cNvPicPr>
          <p:nvPr/>
        </p:nvPicPr>
        <p:blipFill>
          <a:blip r:embed="rId3"/>
          <a:stretch>
            <a:fillRect/>
          </a:stretch>
        </p:blipFill>
        <p:spPr>
          <a:xfrm>
            <a:off x="1451759" y="1850991"/>
            <a:ext cx="7039957" cy="3096057"/>
          </a:xfrm>
          <a:prstGeom prst="rect">
            <a:avLst/>
          </a:prstGeom>
        </p:spPr>
      </p:pic>
    </p:spTree>
    <p:extLst>
      <p:ext uri="{BB962C8B-B14F-4D97-AF65-F5344CB8AC3E}">
        <p14:creationId xmlns:p14="http://schemas.microsoft.com/office/powerpoint/2010/main" val="201365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DDD89-4757-8F60-CE0B-A42560E43C1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5FBED51C-1145-4940-5FBA-8F207C14607C}"/>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E40DB49C-E0AC-567A-5CCC-A917B77BCC19}"/>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893ACCC1-AA10-CD73-7B60-843403A72E8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2C617D52-05DB-B50D-C02D-0717ECFA0E15}"/>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0CB1207F-A0B9-9BAE-01F8-97B74BA4445E}"/>
              </a:ext>
            </a:extLst>
          </p:cNvPr>
          <p:cNvSpPr txBox="1"/>
          <p:nvPr/>
        </p:nvSpPr>
        <p:spPr>
          <a:xfrm>
            <a:off x="831953" y="1449261"/>
            <a:ext cx="7847352" cy="3970318"/>
          </a:xfrm>
          <a:prstGeom prst="rect">
            <a:avLst/>
          </a:prstGeom>
          <a:noFill/>
        </p:spPr>
        <p:txBody>
          <a:bodyPr wrap="square">
            <a:spAutoFit/>
          </a:bodyPr>
          <a:lstStyle/>
          <a:p>
            <a:r>
              <a:rPr lang="en-US" b="1" dirty="0">
                <a:solidFill>
                  <a:srgbClr val="FF0000"/>
                </a:solidFill>
              </a:rPr>
              <a:t>Unit Testing</a:t>
            </a:r>
          </a:p>
          <a:p>
            <a:endParaRPr lang="en-US" b="1" dirty="0"/>
          </a:p>
          <a:p>
            <a:pPr>
              <a:buFont typeface="Arial" panose="020B0604020202020204" pitchFamily="34" charset="0"/>
              <a:buChar char="•"/>
            </a:pPr>
            <a:r>
              <a:rPr lang="en-US" b="1" dirty="0"/>
              <a:t>Purpose:</a:t>
            </a:r>
            <a:r>
              <a:rPr lang="en-US" dirty="0"/>
              <a:t> Verifies the functionality of individual components or modules of the software, such as functions, classes, or methods.</a:t>
            </a:r>
          </a:p>
          <a:p>
            <a:pPr>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Developers</a:t>
            </a:r>
          </a:p>
          <a:p>
            <a:pPr>
              <a:buFont typeface="Arial" panose="020B0604020202020204" pitchFamily="34" charset="0"/>
              <a:buChar char="•"/>
            </a:pPr>
            <a:endParaRPr lang="en-US" dirty="0"/>
          </a:p>
          <a:p>
            <a:pPr>
              <a:buFont typeface="Arial" panose="020B0604020202020204" pitchFamily="34" charset="0"/>
              <a:buChar char="•"/>
            </a:pPr>
            <a:r>
              <a:rPr lang="en-US" b="1" dirty="0"/>
              <a:t>Tools:</a:t>
            </a:r>
            <a:r>
              <a:rPr lang="en-US" dirty="0"/>
              <a:t> JUnit, NUnit, pytest</a:t>
            </a:r>
          </a:p>
          <a:p>
            <a:pPr>
              <a:buFont typeface="Arial" panose="020B0604020202020204" pitchFamily="34" charset="0"/>
              <a:buChar char="•"/>
            </a:pP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Focuses on small, isolated parts of the system.</a:t>
            </a:r>
          </a:p>
          <a:p>
            <a:pPr marL="742950" lvl="1" indent="-285750">
              <a:buFont typeface="Arial" panose="020B0604020202020204" pitchFamily="34" charset="0"/>
              <a:buChar char="•"/>
            </a:pPr>
            <a:r>
              <a:rPr lang="en-US" dirty="0"/>
              <a:t>Ensures that each unit works as intended.</a:t>
            </a:r>
          </a:p>
          <a:p>
            <a:pPr marL="742950" lvl="1" indent="-285750">
              <a:buFont typeface="Arial" panose="020B0604020202020204" pitchFamily="34" charset="0"/>
              <a:buChar char="•"/>
            </a:pPr>
            <a:r>
              <a:rPr lang="en-US" dirty="0"/>
              <a:t>Uses mocks and stubs for dependencies.</a:t>
            </a:r>
          </a:p>
          <a:p>
            <a:endParaRPr lang="en-IN" dirty="0"/>
          </a:p>
        </p:txBody>
      </p:sp>
    </p:spTree>
    <p:extLst>
      <p:ext uri="{BB962C8B-B14F-4D97-AF65-F5344CB8AC3E}">
        <p14:creationId xmlns:p14="http://schemas.microsoft.com/office/powerpoint/2010/main" val="3132783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0125F-8207-1AFD-B91E-0546A6B8D093}"/>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7DDF1928-97D0-F654-C23A-56C129B6AAF2}"/>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168FCB97-1163-37D2-3B7C-92606935D3C6}"/>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A5126E59-6A91-9DF0-2BCC-27842B549F23}"/>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BEFBC43A-5D2D-E81F-73E5-173D7EAF087D}"/>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55546BF1-AA82-B05F-0C29-1A5A7F49E641}"/>
              </a:ext>
            </a:extLst>
          </p:cNvPr>
          <p:cNvSpPr txBox="1"/>
          <p:nvPr/>
        </p:nvSpPr>
        <p:spPr>
          <a:xfrm>
            <a:off x="786984" y="1122031"/>
            <a:ext cx="8386996" cy="5355312"/>
          </a:xfrm>
          <a:prstGeom prst="rect">
            <a:avLst/>
          </a:prstGeom>
          <a:noFill/>
        </p:spPr>
        <p:txBody>
          <a:bodyPr wrap="square">
            <a:spAutoFit/>
          </a:bodyPr>
          <a:lstStyle/>
          <a:p>
            <a:r>
              <a:rPr lang="en-US" b="1" dirty="0">
                <a:solidFill>
                  <a:srgbClr val="FF0000"/>
                </a:solidFill>
              </a:rPr>
              <a:t>Integration Testing</a:t>
            </a:r>
          </a:p>
          <a:p>
            <a:endParaRPr lang="en-US" b="1" dirty="0"/>
          </a:p>
          <a:p>
            <a:pPr>
              <a:buFont typeface="Arial" panose="020B0604020202020204" pitchFamily="34" charset="0"/>
              <a:buChar char="•"/>
            </a:pPr>
            <a:r>
              <a:rPr lang="en-US" b="1" dirty="0"/>
              <a:t>Purpose:</a:t>
            </a:r>
            <a:r>
              <a:rPr lang="en-US" dirty="0"/>
              <a:t> Tests the interaction between different modules or components to ensure they work together as expected.</a:t>
            </a:r>
          </a:p>
          <a:p>
            <a:pPr>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Developers or testers.</a:t>
            </a:r>
          </a:p>
          <a:p>
            <a:pPr>
              <a:buFont typeface="Arial" panose="020B0604020202020204" pitchFamily="34" charset="0"/>
              <a:buChar char="•"/>
            </a:pPr>
            <a:endParaRPr lang="en-US" dirty="0"/>
          </a:p>
          <a:p>
            <a:pPr>
              <a:buFont typeface="Arial" panose="020B0604020202020204" pitchFamily="34" charset="0"/>
              <a:buChar char="•"/>
            </a:pPr>
            <a:r>
              <a:rPr lang="en-US" b="1" dirty="0"/>
              <a:t>Approaches: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Top-Down:</a:t>
            </a:r>
            <a:r>
              <a:rPr lang="en-US" dirty="0"/>
              <a:t> Start testing from the highest module to the lowest.</a:t>
            </a:r>
          </a:p>
          <a:p>
            <a:pPr marL="742950" lvl="1" indent="-285750">
              <a:buFont typeface="Arial" panose="020B0604020202020204" pitchFamily="34" charset="0"/>
              <a:buChar char="•"/>
            </a:pPr>
            <a:r>
              <a:rPr lang="en-US" b="1" dirty="0"/>
              <a:t>Bottom-Up:</a:t>
            </a:r>
            <a:r>
              <a:rPr lang="en-US" dirty="0"/>
              <a:t> Start testing from the lowest module to the highest.</a:t>
            </a:r>
          </a:p>
          <a:p>
            <a:pPr marL="742950" lvl="1" indent="-285750">
              <a:buFont typeface="Arial" panose="020B0604020202020204" pitchFamily="34" charset="0"/>
              <a:buChar char="•"/>
            </a:pPr>
            <a:r>
              <a:rPr lang="en-US" b="1" dirty="0"/>
              <a:t>Big Bang:</a:t>
            </a:r>
            <a:r>
              <a:rPr lang="en-US" dirty="0"/>
              <a:t> Test all modules together at once.</a:t>
            </a:r>
          </a:p>
          <a:p>
            <a:pPr marL="742950" lvl="1" indent="-285750">
              <a:buFont typeface="Arial" panose="020B0604020202020204" pitchFamily="34" charset="0"/>
              <a:buChar char="•"/>
            </a:pPr>
            <a:r>
              <a:rPr lang="en-US" b="1" dirty="0"/>
              <a:t>Incremental:</a:t>
            </a:r>
            <a:r>
              <a:rPr lang="en-US" dirty="0"/>
              <a:t> Test modules in small groups progressively.</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Tools:</a:t>
            </a:r>
            <a:r>
              <a:rPr lang="en-US" dirty="0"/>
              <a:t> Postman, SOAP UI, JMeter, etc.</a:t>
            </a:r>
          </a:p>
          <a:p>
            <a:pPr>
              <a:buFont typeface="Arial" panose="020B0604020202020204" pitchFamily="34" charset="0"/>
              <a:buChar char="•"/>
            </a:pP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Identifies interface defects between components.</a:t>
            </a:r>
          </a:p>
          <a:p>
            <a:pPr marL="742950" lvl="1" indent="-285750">
              <a:buFont typeface="Arial" panose="020B0604020202020204" pitchFamily="34" charset="0"/>
              <a:buChar char="•"/>
            </a:pPr>
            <a:r>
              <a:rPr lang="en-US" dirty="0"/>
              <a:t>Verifies data flow and communication.</a:t>
            </a:r>
          </a:p>
        </p:txBody>
      </p:sp>
    </p:spTree>
    <p:extLst>
      <p:ext uri="{BB962C8B-B14F-4D97-AF65-F5344CB8AC3E}">
        <p14:creationId xmlns:p14="http://schemas.microsoft.com/office/powerpoint/2010/main" val="42614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440EA-3BF6-F6E9-5FF7-7F173321D026}"/>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6E2E20F0-9012-3244-3010-FE2502854DE0}"/>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D8144A8B-DA95-6D1D-12F7-2460C15011E8}"/>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E08BA4C9-5A78-2CED-E29D-85E513395217}"/>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FB278839-5B0D-05C6-464F-224971E6A7BC}"/>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9AE31D43-90C9-3165-F7EF-2E21AFE3D941}"/>
              </a:ext>
            </a:extLst>
          </p:cNvPr>
          <p:cNvSpPr txBox="1"/>
          <p:nvPr/>
        </p:nvSpPr>
        <p:spPr>
          <a:xfrm>
            <a:off x="786984" y="1241314"/>
            <a:ext cx="8012242" cy="5632311"/>
          </a:xfrm>
          <a:prstGeom prst="rect">
            <a:avLst/>
          </a:prstGeom>
          <a:noFill/>
        </p:spPr>
        <p:txBody>
          <a:bodyPr wrap="square">
            <a:spAutoFit/>
          </a:bodyPr>
          <a:lstStyle/>
          <a:p>
            <a:r>
              <a:rPr lang="en-US" b="1" dirty="0">
                <a:solidFill>
                  <a:srgbClr val="FF0000"/>
                </a:solidFill>
              </a:rPr>
              <a:t>System Testing</a:t>
            </a:r>
          </a:p>
          <a:p>
            <a:endParaRPr lang="en-US" b="1" dirty="0"/>
          </a:p>
          <a:p>
            <a:pPr>
              <a:buFont typeface="Arial" panose="020B0604020202020204" pitchFamily="34" charset="0"/>
              <a:buChar char="•"/>
            </a:pPr>
            <a:r>
              <a:rPr lang="en-US" b="1" dirty="0"/>
              <a:t>Purpose:</a:t>
            </a:r>
            <a:r>
              <a:rPr lang="en-US" dirty="0"/>
              <a:t> Validates the complete and integrated system to ensure it meets specified requirements.</a:t>
            </a:r>
          </a:p>
          <a:p>
            <a:pPr>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QA testers.</a:t>
            </a:r>
          </a:p>
          <a:p>
            <a:pPr>
              <a:buFont typeface="Arial" panose="020B0604020202020204" pitchFamily="34" charset="0"/>
              <a:buChar char="•"/>
            </a:pPr>
            <a:endParaRPr lang="en-US" dirty="0"/>
          </a:p>
          <a:p>
            <a:pPr>
              <a:buFont typeface="Arial" panose="020B0604020202020204" pitchFamily="34" charset="0"/>
              <a:buChar char="•"/>
            </a:pPr>
            <a:r>
              <a:rPr lang="en-US" b="1" dirty="0"/>
              <a:t>Types: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Functional Testing.</a:t>
            </a:r>
          </a:p>
          <a:p>
            <a:pPr marL="742950" lvl="1" indent="-285750">
              <a:buFont typeface="Arial" panose="020B0604020202020204" pitchFamily="34" charset="0"/>
              <a:buChar char="•"/>
            </a:pPr>
            <a:r>
              <a:rPr lang="en-US" dirty="0"/>
              <a:t>API testing</a:t>
            </a:r>
          </a:p>
          <a:p>
            <a:pPr marL="742950" lvl="1" indent="-285750">
              <a:buFont typeface="Arial" panose="020B0604020202020204" pitchFamily="34" charset="0"/>
              <a:buChar char="•"/>
            </a:pPr>
            <a:r>
              <a:rPr lang="en-US"/>
              <a:t>Database testing</a:t>
            </a:r>
            <a:endParaRPr lang="en-US" dirty="0"/>
          </a:p>
          <a:p>
            <a:pPr marL="742950" lvl="1" indent="-285750">
              <a:buFont typeface="Arial" panose="020B0604020202020204" pitchFamily="34" charset="0"/>
              <a:buChar char="•"/>
            </a:pPr>
            <a:r>
              <a:rPr lang="en-US" dirty="0"/>
              <a:t>Non-functional Testing (Performance, Load, Stress, Usability, Security, etc.).</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Tools:</a:t>
            </a:r>
            <a:r>
              <a:rPr lang="en-US" dirty="0"/>
              <a:t> Selenium, LoadRunner, Appium, etc.</a:t>
            </a:r>
          </a:p>
          <a:p>
            <a:pPr>
              <a:buFont typeface="Arial" panose="020B0604020202020204" pitchFamily="34" charset="0"/>
              <a:buChar char="•"/>
            </a:pP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Tests end-to-end functionality.</a:t>
            </a:r>
          </a:p>
          <a:p>
            <a:pPr marL="742950" lvl="1" indent="-285750">
              <a:buFont typeface="Arial" panose="020B0604020202020204" pitchFamily="34" charset="0"/>
              <a:buChar char="•"/>
            </a:pPr>
            <a:r>
              <a:rPr lang="en-US" dirty="0"/>
              <a:t>Conducted in an environment similar to production.</a:t>
            </a:r>
          </a:p>
        </p:txBody>
      </p:sp>
    </p:spTree>
    <p:extLst>
      <p:ext uri="{BB962C8B-B14F-4D97-AF65-F5344CB8AC3E}">
        <p14:creationId xmlns:p14="http://schemas.microsoft.com/office/powerpoint/2010/main" val="2141348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9A51D-5315-FA76-4044-D10E649FEAC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7A0E454F-6E33-4C70-768F-2CE1D022CD3F}"/>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80872C6-BE91-12E8-948A-A97204EFEB24}"/>
              </a:ext>
            </a:extLst>
          </p:cNvPr>
          <p:cNvSpPr>
            <a:spLocks noGrp="1"/>
          </p:cNvSpPr>
          <p:nvPr>
            <p:ph idx="1"/>
          </p:nvPr>
        </p:nvSpPr>
        <p:spPr>
          <a:xfrm>
            <a:off x="803538" y="476672"/>
            <a:ext cx="7796755" cy="4577542"/>
          </a:xfrm>
        </p:spPr>
        <p:txBody>
          <a:bodyPr>
            <a:noAutofit/>
          </a:bodyPr>
          <a:lstStyle/>
          <a:p>
            <a:pPr marL="0" indent="0" fontAlgn="base">
              <a:buNone/>
            </a:pPr>
            <a:r>
              <a:rPr lang="en-IN" sz="2400" b="1" dirty="0">
                <a:solidFill>
                  <a:srgbClr val="FF0000"/>
                </a:solidFill>
              </a:rPr>
              <a:t>Levels of testing</a:t>
            </a:r>
          </a:p>
        </p:txBody>
      </p:sp>
      <p:sp>
        <p:nvSpPr>
          <p:cNvPr id="10" name="Rectangle 19">
            <a:extLst>
              <a:ext uri="{FF2B5EF4-FFF2-40B4-BE49-F238E27FC236}">
                <a16:creationId xmlns:a16="http://schemas.microsoft.com/office/drawing/2014/main" id="{1814137C-9DFD-CF76-FC3B-2A9590CDECC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676B6A0C-8C4A-A9D8-2D06-01B8BA89DFB1}"/>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4E3DE81A-5505-9360-84D5-91E4E3922FFB}"/>
              </a:ext>
            </a:extLst>
          </p:cNvPr>
          <p:cNvSpPr txBox="1"/>
          <p:nvPr/>
        </p:nvSpPr>
        <p:spPr>
          <a:xfrm>
            <a:off x="846944" y="1256304"/>
            <a:ext cx="8252086" cy="4801314"/>
          </a:xfrm>
          <a:prstGeom prst="rect">
            <a:avLst/>
          </a:prstGeom>
          <a:noFill/>
        </p:spPr>
        <p:txBody>
          <a:bodyPr wrap="square">
            <a:spAutoFit/>
          </a:bodyPr>
          <a:lstStyle/>
          <a:p>
            <a:r>
              <a:rPr lang="en-US" b="1" dirty="0">
                <a:solidFill>
                  <a:srgbClr val="FF0000"/>
                </a:solidFill>
              </a:rPr>
              <a:t>Acceptance Testing</a:t>
            </a:r>
          </a:p>
          <a:p>
            <a:endParaRPr lang="en-US" b="1" dirty="0"/>
          </a:p>
          <a:p>
            <a:pPr>
              <a:buFont typeface="Arial" panose="020B0604020202020204" pitchFamily="34" charset="0"/>
              <a:buChar char="•"/>
            </a:pPr>
            <a:r>
              <a:rPr lang="en-US" b="1" dirty="0"/>
              <a:t>Purpose:</a:t>
            </a:r>
            <a:r>
              <a:rPr lang="en-US" dirty="0"/>
              <a:t> Determines if the system meets business requirements and is ready for deployment.</a:t>
            </a:r>
          </a:p>
          <a:p>
            <a:pPr>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End-users or clients.</a:t>
            </a:r>
          </a:p>
          <a:p>
            <a:pPr>
              <a:buFont typeface="Arial" panose="020B0604020202020204" pitchFamily="34" charset="0"/>
              <a:buChar char="•"/>
            </a:pPr>
            <a:endParaRPr lang="en-US" dirty="0"/>
          </a:p>
          <a:p>
            <a:pPr>
              <a:buFont typeface="Arial" panose="020B0604020202020204" pitchFamily="34" charset="0"/>
              <a:buChar char="•"/>
            </a:pPr>
            <a:r>
              <a:rPr lang="en-US" b="1" dirty="0"/>
              <a:t>Types: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User Acceptance Testing (UAT):</a:t>
            </a:r>
            <a:r>
              <a:rPr lang="en-US" dirty="0"/>
              <a:t> Focuses on the end-user perspective.</a:t>
            </a:r>
          </a:p>
          <a:p>
            <a:pPr marL="742950" lvl="1" indent="-285750">
              <a:buFont typeface="Arial" panose="020B0604020202020204" pitchFamily="34" charset="0"/>
              <a:buChar char="•"/>
            </a:pPr>
            <a:r>
              <a:rPr lang="en-US" b="1" dirty="0"/>
              <a:t>Operational Acceptance Testing (OAT):</a:t>
            </a:r>
            <a:r>
              <a:rPr lang="en-US" dirty="0"/>
              <a:t> Ensures operational readiness.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Tools:</a:t>
            </a:r>
            <a:r>
              <a:rPr lang="en-US" dirty="0"/>
              <a:t> None typically; manual testing is common.</a:t>
            </a:r>
          </a:p>
          <a:p>
            <a:pPr>
              <a:buFont typeface="Arial" panose="020B0604020202020204" pitchFamily="34" charset="0"/>
              <a:buChar char="•"/>
            </a:pP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Final validation before release.</a:t>
            </a:r>
          </a:p>
          <a:p>
            <a:pPr marL="742950" lvl="1" indent="-285750">
              <a:buFont typeface="Arial" panose="020B0604020202020204" pitchFamily="34" charset="0"/>
              <a:buChar char="•"/>
            </a:pPr>
            <a:r>
              <a:rPr lang="en-US" dirty="0"/>
              <a:t>Helps ensure customer satisfaction.</a:t>
            </a:r>
          </a:p>
        </p:txBody>
      </p:sp>
    </p:spTree>
    <p:extLst>
      <p:ext uri="{BB962C8B-B14F-4D97-AF65-F5344CB8AC3E}">
        <p14:creationId xmlns:p14="http://schemas.microsoft.com/office/powerpoint/2010/main" val="327687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5F6CE3-F370-50B2-F890-3364E9982A20}"/>
              </a:ext>
            </a:extLst>
          </p:cNvPr>
          <p:cNvSpPr txBox="1"/>
          <p:nvPr/>
        </p:nvSpPr>
        <p:spPr>
          <a:xfrm>
            <a:off x="397239" y="276044"/>
            <a:ext cx="9960965" cy="6186309"/>
          </a:xfrm>
          <a:prstGeom prst="rect">
            <a:avLst/>
          </a:prstGeom>
          <a:noFill/>
        </p:spPr>
        <p:txBody>
          <a:bodyPr wrap="square">
            <a:spAutoFit/>
          </a:bodyPr>
          <a:lstStyle/>
          <a:p>
            <a:r>
              <a:rPr lang="en-US" b="1" dirty="0">
                <a:solidFill>
                  <a:srgbClr val="FF0000"/>
                </a:solidFill>
              </a:rPr>
              <a:t>Software testing techniques</a:t>
            </a:r>
          </a:p>
          <a:p>
            <a:endParaRPr lang="en-US" b="1" dirty="0">
              <a:solidFill>
                <a:srgbClr val="FF0000"/>
              </a:solidFill>
            </a:endParaRPr>
          </a:p>
          <a:p>
            <a:r>
              <a:rPr lang="en-US" b="1" dirty="0">
                <a:solidFill>
                  <a:srgbClr val="FF0000"/>
                </a:solidFill>
              </a:rPr>
              <a:t>Static Testing</a:t>
            </a:r>
          </a:p>
          <a:p>
            <a:endParaRPr lang="en-US" b="1" dirty="0"/>
          </a:p>
          <a:p>
            <a:pPr>
              <a:buFont typeface="Arial" panose="020B0604020202020204" pitchFamily="34" charset="0"/>
              <a:buChar char="•"/>
            </a:pPr>
            <a:r>
              <a:rPr lang="en-US" b="1" dirty="0"/>
              <a:t>Definition:</a:t>
            </a:r>
            <a:r>
              <a:rPr lang="en-US" dirty="0"/>
              <a:t> A type of software testing where the code, design, and documentation are examined without executing the program.</a:t>
            </a:r>
          </a:p>
          <a:p>
            <a:pPr>
              <a:buFont typeface="Arial" panose="020B0604020202020204" pitchFamily="34" charset="0"/>
              <a:buChar char="•"/>
            </a:pPr>
            <a:endParaRPr lang="en-US" dirty="0"/>
          </a:p>
          <a:p>
            <a:pPr>
              <a:buFont typeface="Arial" panose="020B0604020202020204" pitchFamily="34" charset="0"/>
              <a:buChar char="•"/>
            </a:pPr>
            <a:r>
              <a:rPr lang="en-US" b="1" dirty="0"/>
              <a:t>Purpose:</a:t>
            </a:r>
            <a:r>
              <a:rPr lang="en-US" dirty="0"/>
              <a:t> To identify defects early in the development lifecycle, before the software is run.</a:t>
            </a:r>
          </a:p>
          <a:p>
            <a:pPr>
              <a:buFont typeface="Arial" panose="020B0604020202020204" pitchFamily="34" charset="0"/>
              <a:buChar char="•"/>
            </a:pPr>
            <a:endParaRPr lang="en-US" dirty="0"/>
          </a:p>
          <a:p>
            <a:pPr>
              <a:buFont typeface="Arial" panose="020B0604020202020204" pitchFamily="34" charset="0"/>
              <a:buChar char="•"/>
            </a:pPr>
            <a:r>
              <a:rPr lang="en-US" b="1" dirty="0"/>
              <a:t>Techniques:</a:t>
            </a:r>
            <a:endParaRPr lang="en-US" dirty="0"/>
          </a:p>
          <a:p>
            <a:pPr marL="742950" lvl="1" indent="-285750">
              <a:buFont typeface="Arial" panose="020B0604020202020204" pitchFamily="34" charset="0"/>
              <a:buChar char="•"/>
            </a:pPr>
            <a:r>
              <a:rPr lang="en-US" b="1" dirty="0"/>
              <a:t>Reviews:</a:t>
            </a:r>
            <a:r>
              <a:rPr lang="en-US" dirty="0"/>
              <a:t> Examining code, requirements, and documentation for errors.</a:t>
            </a:r>
          </a:p>
          <a:p>
            <a:pPr marL="1143000" lvl="2" indent="-228600">
              <a:buFont typeface="Arial" panose="020B0604020202020204" pitchFamily="34" charset="0"/>
              <a:buChar char="•"/>
            </a:pPr>
            <a:r>
              <a:rPr lang="en-US" dirty="0"/>
              <a:t>Types: Peer Reviews, Walkthroughs, Inspections.</a:t>
            </a:r>
          </a:p>
          <a:p>
            <a:pPr marL="742950" lvl="1" indent="-285750">
              <a:buFont typeface="Arial" panose="020B0604020202020204" pitchFamily="34" charset="0"/>
              <a:buChar char="•"/>
            </a:pPr>
            <a:r>
              <a:rPr lang="en-US" b="1" dirty="0"/>
              <a:t>Static Analysis Tools:</a:t>
            </a:r>
            <a:r>
              <a:rPr lang="en-US" dirty="0"/>
              <a:t> Automated tools analyze code for syntax errors, coding standards violations, and vulnerabilities.</a:t>
            </a:r>
          </a:p>
          <a:p>
            <a:pPr marL="1143000" lvl="2" indent="-228600">
              <a:buFont typeface="Arial" panose="020B0604020202020204" pitchFamily="34" charset="0"/>
              <a:buChar char="•"/>
            </a:pPr>
            <a:r>
              <a:rPr lang="en-US" dirty="0"/>
              <a:t>Examples: SonarQube, </a:t>
            </a:r>
            <a:r>
              <a:rPr lang="en-US" dirty="0" err="1"/>
              <a:t>Checkstyle</a:t>
            </a:r>
            <a:r>
              <a:rPr lang="en-US" dirty="0"/>
              <a:t>, PMD.</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Developers, business analysts, or testers.</a:t>
            </a:r>
          </a:p>
          <a:p>
            <a:pPr>
              <a:buFont typeface="Arial" panose="020B0604020202020204" pitchFamily="34" charset="0"/>
              <a:buChar char="•"/>
            </a:pPr>
            <a:endParaRPr lang="en-US" dirty="0"/>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Early detection of defects.</a:t>
            </a:r>
          </a:p>
          <a:p>
            <a:pPr marL="742950" lvl="1" indent="-285750">
              <a:buFont typeface="Arial" panose="020B0604020202020204" pitchFamily="34" charset="0"/>
              <a:buChar char="•"/>
            </a:pPr>
            <a:r>
              <a:rPr lang="en-US" dirty="0"/>
              <a:t>Reduced cost of fixing bugs (since they’re caught before execution).</a:t>
            </a:r>
          </a:p>
          <a:p>
            <a:pPr marL="742950" lvl="1" indent="-285750">
              <a:buFont typeface="Arial" panose="020B0604020202020204" pitchFamily="34" charset="0"/>
              <a:buChar char="•"/>
            </a:pPr>
            <a:r>
              <a:rPr lang="en-US" dirty="0"/>
              <a:t>Improved code quality and adherence to standards.</a:t>
            </a:r>
          </a:p>
        </p:txBody>
      </p:sp>
    </p:spTree>
    <p:extLst>
      <p:ext uri="{BB962C8B-B14F-4D97-AF65-F5344CB8AC3E}">
        <p14:creationId xmlns:p14="http://schemas.microsoft.com/office/powerpoint/2010/main" val="383271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A76788-BC65-341D-6AED-CB85DC8C1F83}"/>
              </a:ext>
            </a:extLst>
          </p:cNvPr>
          <p:cNvSpPr txBox="1"/>
          <p:nvPr/>
        </p:nvSpPr>
        <p:spPr>
          <a:xfrm>
            <a:off x="547142" y="265279"/>
            <a:ext cx="9106524" cy="6186309"/>
          </a:xfrm>
          <a:prstGeom prst="rect">
            <a:avLst/>
          </a:prstGeom>
          <a:noFill/>
        </p:spPr>
        <p:txBody>
          <a:bodyPr wrap="square">
            <a:spAutoFit/>
          </a:bodyPr>
          <a:lstStyle/>
          <a:p>
            <a:r>
              <a:rPr lang="en-US" b="1" dirty="0">
                <a:solidFill>
                  <a:srgbClr val="FF0000"/>
                </a:solidFill>
              </a:rPr>
              <a:t>Dynamic Testing</a:t>
            </a:r>
          </a:p>
          <a:p>
            <a:endParaRPr lang="en-US" b="1" dirty="0"/>
          </a:p>
          <a:p>
            <a:pPr>
              <a:buFont typeface="Arial" panose="020B0604020202020204" pitchFamily="34" charset="0"/>
              <a:buChar char="•"/>
            </a:pPr>
            <a:r>
              <a:rPr lang="en-US" b="1" dirty="0"/>
              <a:t>Definition:</a:t>
            </a:r>
            <a:r>
              <a:rPr lang="en-US" dirty="0"/>
              <a:t> A type of testing where the software is executed to validate its functionality, performance, and behavior against requirements.</a:t>
            </a:r>
          </a:p>
          <a:p>
            <a:pPr>
              <a:buFont typeface="Arial" panose="020B0604020202020204" pitchFamily="34" charset="0"/>
              <a:buChar char="•"/>
            </a:pPr>
            <a:endParaRPr lang="en-US" dirty="0"/>
          </a:p>
          <a:p>
            <a:pPr>
              <a:buFont typeface="Arial" panose="020B0604020202020204" pitchFamily="34" charset="0"/>
              <a:buChar char="•"/>
            </a:pPr>
            <a:r>
              <a:rPr lang="en-US" b="1" dirty="0"/>
              <a:t>Purpose:</a:t>
            </a:r>
            <a:r>
              <a:rPr lang="en-US" dirty="0"/>
              <a:t> To ensure the software behaves as expected when executed.</a:t>
            </a:r>
          </a:p>
          <a:p>
            <a:pPr>
              <a:buFont typeface="Arial" panose="020B0604020202020204" pitchFamily="34" charset="0"/>
              <a:buChar char="•"/>
            </a:pPr>
            <a:endParaRPr lang="en-US" dirty="0"/>
          </a:p>
          <a:p>
            <a:pPr>
              <a:buFont typeface="Arial" panose="020B0604020202020204" pitchFamily="34" charset="0"/>
              <a:buChar char="•"/>
            </a:pPr>
            <a:r>
              <a:rPr lang="en-US" b="1" dirty="0"/>
              <a:t>Types:</a:t>
            </a:r>
            <a:endParaRPr lang="en-US" dirty="0"/>
          </a:p>
          <a:p>
            <a:pPr marL="742950" lvl="1" indent="-285750">
              <a:buFont typeface="Arial" panose="020B0604020202020204" pitchFamily="34" charset="0"/>
              <a:buChar char="•"/>
            </a:pPr>
            <a:r>
              <a:rPr lang="en-US" b="1" dirty="0"/>
              <a:t>Functional Testing:</a:t>
            </a:r>
            <a:r>
              <a:rPr lang="en-US" dirty="0"/>
              <a:t> Verifies that the software meets functional requirements.</a:t>
            </a:r>
          </a:p>
          <a:p>
            <a:pPr marL="1143000" lvl="2" indent="-228600">
              <a:buFont typeface="Arial" panose="020B0604020202020204" pitchFamily="34" charset="0"/>
              <a:buChar char="•"/>
            </a:pPr>
            <a:r>
              <a:rPr lang="en-US" dirty="0"/>
              <a:t>Examples: Unit Testing, Integration Testing, System Testing.</a:t>
            </a:r>
          </a:p>
          <a:p>
            <a:pPr marL="742950" lvl="1" indent="-285750">
              <a:buFont typeface="Arial" panose="020B0604020202020204" pitchFamily="34" charset="0"/>
              <a:buChar char="•"/>
            </a:pPr>
            <a:r>
              <a:rPr lang="en-US" b="1" dirty="0"/>
              <a:t>Non-functional Testing:</a:t>
            </a:r>
            <a:r>
              <a:rPr lang="en-US" dirty="0"/>
              <a:t> Assesses performance, scalability, and security.</a:t>
            </a:r>
          </a:p>
          <a:p>
            <a:pPr marL="1143000" lvl="2" indent="-228600">
              <a:buFont typeface="Arial" panose="020B0604020202020204" pitchFamily="34" charset="0"/>
              <a:buChar char="•"/>
            </a:pPr>
            <a:r>
              <a:rPr lang="en-US" dirty="0"/>
              <a:t>Examples: Load Testing, Stress Testing, Security Testing.</a:t>
            </a:r>
          </a:p>
          <a:p>
            <a:pPr>
              <a:buFont typeface="Arial" panose="020B0604020202020204" pitchFamily="34" charset="0"/>
              <a:buChar char="•"/>
            </a:pPr>
            <a:r>
              <a:rPr lang="en-US" b="1" dirty="0"/>
              <a:t>Techniques:</a:t>
            </a:r>
            <a:endParaRPr lang="en-US" dirty="0"/>
          </a:p>
          <a:p>
            <a:pPr marL="742950" lvl="1" indent="-285750">
              <a:buFont typeface="Arial" panose="020B0604020202020204" pitchFamily="34" charset="0"/>
              <a:buChar char="•"/>
            </a:pPr>
            <a:r>
              <a:rPr lang="en-US" b="1" dirty="0"/>
              <a:t>Manual Testing:</a:t>
            </a:r>
            <a:r>
              <a:rPr lang="en-US" dirty="0"/>
              <a:t> Human testers interact with the application.</a:t>
            </a:r>
          </a:p>
          <a:p>
            <a:pPr marL="742950" lvl="1" indent="-285750">
              <a:buFont typeface="Arial" panose="020B0604020202020204" pitchFamily="34" charset="0"/>
              <a:buChar char="•"/>
            </a:pPr>
            <a:r>
              <a:rPr lang="en-US" b="1" dirty="0"/>
              <a:t>Automated Testing:</a:t>
            </a:r>
            <a:r>
              <a:rPr lang="en-US" dirty="0"/>
              <a:t> Tools execute pre-written test scripts.</a:t>
            </a:r>
          </a:p>
          <a:p>
            <a:pPr marL="1143000" lvl="2" indent="-228600">
              <a:buFont typeface="Arial" panose="020B0604020202020204" pitchFamily="34" charset="0"/>
              <a:buChar char="•"/>
            </a:pPr>
            <a:r>
              <a:rPr lang="en-US" dirty="0"/>
              <a:t>Examples: Selenium, JUnit, Appium.</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Performed By:</a:t>
            </a:r>
            <a:r>
              <a:rPr lang="en-US" dirty="0"/>
              <a:t> QA testers or developers.</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Validates actual system behavior.</a:t>
            </a:r>
          </a:p>
          <a:p>
            <a:pPr marL="742950" lvl="1" indent="-285750">
              <a:buFont typeface="Arial" panose="020B0604020202020204" pitchFamily="34" charset="0"/>
              <a:buChar char="•"/>
            </a:pPr>
            <a:r>
              <a:rPr lang="en-US" dirty="0"/>
              <a:t>Identifies runtime errors.</a:t>
            </a:r>
          </a:p>
          <a:p>
            <a:pPr marL="742950" lvl="1" indent="-285750">
              <a:buFont typeface="Arial" panose="020B0604020202020204" pitchFamily="34" charset="0"/>
              <a:buChar char="•"/>
            </a:pPr>
            <a:r>
              <a:rPr lang="en-US" dirty="0"/>
              <a:t>Tests user interactions and end-to-end workflows.</a:t>
            </a:r>
          </a:p>
        </p:txBody>
      </p:sp>
    </p:spTree>
    <p:extLst>
      <p:ext uri="{BB962C8B-B14F-4D97-AF65-F5344CB8AC3E}">
        <p14:creationId xmlns:p14="http://schemas.microsoft.com/office/powerpoint/2010/main" val="249962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797179" y="581604"/>
            <a:ext cx="7886700" cy="994172"/>
          </a:xfrm>
        </p:spPr>
        <p:txBody>
          <a:bodyPr>
            <a:normAutofit/>
          </a:bodyPr>
          <a:lstStyle/>
          <a:p>
            <a:r>
              <a:rPr lang="en-US" sz="2000" b="1" dirty="0">
                <a:solidFill>
                  <a:srgbClr val="FF0000"/>
                </a:solidFill>
              </a:rPr>
              <a:t>				Dynamic  Testing</a:t>
            </a:r>
          </a:p>
        </p:txBody>
      </p:sp>
      <p:pic>
        <p:nvPicPr>
          <p:cNvPr id="1028" name="Picture 4" descr="dynamic testing techniques">
            <a:extLst>
              <a:ext uri="{FF2B5EF4-FFF2-40B4-BE49-F238E27FC236}">
                <a16:creationId xmlns:a16="http://schemas.microsoft.com/office/drawing/2014/main" id="{DC7E9372-B4F7-AE15-9F06-1FABC0C85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090" y="1413507"/>
            <a:ext cx="6708904" cy="473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3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7A652-B5D0-4789-7C2B-DA655406CBF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75DCFE-1D64-3BFC-D570-A9042996B538}"/>
              </a:ext>
            </a:extLst>
          </p:cNvPr>
          <p:cNvSpPr>
            <a:spLocks noGrp="1"/>
          </p:cNvSpPr>
          <p:nvPr>
            <p:ph type="ctrTitle"/>
          </p:nvPr>
        </p:nvSpPr>
        <p:spPr>
          <a:xfrm>
            <a:off x="1524003" y="1999615"/>
            <a:ext cx="9144000" cy="2764028"/>
          </a:xfrm>
        </p:spPr>
        <p:txBody>
          <a:bodyPr anchor="ctr">
            <a:noAutofit/>
          </a:bodyPr>
          <a:lstStyle/>
          <a:p>
            <a:pPr algn="l"/>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Types of Testing</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Functional Testing: Including regression, smoke, sanity, and user acceptance testing</a:t>
            </a:r>
            <a:br>
              <a:rPr lang="en-US" sz="1600" b="1" dirty="0">
                <a:solidFill>
                  <a:schemeClr val="tx1"/>
                </a:solidFill>
                <a:latin typeface="+mn-lt"/>
              </a:rPr>
            </a:br>
            <a:r>
              <a:rPr lang="en-US" sz="1600" b="1" dirty="0">
                <a:solidFill>
                  <a:schemeClr val="tx1"/>
                </a:solidFill>
                <a:latin typeface="+mn-lt"/>
              </a:rPr>
              <a:t>Non-Functional Testing: Including performance, load, stress, usability, and security testing</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Test Planning</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Creating test strategies and test plans</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Resource and environment planning</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Test Design</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Writing test cases and test scripts</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Designing tests based on requirements and specifications</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Test Execution</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Executing test cases and recording results</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Managing test cycles</a:t>
            </a:r>
            <a:br>
              <a:rPr lang="en-US" sz="1600" b="1" dirty="0">
                <a:solidFill>
                  <a:schemeClr val="tx1"/>
                </a:solidFill>
                <a:latin typeface="+mn-lt"/>
              </a:rPr>
            </a:br>
            <a:br>
              <a:rPr lang="en-US" sz="1600" b="1" dirty="0">
                <a:solidFill>
                  <a:schemeClr val="tx1"/>
                </a:solidFill>
                <a:latin typeface="+mn-lt"/>
              </a:rPr>
            </a:br>
            <a:br>
              <a:rPr lang="en-US" sz="1600" b="1" dirty="0">
                <a:solidFill>
                  <a:schemeClr val="tx1"/>
                </a:solidFill>
                <a:latin typeface="+mn-lt"/>
              </a:rPr>
            </a:br>
            <a:endParaRPr lang="en-IN" sz="1600" b="1" dirty="0">
              <a:solidFill>
                <a:schemeClr val="tx1"/>
              </a:solidFill>
              <a:latin typeface="+mn-lt"/>
            </a:endParaRPr>
          </a:p>
        </p:txBody>
      </p:sp>
      <p:sp>
        <p:nvSpPr>
          <p:cNvPr id="9" name="Title 1">
            <a:extLst>
              <a:ext uri="{FF2B5EF4-FFF2-40B4-BE49-F238E27FC236}">
                <a16:creationId xmlns:a16="http://schemas.microsoft.com/office/drawing/2014/main" id="{34D7DFF9-58F8-9882-1D47-2DF35048AAC8}"/>
              </a:ext>
            </a:extLst>
          </p:cNvPr>
          <p:cNvSpPr txBox="1">
            <a:spLocks/>
          </p:cNvSpPr>
          <p:nvPr/>
        </p:nvSpPr>
        <p:spPr>
          <a:xfrm>
            <a:off x="1742059" y="0"/>
            <a:ext cx="8258176" cy="631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IN" sz="2800" dirty="0"/>
              <a:t>Agenda</a:t>
            </a:r>
          </a:p>
        </p:txBody>
      </p:sp>
    </p:spTree>
    <p:extLst>
      <p:ext uri="{BB962C8B-B14F-4D97-AF65-F5344CB8AC3E}">
        <p14:creationId xmlns:p14="http://schemas.microsoft.com/office/powerpoint/2010/main" val="306959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3327085" y="1145136"/>
            <a:ext cx="0" cy="322420"/>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134911" y="360827"/>
            <a:ext cx="9368335" cy="994172"/>
          </a:xfrm>
        </p:spPr>
        <p:txBody>
          <a:bodyPr>
            <a:normAutofit fontScale="90000"/>
          </a:bodyPr>
          <a:lstStyle/>
          <a:p>
            <a:r>
              <a:rPr lang="en-US" sz="2000" b="1" dirty="0">
                <a:latin typeface="+mn-lt"/>
              </a:rPr>
              <a:t>	</a:t>
            </a:r>
            <a:r>
              <a:rPr lang="en-US" sz="2000" b="1" dirty="0">
                <a:solidFill>
                  <a:srgbClr val="FF0000"/>
                </a:solidFill>
                <a:latin typeface="+mn-lt"/>
              </a:rPr>
              <a:t>	Dynamic  Testing </a:t>
            </a:r>
            <a:br>
              <a:rPr lang="en-US" sz="2000" b="1" dirty="0">
                <a:latin typeface="+mn-lt"/>
              </a:rPr>
            </a:br>
            <a:br>
              <a:rPr lang="en-US" sz="2000" b="1" dirty="0">
                <a:latin typeface="+mn-lt"/>
              </a:rPr>
            </a:br>
            <a:r>
              <a:rPr lang="en-US" sz="2000" b="1" dirty="0">
                <a:solidFill>
                  <a:srgbClr val="FF0000"/>
                </a:solidFill>
                <a:latin typeface="+mn-lt"/>
              </a:rPr>
              <a:t>		</a:t>
            </a:r>
            <a:r>
              <a:rPr lang="en-IN" sz="2000" b="1" dirty="0">
                <a:solidFill>
                  <a:srgbClr val="FF0000"/>
                </a:solidFill>
                <a:latin typeface="+mn-lt"/>
              </a:rPr>
              <a:t>Specification-Based Testing Technique</a:t>
            </a:r>
            <a:br>
              <a:rPr lang="en-IN" sz="2000" b="1" dirty="0">
                <a:solidFill>
                  <a:srgbClr val="000000"/>
                </a:solidFill>
                <a:latin typeface="+mn-lt"/>
              </a:rPr>
            </a:br>
            <a:endParaRPr lang="en-US" sz="2000" b="1" dirty="0">
              <a:latin typeface="+mn-lt"/>
            </a:endParaRPr>
          </a:p>
        </p:txBody>
      </p:sp>
      <p:sp>
        <p:nvSpPr>
          <p:cNvPr id="3" name="TextBox 2">
            <a:extLst>
              <a:ext uri="{FF2B5EF4-FFF2-40B4-BE49-F238E27FC236}">
                <a16:creationId xmlns:a16="http://schemas.microsoft.com/office/drawing/2014/main" id="{63D40A9D-DFE9-91DB-93B5-B70672D4B76F}"/>
              </a:ext>
            </a:extLst>
          </p:cNvPr>
          <p:cNvSpPr txBox="1"/>
          <p:nvPr/>
        </p:nvSpPr>
        <p:spPr>
          <a:xfrm>
            <a:off x="795689" y="1460268"/>
            <a:ext cx="8292134" cy="2246769"/>
          </a:xfrm>
          <a:prstGeom prst="rect">
            <a:avLst/>
          </a:prstGeom>
          <a:noFill/>
        </p:spPr>
        <p:txBody>
          <a:bodyPr wrap="square">
            <a:spAutoFit/>
          </a:bodyPr>
          <a:lstStyle/>
          <a:p>
            <a:pPr algn="l"/>
            <a:r>
              <a:rPr lang="en-US" sz="2000" b="1" dirty="0"/>
              <a:t>Specification-Based Testing Techniques</a:t>
            </a:r>
            <a:r>
              <a:rPr lang="en-US" sz="2000" dirty="0"/>
              <a:t> (also known as </a:t>
            </a:r>
            <a:r>
              <a:rPr lang="en-US" sz="2000" b="1" dirty="0"/>
              <a:t>Black-Box Testing Techniques</a:t>
            </a:r>
            <a:r>
              <a:rPr lang="en-US" sz="2000" dirty="0"/>
              <a:t>) are a subset of </a:t>
            </a:r>
            <a:r>
              <a:rPr lang="en-US" sz="2000" b="1" dirty="0"/>
              <a:t>Dynamic Testing</a:t>
            </a:r>
            <a:r>
              <a:rPr lang="en-US" sz="2000" dirty="0"/>
              <a:t> used to verify that the software meets its functional specifications without requiring knowledge of its internal code or structure. </a:t>
            </a:r>
          </a:p>
          <a:p>
            <a:pPr algn="l"/>
            <a:endParaRPr lang="en-US" sz="2000" dirty="0"/>
          </a:p>
          <a:p>
            <a:pPr algn="l"/>
            <a:r>
              <a:rPr lang="en-US" sz="2000" dirty="0"/>
              <a:t>These techniques derive test cases based on the software's specifications, requirements, or user stories.</a:t>
            </a:r>
            <a:endParaRPr lang="en-US" sz="2000" b="1" dirty="0">
              <a:solidFill>
                <a:srgbClr val="000000"/>
              </a:solidFill>
            </a:endParaRPr>
          </a:p>
        </p:txBody>
      </p:sp>
    </p:spTree>
    <p:extLst>
      <p:ext uri="{BB962C8B-B14F-4D97-AF65-F5344CB8AC3E}">
        <p14:creationId xmlns:p14="http://schemas.microsoft.com/office/powerpoint/2010/main" val="18716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1290358" y="692696"/>
            <a:ext cx="7886700" cy="994172"/>
          </a:xfrm>
        </p:spPr>
        <p:txBody>
          <a:bodyPr>
            <a:normAutofit fontScale="90000"/>
          </a:bodyPr>
          <a:lstStyle/>
          <a:p>
            <a:r>
              <a:rPr lang="en-US" sz="2000" b="1" dirty="0">
                <a:solidFill>
                  <a:srgbClr val="FF0000"/>
                </a:solidFill>
                <a:latin typeface="+mn-lt"/>
              </a:rPr>
              <a:t>Dynamic  Testing </a:t>
            </a:r>
            <a:br>
              <a:rPr lang="en-US" sz="2000" b="1" dirty="0">
                <a:latin typeface="+mn-lt"/>
              </a:rPr>
            </a:br>
            <a:br>
              <a:rPr lang="en-US" sz="2000" b="1" dirty="0">
                <a:latin typeface="+mn-lt"/>
              </a:rPr>
            </a:br>
            <a:r>
              <a:rPr lang="en-IN" sz="2000" b="1" dirty="0">
                <a:solidFill>
                  <a:srgbClr val="FF0000"/>
                </a:solidFill>
                <a:latin typeface="+mn-lt"/>
              </a:rPr>
              <a:t>Specification-Based Testing Technique</a:t>
            </a:r>
            <a:br>
              <a:rPr lang="en-IN" sz="2000" b="1" dirty="0">
                <a:solidFill>
                  <a:srgbClr val="000000"/>
                </a:solidFill>
                <a:latin typeface="+mn-lt"/>
              </a:rPr>
            </a:br>
            <a:endParaRPr lang="en-US" sz="2000" b="1" dirty="0">
              <a:latin typeface="+mn-lt"/>
            </a:endParaRPr>
          </a:p>
        </p:txBody>
      </p:sp>
      <p:sp>
        <p:nvSpPr>
          <p:cNvPr id="3" name="TextBox 2">
            <a:extLst>
              <a:ext uri="{FF2B5EF4-FFF2-40B4-BE49-F238E27FC236}">
                <a16:creationId xmlns:a16="http://schemas.microsoft.com/office/drawing/2014/main" id="{63D40A9D-DFE9-91DB-93B5-B70672D4B76F}"/>
              </a:ext>
            </a:extLst>
          </p:cNvPr>
          <p:cNvSpPr txBox="1"/>
          <p:nvPr/>
        </p:nvSpPr>
        <p:spPr>
          <a:xfrm>
            <a:off x="1296944" y="2056771"/>
            <a:ext cx="8386702" cy="3477875"/>
          </a:xfrm>
          <a:prstGeom prst="rect">
            <a:avLst/>
          </a:prstGeom>
          <a:noFill/>
        </p:spPr>
        <p:txBody>
          <a:bodyPr wrap="square">
            <a:spAutoFit/>
          </a:bodyPr>
          <a:lstStyle/>
          <a:p>
            <a:pPr algn="l"/>
            <a:r>
              <a:rPr lang="en-US" sz="2000" b="1" dirty="0">
                <a:solidFill>
                  <a:srgbClr val="000000"/>
                </a:solidFill>
              </a:rPr>
              <a:t>Following are the types of specification Based testing techniques:</a:t>
            </a:r>
            <a:br>
              <a:rPr lang="en-US" sz="2000" b="1" dirty="0"/>
            </a:br>
            <a:br>
              <a:rPr lang="en-US" sz="2000" b="1" dirty="0"/>
            </a:br>
            <a:r>
              <a:rPr lang="en-US" sz="2000" b="1" dirty="0" err="1">
                <a:solidFill>
                  <a:srgbClr val="000000"/>
                </a:solidFill>
              </a:rPr>
              <a:t>i</a:t>
            </a:r>
            <a:r>
              <a:rPr lang="en-US" sz="2000" b="1" dirty="0">
                <a:solidFill>
                  <a:srgbClr val="000000"/>
                </a:solidFill>
              </a:rPr>
              <a:t>) Equivalence Partitioning</a:t>
            </a:r>
          </a:p>
          <a:p>
            <a:pPr algn="l"/>
            <a:br>
              <a:rPr lang="en-US" sz="2000" b="1" dirty="0"/>
            </a:br>
            <a:r>
              <a:rPr lang="en-US" sz="2000" b="1" dirty="0">
                <a:solidFill>
                  <a:srgbClr val="000000"/>
                </a:solidFill>
              </a:rPr>
              <a:t>ii) Boundary Value Analysis</a:t>
            </a:r>
          </a:p>
          <a:p>
            <a:pPr algn="l"/>
            <a:br>
              <a:rPr lang="en-US" sz="2000" b="1" dirty="0"/>
            </a:br>
            <a:r>
              <a:rPr lang="en-US" sz="2000" b="1" dirty="0">
                <a:solidFill>
                  <a:srgbClr val="000000"/>
                </a:solidFill>
              </a:rPr>
              <a:t>iii) Decision Tables</a:t>
            </a:r>
          </a:p>
          <a:p>
            <a:pPr algn="l"/>
            <a:br>
              <a:rPr lang="en-US" sz="2000" b="1" dirty="0"/>
            </a:br>
            <a:r>
              <a:rPr lang="en-US" sz="2000" b="1" dirty="0">
                <a:solidFill>
                  <a:srgbClr val="000000"/>
                </a:solidFill>
              </a:rPr>
              <a:t>iv) State Transition</a:t>
            </a:r>
          </a:p>
          <a:p>
            <a:pPr algn="l"/>
            <a:endParaRPr lang="en-US" sz="2000" b="1" dirty="0">
              <a:solidFill>
                <a:srgbClr val="000000"/>
              </a:solidFill>
            </a:endParaRPr>
          </a:p>
          <a:p>
            <a:pPr algn="l"/>
            <a:r>
              <a:rPr lang="en-US" sz="2000" b="1" dirty="0">
                <a:solidFill>
                  <a:srgbClr val="000000"/>
                </a:solidFill>
              </a:rPr>
              <a:t>v) Use case testing</a:t>
            </a:r>
          </a:p>
        </p:txBody>
      </p:sp>
    </p:spTree>
    <p:extLst>
      <p:ext uri="{BB962C8B-B14F-4D97-AF65-F5344CB8AC3E}">
        <p14:creationId xmlns:p14="http://schemas.microsoft.com/office/powerpoint/2010/main" val="10421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787308" y="189192"/>
            <a:ext cx="8611524" cy="994172"/>
          </a:xfrm>
        </p:spPr>
        <p:txBody>
          <a:bodyPr>
            <a:noAutofit/>
          </a:bodyPr>
          <a:lstStyle/>
          <a:p>
            <a:br>
              <a:rPr lang="en-IN" sz="2000" b="1" dirty="0">
                <a:solidFill>
                  <a:srgbClr val="FF0000"/>
                </a:solidFill>
                <a:latin typeface="+mn-lt"/>
              </a:rPr>
            </a:br>
            <a:r>
              <a:rPr lang="en-IN" sz="2000" b="1" dirty="0">
                <a:solidFill>
                  <a:srgbClr val="FF0000"/>
                </a:solidFill>
                <a:latin typeface="+mn-lt"/>
              </a:rPr>
              <a:t>Equivalence Partitioning</a:t>
            </a:r>
            <a:br>
              <a:rPr lang="en-IN" sz="2000" b="1" dirty="0">
                <a:solidFill>
                  <a:srgbClr val="000000"/>
                </a:solidFill>
                <a:latin typeface="+mn-lt"/>
              </a:rPr>
            </a:br>
            <a:endParaRPr lang="en-US" sz="2000" b="1" dirty="0">
              <a:latin typeface="+mn-lt"/>
            </a:endParaRPr>
          </a:p>
        </p:txBody>
      </p:sp>
      <p:sp>
        <p:nvSpPr>
          <p:cNvPr id="3" name="TextBox 2">
            <a:extLst>
              <a:ext uri="{FF2B5EF4-FFF2-40B4-BE49-F238E27FC236}">
                <a16:creationId xmlns:a16="http://schemas.microsoft.com/office/drawing/2014/main" id="{ED1C6B71-C461-B78F-6F27-592B67BB1732}"/>
              </a:ext>
            </a:extLst>
          </p:cNvPr>
          <p:cNvSpPr txBox="1"/>
          <p:nvPr/>
        </p:nvSpPr>
        <p:spPr>
          <a:xfrm>
            <a:off x="791356" y="1381788"/>
            <a:ext cx="8201824" cy="4832092"/>
          </a:xfrm>
          <a:prstGeom prst="rect">
            <a:avLst/>
          </a:prstGeom>
          <a:noFill/>
        </p:spPr>
        <p:txBody>
          <a:bodyPr wrap="square">
            <a:spAutoFit/>
          </a:bodyPr>
          <a:lstStyle/>
          <a:p>
            <a:r>
              <a:rPr lang="en-US" b="1" dirty="0"/>
              <a:t>Equivalence Partitioning (EP)</a:t>
            </a:r>
          </a:p>
          <a:p>
            <a:endParaRPr lang="en-US" b="1" dirty="0"/>
          </a:p>
          <a:p>
            <a:pPr>
              <a:buFont typeface="Arial" panose="020B0604020202020204" pitchFamily="34" charset="0"/>
              <a:buChar char="•"/>
            </a:pPr>
            <a:r>
              <a:rPr lang="en-US" b="1" dirty="0"/>
              <a:t>Purpose:</a:t>
            </a:r>
            <a:r>
              <a:rPr lang="en-US" dirty="0"/>
              <a:t> Divides input data into equivalent partitions or classes that are expected to behave similarly.</a:t>
            </a:r>
          </a:p>
          <a:p>
            <a:pPr>
              <a:buFont typeface="Arial" panose="020B0604020202020204" pitchFamily="34" charset="0"/>
              <a:buChar char="•"/>
            </a:pPr>
            <a:endParaRPr lang="en-US" dirty="0"/>
          </a:p>
          <a:p>
            <a:pPr>
              <a:buFont typeface="Arial" panose="020B0604020202020204" pitchFamily="34" charset="0"/>
              <a:buChar char="•"/>
            </a:pPr>
            <a:r>
              <a:rPr lang="en-US" b="1" dirty="0"/>
              <a:t>Approach:</a:t>
            </a:r>
            <a:endParaRPr lang="en-US" dirty="0"/>
          </a:p>
          <a:p>
            <a:pPr marL="742950" lvl="1" indent="-285750">
              <a:buFont typeface="Arial" panose="020B0604020202020204" pitchFamily="34" charset="0"/>
              <a:buChar char="•"/>
            </a:pPr>
            <a:r>
              <a:rPr lang="en-US" dirty="0"/>
              <a:t>Identify valid and invalid partitions for input data.</a:t>
            </a:r>
          </a:p>
          <a:p>
            <a:pPr marL="742950" lvl="1" indent="-285750">
              <a:buFont typeface="Arial" panose="020B0604020202020204" pitchFamily="34" charset="0"/>
              <a:buChar char="•"/>
            </a:pPr>
            <a:r>
              <a:rPr lang="en-US" dirty="0"/>
              <a:t>Select one representative test case from each partition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r>
              <a:rPr lang="en-US" dirty="0"/>
              <a:t> For an input field that accepts numbers from 1 to 100:</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Valid partitions: [1-100].</a:t>
            </a:r>
          </a:p>
          <a:p>
            <a:pPr marL="742950" lvl="1" indent="-285750">
              <a:buFont typeface="Arial" panose="020B0604020202020204" pitchFamily="34" charset="0"/>
              <a:buChar char="•"/>
            </a:pPr>
            <a:r>
              <a:rPr lang="en-US" dirty="0"/>
              <a:t>Invalid partitions: [&lt;1], [&gt;100]</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Benefits:</a:t>
            </a:r>
            <a:r>
              <a:rPr lang="en-US" dirty="0"/>
              <a:t> Reduces the total number of test cases while maintaining coverage.</a:t>
            </a:r>
          </a:p>
          <a:p>
            <a:pPr algn="l">
              <a:buFont typeface="Arial" panose="020B0604020202020204" pitchFamily="34" charset="0"/>
              <a:buChar char="•"/>
            </a:pPr>
            <a:endParaRPr lang="en-US" sz="2000" b="1" dirty="0">
              <a:ea typeface="+mj-ea"/>
              <a:cs typeface="+mj-cs"/>
            </a:endParaRPr>
          </a:p>
        </p:txBody>
      </p:sp>
    </p:spTree>
    <p:extLst>
      <p:ext uri="{BB962C8B-B14F-4D97-AF65-F5344CB8AC3E}">
        <p14:creationId xmlns:p14="http://schemas.microsoft.com/office/powerpoint/2010/main" val="3890489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1053326" y="673049"/>
            <a:ext cx="6766920" cy="994172"/>
          </a:xfrm>
        </p:spPr>
        <p:txBody>
          <a:bodyPr>
            <a:noAutofit/>
          </a:bodyPr>
          <a:lstStyle/>
          <a:p>
            <a:r>
              <a:rPr lang="en-IN" sz="2000" b="1" dirty="0">
                <a:solidFill>
                  <a:srgbClr val="FF0000"/>
                </a:solidFill>
                <a:latin typeface="+mn-lt"/>
              </a:rPr>
              <a:t>Equivalence Partitioning</a:t>
            </a:r>
            <a:br>
              <a:rPr lang="en-IN" sz="2000" b="1" dirty="0">
                <a:solidFill>
                  <a:srgbClr val="000000"/>
                </a:solidFill>
                <a:latin typeface="+mn-lt"/>
              </a:rPr>
            </a:br>
            <a:endParaRPr lang="en-US" sz="20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300082"/>
          </a:xfrm>
          <a:prstGeom prst="rect">
            <a:avLst/>
          </a:prstGeom>
          <a:noFill/>
        </p:spPr>
        <p:txBody>
          <a:bodyPr wrap="square">
            <a:spAutoFit/>
          </a:bodyPr>
          <a:lstStyle/>
          <a:p>
            <a:r>
              <a:rPr lang="en-IN" sz="1350" dirty="0"/>
              <a:t> </a:t>
            </a:r>
          </a:p>
        </p:txBody>
      </p:sp>
      <p:pic>
        <p:nvPicPr>
          <p:cNvPr id="9" name="Picture 8">
            <a:extLst>
              <a:ext uri="{FF2B5EF4-FFF2-40B4-BE49-F238E27FC236}">
                <a16:creationId xmlns:a16="http://schemas.microsoft.com/office/drawing/2014/main" id="{E5642D4A-C77D-F619-79D7-D933363E35F7}"/>
              </a:ext>
            </a:extLst>
          </p:cNvPr>
          <p:cNvPicPr>
            <a:picLocks noChangeAspect="1"/>
          </p:cNvPicPr>
          <p:nvPr/>
        </p:nvPicPr>
        <p:blipFill>
          <a:blip r:embed="rId2"/>
          <a:stretch>
            <a:fillRect/>
          </a:stretch>
        </p:blipFill>
        <p:spPr>
          <a:xfrm>
            <a:off x="1166036" y="1746965"/>
            <a:ext cx="8007944" cy="4009258"/>
          </a:xfrm>
          <a:prstGeom prst="rect">
            <a:avLst/>
          </a:prstGeom>
        </p:spPr>
      </p:pic>
    </p:spTree>
    <p:extLst>
      <p:ext uri="{BB962C8B-B14F-4D97-AF65-F5344CB8AC3E}">
        <p14:creationId xmlns:p14="http://schemas.microsoft.com/office/powerpoint/2010/main" val="2006858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909585" y="842873"/>
            <a:ext cx="6766920" cy="994172"/>
          </a:xfrm>
        </p:spPr>
        <p:txBody>
          <a:bodyPr>
            <a:noAutofit/>
          </a:bodyPr>
          <a:lstStyle/>
          <a:p>
            <a:r>
              <a:rPr lang="en-IN" sz="2000" b="1" dirty="0">
                <a:solidFill>
                  <a:srgbClr val="FF0000"/>
                </a:solidFill>
                <a:latin typeface="+mn-lt"/>
              </a:rPr>
              <a:t>Equivalence Partitioning</a:t>
            </a:r>
            <a:br>
              <a:rPr lang="en-IN" sz="2000" b="1" dirty="0">
                <a:solidFill>
                  <a:srgbClr val="FF0000"/>
                </a:solidFill>
                <a:latin typeface="+mn-lt"/>
              </a:rPr>
            </a:br>
            <a:endParaRPr lang="en-US" sz="2000" b="1" dirty="0">
              <a:solidFill>
                <a:srgbClr val="FF0000"/>
              </a:solidFill>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300082"/>
          </a:xfrm>
          <a:prstGeom prst="rect">
            <a:avLst/>
          </a:prstGeom>
          <a:noFill/>
        </p:spPr>
        <p:txBody>
          <a:bodyPr wrap="square">
            <a:spAutoFit/>
          </a:bodyPr>
          <a:lstStyle/>
          <a:p>
            <a:r>
              <a:rPr lang="en-IN" sz="1350" dirty="0"/>
              <a:t> </a:t>
            </a:r>
          </a:p>
        </p:txBody>
      </p:sp>
      <p:pic>
        <p:nvPicPr>
          <p:cNvPr id="3" name="Picture 2">
            <a:extLst>
              <a:ext uri="{FF2B5EF4-FFF2-40B4-BE49-F238E27FC236}">
                <a16:creationId xmlns:a16="http://schemas.microsoft.com/office/drawing/2014/main" id="{B283ACBD-7F19-860E-64E8-EE6B5C4C6E6A}"/>
              </a:ext>
            </a:extLst>
          </p:cNvPr>
          <p:cNvPicPr>
            <a:picLocks noChangeAspect="1"/>
          </p:cNvPicPr>
          <p:nvPr/>
        </p:nvPicPr>
        <p:blipFill>
          <a:blip r:embed="rId2"/>
          <a:stretch>
            <a:fillRect/>
          </a:stretch>
        </p:blipFill>
        <p:spPr>
          <a:xfrm>
            <a:off x="973630" y="1971816"/>
            <a:ext cx="5673480" cy="3109574"/>
          </a:xfrm>
          <a:prstGeom prst="rect">
            <a:avLst/>
          </a:prstGeom>
        </p:spPr>
      </p:pic>
    </p:spTree>
    <p:extLst>
      <p:ext uri="{BB962C8B-B14F-4D97-AF65-F5344CB8AC3E}">
        <p14:creationId xmlns:p14="http://schemas.microsoft.com/office/powerpoint/2010/main" val="314665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1006857" y="708172"/>
            <a:ext cx="6766920" cy="994172"/>
          </a:xfrm>
        </p:spPr>
        <p:txBody>
          <a:bodyPr>
            <a:noAutofit/>
          </a:bodyPr>
          <a:lstStyle/>
          <a:p>
            <a:r>
              <a:rPr lang="en-IN" sz="2000" b="1" dirty="0">
                <a:solidFill>
                  <a:srgbClr val="FF0000"/>
                </a:solidFill>
                <a:latin typeface="Open Sans" panose="020B0606030504020204" pitchFamily="34" charset="0"/>
              </a:rPr>
              <a:t>Boundary Value Analysis</a:t>
            </a:r>
            <a:br>
              <a:rPr lang="en-IN" sz="2000" b="1" dirty="0">
                <a:latin typeface="+mn-lt"/>
              </a:rPr>
            </a:br>
            <a:endParaRPr lang="en-US" sz="20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8" name="TextBox 7">
            <a:extLst>
              <a:ext uri="{FF2B5EF4-FFF2-40B4-BE49-F238E27FC236}">
                <a16:creationId xmlns:a16="http://schemas.microsoft.com/office/drawing/2014/main" id="{8DAA06C8-B2DC-BF3A-07CE-219190E0402A}"/>
              </a:ext>
            </a:extLst>
          </p:cNvPr>
          <p:cNvSpPr txBox="1"/>
          <p:nvPr/>
        </p:nvSpPr>
        <p:spPr>
          <a:xfrm>
            <a:off x="954391" y="1536617"/>
            <a:ext cx="8804205" cy="3734356"/>
          </a:xfrm>
          <a:prstGeom prst="rect">
            <a:avLst/>
          </a:prstGeom>
          <a:noFill/>
        </p:spPr>
        <p:txBody>
          <a:bodyPr wrap="square">
            <a:spAutoFit/>
          </a:bodyPr>
          <a:lstStyle/>
          <a:p>
            <a:pPr fontAlgn="base">
              <a:buFont typeface="Arial" panose="020B0604020202020204" pitchFamily="34" charset="0"/>
              <a:buChar char="•"/>
            </a:pPr>
            <a:r>
              <a:rPr lang="en-US" sz="2000" b="1" dirty="0"/>
              <a:t>A boundary value for a valid partition is a valid boundary value.</a:t>
            </a:r>
          </a:p>
          <a:p>
            <a:pPr fontAlgn="base">
              <a:buFont typeface="Arial" panose="020B0604020202020204" pitchFamily="34" charset="0"/>
              <a:buChar char="•"/>
            </a:pPr>
            <a:endParaRPr lang="en-US" sz="2000" b="1" dirty="0"/>
          </a:p>
          <a:p>
            <a:pPr fontAlgn="base">
              <a:spcBef>
                <a:spcPts val="750"/>
              </a:spcBef>
              <a:buFont typeface="Arial" panose="020B0604020202020204" pitchFamily="34" charset="0"/>
              <a:buChar char="•"/>
            </a:pPr>
            <a:r>
              <a:rPr lang="en-US" sz="2000" b="1" dirty="0"/>
              <a:t>A boundary value for an invalid partition is an invalid boundary value.</a:t>
            </a:r>
          </a:p>
          <a:p>
            <a:pPr fontAlgn="base">
              <a:spcBef>
                <a:spcPts val="750"/>
              </a:spcBef>
              <a:buFont typeface="Arial" panose="020B0604020202020204" pitchFamily="34" charset="0"/>
              <a:buChar char="•"/>
            </a:pPr>
            <a:endParaRPr lang="en-US" sz="2000" b="1" dirty="0"/>
          </a:p>
          <a:p>
            <a:pPr fontAlgn="base">
              <a:spcBef>
                <a:spcPts val="750"/>
              </a:spcBef>
              <a:buFont typeface="Arial" panose="020B0604020202020204" pitchFamily="34" charset="0"/>
              <a:buChar char="•"/>
            </a:pPr>
            <a:r>
              <a:rPr lang="en-US" sz="2000" b="1" dirty="0"/>
              <a:t>For each variable we check-</a:t>
            </a:r>
          </a:p>
          <a:p>
            <a:pPr marL="557213" lvl="1" indent="-214313" fontAlgn="base">
              <a:spcBef>
                <a:spcPts val="375"/>
              </a:spcBef>
              <a:buFont typeface="Arial" panose="020B0604020202020204" pitchFamily="34" charset="0"/>
              <a:buChar char="•"/>
            </a:pPr>
            <a:r>
              <a:rPr lang="en-US" sz="2000" b="1" dirty="0"/>
              <a:t>Minimum value.</a:t>
            </a:r>
          </a:p>
          <a:p>
            <a:pPr marL="557213" lvl="1" indent="-214313" fontAlgn="base">
              <a:spcBef>
                <a:spcPts val="375"/>
              </a:spcBef>
              <a:buFont typeface="Arial" panose="020B0604020202020204" pitchFamily="34" charset="0"/>
              <a:buChar char="•"/>
            </a:pPr>
            <a:r>
              <a:rPr lang="en-US" sz="2000" b="1" dirty="0"/>
              <a:t>Just above the minimum.</a:t>
            </a:r>
          </a:p>
          <a:p>
            <a:pPr marL="557213" lvl="1" indent="-214313" fontAlgn="base">
              <a:spcBef>
                <a:spcPts val="375"/>
              </a:spcBef>
              <a:buFont typeface="Arial" panose="020B0604020202020204" pitchFamily="34" charset="0"/>
              <a:buChar char="•"/>
            </a:pPr>
            <a:r>
              <a:rPr lang="en-US" sz="2000" b="1" dirty="0"/>
              <a:t>Nominal Value.</a:t>
            </a:r>
          </a:p>
          <a:p>
            <a:pPr marL="557213" lvl="1" indent="-214313" fontAlgn="base">
              <a:spcBef>
                <a:spcPts val="375"/>
              </a:spcBef>
              <a:buFont typeface="Arial" panose="020B0604020202020204" pitchFamily="34" charset="0"/>
              <a:buChar char="•"/>
            </a:pPr>
            <a:r>
              <a:rPr lang="en-US" sz="2000" b="1" dirty="0"/>
              <a:t>Just below Max value.</a:t>
            </a:r>
          </a:p>
          <a:p>
            <a:pPr marL="557213" lvl="1" indent="-214313" fontAlgn="base">
              <a:spcBef>
                <a:spcPts val="375"/>
              </a:spcBef>
              <a:buFont typeface="Arial" panose="020B0604020202020204" pitchFamily="34" charset="0"/>
              <a:buChar char="•"/>
            </a:pPr>
            <a:r>
              <a:rPr lang="en-US" sz="2000" b="1" dirty="0"/>
              <a:t>Max value.</a:t>
            </a:r>
          </a:p>
        </p:txBody>
      </p:sp>
    </p:spTree>
    <p:extLst>
      <p:ext uri="{BB962C8B-B14F-4D97-AF65-F5344CB8AC3E}">
        <p14:creationId xmlns:p14="http://schemas.microsoft.com/office/powerpoint/2010/main" val="1757897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921356" y="690932"/>
            <a:ext cx="8387535" cy="994172"/>
          </a:xfrm>
        </p:spPr>
        <p:txBody>
          <a:bodyPr>
            <a:normAutofit/>
          </a:bodyPr>
          <a:lstStyle/>
          <a:p>
            <a:r>
              <a:rPr lang="en-IN" sz="1800" b="1" dirty="0">
                <a:solidFill>
                  <a:srgbClr val="FF0000"/>
                </a:solidFill>
                <a:latin typeface="Open Sans" panose="020B0606030504020204" pitchFamily="34" charset="0"/>
              </a:rPr>
              <a:t>Boundary Value Analysis</a:t>
            </a:r>
            <a:br>
              <a:rPr lang="en-IN" sz="1800" b="1" dirty="0">
                <a:solidFill>
                  <a:srgbClr val="FF0000"/>
                </a:solidFill>
                <a:latin typeface="+mn-lt"/>
              </a:rPr>
            </a:br>
            <a:endParaRPr lang="en-US" sz="1800" b="1" dirty="0">
              <a:solidFill>
                <a:srgbClr val="FF0000"/>
              </a:solidFill>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300082"/>
          </a:xfrm>
          <a:prstGeom prst="rect">
            <a:avLst/>
          </a:prstGeom>
          <a:noFill/>
        </p:spPr>
        <p:txBody>
          <a:bodyPr wrap="square">
            <a:spAutoFit/>
          </a:bodyPr>
          <a:lstStyle/>
          <a:p>
            <a:r>
              <a:rPr lang="en-IN" sz="1350" dirty="0"/>
              <a:t> </a:t>
            </a:r>
          </a:p>
        </p:txBody>
      </p:sp>
      <p:pic>
        <p:nvPicPr>
          <p:cNvPr id="10" name="Picture 9">
            <a:extLst>
              <a:ext uri="{FF2B5EF4-FFF2-40B4-BE49-F238E27FC236}">
                <a16:creationId xmlns:a16="http://schemas.microsoft.com/office/drawing/2014/main" id="{AED44429-9DE9-B38D-CF47-8CCB71A2E295}"/>
              </a:ext>
            </a:extLst>
          </p:cNvPr>
          <p:cNvPicPr>
            <a:picLocks noChangeAspect="1"/>
          </p:cNvPicPr>
          <p:nvPr/>
        </p:nvPicPr>
        <p:blipFill>
          <a:blip r:embed="rId2"/>
          <a:stretch>
            <a:fillRect/>
          </a:stretch>
        </p:blipFill>
        <p:spPr>
          <a:xfrm>
            <a:off x="1024581" y="1668677"/>
            <a:ext cx="7699695" cy="3131008"/>
          </a:xfrm>
          <a:prstGeom prst="rect">
            <a:avLst/>
          </a:prstGeom>
        </p:spPr>
      </p:pic>
    </p:spTree>
    <p:extLst>
      <p:ext uri="{BB962C8B-B14F-4D97-AF65-F5344CB8AC3E}">
        <p14:creationId xmlns:p14="http://schemas.microsoft.com/office/powerpoint/2010/main" val="2525236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823779" y="634384"/>
            <a:ext cx="9384522" cy="994172"/>
          </a:xfrm>
        </p:spPr>
        <p:txBody>
          <a:bodyPr>
            <a:noAutofit/>
          </a:bodyPr>
          <a:lstStyle/>
          <a:p>
            <a:r>
              <a:rPr lang="en-IN" sz="2000" b="1" dirty="0">
                <a:solidFill>
                  <a:srgbClr val="FF0000"/>
                </a:solidFill>
                <a:latin typeface="+mn-lt"/>
              </a:rPr>
              <a:t>Decision Tables</a:t>
            </a:r>
            <a:br>
              <a:rPr lang="en-IN" sz="2000" dirty="0">
                <a:solidFill>
                  <a:srgbClr val="000000"/>
                </a:solidFill>
                <a:latin typeface="+mn-lt"/>
              </a:rPr>
            </a:br>
            <a:br>
              <a:rPr lang="en-IN" sz="2000" b="1" dirty="0">
                <a:latin typeface="+mn-lt"/>
              </a:rPr>
            </a:br>
            <a:endParaRPr lang="en-US" sz="20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4" name="Rectangle 2">
            <a:extLst>
              <a:ext uri="{FF2B5EF4-FFF2-40B4-BE49-F238E27FC236}">
                <a16:creationId xmlns:a16="http://schemas.microsoft.com/office/drawing/2014/main" id="{5E3C6302-61B7-D7B8-7954-7C8858DD3DAD}"/>
              </a:ext>
            </a:extLst>
          </p:cNvPr>
          <p:cNvSpPr>
            <a:spLocks noChangeArrowheads="1"/>
          </p:cNvSpPr>
          <p:nvPr/>
        </p:nvSpPr>
        <p:spPr bwMode="auto">
          <a:xfrm>
            <a:off x="674557" y="1417611"/>
            <a:ext cx="88692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Purpose:</a:t>
            </a:r>
            <a:r>
              <a:rPr kumimoji="0" lang="en-US" altLang="en-US" b="0" i="0" u="none" strike="noStrike" cap="none" normalizeH="0" baseline="0" dirty="0">
                <a:ln>
                  <a:noFill/>
                </a:ln>
                <a:solidFill>
                  <a:schemeClr val="tx1"/>
                </a:solidFill>
                <a:effectLst/>
                <a:latin typeface="+mj-lt"/>
              </a:rPr>
              <a:t> Validates combinations of inputs and their corresponding system actions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  </a:t>
            </a:r>
            <a:r>
              <a:rPr kumimoji="0" lang="en-US" altLang="en-US" b="0" i="0" u="none" strike="noStrike" cap="none" normalizeH="0" baseline="0" dirty="0">
                <a:ln>
                  <a:noFill/>
                </a:ln>
                <a:solidFill>
                  <a:schemeClr val="tx1"/>
                </a:solidFill>
                <a:effectLst/>
                <a:latin typeface="+mj-lt"/>
              </a:rPr>
              <a:t>using a decision table.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Identify possible inputs (conditions) and their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Define the expected outputs (actions) for each combination.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Example:</a:t>
            </a:r>
            <a:r>
              <a:rPr kumimoji="0" lang="en-US" altLang="en-US" b="0" i="0" u="none" strike="noStrike" cap="none" normalizeH="0" baseline="0" dirty="0">
                <a:ln>
                  <a:noFill/>
                </a:ln>
                <a:solidFill>
                  <a:schemeClr val="tx1"/>
                </a:solidFill>
                <a:effectLst/>
                <a:latin typeface="+mj-lt"/>
              </a:rPr>
              <a:t> For a login system with inputs "Valid Username" and "Valid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Conditions: {Valid/Invalid Username}, {Valid/Invalid Password}.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Outputs: Login Success, Login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Benefits:</a:t>
            </a:r>
            <a:r>
              <a:rPr kumimoji="0" lang="en-US" altLang="en-US" b="0" i="0" u="none" strike="noStrike" cap="none" normalizeH="0" baseline="0" dirty="0">
                <a:ln>
                  <a:noFill/>
                </a:ln>
                <a:solidFill>
                  <a:schemeClr val="tx1"/>
                </a:solidFill>
                <a:effectLst/>
                <a:latin typeface="+mj-lt"/>
              </a:rPr>
              <a:t> Helps ensure complete coverage of combinations,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  </a:t>
            </a:r>
            <a:r>
              <a:rPr kumimoji="0" lang="en-US" altLang="en-US" b="0" i="0" u="none" strike="noStrike" cap="none" normalizeH="0" baseline="0" dirty="0">
                <a:ln>
                  <a:noFill/>
                </a:ln>
                <a:solidFill>
                  <a:schemeClr val="tx1"/>
                </a:solidFill>
                <a:effectLst/>
                <a:latin typeface="+mj-lt"/>
              </a:rPr>
              <a:t>particularly for complex business rules </a:t>
            </a:r>
          </a:p>
        </p:txBody>
      </p:sp>
    </p:spTree>
    <p:extLst>
      <p:ext uri="{BB962C8B-B14F-4D97-AF65-F5344CB8AC3E}">
        <p14:creationId xmlns:p14="http://schemas.microsoft.com/office/powerpoint/2010/main" val="3120382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909871" y="835266"/>
            <a:ext cx="6766920" cy="994172"/>
          </a:xfrm>
        </p:spPr>
        <p:txBody>
          <a:bodyPr>
            <a:noAutofit/>
          </a:bodyPr>
          <a:lstStyle/>
          <a:p>
            <a:r>
              <a:rPr lang="en-IN" sz="2000" b="1" dirty="0">
                <a:solidFill>
                  <a:srgbClr val="FF0000"/>
                </a:solidFill>
                <a:latin typeface="+mn-lt"/>
              </a:rPr>
              <a:t>Decision Tables</a:t>
            </a:r>
            <a:br>
              <a:rPr lang="en-IN" sz="2000" b="1" dirty="0">
                <a:solidFill>
                  <a:srgbClr val="000000"/>
                </a:solidFill>
                <a:latin typeface="+mn-lt"/>
              </a:rPr>
            </a:br>
            <a:br>
              <a:rPr lang="en-IN" sz="2000" b="1" dirty="0">
                <a:latin typeface="+mn-lt"/>
              </a:rPr>
            </a:br>
            <a:endParaRPr lang="en-US" sz="20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b="1" dirty="0"/>
              <a:t> </a:t>
            </a:r>
          </a:p>
        </p:txBody>
      </p:sp>
      <p:pic>
        <p:nvPicPr>
          <p:cNvPr id="3074" name="Picture 2" descr="Table&#10;&#10;Description automatically generated">
            <a:extLst>
              <a:ext uri="{FF2B5EF4-FFF2-40B4-BE49-F238E27FC236}">
                <a16:creationId xmlns:a16="http://schemas.microsoft.com/office/drawing/2014/main" id="{2FD8D24D-B0EF-C1CF-7B66-3D0C2CC48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55" y="1857199"/>
            <a:ext cx="8091722" cy="353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578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426682" y="687762"/>
            <a:ext cx="6766920" cy="1319789"/>
          </a:xfrm>
        </p:spPr>
        <p:txBody>
          <a:bodyPr>
            <a:noAutofit/>
          </a:bodyPr>
          <a:lstStyle/>
          <a:p>
            <a:r>
              <a:rPr lang="en-IN" sz="2000" b="1" dirty="0">
                <a:solidFill>
                  <a:srgbClr val="FF0000"/>
                </a:solidFill>
                <a:latin typeface="+mn-lt"/>
              </a:rPr>
              <a:t>State Transition Testing</a:t>
            </a:r>
            <a:br>
              <a:rPr lang="en-IN" sz="2000" dirty="0">
                <a:solidFill>
                  <a:srgbClr val="000000"/>
                </a:solidFill>
                <a:latin typeface="+mn-lt"/>
              </a:rPr>
            </a:br>
            <a:br>
              <a:rPr lang="en-IN" sz="2000" dirty="0">
                <a:solidFill>
                  <a:srgbClr val="000000"/>
                </a:solidFill>
                <a:latin typeface="+mn-lt"/>
              </a:rPr>
            </a:br>
            <a:br>
              <a:rPr lang="en-IN" sz="2000" b="1" dirty="0">
                <a:latin typeface="+mn-lt"/>
              </a:rPr>
            </a:br>
            <a:endParaRPr lang="en-US" sz="20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4" name="Rectangle 2">
            <a:extLst>
              <a:ext uri="{FF2B5EF4-FFF2-40B4-BE49-F238E27FC236}">
                <a16:creationId xmlns:a16="http://schemas.microsoft.com/office/drawing/2014/main" id="{796AA282-8658-9032-E677-154FB03BFEE3}"/>
              </a:ext>
            </a:extLst>
          </p:cNvPr>
          <p:cNvSpPr>
            <a:spLocks noChangeArrowheads="1"/>
          </p:cNvSpPr>
          <p:nvPr/>
        </p:nvSpPr>
        <p:spPr bwMode="auto">
          <a:xfrm>
            <a:off x="404734" y="1511139"/>
            <a:ext cx="932415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Purpose:</a:t>
            </a:r>
            <a:r>
              <a:rPr kumimoji="0" lang="en-US" altLang="en-US" sz="1800" b="0" i="0" u="none" strike="noStrike" cap="none" normalizeH="0" baseline="0" dirty="0">
                <a:ln>
                  <a:noFill/>
                </a:ln>
                <a:solidFill>
                  <a:schemeClr val="tx1"/>
                </a:solidFill>
                <a:effectLst/>
                <a:latin typeface="+mj-lt"/>
              </a:rPr>
              <a:t> Tests the system's behavior in different states and transitions between them.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Approach:</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Identify states, inputs, and the transitions between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Test how the system moves between states based on events or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Example:</a:t>
            </a:r>
            <a:r>
              <a:rPr kumimoji="0" lang="en-US" altLang="en-US" sz="1800" b="0" i="0" u="none" strike="noStrike" cap="none" normalizeH="0" baseline="0" dirty="0">
                <a:ln>
                  <a:noFill/>
                </a:ln>
                <a:solidFill>
                  <a:schemeClr val="tx1"/>
                </a:solidFill>
                <a:effectLst/>
                <a:latin typeface="+mj-lt"/>
              </a:rPr>
              <a:t> For a vending machine: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States: Idle, Waiting for Payment, Dispensing.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Transitions: Insert Coin → Waiting for Payment; Select Item → Dispensing.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Benefits:</a:t>
            </a:r>
            <a:r>
              <a:rPr kumimoji="0" lang="en-US" altLang="en-US" sz="1800" b="0" i="0" u="none" strike="noStrike" cap="none" normalizeH="0" baseline="0" dirty="0">
                <a:ln>
                  <a:noFill/>
                </a:ln>
                <a:solidFill>
                  <a:schemeClr val="tx1"/>
                </a:solidFill>
                <a:effectLst/>
                <a:latin typeface="+mj-lt"/>
              </a:rPr>
              <a:t> Useful for systems with defined workflows or finite state machines. </a:t>
            </a:r>
          </a:p>
        </p:txBody>
      </p:sp>
    </p:spTree>
    <p:extLst>
      <p:ext uri="{BB962C8B-B14F-4D97-AF65-F5344CB8AC3E}">
        <p14:creationId xmlns:p14="http://schemas.microsoft.com/office/powerpoint/2010/main" val="197435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C2D825-3643-8273-F1C2-E7F8AB9F91E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293A2B6-A517-6293-03BF-078920B49975}"/>
              </a:ext>
            </a:extLst>
          </p:cNvPr>
          <p:cNvSpPr>
            <a:spLocks noGrp="1"/>
          </p:cNvSpPr>
          <p:nvPr>
            <p:ph type="ctrTitle"/>
          </p:nvPr>
        </p:nvSpPr>
        <p:spPr>
          <a:xfrm>
            <a:off x="1793826" y="1280087"/>
            <a:ext cx="9144000" cy="2764028"/>
          </a:xfrm>
        </p:spPr>
        <p:txBody>
          <a:bodyPr anchor="ctr">
            <a:noAutofit/>
          </a:bodyPr>
          <a:lstStyle/>
          <a:p>
            <a:pPr algn="l"/>
            <a:r>
              <a:rPr lang="en-US" sz="1600" b="1" dirty="0">
                <a:solidFill>
                  <a:schemeClr val="tx1"/>
                </a:solidFill>
                <a:latin typeface="+mn-lt"/>
              </a:rPr>
              <a:t>Defect Management</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Defect lifecycle management</a:t>
            </a:r>
            <a:br>
              <a:rPr lang="en-US" sz="1600" b="1" dirty="0">
                <a:solidFill>
                  <a:schemeClr val="tx1"/>
                </a:solidFill>
                <a:latin typeface="+mn-lt"/>
              </a:rPr>
            </a:br>
            <a:br>
              <a:rPr lang="en-US" sz="1600" b="1" dirty="0">
                <a:solidFill>
                  <a:schemeClr val="tx1"/>
                </a:solidFill>
                <a:latin typeface="+mn-lt"/>
              </a:rPr>
            </a:br>
            <a:r>
              <a:rPr lang="en-US" sz="1600" b="1" dirty="0">
                <a:solidFill>
                  <a:schemeClr val="tx1"/>
                </a:solidFill>
                <a:latin typeface="+mn-lt"/>
              </a:rPr>
              <a:t>Reporting and tracking defects using tools</a:t>
            </a:r>
            <a:endParaRPr lang="en-IN" sz="1600" b="1" dirty="0">
              <a:solidFill>
                <a:schemeClr val="tx1"/>
              </a:solidFill>
              <a:latin typeface="+mn-lt"/>
            </a:endParaRPr>
          </a:p>
        </p:txBody>
      </p:sp>
      <p:sp>
        <p:nvSpPr>
          <p:cNvPr id="9" name="Title 1">
            <a:extLst>
              <a:ext uri="{FF2B5EF4-FFF2-40B4-BE49-F238E27FC236}">
                <a16:creationId xmlns:a16="http://schemas.microsoft.com/office/drawing/2014/main" id="{49C321C9-BC3C-A9CB-4730-4B6F4F767AA2}"/>
              </a:ext>
            </a:extLst>
          </p:cNvPr>
          <p:cNvSpPr txBox="1">
            <a:spLocks/>
          </p:cNvSpPr>
          <p:nvPr/>
        </p:nvSpPr>
        <p:spPr>
          <a:xfrm>
            <a:off x="1742059" y="0"/>
            <a:ext cx="8258176" cy="631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600"/>
              </a:spcAft>
            </a:pPr>
            <a:r>
              <a:rPr lang="en-IN" sz="2800" dirty="0"/>
              <a:t>Agenda</a:t>
            </a:r>
          </a:p>
        </p:txBody>
      </p:sp>
    </p:spTree>
    <p:extLst>
      <p:ext uri="{BB962C8B-B14F-4D97-AF65-F5344CB8AC3E}">
        <p14:creationId xmlns:p14="http://schemas.microsoft.com/office/powerpoint/2010/main" val="4118957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875440" y="562080"/>
            <a:ext cx="6766920" cy="1319789"/>
          </a:xfrm>
        </p:spPr>
        <p:txBody>
          <a:bodyPr>
            <a:normAutofit/>
          </a:bodyPr>
          <a:lstStyle/>
          <a:p>
            <a:r>
              <a:rPr lang="en-IN" sz="2000" b="1" dirty="0">
                <a:solidFill>
                  <a:srgbClr val="000000"/>
                </a:solidFill>
                <a:latin typeface="+mn-lt"/>
              </a:rPr>
              <a:t>State Transition Testing</a:t>
            </a:r>
            <a:br>
              <a:rPr lang="en-IN" sz="1800" dirty="0">
                <a:solidFill>
                  <a:srgbClr val="000000"/>
                </a:solidFill>
                <a:latin typeface="+mn-lt"/>
              </a:rPr>
            </a:br>
            <a:br>
              <a:rPr lang="en-IN" sz="1800" dirty="0">
                <a:solidFill>
                  <a:srgbClr val="000000"/>
                </a:solidFill>
                <a:latin typeface="+mn-lt"/>
              </a:rPr>
            </a:br>
            <a:br>
              <a:rPr lang="en-IN" sz="1800" b="1" dirty="0">
                <a:latin typeface="+mn-lt"/>
              </a:rPr>
            </a:br>
            <a:endParaRPr lang="en-US" sz="1800" b="1" dirty="0">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300082"/>
          </a:xfrm>
          <a:prstGeom prst="rect">
            <a:avLst/>
          </a:prstGeom>
          <a:noFill/>
        </p:spPr>
        <p:txBody>
          <a:bodyPr wrap="square">
            <a:spAutoFit/>
          </a:bodyPr>
          <a:lstStyle/>
          <a:p>
            <a:r>
              <a:rPr lang="en-IN" sz="1350" dirty="0"/>
              <a:t> </a:t>
            </a:r>
          </a:p>
        </p:txBody>
      </p:sp>
      <p:pic>
        <p:nvPicPr>
          <p:cNvPr id="8" name="Picture 7">
            <a:extLst>
              <a:ext uri="{FF2B5EF4-FFF2-40B4-BE49-F238E27FC236}">
                <a16:creationId xmlns:a16="http://schemas.microsoft.com/office/drawing/2014/main" id="{D95BC9CF-D956-C380-361E-8491B5DE3384}"/>
              </a:ext>
            </a:extLst>
          </p:cNvPr>
          <p:cNvPicPr>
            <a:picLocks noChangeAspect="1"/>
          </p:cNvPicPr>
          <p:nvPr/>
        </p:nvPicPr>
        <p:blipFill>
          <a:blip r:embed="rId3"/>
          <a:stretch>
            <a:fillRect/>
          </a:stretch>
        </p:blipFill>
        <p:spPr>
          <a:xfrm>
            <a:off x="1366096" y="1860269"/>
            <a:ext cx="6265295" cy="3281082"/>
          </a:xfrm>
          <a:prstGeom prst="rect">
            <a:avLst/>
          </a:prstGeom>
        </p:spPr>
      </p:pic>
    </p:spTree>
    <p:extLst>
      <p:ext uri="{BB962C8B-B14F-4D97-AF65-F5344CB8AC3E}">
        <p14:creationId xmlns:p14="http://schemas.microsoft.com/office/powerpoint/2010/main" val="75402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69159-609E-966B-851F-15D3DB95C582}"/>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85A35E20-F4B3-31F3-74EB-7CAACD2E700E}"/>
              </a:ext>
            </a:extLst>
          </p:cNvPr>
          <p:cNvSpPr>
            <a:spLocks noGrp="1"/>
          </p:cNvSpPr>
          <p:nvPr>
            <p:ph type="title"/>
          </p:nvPr>
        </p:nvSpPr>
        <p:spPr>
          <a:xfrm>
            <a:off x="875440" y="562080"/>
            <a:ext cx="6766920" cy="4594536"/>
          </a:xfrm>
        </p:spPr>
        <p:txBody>
          <a:bodyPr>
            <a:noAutofit/>
          </a:bodyPr>
          <a:lstStyle/>
          <a:p>
            <a:r>
              <a:rPr lang="en-US" sz="1800" b="1" dirty="0">
                <a:solidFill>
                  <a:srgbClr val="FF0000"/>
                </a:solidFill>
              </a:rPr>
              <a:t>Use Case Testing</a:t>
            </a:r>
            <a:br>
              <a:rPr lang="en-US" sz="1800" dirty="0">
                <a:solidFill>
                  <a:schemeClr val="tx1"/>
                </a:solidFill>
              </a:rPr>
            </a:br>
            <a:br>
              <a:rPr lang="en-US" sz="1800" dirty="0">
                <a:solidFill>
                  <a:schemeClr val="tx1"/>
                </a:solidFill>
              </a:rPr>
            </a:br>
            <a:r>
              <a:rPr lang="en-US" sz="1800" b="1" dirty="0">
                <a:solidFill>
                  <a:schemeClr val="tx1"/>
                </a:solidFill>
              </a:rPr>
              <a:t>Purpose</a:t>
            </a:r>
            <a:r>
              <a:rPr lang="en-US" sz="1800" dirty="0">
                <a:solidFill>
                  <a:schemeClr val="tx1"/>
                </a:solidFill>
              </a:rPr>
              <a:t>: Derives test cases from use cases to validate specific user scenarios.</a:t>
            </a:r>
            <a:br>
              <a:rPr lang="en-US" sz="1800" dirty="0">
                <a:solidFill>
                  <a:schemeClr val="tx1"/>
                </a:solidFill>
              </a:rPr>
            </a:br>
            <a:br>
              <a:rPr lang="en-US" sz="1800" dirty="0">
                <a:solidFill>
                  <a:schemeClr val="tx1"/>
                </a:solidFill>
              </a:rPr>
            </a:br>
            <a:r>
              <a:rPr lang="en-US" sz="1800" b="1" dirty="0">
                <a:solidFill>
                  <a:schemeClr val="tx1"/>
                </a:solidFill>
              </a:rPr>
              <a:t>Approach</a:t>
            </a:r>
            <a:r>
              <a:rPr lang="en-US" sz="1800" dirty="0">
                <a:solidFill>
                  <a:schemeClr val="tx1"/>
                </a:solidFill>
              </a:rPr>
              <a:t>:</a:t>
            </a:r>
            <a:br>
              <a:rPr lang="en-US" sz="1800" dirty="0">
                <a:solidFill>
                  <a:schemeClr val="tx1"/>
                </a:solidFill>
              </a:rPr>
            </a:br>
            <a:r>
              <a:rPr lang="en-US" sz="1800" dirty="0">
                <a:solidFill>
                  <a:schemeClr val="tx1"/>
                </a:solidFill>
              </a:rPr>
              <a:t>Identify use cases (user interactions with the system).</a:t>
            </a:r>
            <a:br>
              <a:rPr lang="en-US" sz="1800" dirty="0">
                <a:solidFill>
                  <a:schemeClr val="tx1"/>
                </a:solidFill>
              </a:rPr>
            </a:br>
            <a:r>
              <a:rPr lang="en-US" sz="1800" dirty="0">
                <a:solidFill>
                  <a:schemeClr val="tx1"/>
                </a:solidFill>
              </a:rPr>
              <a:t>Develop test cases for each use case, including alternative and exception paths.</a:t>
            </a:r>
            <a:br>
              <a:rPr lang="en-US" sz="1800" dirty="0">
                <a:solidFill>
                  <a:schemeClr val="tx1"/>
                </a:solidFill>
              </a:rPr>
            </a:br>
            <a:br>
              <a:rPr lang="en-US" sz="1800" dirty="0">
                <a:solidFill>
                  <a:schemeClr val="tx1"/>
                </a:solidFill>
              </a:rPr>
            </a:br>
            <a:r>
              <a:rPr lang="en-US" sz="1800" b="1" dirty="0">
                <a:solidFill>
                  <a:schemeClr val="tx1"/>
                </a:solidFill>
              </a:rPr>
              <a:t>Example</a:t>
            </a:r>
            <a:r>
              <a:rPr lang="en-US" sz="1800" dirty="0">
                <a:solidFill>
                  <a:schemeClr val="tx1"/>
                </a:solidFill>
              </a:rPr>
              <a:t>: For an online shopping cart</a:t>
            </a:r>
            <a:br>
              <a:rPr lang="en-US" sz="1800" dirty="0">
                <a:solidFill>
                  <a:schemeClr val="tx1"/>
                </a:solidFill>
              </a:rPr>
            </a:br>
            <a:br>
              <a:rPr lang="en-US" sz="1800" dirty="0">
                <a:solidFill>
                  <a:schemeClr val="tx1"/>
                </a:solidFill>
              </a:rPr>
            </a:br>
            <a:r>
              <a:rPr lang="en-US" sz="1800" b="1" dirty="0">
                <a:solidFill>
                  <a:schemeClr val="tx1"/>
                </a:solidFill>
              </a:rPr>
              <a:t>Use Case</a:t>
            </a:r>
            <a:r>
              <a:rPr lang="en-US" sz="1800" dirty="0">
                <a:solidFill>
                  <a:schemeClr val="tx1"/>
                </a:solidFill>
              </a:rPr>
              <a:t>: Add Item to Cart.</a:t>
            </a:r>
            <a:br>
              <a:rPr lang="en-US" sz="1800" dirty="0">
                <a:solidFill>
                  <a:schemeClr val="tx1"/>
                </a:solidFill>
              </a:rPr>
            </a:br>
            <a:br>
              <a:rPr lang="en-US" sz="1800" dirty="0">
                <a:solidFill>
                  <a:schemeClr val="tx1"/>
                </a:solidFill>
              </a:rPr>
            </a:br>
            <a:r>
              <a:rPr lang="en-US" sz="1800" b="1" dirty="0">
                <a:solidFill>
                  <a:schemeClr val="tx1"/>
                </a:solidFill>
              </a:rPr>
              <a:t>Test Cases</a:t>
            </a:r>
            <a:r>
              <a:rPr lang="en-US" sz="1800" dirty="0">
                <a:solidFill>
                  <a:schemeClr val="tx1"/>
                </a:solidFill>
              </a:rPr>
              <a:t>: Add an item, remove an item, try adding an out-of-stock item.</a:t>
            </a:r>
            <a:br>
              <a:rPr lang="en-US" sz="1800" dirty="0">
                <a:solidFill>
                  <a:schemeClr val="tx1"/>
                </a:solidFill>
              </a:rPr>
            </a:br>
            <a:br>
              <a:rPr lang="en-US" sz="1800" dirty="0">
                <a:solidFill>
                  <a:schemeClr val="tx1"/>
                </a:solidFill>
              </a:rPr>
            </a:br>
            <a:r>
              <a:rPr lang="en-US" sz="1800" b="1" dirty="0">
                <a:solidFill>
                  <a:schemeClr val="tx1"/>
                </a:solidFill>
              </a:rPr>
              <a:t>Benefits</a:t>
            </a:r>
            <a:r>
              <a:rPr lang="en-US" sz="1800" dirty="0">
                <a:solidFill>
                  <a:schemeClr val="tx1"/>
                </a:solidFill>
              </a:rPr>
              <a:t>: Focuses on end-user perspective and functional flows.</a:t>
            </a:r>
            <a:br>
              <a:rPr lang="en-US" sz="1800" dirty="0">
                <a:solidFill>
                  <a:schemeClr val="tx1"/>
                </a:solidFill>
              </a:rPr>
            </a:br>
            <a:endParaRPr lang="en-US" sz="1800" dirty="0">
              <a:solidFill>
                <a:schemeClr val="tx1"/>
              </a:solidFill>
              <a:latin typeface="+mn-lt"/>
            </a:endParaRPr>
          </a:p>
        </p:txBody>
      </p:sp>
    </p:spTree>
    <p:extLst>
      <p:ext uri="{BB962C8B-B14F-4D97-AF65-F5344CB8AC3E}">
        <p14:creationId xmlns:p14="http://schemas.microsoft.com/office/powerpoint/2010/main" val="1579366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689123" y="429890"/>
            <a:ext cx="6766920"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Structure-Based Testing Techniques</a:t>
            </a:r>
            <a:br>
              <a:rPr lang="en-IN" sz="2000" b="1" dirty="0">
                <a:solidFill>
                  <a:srgbClr val="FF0000"/>
                </a:solidFill>
                <a:latin typeface="+mn-lt"/>
              </a:rPr>
            </a:br>
            <a:br>
              <a:rPr lang="en-IN" sz="2000" dirty="0">
                <a:solidFill>
                  <a:srgbClr val="FF0000"/>
                </a:solidFill>
                <a:latin typeface="+mn-lt"/>
              </a:rPr>
            </a:br>
            <a:br>
              <a:rPr lang="en-IN" sz="2000" b="1" dirty="0">
                <a:solidFill>
                  <a:srgbClr val="FF0000"/>
                </a:solidFill>
                <a:latin typeface="+mn-lt"/>
              </a:rPr>
            </a:br>
            <a:endParaRPr lang="en-US" sz="2000" b="1" dirty="0">
              <a:solidFill>
                <a:srgbClr val="FF0000"/>
              </a:solidFill>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3" name="TextBox 2">
            <a:extLst>
              <a:ext uri="{FF2B5EF4-FFF2-40B4-BE49-F238E27FC236}">
                <a16:creationId xmlns:a16="http://schemas.microsoft.com/office/drawing/2014/main" id="{1F88E1A5-AC41-AA90-4FD0-7E7DE60DE281}"/>
              </a:ext>
            </a:extLst>
          </p:cNvPr>
          <p:cNvSpPr txBox="1"/>
          <p:nvPr/>
        </p:nvSpPr>
        <p:spPr>
          <a:xfrm>
            <a:off x="771456" y="1347221"/>
            <a:ext cx="7651377" cy="2246769"/>
          </a:xfrm>
          <a:prstGeom prst="rect">
            <a:avLst/>
          </a:prstGeom>
          <a:noFill/>
        </p:spPr>
        <p:txBody>
          <a:bodyPr wrap="square">
            <a:spAutoFit/>
          </a:bodyPr>
          <a:lstStyle/>
          <a:p>
            <a:pPr algn="l"/>
            <a:r>
              <a:rPr lang="en-US" sz="2000" dirty="0"/>
              <a:t>Structure-Based Testing Techniques (also known as White-Box Testing Techniques) are a subset of Dynamic Testing that focus on testing the internal structure and logic of the software. </a:t>
            </a:r>
          </a:p>
          <a:p>
            <a:pPr algn="l"/>
            <a:endParaRPr lang="en-US" sz="2000" dirty="0"/>
          </a:p>
          <a:p>
            <a:pPr algn="l"/>
            <a:r>
              <a:rPr lang="en-US" sz="2000" dirty="0"/>
              <a:t>These techniques require knowledge of the code or architecture and aim to validate the implementation against expected behavior</a:t>
            </a:r>
            <a:endParaRPr lang="en-US" sz="2000" dirty="0">
              <a:ea typeface="+mj-ea"/>
              <a:cs typeface="+mj-cs"/>
            </a:endParaRPr>
          </a:p>
        </p:txBody>
      </p:sp>
    </p:spTree>
    <p:extLst>
      <p:ext uri="{BB962C8B-B14F-4D97-AF65-F5344CB8AC3E}">
        <p14:creationId xmlns:p14="http://schemas.microsoft.com/office/powerpoint/2010/main" val="3380145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592332" y="511161"/>
            <a:ext cx="6766920"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Structure-Based Testing Techniques</a:t>
            </a:r>
            <a:br>
              <a:rPr lang="en-IN" sz="2000" b="1" dirty="0">
                <a:solidFill>
                  <a:srgbClr val="FF0000"/>
                </a:solidFill>
                <a:latin typeface="+mn-lt"/>
              </a:rPr>
            </a:br>
            <a:br>
              <a:rPr lang="en-IN" sz="2000" dirty="0">
                <a:solidFill>
                  <a:srgbClr val="FF0000"/>
                </a:solidFill>
                <a:latin typeface="+mn-lt"/>
              </a:rPr>
            </a:br>
            <a:endParaRPr lang="en-US" sz="2000" b="1" dirty="0">
              <a:solidFill>
                <a:srgbClr val="FF0000"/>
              </a:solidFill>
              <a:latin typeface="+mn-lt"/>
            </a:endParaRPr>
          </a:p>
        </p:txBody>
      </p:sp>
      <p:sp>
        <p:nvSpPr>
          <p:cNvPr id="2" name="AutoShape 2" descr="code coverage types">
            <a:extLst>
              <a:ext uri="{FF2B5EF4-FFF2-40B4-BE49-F238E27FC236}">
                <a16:creationId xmlns:a16="http://schemas.microsoft.com/office/drawing/2014/main" id="{2C632739-33D8-C02E-2414-E87E758B6717}"/>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sp>
        <p:nvSpPr>
          <p:cNvPr id="8" name="AutoShape 4" descr="code coverage types">
            <a:extLst>
              <a:ext uri="{FF2B5EF4-FFF2-40B4-BE49-F238E27FC236}">
                <a16:creationId xmlns:a16="http://schemas.microsoft.com/office/drawing/2014/main" id="{4E27B12F-E3AD-650F-4010-F85FC8084F99}"/>
              </a:ext>
            </a:extLst>
          </p:cNvPr>
          <p:cNvSpPr>
            <a:spLocks noChangeAspect="1" noChangeArrowheads="1"/>
          </p:cNvSpPr>
          <p:nvPr/>
        </p:nvSpPr>
        <p:spPr bwMode="auto">
          <a:xfrm>
            <a:off x="6096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pic>
        <p:nvPicPr>
          <p:cNvPr id="10" name="Picture 9">
            <a:extLst>
              <a:ext uri="{FF2B5EF4-FFF2-40B4-BE49-F238E27FC236}">
                <a16:creationId xmlns:a16="http://schemas.microsoft.com/office/drawing/2014/main" id="{6736DB22-FF1A-0B85-BBD6-6C0C8294B9BC}"/>
              </a:ext>
            </a:extLst>
          </p:cNvPr>
          <p:cNvPicPr>
            <a:picLocks noChangeAspect="1"/>
          </p:cNvPicPr>
          <p:nvPr/>
        </p:nvPicPr>
        <p:blipFill>
          <a:blip r:embed="rId3"/>
          <a:stretch>
            <a:fillRect/>
          </a:stretch>
        </p:blipFill>
        <p:spPr>
          <a:xfrm>
            <a:off x="1154242" y="1843238"/>
            <a:ext cx="7300209" cy="3073536"/>
          </a:xfrm>
          <a:prstGeom prst="rect">
            <a:avLst/>
          </a:prstGeom>
        </p:spPr>
      </p:pic>
    </p:spTree>
    <p:extLst>
      <p:ext uri="{BB962C8B-B14F-4D97-AF65-F5344CB8AC3E}">
        <p14:creationId xmlns:p14="http://schemas.microsoft.com/office/powerpoint/2010/main" val="3073898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790621" y="534545"/>
            <a:ext cx="6766920"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Structure-Based Testing Techniques</a:t>
            </a:r>
            <a:br>
              <a:rPr lang="en-IN" sz="2000" b="1" dirty="0">
                <a:solidFill>
                  <a:srgbClr val="FF0000"/>
                </a:solidFill>
                <a:latin typeface="+mn-lt"/>
              </a:rPr>
            </a:br>
            <a:br>
              <a:rPr lang="en-IN" sz="2000" dirty="0">
                <a:solidFill>
                  <a:srgbClr val="FF0000"/>
                </a:solidFill>
                <a:latin typeface="+mn-lt"/>
              </a:rPr>
            </a:br>
            <a:br>
              <a:rPr lang="en-IN" sz="2000" b="1" dirty="0">
                <a:solidFill>
                  <a:srgbClr val="FF0000"/>
                </a:solidFill>
                <a:latin typeface="+mn-lt"/>
              </a:rPr>
            </a:br>
            <a:endParaRPr lang="en-US" sz="2000" b="1" dirty="0">
              <a:solidFill>
                <a:srgbClr val="FF0000"/>
              </a:solidFill>
              <a:latin typeface="+mn-lt"/>
            </a:endParaRPr>
          </a:p>
        </p:txBody>
      </p:sp>
      <p:sp>
        <p:nvSpPr>
          <p:cNvPr id="7" name="TextBox 6">
            <a:extLst>
              <a:ext uri="{FF2B5EF4-FFF2-40B4-BE49-F238E27FC236}">
                <a16:creationId xmlns:a16="http://schemas.microsoft.com/office/drawing/2014/main" id="{ED978D4B-8397-E067-BA45-A16F3EE8B132}"/>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6" name="Rectangle 4">
            <a:extLst>
              <a:ext uri="{FF2B5EF4-FFF2-40B4-BE49-F238E27FC236}">
                <a16:creationId xmlns:a16="http://schemas.microsoft.com/office/drawing/2014/main" id="{6EE15476-3803-1DA9-8C0C-6C7FB892EE03}"/>
              </a:ext>
            </a:extLst>
          </p:cNvPr>
          <p:cNvSpPr>
            <a:spLocks noChangeArrowheads="1"/>
          </p:cNvSpPr>
          <p:nvPr/>
        </p:nvSpPr>
        <p:spPr bwMode="auto">
          <a:xfrm>
            <a:off x="824460" y="1027389"/>
            <a:ext cx="84305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mj-lt"/>
              </a:rPr>
              <a:t>Statement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Purpose:</a:t>
            </a:r>
            <a:r>
              <a:rPr kumimoji="0" lang="en-US" altLang="en-US" b="0" i="0" u="none" strike="noStrike" cap="none" normalizeH="0" baseline="0" dirty="0">
                <a:ln>
                  <a:noFill/>
                </a:ln>
                <a:solidFill>
                  <a:schemeClr val="tx1"/>
                </a:solidFill>
                <a:effectLst/>
                <a:latin typeface="+mj-lt"/>
              </a:rPr>
              <a:t> Ensures that every executable statement in the code is executed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  least once during testing.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Approach:</a:t>
            </a: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Write test cases to execute all statements in the code.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Example:</a:t>
            </a:r>
            <a:r>
              <a:rPr kumimoji="0" lang="en-US" altLang="en-US" b="0" i="0" u="none" strike="noStrike" cap="none" normalizeH="0" baseline="0" dirty="0">
                <a:ln>
                  <a:noFill/>
                </a:ln>
                <a:solidFill>
                  <a:schemeClr val="tx1"/>
                </a:solidFill>
                <a:effectLst/>
                <a:latin typeface="+mj-lt"/>
              </a:rPr>
              <a:t> For the following code: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pic>
        <p:nvPicPr>
          <p:cNvPr id="9" name="Picture 8">
            <a:extLst>
              <a:ext uri="{FF2B5EF4-FFF2-40B4-BE49-F238E27FC236}">
                <a16:creationId xmlns:a16="http://schemas.microsoft.com/office/drawing/2014/main" id="{F72E6E55-09D0-D0AB-73D1-9175AC84F299}"/>
              </a:ext>
            </a:extLst>
          </p:cNvPr>
          <p:cNvPicPr>
            <a:picLocks noChangeAspect="1"/>
          </p:cNvPicPr>
          <p:nvPr/>
        </p:nvPicPr>
        <p:blipFill>
          <a:blip r:embed="rId3"/>
          <a:stretch>
            <a:fillRect/>
          </a:stretch>
        </p:blipFill>
        <p:spPr>
          <a:xfrm>
            <a:off x="1528997" y="3981406"/>
            <a:ext cx="5816183" cy="2224522"/>
          </a:xfrm>
          <a:prstGeom prst="rect">
            <a:avLst/>
          </a:prstGeom>
        </p:spPr>
      </p:pic>
    </p:spTree>
    <p:extLst>
      <p:ext uri="{BB962C8B-B14F-4D97-AF65-F5344CB8AC3E}">
        <p14:creationId xmlns:p14="http://schemas.microsoft.com/office/powerpoint/2010/main" val="296669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91294-5199-17EB-A2ED-99DF8C8F3FB6}"/>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2E07F1ED-8C29-3BAD-F013-BDFBD8D0C6D1}"/>
              </a:ext>
            </a:extLst>
          </p:cNvPr>
          <p:cNvSpPr>
            <a:spLocks noGrp="1"/>
          </p:cNvSpPr>
          <p:nvPr>
            <p:ph type="title"/>
          </p:nvPr>
        </p:nvSpPr>
        <p:spPr>
          <a:xfrm>
            <a:off x="790621" y="534545"/>
            <a:ext cx="6766920"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Structure-Based Testing Techniques</a:t>
            </a:r>
            <a:br>
              <a:rPr lang="en-IN" sz="2000" b="1" dirty="0">
                <a:solidFill>
                  <a:srgbClr val="FF0000"/>
                </a:solidFill>
                <a:latin typeface="+mn-lt"/>
              </a:rPr>
            </a:br>
            <a:br>
              <a:rPr lang="en-IN" sz="2000" dirty="0">
                <a:solidFill>
                  <a:srgbClr val="FF0000"/>
                </a:solidFill>
                <a:latin typeface="+mn-lt"/>
              </a:rPr>
            </a:br>
            <a:br>
              <a:rPr lang="en-IN" sz="2000" b="1" dirty="0">
                <a:solidFill>
                  <a:srgbClr val="FF0000"/>
                </a:solidFill>
                <a:latin typeface="+mn-lt"/>
              </a:rPr>
            </a:br>
            <a:endParaRPr lang="en-US" sz="2000" b="1" dirty="0">
              <a:solidFill>
                <a:srgbClr val="FF0000"/>
              </a:solidFill>
              <a:latin typeface="+mn-lt"/>
            </a:endParaRPr>
          </a:p>
        </p:txBody>
      </p:sp>
      <p:sp>
        <p:nvSpPr>
          <p:cNvPr id="7" name="TextBox 6">
            <a:extLst>
              <a:ext uri="{FF2B5EF4-FFF2-40B4-BE49-F238E27FC236}">
                <a16:creationId xmlns:a16="http://schemas.microsoft.com/office/drawing/2014/main" id="{BF795A95-5E38-EA65-DF35-05BC933BFE2E}"/>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2" name="Rectangle 1">
            <a:extLst>
              <a:ext uri="{FF2B5EF4-FFF2-40B4-BE49-F238E27FC236}">
                <a16:creationId xmlns:a16="http://schemas.microsoft.com/office/drawing/2014/main" id="{444FA589-ABF4-794D-E934-DBBBF4D1DB0C}"/>
              </a:ext>
            </a:extLst>
          </p:cNvPr>
          <p:cNvSpPr>
            <a:spLocks noChangeArrowheads="1"/>
          </p:cNvSpPr>
          <p:nvPr/>
        </p:nvSpPr>
        <p:spPr bwMode="auto">
          <a:xfrm>
            <a:off x="749509" y="1304784"/>
            <a:ext cx="832150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mj-lt"/>
              </a:rPr>
              <a:t>Decision Coverage (Branch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Purpose:</a:t>
            </a:r>
            <a:r>
              <a:rPr kumimoji="0" lang="en-US" altLang="en-US" sz="2000" b="0" i="0" u="none" strike="noStrike" cap="none" normalizeH="0" baseline="0" dirty="0">
                <a:ln>
                  <a:noFill/>
                </a:ln>
                <a:solidFill>
                  <a:schemeClr val="tx1"/>
                </a:solidFill>
                <a:effectLst/>
                <a:latin typeface="+mj-lt"/>
              </a:rPr>
              <a:t> Ensures that every decision in the code (e.g., if, while, for)</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j-lt"/>
              </a:rPr>
              <a:t> evaluates to both true and false at least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Approach:</a:t>
            </a:r>
            <a:endParaRPr kumimoji="0" lang="en-US" altLang="en-US" sz="2000"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Write test cases to cover all decision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Example:</a:t>
            </a:r>
            <a:r>
              <a:rPr kumimoji="0" lang="en-US" altLang="en-US" sz="2000" b="0" i="0" u="none" strike="noStrike" cap="none" normalizeH="0" baseline="0" dirty="0">
                <a:ln>
                  <a:noFill/>
                </a:ln>
                <a:solidFill>
                  <a:schemeClr val="tx1"/>
                </a:solidFill>
                <a:effectLst/>
                <a:latin typeface="+mj-lt"/>
              </a:rPr>
              <a:t> For the same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pic>
        <p:nvPicPr>
          <p:cNvPr id="4" name="Picture 3">
            <a:extLst>
              <a:ext uri="{FF2B5EF4-FFF2-40B4-BE49-F238E27FC236}">
                <a16:creationId xmlns:a16="http://schemas.microsoft.com/office/drawing/2014/main" id="{F0DD039D-AF10-5273-15E4-4B2970B248E2}"/>
              </a:ext>
            </a:extLst>
          </p:cNvPr>
          <p:cNvPicPr>
            <a:picLocks noChangeAspect="1"/>
          </p:cNvPicPr>
          <p:nvPr/>
        </p:nvPicPr>
        <p:blipFill>
          <a:blip r:embed="rId3"/>
          <a:stretch>
            <a:fillRect/>
          </a:stretch>
        </p:blipFill>
        <p:spPr>
          <a:xfrm>
            <a:off x="931852" y="3940356"/>
            <a:ext cx="6982955" cy="2265571"/>
          </a:xfrm>
          <a:prstGeom prst="rect">
            <a:avLst/>
          </a:prstGeom>
        </p:spPr>
      </p:pic>
    </p:spTree>
    <p:extLst>
      <p:ext uri="{BB962C8B-B14F-4D97-AF65-F5344CB8AC3E}">
        <p14:creationId xmlns:p14="http://schemas.microsoft.com/office/powerpoint/2010/main" val="319096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81AF6-613B-E7CA-16CF-33547CCD57B7}"/>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FF6775AD-1A46-AF0B-8282-4541B8EB2C06}"/>
              </a:ext>
            </a:extLst>
          </p:cNvPr>
          <p:cNvSpPr>
            <a:spLocks noGrp="1"/>
          </p:cNvSpPr>
          <p:nvPr>
            <p:ph type="title"/>
          </p:nvPr>
        </p:nvSpPr>
        <p:spPr>
          <a:xfrm>
            <a:off x="790621" y="534545"/>
            <a:ext cx="6766920"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Structure-Based Testing Techniques</a:t>
            </a:r>
            <a:br>
              <a:rPr lang="en-IN" sz="2000" b="1" dirty="0">
                <a:solidFill>
                  <a:srgbClr val="FF0000"/>
                </a:solidFill>
                <a:latin typeface="+mn-lt"/>
              </a:rPr>
            </a:br>
            <a:br>
              <a:rPr lang="en-IN" sz="2000" dirty="0">
                <a:solidFill>
                  <a:srgbClr val="FF0000"/>
                </a:solidFill>
                <a:latin typeface="+mn-lt"/>
              </a:rPr>
            </a:br>
            <a:br>
              <a:rPr lang="en-IN" sz="2000" b="1" dirty="0">
                <a:solidFill>
                  <a:srgbClr val="FF0000"/>
                </a:solidFill>
                <a:latin typeface="+mn-lt"/>
              </a:rPr>
            </a:br>
            <a:endParaRPr lang="en-US" sz="2000" b="1" dirty="0">
              <a:solidFill>
                <a:srgbClr val="FF0000"/>
              </a:solidFill>
              <a:latin typeface="+mn-lt"/>
            </a:endParaRPr>
          </a:p>
        </p:txBody>
      </p:sp>
      <p:sp>
        <p:nvSpPr>
          <p:cNvPr id="7" name="TextBox 6">
            <a:extLst>
              <a:ext uri="{FF2B5EF4-FFF2-40B4-BE49-F238E27FC236}">
                <a16:creationId xmlns:a16="http://schemas.microsoft.com/office/drawing/2014/main" id="{1726C06A-2664-2D16-F5D4-CB33E32EDA68}"/>
              </a:ext>
            </a:extLst>
          </p:cNvPr>
          <p:cNvSpPr txBox="1"/>
          <p:nvPr/>
        </p:nvSpPr>
        <p:spPr>
          <a:xfrm>
            <a:off x="3810000" y="3293862"/>
            <a:ext cx="4572000" cy="400110"/>
          </a:xfrm>
          <a:prstGeom prst="rect">
            <a:avLst/>
          </a:prstGeom>
          <a:noFill/>
        </p:spPr>
        <p:txBody>
          <a:bodyPr wrap="square">
            <a:spAutoFit/>
          </a:bodyPr>
          <a:lstStyle/>
          <a:p>
            <a:r>
              <a:rPr lang="en-IN" sz="2000" dirty="0"/>
              <a:t> </a:t>
            </a:r>
          </a:p>
        </p:txBody>
      </p:sp>
      <p:sp>
        <p:nvSpPr>
          <p:cNvPr id="5" name="Rectangle 2">
            <a:extLst>
              <a:ext uri="{FF2B5EF4-FFF2-40B4-BE49-F238E27FC236}">
                <a16:creationId xmlns:a16="http://schemas.microsoft.com/office/drawing/2014/main" id="{C5A0E617-F530-94D2-8EED-361EA64845C7}"/>
              </a:ext>
            </a:extLst>
          </p:cNvPr>
          <p:cNvSpPr>
            <a:spLocks noChangeArrowheads="1"/>
          </p:cNvSpPr>
          <p:nvPr/>
        </p:nvSpPr>
        <p:spPr bwMode="auto">
          <a:xfrm>
            <a:off x="929390" y="1102338"/>
            <a:ext cx="807894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mj-lt"/>
              </a:rPr>
              <a:t>Condition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Purpose:</a:t>
            </a:r>
            <a:r>
              <a:rPr kumimoji="0" lang="en-US" altLang="en-US" b="0" i="0" u="none" strike="noStrike" cap="none" normalizeH="0" baseline="0" dirty="0">
                <a:ln>
                  <a:noFill/>
                </a:ln>
                <a:solidFill>
                  <a:schemeClr val="tx1"/>
                </a:solidFill>
                <a:effectLst/>
                <a:latin typeface="+mj-lt"/>
              </a:rPr>
              <a:t> Validates that each condition in a decision evaluates to true and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  </a:t>
            </a:r>
            <a:r>
              <a:rPr kumimoji="0" lang="en-US" altLang="en-US" b="0" i="0" u="none" strike="noStrike" cap="none" normalizeH="0" baseline="0" dirty="0">
                <a:ln>
                  <a:noFill/>
                </a:ln>
                <a:solidFill>
                  <a:schemeClr val="tx1"/>
                </a:solidFill>
                <a:effectLst/>
                <a:latin typeface="+mj-lt"/>
              </a:rPr>
              <a:t>false at least once.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Test each condition within a decision separately.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Example:</a:t>
            </a:r>
            <a:r>
              <a:rPr kumimoji="0" lang="en-US" altLang="en-US" b="0" i="0" u="none" strike="noStrike" cap="none" normalizeH="0" baseline="0" dirty="0">
                <a:ln>
                  <a:noFill/>
                </a:ln>
                <a:solidFill>
                  <a:schemeClr val="tx1"/>
                </a:solidFill>
                <a:effectLst/>
                <a:latin typeface="+mj-lt"/>
              </a:rPr>
              <a:t> For the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pic>
        <p:nvPicPr>
          <p:cNvPr id="8" name="Picture 7">
            <a:extLst>
              <a:ext uri="{FF2B5EF4-FFF2-40B4-BE49-F238E27FC236}">
                <a16:creationId xmlns:a16="http://schemas.microsoft.com/office/drawing/2014/main" id="{C5173F62-F623-81C8-F790-849074A9B093}"/>
              </a:ext>
            </a:extLst>
          </p:cNvPr>
          <p:cNvPicPr>
            <a:picLocks noChangeAspect="1"/>
          </p:cNvPicPr>
          <p:nvPr/>
        </p:nvPicPr>
        <p:blipFill>
          <a:blip r:embed="rId3"/>
          <a:stretch>
            <a:fillRect/>
          </a:stretch>
        </p:blipFill>
        <p:spPr>
          <a:xfrm>
            <a:off x="962405" y="4042768"/>
            <a:ext cx="8406447" cy="2432982"/>
          </a:xfrm>
          <a:prstGeom prst="rect">
            <a:avLst/>
          </a:prstGeom>
        </p:spPr>
      </p:pic>
    </p:spTree>
    <p:extLst>
      <p:ext uri="{BB962C8B-B14F-4D97-AF65-F5344CB8AC3E}">
        <p14:creationId xmlns:p14="http://schemas.microsoft.com/office/powerpoint/2010/main" val="3700888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930184" y="466721"/>
            <a:ext cx="8258785" cy="1319789"/>
          </a:xfrm>
        </p:spPr>
        <p:txBody>
          <a:bodyPr>
            <a:normAutofit/>
          </a:bodyPr>
          <a:lstStyle/>
          <a:p>
            <a:r>
              <a:rPr lang="en-US" sz="2000" b="1" dirty="0">
                <a:solidFill>
                  <a:srgbClr val="FF0000"/>
                </a:solidFill>
                <a:latin typeface="+mn-lt"/>
              </a:rPr>
              <a:t>Dynamic  Testing - </a:t>
            </a:r>
            <a:r>
              <a:rPr lang="en-IN" sz="2000" b="1" dirty="0">
                <a:solidFill>
                  <a:srgbClr val="FF0000"/>
                </a:solidFill>
                <a:latin typeface="+mn-lt"/>
              </a:rPr>
              <a:t> Experience-Based Testing Technique</a:t>
            </a:r>
            <a:br>
              <a:rPr lang="en-IN" sz="2000" b="1" dirty="0">
                <a:latin typeface="+mn-lt"/>
              </a:rPr>
            </a:br>
            <a:br>
              <a:rPr lang="en-IN" sz="2000" b="1" dirty="0">
                <a:latin typeface="+mn-lt"/>
              </a:rPr>
            </a:br>
            <a:endParaRPr lang="en-US" sz="2000" b="1" dirty="0">
              <a:latin typeface="+mn-lt"/>
            </a:endParaRPr>
          </a:p>
        </p:txBody>
      </p:sp>
      <p:sp>
        <p:nvSpPr>
          <p:cNvPr id="3" name="TextBox 2">
            <a:extLst>
              <a:ext uri="{FF2B5EF4-FFF2-40B4-BE49-F238E27FC236}">
                <a16:creationId xmlns:a16="http://schemas.microsoft.com/office/drawing/2014/main" id="{841390BF-81E0-73A0-6CBB-5803784C9B6D}"/>
              </a:ext>
            </a:extLst>
          </p:cNvPr>
          <p:cNvSpPr txBox="1"/>
          <p:nvPr/>
        </p:nvSpPr>
        <p:spPr>
          <a:xfrm>
            <a:off x="932552" y="1643690"/>
            <a:ext cx="8721114" cy="4708981"/>
          </a:xfrm>
          <a:prstGeom prst="rect">
            <a:avLst/>
          </a:prstGeom>
          <a:noFill/>
        </p:spPr>
        <p:txBody>
          <a:bodyPr wrap="square">
            <a:spAutoFit/>
          </a:bodyPr>
          <a:lstStyle/>
          <a:p>
            <a:pPr algn="l">
              <a:buFont typeface="Arial" panose="020B0604020202020204" pitchFamily="34" charset="0"/>
              <a:buChar char="•"/>
            </a:pPr>
            <a:r>
              <a:rPr lang="en-US" sz="2000" b="1" dirty="0">
                <a:ea typeface="+mj-ea"/>
                <a:cs typeface="+mj-cs"/>
              </a:rPr>
              <a:t>Experience-Based testing technique requires testers to possess knowledge, skills and background. These are important to test conditions and test cases</a:t>
            </a:r>
          </a:p>
          <a:p>
            <a:pPr algn="l"/>
            <a:endParaRPr lang="en-US" sz="2000" b="1" dirty="0">
              <a:ea typeface="+mj-ea"/>
              <a:cs typeface="+mj-cs"/>
            </a:endParaRPr>
          </a:p>
          <a:p>
            <a:pPr algn="l">
              <a:buFont typeface="Arial" panose="020B0604020202020204" pitchFamily="34" charset="0"/>
              <a:buChar char="•"/>
            </a:pPr>
            <a:r>
              <a:rPr lang="en-US" sz="2000" b="1" dirty="0">
                <a:ea typeface="+mj-ea"/>
                <a:cs typeface="+mj-cs"/>
              </a:rPr>
              <a:t>The experience people in both technical and business are needed, because they bring various aspects to test, analysis and design process as well as they may have an idea about which is the best way for testing and what is going wrong.</a:t>
            </a:r>
          </a:p>
          <a:p>
            <a:pPr algn="l">
              <a:buFont typeface="Arial" panose="020B0604020202020204" pitchFamily="34" charset="0"/>
              <a:buChar char="•"/>
            </a:pPr>
            <a:endParaRPr lang="en-US" sz="2000" b="1" dirty="0">
              <a:ea typeface="+mj-ea"/>
              <a:cs typeface="+mj-cs"/>
            </a:endParaRPr>
          </a:p>
          <a:p>
            <a:pPr algn="l">
              <a:buFont typeface="Arial" panose="020B0604020202020204" pitchFamily="34" charset="0"/>
              <a:buChar char="•"/>
            </a:pPr>
            <a:r>
              <a:rPr lang="en-US" sz="2000" b="1" dirty="0">
                <a:ea typeface="+mj-ea"/>
                <a:cs typeface="+mj-cs"/>
              </a:rPr>
              <a:t>This technique is used with specification-based and structured based techniques and also used when there is no specialization or the specification is out of date.</a:t>
            </a:r>
          </a:p>
          <a:p>
            <a:pPr algn="l">
              <a:buFont typeface="Arial" panose="020B0604020202020204" pitchFamily="34" charset="0"/>
              <a:buChar char="•"/>
            </a:pPr>
            <a:endParaRPr lang="en-US" sz="2000" b="1" dirty="0">
              <a:ea typeface="+mj-ea"/>
              <a:cs typeface="+mj-cs"/>
            </a:endParaRPr>
          </a:p>
          <a:p>
            <a:pPr algn="l">
              <a:buFont typeface="Arial" panose="020B0604020202020204" pitchFamily="34" charset="0"/>
              <a:buChar char="•"/>
            </a:pPr>
            <a:r>
              <a:rPr lang="en-US" sz="2000" b="1" dirty="0">
                <a:ea typeface="+mj-ea"/>
                <a:cs typeface="+mj-cs"/>
              </a:rPr>
              <a:t>This technique is used for low-risk system.</a:t>
            </a:r>
          </a:p>
          <a:p>
            <a:pPr algn="l"/>
            <a:endParaRPr lang="en-US" sz="2000" b="1" dirty="0">
              <a:ea typeface="+mj-ea"/>
              <a:cs typeface="+mj-cs"/>
            </a:endParaRPr>
          </a:p>
        </p:txBody>
      </p:sp>
      <p:sp>
        <p:nvSpPr>
          <p:cNvPr id="2" name="AutoShape 2" descr="code coverage types">
            <a:extLst>
              <a:ext uri="{FF2B5EF4-FFF2-40B4-BE49-F238E27FC236}">
                <a16:creationId xmlns:a16="http://schemas.microsoft.com/office/drawing/2014/main" id="{2C632739-33D8-C02E-2414-E87E758B6717}"/>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sp>
        <p:nvSpPr>
          <p:cNvPr id="8" name="AutoShape 4" descr="code coverage types">
            <a:extLst>
              <a:ext uri="{FF2B5EF4-FFF2-40B4-BE49-F238E27FC236}">
                <a16:creationId xmlns:a16="http://schemas.microsoft.com/office/drawing/2014/main" id="{4E27B12F-E3AD-650F-4010-F85FC8084F99}"/>
              </a:ext>
            </a:extLst>
          </p:cNvPr>
          <p:cNvSpPr>
            <a:spLocks noChangeAspect="1" noChangeArrowheads="1"/>
          </p:cNvSpPr>
          <p:nvPr/>
        </p:nvSpPr>
        <p:spPr bwMode="auto">
          <a:xfrm>
            <a:off x="6096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spTree>
    <p:extLst>
      <p:ext uri="{BB962C8B-B14F-4D97-AF65-F5344CB8AC3E}">
        <p14:creationId xmlns:p14="http://schemas.microsoft.com/office/powerpoint/2010/main" val="59787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390BF-81E0-73A0-6CBB-5803784C9B6D}"/>
              </a:ext>
            </a:extLst>
          </p:cNvPr>
          <p:cNvSpPr txBox="1"/>
          <p:nvPr/>
        </p:nvSpPr>
        <p:spPr>
          <a:xfrm>
            <a:off x="1052473" y="789252"/>
            <a:ext cx="7490011" cy="1323439"/>
          </a:xfrm>
          <a:prstGeom prst="rect">
            <a:avLst/>
          </a:prstGeom>
          <a:noFill/>
        </p:spPr>
        <p:txBody>
          <a:bodyPr wrap="square">
            <a:spAutoFit/>
          </a:bodyPr>
          <a:lstStyle/>
          <a:p>
            <a:pPr algn="l"/>
            <a:r>
              <a:rPr lang="en-US" sz="2000" b="1" dirty="0">
                <a:solidFill>
                  <a:srgbClr val="FF0000"/>
                </a:solidFill>
                <a:ea typeface="+mj-ea"/>
                <a:cs typeface="+mj-cs"/>
              </a:rPr>
              <a:t>Types of Experience Based Testing Technique</a:t>
            </a:r>
            <a:br>
              <a:rPr lang="en-US" sz="2000" b="1" dirty="0">
                <a:ea typeface="+mj-ea"/>
                <a:cs typeface="+mj-cs"/>
              </a:rPr>
            </a:br>
            <a:br>
              <a:rPr lang="en-US" sz="2000" b="1" dirty="0">
                <a:ea typeface="+mj-ea"/>
                <a:cs typeface="+mj-cs"/>
              </a:rPr>
            </a:br>
            <a:r>
              <a:rPr lang="en-US" sz="2000" b="1" dirty="0" err="1">
                <a:ea typeface="+mj-ea"/>
                <a:cs typeface="+mj-cs"/>
              </a:rPr>
              <a:t>i</a:t>
            </a:r>
            <a:r>
              <a:rPr lang="en-US" sz="2000" b="1" dirty="0">
                <a:ea typeface="+mj-ea"/>
                <a:cs typeface="+mj-cs"/>
              </a:rPr>
              <a:t>) Error guessing</a:t>
            </a:r>
            <a:br>
              <a:rPr lang="en-US" sz="2000" b="1" dirty="0">
                <a:ea typeface="+mj-ea"/>
                <a:cs typeface="+mj-cs"/>
              </a:rPr>
            </a:br>
            <a:r>
              <a:rPr lang="en-US" sz="2000" b="1" dirty="0">
                <a:ea typeface="+mj-ea"/>
                <a:cs typeface="+mj-cs"/>
              </a:rPr>
              <a:t>ii) Exploratory testing</a:t>
            </a:r>
          </a:p>
        </p:txBody>
      </p:sp>
      <p:sp>
        <p:nvSpPr>
          <p:cNvPr id="2" name="AutoShape 2" descr="code coverage types">
            <a:extLst>
              <a:ext uri="{FF2B5EF4-FFF2-40B4-BE49-F238E27FC236}">
                <a16:creationId xmlns:a16="http://schemas.microsoft.com/office/drawing/2014/main" id="{2C632739-33D8-C02E-2414-E87E758B6717}"/>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sp>
        <p:nvSpPr>
          <p:cNvPr id="8" name="AutoShape 4" descr="code coverage types">
            <a:extLst>
              <a:ext uri="{FF2B5EF4-FFF2-40B4-BE49-F238E27FC236}">
                <a16:creationId xmlns:a16="http://schemas.microsoft.com/office/drawing/2014/main" id="{4E27B12F-E3AD-650F-4010-F85FC8084F99}"/>
              </a:ext>
            </a:extLst>
          </p:cNvPr>
          <p:cNvSpPr>
            <a:spLocks noChangeAspect="1" noChangeArrowheads="1"/>
          </p:cNvSpPr>
          <p:nvPr/>
        </p:nvSpPr>
        <p:spPr bwMode="auto">
          <a:xfrm>
            <a:off x="6096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a:p>
        </p:txBody>
      </p:sp>
      <p:pic>
        <p:nvPicPr>
          <p:cNvPr id="9" name="Picture 8">
            <a:extLst>
              <a:ext uri="{FF2B5EF4-FFF2-40B4-BE49-F238E27FC236}">
                <a16:creationId xmlns:a16="http://schemas.microsoft.com/office/drawing/2014/main" id="{D06998C7-FCD0-489A-13A1-DEFD1583D7D0}"/>
              </a:ext>
            </a:extLst>
          </p:cNvPr>
          <p:cNvPicPr>
            <a:picLocks noChangeAspect="1"/>
          </p:cNvPicPr>
          <p:nvPr/>
        </p:nvPicPr>
        <p:blipFill>
          <a:blip r:embed="rId3"/>
          <a:stretch>
            <a:fillRect/>
          </a:stretch>
        </p:blipFill>
        <p:spPr>
          <a:xfrm>
            <a:off x="1708879" y="2378698"/>
            <a:ext cx="6325849" cy="3242614"/>
          </a:xfrm>
          <a:prstGeom prst="rect">
            <a:avLst/>
          </a:prstGeom>
        </p:spPr>
      </p:pic>
    </p:spTree>
    <p:extLst>
      <p:ext uri="{BB962C8B-B14F-4D97-AF65-F5344CB8AC3E}">
        <p14:creationId xmlns:p14="http://schemas.microsoft.com/office/powerpoint/2010/main" val="2812373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395B89C-1E2B-7460-0E5D-E537AA956A2F}"/>
              </a:ext>
            </a:extLst>
          </p:cNvPr>
          <p:cNvSpPr>
            <a:spLocks noGrp="1"/>
          </p:cNvSpPr>
          <p:nvPr>
            <p:ph type="title"/>
          </p:nvPr>
        </p:nvSpPr>
        <p:spPr>
          <a:xfrm>
            <a:off x="678570" y="367077"/>
            <a:ext cx="8420459" cy="877107"/>
          </a:xfrm>
        </p:spPr>
        <p:txBody>
          <a:bodyPr>
            <a:normAutofit fontScale="90000"/>
          </a:bodyPr>
          <a:lstStyle/>
          <a:p>
            <a:r>
              <a:rPr lang="en-US" sz="2000" b="1" dirty="0">
                <a:solidFill>
                  <a:srgbClr val="FF0000"/>
                </a:solidFill>
                <a:latin typeface="+mn-lt"/>
              </a:rPr>
              <a:t>Dynamic  Testing - </a:t>
            </a:r>
            <a:r>
              <a:rPr lang="en-IN" sz="2000" b="1" dirty="0">
                <a:solidFill>
                  <a:srgbClr val="FF0000"/>
                </a:solidFill>
                <a:latin typeface="+mn-lt"/>
              </a:rPr>
              <a:t> Experience-Based Testing Technique – Exploratory testing</a:t>
            </a:r>
            <a:br>
              <a:rPr lang="en-IN" sz="2000" b="1" dirty="0">
                <a:latin typeface="+mn-lt"/>
              </a:rPr>
            </a:br>
            <a:endParaRPr lang="en-US" sz="2000" b="1" dirty="0">
              <a:latin typeface="+mn-lt"/>
            </a:endParaRPr>
          </a:p>
        </p:txBody>
      </p:sp>
      <p:sp>
        <p:nvSpPr>
          <p:cNvPr id="2" name="AutoShape 2" descr="code coverage types">
            <a:extLst>
              <a:ext uri="{FF2B5EF4-FFF2-40B4-BE49-F238E27FC236}">
                <a16:creationId xmlns:a16="http://schemas.microsoft.com/office/drawing/2014/main" id="{2C632739-33D8-C02E-2414-E87E758B6717}"/>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sp>
        <p:nvSpPr>
          <p:cNvPr id="8" name="AutoShape 4" descr="code coverage types">
            <a:extLst>
              <a:ext uri="{FF2B5EF4-FFF2-40B4-BE49-F238E27FC236}">
                <a16:creationId xmlns:a16="http://schemas.microsoft.com/office/drawing/2014/main" id="{4E27B12F-E3AD-650F-4010-F85FC8084F99}"/>
              </a:ext>
            </a:extLst>
          </p:cNvPr>
          <p:cNvSpPr>
            <a:spLocks noChangeAspect="1" noChangeArrowheads="1"/>
          </p:cNvSpPr>
          <p:nvPr/>
        </p:nvSpPr>
        <p:spPr bwMode="auto">
          <a:xfrm>
            <a:off x="6096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sp>
        <p:nvSpPr>
          <p:cNvPr id="10" name="TextBox 9">
            <a:extLst>
              <a:ext uri="{FF2B5EF4-FFF2-40B4-BE49-F238E27FC236}">
                <a16:creationId xmlns:a16="http://schemas.microsoft.com/office/drawing/2014/main" id="{EF3AA100-9962-17BE-93ED-F1C9DFB0BF4B}"/>
              </a:ext>
            </a:extLst>
          </p:cNvPr>
          <p:cNvSpPr txBox="1"/>
          <p:nvPr/>
        </p:nvSpPr>
        <p:spPr>
          <a:xfrm>
            <a:off x="695463" y="1133354"/>
            <a:ext cx="8733350" cy="4832092"/>
          </a:xfrm>
          <a:prstGeom prst="rect">
            <a:avLst/>
          </a:prstGeom>
          <a:noFill/>
        </p:spPr>
        <p:txBody>
          <a:bodyPr wrap="square">
            <a:spAutoFit/>
          </a:bodyPr>
          <a:lstStyle/>
          <a:p>
            <a:endParaRPr lang="en-US" b="1" dirty="0"/>
          </a:p>
          <a:p>
            <a:pPr>
              <a:buFont typeface="Arial" panose="020B0604020202020204" pitchFamily="34" charset="0"/>
              <a:buChar char="•"/>
            </a:pPr>
            <a:r>
              <a:rPr lang="en-US" b="1" dirty="0"/>
              <a:t>Definition:</a:t>
            </a:r>
            <a:r>
              <a:rPr lang="en-US" dirty="0"/>
              <a:t> Testing where test design and execution occur simultaneously, guided by the tester's skills, intuition, and knowledge of the system.</a:t>
            </a:r>
          </a:p>
          <a:p>
            <a:pPr>
              <a:buFont typeface="Arial" panose="020B0604020202020204" pitchFamily="34" charset="0"/>
              <a:buChar char="•"/>
            </a:pPr>
            <a:endParaRPr lang="en-US" dirty="0"/>
          </a:p>
          <a:p>
            <a:pPr>
              <a:buFont typeface="Arial" panose="020B0604020202020204" pitchFamily="34" charset="0"/>
              <a:buChar char="•"/>
            </a:pPr>
            <a:r>
              <a:rPr lang="en-US" b="1" dirty="0"/>
              <a:t>Approach:</a:t>
            </a:r>
            <a:endParaRPr lang="en-US" dirty="0"/>
          </a:p>
          <a:p>
            <a:pPr marL="742950" lvl="1" indent="-285750">
              <a:buFont typeface="Arial" panose="020B0604020202020204" pitchFamily="34" charset="0"/>
              <a:buChar char="•"/>
            </a:pPr>
            <a:r>
              <a:rPr lang="en-US" dirty="0"/>
              <a:t>Define a broad testing goal or charter.</a:t>
            </a:r>
          </a:p>
          <a:p>
            <a:pPr marL="742950" lvl="1" indent="-285750">
              <a:buFont typeface="Arial" panose="020B0604020202020204" pitchFamily="34" charset="0"/>
              <a:buChar char="•"/>
            </a:pPr>
            <a:r>
              <a:rPr lang="en-US" dirty="0"/>
              <a:t>Explore the application to uncover defects and understand its behavior.</a:t>
            </a:r>
          </a:p>
          <a:p>
            <a:pPr marL="742950" lvl="1" indent="-285750">
              <a:buFont typeface="Arial" panose="020B0604020202020204" pitchFamily="34" charset="0"/>
              <a:buChar char="•"/>
            </a:pPr>
            <a:r>
              <a:rPr lang="en-US" dirty="0"/>
              <a:t>Record observations and results.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r>
              <a:rPr lang="en-US" dirty="0"/>
              <a:t> Navigating an e-commerce website, performing actions like searching for products, adding to the cart, and checking out without predefined test cases.</a:t>
            </a:r>
          </a:p>
          <a:p>
            <a:pPr>
              <a:buFont typeface="Arial" panose="020B0604020202020204" pitchFamily="34" charset="0"/>
              <a:buChar char="•"/>
            </a:pPr>
            <a:endParaRPr lang="en-US" dirty="0"/>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Flexible and adaptable to changing requirements.</a:t>
            </a:r>
          </a:p>
          <a:p>
            <a:pPr marL="742950" lvl="1" indent="-285750">
              <a:buFont typeface="Arial" panose="020B0604020202020204" pitchFamily="34" charset="0"/>
              <a:buChar char="•"/>
            </a:pPr>
            <a:r>
              <a:rPr lang="en-US" dirty="0"/>
              <a:t>Encourages creativity and discovery of edge cases.</a:t>
            </a:r>
          </a:p>
          <a:p>
            <a:pPr marL="742950" lvl="1" indent="-285750">
              <a:buFont typeface="Arial" panose="020B0604020202020204" pitchFamily="34" charset="0"/>
              <a:buChar char="•"/>
            </a:pPr>
            <a:r>
              <a:rPr lang="en-US" dirty="0"/>
              <a:t>Effective for uncovering unexpected defects.</a:t>
            </a:r>
          </a:p>
          <a:p>
            <a:pPr algn="l">
              <a:buFont typeface="Arial" panose="020B0604020202020204" pitchFamily="34" charset="0"/>
              <a:buChar char="•"/>
            </a:pPr>
            <a:endParaRPr lang="en-US" sz="2000" b="1" dirty="0">
              <a:ea typeface="+mj-ea"/>
              <a:cs typeface="+mj-cs"/>
            </a:endParaRPr>
          </a:p>
        </p:txBody>
      </p:sp>
    </p:spTree>
    <p:extLst>
      <p:ext uri="{BB962C8B-B14F-4D97-AF65-F5344CB8AC3E}">
        <p14:creationId xmlns:p14="http://schemas.microsoft.com/office/powerpoint/2010/main" val="5450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490392" y="1998191"/>
            <a:ext cx="9941319" cy="3124658"/>
          </a:xfrm>
        </p:spPr>
        <p:txBody>
          <a:bodyPr anchor="ctr">
            <a:noAutofit/>
          </a:bodyPr>
          <a:lstStyle/>
          <a:p>
            <a:pPr marL="0" indent="0" fontAlgn="base">
              <a:buNone/>
            </a:pPr>
            <a:r>
              <a:rPr lang="en-IN" sz="2000" b="1" dirty="0">
                <a:solidFill>
                  <a:srgbClr val="FF0000"/>
                </a:solidFill>
              </a:rPr>
              <a:t>What is Software testing</a:t>
            </a:r>
          </a:p>
          <a:p>
            <a:pPr marL="0" indent="0" fontAlgn="base">
              <a:buNone/>
            </a:pPr>
            <a:endParaRPr lang="en-IN" sz="2000" b="1" dirty="0"/>
          </a:p>
          <a:p>
            <a:pPr marL="0" indent="0" fontAlgn="base">
              <a:buNone/>
            </a:pPr>
            <a:r>
              <a:rPr lang="en-US" sz="2000" b="1" dirty="0"/>
              <a:t>Software testing is the process of evaluating and verifying that a software product or application does what it is supposed to do. The benefits of testing include preventing bugs, reducing development costs and improving performance.   </a:t>
            </a:r>
          </a:p>
          <a:p>
            <a:pPr marL="0" indent="0" fontAlgn="base">
              <a:buNone/>
            </a:pPr>
            <a:endParaRPr lang="en-US" sz="2000" b="1" dirty="0"/>
          </a:p>
          <a:p>
            <a:r>
              <a:rPr lang="en-US" sz="2000" b="1" dirty="0"/>
              <a:t>Verify and confirm that the prototype is free of bugs.  </a:t>
            </a:r>
          </a:p>
          <a:p>
            <a:r>
              <a:rPr lang="en-US" sz="2000" b="1" dirty="0"/>
              <a:t>Examines the product to see if it conforms with the technical requirements as stated in the design and development.  </a:t>
            </a:r>
          </a:p>
          <a:p>
            <a:r>
              <a:rPr lang="en-US" sz="2000" b="1" dirty="0"/>
              <a:t>Make sure the final product efficiently and effectively satisfies the client's needs.  </a:t>
            </a:r>
          </a:p>
          <a:p>
            <a:r>
              <a:rPr lang="en-US" sz="2000" b="1" dirty="0"/>
              <a:t>Analyze the performance and usability of the product.  </a:t>
            </a:r>
          </a:p>
          <a:p>
            <a:pPr marL="0" indent="0" fontAlgn="base">
              <a:buNone/>
            </a:pPr>
            <a:endParaRPr lang="en-IN" sz="2000" b="1" dirty="0"/>
          </a:p>
          <a:p>
            <a:pPr marL="0" indent="0" fontAlgn="base">
              <a:buNone/>
            </a:pPr>
            <a:endParaRPr lang="en-IN" sz="2000" b="1" dirty="0"/>
          </a:p>
        </p:txBody>
      </p:sp>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Tree>
    <p:extLst>
      <p:ext uri="{BB962C8B-B14F-4D97-AF65-F5344CB8AC3E}">
        <p14:creationId xmlns:p14="http://schemas.microsoft.com/office/powerpoint/2010/main" val="2073851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9471B-F4F5-4686-FEBD-5C236A61EC6A}"/>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6AA5494E-6586-1CE8-5094-ECE04FFB6C9C}"/>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10" name="Rectangle 19">
            <a:extLst>
              <a:ext uri="{FF2B5EF4-FFF2-40B4-BE49-F238E27FC236}">
                <a16:creationId xmlns:a16="http://schemas.microsoft.com/office/drawing/2014/main" id="{F45CE628-C438-6953-83EC-1E1131A0D3B1}"/>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F1C0A499-D103-59E1-9194-45F927169651}"/>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32E27883-E52A-AE32-A256-3ECCF6C7AD57}"/>
              </a:ext>
            </a:extLst>
          </p:cNvPr>
          <p:cNvSpPr txBox="1"/>
          <p:nvPr/>
        </p:nvSpPr>
        <p:spPr>
          <a:xfrm>
            <a:off x="786983" y="1167001"/>
            <a:ext cx="8596859" cy="5078313"/>
          </a:xfrm>
          <a:prstGeom prst="rect">
            <a:avLst/>
          </a:prstGeom>
          <a:noFill/>
        </p:spPr>
        <p:txBody>
          <a:bodyPr wrap="square">
            <a:spAutoFit/>
          </a:bodyPr>
          <a:lstStyle/>
          <a:p>
            <a:endParaRPr lang="en-US" b="1" dirty="0"/>
          </a:p>
          <a:p>
            <a:pPr>
              <a:buFont typeface="Arial" panose="020B0604020202020204" pitchFamily="34" charset="0"/>
              <a:buChar char="•"/>
            </a:pPr>
            <a:r>
              <a:rPr lang="en-US" b="1" dirty="0"/>
              <a:t>Definition:</a:t>
            </a:r>
            <a:r>
              <a:rPr lang="en-US" dirty="0"/>
              <a:t> A technique where testers use their experience to guess where defects might occur based on past issues or knowledge of common problem areas.</a:t>
            </a:r>
          </a:p>
          <a:p>
            <a:pPr>
              <a:buFont typeface="Arial" panose="020B0604020202020204" pitchFamily="34" charset="0"/>
              <a:buChar char="•"/>
            </a:pPr>
            <a:endParaRPr lang="en-US" dirty="0"/>
          </a:p>
          <a:p>
            <a:pPr>
              <a:buFont typeface="Arial" panose="020B0604020202020204" pitchFamily="34" charset="0"/>
              <a:buChar char="•"/>
            </a:pPr>
            <a:r>
              <a:rPr lang="en-US" b="1" dirty="0"/>
              <a:t>Approach:</a:t>
            </a:r>
            <a:endParaRPr lang="en-US" dirty="0"/>
          </a:p>
          <a:p>
            <a:pPr marL="742950" lvl="1" indent="-285750">
              <a:buFont typeface="Arial" panose="020B0604020202020204" pitchFamily="34" charset="0"/>
              <a:buChar char="•"/>
            </a:pPr>
            <a:r>
              <a:rPr lang="en-US" dirty="0"/>
              <a:t>Identify potential weak spots in the application, such as:</a:t>
            </a:r>
          </a:p>
          <a:p>
            <a:pPr marL="1143000" lvl="2" indent="-228600">
              <a:buFont typeface="Arial" panose="020B0604020202020204" pitchFamily="34" charset="0"/>
              <a:buChar char="•"/>
            </a:pPr>
            <a:r>
              <a:rPr lang="en-US" dirty="0"/>
              <a:t>Boundary conditions.</a:t>
            </a:r>
          </a:p>
          <a:p>
            <a:pPr marL="1143000" lvl="2" indent="-228600">
              <a:buFont typeface="Arial" panose="020B0604020202020204" pitchFamily="34" charset="0"/>
              <a:buChar char="•"/>
            </a:pPr>
            <a:r>
              <a:rPr lang="en-US" dirty="0"/>
              <a:t>Complex functionalities.</a:t>
            </a:r>
          </a:p>
          <a:p>
            <a:pPr marL="1143000" lvl="2" indent="-228600">
              <a:buFont typeface="Arial" panose="020B0604020202020204" pitchFamily="34" charset="0"/>
              <a:buChar char="•"/>
            </a:pPr>
            <a:r>
              <a:rPr lang="en-US" dirty="0"/>
              <a:t>Areas with frequent past defects.</a:t>
            </a:r>
          </a:p>
          <a:p>
            <a:pPr marL="742950" lvl="1" indent="-285750">
              <a:buFont typeface="Arial" panose="020B0604020202020204" pitchFamily="34" charset="0"/>
              <a:buChar char="•"/>
            </a:pPr>
            <a:r>
              <a:rPr lang="en-US" dirty="0"/>
              <a:t>Create test cases targeting these areas.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r>
              <a:rPr lang="en-US" dirty="0"/>
              <a:t> Testing a form submission for special characters, empty fields, or incorrect data types.</a:t>
            </a:r>
          </a:p>
          <a:p>
            <a:pPr>
              <a:buFont typeface="Arial" panose="020B0604020202020204" pitchFamily="34" charset="0"/>
              <a:buChar char="•"/>
            </a:pPr>
            <a:endParaRPr lang="en-US" dirty="0"/>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Quick and straightforward.</a:t>
            </a:r>
          </a:p>
          <a:p>
            <a:pPr marL="742950" lvl="1" indent="-285750">
              <a:buFont typeface="Arial" panose="020B0604020202020204" pitchFamily="34" charset="0"/>
              <a:buChar char="•"/>
            </a:pPr>
            <a:r>
              <a:rPr lang="en-US" dirty="0"/>
              <a:t>Leverages the tester's expertise for targeted defect detection.</a:t>
            </a:r>
          </a:p>
        </p:txBody>
      </p:sp>
      <p:sp>
        <p:nvSpPr>
          <p:cNvPr id="8" name="Title 1">
            <a:extLst>
              <a:ext uri="{FF2B5EF4-FFF2-40B4-BE49-F238E27FC236}">
                <a16:creationId xmlns:a16="http://schemas.microsoft.com/office/drawing/2014/main" id="{2AE9D3E1-2DD1-3C50-32CE-F4165CD8AD78}"/>
              </a:ext>
            </a:extLst>
          </p:cNvPr>
          <p:cNvSpPr>
            <a:spLocks noGrp="1"/>
          </p:cNvSpPr>
          <p:nvPr>
            <p:ph type="title"/>
          </p:nvPr>
        </p:nvSpPr>
        <p:spPr>
          <a:xfrm>
            <a:off x="678570" y="367077"/>
            <a:ext cx="8420459" cy="877107"/>
          </a:xfrm>
        </p:spPr>
        <p:txBody>
          <a:bodyPr>
            <a:normAutofit fontScale="90000"/>
          </a:bodyPr>
          <a:lstStyle/>
          <a:p>
            <a:r>
              <a:rPr lang="en-US" sz="2000" b="1" dirty="0">
                <a:solidFill>
                  <a:srgbClr val="FF0000"/>
                </a:solidFill>
                <a:latin typeface="+mn-lt"/>
              </a:rPr>
              <a:t>Dynamic  Testing - </a:t>
            </a:r>
            <a:r>
              <a:rPr lang="en-IN" sz="2000" b="1" dirty="0">
                <a:solidFill>
                  <a:srgbClr val="FF0000"/>
                </a:solidFill>
                <a:latin typeface="+mn-lt"/>
              </a:rPr>
              <a:t> Experience-Based Testing Technique – Error guessing </a:t>
            </a:r>
            <a:br>
              <a:rPr lang="en-IN" sz="2000" b="1" dirty="0">
                <a:latin typeface="+mn-lt"/>
              </a:rPr>
            </a:br>
            <a:endParaRPr lang="en-US" sz="2000" b="1" dirty="0">
              <a:latin typeface="+mn-lt"/>
            </a:endParaRPr>
          </a:p>
        </p:txBody>
      </p:sp>
    </p:spTree>
    <p:extLst>
      <p:ext uri="{BB962C8B-B14F-4D97-AF65-F5344CB8AC3E}">
        <p14:creationId xmlns:p14="http://schemas.microsoft.com/office/powerpoint/2010/main" val="3029071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9B307-9D49-85C1-06C6-231386EC1F5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CA6BE544-81DF-8DED-41F5-698B0CADEE20}"/>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BB8D2550-9BA3-9069-477B-27F3E27BA489}"/>
              </a:ext>
            </a:extLst>
          </p:cNvPr>
          <p:cNvSpPr>
            <a:spLocks noGrp="1"/>
          </p:cNvSpPr>
          <p:nvPr>
            <p:ph idx="1"/>
          </p:nvPr>
        </p:nvSpPr>
        <p:spPr>
          <a:xfrm>
            <a:off x="878489" y="266809"/>
            <a:ext cx="7796755" cy="587630"/>
          </a:xfrm>
        </p:spPr>
        <p:txBody>
          <a:bodyPr>
            <a:noAutofit/>
          </a:bodyPr>
          <a:lstStyle/>
          <a:p>
            <a:pPr marL="0" indent="0" fontAlgn="base">
              <a:buNone/>
            </a:pPr>
            <a:r>
              <a:rPr lang="en-IN" sz="2400" b="1" dirty="0">
                <a:solidFill>
                  <a:srgbClr val="FF0000"/>
                </a:solidFill>
              </a:rPr>
              <a:t>Types of testing White box testing</a:t>
            </a:r>
          </a:p>
        </p:txBody>
      </p:sp>
      <p:sp>
        <p:nvSpPr>
          <p:cNvPr id="10" name="Rectangle 19">
            <a:extLst>
              <a:ext uri="{FF2B5EF4-FFF2-40B4-BE49-F238E27FC236}">
                <a16:creationId xmlns:a16="http://schemas.microsoft.com/office/drawing/2014/main" id="{F72A49D5-2D1F-D64B-8049-02D72ACE8B2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DE0B673B-5C1D-744A-4893-14B9A896EC9B}"/>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BBE7B773-A68B-2B69-2E61-5054A1D2FD64}"/>
              </a:ext>
            </a:extLst>
          </p:cNvPr>
          <p:cNvSpPr txBox="1"/>
          <p:nvPr/>
        </p:nvSpPr>
        <p:spPr>
          <a:xfrm>
            <a:off x="779487" y="948690"/>
            <a:ext cx="10508105" cy="5478423"/>
          </a:xfrm>
          <a:prstGeom prst="rect">
            <a:avLst/>
          </a:prstGeom>
          <a:noFill/>
        </p:spPr>
        <p:txBody>
          <a:bodyPr wrap="square">
            <a:spAutoFit/>
          </a:bodyPr>
          <a:lstStyle/>
          <a:p>
            <a:r>
              <a:rPr lang="en-US" sz="1400" b="1" dirty="0"/>
              <a:t>Definition:</a:t>
            </a:r>
            <a:br>
              <a:rPr lang="en-US" sz="1400" dirty="0"/>
            </a:br>
            <a:r>
              <a:rPr lang="en-US" sz="1400" dirty="0"/>
              <a:t>White-box testing (also known as </a:t>
            </a:r>
            <a:r>
              <a:rPr lang="en-US" sz="1400" b="1" dirty="0"/>
              <a:t>Clear Box</a:t>
            </a:r>
            <a:r>
              <a:rPr lang="en-US" sz="1400" dirty="0"/>
              <a:t>, </a:t>
            </a:r>
            <a:r>
              <a:rPr lang="en-US" sz="1400" b="1" dirty="0"/>
              <a:t>Glass Box</a:t>
            </a:r>
            <a:r>
              <a:rPr lang="en-US" sz="1400" dirty="0"/>
              <a:t>, or </a:t>
            </a:r>
            <a:r>
              <a:rPr lang="en-US" sz="1400" b="1" dirty="0"/>
              <a:t>Structural Testing</a:t>
            </a:r>
            <a:r>
              <a:rPr lang="en-US" sz="1400" dirty="0"/>
              <a:t>) involves testing the internal logic, structure, and code of the application.</a:t>
            </a:r>
          </a:p>
          <a:p>
            <a:endParaRPr lang="en-US" sz="1400" dirty="0"/>
          </a:p>
          <a:p>
            <a:r>
              <a:rPr lang="en-US" sz="1400" b="1" dirty="0"/>
              <a:t>Key Features:</a:t>
            </a:r>
          </a:p>
          <a:p>
            <a:pPr>
              <a:buFont typeface="Arial" panose="020B0604020202020204" pitchFamily="34" charset="0"/>
              <a:buChar char="•"/>
            </a:pPr>
            <a:r>
              <a:rPr lang="en-US" sz="1400" dirty="0"/>
              <a:t>Testers have full knowledge of the code and internal workings of the application.</a:t>
            </a:r>
          </a:p>
          <a:p>
            <a:pPr>
              <a:buFont typeface="Arial" panose="020B0604020202020204" pitchFamily="34" charset="0"/>
              <a:buChar char="•"/>
            </a:pPr>
            <a:r>
              <a:rPr lang="en-US" sz="1400" dirty="0"/>
              <a:t>Focuses on how the software is implemented.</a:t>
            </a:r>
          </a:p>
          <a:p>
            <a:pPr>
              <a:buFont typeface="Arial" panose="020B0604020202020204" pitchFamily="34" charset="0"/>
              <a:buChar char="•"/>
            </a:pPr>
            <a:endParaRPr lang="en-US" sz="1400" dirty="0"/>
          </a:p>
          <a:p>
            <a:r>
              <a:rPr lang="en-US" sz="1400" b="1" dirty="0"/>
              <a:t>Techniques:</a:t>
            </a:r>
          </a:p>
          <a:p>
            <a:pPr>
              <a:buFont typeface="Arial" panose="020B0604020202020204" pitchFamily="34" charset="0"/>
              <a:buChar char="•"/>
            </a:pPr>
            <a:r>
              <a:rPr lang="en-US" sz="1400" b="1" dirty="0"/>
              <a:t>Statement Coverage:</a:t>
            </a:r>
            <a:r>
              <a:rPr lang="en-US" sz="1400" dirty="0"/>
              <a:t> Ensures every line of code is executed at least once.</a:t>
            </a:r>
          </a:p>
          <a:p>
            <a:pPr>
              <a:buFont typeface="Arial" panose="020B0604020202020204" pitchFamily="34" charset="0"/>
              <a:buChar char="•"/>
            </a:pPr>
            <a:r>
              <a:rPr lang="en-US" sz="1400" b="1" dirty="0"/>
              <a:t>Branch Coverage:</a:t>
            </a:r>
            <a:r>
              <a:rPr lang="en-US" sz="1400" dirty="0"/>
              <a:t> Tests all possible outcomes of conditional statements.</a:t>
            </a:r>
          </a:p>
          <a:p>
            <a:pPr>
              <a:buFont typeface="Arial" panose="020B0604020202020204" pitchFamily="34" charset="0"/>
              <a:buChar char="•"/>
            </a:pPr>
            <a:r>
              <a:rPr lang="en-US" sz="1400" b="1" dirty="0"/>
              <a:t>Path Coverage:</a:t>
            </a:r>
            <a:r>
              <a:rPr lang="en-US" sz="1400" dirty="0"/>
              <a:t> Validates all independent paths through the code.</a:t>
            </a:r>
          </a:p>
          <a:p>
            <a:pPr>
              <a:buFont typeface="Arial" panose="020B0604020202020204" pitchFamily="34" charset="0"/>
              <a:buChar char="•"/>
            </a:pPr>
            <a:r>
              <a:rPr lang="en-US" sz="1400" b="1" dirty="0"/>
              <a:t>Unit Testing:</a:t>
            </a:r>
            <a:r>
              <a:rPr lang="en-US" sz="1400" dirty="0"/>
              <a:t> Testing individual components in isolation.</a:t>
            </a:r>
          </a:p>
          <a:p>
            <a:pPr>
              <a:buFont typeface="Arial" panose="020B0604020202020204" pitchFamily="34" charset="0"/>
              <a:buChar char="•"/>
            </a:pPr>
            <a:endParaRPr lang="en-US" sz="1400" dirty="0"/>
          </a:p>
          <a:p>
            <a:r>
              <a:rPr lang="en-US" sz="1400" b="1" dirty="0"/>
              <a:t>Advantages:</a:t>
            </a:r>
          </a:p>
          <a:p>
            <a:pPr>
              <a:buFont typeface="Arial" panose="020B0604020202020204" pitchFamily="34" charset="0"/>
              <a:buChar char="•"/>
            </a:pPr>
            <a:r>
              <a:rPr lang="en-US" sz="1400" dirty="0"/>
              <a:t>Ensures maximum code coverage.</a:t>
            </a:r>
          </a:p>
          <a:p>
            <a:pPr>
              <a:buFont typeface="Arial" panose="020B0604020202020204" pitchFamily="34" charset="0"/>
              <a:buChar char="•"/>
            </a:pPr>
            <a:r>
              <a:rPr lang="en-US" sz="1400" dirty="0"/>
              <a:t>Detects hidden errors like unused code or security vulnerabilities.</a:t>
            </a:r>
          </a:p>
          <a:p>
            <a:pPr>
              <a:buFont typeface="Arial" panose="020B0604020202020204" pitchFamily="34" charset="0"/>
              <a:buChar char="•"/>
            </a:pPr>
            <a:r>
              <a:rPr lang="en-US" sz="1400" dirty="0"/>
              <a:t>Optimizes code quality and reliability</a:t>
            </a:r>
          </a:p>
          <a:p>
            <a:pPr>
              <a:buFont typeface="Arial" panose="020B0604020202020204" pitchFamily="34" charset="0"/>
              <a:buChar char="•"/>
            </a:pPr>
            <a:endParaRPr lang="en-US" sz="1400" dirty="0"/>
          </a:p>
          <a:p>
            <a:r>
              <a:rPr lang="en-US" sz="1400" b="1" dirty="0"/>
              <a:t>Disadvantages:</a:t>
            </a:r>
          </a:p>
          <a:p>
            <a:pPr>
              <a:buFont typeface="Arial" panose="020B0604020202020204" pitchFamily="34" charset="0"/>
              <a:buChar char="•"/>
            </a:pPr>
            <a:r>
              <a:rPr lang="en-US" sz="1400" dirty="0"/>
              <a:t>Requires programming knowledge.</a:t>
            </a:r>
          </a:p>
          <a:p>
            <a:pPr>
              <a:buFont typeface="Arial" panose="020B0604020202020204" pitchFamily="34" charset="0"/>
              <a:buChar char="•"/>
            </a:pPr>
            <a:r>
              <a:rPr lang="en-US" sz="1400" dirty="0"/>
              <a:t>Time-consuming for large and complex systems.</a:t>
            </a:r>
          </a:p>
          <a:p>
            <a:pPr>
              <a:buFont typeface="Arial" panose="020B0604020202020204" pitchFamily="34" charset="0"/>
              <a:buChar char="•"/>
            </a:pPr>
            <a:endParaRPr lang="en-US" sz="1400" dirty="0"/>
          </a:p>
          <a:p>
            <a:r>
              <a:rPr lang="en-US" sz="1400" b="1" dirty="0"/>
              <a:t>Example:</a:t>
            </a:r>
          </a:p>
          <a:p>
            <a:r>
              <a:rPr lang="en-US" sz="1400" dirty="0"/>
              <a:t>Testing a login function by inspecting the code logic, including conditions for valid and invalid credentials.</a:t>
            </a:r>
          </a:p>
        </p:txBody>
      </p:sp>
    </p:spTree>
    <p:extLst>
      <p:ext uri="{BB962C8B-B14F-4D97-AF65-F5344CB8AC3E}">
        <p14:creationId xmlns:p14="http://schemas.microsoft.com/office/powerpoint/2010/main" val="31427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BC1B1-CA53-9B1D-44C3-206041AF3F50}"/>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06739448-5AD8-BFB9-2895-48EFFE6A099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71BD6AB2-0F5E-2039-E24C-4A64C212A4BC}"/>
              </a:ext>
            </a:extLst>
          </p:cNvPr>
          <p:cNvSpPr>
            <a:spLocks noGrp="1"/>
          </p:cNvSpPr>
          <p:nvPr>
            <p:ph idx="1"/>
          </p:nvPr>
        </p:nvSpPr>
        <p:spPr>
          <a:xfrm>
            <a:off x="323852" y="116908"/>
            <a:ext cx="7796755" cy="497689"/>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Black-Box Testing</a:t>
            </a: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0B5974C7-296C-8989-DB24-0D6A86E28C0A}"/>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933B8EB0-16E1-66A9-E3F2-EF0AF43AAF75}"/>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6450450E-63B1-115B-3F97-05FF33892BC4}"/>
              </a:ext>
            </a:extLst>
          </p:cNvPr>
          <p:cNvSpPr txBox="1"/>
          <p:nvPr/>
        </p:nvSpPr>
        <p:spPr>
          <a:xfrm>
            <a:off x="322288" y="629272"/>
            <a:ext cx="10785424" cy="6247864"/>
          </a:xfrm>
          <a:prstGeom prst="rect">
            <a:avLst/>
          </a:prstGeom>
          <a:noFill/>
        </p:spPr>
        <p:txBody>
          <a:bodyPr wrap="square">
            <a:spAutoFit/>
          </a:bodyPr>
          <a:lstStyle/>
          <a:p>
            <a:r>
              <a:rPr lang="en-US" sz="1600" b="1" dirty="0"/>
              <a:t>Definition:</a:t>
            </a:r>
            <a:br>
              <a:rPr lang="en-US" sz="1600" dirty="0"/>
            </a:br>
            <a:r>
              <a:rPr lang="en-US" sz="1600" dirty="0"/>
              <a:t>Black-box testing involves testing the functionality of the software without any knowledge of its internal code or structure.</a:t>
            </a:r>
          </a:p>
          <a:p>
            <a:endParaRPr lang="en-US" sz="1600" dirty="0"/>
          </a:p>
          <a:p>
            <a:r>
              <a:rPr lang="en-US" sz="1600" b="1" dirty="0"/>
              <a:t>Key Features:</a:t>
            </a:r>
          </a:p>
          <a:p>
            <a:pPr>
              <a:buFont typeface="Arial" panose="020B0604020202020204" pitchFamily="34" charset="0"/>
              <a:buChar char="•"/>
            </a:pPr>
            <a:r>
              <a:rPr lang="en-US" sz="1600" dirty="0"/>
              <a:t>Focuses on inputs and expected outputs based on functional requirements.</a:t>
            </a:r>
          </a:p>
          <a:p>
            <a:pPr>
              <a:buFont typeface="Arial" panose="020B0604020202020204" pitchFamily="34" charset="0"/>
              <a:buChar char="•"/>
            </a:pPr>
            <a:r>
              <a:rPr lang="en-US" sz="1600" dirty="0"/>
              <a:t>Does not consider how the functionality is implemented.</a:t>
            </a:r>
          </a:p>
          <a:p>
            <a:pPr>
              <a:buFont typeface="Arial" panose="020B0604020202020204" pitchFamily="34" charset="0"/>
              <a:buChar char="•"/>
            </a:pPr>
            <a:endParaRPr lang="en-US" sz="1600" dirty="0"/>
          </a:p>
          <a:p>
            <a:r>
              <a:rPr lang="en-US" sz="1600" b="1" dirty="0"/>
              <a:t>Techniques:</a:t>
            </a:r>
          </a:p>
          <a:p>
            <a:pPr>
              <a:buFont typeface="Arial" panose="020B0604020202020204" pitchFamily="34" charset="0"/>
              <a:buChar char="•"/>
            </a:pPr>
            <a:r>
              <a:rPr lang="en-US" sz="1600" b="1" dirty="0"/>
              <a:t>Equivalence Partitioning:</a:t>
            </a:r>
            <a:r>
              <a:rPr lang="en-US" sz="1600" dirty="0"/>
              <a:t> Dividing input data into valid and invalid partitions.</a:t>
            </a:r>
          </a:p>
          <a:p>
            <a:pPr>
              <a:buFont typeface="Arial" panose="020B0604020202020204" pitchFamily="34" charset="0"/>
              <a:buChar char="•"/>
            </a:pPr>
            <a:r>
              <a:rPr lang="en-US" sz="1600" b="1" dirty="0"/>
              <a:t>Boundary Value Analysis:</a:t>
            </a:r>
            <a:r>
              <a:rPr lang="en-US" sz="1600" dirty="0"/>
              <a:t> Testing at the edges of input ranges.</a:t>
            </a:r>
          </a:p>
          <a:p>
            <a:pPr>
              <a:buFont typeface="Arial" panose="020B0604020202020204" pitchFamily="34" charset="0"/>
              <a:buChar char="•"/>
            </a:pPr>
            <a:r>
              <a:rPr lang="en-US" sz="1600" b="1" dirty="0"/>
              <a:t>Decision Table Testing:</a:t>
            </a:r>
            <a:r>
              <a:rPr lang="en-US" sz="1600" dirty="0"/>
              <a:t> Validating combinations of inputs and outputs.</a:t>
            </a:r>
          </a:p>
          <a:p>
            <a:pPr>
              <a:buFont typeface="Arial" panose="020B0604020202020204" pitchFamily="34" charset="0"/>
              <a:buChar char="•"/>
            </a:pPr>
            <a:r>
              <a:rPr lang="en-US" sz="1600" b="1" dirty="0"/>
              <a:t>State Transition Testing:</a:t>
            </a:r>
            <a:r>
              <a:rPr lang="en-US" sz="1600" dirty="0"/>
              <a:t> Testing state changes in workflows.</a:t>
            </a:r>
          </a:p>
          <a:p>
            <a:pPr>
              <a:buFont typeface="Arial" panose="020B0604020202020204" pitchFamily="34" charset="0"/>
              <a:buChar char="•"/>
            </a:pPr>
            <a:endParaRPr lang="en-US" sz="1600" dirty="0"/>
          </a:p>
          <a:p>
            <a:r>
              <a:rPr lang="en-US" sz="1600" b="1" dirty="0"/>
              <a:t>Advantages:</a:t>
            </a:r>
          </a:p>
          <a:p>
            <a:pPr>
              <a:buFont typeface="Arial" panose="020B0604020202020204" pitchFamily="34" charset="0"/>
              <a:buChar char="•"/>
            </a:pPr>
            <a:r>
              <a:rPr lang="en-US" sz="1600" dirty="0"/>
              <a:t>Suitable for testers without programming knowledge.</a:t>
            </a:r>
          </a:p>
          <a:p>
            <a:pPr>
              <a:buFont typeface="Arial" panose="020B0604020202020204" pitchFamily="34" charset="0"/>
              <a:buChar char="•"/>
            </a:pPr>
            <a:r>
              <a:rPr lang="en-US" sz="1600" dirty="0"/>
              <a:t>Tests the application from the user’s perspective.</a:t>
            </a:r>
          </a:p>
          <a:p>
            <a:pPr>
              <a:buFont typeface="Arial" panose="020B0604020202020204" pitchFamily="34" charset="0"/>
              <a:buChar char="•"/>
            </a:pPr>
            <a:r>
              <a:rPr lang="en-US" sz="1600" dirty="0"/>
              <a:t>Effective for uncovering functional and usability defects.</a:t>
            </a:r>
          </a:p>
          <a:p>
            <a:pPr>
              <a:buFont typeface="Arial" panose="020B0604020202020204" pitchFamily="34" charset="0"/>
              <a:buChar char="•"/>
            </a:pPr>
            <a:endParaRPr lang="en-US" sz="1600" dirty="0"/>
          </a:p>
          <a:p>
            <a:r>
              <a:rPr lang="en-US" sz="1600" b="1" dirty="0"/>
              <a:t>Disadvantages:</a:t>
            </a:r>
          </a:p>
          <a:p>
            <a:pPr>
              <a:buFont typeface="Arial" panose="020B0604020202020204" pitchFamily="34" charset="0"/>
              <a:buChar char="•"/>
            </a:pPr>
            <a:r>
              <a:rPr lang="en-US" sz="1600" dirty="0"/>
              <a:t>Limited by lack of insight into the internal structure.</a:t>
            </a:r>
          </a:p>
          <a:p>
            <a:pPr>
              <a:buFont typeface="Arial" panose="020B0604020202020204" pitchFamily="34" charset="0"/>
              <a:buChar char="•"/>
            </a:pPr>
            <a:r>
              <a:rPr lang="en-US" sz="1600" dirty="0"/>
              <a:t>May miss some implementation-level defects.</a:t>
            </a:r>
          </a:p>
          <a:p>
            <a:pPr>
              <a:buFont typeface="Arial" panose="020B0604020202020204" pitchFamily="34" charset="0"/>
              <a:buChar char="•"/>
            </a:pPr>
            <a:endParaRPr lang="en-US" sz="1600" dirty="0"/>
          </a:p>
          <a:p>
            <a:r>
              <a:rPr lang="en-US" sz="1600" b="1" dirty="0"/>
              <a:t>Example:</a:t>
            </a:r>
          </a:p>
          <a:p>
            <a:r>
              <a:rPr lang="en-US" sz="1600" dirty="0"/>
              <a:t>Testing a registration form by entering valid and invalid data to ensure proper validation and error messages.</a:t>
            </a:r>
          </a:p>
        </p:txBody>
      </p:sp>
    </p:spTree>
    <p:extLst>
      <p:ext uri="{BB962C8B-B14F-4D97-AF65-F5344CB8AC3E}">
        <p14:creationId xmlns:p14="http://schemas.microsoft.com/office/powerpoint/2010/main" val="4254723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DF692-DC25-22E8-0BA2-752AC7FEE583}"/>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0CE155C9-08E2-5F5A-7E33-02F59281A9D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C052B6BC-0193-F100-5B7A-4117CE7652AD}"/>
              </a:ext>
            </a:extLst>
          </p:cNvPr>
          <p:cNvSpPr>
            <a:spLocks noGrp="1"/>
          </p:cNvSpPr>
          <p:nvPr>
            <p:ph idx="1"/>
          </p:nvPr>
        </p:nvSpPr>
        <p:spPr>
          <a:xfrm>
            <a:off x="758568" y="116908"/>
            <a:ext cx="7796755" cy="452718"/>
          </a:xfrm>
        </p:spPr>
        <p:txBody>
          <a:bodyPr>
            <a:noAutofit/>
          </a:bodyPr>
          <a:lstStyle/>
          <a:p>
            <a:pPr marL="0" indent="0" fontAlgn="base">
              <a:buNone/>
            </a:pPr>
            <a:r>
              <a:rPr lang="en-IN" sz="2400" b="1" dirty="0">
                <a:solidFill>
                  <a:srgbClr val="FF0000"/>
                </a:solidFill>
              </a:rPr>
              <a:t>Types  of testing – Grey box testing</a:t>
            </a:r>
          </a:p>
        </p:txBody>
      </p:sp>
      <p:sp>
        <p:nvSpPr>
          <p:cNvPr id="10" name="Rectangle 19">
            <a:extLst>
              <a:ext uri="{FF2B5EF4-FFF2-40B4-BE49-F238E27FC236}">
                <a16:creationId xmlns:a16="http://schemas.microsoft.com/office/drawing/2014/main" id="{0B149CB0-23F7-41C3-1CDB-36CDA6613C8F}"/>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DD45AC78-F647-4ABF-E0E7-F8751BE9F484}"/>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9D7A6145-F10D-53A3-9E4E-90E53AFE7D6F}"/>
              </a:ext>
            </a:extLst>
          </p:cNvPr>
          <p:cNvSpPr txBox="1"/>
          <p:nvPr/>
        </p:nvSpPr>
        <p:spPr>
          <a:xfrm>
            <a:off x="607102" y="719212"/>
            <a:ext cx="9766092" cy="6247864"/>
          </a:xfrm>
          <a:prstGeom prst="rect">
            <a:avLst/>
          </a:prstGeom>
          <a:noFill/>
        </p:spPr>
        <p:txBody>
          <a:bodyPr wrap="square">
            <a:spAutoFit/>
          </a:bodyPr>
          <a:lstStyle/>
          <a:p>
            <a:r>
              <a:rPr lang="en-US" sz="1600" b="1" dirty="0"/>
              <a:t>Definition:</a:t>
            </a:r>
            <a:br>
              <a:rPr lang="en-US" sz="1600" dirty="0"/>
            </a:br>
            <a:r>
              <a:rPr lang="en-US" sz="1600" dirty="0"/>
              <a:t>Grey-box testing is a hybrid approach that combines aspects of white-box and black-box testing. The tester has partial knowledge of the internal structure but primarily tests from the user’s perspective.</a:t>
            </a:r>
          </a:p>
          <a:p>
            <a:endParaRPr lang="en-US" sz="1600" dirty="0"/>
          </a:p>
          <a:p>
            <a:r>
              <a:rPr lang="en-US" sz="1600" b="1" dirty="0"/>
              <a:t>Key Features:</a:t>
            </a:r>
          </a:p>
          <a:p>
            <a:pPr>
              <a:buFont typeface="Arial" panose="020B0604020202020204" pitchFamily="34" charset="0"/>
              <a:buChar char="•"/>
            </a:pPr>
            <a:r>
              <a:rPr lang="en-US" sz="1600" dirty="0"/>
              <a:t>Testers may have access to design documents, APIs, or limited internal code.</a:t>
            </a:r>
          </a:p>
          <a:p>
            <a:pPr>
              <a:buFont typeface="Arial" panose="020B0604020202020204" pitchFamily="34" charset="0"/>
              <a:buChar char="•"/>
            </a:pPr>
            <a:r>
              <a:rPr lang="en-US" sz="1600" dirty="0"/>
              <a:t>Focuses on functional as well as structural testing.</a:t>
            </a:r>
          </a:p>
          <a:p>
            <a:pPr>
              <a:buFont typeface="Arial" panose="020B0604020202020204" pitchFamily="34" charset="0"/>
              <a:buChar char="•"/>
            </a:pPr>
            <a:endParaRPr lang="en-US" sz="1600" dirty="0"/>
          </a:p>
          <a:p>
            <a:r>
              <a:rPr lang="en-US" sz="1600" b="1" dirty="0"/>
              <a:t>Techniques:</a:t>
            </a:r>
          </a:p>
          <a:p>
            <a:pPr>
              <a:buFont typeface="Arial" panose="020B0604020202020204" pitchFamily="34" charset="0"/>
              <a:buChar char="•"/>
            </a:pPr>
            <a:r>
              <a:rPr lang="en-US" sz="1600" b="1" dirty="0"/>
              <a:t>Matrix Testing:</a:t>
            </a:r>
            <a:r>
              <a:rPr lang="en-US" sz="1600" dirty="0"/>
              <a:t> Analyzing the relationship between inputs and outputs.</a:t>
            </a:r>
          </a:p>
          <a:p>
            <a:pPr>
              <a:buFont typeface="Arial" panose="020B0604020202020204" pitchFamily="34" charset="0"/>
              <a:buChar char="•"/>
            </a:pPr>
            <a:r>
              <a:rPr lang="en-US" sz="1600" b="1" dirty="0"/>
              <a:t>Regression Testing:</a:t>
            </a:r>
            <a:r>
              <a:rPr lang="en-US" sz="1600" dirty="0"/>
              <a:t> Ensuring changes do not introduce new defects.</a:t>
            </a:r>
          </a:p>
          <a:p>
            <a:pPr>
              <a:buFont typeface="Arial" panose="020B0604020202020204" pitchFamily="34" charset="0"/>
              <a:buChar char="•"/>
            </a:pPr>
            <a:r>
              <a:rPr lang="en-US" sz="1600" b="1" dirty="0"/>
              <a:t>Fault Injection:</a:t>
            </a:r>
            <a:r>
              <a:rPr lang="en-US" sz="1600" dirty="0"/>
              <a:t> Testing error-handling capabilities by introducing faults.</a:t>
            </a:r>
          </a:p>
          <a:p>
            <a:pPr>
              <a:buFont typeface="Arial" panose="020B0604020202020204" pitchFamily="34" charset="0"/>
              <a:buChar char="•"/>
            </a:pPr>
            <a:endParaRPr lang="en-US" sz="1600" dirty="0"/>
          </a:p>
          <a:p>
            <a:r>
              <a:rPr lang="en-US" sz="1600" b="1" dirty="0"/>
              <a:t>Advantages:</a:t>
            </a:r>
          </a:p>
          <a:p>
            <a:pPr>
              <a:buFont typeface="Arial" panose="020B0604020202020204" pitchFamily="34" charset="0"/>
              <a:buChar char="•"/>
            </a:pPr>
            <a:r>
              <a:rPr lang="en-US" sz="1600" dirty="0"/>
              <a:t>Balanced approach that leverages both structural and functional insights.</a:t>
            </a:r>
          </a:p>
          <a:p>
            <a:pPr>
              <a:buFont typeface="Arial" panose="020B0604020202020204" pitchFamily="34" charset="0"/>
              <a:buChar char="•"/>
            </a:pPr>
            <a:r>
              <a:rPr lang="en-US" sz="1600" dirty="0"/>
              <a:t>Helps detect defects in data flow and integration points.</a:t>
            </a:r>
          </a:p>
          <a:p>
            <a:pPr>
              <a:buFont typeface="Arial" panose="020B0604020202020204" pitchFamily="34" charset="0"/>
              <a:buChar char="•"/>
            </a:pPr>
            <a:r>
              <a:rPr lang="en-US" sz="1600" dirty="0"/>
              <a:t>Ideal for testing web applications and APIs.</a:t>
            </a:r>
          </a:p>
          <a:p>
            <a:pPr>
              <a:buFont typeface="Arial" panose="020B0604020202020204" pitchFamily="34" charset="0"/>
              <a:buChar char="•"/>
            </a:pPr>
            <a:endParaRPr lang="en-US" sz="1600" dirty="0"/>
          </a:p>
          <a:p>
            <a:r>
              <a:rPr lang="en-US" sz="1600" b="1" dirty="0"/>
              <a:t>Disadvantages:</a:t>
            </a:r>
          </a:p>
          <a:p>
            <a:pPr>
              <a:buFont typeface="Arial" panose="020B0604020202020204" pitchFamily="34" charset="0"/>
              <a:buChar char="•"/>
            </a:pPr>
            <a:r>
              <a:rPr lang="en-US" sz="1600" dirty="0"/>
              <a:t>Requires more preparation than black-box testing.</a:t>
            </a:r>
          </a:p>
          <a:p>
            <a:pPr>
              <a:buFont typeface="Arial" panose="020B0604020202020204" pitchFamily="34" charset="0"/>
              <a:buChar char="•"/>
            </a:pPr>
            <a:r>
              <a:rPr lang="en-US" sz="1600" dirty="0"/>
              <a:t>Testers need some technical knowledge.</a:t>
            </a:r>
          </a:p>
          <a:p>
            <a:pPr>
              <a:buFont typeface="Arial" panose="020B0604020202020204" pitchFamily="34" charset="0"/>
              <a:buChar char="•"/>
            </a:pPr>
            <a:endParaRPr lang="en-US" sz="1600" dirty="0"/>
          </a:p>
          <a:p>
            <a:r>
              <a:rPr lang="en-US" sz="1600" b="1" dirty="0"/>
              <a:t>Example:</a:t>
            </a:r>
          </a:p>
          <a:p>
            <a:r>
              <a:rPr lang="en-US" sz="1600" dirty="0"/>
              <a:t>Testing a web application with access to its database schema and APIs, ensuring inputs reflect correctly in the database while validating user-facing functionality.</a:t>
            </a:r>
          </a:p>
        </p:txBody>
      </p:sp>
    </p:spTree>
    <p:extLst>
      <p:ext uri="{BB962C8B-B14F-4D97-AF65-F5344CB8AC3E}">
        <p14:creationId xmlns:p14="http://schemas.microsoft.com/office/powerpoint/2010/main" val="2658626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4254-8135-9D24-B302-FEC234F3D28E}"/>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4A59BC9E-BC87-C873-7A60-291EF5A1F134}"/>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CE7C4596-8202-E3A2-5B78-EEC872E001A5}"/>
              </a:ext>
            </a:extLst>
          </p:cNvPr>
          <p:cNvSpPr>
            <a:spLocks noGrp="1"/>
          </p:cNvSpPr>
          <p:nvPr>
            <p:ph idx="1"/>
          </p:nvPr>
        </p:nvSpPr>
        <p:spPr>
          <a:xfrm>
            <a:off x="788547" y="341761"/>
            <a:ext cx="7796755" cy="482698"/>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Regression Testing</a:t>
            </a: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5801318D-280C-6F0E-DB0C-CF9B53875DA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F097A334-88AD-FD46-8A8A-731DBBA6F9B0}"/>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743D1B5B-C5AA-41DD-8D8B-FFEEE4544937}"/>
              </a:ext>
            </a:extLst>
          </p:cNvPr>
          <p:cNvSpPr txBox="1"/>
          <p:nvPr/>
        </p:nvSpPr>
        <p:spPr>
          <a:xfrm>
            <a:off x="622091" y="1036316"/>
            <a:ext cx="8866682" cy="5355312"/>
          </a:xfrm>
          <a:prstGeom prst="rect">
            <a:avLst/>
          </a:prstGeom>
          <a:noFill/>
        </p:spPr>
        <p:txBody>
          <a:bodyPr wrap="square">
            <a:spAutoFit/>
          </a:bodyPr>
          <a:lstStyle/>
          <a:p>
            <a:r>
              <a:rPr lang="en-US" b="1" dirty="0"/>
              <a:t>Purpose:</a:t>
            </a:r>
            <a:r>
              <a:rPr lang="en-US" dirty="0"/>
              <a:t> To ensure that recent changes (like bug fixes, feature additions, or updates) do not introduce new defects or break existing functionality.</a:t>
            </a:r>
          </a:p>
          <a:p>
            <a:endParaRPr lang="en-US" dirty="0"/>
          </a:p>
          <a:p>
            <a:pPr>
              <a:buFont typeface="Arial" panose="020B0604020202020204" pitchFamily="34" charset="0"/>
              <a:buChar char="•"/>
            </a:pPr>
            <a:r>
              <a:rPr lang="en-US" b="1" dirty="0"/>
              <a:t>When Used:</a:t>
            </a:r>
            <a:endParaRPr lang="en-US" dirty="0"/>
          </a:p>
          <a:p>
            <a:pPr marL="742950" lvl="1" indent="-285750">
              <a:buFont typeface="Arial" panose="020B0604020202020204" pitchFamily="34" charset="0"/>
              <a:buChar char="•"/>
            </a:pPr>
            <a:r>
              <a:rPr lang="en-US" dirty="0"/>
              <a:t>After code changes.</a:t>
            </a:r>
          </a:p>
          <a:p>
            <a:pPr marL="742950" lvl="1" indent="-285750">
              <a:buFont typeface="Arial" panose="020B0604020202020204" pitchFamily="34" charset="0"/>
              <a:buChar char="•"/>
            </a:pPr>
            <a:r>
              <a:rPr lang="en-US" dirty="0"/>
              <a:t>During regular builds in agile or iterative development.</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How It’s Done:</a:t>
            </a:r>
            <a:endParaRPr lang="en-US" dirty="0"/>
          </a:p>
          <a:p>
            <a:pPr marL="742950" lvl="1" indent="-285750">
              <a:buFont typeface="Arial" panose="020B0604020202020204" pitchFamily="34" charset="0"/>
              <a:buChar char="•"/>
            </a:pPr>
            <a:r>
              <a:rPr lang="en-US" dirty="0"/>
              <a:t>Retest the previously executed test cases to verify that existing features work as expected.</a:t>
            </a:r>
          </a:p>
          <a:p>
            <a:pPr marL="742950" lvl="1" indent="-285750">
              <a:buFont typeface="Arial" panose="020B0604020202020204" pitchFamily="34" charset="0"/>
              <a:buChar char="•"/>
            </a:pPr>
            <a:r>
              <a:rPr lang="en-US" dirty="0"/>
              <a:t>Automated regression testing is often used for efficiency.</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br>
              <a:rPr lang="en-US" dirty="0"/>
            </a:br>
            <a:r>
              <a:rPr lang="en-US" dirty="0"/>
              <a:t>Adding a new payment method to an e-commerce site. Regression testing ensures that existing payment methods and related workflows still work.</a:t>
            </a:r>
          </a:p>
          <a:p>
            <a:pPr>
              <a:buFont typeface="Arial" panose="020B0604020202020204" pitchFamily="34" charset="0"/>
              <a:buChar char="•"/>
            </a:pPr>
            <a:endParaRPr lang="en-US" dirty="0"/>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Maintains the stability of the software.</a:t>
            </a:r>
          </a:p>
          <a:p>
            <a:pPr marL="742950" lvl="1" indent="-285750">
              <a:buFont typeface="Arial" panose="020B0604020202020204" pitchFamily="34" charset="0"/>
              <a:buChar char="•"/>
            </a:pPr>
            <a:r>
              <a:rPr lang="en-US" dirty="0"/>
              <a:t>Detects unintended side effects of code changes.</a:t>
            </a:r>
          </a:p>
        </p:txBody>
      </p:sp>
    </p:spTree>
    <p:extLst>
      <p:ext uri="{BB962C8B-B14F-4D97-AF65-F5344CB8AC3E}">
        <p14:creationId xmlns:p14="http://schemas.microsoft.com/office/powerpoint/2010/main" val="1612679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A9FB-CC8E-829B-EA26-6E46088E92B6}"/>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5F7E8A9F-1F07-A8BA-5A5F-92E486598A1C}"/>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36C10B23-DA18-02E3-5C69-E995AA8E82F4}"/>
              </a:ext>
            </a:extLst>
          </p:cNvPr>
          <p:cNvSpPr>
            <a:spLocks noGrp="1"/>
          </p:cNvSpPr>
          <p:nvPr>
            <p:ph idx="1"/>
          </p:nvPr>
        </p:nvSpPr>
        <p:spPr>
          <a:xfrm>
            <a:off x="728587" y="191859"/>
            <a:ext cx="7796755" cy="512679"/>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Smoke Testing</a:t>
            </a: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E98B7C08-3818-B7A8-18ED-BD2FF16D4D5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E3182DC-210F-50B2-B669-CAEB50EC4F3B}"/>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3AD3C779-8394-14CE-3A30-A72C02CF6423}"/>
              </a:ext>
            </a:extLst>
          </p:cNvPr>
          <p:cNvSpPr txBox="1"/>
          <p:nvPr/>
        </p:nvSpPr>
        <p:spPr>
          <a:xfrm>
            <a:off x="742011" y="653748"/>
            <a:ext cx="8551889" cy="5355312"/>
          </a:xfrm>
          <a:prstGeom prst="rect">
            <a:avLst/>
          </a:prstGeom>
          <a:noFill/>
        </p:spPr>
        <p:txBody>
          <a:bodyPr wrap="square">
            <a:spAutoFit/>
          </a:bodyPr>
          <a:lstStyle/>
          <a:p>
            <a:endParaRPr lang="en-US" b="1" dirty="0"/>
          </a:p>
          <a:p>
            <a:r>
              <a:rPr lang="en-US" b="1" dirty="0"/>
              <a:t>Purpose:</a:t>
            </a:r>
            <a:r>
              <a:rPr lang="en-US" dirty="0"/>
              <a:t> To verify that the critical functionalities of the application are working. It acts as a </a:t>
            </a:r>
            <a:r>
              <a:rPr lang="en-US" b="1" dirty="0"/>
              <a:t>build verification test</a:t>
            </a:r>
            <a:r>
              <a:rPr lang="en-US" dirty="0"/>
              <a:t> to check if the application is stable enough for further testing.</a:t>
            </a:r>
          </a:p>
          <a:p>
            <a:endParaRPr lang="en-US" dirty="0"/>
          </a:p>
          <a:p>
            <a:pPr>
              <a:buFont typeface="Arial" panose="020B0604020202020204" pitchFamily="34" charset="0"/>
              <a:buChar char="•"/>
            </a:pPr>
            <a:r>
              <a:rPr lang="en-US" b="1" dirty="0"/>
              <a:t>When Used:</a:t>
            </a:r>
            <a:endParaRPr lang="en-US" dirty="0"/>
          </a:p>
          <a:p>
            <a:pPr marL="742950" lvl="1" indent="-285750">
              <a:buFont typeface="Arial" panose="020B0604020202020204" pitchFamily="34" charset="0"/>
              <a:buChar char="•"/>
            </a:pPr>
            <a:r>
              <a:rPr lang="en-US" dirty="0"/>
              <a:t>After a new build is deployed.</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How It’s Done:</a:t>
            </a:r>
            <a:endParaRPr lang="en-US" dirty="0"/>
          </a:p>
          <a:p>
            <a:pPr marL="742950" lvl="1" indent="-285750">
              <a:buFont typeface="Arial" panose="020B0604020202020204" pitchFamily="34" charset="0"/>
              <a:buChar char="•"/>
            </a:pPr>
            <a:r>
              <a:rPr lang="en-US" dirty="0"/>
              <a:t>Testers perform a set of high-level tests focusing on key features (e.g., login, core functionality).</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br>
              <a:rPr lang="en-US" dirty="0"/>
            </a:br>
            <a:r>
              <a:rPr lang="en-US" dirty="0"/>
              <a:t>For a banking app, smoke tests might include checking if users can log in, view their account balance, and perform a simple transaction.</a:t>
            </a:r>
          </a:p>
          <a:p>
            <a:pPr>
              <a:buFont typeface="Arial" panose="020B0604020202020204" pitchFamily="34" charset="0"/>
              <a:buChar char="•"/>
            </a:pPr>
            <a:endParaRPr lang="en-US" dirty="0"/>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Quick feedback on the build's stability.</a:t>
            </a:r>
          </a:p>
          <a:p>
            <a:pPr marL="742950" lvl="1" indent="-285750">
              <a:buFont typeface="Arial" panose="020B0604020202020204" pitchFamily="34" charset="0"/>
              <a:buChar char="•"/>
            </a:pPr>
            <a:r>
              <a:rPr lang="en-US" dirty="0"/>
              <a:t>Prevents wasted effort on deeper testing of a broken build.</a:t>
            </a:r>
          </a:p>
        </p:txBody>
      </p:sp>
    </p:spTree>
    <p:extLst>
      <p:ext uri="{BB962C8B-B14F-4D97-AF65-F5344CB8AC3E}">
        <p14:creationId xmlns:p14="http://schemas.microsoft.com/office/powerpoint/2010/main" val="313998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B5D17-3BB7-1E45-1019-91900133AE8E}"/>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37960748-AB73-5D3E-312F-7A7AF3779701}"/>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58874495-A793-DDBE-A6F3-C501A96DB96C}"/>
              </a:ext>
            </a:extLst>
          </p:cNvPr>
          <p:cNvSpPr>
            <a:spLocks noGrp="1"/>
          </p:cNvSpPr>
          <p:nvPr>
            <p:ph idx="1"/>
          </p:nvPr>
        </p:nvSpPr>
        <p:spPr>
          <a:xfrm>
            <a:off x="773558" y="191859"/>
            <a:ext cx="7796755" cy="482698"/>
          </a:xfrm>
        </p:spPr>
        <p:txBody>
          <a:bodyPr>
            <a:noAutofit/>
          </a:bodyPr>
          <a:lstStyle/>
          <a:p>
            <a:pPr marL="0" indent="0" fontAlgn="base">
              <a:buNone/>
            </a:pPr>
            <a:r>
              <a:rPr lang="en-IN" sz="2400" b="1" dirty="0">
                <a:solidFill>
                  <a:srgbClr val="FF0000"/>
                </a:solidFill>
              </a:rPr>
              <a:t>Types of testing – Sanity testing</a:t>
            </a:r>
          </a:p>
        </p:txBody>
      </p:sp>
      <p:sp>
        <p:nvSpPr>
          <p:cNvPr id="10" name="Rectangle 19">
            <a:extLst>
              <a:ext uri="{FF2B5EF4-FFF2-40B4-BE49-F238E27FC236}">
                <a16:creationId xmlns:a16="http://schemas.microsoft.com/office/drawing/2014/main" id="{1227F73F-A875-9E04-1F0B-6F009E1469DD}"/>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8598ABF-EE66-82E1-5C2C-DF5B1FC00D40}"/>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5533946E-6CD0-5535-6B2D-80797C2DF144}"/>
              </a:ext>
            </a:extLst>
          </p:cNvPr>
          <p:cNvSpPr txBox="1"/>
          <p:nvPr/>
        </p:nvSpPr>
        <p:spPr>
          <a:xfrm>
            <a:off x="622091" y="897818"/>
            <a:ext cx="8881672" cy="5632311"/>
          </a:xfrm>
          <a:prstGeom prst="rect">
            <a:avLst/>
          </a:prstGeom>
          <a:noFill/>
        </p:spPr>
        <p:txBody>
          <a:bodyPr wrap="square">
            <a:spAutoFit/>
          </a:bodyPr>
          <a:lstStyle/>
          <a:p>
            <a:r>
              <a:rPr lang="en-US" b="1" dirty="0"/>
              <a:t>Purpose:</a:t>
            </a:r>
            <a:r>
              <a:rPr lang="en-US" dirty="0"/>
              <a:t> To validate that specific changes or bug fixes work as expected and haven’t broken related areas. It is narrower in scope than regression or smoke testing.</a:t>
            </a:r>
          </a:p>
          <a:p>
            <a:endParaRPr lang="en-US" dirty="0"/>
          </a:p>
          <a:p>
            <a:pPr>
              <a:buFont typeface="Arial" panose="020B0604020202020204" pitchFamily="34" charset="0"/>
              <a:buChar char="•"/>
            </a:pPr>
            <a:r>
              <a:rPr lang="en-US" b="1" dirty="0"/>
              <a:t>When Used:</a:t>
            </a:r>
            <a:endParaRPr lang="en-US" dirty="0"/>
          </a:p>
          <a:p>
            <a:pPr marL="742950" lvl="1" indent="-285750">
              <a:buFont typeface="Arial" panose="020B0604020202020204" pitchFamily="34" charset="0"/>
              <a:buChar char="•"/>
            </a:pPr>
            <a:r>
              <a:rPr lang="en-US" dirty="0"/>
              <a:t>After receiving a new build with minor code changes or bug fixes.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How It’s Done:</a:t>
            </a:r>
            <a:endParaRPr lang="en-US" dirty="0"/>
          </a:p>
          <a:p>
            <a:pPr marL="742950" lvl="1" indent="-285750">
              <a:buFont typeface="Arial" panose="020B0604020202020204" pitchFamily="34" charset="0"/>
              <a:buChar char="•"/>
            </a:pPr>
            <a:r>
              <a:rPr lang="en-US" dirty="0"/>
              <a:t>Focused testing around the specific change or defect fix.</a:t>
            </a:r>
          </a:p>
          <a:p>
            <a:pPr marL="742950" lvl="1" indent="-285750">
              <a:buFont typeface="Arial" panose="020B0604020202020204" pitchFamily="34" charset="0"/>
              <a:buChar char="•"/>
            </a:pPr>
            <a:r>
              <a:rPr lang="en-US" dirty="0"/>
              <a:t>Typically not scripted, relying on the tester’s understanding of the impact area.</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br>
              <a:rPr lang="en-US" dirty="0"/>
            </a:br>
            <a:r>
              <a:rPr lang="en-US" dirty="0"/>
              <a:t>After fixing an issue with the "Add to Cart" button on an e-commerce website, sanity testing would ensure the fix works and related functions like "View Cart" and "Checkout" are not broken.</a:t>
            </a:r>
          </a:p>
          <a:p>
            <a:pPr>
              <a:buFont typeface="Arial" panose="020B0604020202020204" pitchFamily="34" charset="0"/>
              <a:buChar char="•"/>
            </a:pPr>
            <a:endParaRPr lang="en-US" dirty="0"/>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Quick and efficient validation of targeted areas.</a:t>
            </a:r>
          </a:p>
          <a:p>
            <a:pPr marL="742950" lvl="1" indent="-285750">
              <a:buFont typeface="Arial" panose="020B0604020202020204" pitchFamily="34" charset="0"/>
              <a:buChar char="•"/>
            </a:pPr>
            <a:r>
              <a:rPr lang="en-US" dirty="0"/>
              <a:t>Reduces the scope of testing when time is limited.</a:t>
            </a:r>
          </a:p>
        </p:txBody>
      </p:sp>
    </p:spTree>
    <p:extLst>
      <p:ext uri="{BB962C8B-B14F-4D97-AF65-F5344CB8AC3E}">
        <p14:creationId xmlns:p14="http://schemas.microsoft.com/office/powerpoint/2010/main" val="1406753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5615B-9957-1F22-9BB9-71FB613C2C2C}"/>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E5F01AF1-992F-6744-337E-07BF511EA2A7}"/>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40514E31-6838-2782-048F-9CA01DC3C70D}"/>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User Acceptance Testing (UAT)</a:t>
            </a: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32366E90-46C7-7C2B-0269-51661C1DD1C7}"/>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E9EE1AF4-FBAD-E369-A8BA-4C1DC3C5451F}"/>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5A9CBAE2-0363-B379-302E-BF62C1AC43E4}"/>
              </a:ext>
            </a:extLst>
          </p:cNvPr>
          <p:cNvSpPr txBox="1"/>
          <p:nvPr/>
        </p:nvSpPr>
        <p:spPr>
          <a:xfrm>
            <a:off x="292308" y="1036316"/>
            <a:ext cx="10305738" cy="4801314"/>
          </a:xfrm>
          <a:prstGeom prst="rect">
            <a:avLst/>
          </a:prstGeom>
          <a:noFill/>
        </p:spPr>
        <p:txBody>
          <a:bodyPr wrap="square">
            <a:spAutoFit/>
          </a:bodyPr>
          <a:lstStyle/>
          <a:p>
            <a:r>
              <a:rPr lang="en-US" b="1" dirty="0"/>
              <a:t>Purpose:</a:t>
            </a:r>
            <a:r>
              <a:rPr lang="en-US" dirty="0"/>
              <a:t> To validate that the software meets business requirements and is ready for release from the end-user's perspective.</a:t>
            </a:r>
          </a:p>
          <a:p>
            <a:endParaRPr lang="en-US" dirty="0"/>
          </a:p>
          <a:p>
            <a:pPr>
              <a:buFont typeface="Arial" panose="020B0604020202020204" pitchFamily="34" charset="0"/>
              <a:buChar char="•"/>
            </a:pPr>
            <a:r>
              <a:rPr lang="en-US" b="1" dirty="0"/>
              <a:t>When Used:</a:t>
            </a:r>
            <a:endParaRPr lang="en-US" dirty="0"/>
          </a:p>
          <a:p>
            <a:pPr marL="742950" lvl="1" indent="-285750">
              <a:buFont typeface="Arial" panose="020B0604020202020204" pitchFamily="34" charset="0"/>
              <a:buChar char="•"/>
            </a:pPr>
            <a:r>
              <a:rPr lang="en-US" dirty="0"/>
              <a:t>Just before the application is deployed to production.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How It’s Done:</a:t>
            </a:r>
            <a:endParaRPr lang="en-US" dirty="0"/>
          </a:p>
          <a:p>
            <a:pPr marL="742950" lvl="1" indent="-285750">
              <a:buFont typeface="Arial" panose="020B0604020202020204" pitchFamily="34" charset="0"/>
              <a:buChar char="•"/>
            </a:pPr>
            <a:r>
              <a:rPr lang="en-US" dirty="0"/>
              <a:t>Performed by business stakeholders or end-users in a staging or test environment.</a:t>
            </a:r>
          </a:p>
          <a:p>
            <a:pPr marL="742950" lvl="1" indent="-285750">
              <a:buFont typeface="Arial" panose="020B0604020202020204" pitchFamily="34" charset="0"/>
              <a:buChar char="•"/>
            </a:pPr>
            <a:r>
              <a:rPr lang="en-US" dirty="0"/>
              <a:t>Test scenarios focus on real-world workflows and business use cases.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Example:</a:t>
            </a:r>
            <a:br>
              <a:rPr lang="en-US" dirty="0"/>
            </a:br>
            <a:r>
              <a:rPr lang="en-US" dirty="0"/>
              <a:t>For a new HR management system, UAT would involve HR representatives testing features like employee onboarding, payroll processing, and leave management.</a:t>
            </a:r>
          </a:p>
          <a:p>
            <a:pPr>
              <a:buFont typeface="Arial" panose="020B0604020202020204" pitchFamily="34" charset="0"/>
              <a:buChar char="•"/>
            </a:pPr>
            <a:endParaRPr lang="en-US" dirty="0"/>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Ensures the software meets user expectations.</a:t>
            </a:r>
          </a:p>
          <a:p>
            <a:pPr marL="742950" lvl="1" indent="-285750">
              <a:buFont typeface="Arial" panose="020B0604020202020204" pitchFamily="34" charset="0"/>
              <a:buChar char="•"/>
            </a:pPr>
            <a:r>
              <a:rPr lang="en-US" dirty="0"/>
              <a:t>Reduces the risk of releasing a product that doesn’t satisfy business needs.</a:t>
            </a:r>
          </a:p>
        </p:txBody>
      </p:sp>
    </p:spTree>
    <p:extLst>
      <p:ext uri="{BB962C8B-B14F-4D97-AF65-F5344CB8AC3E}">
        <p14:creationId xmlns:p14="http://schemas.microsoft.com/office/powerpoint/2010/main" val="4459203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9321E-32B1-A52F-AB08-9EC48AD6A69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28F93785-ECF3-8D1D-0A48-FEB3EEBE9A2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2218909-37CE-86E3-844E-075A44001A19}"/>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Performance testing</a:t>
            </a: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30DAD6E2-83B2-7569-6B1C-3D88649C0C6D}"/>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454BB5E8-543F-48F3-B095-0B5B18A1336E}"/>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6" name="TextBox 5">
            <a:extLst>
              <a:ext uri="{FF2B5EF4-FFF2-40B4-BE49-F238E27FC236}">
                <a16:creationId xmlns:a16="http://schemas.microsoft.com/office/drawing/2014/main" id="{1061EAB6-EF3A-2E02-1DD2-E38630A1228D}"/>
              </a:ext>
            </a:extLst>
          </p:cNvPr>
          <p:cNvSpPr txBox="1"/>
          <p:nvPr/>
        </p:nvSpPr>
        <p:spPr>
          <a:xfrm>
            <a:off x="352267" y="1077060"/>
            <a:ext cx="9975955" cy="5355312"/>
          </a:xfrm>
          <a:prstGeom prst="rect">
            <a:avLst/>
          </a:prstGeom>
          <a:noFill/>
        </p:spPr>
        <p:txBody>
          <a:bodyPr wrap="square">
            <a:spAutoFit/>
          </a:bodyPr>
          <a:lstStyle/>
          <a:p>
            <a:r>
              <a:rPr lang="en-US" b="1" dirty="0"/>
              <a:t>Purpose:</a:t>
            </a:r>
            <a:r>
              <a:rPr lang="en-US" dirty="0"/>
              <a:t> To evaluate the speed, responsiveness, and stability of the software under various conditions.</a:t>
            </a:r>
          </a:p>
          <a:p>
            <a:endParaRPr lang="en-US" dirty="0"/>
          </a:p>
          <a:p>
            <a:r>
              <a:rPr lang="en-US" b="1" dirty="0"/>
              <a:t>Key Features:</a:t>
            </a:r>
          </a:p>
          <a:p>
            <a:pPr>
              <a:buFont typeface="Arial" panose="020B0604020202020204" pitchFamily="34" charset="0"/>
              <a:buChar char="•"/>
            </a:pPr>
            <a:r>
              <a:rPr lang="en-US" dirty="0"/>
              <a:t>Measures how the system performs under expected workloads.</a:t>
            </a:r>
          </a:p>
          <a:p>
            <a:pPr>
              <a:buFont typeface="Arial" panose="020B0604020202020204" pitchFamily="34" charset="0"/>
              <a:buChar char="•"/>
            </a:pPr>
            <a:r>
              <a:rPr lang="en-US" dirty="0"/>
              <a:t>Focuses on metrics like response time, throughput, and resource usage (CPU, memory, disk, etc.)</a:t>
            </a:r>
          </a:p>
          <a:p>
            <a:pPr>
              <a:buFont typeface="Arial" panose="020B0604020202020204" pitchFamily="34" charset="0"/>
              <a:buChar char="•"/>
            </a:pPr>
            <a:endParaRPr lang="en-US" dirty="0"/>
          </a:p>
          <a:p>
            <a:r>
              <a:rPr lang="en-US" b="1" dirty="0"/>
              <a:t>When Used:</a:t>
            </a:r>
          </a:p>
          <a:p>
            <a:pPr>
              <a:buFont typeface="Arial" panose="020B0604020202020204" pitchFamily="34" charset="0"/>
              <a:buChar char="•"/>
            </a:pPr>
            <a:r>
              <a:rPr lang="en-US" dirty="0"/>
              <a:t>During system or acceptance testing phases.</a:t>
            </a:r>
          </a:p>
          <a:p>
            <a:pPr>
              <a:buFont typeface="Arial" panose="020B0604020202020204" pitchFamily="34" charset="0"/>
              <a:buChar char="•"/>
            </a:pPr>
            <a:r>
              <a:rPr lang="en-US" dirty="0"/>
              <a:t>Before deployment, especially for high-traffic systems.</a:t>
            </a:r>
          </a:p>
          <a:p>
            <a:pPr>
              <a:buFont typeface="Arial" panose="020B0604020202020204" pitchFamily="34" charset="0"/>
              <a:buChar char="•"/>
            </a:pPr>
            <a:endParaRPr lang="en-US" dirty="0"/>
          </a:p>
          <a:p>
            <a:r>
              <a:rPr lang="en-US" b="1" dirty="0"/>
              <a:t>Example:</a:t>
            </a:r>
          </a:p>
          <a:p>
            <a:r>
              <a:rPr lang="en-US" dirty="0"/>
              <a:t>Testing how quickly a web application processes user login requests under normal traffic conditions.</a:t>
            </a:r>
          </a:p>
          <a:p>
            <a:endParaRPr lang="en-US" dirty="0"/>
          </a:p>
          <a:p>
            <a:r>
              <a:rPr lang="en-US" b="1" dirty="0"/>
              <a:t>Benefits:</a:t>
            </a:r>
          </a:p>
          <a:p>
            <a:pPr>
              <a:buFont typeface="Arial" panose="020B0604020202020204" pitchFamily="34" charset="0"/>
              <a:buChar char="•"/>
            </a:pPr>
            <a:r>
              <a:rPr lang="en-US" dirty="0"/>
              <a:t>Ensures smooth and efficient user experiences.</a:t>
            </a:r>
          </a:p>
          <a:p>
            <a:pPr>
              <a:buFont typeface="Arial" panose="020B0604020202020204" pitchFamily="34" charset="0"/>
              <a:buChar char="•"/>
            </a:pPr>
            <a:r>
              <a:rPr lang="en-US" dirty="0"/>
              <a:t>Identifies potential performance bottlenecks.</a:t>
            </a:r>
          </a:p>
        </p:txBody>
      </p:sp>
    </p:spTree>
    <p:extLst>
      <p:ext uri="{BB962C8B-B14F-4D97-AF65-F5344CB8AC3E}">
        <p14:creationId xmlns:p14="http://schemas.microsoft.com/office/powerpoint/2010/main" val="1929666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42952-2D36-D6B7-56FD-259E21C591CD}"/>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83776027-2E08-5044-125F-C3731D8A500F}"/>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7B5C1DE1-A3F5-011C-0782-D3E1DED57F4F}"/>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IN" sz="2400" dirty="0">
                <a:solidFill>
                  <a:srgbClr val="FF0000"/>
                </a:solidFill>
              </a:rPr>
              <a:t>Load Testing</a:t>
            </a:r>
            <a:endParaRPr lang="en-US" sz="2400" b="1" dirty="0">
              <a:solidFill>
                <a:srgbClr val="FF0000"/>
              </a:solidFill>
            </a:endParaRP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6962307C-E63C-07DD-08F7-CB7F7B8860C1}"/>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685262D3-95FE-6289-9A14-ACCC856D51A8}"/>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6" name="TextBox 5">
            <a:extLst>
              <a:ext uri="{FF2B5EF4-FFF2-40B4-BE49-F238E27FC236}">
                <a16:creationId xmlns:a16="http://schemas.microsoft.com/office/drawing/2014/main" id="{ACFA5B7E-F883-9C28-9300-84B29A1E8CD0}"/>
              </a:ext>
            </a:extLst>
          </p:cNvPr>
          <p:cNvSpPr txBox="1"/>
          <p:nvPr/>
        </p:nvSpPr>
        <p:spPr>
          <a:xfrm>
            <a:off x="352267" y="1077060"/>
            <a:ext cx="9975955" cy="4524315"/>
          </a:xfrm>
          <a:prstGeom prst="rect">
            <a:avLst/>
          </a:prstGeom>
          <a:noFill/>
        </p:spPr>
        <p:txBody>
          <a:bodyPr wrap="square">
            <a:spAutoFit/>
          </a:bodyPr>
          <a:lstStyle/>
          <a:p>
            <a:r>
              <a:rPr lang="en-US" b="1" dirty="0"/>
              <a:t>Purpose:</a:t>
            </a:r>
            <a:r>
              <a:rPr lang="en-US" dirty="0"/>
              <a:t> To verify that the software performs well under expected user load or traffic.</a:t>
            </a:r>
          </a:p>
          <a:p>
            <a:endParaRPr lang="en-US" dirty="0"/>
          </a:p>
          <a:p>
            <a:r>
              <a:rPr lang="en-US" b="1" dirty="0"/>
              <a:t>Key Features:</a:t>
            </a:r>
          </a:p>
          <a:p>
            <a:pPr>
              <a:buFont typeface="Arial" panose="020B0604020202020204" pitchFamily="34" charset="0"/>
              <a:buChar char="•"/>
            </a:pPr>
            <a:r>
              <a:rPr lang="en-US" dirty="0"/>
              <a:t>Simulates real-world usage by increasing the number of concurrent users or transactions.</a:t>
            </a:r>
          </a:p>
          <a:p>
            <a:pPr>
              <a:buFont typeface="Arial" panose="020B0604020202020204" pitchFamily="34" charset="0"/>
              <a:buChar char="•"/>
            </a:pPr>
            <a:r>
              <a:rPr lang="en-US" dirty="0"/>
              <a:t>Identifies the maximum load the system can handle without performance degradation.</a:t>
            </a:r>
          </a:p>
          <a:p>
            <a:pPr>
              <a:buFont typeface="Arial" panose="020B0604020202020204" pitchFamily="34" charset="0"/>
              <a:buChar char="•"/>
            </a:pPr>
            <a:endParaRPr lang="en-US" dirty="0"/>
          </a:p>
          <a:p>
            <a:r>
              <a:rPr lang="en-US" b="1" dirty="0"/>
              <a:t>When Used:</a:t>
            </a:r>
          </a:p>
          <a:p>
            <a:pPr>
              <a:buFont typeface="Arial" panose="020B0604020202020204" pitchFamily="34" charset="0"/>
              <a:buChar char="•"/>
            </a:pPr>
            <a:r>
              <a:rPr lang="en-US" dirty="0"/>
              <a:t>Before deployment to ensure the system meets performance expectations.</a:t>
            </a:r>
          </a:p>
          <a:p>
            <a:pPr>
              <a:buFont typeface="Arial" panose="020B0604020202020204" pitchFamily="34" charset="0"/>
              <a:buChar char="•"/>
            </a:pPr>
            <a:endParaRPr lang="en-US" dirty="0"/>
          </a:p>
          <a:p>
            <a:r>
              <a:rPr lang="en-US" b="1" dirty="0"/>
              <a:t>Example:</a:t>
            </a:r>
          </a:p>
          <a:p>
            <a:r>
              <a:rPr lang="en-US" dirty="0"/>
              <a:t>Testing an e-commerce platform with 1,000 simultaneous users searching, browsing, and checking out.</a:t>
            </a:r>
          </a:p>
          <a:p>
            <a:endParaRPr lang="en-US" dirty="0"/>
          </a:p>
          <a:p>
            <a:r>
              <a:rPr lang="en-US" b="1" dirty="0"/>
              <a:t>Benefits:</a:t>
            </a:r>
          </a:p>
          <a:p>
            <a:pPr>
              <a:buFont typeface="Arial" panose="020B0604020202020204" pitchFamily="34" charset="0"/>
              <a:buChar char="•"/>
            </a:pPr>
            <a:r>
              <a:rPr lang="en-US" dirty="0"/>
              <a:t>Ensures the system meets expected performance levels.</a:t>
            </a:r>
          </a:p>
          <a:p>
            <a:pPr>
              <a:buFont typeface="Arial" panose="020B0604020202020204" pitchFamily="34" charset="0"/>
              <a:buChar char="•"/>
            </a:pPr>
            <a:r>
              <a:rPr lang="en-US" dirty="0"/>
              <a:t>Detects performance issues before users encounter them.</a:t>
            </a:r>
          </a:p>
        </p:txBody>
      </p:sp>
    </p:spTree>
    <p:extLst>
      <p:ext uri="{BB962C8B-B14F-4D97-AF65-F5344CB8AC3E}">
        <p14:creationId xmlns:p14="http://schemas.microsoft.com/office/powerpoint/2010/main" val="37922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340489" y="963869"/>
            <a:ext cx="9941319" cy="3124658"/>
          </a:xfrm>
        </p:spPr>
        <p:txBody>
          <a:bodyPr anchor="ctr">
            <a:normAutofit lnSpcReduction="10000"/>
          </a:bodyPr>
          <a:lstStyle/>
          <a:p>
            <a:pPr marL="0" indent="0" fontAlgn="base">
              <a:buNone/>
            </a:pPr>
            <a:r>
              <a:rPr lang="en-IN" sz="2000" b="1" dirty="0">
                <a:solidFill>
                  <a:srgbClr val="FF0000"/>
                </a:solidFill>
              </a:rPr>
              <a:t>Why is  Software testing  needed ?</a:t>
            </a:r>
          </a:p>
          <a:p>
            <a:pPr marL="0" indent="0" fontAlgn="base">
              <a:buNone/>
            </a:pPr>
            <a:endParaRPr lang="en-IN" sz="2000" b="1" dirty="0"/>
          </a:p>
          <a:p>
            <a:pPr fontAlgn="base"/>
            <a:r>
              <a:rPr lang="en-US" sz="2000" b="1" dirty="0"/>
              <a:t>Nissan having to recall over 1 million cars due to a software defect in the airbag sensor detectors. </a:t>
            </a:r>
          </a:p>
          <a:p>
            <a:pPr fontAlgn="base"/>
            <a:r>
              <a:rPr lang="en-US" sz="2000" b="1" dirty="0"/>
              <a:t>Software bug that caused the failure of a USD 1.2 billion military satellite launch. </a:t>
            </a:r>
          </a:p>
          <a:p>
            <a:pPr fontAlgn="base"/>
            <a:r>
              <a:rPr lang="en-US" sz="2000" b="1" dirty="0"/>
              <a:t>Software failures in the US cost the economy USD 1.1 trillion in assets in 2016.</a:t>
            </a:r>
          </a:p>
          <a:p>
            <a:pPr fontAlgn="base"/>
            <a:r>
              <a:rPr lang="en-US" sz="2000" b="1" dirty="0"/>
              <a:t>What’s more, they impacted 4.4 billion customers. </a:t>
            </a:r>
            <a:endParaRPr lang="en-IN" sz="2000" b="1" dirty="0"/>
          </a:p>
        </p:txBody>
      </p:sp>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3623174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19781-68A4-2138-07D2-71B9A54651BB}"/>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907D630A-FDBE-67BD-891D-8F29A1F3C4C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DB18F6A-7382-575D-6F22-5759B0B1A5E5}"/>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IN" sz="2400" dirty="0">
                <a:solidFill>
                  <a:srgbClr val="FF0000"/>
                </a:solidFill>
              </a:rPr>
              <a:t>Stress  Testing</a:t>
            </a:r>
            <a:endParaRPr lang="en-US" sz="2400" b="1" dirty="0">
              <a:solidFill>
                <a:srgbClr val="FF0000"/>
              </a:solidFill>
            </a:endParaRP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2E7F8B8D-B222-69C5-4423-65F8640091C8}"/>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D25B1C48-06E5-1471-5E74-75F1264DB18C}"/>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4B83CC1A-24A3-EB2A-BF8C-0BA62D26BCD6}"/>
              </a:ext>
            </a:extLst>
          </p:cNvPr>
          <p:cNvSpPr txBox="1"/>
          <p:nvPr/>
        </p:nvSpPr>
        <p:spPr>
          <a:xfrm>
            <a:off x="562130" y="1110629"/>
            <a:ext cx="9496269" cy="4801314"/>
          </a:xfrm>
          <a:prstGeom prst="rect">
            <a:avLst/>
          </a:prstGeom>
          <a:noFill/>
        </p:spPr>
        <p:txBody>
          <a:bodyPr wrap="square">
            <a:spAutoFit/>
          </a:bodyPr>
          <a:lstStyle/>
          <a:p>
            <a:r>
              <a:rPr lang="en-US" b="1" dirty="0"/>
              <a:t>Purpose:</a:t>
            </a:r>
            <a:r>
              <a:rPr lang="en-US" dirty="0"/>
              <a:t> To determine how the software behaves under extreme or beyond-normal load conditions.</a:t>
            </a:r>
          </a:p>
          <a:p>
            <a:endParaRPr lang="en-US" dirty="0"/>
          </a:p>
          <a:p>
            <a:r>
              <a:rPr lang="en-US" b="1" dirty="0"/>
              <a:t>Key Features:</a:t>
            </a:r>
          </a:p>
          <a:p>
            <a:pPr>
              <a:buFont typeface="Arial" panose="020B0604020202020204" pitchFamily="34" charset="0"/>
              <a:buChar char="•"/>
            </a:pPr>
            <a:r>
              <a:rPr lang="en-US" dirty="0"/>
              <a:t>Pushes the system beyond its breaking point to identify failure modes.</a:t>
            </a:r>
          </a:p>
          <a:p>
            <a:pPr>
              <a:buFont typeface="Arial" panose="020B0604020202020204" pitchFamily="34" charset="0"/>
              <a:buChar char="•"/>
            </a:pPr>
            <a:r>
              <a:rPr lang="en-US" dirty="0"/>
              <a:t>Evaluates how gracefully the system recovers from failure.</a:t>
            </a:r>
          </a:p>
          <a:p>
            <a:pPr>
              <a:buFont typeface="Arial" panose="020B0604020202020204" pitchFamily="34" charset="0"/>
              <a:buChar char="•"/>
            </a:pPr>
            <a:endParaRPr lang="en-US" dirty="0"/>
          </a:p>
          <a:p>
            <a:r>
              <a:rPr lang="en-US" b="1" dirty="0"/>
              <a:t>When Used:</a:t>
            </a:r>
          </a:p>
          <a:p>
            <a:pPr>
              <a:buFont typeface="Arial" panose="020B0604020202020204" pitchFamily="34" charset="0"/>
              <a:buChar char="•"/>
            </a:pPr>
            <a:r>
              <a:rPr lang="en-US" dirty="0"/>
              <a:t>After load testing, to assess system limits and error-handling capabilities.</a:t>
            </a:r>
          </a:p>
          <a:p>
            <a:pPr>
              <a:buFont typeface="Arial" panose="020B0604020202020204" pitchFamily="34" charset="0"/>
              <a:buChar char="•"/>
            </a:pPr>
            <a:endParaRPr lang="en-US" dirty="0"/>
          </a:p>
          <a:p>
            <a:r>
              <a:rPr lang="en-US" b="1" dirty="0"/>
              <a:t>Example:</a:t>
            </a:r>
          </a:p>
          <a:p>
            <a:r>
              <a:rPr lang="en-US" dirty="0"/>
              <a:t>Simulating 10,000 concurrent users logging into a system designed to handle only 1,000 users.</a:t>
            </a:r>
          </a:p>
          <a:p>
            <a:endParaRPr lang="en-US" dirty="0"/>
          </a:p>
          <a:p>
            <a:r>
              <a:rPr lang="en-US" b="1" dirty="0"/>
              <a:t>Benefits:</a:t>
            </a:r>
          </a:p>
          <a:p>
            <a:pPr>
              <a:buFont typeface="Arial" panose="020B0604020202020204" pitchFamily="34" charset="0"/>
              <a:buChar char="•"/>
            </a:pPr>
            <a:r>
              <a:rPr lang="en-US" dirty="0"/>
              <a:t>Identifies the breaking point and recovery capabilities.</a:t>
            </a:r>
          </a:p>
          <a:p>
            <a:pPr>
              <a:buFont typeface="Arial" panose="020B0604020202020204" pitchFamily="34" charset="0"/>
              <a:buChar char="•"/>
            </a:pPr>
            <a:r>
              <a:rPr lang="en-US" dirty="0"/>
              <a:t>Ensures system stability under high-stress scenarios.</a:t>
            </a:r>
          </a:p>
        </p:txBody>
      </p:sp>
    </p:spTree>
    <p:extLst>
      <p:ext uri="{BB962C8B-B14F-4D97-AF65-F5344CB8AC3E}">
        <p14:creationId xmlns:p14="http://schemas.microsoft.com/office/powerpoint/2010/main" val="1438342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A8DC9-39EE-524E-32F6-EA00BFC90275}"/>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0059910A-7D7D-DF0D-7364-940D55D0D65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A02E7DDD-21E7-425B-4BE6-BE15CEB6B53C}"/>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IN" sz="2400" dirty="0">
                <a:solidFill>
                  <a:srgbClr val="FF0000"/>
                </a:solidFill>
              </a:rPr>
              <a:t>Usability</a:t>
            </a:r>
            <a:r>
              <a:rPr lang="en-IN" sz="2400" dirty="0"/>
              <a:t> </a:t>
            </a:r>
            <a:r>
              <a:rPr lang="en-IN" sz="2400" dirty="0">
                <a:solidFill>
                  <a:srgbClr val="FF0000"/>
                </a:solidFill>
              </a:rPr>
              <a:t> Testing</a:t>
            </a:r>
            <a:endParaRPr lang="en-US" sz="2400" b="1" dirty="0">
              <a:solidFill>
                <a:srgbClr val="FF0000"/>
              </a:solidFill>
            </a:endParaRP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30DE0A7C-2FF0-936D-F37E-BEB7E0A6BB10}"/>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BA019A4F-6146-23AF-DD95-2532DB4FB628}"/>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CB7917D9-E3BA-993A-A7C4-1E5F43B4C1EF}"/>
              </a:ext>
            </a:extLst>
          </p:cNvPr>
          <p:cNvSpPr txBox="1"/>
          <p:nvPr/>
        </p:nvSpPr>
        <p:spPr>
          <a:xfrm>
            <a:off x="337277" y="994295"/>
            <a:ext cx="8926643" cy="5078313"/>
          </a:xfrm>
          <a:prstGeom prst="rect">
            <a:avLst/>
          </a:prstGeom>
          <a:noFill/>
        </p:spPr>
        <p:txBody>
          <a:bodyPr wrap="square">
            <a:spAutoFit/>
          </a:bodyPr>
          <a:lstStyle/>
          <a:p>
            <a:r>
              <a:rPr lang="en-US" b="1" dirty="0"/>
              <a:t>Purpose:</a:t>
            </a:r>
            <a:r>
              <a:rPr lang="en-US" dirty="0"/>
              <a:t> To evaluate how user-friendly and intuitive the application is for end-users.</a:t>
            </a:r>
          </a:p>
          <a:p>
            <a:endParaRPr lang="en-US" dirty="0"/>
          </a:p>
          <a:p>
            <a:r>
              <a:rPr lang="en-US" b="1" dirty="0"/>
              <a:t>Key Features:</a:t>
            </a:r>
          </a:p>
          <a:p>
            <a:pPr>
              <a:buFont typeface="Arial" panose="020B0604020202020204" pitchFamily="34" charset="0"/>
              <a:buChar char="•"/>
            </a:pPr>
            <a:r>
              <a:rPr lang="en-US" dirty="0"/>
              <a:t>Involves real users performing specific tasks.</a:t>
            </a:r>
          </a:p>
          <a:p>
            <a:pPr>
              <a:buFont typeface="Arial" panose="020B0604020202020204" pitchFamily="34" charset="0"/>
              <a:buChar char="•"/>
            </a:pPr>
            <a:r>
              <a:rPr lang="en-US" dirty="0"/>
              <a:t>Focuses on ease of use, user satisfaction, and accessibility.</a:t>
            </a:r>
          </a:p>
          <a:p>
            <a:pPr>
              <a:buFont typeface="Arial" panose="020B0604020202020204" pitchFamily="34" charset="0"/>
              <a:buChar char="•"/>
            </a:pPr>
            <a:endParaRPr lang="en-US" dirty="0"/>
          </a:p>
          <a:p>
            <a:r>
              <a:rPr lang="en-US" b="1" dirty="0"/>
              <a:t>When Used:</a:t>
            </a:r>
          </a:p>
          <a:p>
            <a:pPr>
              <a:buFont typeface="Arial" panose="020B0604020202020204" pitchFamily="34" charset="0"/>
              <a:buChar char="•"/>
            </a:pPr>
            <a:r>
              <a:rPr lang="en-US" dirty="0"/>
              <a:t>During system or acceptance testing.</a:t>
            </a:r>
          </a:p>
          <a:p>
            <a:pPr>
              <a:buFont typeface="Arial" panose="020B0604020202020204" pitchFamily="34" charset="0"/>
              <a:buChar char="•"/>
            </a:pPr>
            <a:r>
              <a:rPr lang="en-US" dirty="0"/>
              <a:t>Before finalizing the UI/UX design.</a:t>
            </a:r>
          </a:p>
          <a:p>
            <a:pPr>
              <a:buFont typeface="Arial" panose="020B0604020202020204" pitchFamily="34" charset="0"/>
              <a:buChar char="•"/>
            </a:pPr>
            <a:endParaRPr lang="en-US" dirty="0"/>
          </a:p>
          <a:p>
            <a:r>
              <a:rPr lang="en-US" b="1" dirty="0"/>
              <a:t>Example:</a:t>
            </a:r>
          </a:p>
          <a:p>
            <a:r>
              <a:rPr lang="en-US" dirty="0"/>
              <a:t>Testing how easily users can navigate a new banking app to check their account balance.</a:t>
            </a:r>
          </a:p>
          <a:p>
            <a:endParaRPr lang="en-US" dirty="0"/>
          </a:p>
          <a:p>
            <a:r>
              <a:rPr lang="en-US" b="1" dirty="0"/>
              <a:t>Benefits:</a:t>
            </a:r>
          </a:p>
          <a:p>
            <a:pPr>
              <a:buFont typeface="Arial" panose="020B0604020202020204" pitchFamily="34" charset="0"/>
              <a:buChar char="•"/>
            </a:pPr>
            <a:r>
              <a:rPr lang="en-US" dirty="0"/>
              <a:t>Enhances user satisfaction and adoption.</a:t>
            </a:r>
          </a:p>
          <a:p>
            <a:pPr>
              <a:buFont typeface="Arial" panose="020B0604020202020204" pitchFamily="34" charset="0"/>
              <a:buChar char="•"/>
            </a:pPr>
            <a:r>
              <a:rPr lang="en-US" dirty="0"/>
              <a:t>Identifies design flaws or confusing workflows.</a:t>
            </a:r>
          </a:p>
        </p:txBody>
      </p:sp>
    </p:spTree>
    <p:extLst>
      <p:ext uri="{BB962C8B-B14F-4D97-AF65-F5344CB8AC3E}">
        <p14:creationId xmlns:p14="http://schemas.microsoft.com/office/powerpoint/2010/main" val="3088534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050A-2BD3-7E58-EDC3-F1EB0E4DDA6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1D396064-5F05-DDE7-5D1E-A98630B761CB}"/>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949A2B5A-C1A9-B1FC-865B-9278CB05531A}"/>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Types  of testing – </a:t>
            </a:r>
            <a:r>
              <a:rPr lang="en-US" sz="2400" b="1" dirty="0">
                <a:solidFill>
                  <a:srgbClr val="FF0000"/>
                </a:solidFill>
              </a:rPr>
              <a:t>Security</a:t>
            </a:r>
            <a:r>
              <a:rPr lang="en-IN" sz="2400" dirty="0">
                <a:solidFill>
                  <a:srgbClr val="FF0000"/>
                </a:solidFill>
              </a:rPr>
              <a:t> Testing</a:t>
            </a:r>
            <a:endParaRPr lang="en-US" sz="2400" b="1" dirty="0">
              <a:solidFill>
                <a:srgbClr val="FF0000"/>
              </a:solidFill>
            </a:endParaRPr>
          </a:p>
          <a:p>
            <a:pPr marL="0" indent="0" fontAlgn="base">
              <a:buNone/>
            </a:pPr>
            <a:endParaRPr lang="en-IN" sz="2400" b="1" dirty="0">
              <a:solidFill>
                <a:srgbClr val="FF0000"/>
              </a:solidFill>
            </a:endParaRPr>
          </a:p>
        </p:txBody>
      </p:sp>
      <p:sp>
        <p:nvSpPr>
          <p:cNvPr id="10" name="Rectangle 19">
            <a:extLst>
              <a:ext uri="{FF2B5EF4-FFF2-40B4-BE49-F238E27FC236}">
                <a16:creationId xmlns:a16="http://schemas.microsoft.com/office/drawing/2014/main" id="{7D11F927-0428-AE89-FD5C-E2552C565356}"/>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5DB8543A-A446-8AA7-B598-A4B9BE72181E}"/>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AA3E43D6-6B06-BC4F-08FF-C688F55C05FA}"/>
              </a:ext>
            </a:extLst>
          </p:cNvPr>
          <p:cNvSpPr txBox="1"/>
          <p:nvPr/>
        </p:nvSpPr>
        <p:spPr>
          <a:xfrm>
            <a:off x="457199" y="991346"/>
            <a:ext cx="8746762" cy="5632311"/>
          </a:xfrm>
          <a:prstGeom prst="rect">
            <a:avLst/>
          </a:prstGeom>
          <a:noFill/>
        </p:spPr>
        <p:txBody>
          <a:bodyPr wrap="square">
            <a:spAutoFit/>
          </a:bodyPr>
          <a:lstStyle/>
          <a:p>
            <a:r>
              <a:rPr lang="en-US" b="1" dirty="0"/>
              <a:t>Purpose:</a:t>
            </a:r>
            <a:r>
              <a:rPr lang="en-US" dirty="0"/>
              <a:t> To identify vulnerabilities and ensure that the software is secure against threats like unauthorized access, data breaches, and malware.</a:t>
            </a:r>
          </a:p>
          <a:p>
            <a:endParaRPr lang="en-US" dirty="0"/>
          </a:p>
          <a:p>
            <a:r>
              <a:rPr lang="en-US" b="1" dirty="0"/>
              <a:t>Key Features:</a:t>
            </a:r>
          </a:p>
          <a:p>
            <a:pPr>
              <a:buFont typeface="Arial" panose="020B0604020202020204" pitchFamily="34" charset="0"/>
              <a:buChar char="•"/>
            </a:pPr>
            <a:r>
              <a:rPr lang="en-US" dirty="0"/>
              <a:t>Focuses on authentication, authorization, encryption, and other security measures.</a:t>
            </a:r>
          </a:p>
          <a:p>
            <a:pPr>
              <a:buFont typeface="Arial" panose="020B0604020202020204" pitchFamily="34" charset="0"/>
              <a:buChar char="•"/>
            </a:pPr>
            <a:r>
              <a:rPr lang="en-US" dirty="0"/>
              <a:t>Includes testing for SQL injection, cross-site scripting (XSS), and other vulnerabilities.</a:t>
            </a:r>
          </a:p>
          <a:p>
            <a:pPr>
              <a:buFont typeface="Arial" panose="020B0604020202020204" pitchFamily="34" charset="0"/>
              <a:buChar char="•"/>
            </a:pPr>
            <a:endParaRPr lang="en-US" dirty="0"/>
          </a:p>
          <a:p>
            <a:r>
              <a:rPr lang="en-US" b="1" dirty="0"/>
              <a:t>When Used:</a:t>
            </a:r>
          </a:p>
          <a:p>
            <a:pPr>
              <a:buFont typeface="Arial" panose="020B0604020202020204" pitchFamily="34" charset="0"/>
              <a:buChar char="•"/>
            </a:pPr>
            <a:r>
              <a:rPr lang="en-US" dirty="0"/>
              <a:t>During development and before deployment.</a:t>
            </a:r>
          </a:p>
          <a:p>
            <a:pPr>
              <a:buFont typeface="Arial" panose="020B0604020202020204" pitchFamily="34" charset="0"/>
              <a:buChar char="•"/>
            </a:pPr>
            <a:r>
              <a:rPr lang="en-US" dirty="0"/>
              <a:t>Regularly in production to address emerging threats.</a:t>
            </a:r>
          </a:p>
          <a:p>
            <a:pPr>
              <a:buFont typeface="Arial" panose="020B0604020202020204" pitchFamily="34" charset="0"/>
              <a:buChar char="•"/>
            </a:pPr>
            <a:endParaRPr lang="en-US" dirty="0"/>
          </a:p>
          <a:p>
            <a:r>
              <a:rPr lang="en-US" b="1" dirty="0"/>
              <a:t>Example:</a:t>
            </a:r>
          </a:p>
          <a:p>
            <a:r>
              <a:rPr lang="en-US" dirty="0"/>
              <a:t>Testing whether a web application is vulnerable to SQL injection by inputting malicious queries in search fields.</a:t>
            </a:r>
          </a:p>
          <a:p>
            <a:endParaRPr lang="en-US" dirty="0"/>
          </a:p>
          <a:p>
            <a:r>
              <a:rPr lang="en-US" b="1" dirty="0"/>
              <a:t>Benefits:</a:t>
            </a:r>
          </a:p>
          <a:p>
            <a:pPr>
              <a:buFont typeface="Arial" panose="020B0604020202020204" pitchFamily="34" charset="0"/>
              <a:buChar char="•"/>
            </a:pPr>
            <a:r>
              <a:rPr lang="en-US" dirty="0"/>
              <a:t>Protects sensitive data and prevents financial or reputational loss.</a:t>
            </a:r>
          </a:p>
          <a:p>
            <a:pPr>
              <a:buFont typeface="Arial" panose="020B0604020202020204" pitchFamily="34" charset="0"/>
              <a:buChar char="•"/>
            </a:pPr>
            <a:r>
              <a:rPr lang="en-US" dirty="0"/>
              <a:t>Ensures compliance with security standards and regulations (e.g., GDPR, HIPAA).</a:t>
            </a:r>
          </a:p>
        </p:txBody>
      </p:sp>
    </p:spTree>
    <p:extLst>
      <p:ext uri="{BB962C8B-B14F-4D97-AF65-F5344CB8AC3E}">
        <p14:creationId xmlns:p14="http://schemas.microsoft.com/office/powerpoint/2010/main" val="4029347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5E657-2B06-13A5-BD0D-D91E1224C8C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9CB27BF7-F0F8-4B43-9283-44A2A7E2E28A}"/>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D9F12813-0A8E-A5EF-A4A4-E6327C8B3091}"/>
              </a:ext>
            </a:extLst>
          </p:cNvPr>
          <p:cNvSpPr>
            <a:spLocks noGrp="1"/>
          </p:cNvSpPr>
          <p:nvPr>
            <p:ph idx="1"/>
          </p:nvPr>
        </p:nvSpPr>
        <p:spPr>
          <a:xfrm>
            <a:off x="1777898" y="356751"/>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6C15B08D-AFD6-DAB9-0096-FEDBFCC8416D}"/>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2D61BCAC-A43C-37E9-CD0D-C0EE2924281F}"/>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pic>
        <p:nvPicPr>
          <p:cNvPr id="4" name="Picture 3" descr="A diagram of software testing">
            <a:extLst>
              <a:ext uri="{FF2B5EF4-FFF2-40B4-BE49-F238E27FC236}">
                <a16:creationId xmlns:a16="http://schemas.microsoft.com/office/drawing/2014/main" id="{DD8C2A3F-CB64-5C3B-E709-9E81DB146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15" y="1687877"/>
            <a:ext cx="8175417" cy="3813513"/>
          </a:xfrm>
          <a:prstGeom prst="rect">
            <a:avLst/>
          </a:prstGeom>
        </p:spPr>
      </p:pic>
    </p:spTree>
    <p:extLst>
      <p:ext uri="{BB962C8B-B14F-4D97-AF65-F5344CB8AC3E}">
        <p14:creationId xmlns:p14="http://schemas.microsoft.com/office/powerpoint/2010/main" val="899130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AB77-9AE8-EFB9-B9D2-E2DED7A7EBD2}"/>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98BF2180-5C79-9B18-2A5E-E0B2383F6AD2}"/>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4080D6F0-A493-EC05-EDBD-4433B98DE6BF}"/>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7DE743D3-9C24-89B2-0CA7-106BDB691748}"/>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2BEA3F8C-BF46-383D-756A-77A9471B7D16}"/>
              </a:ext>
            </a:extLst>
          </p:cNvPr>
          <p:cNvSpPr txBox="1"/>
          <p:nvPr/>
        </p:nvSpPr>
        <p:spPr>
          <a:xfrm>
            <a:off x="2096476" y="1502672"/>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4F8532CB-AE85-4D63-044D-2BAB4E9F0F71}"/>
              </a:ext>
            </a:extLst>
          </p:cNvPr>
          <p:cNvSpPr txBox="1"/>
          <p:nvPr/>
        </p:nvSpPr>
        <p:spPr>
          <a:xfrm>
            <a:off x="786983" y="1237726"/>
            <a:ext cx="8596860" cy="4524315"/>
          </a:xfrm>
          <a:prstGeom prst="rect">
            <a:avLst/>
          </a:prstGeom>
          <a:noFill/>
        </p:spPr>
        <p:txBody>
          <a:bodyPr wrap="square">
            <a:spAutoFit/>
          </a:bodyPr>
          <a:lstStyle/>
          <a:p>
            <a:r>
              <a:rPr lang="en-US" b="1" dirty="0"/>
              <a:t>Phases of STLC</a:t>
            </a:r>
          </a:p>
          <a:p>
            <a:endParaRPr lang="en-US" b="1" dirty="0"/>
          </a:p>
          <a:p>
            <a:pPr>
              <a:buFont typeface="+mj-lt"/>
              <a:buAutoNum type="arabicPeriod"/>
            </a:pPr>
            <a:r>
              <a:rPr lang="en-US" b="1" dirty="0"/>
              <a:t>Requirement Analysis</a:t>
            </a:r>
          </a:p>
          <a:p>
            <a:pPr>
              <a:buFont typeface="+mj-lt"/>
              <a:buAutoNum type="arabicPeriod"/>
            </a:pPr>
            <a:endParaRPr lang="en-US" dirty="0"/>
          </a:p>
          <a:p>
            <a:pPr marL="742950" lvl="1" indent="-285750">
              <a:buFont typeface="+mj-lt"/>
              <a:buAutoNum type="arabicPeriod"/>
            </a:pPr>
            <a:r>
              <a:rPr lang="en-US" b="1" dirty="0"/>
              <a:t>Objective:</a:t>
            </a:r>
            <a:r>
              <a:rPr lang="en-US" dirty="0"/>
              <a:t> Understand the testing requirements and identify the scope of testing.</a:t>
            </a:r>
          </a:p>
          <a:p>
            <a:pPr marL="742950" lvl="1" indent="-285750">
              <a:buFont typeface="+mj-lt"/>
              <a:buAutoNum type="arabicPeriod"/>
            </a:pPr>
            <a:endParaRPr lang="en-US" dirty="0"/>
          </a:p>
          <a:p>
            <a:pPr marL="742950" lvl="1" indent="-285750">
              <a:buFont typeface="+mj-lt"/>
              <a:buAutoNum type="arabicPeriod"/>
            </a:pPr>
            <a:r>
              <a:rPr lang="en-US" b="1" dirty="0"/>
              <a:t>Activities:</a:t>
            </a:r>
            <a:endParaRPr lang="en-US" dirty="0"/>
          </a:p>
          <a:p>
            <a:pPr marL="1143000" lvl="2" indent="-228600">
              <a:buFont typeface="+mj-lt"/>
              <a:buAutoNum type="arabicPeriod"/>
            </a:pPr>
            <a:r>
              <a:rPr lang="en-US" dirty="0"/>
              <a:t>Analyze software requirements and specifications.</a:t>
            </a:r>
          </a:p>
          <a:p>
            <a:pPr marL="1143000" lvl="2" indent="-228600">
              <a:buFont typeface="+mj-lt"/>
              <a:buAutoNum type="arabicPeriod"/>
            </a:pPr>
            <a:r>
              <a:rPr lang="en-US" dirty="0"/>
              <a:t>Identify types of testing to be performed (functional, performance, security, etc.).</a:t>
            </a:r>
          </a:p>
          <a:p>
            <a:pPr marL="1143000" lvl="2" indent="-228600">
              <a:buFont typeface="+mj-lt"/>
              <a:buAutoNum type="arabicPeriod"/>
            </a:pPr>
            <a:r>
              <a:rPr lang="en-US" dirty="0"/>
              <a:t>Identify testable and non-testable requirements.</a:t>
            </a:r>
          </a:p>
          <a:p>
            <a:pPr marL="1143000" lvl="2" indent="-228600">
              <a:buFont typeface="+mj-lt"/>
              <a:buAutoNum type="arabicPeriod"/>
            </a:pPr>
            <a:endParaRPr lang="en-US" dirty="0"/>
          </a:p>
          <a:p>
            <a:pPr marL="742950" lvl="1" indent="-285750">
              <a:buFont typeface="+mj-lt"/>
              <a:buAutoNum type="arabicPeriod"/>
            </a:pPr>
            <a:r>
              <a:rPr lang="en-US" b="1" dirty="0"/>
              <a:t>Deliverables:</a:t>
            </a:r>
            <a:endParaRPr lang="en-US" dirty="0"/>
          </a:p>
          <a:p>
            <a:pPr marL="1143000" lvl="2" indent="-228600">
              <a:buFont typeface="+mj-lt"/>
              <a:buAutoNum type="arabicPeriod"/>
            </a:pPr>
            <a:r>
              <a:rPr lang="en-US" dirty="0"/>
              <a:t>Requirement Traceability Matrix (RTM).</a:t>
            </a:r>
          </a:p>
          <a:p>
            <a:pPr marL="1143000" lvl="2" indent="-228600">
              <a:buFont typeface="+mj-lt"/>
              <a:buAutoNum type="arabicPeriod"/>
            </a:pPr>
            <a:r>
              <a:rPr lang="en-US" dirty="0"/>
              <a:t>Test environment requirements.</a:t>
            </a:r>
          </a:p>
        </p:txBody>
      </p:sp>
    </p:spTree>
    <p:extLst>
      <p:ext uri="{BB962C8B-B14F-4D97-AF65-F5344CB8AC3E}">
        <p14:creationId xmlns:p14="http://schemas.microsoft.com/office/powerpoint/2010/main" val="725174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F1AC8-9B4F-2371-4131-03AF02F9DCBB}"/>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00CDA86B-811E-E5F5-8458-1BE5F40031A2}"/>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4149B46F-2189-6892-C13E-3B3B81DDEB0D}"/>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07562C4C-809A-405D-458C-0273519F32CB}"/>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0133EEB3-9721-BDA2-D4ED-1292955F0B8D}"/>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18470BE1-A1D6-3144-D3E1-043F0DD97EC3}"/>
              </a:ext>
            </a:extLst>
          </p:cNvPr>
          <p:cNvSpPr txBox="1"/>
          <p:nvPr/>
        </p:nvSpPr>
        <p:spPr>
          <a:xfrm>
            <a:off x="891914" y="1334842"/>
            <a:ext cx="8087193" cy="3693319"/>
          </a:xfrm>
          <a:prstGeom prst="rect">
            <a:avLst/>
          </a:prstGeom>
          <a:noFill/>
        </p:spPr>
        <p:txBody>
          <a:bodyPr wrap="square">
            <a:spAutoFit/>
          </a:bodyPr>
          <a:lstStyle/>
          <a:p>
            <a:r>
              <a:rPr lang="en-US" b="1" dirty="0"/>
              <a:t>2. Test Planning</a:t>
            </a:r>
          </a:p>
          <a:p>
            <a:pPr>
              <a:buFont typeface="Arial" panose="020B0604020202020204" pitchFamily="34" charset="0"/>
              <a:buChar char="•"/>
            </a:pPr>
            <a:endParaRPr lang="en-US" b="1" dirty="0"/>
          </a:p>
          <a:p>
            <a:pPr>
              <a:buFont typeface="Arial" panose="020B0604020202020204" pitchFamily="34" charset="0"/>
              <a:buChar char="•"/>
            </a:pPr>
            <a:r>
              <a:rPr lang="en-US" b="1" dirty="0"/>
              <a:t>Objective:</a:t>
            </a:r>
            <a:r>
              <a:rPr lang="en-US" dirty="0"/>
              <a:t> Define the test strategy and plan the testing activities.</a:t>
            </a:r>
          </a:p>
          <a:p>
            <a:pPr>
              <a:buFont typeface="Arial" panose="020B0604020202020204" pitchFamily="34" charset="0"/>
              <a:buChar char="•"/>
            </a:pPr>
            <a:endParaRPr lang="en-US" dirty="0"/>
          </a:p>
          <a:p>
            <a:pPr>
              <a:buFont typeface="Arial" panose="020B0604020202020204" pitchFamily="34" charset="0"/>
              <a:buChar char="•"/>
            </a:pPr>
            <a:r>
              <a:rPr lang="en-US" b="1" dirty="0"/>
              <a:t>Activities:</a:t>
            </a:r>
            <a:endParaRPr lang="en-US" dirty="0"/>
          </a:p>
          <a:p>
            <a:pPr marL="742950" lvl="1" indent="-285750">
              <a:buFont typeface="Arial" panose="020B0604020202020204" pitchFamily="34" charset="0"/>
              <a:buChar char="•"/>
            </a:pPr>
            <a:r>
              <a:rPr lang="en-US" dirty="0"/>
              <a:t>Create the test plan document.</a:t>
            </a:r>
          </a:p>
          <a:p>
            <a:pPr marL="742950" lvl="1" indent="-285750">
              <a:buFont typeface="Arial" panose="020B0604020202020204" pitchFamily="34" charset="0"/>
              <a:buChar char="•"/>
            </a:pPr>
            <a:r>
              <a:rPr lang="en-US" dirty="0"/>
              <a:t>Define testing scope, objectives, and deliverables.</a:t>
            </a:r>
          </a:p>
          <a:p>
            <a:pPr marL="742950" lvl="1" indent="-285750">
              <a:buFont typeface="Arial" panose="020B0604020202020204" pitchFamily="34" charset="0"/>
              <a:buChar char="•"/>
            </a:pPr>
            <a:r>
              <a:rPr lang="en-US" dirty="0"/>
              <a:t>Identify required resources (tools, environments, testers).</a:t>
            </a:r>
          </a:p>
          <a:p>
            <a:pPr marL="742950" lvl="1" indent="-285750">
              <a:buFont typeface="Arial" panose="020B0604020202020204" pitchFamily="34" charset="0"/>
              <a:buChar char="•"/>
            </a:pPr>
            <a:r>
              <a:rPr lang="en-US" dirty="0"/>
              <a:t>Estimate testing effort and timelines.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Deliverables:</a:t>
            </a:r>
            <a:endParaRPr lang="en-US" dirty="0"/>
          </a:p>
          <a:p>
            <a:pPr marL="742950" lvl="1" indent="-285750">
              <a:buFont typeface="Arial" panose="020B0604020202020204" pitchFamily="34" charset="0"/>
              <a:buChar char="•"/>
            </a:pPr>
            <a:r>
              <a:rPr lang="en-US" dirty="0"/>
              <a:t>Test Plan Document.</a:t>
            </a:r>
          </a:p>
          <a:p>
            <a:pPr marL="742950" lvl="1" indent="-285750">
              <a:buFont typeface="Arial" panose="020B0604020202020204" pitchFamily="34" charset="0"/>
              <a:buChar char="•"/>
            </a:pPr>
            <a:r>
              <a:rPr lang="en-US" dirty="0"/>
              <a:t>Resource and effort estimates.</a:t>
            </a:r>
          </a:p>
        </p:txBody>
      </p:sp>
    </p:spTree>
    <p:extLst>
      <p:ext uri="{BB962C8B-B14F-4D97-AF65-F5344CB8AC3E}">
        <p14:creationId xmlns:p14="http://schemas.microsoft.com/office/powerpoint/2010/main" val="3929083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09F7B-5236-3836-1A7F-41B25E9C2937}"/>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C78EC34E-EE9B-2B47-8E27-740B3D40DA80}"/>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2175A4D2-D5E3-C2EE-4B18-043D67549F45}"/>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D84634F2-9110-5C1E-DC67-E22145B037EA}"/>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6E91D2D9-437F-3A3A-B5F9-D03F8AE4A5A2}"/>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7016496F-E4C6-C773-54F4-2030DC45BA11}"/>
              </a:ext>
            </a:extLst>
          </p:cNvPr>
          <p:cNvSpPr txBox="1"/>
          <p:nvPr/>
        </p:nvSpPr>
        <p:spPr>
          <a:xfrm>
            <a:off x="757003" y="1090774"/>
            <a:ext cx="8117174" cy="3416320"/>
          </a:xfrm>
          <a:prstGeom prst="rect">
            <a:avLst/>
          </a:prstGeom>
          <a:noFill/>
        </p:spPr>
        <p:txBody>
          <a:bodyPr wrap="square">
            <a:spAutoFit/>
          </a:bodyPr>
          <a:lstStyle/>
          <a:p>
            <a:r>
              <a:rPr lang="en-US" b="1" dirty="0"/>
              <a:t>3. Test Case Development</a:t>
            </a:r>
          </a:p>
          <a:p>
            <a:endParaRPr lang="en-US" b="1" dirty="0"/>
          </a:p>
          <a:p>
            <a:r>
              <a:rPr lang="en-US" b="1" dirty="0"/>
              <a:t>Objective:</a:t>
            </a:r>
            <a:r>
              <a:rPr lang="en-US" dirty="0"/>
              <a:t> Design detailed test cases based on the requirements.</a:t>
            </a:r>
          </a:p>
          <a:p>
            <a:endParaRPr lang="en-US" dirty="0"/>
          </a:p>
          <a:p>
            <a:pPr>
              <a:buFont typeface="Arial" panose="020B0604020202020204" pitchFamily="34" charset="0"/>
              <a:buChar char="•"/>
            </a:pPr>
            <a:r>
              <a:rPr lang="en-US" b="1" dirty="0"/>
              <a:t>Activities:</a:t>
            </a:r>
            <a:endParaRPr lang="en-US" dirty="0"/>
          </a:p>
          <a:p>
            <a:pPr marL="742950" lvl="1" indent="-285750">
              <a:buFont typeface="Arial" panose="020B0604020202020204" pitchFamily="34" charset="0"/>
              <a:buChar char="•"/>
            </a:pPr>
            <a:r>
              <a:rPr lang="en-US" dirty="0"/>
              <a:t>Write test cases and test scripts.</a:t>
            </a:r>
          </a:p>
          <a:p>
            <a:pPr marL="742950" lvl="1" indent="-285750">
              <a:buFont typeface="Arial" panose="020B0604020202020204" pitchFamily="34" charset="0"/>
              <a:buChar char="•"/>
            </a:pPr>
            <a:r>
              <a:rPr lang="en-US" dirty="0"/>
              <a:t>Review and finalize test cases.</a:t>
            </a:r>
          </a:p>
          <a:p>
            <a:pPr marL="742950" lvl="1" indent="-285750">
              <a:buFont typeface="Arial" panose="020B0604020202020204" pitchFamily="34" charset="0"/>
              <a:buChar char="•"/>
            </a:pPr>
            <a:r>
              <a:rPr lang="en-US" dirty="0"/>
              <a:t>Prepare test data for execution.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Deliverables:</a:t>
            </a:r>
            <a:endParaRPr lang="en-US" dirty="0"/>
          </a:p>
          <a:p>
            <a:pPr marL="742950" lvl="1" indent="-285750">
              <a:buFont typeface="Arial" panose="020B0604020202020204" pitchFamily="34" charset="0"/>
              <a:buChar char="•"/>
            </a:pPr>
            <a:r>
              <a:rPr lang="en-US" dirty="0"/>
              <a:t>Test cases and test scripts.</a:t>
            </a:r>
          </a:p>
          <a:p>
            <a:pPr marL="742950" lvl="1" indent="-285750">
              <a:buFont typeface="Arial" panose="020B0604020202020204" pitchFamily="34" charset="0"/>
              <a:buChar char="•"/>
            </a:pPr>
            <a:r>
              <a:rPr lang="en-US" dirty="0"/>
              <a:t>Test data.</a:t>
            </a:r>
          </a:p>
        </p:txBody>
      </p:sp>
    </p:spTree>
    <p:extLst>
      <p:ext uri="{BB962C8B-B14F-4D97-AF65-F5344CB8AC3E}">
        <p14:creationId xmlns:p14="http://schemas.microsoft.com/office/powerpoint/2010/main" val="1379438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E8DD7-9230-0E85-C0D4-68FC13BBF90B}"/>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2E509473-7E0A-2BD9-BDEE-B344E5D824D5}"/>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98B14225-7D39-8471-862B-3FBAA430FE5A}"/>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17606DE5-62A7-47A5-BD25-8C8A21269103}"/>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F55A2BD8-5035-E4DA-DE33-E5D16E5FD151}"/>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A155C99D-C8D7-D610-C8D8-1106A776249B}"/>
              </a:ext>
            </a:extLst>
          </p:cNvPr>
          <p:cNvSpPr txBox="1"/>
          <p:nvPr/>
        </p:nvSpPr>
        <p:spPr>
          <a:xfrm>
            <a:off x="517160" y="1285647"/>
            <a:ext cx="9136506" cy="3139321"/>
          </a:xfrm>
          <a:prstGeom prst="rect">
            <a:avLst/>
          </a:prstGeom>
          <a:noFill/>
        </p:spPr>
        <p:txBody>
          <a:bodyPr wrap="square">
            <a:spAutoFit/>
          </a:bodyPr>
          <a:lstStyle/>
          <a:p>
            <a:r>
              <a:rPr lang="en-US" b="1" dirty="0"/>
              <a:t>4. Test Environment Setup</a:t>
            </a:r>
          </a:p>
          <a:p>
            <a:endParaRPr lang="en-US" b="1" dirty="0"/>
          </a:p>
          <a:p>
            <a:r>
              <a:rPr lang="en-US" b="1" dirty="0"/>
              <a:t>Objective:</a:t>
            </a:r>
            <a:r>
              <a:rPr lang="en-US" dirty="0"/>
              <a:t> Prepare the testing environment for executing test cases.</a:t>
            </a:r>
          </a:p>
          <a:p>
            <a:endParaRPr lang="en-US" dirty="0"/>
          </a:p>
          <a:p>
            <a:pPr>
              <a:buFont typeface="Arial" panose="020B0604020202020204" pitchFamily="34" charset="0"/>
              <a:buChar char="•"/>
            </a:pPr>
            <a:r>
              <a:rPr lang="en-US" b="1" dirty="0"/>
              <a:t>Activities:</a:t>
            </a:r>
            <a:endParaRPr lang="en-US" dirty="0"/>
          </a:p>
          <a:p>
            <a:pPr marL="742950" lvl="1" indent="-285750">
              <a:buFont typeface="Arial" panose="020B0604020202020204" pitchFamily="34" charset="0"/>
              <a:buChar char="•"/>
            </a:pPr>
            <a:r>
              <a:rPr lang="en-US" dirty="0"/>
              <a:t>Set up hardware and software required for testing.</a:t>
            </a:r>
          </a:p>
          <a:p>
            <a:pPr marL="742950" lvl="1" indent="-285750">
              <a:buFont typeface="Arial" panose="020B0604020202020204" pitchFamily="34" charset="0"/>
              <a:buChar char="•"/>
            </a:pPr>
            <a:r>
              <a:rPr lang="en-US" dirty="0"/>
              <a:t>Install and configure test environment tools.</a:t>
            </a:r>
          </a:p>
          <a:p>
            <a:pPr marL="742950" lvl="1" indent="-285750">
              <a:buFont typeface="Arial" panose="020B0604020202020204" pitchFamily="34" charset="0"/>
              <a:buChar char="•"/>
            </a:pPr>
            <a:r>
              <a:rPr lang="en-US" dirty="0"/>
              <a:t>Validate the test environment with a smoke test.</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Deliverables:</a:t>
            </a:r>
            <a:endParaRPr lang="en-US" dirty="0"/>
          </a:p>
          <a:p>
            <a:pPr marL="742950" lvl="1" indent="-285750">
              <a:buFont typeface="Arial" panose="020B0604020202020204" pitchFamily="34" charset="0"/>
              <a:buChar char="•"/>
            </a:pPr>
            <a:r>
              <a:rPr lang="en-US" dirty="0"/>
              <a:t>Test environment setup and validation results.</a:t>
            </a:r>
          </a:p>
        </p:txBody>
      </p:sp>
    </p:spTree>
    <p:extLst>
      <p:ext uri="{BB962C8B-B14F-4D97-AF65-F5344CB8AC3E}">
        <p14:creationId xmlns:p14="http://schemas.microsoft.com/office/powerpoint/2010/main" val="3591410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7ADE0-915F-63E7-A834-53F7CCF25CCF}"/>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4AA90C47-69EC-2894-F60A-5F3495EBD1DF}"/>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BCA8C42D-0B64-F6AF-65C0-94404A8438E8}"/>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08536978-BD41-C786-3D06-A8FDC1CF1149}"/>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B52185F5-F60E-FBAB-1284-5519570848C6}"/>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B220DF0D-0680-2CE1-D056-7FF4BFFCAD5E}"/>
              </a:ext>
            </a:extLst>
          </p:cNvPr>
          <p:cNvSpPr txBox="1"/>
          <p:nvPr/>
        </p:nvSpPr>
        <p:spPr>
          <a:xfrm>
            <a:off x="397239" y="1173540"/>
            <a:ext cx="8117174" cy="3693319"/>
          </a:xfrm>
          <a:prstGeom prst="rect">
            <a:avLst/>
          </a:prstGeom>
          <a:noFill/>
        </p:spPr>
        <p:txBody>
          <a:bodyPr wrap="square">
            <a:spAutoFit/>
          </a:bodyPr>
          <a:lstStyle/>
          <a:p>
            <a:r>
              <a:rPr lang="en-US" b="1" dirty="0"/>
              <a:t>5. Test Execution</a:t>
            </a:r>
          </a:p>
          <a:p>
            <a:pPr>
              <a:buFont typeface="Arial" panose="020B0604020202020204" pitchFamily="34" charset="0"/>
              <a:buChar char="•"/>
            </a:pPr>
            <a:endParaRPr lang="en-US" b="1" dirty="0"/>
          </a:p>
          <a:p>
            <a:pPr>
              <a:buFont typeface="Arial" panose="020B0604020202020204" pitchFamily="34" charset="0"/>
              <a:buChar char="•"/>
            </a:pPr>
            <a:r>
              <a:rPr lang="en-US" b="1" dirty="0"/>
              <a:t>Objective:</a:t>
            </a:r>
            <a:r>
              <a:rPr lang="en-US" dirty="0"/>
              <a:t> Execute test cases and log defects for failed tests.</a:t>
            </a:r>
          </a:p>
          <a:p>
            <a:pPr>
              <a:buFont typeface="Arial" panose="020B0604020202020204" pitchFamily="34" charset="0"/>
              <a:buChar char="•"/>
            </a:pPr>
            <a:endParaRPr lang="en-US" dirty="0"/>
          </a:p>
          <a:p>
            <a:pPr>
              <a:buFont typeface="Arial" panose="020B0604020202020204" pitchFamily="34" charset="0"/>
              <a:buChar char="•"/>
            </a:pPr>
            <a:r>
              <a:rPr lang="en-US" b="1" dirty="0"/>
              <a:t>Activities:</a:t>
            </a:r>
            <a:endParaRPr lang="en-US" dirty="0"/>
          </a:p>
          <a:p>
            <a:pPr marL="742950" lvl="1" indent="-285750">
              <a:buFont typeface="Arial" panose="020B0604020202020204" pitchFamily="34" charset="0"/>
              <a:buChar char="•"/>
            </a:pPr>
            <a:r>
              <a:rPr lang="en-US" dirty="0"/>
              <a:t>Execute prepared test cases.</a:t>
            </a:r>
          </a:p>
          <a:p>
            <a:pPr marL="742950" lvl="1" indent="-285750">
              <a:buFont typeface="Arial" panose="020B0604020202020204" pitchFamily="34" charset="0"/>
              <a:buChar char="•"/>
            </a:pPr>
            <a:r>
              <a:rPr lang="en-US" dirty="0"/>
              <a:t>Record actual results and compare them with expected results.</a:t>
            </a:r>
          </a:p>
          <a:p>
            <a:pPr marL="742950" lvl="1" indent="-285750">
              <a:buFont typeface="Arial" panose="020B0604020202020204" pitchFamily="34" charset="0"/>
              <a:buChar char="•"/>
            </a:pPr>
            <a:r>
              <a:rPr lang="en-US" dirty="0"/>
              <a:t>Log defects in a defect-tracking system.</a:t>
            </a:r>
          </a:p>
          <a:p>
            <a:pPr marL="742950" lvl="1" indent="-285750">
              <a:buFont typeface="Arial" panose="020B0604020202020204" pitchFamily="34" charset="0"/>
              <a:buChar char="•"/>
            </a:pPr>
            <a:r>
              <a:rPr lang="en-US" dirty="0"/>
              <a:t>Retest and perform regression testing as needed.</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Deliverables:</a:t>
            </a:r>
            <a:endParaRPr lang="en-US" dirty="0"/>
          </a:p>
          <a:p>
            <a:pPr marL="742950" lvl="1" indent="-285750">
              <a:buFont typeface="Arial" panose="020B0604020202020204" pitchFamily="34" charset="0"/>
              <a:buChar char="•"/>
            </a:pPr>
            <a:r>
              <a:rPr lang="en-US" dirty="0"/>
              <a:t>Test execution reports.</a:t>
            </a:r>
          </a:p>
          <a:p>
            <a:pPr marL="742950" lvl="1" indent="-285750">
              <a:buFont typeface="Arial" panose="020B0604020202020204" pitchFamily="34" charset="0"/>
              <a:buChar char="•"/>
            </a:pPr>
            <a:r>
              <a:rPr lang="en-US" dirty="0"/>
              <a:t>Defect reports.</a:t>
            </a:r>
          </a:p>
        </p:txBody>
      </p:sp>
    </p:spTree>
    <p:extLst>
      <p:ext uri="{BB962C8B-B14F-4D97-AF65-F5344CB8AC3E}">
        <p14:creationId xmlns:p14="http://schemas.microsoft.com/office/powerpoint/2010/main" val="372065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FA678-26EA-108D-CDB6-F6882C6326E9}"/>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C53DA390-88BC-FC04-BB54-FDE2F7A13B36}"/>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EFA3CC7D-1622-92F5-3AE3-6583F9F39FD3}"/>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STLC - Software testing life cycle</a:t>
            </a:r>
          </a:p>
        </p:txBody>
      </p:sp>
      <p:sp>
        <p:nvSpPr>
          <p:cNvPr id="10" name="Rectangle 19">
            <a:extLst>
              <a:ext uri="{FF2B5EF4-FFF2-40B4-BE49-F238E27FC236}">
                <a16:creationId xmlns:a16="http://schemas.microsoft.com/office/drawing/2014/main" id="{687E737D-4396-1670-EC29-E8A61D4CE2F7}"/>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23F42A9E-C7E1-A0FB-7AC7-32CE9DDA4357}"/>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
        <p:nvSpPr>
          <p:cNvPr id="4" name="TextBox 3">
            <a:extLst>
              <a:ext uri="{FF2B5EF4-FFF2-40B4-BE49-F238E27FC236}">
                <a16:creationId xmlns:a16="http://schemas.microsoft.com/office/drawing/2014/main" id="{86410D9A-0A05-438A-0A8B-618041F466DA}"/>
              </a:ext>
            </a:extLst>
          </p:cNvPr>
          <p:cNvSpPr txBox="1"/>
          <p:nvPr/>
        </p:nvSpPr>
        <p:spPr>
          <a:xfrm>
            <a:off x="757001" y="1192118"/>
            <a:ext cx="7937293" cy="3416320"/>
          </a:xfrm>
          <a:prstGeom prst="rect">
            <a:avLst/>
          </a:prstGeom>
          <a:noFill/>
        </p:spPr>
        <p:txBody>
          <a:bodyPr wrap="square">
            <a:spAutoFit/>
          </a:bodyPr>
          <a:lstStyle/>
          <a:p>
            <a:r>
              <a:rPr lang="en-US" b="1" dirty="0"/>
              <a:t>6. Test Closure</a:t>
            </a:r>
          </a:p>
          <a:p>
            <a:endParaRPr lang="en-US" b="1" dirty="0"/>
          </a:p>
          <a:p>
            <a:r>
              <a:rPr lang="en-US" b="1" dirty="0"/>
              <a:t>Objective:</a:t>
            </a:r>
            <a:r>
              <a:rPr lang="en-US" dirty="0"/>
              <a:t> Conclude testing activities and provide test results to stakeholders.</a:t>
            </a:r>
          </a:p>
          <a:p>
            <a:endParaRPr lang="en-US" dirty="0"/>
          </a:p>
          <a:p>
            <a:pPr>
              <a:buFont typeface="Arial" panose="020B0604020202020204" pitchFamily="34" charset="0"/>
              <a:buChar char="•"/>
            </a:pPr>
            <a:r>
              <a:rPr lang="en-US" b="1" dirty="0"/>
              <a:t>Activities:</a:t>
            </a:r>
            <a:endParaRPr lang="en-US" dirty="0"/>
          </a:p>
          <a:p>
            <a:pPr marL="742950" lvl="1" indent="-285750">
              <a:buFont typeface="Arial" panose="020B0604020202020204" pitchFamily="34" charset="0"/>
              <a:buChar char="•"/>
            </a:pPr>
            <a:r>
              <a:rPr lang="en-US" dirty="0"/>
              <a:t>Evaluate test coverage and test objectives.</a:t>
            </a:r>
          </a:p>
          <a:p>
            <a:pPr marL="742950" lvl="1" indent="-285750">
              <a:buFont typeface="Arial" panose="020B0604020202020204" pitchFamily="34" charset="0"/>
              <a:buChar char="•"/>
            </a:pPr>
            <a:r>
              <a:rPr lang="en-US" dirty="0"/>
              <a:t>Document lessons learned and best practices.</a:t>
            </a:r>
          </a:p>
          <a:p>
            <a:pPr marL="742950" lvl="1" indent="-285750">
              <a:buFont typeface="Arial" panose="020B0604020202020204" pitchFamily="34" charset="0"/>
              <a:buChar char="•"/>
            </a:pPr>
            <a:r>
              <a:rPr lang="en-US" dirty="0"/>
              <a:t>Archive test cases, scripts, and related documents.</a:t>
            </a:r>
          </a:p>
          <a:p>
            <a:pPr>
              <a:buFont typeface="Arial" panose="020B0604020202020204" pitchFamily="34" charset="0"/>
              <a:buChar char="•"/>
            </a:pPr>
            <a:r>
              <a:rPr lang="en-US" b="1" dirty="0"/>
              <a:t>Deliverables:</a:t>
            </a:r>
            <a:endParaRPr lang="en-US" dirty="0"/>
          </a:p>
          <a:p>
            <a:pPr marL="742950" lvl="1" indent="-285750">
              <a:buFont typeface="Arial" panose="020B0604020202020204" pitchFamily="34" charset="0"/>
              <a:buChar char="•"/>
            </a:pPr>
            <a:r>
              <a:rPr lang="en-US" dirty="0"/>
              <a:t>Test Summary Report.</a:t>
            </a:r>
          </a:p>
          <a:p>
            <a:pPr marL="742950" lvl="1" indent="-285750">
              <a:buFont typeface="Arial" panose="020B0604020202020204" pitchFamily="34" charset="0"/>
              <a:buChar char="•"/>
            </a:pPr>
            <a:r>
              <a:rPr lang="en-US" dirty="0"/>
              <a:t>Test metrics and closure documentation.</a:t>
            </a:r>
          </a:p>
        </p:txBody>
      </p:sp>
    </p:spTree>
    <p:extLst>
      <p:ext uri="{BB962C8B-B14F-4D97-AF65-F5344CB8AC3E}">
        <p14:creationId xmlns:p14="http://schemas.microsoft.com/office/powerpoint/2010/main" val="89979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490393" y="1004341"/>
            <a:ext cx="9941319" cy="3354010"/>
          </a:xfrm>
        </p:spPr>
        <p:txBody>
          <a:bodyPr anchor="ctr">
            <a:normAutofit/>
          </a:bodyPr>
          <a:lstStyle/>
          <a:p>
            <a:pPr marL="0" indent="0" fontAlgn="base">
              <a:buNone/>
            </a:pPr>
            <a:r>
              <a:rPr lang="en-IN" sz="2000" b="1" dirty="0">
                <a:solidFill>
                  <a:srgbClr val="FF0000"/>
                </a:solidFill>
              </a:rPr>
              <a:t>Why is  Software testing  needed ?</a:t>
            </a:r>
          </a:p>
          <a:p>
            <a:pPr marL="0" indent="0" fontAlgn="base">
              <a:buNone/>
            </a:pPr>
            <a:endParaRPr lang="en-IN" sz="2000" b="1" dirty="0"/>
          </a:p>
          <a:p>
            <a:r>
              <a:rPr lang="en-US" sz="2000" b="1" dirty="0"/>
              <a:t>The “Why” seems simple.</a:t>
            </a:r>
          </a:p>
          <a:p>
            <a:pPr>
              <a:buFont typeface="Arial" panose="020B0604020202020204" pitchFamily="34" charset="0"/>
              <a:buChar char="•"/>
            </a:pPr>
            <a:r>
              <a:rPr lang="en-US" sz="2000" b="1" dirty="0"/>
              <a:t>People develop software. People make mistakes.</a:t>
            </a:r>
          </a:p>
          <a:p>
            <a:pPr>
              <a:buFont typeface="Arial" panose="020B0604020202020204" pitchFamily="34" charset="0"/>
              <a:buChar char="•"/>
            </a:pPr>
            <a:r>
              <a:rPr lang="en-US" sz="2000" b="1" dirty="0"/>
              <a:t>When we develop software, we make mistakes.</a:t>
            </a:r>
          </a:p>
          <a:p>
            <a:pPr>
              <a:buFont typeface="Arial" panose="020B0604020202020204" pitchFamily="34" charset="0"/>
              <a:buChar char="•"/>
            </a:pPr>
            <a:r>
              <a:rPr lang="en-US" sz="2000" b="1" dirty="0"/>
              <a:t>Those mistakes might be released to live.</a:t>
            </a:r>
          </a:p>
          <a:p>
            <a:pPr>
              <a:buFont typeface="Arial" panose="020B0604020202020204" pitchFamily="34" charset="0"/>
              <a:buChar char="•"/>
            </a:pPr>
            <a:r>
              <a:rPr lang="en-US" sz="2000" b="1" dirty="0"/>
              <a:t>The mistakes might manifest as Problems: defects, exploitable security issues, poor UX, performance issues</a:t>
            </a:r>
          </a:p>
          <a:p>
            <a:pPr marL="0" indent="0" fontAlgn="base">
              <a:buNone/>
            </a:pPr>
            <a:endParaRPr lang="en-IN" sz="2000" b="1" dirty="0"/>
          </a:p>
        </p:txBody>
      </p:sp>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2000" dirty="0"/>
          </a:p>
        </p:txBody>
      </p:sp>
    </p:spTree>
    <p:extLst>
      <p:ext uri="{BB962C8B-B14F-4D97-AF65-F5344CB8AC3E}">
        <p14:creationId xmlns:p14="http://schemas.microsoft.com/office/powerpoint/2010/main" val="2087242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5D27C-90DD-10B4-BB46-E24BE40D1A2C}"/>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29517949-8A18-E170-CDD6-0FB73E715C4B}"/>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A57E1EB0-B585-D211-3E64-869248823807}"/>
              </a:ext>
            </a:extLst>
          </p:cNvPr>
          <p:cNvSpPr>
            <a:spLocks noGrp="1"/>
          </p:cNvSpPr>
          <p:nvPr>
            <p:ph idx="1"/>
          </p:nvPr>
        </p:nvSpPr>
        <p:spPr>
          <a:xfrm>
            <a:off x="368823" y="206849"/>
            <a:ext cx="7796755" cy="362777"/>
          </a:xfrm>
        </p:spPr>
        <p:txBody>
          <a:bodyPr>
            <a:noAutofit/>
          </a:bodyPr>
          <a:lstStyle/>
          <a:p>
            <a:pPr marL="0" indent="0" fontAlgn="base">
              <a:buNone/>
            </a:pPr>
            <a:r>
              <a:rPr lang="en-IN" sz="2400" b="1" dirty="0">
                <a:solidFill>
                  <a:srgbClr val="FF0000"/>
                </a:solidFill>
              </a:rPr>
              <a:t>Defect Life cycle Management </a:t>
            </a:r>
          </a:p>
        </p:txBody>
      </p:sp>
      <p:sp>
        <p:nvSpPr>
          <p:cNvPr id="10" name="Rectangle 19">
            <a:extLst>
              <a:ext uri="{FF2B5EF4-FFF2-40B4-BE49-F238E27FC236}">
                <a16:creationId xmlns:a16="http://schemas.microsoft.com/office/drawing/2014/main" id="{7E53D90A-541D-BDEB-4401-9AF6B3AEC47E}"/>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D2C5A6C6-6E0A-4700-53AA-F94310132CCC}"/>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pic>
        <p:nvPicPr>
          <p:cNvPr id="4" name="Picture 3" descr="A diagram of a flowchart">
            <a:extLst>
              <a:ext uri="{FF2B5EF4-FFF2-40B4-BE49-F238E27FC236}">
                <a16:creationId xmlns:a16="http://schemas.microsoft.com/office/drawing/2014/main" id="{5BC1EF4D-3599-1279-09F4-95941755C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183" y="1432498"/>
            <a:ext cx="7285220" cy="4398676"/>
          </a:xfrm>
          <a:prstGeom prst="rect">
            <a:avLst/>
          </a:prstGeom>
        </p:spPr>
      </p:pic>
    </p:spTree>
    <p:extLst>
      <p:ext uri="{BB962C8B-B14F-4D97-AF65-F5344CB8AC3E}">
        <p14:creationId xmlns:p14="http://schemas.microsoft.com/office/powerpoint/2010/main" val="28689932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402FBE-2AC1-8009-066F-8C3D608C6FCE}"/>
              </a:ext>
            </a:extLst>
          </p:cNvPr>
          <p:cNvSpPr>
            <a:spLocks noGrp="1"/>
          </p:cNvSpPr>
          <p:nvPr>
            <p:ph type="title"/>
          </p:nvPr>
        </p:nvSpPr>
        <p:spPr>
          <a:xfrm>
            <a:off x="811968" y="571688"/>
            <a:ext cx="4159770" cy="410758"/>
          </a:xfrm>
        </p:spPr>
        <p:txBody>
          <a:bodyPr anchor="b">
            <a:noAutofit/>
          </a:bodyPr>
          <a:lstStyle/>
          <a:p>
            <a:r>
              <a:rPr lang="en-US" sz="2400" b="1" dirty="0">
                <a:solidFill>
                  <a:srgbClr val="FF0000"/>
                </a:solidFill>
              </a:rPr>
              <a:t>Defect Life Cycle Process</a:t>
            </a:r>
          </a:p>
        </p:txBody>
      </p:sp>
      <p:sp>
        <p:nvSpPr>
          <p:cNvPr id="9" name="Content Placeholder 2">
            <a:extLst>
              <a:ext uri="{FF2B5EF4-FFF2-40B4-BE49-F238E27FC236}">
                <a16:creationId xmlns:a16="http://schemas.microsoft.com/office/drawing/2014/main" id="{8B41397A-1897-C806-ED5B-76CA5BC9376E}"/>
              </a:ext>
            </a:extLst>
          </p:cNvPr>
          <p:cNvSpPr txBox="1">
            <a:spLocks/>
          </p:cNvSpPr>
          <p:nvPr/>
        </p:nvSpPr>
        <p:spPr>
          <a:xfrm>
            <a:off x="2266950" y="2340769"/>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b="1" dirty="0">
              <a:solidFill>
                <a:schemeClr val="tx1">
                  <a:alpha val="80000"/>
                </a:schemeClr>
              </a:solidFill>
              <a:ea typeface="+mj-ea"/>
              <a:cs typeface="+mj-cs"/>
            </a:endParaRPr>
          </a:p>
        </p:txBody>
      </p:sp>
      <p:sp>
        <p:nvSpPr>
          <p:cNvPr id="7" name="TextBox 6">
            <a:extLst>
              <a:ext uri="{FF2B5EF4-FFF2-40B4-BE49-F238E27FC236}">
                <a16:creationId xmlns:a16="http://schemas.microsoft.com/office/drawing/2014/main" id="{8A88310E-2FE1-FE3D-8673-4C2E032A648D}"/>
              </a:ext>
            </a:extLst>
          </p:cNvPr>
          <p:cNvSpPr txBox="1"/>
          <p:nvPr/>
        </p:nvSpPr>
        <p:spPr>
          <a:xfrm>
            <a:off x="902846" y="1318907"/>
            <a:ext cx="7141877" cy="1061829"/>
          </a:xfrm>
          <a:prstGeom prst="rect">
            <a:avLst/>
          </a:prstGeom>
          <a:noFill/>
        </p:spPr>
        <p:txBody>
          <a:bodyPr wrap="square">
            <a:spAutoFit/>
          </a:bodyPr>
          <a:lstStyle/>
          <a:p>
            <a:r>
              <a:rPr lang="en-US" sz="2100" b="1" i="1" dirty="0">
                <a:solidFill>
                  <a:srgbClr val="282829"/>
                </a:solidFill>
              </a:rPr>
              <a:t>Severity means – “The degree of impact that a defect has on the development or operation of a component or system.”</a:t>
            </a:r>
            <a:endParaRPr lang="en-IN" sz="2100" b="1" dirty="0"/>
          </a:p>
        </p:txBody>
      </p:sp>
      <p:pic>
        <p:nvPicPr>
          <p:cNvPr id="11" name="Picture 10">
            <a:extLst>
              <a:ext uri="{FF2B5EF4-FFF2-40B4-BE49-F238E27FC236}">
                <a16:creationId xmlns:a16="http://schemas.microsoft.com/office/drawing/2014/main" id="{30A713F4-07EE-2D00-45B7-6CED086696A7}"/>
              </a:ext>
            </a:extLst>
          </p:cNvPr>
          <p:cNvPicPr>
            <a:picLocks noChangeAspect="1"/>
          </p:cNvPicPr>
          <p:nvPr/>
        </p:nvPicPr>
        <p:blipFill>
          <a:blip r:embed="rId2"/>
          <a:stretch>
            <a:fillRect/>
          </a:stretch>
        </p:blipFill>
        <p:spPr>
          <a:xfrm>
            <a:off x="2346427" y="2806860"/>
            <a:ext cx="4808415" cy="2935777"/>
          </a:xfrm>
          <a:prstGeom prst="rect">
            <a:avLst/>
          </a:prstGeom>
        </p:spPr>
      </p:pic>
    </p:spTree>
    <p:extLst>
      <p:ext uri="{BB962C8B-B14F-4D97-AF65-F5344CB8AC3E}">
        <p14:creationId xmlns:p14="http://schemas.microsoft.com/office/powerpoint/2010/main" val="37500982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402FBE-2AC1-8009-066F-8C3D608C6FCE}"/>
              </a:ext>
            </a:extLst>
          </p:cNvPr>
          <p:cNvSpPr>
            <a:spLocks noGrp="1"/>
          </p:cNvSpPr>
          <p:nvPr>
            <p:ph type="title"/>
          </p:nvPr>
        </p:nvSpPr>
        <p:spPr>
          <a:xfrm>
            <a:off x="963714" y="620689"/>
            <a:ext cx="4796911" cy="499097"/>
          </a:xfrm>
        </p:spPr>
        <p:txBody>
          <a:bodyPr anchor="b">
            <a:noAutofit/>
          </a:bodyPr>
          <a:lstStyle/>
          <a:p>
            <a:r>
              <a:rPr lang="en-US" sz="2400" b="1" dirty="0">
                <a:solidFill>
                  <a:srgbClr val="FF0000"/>
                </a:solidFill>
              </a:rPr>
              <a:t>Defect Life Cycle Process</a:t>
            </a:r>
          </a:p>
        </p:txBody>
      </p:sp>
      <p:sp>
        <p:nvSpPr>
          <p:cNvPr id="9" name="Content Placeholder 2">
            <a:extLst>
              <a:ext uri="{FF2B5EF4-FFF2-40B4-BE49-F238E27FC236}">
                <a16:creationId xmlns:a16="http://schemas.microsoft.com/office/drawing/2014/main" id="{8B41397A-1897-C806-ED5B-76CA5BC9376E}"/>
              </a:ext>
            </a:extLst>
          </p:cNvPr>
          <p:cNvSpPr txBox="1">
            <a:spLocks/>
          </p:cNvSpPr>
          <p:nvPr/>
        </p:nvSpPr>
        <p:spPr>
          <a:xfrm>
            <a:off x="2326911" y="2415720"/>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b="1" dirty="0">
              <a:solidFill>
                <a:schemeClr val="tx1">
                  <a:alpha val="80000"/>
                </a:schemeClr>
              </a:solidFill>
              <a:ea typeface="+mj-ea"/>
              <a:cs typeface="+mj-cs"/>
            </a:endParaRPr>
          </a:p>
        </p:txBody>
      </p:sp>
      <p:graphicFrame>
        <p:nvGraphicFramePr>
          <p:cNvPr id="2" name="Table 1">
            <a:extLst>
              <a:ext uri="{FF2B5EF4-FFF2-40B4-BE49-F238E27FC236}">
                <a16:creationId xmlns:a16="http://schemas.microsoft.com/office/drawing/2014/main" id="{8BF54668-3A79-D08D-B714-A63040D6B72C}"/>
              </a:ext>
            </a:extLst>
          </p:cNvPr>
          <p:cNvGraphicFramePr>
            <a:graphicFrameLocks noGrp="1"/>
          </p:cNvGraphicFramePr>
          <p:nvPr>
            <p:extLst>
              <p:ext uri="{D42A27DB-BD31-4B8C-83A1-F6EECF244321}">
                <p14:modId xmlns:p14="http://schemas.microsoft.com/office/powerpoint/2010/main" val="3960164406"/>
              </p:ext>
            </p:extLst>
          </p:nvPr>
        </p:nvGraphicFramePr>
        <p:xfrm>
          <a:off x="564646" y="1511922"/>
          <a:ext cx="8954112" cy="4169353"/>
        </p:xfrm>
        <a:graphic>
          <a:graphicData uri="http://schemas.openxmlformats.org/drawingml/2006/table">
            <a:tbl>
              <a:tblPr>
                <a:tableStyleId>{5C22544A-7EE6-4342-B048-85BDC9FD1C3A}</a:tableStyleId>
              </a:tblPr>
              <a:tblGrid>
                <a:gridCol w="746176">
                  <a:extLst>
                    <a:ext uri="{9D8B030D-6E8A-4147-A177-3AD203B41FA5}">
                      <a16:colId xmlns:a16="http://schemas.microsoft.com/office/drawing/2014/main" val="3122308166"/>
                    </a:ext>
                  </a:extLst>
                </a:gridCol>
                <a:gridCol w="746176">
                  <a:extLst>
                    <a:ext uri="{9D8B030D-6E8A-4147-A177-3AD203B41FA5}">
                      <a16:colId xmlns:a16="http://schemas.microsoft.com/office/drawing/2014/main" val="1891614118"/>
                    </a:ext>
                  </a:extLst>
                </a:gridCol>
                <a:gridCol w="746176">
                  <a:extLst>
                    <a:ext uri="{9D8B030D-6E8A-4147-A177-3AD203B41FA5}">
                      <a16:colId xmlns:a16="http://schemas.microsoft.com/office/drawing/2014/main" val="322755638"/>
                    </a:ext>
                  </a:extLst>
                </a:gridCol>
                <a:gridCol w="746176">
                  <a:extLst>
                    <a:ext uri="{9D8B030D-6E8A-4147-A177-3AD203B41FA5}">
                      <a16:colId xmlns:a16="http://schemas.microsoft.com/office/drawing/2014/main" val="317842726"/>
                    </a:ext>
                  </a:extLst>
                </a:gridCol>
                <a:gridCol w="746176">
                  <a:extLst>
                    <a:ext uri="{9D8B030D-6E8A-4147-A177-3AD203B41FA5}">
                      <a16:colId xmlns:a16="http://schemas.microsoft.com/office/drawing/2014/main" val="374217704"/>
                    </a:ext>
                  </a:extLst>
                </a:gridCol>
                <a:gridCol w="746176">
                  <a:extLst>
                    <a:ext uri="{9D8B030D-6E8A-4147-A177-3AD203B41FA5}">
                      <a16:colId xmlns:a16="http://schemas.microsoft.com/office/drawing/2014/main" val="1417644993"/>
                    </a:ext>
                  </a:extLst>
                </a:gridCol>
                <a:gridCol w="746176">
                  <a:extLst>
                    <a:ext uri="{9D8B030D-6E8A-4147-A177-3AD203B41FA5}">
                      <a16:colId xmlns:a16="http://schemas.microsoft.com/office/drawing/2014/main" val="2483976460"/>
                    </a:ext>
                  </a:extLst>
                </a:gridCol>
                <a:gridCol w="746176">
                  <a:extLst>
                    <a:ext uri="{9D8B030D-6E8A-4147-A177-3AD203B41FA5}">
                      <a16:colId xmlns:a16="http://schemas.microsoft.com/office/drawing/2014/main" val="3761308017"/>
                    </a:ext>
                  </a:extLst>
                </a:gridCol>
                <a:gridCol w="746176">
                  <a:extLst>
                    <a:ext uri="{9D8B030D-6E8A-4147-A177-3AD203B41FA5}">
                      <a16:colId xmlns:a16="http://schemas.microsoft.com/office/drawing/2014/main" val="141848546"/>
                    </a:ext>
                  </a:extLst>
                </a:gridCol>
                <a:gridCol w="746176">
                  <a:extLst>
                    <a:ext uri="{9D8B030D-6E8A-4147-A177-3AD203B41FA5}">
                      <a16:colId xmlns:a16="http://schemas.microsoft.com/office/drawing/2014/main" val="303041864"/>
                    </a:ext>
                  </a:extLst>
                </a:gridCol>
                <a:gridCol w="746176">
                  <a:extLst>
                    <a:ext uri="{9D8B030D-6E8A-4147-A177-3AD203B41FA5}">
                      <a16:colId xmlns:a16="http://schemas.microsoft.com/office/drawing/2014/main" val="2938970202"/>
                    </a:ext>
                  </a:extLst>
                </a:gridCol>
                <a:gridCol w="746176">
                  <a:extLst>
                    <a:ext uri="{9D8B030D-6E8A-4147-A177-3AD203B41FA5}">
                      <a16:colId xmlns:a16="http://schemas.microsoft.com/office/drawing/2014/main" val="799159338"/>
                    </a:ext>
                  </a:extLst>
                </a:gridCol>
              </a:tblGrid>
              <a:tr h="698987">
                <a:tc gridSpan="2">
                  <a:txBody>
                    <a:bodyPr/>
                    <a:lstStyle/>
                    <a:p>
                      <a:pPr algn="l" fontAlgn="b"/>
                      <a:r>
                        <a:rPr lang="en-IN" sz="1500" b="1" u="none" strike="noStrike">
                          <a:effectLst/>
                          <a:latin typeface="+mn-lt"/>
                        </a:rPr>
                        <a:t>Severity </a:t>
                      </a:r>
                      <a:endParaRPr lang="en-IN" sz="1500" b="1" i="0" u="none" strike="noStrike">
                        <a:effectLst/>
                        <a:latin typeface="+mn-lt"/>
                      </a:endParaRPr>
                    </a:p>
                  </a:txBody>
                  <a:tcPr marL="7144" marR="7144" marT="7144" marB="0" anchor="b"/>
                </a:tc>
                <a:tc hMerge="1">
                  <a:txBody>
                    <a:bodyPr/>
                    <a:lstStyle/>
                    <a:p>
                      <a:endParaRPr lang="en-IN"/>
                    </a:p>
                  </a:txBody>
                  <a:tcPr/>
                </a:tc>
                <a:tc gridSpan="7">
                  <a:txBody>
                    <a:bodyPr/>
                    <a:lstStyle/>
                    <a:p>
                      <a:pPr algn="l" fontAlgn="b"/>
                      <a:r>
                        <a:rPr lang="en-US" sz="1500" b="1" u="none" strike="noStrike" dirty="0">
                          <a:effectLst/>
                          <a:latin typeface="+mn-lt"/>
                        </a:rPr>
                        <a:t>It is specified by the tester how much effect it gives to the application</a:t>
                      </a:r>
                      <a:endParaRPr lang="en-US" sz="1500" b="1" i="0" u="none" strike="noStrike" dirty="0">
                        <a:effectLst/>
                        <a:latin typeface="+mn-lt"/>
                      </a:endParaRPr>
                    </a:p>
                  </a:txBody>
                  <a:tcPr marL="7144" marR="7144" marT="7144"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extLst>
                  <a:ext uri="{0D108BD9-81ED-4DB2-BD59-A6C34878D82A}">
                    <a16:rowId xmlns:a16="http://schemas.microsoft.com/office/drawing/2014/main" val="231536206"/>
                  </a:ext>
                </a:extLst>
              </a:tr>
              <a:tr h="674418">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extLst>
                  <a:ext uri="{0D108BD9-81ED-4DB2-BD59-A6C34878D82A}">
                    <a16:rowId xmlns:a16="http://schemas.microsoft.com/office/drawing/2014/main" val="1633436131"/>
                  </a:ext>
                </a:extLst>
              </a:tr>
              <a:tr h="698987">
                <a:tc gridSpan="2">
                  <a:txBody>
                    <a:bodyPr/>
                    <a:lstStyle/>
                    <a:p>
                      <a:pPr algn="l" fontAlgn="b"/>
                      <a:r>
                        <a:rPr lang="en-IN" sz="1500" b="1" u="none" strike="noStrike" dirty="0">
                          <a:effectLst/>
                          <a:latin typeface="+mn-lt"/>
                        </a:rPr>
                        <a:t>Critical</a:t>
                      </a:r>
                      <a:endParaRPr lang="en-IN" sz="1500" b="1" i="0" u="none" strike="noStrike" dirty="0">
                        <a:effectLst/>
                        <a:latin typeface="+mn-lt"/>
                      </a:endParaRPr>
                    </a:p>
                  </a:txBody>
                  <a:tcPr marL="7144" marR="7144" marT="7144" marB="0" anchor="b"/>
                </a:tc>
                <a:tc hMerge="1">
                  <a:txBody>
                    <a:bodyPr/>
                    <a:lstStyle/>
                    <a:p>
                      <a:endParaRPr lang="en-IN"/>
                    </a:p>
                  </a:txBody>
                  <a:tcPr/>
                </a:tc>
                <a:tc gridSpan="9">
                  <a:txBody>
                    <a:bodyPr/>
                    <a:lstStyle/>
                    <a:p>
                      <a:pPr algn="l" fontAlgn="b"/>
                      <a:r>
                        <a:rPr lang="en-US" sz="1500" b="1" u="none" strike="noStrike" dirty="0">
                          <a:effectLst/>
                          <a:latin typeface="+mn-lt"/>
                        </a:rPr>
                        <a:t>Tester will give this status when u r not able to continue your testing </a:t>
                      </a:r>
                      <a:r>
                        <a:rPr lang="en-US" sz="1500" b="1" u="none" strike="noStrike" dirty="0" err="1">
                          <a:effectLst/>
                          <a:latin typeface="+mn-lt"/>
                        </a:rPr>
                        <a:t>eg.</a:t>
                      </a:r>
                      <a:r>
                        <a:rPr lang="en-US" sz="1500" b="1" u="none" strike="noStrike" dirty="0">
                          <a:effectLst/>
                          <a:latin typeface="+mn-lt"/>
                        </a:rPr>
                        <a:t> Not opening application</a:t>
                      </a:r>
                      <a:endParaRPr lang="en-US" sz="1500" b="1" i="0" u="none" strike="noStrike" dirty="0">
                        <a:effectLst/>
                        <a:latin typeface="+mn-lt"/>
                      </a:endParaRPr>
                    </a:p>
                  </a:txBody>
                  <a:tcPr marL="7144" marR="7144" marT="7144"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500" b="1" i="0" u="none" strike="noStrike" dirty="0">
                        <a:effectLst/>
                        <a:latin typeface="+mn-lt"/>
                      </a:endParaRPr>
                    </a:p>
                  </a:txBody>
                  <a:tcPr marL="7144" marR="7144" marT="7144" marB="0" anchor="b"/>
                </a:tc>
                <a:extLst>
                  <a:ext uri="{0D108BD9-81ED-4DB2-BD59-A6C34878D82A}">
                    <a16:rowId xmlns:a16="http://schemas.microsoft.com/office/drawing/2014/main" val="2757357390"/>
                  </a:ext>
                </a:extLst>
              </a:tr>
              <a:tr h="698987">
                <a:tc>
                  <a:txBody>
                    <a:bodyPr/>
                    <a:lstStyle/>
                    <a:p>
                      <a:pPr algn="l" fontAlgn="b"/>
                      <a:r>
                        <a:rPr lang="en-IN" sz="1500" b="1" u="none" strike="noStrike">
                          <a:effectLst/>
                          <a:latin typeface="+mn-lt"/>
                        </a:rPr>
                        <a:t>High</a:t>
                      </a:r>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gridSpan="10">
                  <a:txBody>
                    <a:bodyPr/>
                    <a:lstStyle/>
                    <a:p>
                      <a:pPr algn="l" fontAlgn="b"/>
                      <a:r>
                        <a:rPr lang="en-US" sz="1500" b="1" u="none" strike="noStrike" dirty="0">
                          <a:effectLst/>
                          <a:latin typeface="+mn-lt"/>
                        </a:rPr>
                        <a:t>Tester will give this status if he is not able to test this Module but he can test some other module</a:t>
                      </a:r>
                      <a:endParaRPr lang="en-US" sz="1500" b="1" i="0" u="none" strike="noStrike" dirty="0">
                        <a:effectLst/>
                        <a:latin typeface="+mn-lt"/>
                      </a:endParaRPr>
                    </a:p>
                  </a:txBody>
                  <a:tcPr marL="7144" marR="7144" marT="7144"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91983363"/>
                  </a:ext>
                </a:extLst>
              </a:tr>
              <a:tr h="698987">
                <a:tc gridSpan="2">
                  <a:txBody>
                    <a:bodyPr/>
                    <a:lstStyle/>
                    <a:p>
                      <a:pPr algn="l" fontAlgn="b"/>
                      <a:r>
                        <a:rPr lang="en-IN" sz="1500" b="1" u="none" strike="noStrike">
                          <a:effectLst/>
                          <a:latin typeface="+mn-lt"/>
                        </a:rPr>
                        <a:t>Medium</a:t>
                      </a:r>
                      <a:endParaRPr lang="en-IN" sz="1500" b="1" i="0" u="none" strike="noStrike">
                        <a:effectLst/>
                        <a:latin typeface="+mn-lt"/>
                      </a:endParaRPr>
                    </a:p>
                  </a:txBody>
                  <a:tcPr marL="7144" marR="7144" marT="7144" marB="0" anchor="b"/>
                </a:tc>
                <a:tc hMerge="1">
                  <a:txBody>
                    <a:bodyPr/>
                    <a:lstStyle/>
                    <a:p>
                      <a:endParaRPr lang="en-IN"/>
                    </a:p>
                  </a:txBody>
                  <a:tcPr/>
                </a:tc>
                <a:tc gridSpan="7">
                  <a:txBody>
                    <a:bodyPr/>
                    <a:lstStyle/>
                    <a:p>
                      <a:pPr algn="l" fontAlgn="b"/>
                      <a:r>
                        <a:rPr lang="en-US" sz="1500" b="1" u="none" strike="noStrike">
                          <a:effectLst/>
                          <a:latin typeface="+mn-lt"/>
                        </a:rPr>
                        <a:t>Tester will give the status if he is not able to progress in the current module</a:t>
                      </a:r>
                      <a:endParaRPr lang="en-US" sz="1500" b="1" i="0" u="none" strike="noStrike">
                        <a:effectLst/>
                        <a:latin typeface="+mn-lt"/>
                      </a:endParaRPr>
                    </a:p>
                  </a:txBody>
                  <a:tcPr marL="7144" marR="7144" marT="7144"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extLst>
                  <a:ext uri="{0D108BD9-81ED-4DB2-BD59-A6C34878D82A}">
                    <a16:rowId xmlns:a16="http://schemas.microsoft.com/office/drawing/2014/main" val="2590000995"/>
                  </a:ext>
                </a:extLst>
              </a:tr>
              <a:tr h="698987">
                <a:tc>
                  <a:txBody>
                    <a:bodyPr/>
                    <a:lstStyle/>
                    <a:p>
                      <a:pPr algn="l" fontAlgn="b"/>
                      <a:r>
                        <a:rPr lang="en-IN" sz="1500" b="1" u="none" strike="noStrike">
                          <a:effectLst/>
                          <a:latin typeface="+mn-lt"/>
                        </a:rPr>
                        <a:t>Low</a:t>
                      </a:r>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gridSpan="6">
                  <a:txBody>
                    <a:bodyPr/>
                    <a:lstStyle/>
                    <a:p>
                      <a:pPr algn="l" fontAlgn="b"/>
                      <a:r>
                        <a:rPr lang="en-US" sz="1500" b="1" u="none" strike="noStrike">
                          <a:effectLst/>
                          <a:latin typeface="+mn-lt"/>
                        </a:rPr>
                        <a:t>Its like cosmetic some spell mistake or look and feel problem</a:t>
                      </a:r>
                      <a:endParaRPr lang="en-US" sz="1500" b="1" i="0" u="none" strike="noStrike">
                        <a:effectLst/>
                        <a:latin typeface="+mn-lt"/>
                      </a:endParaRPr>
                    </a:p>
                  </a:txBody>
                  <a:tcPr marL="7144" marR="7144" marT="7144"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a:effectLst/>
                        <a:latin typeface="+mn-lt"/>
                      </a:endParaRPr>
                    </a:p>
                  </a:txBody>
                  <a:tcPr marL="7144" marR="7144" marT="7144" marB="0" anchor="b"/>
                </a:tc>
                <a:tc>
                  <a:txBody>
                    <a:bodyPr/>
                    <a:lstStyle/>
                    <a:p>
                      <a:pPr algn="l" fontAlgn="b"/>
                      <a:endParaRPr lang="en-IN" sz="1500" b="1" i="0" u="none" strike="noStrike" dirty="0">
                        <a:effectLst/>
                        <a:latin typeface="+mn-lt"/>
                      </a:endParaRPr>
                    </a:p>
                  </a:txBody>
                  <a:tcPr marL="7144" marR="7144" marT="7144" marB="0" anchor="b"/>
                </a:tc>
                <a:extLst>
                  <a:ext uri="{0D108BD9-81ED-4DB2-BD59-A6C34878D82A}">
                    <a16:rowId xmlns:a16="http://schemas.microsoft.com/office/drawing/2014/main" val="2126075325"/>
                  </a:ext>
                </a:extLst>
              </a:tr>
            </a:tbl>
          </a:graphicData>
        </a:graphic>
      </p:graphicFrame>
    </p:spTree>
    <p:extLst>
      <p:ext uri="{BB962C8B-B14F-4D97-AF65-F5344CB8AC3E}">
        <p14:creationId xmlns:p14="http://schemas.microsoft.com/office/powerpoint/2010/main" val="2846654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402FBE-2AC1-8009-066F-8C3D608C6FCE}"/>
              </a:ext>
            </a:extLst>
          </p:cNvPr>
          <p:cNvSpPr>
            <a:spLocks noGrp="1"/>
          </p:cNvSpPr>
          <p:nvPr>
            <p:ph type="title"/>
          </p:nvPr>
        </p:nvSpPr>
        <p:spPr>
          <a:xfrm>
            <a:off x="687568" y="700716"/>
            <a:ext cx="4244195" cy="499097"/>
          </a:xfrm>
        </p:spPr>
        <p:txBody>
          <a:bodyPr anchor="b">
            <a:noAutofit/>
          </a:bodyPr>
          <a:lstStyle/>
          <a:p>
            <a:r>
              <a:rPr lang="en-US" sz="2400" b="1" dirty="0">
                <a:solidFill>
                  <a:srgbClr val="FF0000"/>
                </a:solidFill>
              </a:rPr>
              <a:t>Defect Life Cycle Process</a:t>
            </a:r>
          </a:p>
        </p:txBody>
      </p:sp>
      <p:sp>
        <p:nvSpPr>
          <p:cNvPr id="9" name="Content Placeholder 2">
            <a:extLst>
              <a:ext uri="{FF2B5EF4-FFF2-40B4-BE49-F238E27FC236}">
                <a16:creationId xmlns:a16="http://schemas.microsoft.com/office/drawing/2014/main" id="{8B41397A-1897-C806-ED5B-76CA5BC9376E}"/>
              </a:ext>
            </a:extLst>
          </p:cNvPr>
          <p:cNvSpPr txBox="1">
            <a:spLocks/>
          </p:cNvSpPr>
          <p:nvPr/>
        </p:nvSpPr>
        <p:spPr>
          <a:xfrm>
            <a:off x="2266950" y="2340769"/>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b="1" dirty="0">
              <a:solidFill>
                <a:schemeClr val="tx1">
                  <a:alpha val="80000"/>
                </a:schemeClr>
              </a:solidFill>
              <a:ea typeface="+mj-ea"/>
              <a:cs typeface="+mj-cs"/>
            </a:endParaRPr>
          </a:p>
        </p:txBody>
      </p:sp>
      <p:sp>
        <p:nvSpPr>
          <p:cNvPr id="7" name="TextBox 6">
            <a:extLst>
              <a:ext uri="{FF2B5EF4-FFF2-40B4-BE49-F238E27FC236}">
                <a16:creationId xmlns:a16="http://schemas.microsoft.com/office/drawing/2014/main" id="{CC0CA2CF-328C-EF54-AD43-69076893BD7D}"/>
              </a:ext>
            </a:extLst>
          </p:cNvPr>
          <p:cNvSpPr txBox="1"/>
          <p:nvPr/>
        </p:nvSpPr>
        <p:spPr>
          <a:xfrm>
            <a:off x="798480" y="1760379"/>
            <a:ext cx="7736232" cy="830997"/>
          </a:xfrm>
          <a:prstGeom prst="rect">
            <a:avLst/>
          </a:prstGeom>
          <a:noFill/>
        </p:spPr>
        <p:txBody>
          <a:bodyPr wrap="square">
            <a:spAutoFit/>
          </a:bodyPr>
          <a:lstStyle/>
          <a:p>
            <a:r>
              <a:rPr lang="en-US" sz="2400" b="1" i="1" dirty="0">
                <a:solidFill>
                  <a:srgbClr val="282829"/>
                </a:solidFill>
              </a:rPr>
              <a:t>Priority means – “The level of (business) importance assigned to an item, e.g., defect”.</a:t>
            </a:r>
            <a:endParaRPr lang="en-IN" sz="2400" b="1" dirty="0"/>
          </a:p>
        </p:txBody>
      </p:sp>
      <p:pic>
        <p:nvPicPr>
          <p:cNvPr id="11" name="Picture 10">
            <a:extLst>
              <a:ext uri="{FF2B5EF4-FFF2-40B4-BE49-F238E27FC236}">
                <a16:creationId xmlns:a16="http://schemas.microsoft.com/office/drawing/2014/main" id="{8B45F200-77D0-7D9B-DDB4-6EAD3B1AB12E}"/>
              </a:ext>
            </a:extLst>
          </p:cNvPr>
          <p:cNvPicPr>
            <a:picLocks noChangeAspect="1"/>
          </p:cNvPicPr>
          <p:nvPr/>
        </p:nvPicPr>
        <p:blipFill>
          <a:blip r:embed="rId2"/>
          <a:stretch>
            <a:fillRect/>
          </a:stretch>
        </p:blipFill>
        <p:spPr>
          <a:xfrm>
            <a:off x="1030059" y="3061283"/>
            <a:ext cx="7259502" cy="2380147"/>
          </a:xfrm>
          <a:prstGeom prst="rect">
            <a:avLst/>
          </a:prstGeom>
        </p:spPr>
      </p:pic>
    </p:spTree>
    <p:extLst>
      <p:ext uri="{BB962C8B-B14F-4D97-AF65-F5344CB8AC3E}">
        <p14:creationId xmlns:p14="http://schemas.microsoft.com/office/powerpoint/2010/main" val="1883353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402FBE-2AC1-8009-066F-8C3D608C6FCE}"/>
              </a:ext>
            </a:extLst>
          </p:cNvPr>
          <p:cNvSpPr>
            <a:spLocks noGrp="1"/>
          </p:cNvSpPr>
          <p:nvPr>
            <p:ph type="title"/>
          </p:nvPr>
        </p:nvSpPr>
        <p:spPr>
          <a:xfrm>
            <a:off x="764499" y="276432"/>
            <a:ext cx="4798494" cy="499097"/>
          </a:xfrm>
        </p:spPr>
        <p:txBody>
          <a:bodyPr anchor="b">
            <a:noAutofit/>
          </a:bodyPr>
          <a:lstStyle/>
          <a:p>
            <a:r>
              <a:rPr lang="en-US" sz="2400" b="1" dirty="0">
                <a:solidFill>
                  <a:srgbClr val="FF0000"/>
                </a:solidFill>
              </a:rPr>
              <a:t>Defect Life Cycle Process</a:t>
            </a:r>
          </a:p>
        </p:txBody>
      </p:sp>
      <p:sp>
        <p:nvSpPr>
          <p:cNvPr id="9" name="Content Placeholder 2">
            <a:extLst>
              <a:ext uri="{FF2B5EF4-FFF2-40B4-BE49-F238E27FC236}">
                <a16:creationId xmlns:a16="http://schemas.microsoft.com/office/drawing/2014/main" id="{8B41397A-1897-C806-ED5B-76CA5BC9376E}"/>
              </a:ext>
            </a:extLst>
          </p:cNvPr>
          <p:cNvSpPr txBox="1">
            <a:spLocks/>
          </p:cNvSpPr>
          <p:nvPr/>
        </p:nvSpPr>
        <p:spPr>
          <a:xfrm>
            <a:off x="2266950" y="2340769"/>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b="1" dirty="0">
              <a:solidFill>
                <a:schemeClr val="tx1">
                  <a:alpha val="80000"/>
                </a:schemeClr>
              </a:solidFill>
              <a:ea typeface="+mj-ea"/>
              <a:cs typeface="+mj-cs"/>
            </a:endParaRPr>
          </a:p>
        </p:txBody>
      </p:sp>
      <p:sp>
        <p:nvSpPr>
          <p:cNvPr id="3" name="TextBox 2">
            <a:extLst>
              <a:ext uri="{FF2B5EF4-FFF2-40B4-BE49-F238E27FC236}">
                <a16:creationId xmlns:a16="http://schemas.microsoft.com/office/drawing/2014/main" id="{25DEBEFE-C120-4AE3-A1C4-6E0967A5CE61}"/>
              </a:ext>
            </a:extLst>
          </p:cNvPr>
          <p:cNvSpPr txBox="1"/>
          <p:nvPr/>
        </p:nvSpPr>
        <p:spPr>
          <a:xfrm>
            <a:off x="740751" y="937512"/>
            <a:ext cx="8867944" cy="4708981"/>
          </a:xfrm>
          <a:prstGeom prst="rect">
            <a:avLst/>
          </a:prstGeom>
          <a:noFill/>
        </p:spPr>
        <p:txBody>
          <a:bodyPr wrap="square">
            <a:spAutoFit/>
          </a:bodyPr>
          <a:lstStyle/>
          <a:p>
            <a:pPr algn="l"/>
            <a:r>
              <a:rPr lang="en-US" sz="2000" b="1" dirty="0">
                <a:solidFill>
                  <a:srgbClr val="FF0000"/>
                </a:solidFill>
              </a:rPr>
              <a:t>Bug Priority Levels</a:t>
            </a:r>
          </a:p>
          <a:p>
            <a:pPr algn="l"/>
            <a:endParaRPr lang="en-US" sz="2000" b="1" dirty="0">
              <a:solidFill>
                <a:srgbClr val="282829"/>
              </a:solidFill>
            </a:endParaRPr>
          </a:p>
          <a:p>
            <a:pPr algn="l"/>
            <a:r>
              <a:rPr lang="en-US" sz="2000" b="1" dirty="0">
                <a:solidFill>
                  <a:srgbClr val="282829"/>
                </a:solidFill>
              </a:rPr>
              <a:t>HIGH – Such defect needs immediate attention as it might lead to complete failure of the system. The earliest resolution of such defects should be conducted.</a:t>
            </a:r>
            <a:br>
              <a:rPr lang="en-US" sz="2000" b="1" dirty="0">
                <a:solidFill>
                  <a:srgbClr val="282829"/>
                </a:solidFill>
              </a:rPr>
            </a:br>
            <a:r>
              <a:rPr lang="en-US" sz="2000" b="1" dirty="0">
                <a:solidFill>
                  <a:srgbClr val="282829"/>
                </a:solidFill>
              </a:rPr>
              <a:t>Delay in finding the solution might affect the system adversely. Often leading to even more complications</a:t>
            </a:r>
          </a:p>
          <a:p>
            <a:pPr algn="l"/>
            <a:endParaRPr lang="en-US" sz="2000" b="1" dirty="0">
              <a:solidFill>
                <a:srgbClr val="282829"/>
              </a:solidFill>
            </a:endParaRPr>
          </a:p>
          <a:p>
            <a:pPr algn="l"/>
            <a:r>
              <a:rPr lang="en-US" sz="2000" b="1" dirty="0">
                <a:solidFill>
                  <a:srgbClr val="282829"/>
                </a:solidFill>
              </a:rPr>
              <a:t>MEDIUM – Such bugs do not affect the working of the system. These can be solved simultaneously with the testing as well as the design phase.</a:t>
            </a:r>
            <a:br>
              <a:rPr lang="en-US" sz="2000" b="1" dirty="0">
                <a:solidFill>
                  <a:srgbClr val="282829"/>
                </a:solidFill>
              </a:rPr>
            </a:br>
            <a:r>
              <a:rPr lang="en-US" sz="2000" b="1" dirty="0">
                <a:solidFill>
                  <a:srgbClr val="282829"/>
                </a:solidFill>
              </a:rPr>
              <a:t>These bugs do need to be fixed but do not need any immediate attention.</a:t>
            </a:r>
          </a:p>
          <a:p>
            <a:pPr algn="l"/>
            <a:endParaRPr lang="en-US" sz="2000" b="1" dirty="0">
              <a:solidFill>
                <a:srgbClr val="282829"/>
              </a:solidFill>
            </a:endParaRPr>
          </a:p>
          <a:p>
            <a:pPr algn="l"/>
            <a:r>
              <a:rPr lang="en-US" sz="2000" b="1" dirty="0">
                <a:solidFill>
                  <a:srgbClr val="282829"/>
                </a:solidFill>
              </a:rPr>
              <a:t>LOW – These bugs are at the lowest priority. These are fixed once the developer is done with the high and medium-priority bugs.</a:t>
            </a:r>
          </a:p>
        </p:txBody>
      </p:sp>
    </p:spTree>
    <p:extLst>
      <p:ext uri="{BB962C8B-B14F-4D97-AF65-F5344CB8AC3E}">
        <p14:creationId xmlns:p14="http://schemas.microsoft.com/office/powerpoint/2010/main" val="2060726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A7246-319B-BF16-52FC-EC799CE51A6D}"/>
            </a:ext>
          </a:extLst>
        </p:cNvPr>
        <p:cNvGrpSpPr/>
        <p:nvPr/>
      </p:nvGrpSpPr>
      <p:grpSpPr>
        <a:xfrm>
          <a:off x="0" y="0"/>
          <a:ext cx="0" cy="0"/>
          <a:chOff x="0" y="0"/>
          <a:chExt cx="0" cy="0"/>
        </a:xfrm>
      </p:grpSpPr>
      <p:sp>
        <p:nvSpPr>
          <p:cNvPr id="11" name="AutoShape 8" descr="custom software applications">
            <a:extLst>
              <a:ext uri="{FF2B5EF4-FFF2-40B4-BE49-F238E27FC236}">
                <a16:creationId xmlns:a16="http://schemas.microsoft.com/office/drawing/2014/main" id="{3C435C52-C00B-FDAB-4FB3-BC2FCD59FDAD}"/>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
        <p:nvSpPr>
          <p:cNvPr id="2" name="Content Placeholder 3">
            <a:extLst>
              <a:ext uri="{FF2B5EF4-FFF2-40B4-BE49-F238E27FC236}">
                <a16:creationId xmlns:a16="http://schemas.microsoft.com/office/drawing/2014/main" id="{3CF5BDA4-9973-9CF0-5B8D-A6AFD0C778F2}"/>
              </a:ext>
            </a:extLst>
          </p:cNvPr>
          <p:cNvSpPr>
            <a:spLocks noGrp="1"/>
          </p:cNvSpPr>
          <p:nvPr>
            <p:ph idx="1"/>
          </p:nvPr>
        </p:nvSpPr>
        <p:spPr>
          <a:xfrm>
            <a:off x="3951472" y="2875098"/>
            <a:ext cx="7796755" cy="362777"/>
          </a:xfrm>
        </p:spPr>
        <p:txBody>
          <a:bodyPr>
            <a:noAutofit/>
          </a:bodyPr>
          <a:lstStyle/>
          <a:p>
            <a:pPr marL="0" indent="0" fontAlgn="base">
              <a:buNone/>
            </a:pPr>
            <a:r>
              <a:rPr lang="en-IN" sz="2400" b="1" dirty="0">
                <a:solidFill>
                  <a:srgbClr val="FF0000"/>
                </a:solidFill>
              </a:rPr>
              <a:t>Thank You </a:t>
            </a:r>
          </a:p>
        </p:txBody>
      </p:sp>
      <p:sp>
        <p:nvSpPr>
          <p:cNvPr id="10" name="Rectangle 19">
            <a:extLst>
              <a:ext uri="{FF2B5EF4-FFF2-40B4-BE49-F238E27FC236}">
                <a16:creationId xmlns:a16="http://schemas.microsoft.com/office/drawing/2014/main" id="{83F343F3-E243-B5CF-7411-A4412EB4A1F2}"/>
              </a:ext>
            </a:extLst>
          </p:cNvPr>
          <p:cNvSpPr>
            <a:spLocks noChangeArrowheads="1"/>
          </p:cNvSpPr>
          <p:nvPr/>
        </p:nvSpPr>
        <p:spPr bwMode="auto">
          <a:xfrm>
            <a:off x="3944542" y="225942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dirty="0"/>
          </a:p>
        </p:txBody>
      </p:sp>
      <p:sp>
        <p:nvSpPr>
          <p:cNvPr id="5" name="TextBox 4">
            <a:extLst>
              <a:ext uri="{FF2B5EF4-FFF2-40B4-BE49-F238E27FC236}">
                <a16:creationId xmlns:a16="http://schemas.microsoft.com/office/drawing/2014/main" id="{F6BB4A56-D66A-8796-971A-176642953F2B}"/>
              </a:ext>
            </a:extLst>
          </p:cNvPr>
          <p:cNvSpPr txBox="1"/>
          <p:nvPr/>
        </p:nvSpPr>
        <p:spPr>
          <a:xfrm>
            <a:off x="837302" y="1322790"/>
            <a:ext cx="7796755" cy="400110"/>
          </a:xfrm>
          <a:prstGeom prst="rect">
            <a:avLst/>
          </a:prstGeom>
          <a:noFill/>
        </p:spPr>
        <p:txBody>
          <a:bodyPr wrap="square">
            <a:spAutoFit/>
          </a:bodyPr>
          <a:lstStyle/>
          <a:p>
            <a:pPr lvl="0"/>
            <a:endParaRPr lang="en-US" sz="2000" b="1" dirty="0"/>
          </a:p>
        </p:txBody>
      </p:sp>
    </p:spTree>
    <p:extLst>
      <p:ext uri="{BB962C8B-B14F-4D97-AF65-F5344CB8AC3E}">
        <p14:creationId xmlns:p14="http://schemas.microsoft.com/office/powerpoint/2010/main" val="298625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16B68-597A-EE03-1F48-875B9DF415B8}"/>
              </a:ext>
            </a:extLst>
          </p:cNvPr>
          <p:cNvSpPr>
            <a:spLocks noGrp="1"/>
          </p:cNvSpPr>
          <p:nvPr>
            <p:ph idx="1"/>
          </p:nvPr>
        </p:nvSpPr>
        <p:spPr>
          <a:xfrm>
            <a:off x="430431" y="1743358"/>
            <a:ext cx="9941319" cy="3124658"/>
          </a:xfrm>
        </p:spPr>
        <p:txBody>
          <a:bodyPr anchor="ctr">
            <a:noAutofit/>
          </a:bodyPr>
          <a:lstStyle/>
          <a:p>
            <a:pPr marL="0" indent="0" fontAlgn="base">
              <a:buNone/>
            </a:pPr>
            <a:r>
              <a:rPr lang="en-IN" sz="2000" b="1" dirty="0">
                <a:solidFill>
                  <a:srgbClr val="FF0000"/>
                </a:solidFill>
              </a:rPr>
              <a:t>Types of Organizations </a:t>
            </a:r>
          </a:p>
          <a:p>
            <a:pPr marL="0" indent="0" fontAlgn="base">
              <a:buNone/>
            </a:pPr>
            <a:endParaRPr lang="en-IN" sz="2000" b="1" dirty="0"/>
          </a:p>
          <a:p>
            <a:pPr marL="257175" indent="-257175" fontAlgn="base">
              <a:buAutoNum type="arabicPeriod"/>
            </a:pPr>
            <a:r>
              <a:rPr lang="en-IN" sz="2000" b="1" dirty="0"/>
              <a:t>Product based</a:t>
            </a:r>
          </a:p>
          <a:p>
            <a:pPr marL="257175" indent="-257175" fontAlgn="base">
              <a:buAutoNum type="arabicPeriod"/>
            </a:pPr>
            <a:r>
              <a:rPr lang="en-IN" sz="2000" b="1" dirty="0"/>
              <a:t>Service based</a:t>
            </a:r>
          </a:p>
          <a:p>
            <a:pPr marL="257175" indent="-257175" fontAlgn="base">
              <a:buAutoNum type="arabicPeriod"/>
            </a:pPr>
            <a:endParaRPr lang="en-IN" sz="2000" b="1" dirty="0"/>
          </a:p>
          <a:p>
            <a:pPr fontAlgn="base">
              <a:spcBef>
                <a:spcPts val="750"/>
              </a:spcBef>
            </a:pPr>
            <a:r>
              <a:rPr lang="en-US" sz="2000" b="1" dirty="0"/>
              <a:t>Product based  - Organization that develop and produce products and provide services to clients</a:t>
            </a:r>
          </a:p>
          <a:p>
            <a:pPr>
              <a:spcBef>
                <a:spcPts val="750"/>
              </a:spcBef>
            </a:pPr>
            <a:r>
              <a:rPr lang="en-US" sz="2000" b="1" dirty="0"/>
              <a:t>Examples – IBM , Microsoft, HP.</a:t>
            </a:r>
          </a:p>
          <a:p>
            <a:pPr fontAlgn="base">
              <a:spcBef>
                <a:spcPts val="750"/>
              </a:spcBef>
            </a:pPr>
            <a:r>
              <a:rPr lang="en-US" sz="2000" b="1" dirty="0"/>
              <a:t>Service based - Organization that provide services to clients.</a:t>
            </a:r>
          </a:p>
          <a:p>
            <a:pPr>
              <a:spcBef>
                <a:spcPts val="750"/>
              </a:spcBef>
            </a:pPr>
            <a:r>
              <a:rPr lang="en-US" sz="2000" b="1" dirty="0"/>
              <a:t>Examples – Capgemini , Mindtree , Infosys.</a:t>
            </a:r>
            <a:br>
              <a:rPr lang="en-US" sz="2000" b="1" dirty="0"/>
            </a:br>
            <a:endParaRPr lang="en-IN" sz="2000" b="1" dirty="0"/>
          </a:p>
          <a:p>
            <a:pPr marL="0" indent="0" fontAlgn="base">
              <a:buNone/>
            </a:pPr>
            <a:endParaRPr lang="en-IN" sz="2000" b="1" dirty="0"/>
          </a:p>
          <a:p>
            <a:pPr marL="0" indent="0" fontAlgn="base">
              <a:buNone/>
            </a:pPr>
            <a:endParaRPr lang="en-IN" sz="2000" b="1" dirty="0"/>
          </a:p>
        </p:txBody>
      </p:sp>
      <p:sp>
        <p:nvSpPr>
          <p:cNvPr id="11" name="AutoShape 8" descr="custom software applications">
            <a:extLst>
              <a:ext uri="{FF2B5EF4-FFF2-40B4-BE49-F238E27FC236}">
                <a16:creationId xmlns:a16="http://schemas.microsoft.com/office/drawing/2014/main" id="{8B05FACA-BF27-CB56-D43A-04B4C0564568}"/>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spTree>
    <p:extLst>
      <p:ext uri="{BB962C8B-B14F-4D97-AF65-F5344CB8AC3E}">
        <p14:creationId xmlns:p14="http://schemas.microsoft.com/office/powerpoint/2010/main" val="285875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76EC65-FF5C-381B-A109-BAEBF385199D}"/>
            </a:ext>
          </a:extLst>
        </p:cNvPr>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A0B065-3B34-62F3-6C43-86134E2B312A}"/>
              </a:ext>
            </a:extLst>
          </p:cNvPr>
          <p:cNvSpPr>
            <a:spLocks noGrp="1"/>
          </p:cNvSpPr>
          <p:nvPr>
            <p:ph idx="1"/>
          </p:nvPr>
        </p:nvSpPr>
        <p:spPr>
          <a:xfrm>
            <a:off x="610313" y="1473535"/>
            <a:ext cx="9941319" cy="3124658"/>
          </a:xfrm>
        </p:spPr>
        <p:txBody>
          <a:bodyPr anchor="ctr">
            <a:noAutofit/>
          </a:bodyPr>
          <a:lstStyle/>
          <a:p>
            <a:pPr marL="0" indent="0" fontAlgn="base">
              <a:buNone/>
            </a:pPr>
            <a:r>
              <a:rPr lang="en-IN" sz="2000" b="1" dirty="0">
                <a:solidFill>
                  <a:srgbClr val="FF0000"/>
                </a:solidFill>
              </a:rPr>
              <a:t>Types of Domains</a:t>
            </a:r>
          </a:p>
          <a:p>
            <a:pPr marL="0" indent="0" fontAlgn="base">
              <a:buNone/>
            </a:pPr>
            <a:endParaRPr lang="en-IN" sz="2000" b="1" dirty="0"/>
          </a:p>
          <a:p>
            <a:pPr fontAlgn="base">
              <a:buFont typeface="Arial" panose="020B0604020202020204" pitchFamily="34" charset="0"/>
              <a:buChar char="•"/>
            </a:pPr>
            <a:r>
              <a:rPr lang="en-US" sz="2000" b="1" dirty="0">
                <a:latin typeface="Calibri" panose="020F0502020204030204" pitchFamily="34" charset="0"/>
              </a:rPr>
              <a:t>Health care</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Ecommerce</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Educational</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HR</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Insurance </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Banking</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Pharmaceutical</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Travel</a:t>
            </a:r>
            <a:endParaRPr lang="en-US" sz="2000" b="1" dirty="0">
              <a:latin typeface="Arial" panose="020B0604020202020204" pitchFamily="34" charset="0"/>
            </a:endParaRPr>
          </a:p>
          <a:p>
            <a:pPr fontAlgn="base">
              <a:spcBef>
                <a:spcPts val="750"/>
              </a:spcBef>
              <a:buFont typeface="Arial" panose="020B0604020202020204" pitchFamily="34" charset="0"/>
              <a:buChar char="•"/>
            </a:pPr>
            <a:r>
              <a:rPr lang="en-US" sz="2000" b="1" dirty="0">
                <a:latin typeface="Calibri" panose="020F0502020204030204" pitchFamily="34" charset="0"/>
              </a:rPr>
              <a:t>Air line</a:t>
            </a:r>
            <a:endParaRPr lang="en-US" sz="2000" b="1" dirty="0">
              <a:latin typeface="Arial" panose="020B0604020202020204" pitchFamily="34" charset="0"/>
            </a:endParaRPr>
          </a:p>
          <a:p>
            <a:pPr marL="0" indent="0" fontAlgn="base">
              <a:buNone/>
            </a:pPr>
            <a:endParaRPr lang="en-IN" sz="2000" b="1" dirty="0"/>
          </a:p>
          <a:p>
            <a:pPr marL="0" indent="0" fontAlgn="base">
              <a:buNone/>
            </a:pPr>
            <a:endParaRPr lang="en-IN" sz="2000" b="1" dirty="0"/>
          </a:p>
        </p:txBody>
      </p:sp>
      <p:sp>
        <p:nvSpPr>
          <p:cNvPr id="11" name="AutoShape 8" descr="custom software applications">
            <a:extLst>
              <a:ext uri="{FF2B5EF4-FFF2-40B4-BE49-F238E27FC236}">
                <a16:creationId xmlns:a16="http://schemas.microsoft.com/office/drawing/2014/main" id="{A305BF99-A066-5659-19B6-2ABEB50E3643}"/>
              </a:ext>
            </a:extLst>
          </p:cNvPr>
          <p:cNvSpPr>
            <a:spLocks noChangeAspect="1" noChangeArrowheads="1"/>
          </p:cNvSpPr>
          <p:nvPr/>
        </p:nvSpPr>
        <p:spPr bwMode="auto">
          <a:xfrm>
            <a:off x="5981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dirty="0"/>
          </a:p>
        </p:txBody>
      </p:sp>
      <p:pic>
        <p:nvPicPr>
          <p:cNvPr id="3" name="Picture 2">
            <a:extLst>
              <a:ext uri="{FF2B5EF4-FFF2-40B4-BE49-F238E27FC236}">
                <a16:creationId xmlns:a16="http://schemas.microsoft.com/office/drawing/2014/main" id="{1B204687-17ED-2012-94F6-12F2CCF99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209" y="1515881"/>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30F66B14-679F-3D08-90FB-54F5A98FA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705" y="1636563"/>
            <a:ext cx="1257300" cy="10215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90258762-B71E-4ACF-FB27-26EC705C8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5170" y="1474720"/>
            <a:ext cx="1185863" cy="11644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41323E73-CA8C-B3FD-AB74-DFF1AADD7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987" y="3227104"/>
            <a:ext cx="1064419" cy="9358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a:extLst>
              <a:ext uri="{FF2B5EF4-FFF2-40B4-BE49-F238E27FC236}">
                <a16:creationId xmlns:a16="http://schemas.microsoft.com/office/drawing/2014/main" id="{CDFD99BA-6C79-3C41-588E-327CB76955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2833" y="3231320"/>
            <a:ext cx="1300163" cy="10215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a:extLst>
              <a:ext uri="{FF2B5EF4-FFF2-40B4-BE49-F238E27FC236}">
                <a16:creationId xmlns:a16="http://schemas.microsoft.com/office/drawing/2014/main" id="{88C419A7-9DF1-5A24-F656-0EF96030AF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5151" y="3171359"/>
            <a:ext cx="1271588"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071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237</TotalTime>
  <Words>5140</Words>
  <Application>Microsoft Office PowerPoint</Application>
  <PresentationFormat>Widescreen</PresentationFormat>
  <Paragraphs>799</Paragraphs>
  <Slides>75</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Aptos</vt:lpstr>
      <vt:lpstr>Arial</vt:lpstr>
      <vt:lpstr>Calibri</vt:lpstr>
      <vt:lpstr>Open Sans</vt:lpstr>
      <vt:lpstr>Source Sans Pro</vt:lpstr>
      <vt:lpstr>Trebuchet MS</vt:lpstr>
      <vt:lpstr>Wingdings 3</vt:lpstr>
      <vt:lpstr>Facet</vt:lpstr>
      <vt:lpstr>Testing fundamentals</vt:lpstr>
      <vt:lpstr>Software Testing Fundamentals  Overview of Software Testing  Definition and importance of software testing in the SDLC  Goals and principles of software testing  Levels of Software Testing  Introduction to Unit Testing, Integration Testing, System Testing, and Acceptance Testing  Understanding the objectives, target, and environment of each level  Software Testing Techniques  Static vs. Dynamic Testing Techniques  White-box, Black-box, and Grey-box Testing  </vt:lpstr>
      <vt:lpstr>  Types of Testing  Functional Testing: Including regression, smoke, sanity, and user acceptance testing Non-Functional Testing: Including performance, load, stress, usability, and security testing  Test Planning  Creating test strategies and test plans  Resource and environment planning  Test Design  Writing test cases and test scripts  Designing tests based on requirements and specifications  Test Execution  Executing test cases and recording results  Managing test cycles   </vt:lpstr>
      <vt:lpstr>Defect Management  Defect lifecycle management  Reporting and tracking defects using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Dynamic  Testing</vt:lpstr>
      <vt:lpstr>  Dynamic  Testing     Specification-Based Testing Technique </vt:lpstr>
      <vt:lpstr>Dynamic  Testing   Specification-Based Testing Technique </vt:lpstr>
      <vt:lpstr> Equivalence Partitioning </vt:lpstr>
      <vt:lpstr>Equivalence Partitioning </vt:lpstr>
      <vt:lpstr>Equivalence Partitioning </vt:lpstr>
      <vt:lpstr>Boundary Value Analysis </vt:lpstr>
      <vt:lpstr>Boundary Value Analysis </vt:lpstr>
      <vt:lpstr>Decision Tables  </vt:lpstr>
      <vt:lpstr>Decision Tables  </vt:lpstr>
      <vt:lpstr>State Transition Testing   </vt:lpstr>
      <vt:lpstr>State Transition Testing   </vt:lpstr>
      <vt:lpstr>Use Case Testing  Purpose: Derives test cases from use cases to validate specific user scenarios.  Approach: Identify use cases (user interactions with the system). Develop test cases for each use case, including alternative and exception paths.  Example: For an online shopping cart  Use Case: Add Item to Cart.  Test Cases: Add an item, remove an item, try adding an out-of-stock item.  Benefits: Focuses on end-user perspective and functional flows. </vt:lpstr>
      <vt:lpstr>Dynamic  Testing -  Structure-Based Testing Techniques   </vt:lpstr>
      <vt:lpstr>Dynamic  Testing -  Structure-Based Testing Techniques  </vt:lpstr>
      <vt:lpstr>Dynamic  Testing -  Structure-Based Testing Techniques   </vt:lpstr>
      <vt:lpstr>Dynamic  Testing -  Structure-Based Testing Techniques   </vt:lpstr>
      <vt:lpstr>Dynamic  Testing -  Structure-Based Testing Techniques   </vt:lpstr>
      <vt:lpstr>Dynamic  Testing -  Experience-Based Testing Technique  </vt:lpstr>
      <vt:lpstr>PowerPoint Presentation</vt:lpstr>
      <vt:lpstr>Dynamic  Testing -  Experience-Based Testing Technique – Exploratory testing </vt:lpstr>
      <vt:lpstr>Dynamic  Testing -  Experience-Based Testing Technique – Error guessing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Defect Life Cycle Process</vt:lpstr>
      <vt:lpstr>Defect Life Cycle Process</vt:lpstr>
      <vt:lpstr>Defect Life Cycle Process</vt:lpstr>
      <vt:lpstr>Defect Life Cycle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Khande</dc:creator>
  <cp:lastModifiedBy>Harsha Khande</cp:lastModifiedBy>
  <cp:revision>233</cp:revision>
  <dcterms:created xsi:type="dcterms:W3CDTF">2025-01-05T11:08:45Z</dcterms:created>
  <dcterms:modified xsi:type="dcterms:W3CDTF">2025-01-06T04:33:38Z</dcterms:modified>
</cp:coreProperties>
</file>