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6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520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JcDohNUQfbiro7Su5mno9bwh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402F1-F319-4C50-B458-20D833B2B4B5}">
  <a:tblStyle styleId="{97A402F1-F319-4C50-B458-20D833B2B4B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B240616B-727E-4C16-A5C5-3120B77C2073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fill>
          <a:solidFill>
            <a:srgbClr val="D1ECF9"/>
          </a:solidFill>
        </a:fill>
      </a:tcStyle>
    </a:band1H>
    <a:band2H>
      <a:tcTxStyle/>
    </a:band2H>
    <a:band1V>
      <a:tcTxStyle/>
      <a:tcStyle>
        <a:fill>
          <a:solidFill>
            <a:srgbClr val="D1ECF9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2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5050"/>
                </a:solidFill>
              </a:rPr>
              <a:t>‹#›</a:t>
            </a:fld>
            <a:endParaRPr>
              <a:solidFill>
                <a:srgbClr val="505050"/>
              </a:solidFill>
            </a:endParaRPr>
          </a:p>
        </p:txBody>
      </p:sp>
      <p:sp>
        <p:nvSpPr>
          <p:cNvPr id="387" name="Google Shape;387;p1:notes"/>
          <p:cNvSpPr/>
          <p:nvPr>
            <p:ph idx="2" type="sldImg"/>
          </p:nvPr>
        </p:nvSpPr>
        <p:spPr>
          <a:xfrm>
            <a:off x="3479800" y="233363"/>
            <a:ext cx="3243263" cy="1825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4" name="Google Shape;114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9" name="Google Shape;129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ctrTitle"/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365750" spcFirstLastPara="1" rIns="76150" wrap="square" tIns="3657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1"/>
              <a:buFont typeface="Quattrocento Sans"/>
              <a:buNone/>
              <a:defRPr sz="44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/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38"/>
          <p:cNvSpPr txBox="1"/>
          <p:nvPr>
            <p:ph idx="1" type="subTitle"/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6150" lIns="365750" spcFirstLastPara="1" rIns="76150" wrap="square" tIns="365750">
            <a:noAutofit/>
          </a:bodyPr>
          <a:lstStyle>
            <a:lvl1pPr lv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959595"/>
              </a:buClr>
              <a:buSzPts val="1801"/>
              <a:buNone/>
              <a:defRPr>
                <a:solidFill>
                  <a:srgbClr val="95959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959595"/>
              </a:buClr>
              <a:buSzPts val="1600"/>
              <a:buNone/>
              <a:defRPr>
                <a:solidFill>
                  <a:srgbClr val="959595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959595"/>
              </a:buClr>
              <a:buSzPts val="1400"/>
              <a:buNone/>
              <a:defRPr>
                <a:solidFill>
                  <a:srgbClr val="959595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959595"/>
              </a:buClr>
              <a:buSzPts val="1400"/>
              <a:buNone/>
              <a:defRPr>
                <a:solidFill>
                  <a:srgbClr val="959595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9pPr>
          </a:lstStyle>
          <a:p/>
        </p:txBody>
      </p:sp>
      <p:sp>
        <p:nvSpPr>
          <p:cNvPr id="157" name="Google Shape;157;p38"/>
          <p:cNvSpPr txBox="1"/>
          <p:nvPr/>
        </p:nvSpPr>
        <p:spPr>
          <a:xfrm>
            <a:off x="0" y="0"/>
            <a:ext cx="1527048" cy="152453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Noto Sans Symbols"/>
              <a:buNone/>
            </a:pPr>
            <a:r>
              <a:t/>
            </a:r>
            <a:endParaRPr sz="18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39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39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39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showMasterSp="0">
  <p:cSld name="Title and Char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p40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1" type="body"/>
          </p:nvPr>
        </p:nvSpPr>
        <p:spPr>
          <a:xfrm>
            <a:off x="508000" y="983502"/>
            <a:ext cx="11544299" cy="4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1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17" y="3182090"/>
            <a:ext cx="9193565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0"/>
          <p:cNvSpPr/>
          <p:nvPr>
            <p:ph idx="2" type="chart"/>
          </p:nvPr>
        </p:nvSpPr>
        <p:spPr>
          <a:xfrm>
            <a:off x="508000" y="1714500"/>
            <a:ext cx="11544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Noto Sans Symbols"/>
              <a:buChar char="▪"/>
              <a:defRPr b="0" i="0" sz="24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41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41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1"/>
          <p:cNvSpPr txBox="1"/>
          <p:nvPr>
            <p:ph idx="1" type="body"/>
          </p:nvPr>
        </p:nvSpPr>
        <p:spPr>
          <a:xfrm>
            <a:off x="508000" y="983502"/>
            <a:ext cx="11544299" cy="4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1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17" y="3182090"/>
            <a:ext cx="9193565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1"/>
          <p:cNvSpPr txBox="1"/>
          <p:nvPr>
            <p:ph idx="2" type="body"/>
          </p:nvPr>
        </p:nvSpPr>
        <p:spPr>
          <a:xfrm>
            <a:off x="507999" y="1719072"/>
            <a:ext cx="11544299" cy="430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Content" showMasterSp="0">
  <p:cSld name="Title and Long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42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42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2"/>
          <p:cNvSpPr txBox="1"/>
          <p:nvPr>
            <p:ph idx="1" type="body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alternate)" showMasterSp="0">
  <p:cSld name="Title and content (alternate)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43"/>
          <p:cNvSpPr txBox="1"/>
          <p:nvPr>
            <p:ph type="title"/>
          </p:nvPr>
        </p:nvSpPr>
        <p:spPr>
          <a:xfrm>
            <a:off x="762001" y="2"/>
            <a:ext cx="11252199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3"/>
          <p:cNvSpPr txBox="1"/>
          <p:nvPr>
            <p:ph idx="1" type="body"/>
          </p:nvPr>
        </p:nvSpPr>
        <p:spPr>
          <a:xfrm>
            <a:off x="1241161" y="1307567"/>
            <a:ext cx="9887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3"/>
          <p:cNvSpPr/>
          <p:nvPr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43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43"/>
          <p:cNvSpPr txBox="1"/>
          <p:nvPr/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alternate)" showMasterSp="0">
  <p:cSld name="Title only (alternate)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44"/>
          <p:cNvSpPr txBox="1"/>
          <p:nvPr>
            <p:ph type="title"/>
          </p:nvPr>
        </p:nvSpPr>
        <p:spPr>
          <a:xfrm>
            <a:off x="762001" y="2"/>
            <a:ext cx="11430000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4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762001" y="2"/>
            <a:ext cx="11252199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4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44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44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1152261" y="2095499"/>
            <a:ext cx="9887479" cy="3665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4"/>
          <p:cNvSpPr txBox="1"/>
          <p:nvPr>
            <p:ph idx="2" type="body"/>
          </p:nvPr>
        </p:nvSpPr>
        <p:spPr>
          <a:xfrm>
            <a:off x="1152261" y="1189147"/>
            <a:ext cx="9887479" cy="589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 showMasterSp="0">
  <p:cSld name="Demo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45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4801"/>
              <a:buNone/>
              <a:defRPr sz="480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2" type="body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45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  <a:endParaRPr/>
          </a:p>
        </p:txBody>
      </p:sp>
      <p:sp>
        <p:nvSpPr>
          <p:cNvPr id="211" name="Google Shape;211;p45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BC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showMasterSp="0">
  <p:cSld name="Video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4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p46"/>
          <p:cNvSpPr txBox="1"/>
          <p:nvPr>
            <p:ph idx="1" type="body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4801"/>
              <a:buNone/>
              <a:defRPr sz="480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6"/>
          <p:cNvSpPr txBox="1"/>
          <p:nvPr>
            <p:ph idx="2" type="body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46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Video</a:t>
            </a:r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BC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Video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 header 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47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47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380875" spcFirstLastPara="1" rIns="76175" wrap="square" tIns="38075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4801"/>
              <a:buNone/>
              <a:defRPr sz="480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2" type="body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380875" spcFirstLastPara="1" rIns="76175" wrap="square" tIns="38075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7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mni 212 Logo" showMasterSp="0">
  <p:cSld name="Omni 212 Logo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0" name="Google Shape;23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14" y="3048000"/>
            <a:ext cx="2571405" cy="41910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48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idx="11" type="ftr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5" name="Google Shape;235;p49"/>
          <p:cNvSpPr txBox="1"/>
          <p:nvPr>
            <p:ph idx="12" type="sldNum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9"/>
          <p:cNvSpPr txBox="1"/>
          <p:nvPr>
            <p:ph idx="1" type="body"/>
          </p:nvPr>
        </p:nvSpPr>
        <p:spPr>
          <a:xfrm>
            <a:off x="269239" y="361911"/>
            <a:ext cx="10757098" cy="1004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SzPts val="5097"/>
              <a:buFont typeface="Quattrocento Sans"/>
              <a:buNone/>
              <a:defRPr b="0" i="0" sz="5097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2353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Content">
  <p:cSld name="Title and Long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22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1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22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Trebuchet MS"/>
              <a:buNone/>
            </a:pPr>
            <a:r>
              <a:t/>
            </a:r>
            <a:endParaRPr b="0" i="0" sz="4401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Trebuchet MS"/>
              <a:buNone/>
            </a:pPr>
            <a:r>
              <a:t/>
            </a:r>
            <a:endParaRPr b="0" i="0" sz="4401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0" name="Google Shape;240;p5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1" name="Google Shape;241;p50"/>
          <p:cNvSpPr txBox="1"/>
          <p:nvPr>
            <p:ph idx="12" type="sldNum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1"/>
          <p:cNvSpPr txBox="1"/>
          <p:nvPr>
            <p:ph idx="1" type="body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1"/>
              <a:buChar char="▪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63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801"/>
              <a:buChar char="–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6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Char char="–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Char char="»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type="ctrTitle"/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365750" spcFirstLastPara="1" rIns="76150" wrap="square" tIns="3657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1"/>
              <a:buFont typeface="Quattrocento Sans"/>
              <a:buNone/>
              <a:defRPr sz="44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3"/>
          <p:cNvSpPr txBox="1"/>
          <p:nvPr/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53"/>
          <p:cNvSpPr txBox="1"/>
          <p:nvPr>
            <p:ph idx="1" type="subTitle"/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76150" lIns="365750" spcFirstLastPara="1" rIns="76150" wrap="square" tIns="365750">
            <a:noAutofit/>
          </a:bodyPr>
          <a:lstStyle>
            <a:lvl1pPr lv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959595"/>
              </a:buClr>
              <a:buSzPts val="1801"/>
              <a:buNone/>
              <a:defRPr>
                <a:solidFill>
                  <a:srgbClr val="95959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959595"/>
              </a:buClr>
              <a:buSzPts val="1600"/>
              <a:buNone/>
              <a:defRPr>
                <a:solidFill>
                  <a:srgbClr val="959595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959595"/>
              </a:buClr>
              <a:buSzPts val="1400"/>
              <a:buNone/>
              <a:defRPr>
                <a:solidFill>
                  <a:srgbClr val="959595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959595"/>
              </a:buClr>
              <a:buSzPts val="1400"/>
              <a:buNone/>
              <a:defRPr>
                <a:solidFill>
                  <a:srgbClr val="959595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959595"/>
              </a:buClr>
              <a:buSzPts val="2501"/>
              <a:buNone/>
              <a:defRPr>
                <a:solidFill>
                  <a:srgbClr val="959595"/>
                </a:solidFill>
              </a:defRPr>
            </a:lvl9pPr>
          </a:lstStyle>
          <a:p/>
        </p:txBody>
      </p:sp>
      <p:sp>
        <p:nvSpPr>
          <p:cNvPr id="253" name="Google Shape;253;p53"/>
          <p:cNvSpPr txBox="1"/>
          <p:nvPr/>
        </p:nvSpPr>
        <p:spPr>
          <a:xfrm>
            <a:off x="0" y="0"/>
            <a:ext cx="1527048" cy="152453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Noto Sans Symbols"/>
              <a:buNone/>
            </a:pPr>
            <a:r>
              <a:t/>
            </a:r>
            <a:endParaRPr sz="18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4"/>
          <p:cNvSpPr/>
          <p:nvPr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54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54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p54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4"/>
          <p:cNvSpPr/>
          <p:nvPr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54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1" name="Google Shape;261;p54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p54"/>
          <p:cNvSpPr txBox="1"/>
          <p:nvPr>
            <p:ph idx="2"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55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55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55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5"/>
          <p:cNvSpPr txBox="1"/>
          <p:nvPr>
            <p:ph idx="1" type="body"/>
          </p:nvPr>
        </p:nvSpPr>
        <p:spPr>
          <a:xfrm>
            <a:off x="508000" y="983502"/>
            <a:ext cx="11544299" cy="4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1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9" name="Google Shape;26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17" y="3182090"/>
            <a:ext cx="9193565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5"/>
          <p:cNvSpPr/>
          <p:nvPr>
            <p:ph idx="2" type="chart"/>
          </p:nvPr>
        </p:nvSpPr>
        <p:spPr>
          <a:xfrm>
            <a:off x="508000" y="1714500"/>
            <a:ext cx="11544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Noto Sans Symbols"/>
              <a:buChar char="▪"/>
              <a:defRPr b="0" i="0" sz="24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1" name="Google Shape;271;p55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55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55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4" name="Google Shape;27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17" y="3182090"/>
            <a:ext cx="9193565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p56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56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9" name="Google Shape;279;p56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" type="body"/>
          </p:nvPr>
        </p:nvSpPr>
        <p:spPr>
          <a:xfrm>
            <a:off x="508000" y="983502"/>
            <a:ext cx="11544299" cy="4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1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1" name="Google Shape;28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17" y="3182090"/>
            <a:ext cx="9193565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6"/>
          <p:cNvSpPr txBox="1"/>
          <p:nvPr>
            <p:ph idx="2" type="body"/>
          </p:nvPr>
        </p:nvSpPr>
        <p:spPr>
          <a:xfrm>
            <a:off x="507999" y="1719072"/>
            <a:ext cx="11544299" cy="430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56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56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5" name="Google Shape;285;p56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6" name="Google Shape;28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17" y="3182090"/>
            <a:ext cx="9193565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Content">
  <p:cSld name="Title and Long Cont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p57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p57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7"/>
          <p:cNvSpPr txBox="1"/>
          <p:nvPr>
            <p:ph idx="1" type="body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7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57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57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alternate)">
  <p:cSld name="Title and content (alternate)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762001" y="2"/>
            <a:ext cx="11252199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8"/>
          <p:cNvSpPr txBox="1"/>
          <p:nvPr>
            <p:ph idx="1" type="body"/>
          </p:nvPr>
        </p:nvSpPr>
        <p:spPr>
          <a:xfrm>
            <a:off x="1241161" y="1307567"/>
            <a:ext cx="9887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58"/>
          <p:cNvSpPr/>
          <p:nvPr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58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2" name="Google Shape;302;p58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58"/>
          <p:cNvSpPr/>
          <p:nvPr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58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58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58"/>
          <p:cNvSpPr txBox="1"/>
          <p:nvPr/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alternate)">
  <p:cSld name="Title only (alternate)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1" name="Google Shape;311;p59"/>
          <p:cNvSpPr txBox="1"/>
          <p:nvPr>
            <p:ph type="title"/>
          </p:nvPr>
        </p:nvSpPr>
        <p:spPr>
          <a:xfrm>
            <a:off x="762001" y="2"/>
            <a:ext cx="11430000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9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3" name="Google Shape;313;p59"/>
          <p:cNvSpPr txBox="1"/>
          <p:nvPr/>
        </p:nvSpPr>
        <p:spPr>
          <a:xfrm>
            <a:off x="762001" y="2"/>
            <a:ext cx="11252199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4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4" name="Google Shape;314;p59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5" name="Google Shape;315;p59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6" name="Google Shape;316;p59"/>
          <p:cNvSpPr txBox="1"/>
          <p:nvPr/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317" name="Google Shape;317;p59"/>
          <p:cNvSpPr txBox="1"/>
          <p:nvPr>
            <p:ph idx="1" type="body"/>
          </p:nvPr>
        </p:nvSpPr>
        <p:spPr>
          <a:xfrm>
            <a:off x="1152261" y="2095499"/>
            <a:ext cx="9887479" cy="3665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59"/>
          <p:cNvSpPr txBox="1"/>
          <p:nvPr>
            <p:ph idx="2" type="body"/>
          </p:nvPr>
        </p:nvSpPr>
        <p:spPr>
          <a:xfrm>
            <a:off x="1152261" y="1189147"/>
            <a:ext cx="9887479" cy="589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59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Google Shape;320;p59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Google Shape;321;p59"/>
          <p:cNvSpPr txBox="1"/>
          <p:nvPr/>
        </p:nvSpPr>
        <p:spPr>
          <a:xfrm>
            <a:off x="762001" y="2"/>
            <a:ext cx="11252199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4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2" name="Google Shape;322;p59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3" name="Google Shape;323;p59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p59"/>
          <p:cNvSpPr txBox="1"/>
          <p:nvPr/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7" name="Google Shape;327;p60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60"/>
          <p:cNvSpPr txBox="1"/>
          <p:nvPr>
            <p:ph idx="1" type="body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4801"/>
              <a:buNone/>
              <a:defRPr sz="480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60"/>
          <p:cNvSpPr txBox="1"/>
          <p:nvPr>
            <p:ph idx="2" type="body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60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60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  <a:endParaRPr/>
          </a:p>
        </p:txBody>
      </p:sp>
      <p:sp>
        <p:nvSpPr>
          <p:cNvPr id="333" name="Google Shape;333;p60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BC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  <a:endParaRPr/>
          </a:p>
        </p:txBody>
      </p:sp>
      <p:sp>
        <p:nvSpPr>
          <p:cNvPr id="334" name="Google Shape;334;p60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5" name="Google Shape;335;p60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BC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6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6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61"/>
          <p:cNvSpPr txBox="1"/>
          <p:nvPr>
            <p:ph idx="1" type="body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4801"/>
              <a:buNone/>
              <a:defRPr sz="480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61"/>
          <p:cNvSpPr txBox="1"/>
          <p:nvPr>
            <p:ph idx="2" type="body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8087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6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61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Video</a:t>
            </a:r>
            <a:endParaRPr/>
          </a:p>
        </p:txBody>
      </p:sp>
      <p:sp>
        <p:nvSpPr>
          <p:cNvPr id="344" name="Google Shape;344;p61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BC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Video</a:t>
            </a:r>
            <a:endParaRPr/>
          </a:p>
        </p:txBody>
      </p:sp>
      <p:sp>
        <p:nvSpPr>
          <p:cNvPr id="345" name="Google Shape;345;p6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61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380975" spcFirstLastPara="1" rIns="108825" wrap="square" tIns="5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>
                <a:solidFill>
                  <a:srgbClr val="00BC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Video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0" name="Google Shape;350;p62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p62"/>
          <p:cNvSpPr txBox="1"/>
          <p:nvPr>
            <p:ph idx="1" type="body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075" lIns="380875" spcFirstLastPara="1" rIns="76175" wrap="square" tIns="38075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4801"/>
              <a:buNone/>
              <a:defRPr sz="480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62"/>
          <p:cNvSpPr txBox="1"/>
          <p:nvPr>
            <p:ph idx="2" type="body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380875" spcFirstLastPara="1" rIns="76175" wrap="square" tIns="38075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1"/>
              <a:buNone/>
              <a:defRPr sz="200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2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p62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p62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mni 212 Logo">
  <p:cSld name="Omni 212 Logo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8" name="Google Shape;35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14" y="3048000"/>
            <a:ext cx="2571405" cy="41910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63"/>
          <p:cNvSpPr/>
          <p:nvPr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11" type="ftr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64" name="Google Shape;364;p64"/>
          <p:cNvSpPr txBox="1"/>
          <p:nvPr>
            <p:ph idx="12" type="sldNum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269239" y="361911"/>
            <a:ext cx="10757098" cy="1004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75"/>
              </a:spcBef>
              <a:spcAft>
                <a:spcPts val="0"/>
              </a:spcAft>
              <a:buSzPts val="5097"/>
              <a:buFont typeface="Quattrocento Sans"/>
              <a:buNone/>
              <a:defRPr b="0" i="0" sz="5097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algn="l">
              <a:spcBef>
                <a:spcPts val="2353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65"/>
          <p:cNvSpPr txBox="1"/>
          <p:nvPr>
            <p:ph idx="1" type="body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1"/>
              <a:buChar char="▪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63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801"/>
              <a:buChar char="–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6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Char char="–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1400"/>
              <a:buChar char="»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6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2" name="Google Shape;372;p6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3" name="Google Shape;373;p66"/>
          <p:cNvSpPr txBox="1"/>
          <p:nvPr>
            <p:ph idx="12" type="sldNum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Long Content" showMasterSp="0">
  <p:cSld name="1_Title and Long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/>
          <p:nvPr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67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67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p67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67"/>
          <p:cNvSpPr txBox="1"/>
          <p:nvPr>
            <p:ph idx="1" type="body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SzPts val="2401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showMasterSp="0">
  <p:cSld name="2_Title 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/>
          <p:nvPr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anchorCtr="0" anchor="ctr" bIns="38075" lIns="76175" spcFirstLastPara="1" rIns="76175" wrap="square" tIns="38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p68"/>
          <p:cNvSpPr/>
          <p:nvPr/>
        </p:nvSpPr>
        <p:spPr>
          <a:xfrm flipH="1" rot="10800000">
            <a:off x="0" y="495300"/>
            <a:ext cx="12191999" cy="467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68"/>
          <p:cNvSpPr/>
          <p:nvPr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6150" lIns="114250" spcFirstLastPara="1" rIns="76150" wrap="square" tIns="1523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Quattrocento Sans"/>
              <a:buNone/>
            </a:pPr>
            <a:r>
              <a:t/>
            </a:r>
            <a:endParaRPr sz="440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68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1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8" name="Google Shape;78;p2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0505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0505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 b="0" i="0" sz="40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Noto Sans Symbols"/>
              <a:buChar char="▪"/>
              <a:defRPr b="0" i="0" sz="24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63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87413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87413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87413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87413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/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80875" spcFirstLastPara="1" rIns="53325" wrap="square" tIns="1523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001"/>
              <a:buFont typeface="Quattrocento Sans"/>
              <a:buNone/>
              <a:defRPr b="0" i="0" sz="40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52"/>
          <p:cNvSpPr txBox="1"/>
          <p:nvPr>
            <p:ph idx="1" type="body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Noto Sans Symbols"/>
              <a:buChar char="▪"/>
              <a:defRPr b="0" i="0" sz="24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63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505050"/>
              </a:buClr>
              <a:buSzPts val="1801"/>
              <a:buFont typeface="Arial"/>
              <a:buChar char="–"/>
              <a:defRPr b="0" i="0" sz="1801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87413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87413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87413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87413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1"/>
              <a:buFont typeface="Arial"/>
              <a:buChar char="•"/>
              <a:defRPr b="0" i="0" sz="250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8" name="Google Shape;248;p52"/>
          <p:cNvSpPr txBox="1"/>
          <p:nvPr>
            <p:ph idx="12" type="sldNum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"/>
          <p:cNvSpPr txBox="1"/>
          <p:nvPr>
            <p:ph type="ctrTitle"/>
          </p:nvPr>
        </p:nvSpPr>
        <p:spPr>
          <a:xfrm>
            <a:off x="6094855" y="1261331"/>
            <a:ext cx="3497565" cy="3002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65750" spcFirstLastPara="1" rIns="91425" wrap="square" tIns="3657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Quattrocento Sans"/>
              <a:buNone/>
            </a:pPr>
            <a:r>
              <a:rPr lang="en-US" sz="3400">
                <a:latin typeface="Quattrocento Sans"/>
                <a:ea typeface="Quattrocento Sans"/>
                <a:cs typeface="Quattrocento Sans"/>
                <a:sym typeface="Quattrocento Sans"/>
              </a:rPr>
              <a:t>DevOps Introduction</a:t>
            </a:r>
            <a:br>
              <a:rPr lang="en-US" sz="34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3400">
                <a:latin typeface="Quattrocento Sans"/>
                <a:ea typeface="Quattrocento Sans"/>
                <a:cs typeface="Quattrocento Sans"/>
                <a:sym typeface="Quattrocento Sans"/>
              </a:rPr>
              <a:t>Basic Concepts</a:t>
            </a:r>
            <a:br>
              <a:rPr lang="en-US" sz="3400"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en-US" sz="34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3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6094375" y="4263992"/>
            <a:ext cx="3179628" cy="1325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5750" spcFirstLastPara="1" rIns="91425" wrap="square" tIns="3657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Title: Overview of DevOps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beCloudReady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 </a:t>
            </a:r>
            <a:endParaRPr/>
          </a:p>
        </p:txBody>
      </p:sp>
      <p:sp>
        <p:nvSpPr>
          <p:cNvPr id="392" name="Google Shape;392;p1"/>
          <p:cNvSpPr/>
          <p:nvPr/>
        </p:nvSpPr>
        <p:spPr>
          <a:xfrm rot="10800000">
            <a:off x="3174" y="1270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a logo&#10;&#10;Description automatically generated" id="393" name="Google Shape;3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603" y="2634806"/>
            <a:ext cx="4887354" cy="158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9" name="Google Shape;589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1" name="Google Shape;591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592" name="Google Shape;592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93" name="Google Shape;593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595" name="Google Shape;595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596" name="Google Shape;596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597" name="Google Shape;597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0" name="Google Shape;600;p10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601" name="Google Shape;601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3" name="Google Shape;603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04" name="Google Shape;604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05" name="Google Shape;605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607" name="Google Shape;607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608" name="Google Shape;608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9" name="Google Shape;609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10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16B0E3"/>
                </a:solidFill>
              </a:rPr>
              <a:t>DevOps ( Development Operations )</a:t>
            </a:r>
            <a:endParaRPr/>
          </a:p>
        </p:txBody>
      </p:sp>
      <p:sp>
        <p:nvSpPr>
          <p:cNvPr id="611" name="Google Shape;611;p10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12" name="Google Shape;612;p10"/>
          <p:cNvGrpSpPr/>
          <p:nvPr/>
        </p:nvGrpSpPr>
        <p:grpSpPr>
          <a:xfrm>
            <a:off x="4852543" y="955318"/>
            <a:ext cx="6692700" cy="4801681"/>
            <a:chOff x="0" y="10754"/>
            <a:chExt cx="6692700" cy="4801681"/>
          </a:xfrm>
        </p:grpSpPr>
        <p:sp>
          <p:nvSpPr>
            <p:cNvPr id="613" name="Google Shape;613;p10"/>
            <p:cNvSpPr/>
            <p:nvPr/>
          </p:nvSpPr>
          <p:spPr>
            <a:xfrm>
              <a:off x="0" y="276434"/>
              <a:ext cx="6692700" cy="453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2B8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334640" y="10754"/>
              <a:ext cx="4685100" cy="531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689C6"/>
                </a:gs>
                <a:gs pos="78000">
                  <a:srgbClr val="2676B1"/>
                </a:gs>
                <a:gs pos="100000">
                  <a:srgbClr val="2676B1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 txBox="1"/>
            <p:nvPr/>
          </p:nvSpPr>
          <p:spPr>
            <a:xfrm>
              <a:off x="360579" y="36693"/>
              <a:ext cx="4633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Linux Admin</a:t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0" y="1092914"/>
              <a:ext cx="6692700" cy="453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2E9C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334640" y="827234"/>
              <a:ext cx="4685100" cy="531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8A1C9"/>
                </a:gs>
                <a:gs pos="78000">
                  <a:srgbClr val="298DB5"/>
                </a:gs>
                <a:gs pos="100000">
                  <a:srgbClr val="298DB5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0"/>
            <p:cNvSpPr txBox="1"/>
            <p:nvPr/>
          </p:nvSpPr>
          <p:spPr>
            <a:xfrm>
              <a:off x="360579" y="853173"/>
              <a:ext cx="4633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Configuration Manager</a:t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0" y="1909394"/>
              <a:ext cx="6692700" cy="453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2FB7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334640" y="1643714"/>
              <a:ext cx="4685100" cy="531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8BBCE"/>
                </a:gs>
                <a:gs pos="78000">
                  <a:srgbClr val="2AA6BA"/>
                </a:gs>
                <a:gs pos="100000">
                  <a:srgbClr val="2AA6BA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0"/>
            <p:cNvSpPr txBox="1"/>
            <p:nvPr/>
          </p:nvSpPr>
          <p:spPr>
            <a:xfrm>
              <a:off x="360579" y="1669653"/>
              <a:ext cx="4633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Build Engineer</a:t>
              </a: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0" y="2725875"/>
              <a:ext cx="6692700" cy="453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34CE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334640" y="2460194"/>
              <a:ext cx="4685100" cy="531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CCFCB"/>
                </a:gs>
                <a:gs pos="78000">
                  <a:srgbClr val="2EBCB8"/>
                </a:gs>
                <a:gs pos="100000">
                  <a:srgbClr val="2EBCB8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0"/>
            <p:cNvSpPr txBox="1"/>
            <p:nvPr/>
          </p:nvSpPr>
          <p:spPr>
            <a:xfrm>
              <a:off x="360579" y="2486133"/>
              <a:ext cx="4633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Developer</a:t>
              </a: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0" y="3542355"/>
              <a:ext cx="6692700" cy="453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39CF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334640" y="3276675"/>
              <a:ext cx="4685100" cy="531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FD0B8"/>
                </a:gs>
                <a:gs pos="78000">
                  <a:srgbClr val="33BDA4"/>
                </a:gs>
                <a:gs pos="100000">
                  <a:srgbClr val="33BDA4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0"/>
            <p:cNvSpPr txBox="1"/>
            <p:nvPr/>
          </p:nvSpPr>
          <p:spPr>
            <a:xfrm>
              <a:off x="360579" y="3302614"/>
              <a:ext cx="4633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 Automation</a:t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0" y="4358835"/>
              <a:ext cx="6692700" cy="453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2700">
              <a:solidFill>
                <a:srgbClr val="3ED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334640" y="4093155"/>
              <a:ext cx="4685100" cy="531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1D3A5"/>
                </a:gs>
                <a:gs pos="78000">
                  <a:srgbClr val="34C394"/>
                </a:gs>
                <a:gs pos="100000">
                  <a:srgbClr val="34C394"/>
                </a:gs>
              </a:gsLst>
              <a:lin ang="5400012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 txBox="1"/>
            <p:nvPr/>
          </p:nvSpPr>
          <p:spPr>
            <a:xfrm>
              <a:off x="360579" y="4119094"/>
              <a:ext cx="4633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Platform Operation Orchestration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36" name="Google Shape;636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639" name="Google Shape;639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40" name="Google Shape;640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642" name="Google Shape;642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643" name="Google Shape;643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44" name="Google Shape;644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7" name="Google Shape;647;p11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648" name="Google Shape;648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9" name="Google Shape;649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0" name="Google Shape;650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51" name="Google Shape;651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52" name="Google Shape;652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654" name="Google Shape;654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655" name="Google Shape;655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56" name="Google Shape;656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11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100"/>
              <a:buFont typeface="Trebuchet MS"/>
              <a:buNone/>
            </a:pPr>
            <a:r>
              <a:rPr lang="en-US" sz="4100">
                <a:solidFill>
                  <a:srgbClr val="16B0E3"/>
                </a:solidFill>
              </a:rPr>
              <a:t>Configuration Management</a:t>
            </a: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59" name="Google Shape;659;p11"/>
          <p:cNvGrpSpPr/>
          <p:nvPr/>
        </p:nvGrpSpPr>
        <p:grpSpPr>
          <a:xfrm>
            <a:off x="4852543" y="1073039"/>
            <a:ext cx="6692813" cy="4566240"/>
            <a:chOff x="0" y="128475"/>
            <a:chExt cx="6692813" cy="4566240"/>
          </a:xfrm>
        </p:grpSpPr>
        <p:sp>
          <p:nvSpPr>
            <p:cNvPr id="660" name="Google Shape;660;p11"/>
            <p:cNvSpPr/>
            <p:nvPr/>
          </p:nvSpPr>
          <p:spPr>
            <a:xfrm>
              <a:off x="0" y="128475"/>
              <a:ext cx="6692813" cy="1081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2B45D"/>
                </a:gs>
                <a:gs pos="78000">
                  <a:srgbClr val="39A046"/>
                </a:gs>
                <a:gs pos="100000">
                  <a:srgbClr val="39A046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 txBox="1"/>
            <p:nvPr/>
          </p:nvSpPr>
          <p:spPr>
            <a:xfrm>
              <a:off x="52774" y="181249"/>
              <a:ext cx="6587265" cy="975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Tools help to automate repetitive work done be System Admins</a:t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0" y="1290195"/>
              <a:ext cx="6692813" cy="1081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BC150"/>
                </a:gs>
                <a:gs pos="78000">
                  <a:srgbClr val="43AC36"/>
                </a:gs>
                <a:gs pos="100000">
                  <a:srgbClr val="43AC36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 txBox="1"/>
            <p:nvPr/>
          </p:nvSpPr>
          <p:spPr>
            <a:xfrm>
              <a:off x="52774" y="1342969"/>
              <a:ext cx="6587265" cy="975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Helps to keep consistent and traceable configuration changes at OS level</a:t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0" y="2451914"/>
              <a:ext cx="6692813" cy="1081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7CB50"/>
                </a:gs>
                <a:gs pos="78000">
                  <a:srgbClr val="62B736"/>
                </a:gs>
                <a:gs pos="100000">
                  <a:srgbClr val="62B736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 txBox="1"/>
            <p:nvPr/>
          </p:nvSpPr>
          <p:spPr>
            <a:xfrm>
              <a:off x="52774" y="2504688"/>
              <a:ext cx="6587265" cy="975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Write once, use multiple times approach</a:t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0" y="3613635"/>
              <a:ext cx="6692813" cy="10810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D351"/>
                </a:gs>
                <a:gs pos="78000">
                  <a:srgbClr val="87C334"/>
                </a:gs>
                <a:gs pos="100000">
                  <a:srgbClr val="87C33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 txBox="1"/>
            <p:nvPr/>
          </p:nvSpPr>
          <p:spPr>
            <a:xfrm>
              <a:off x="52774" y="3666409"/>
              <a:ext cx="6587265" cy="9755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Removes person dependency and make operation process dependent.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2"/>
          <p:cNvSpPr txBox="1"/>
          <p:nvPr>
            <p:ph type="title"/>
          </p:nvPr>
        </p:nvSpPr>
        <p:spPr>
          <a:xfrm>
            <a:off x="0" y="1"/>
            <a:ext cx="12191999" cy="11291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Puppet Vs Ansible Vs Salt Vs Chef comparison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3" name="Google Shape;673;p12"/>
          <p:cNvGraphicFramePr/>
          <p:nvPr/>
        </p:nvGraphicFramePr>
        <p:xfrm>
          <a:off x="290415" y="1129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{97A402F1-F319-4C50-B458-20D833B2B4B5}</a:tableStyleId>
              </a:tblPr>
              <a:tblGrid>
                <a:gridCol w="2471075"/>
                <a:gridCol w="1974050"/>
                <a:gridCol w="3026850"/>
                <a:gridCol w="2392775"/>
                <a:gridCol w="1732050"/>
              </a:tblGrid>
              <a:tr h="6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Functionality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Ansible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Puppet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Salt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Chef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45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Language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YAML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DSL/Ruby based(Puppet</a:t>
                      </a:r>
                      <a:r>
                        <a:rPr lang="en-US" sz="1300"/>
                        <a:t> Language)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YML</a:t>
                      </a:r>
                      <a:r>
                        <a:rPr lang="en-US" sz="1300"/>
                        <a:t>, Python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DSL</a:t>
                      </a:r>
                      <a:r>
                        <a:rPr lang="en-US" sz="1300"/>
                        <a:t> Ruby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94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Design</a:t>
                      </a:r>
                      <a:r>
                        <a:rPr lang="en-US" sz="1300"/>
                        <a:t> Goal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Simple Client less solution.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Comprehensive Configuration</a:t>
                      </a:r>
                      <a:r>
                        <a:rPr lang="en-US" sz="1300"/>
                        <a:t> Management Solution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High Performance</a:t>
                      </a:r>
                      <a:r>
                        <a:rPr lang="en-US" sz="1300"/>
                        <a:t>, Scalable solution.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High</a:t>
                      </a:r>
                      <a:r>
                        <a:rPr lang="en-US" sz="1300"/>
                        <a:t> Scalable and performance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35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GUI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Ansible Tower [Paid]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Puppet Master GUI [Paid/Free]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Salt Master GUI [Paid/Free]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Chef GUI[Paid/Free]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Design Architecture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Server</a:t>
                      </a:r>
                      <a:r>
                        <a:rPr lang="en-US" sz="1300"/>
                        <a:t> Push model via SSH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Client Server model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Client Server, Push</a:t>
                      </a:r>
                      <a:r>
                        <a:rPr lang="en-US" sz="1300"/>
                        <a:t> mode, client-client 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Client Server, 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59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Client/Agent</a:t>
                      </a:r>
                      <a:r>
                        <a:rPr lang="en-US" sz="1300"/>
                        <a:t> Instance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No Agent required [default</a:t>
                      </a:r>
                      <a:r>
                        <a:rPr lang="en-US" sz="1300"/>
                        <a:t> Linux SSH client</a:t>
                      </a:r>
                      <a:r>
                        <a:rPr lang="en-US" sz="1300"/>
                        <a:t>]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Ruby</a:t>
                      </a:r>
                      <a:r>
                        <a:rPr lang="en-US" sz="1300"/>
                        <a:t> + Puppet Agent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Minion</a:t>
                      </a:r>
                      <a:r>
                        <a:rPr lang="en-US" sz="1300"/>
                        <a:t> [Agent]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Ruby +</a:t>
                      </a:r>
                      <a:r>
                        <a:rPr lang="en-US" sz="1300"/>
                        <a:t> Client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45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Community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Large Community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Large Community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Relatively</a:t>
                      </a:r>
                      <a:r>
                        <a:rPr lang="en-US" sz="1300"/>
                        <a:t> new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Large Community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45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Support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Consulting/Training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Enterprise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Enterprise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Enterprise</a:t>
                      </a:r>
                      <a:endParaRPr sz="1300"/>
                    </a:p>
                  </a:txBody>
                  <a:tcPr marT="45725" marB="45725" marR="91450" marL="91450"/>
                </a:tc>
              </a:tr>
              <a:tr h="45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Adaptation/Learning</a:t>
                      </a:r>
                      <a:endParaRPr b="0"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Super Easy/Fast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Curve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curve</a:t>
                      </a:r>
                      <a:endParaRPr sz="1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curve</a:t>
                      </a:r>
                      <a:r>
                        <a:rPr lang="en-US" sz="1300"/>
                        <a:t>+</a:t>
                      </a:r>
                      <a:endParaRPr sz="13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3"/>
          <p:cNvSpPr txBox="1"/>
          <p:nvPr>
            <p:ph type="title"/>
          </p:nvPr>
        </p:nvSpPr>
        <p:spPr>
          <a:xfrm>
            <a:off x="685800" y="4698999"/>
            <a:ext cx="10820400" cy="8212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Trebuchet MS"/>
              <a:buNone/>
            </a:pPr>
            <a:r>
              <a:rPr lang="en-US" sz="3700"/>
              <a:t>DevOps and Configuration Management</a:t>
            </a:r>
            <a:endParaRPr/>
          </a:p>
        </p:txBody>
      </p:sp>
      <p:sp>
        <p:nvSpPr>
          <p:cNvPr id="679" name="Google Shape;679;p13"/>
          <p:cNvSpPr txBox="1"/>
          <p:nvPr>
            <p:ph idx="12" type="sldNum"/>
          </p:nvPr>
        </p:nvSpPr>
        <p:spPr>
          <a:xfrm>
            <a:off x="10819794" y="6360378"/>
            <a:ext cx="6822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80" name="Google Shape;680;p13"/>
          <p:cNvGraphicFramePr/>
          <p:nvPr/>
        </p:nvGraphicFramePr>
        <p:xfrm>
          <a:off x="879397" y="10994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{B240616B-727E-4C16-A5C5-3120B77C2073}</a:tableStyleId>
              </a:tblPr>
              <a:tblGrid>
                <a:gridCol w="5140750"/>
                <a:gridCol w="5140750"/>
              </a:tblGrid>
              <a:tr h="3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Development Operation</a:t>
                      </a:r>
                      <a:endParaRPr/>
                    </a:p>
                  </a:txBody>
                  <a:tcPr marT="41900" marB="41900" marR="83775" marL="83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Configuration Management</a:t>
                      </a:r>
                      <a:endParaRPr/>
                    </a:p>
                  </a:txBody>
                  <a:tcPr marT="41900" marB="41900" marR="83775" marL="83775"/>
                </a:tc>
              </a:tr>
              <a:tr h="6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Managing and optimizing Development lifecycle</a:t>
                      </a:r>
                      <a:endParaRPr/>
                    </a:p>
                  </a:txBody>
                  <a:tcPr marT="41900" marB="41900" marR="83775" marL="83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Keeping consistent application, platform stack across systems.</a:t>
                      </a:r>
                      <a:endParaRPr/>
                    </a:p>
                  </a:txBody>
                  <a:tcPr marT="41900" marB="41900" marR="83775" marL="83775"/>
                </a:tc>
              </a:tr>
              <a:tr h="6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Eg. Automating a Java app build processing using Jenkins Pipeline</a:t>
                      </a:r>
                      <a:endParaRPr/>
                    </a:p>
                  </a:txBody>
                  <a:tcPr marT="41900" marB="41900" marR="83775" marL="83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Eg. Automating Linux patching across server farms using Puppet</a:t>
                      </a:r>
                      <a:endParaRPr/>
                    </a:p>
                  </a:txBody>
                  <a:tcPr marT="41900" marB="41900" marR="83775" marL="83775"/>
                </a:tc>
              </a:tr>
              <a:tr h="112272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Build automation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Test Automation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Branch strategy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Artifact deployment etc</a:t>
                      </a:r>
                      <a:endParaRPr/>
                    </a:p>
                  </a:txBody>
                  <a:tcPr marT="41900" marB="41900" marR="83775" marL="837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Provisioning and patching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Keeping consistent OS libs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Compliance enforcing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Access Control etc</a:t>
                      </a:r>
                      <a:endParaRPr/>
                    </a:p>
                  </a:txBody>
                  <a:tcPr marT="41900" marB="41900" marR="83775" marL="83775"/>
                </a:tc>
              </a:tr>
              <a:tr h="8713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Jenkins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Maven, Gradle</a:t>
                      </a:r>
                      <a:endParaRPr/>
                    </a:p>
                    <a:p>
                      <a:pPr indent="-1841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1900" marB="41900" marR="83775" marL="83775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Puppet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Chef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Ansible</a:t>
                      </a:r>
                      <a:endParaRPr/>
                    </a:p>
                  </a:txBody>
                  <a:tcPr marT="41900" marB="41900" marR="83775" marL="837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86" name="Google Shape;686;p1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687" name="Google Shape;68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9" name="Google Shape;68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690" name="Google Shape;690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91" name="Google Shape;69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693" name="Google Shape;693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694" name="Google Shape;694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95" name="Google Shape;69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7" name="Google Shape;697;p14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4"/>
          <p:cNvSpPr/>
          <p:nvPr/>
        </p:nvSpPr>
        <p:spPr>
          <a:xfrm>
            <a:off x="6753379" y="0"/>
            <a:ext cx="5438621" cy="6857999"/>
          </a:xfrm>
          <a:custGeom>
            <a:rect b="b" l="l" r="r" t="t"/>
            <a:pathLst>
              <a:path extrusionOk="0" h="6857999" w="5438621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99" name="Google Shape;699;p14"/>
          <p:cNvCxnSpPr/>
          <p:nvPr/>
        </p:nvCxnSpPr>
        <p:spPr>
          <a:xfrm>
            <a:off x="6678143" y="0"/>
            <a:ext cx="860630" cy="6857999"/>
          </a:xfrm>
          <a:prstGeom prst="straightConnector1">
            <a:avLst/>
          </a:prstGeom>
          <a:noFill/>
          <a:ln cap="sq" cmpd="sng" w="1587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700" name="Google Shape;700;p14"/>
          <p:cNvCxnSpPr/>
          <p:nvPr/>
        </p:nvCxnSpPr>
        <p:spPr>
          <a:xfrm flipH="1">
            <a:off x="5453743" y="3483429"/>
            <a:ext cx="6738258" cy="3374570"/>
          </a:xfrm>
          <a:prstGeom prst="straightConnector1">
            <a:avLst/>
          </a:prstGeom>
          <a:noFill/>
          <a:ln cap="flat" cmpd="sng" w="9525">
            <a:solidFill>
              <a:srgbClr val="9EDFF5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1" name="Google Shape;701;p14"/>
          <p:cNvSpPr/>
          <p:nvPr/>
        </p:nvSpPr>
        <p:spPr>
          <a:xfrm flipH="1" rot="10800000">
            <a:off x="11349404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2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4"/>
          <p:cNvSpPr txBox="1"/>
          <p:nvPr>
            <p:ph type="title"/>
          </p:nvPr>
        </p:nvSpPr>
        <p:spPr>
          <a:xfrm>
            <a:off x="829734" y="854529"/>
            <a:ext cx="5799665" cy="5148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/>
              <a:t>Build Automation</a:t>
            </a:r>
            <a:endParaRPr/>
          </a:p>
        </p:txBody>
      </p:sp>
      <p:sp>
        <p:nvSpPr>
          <p:cNvPr id="703" name="Google Shape;703;p14"/>
          <p:cNvSpPr txBox="1"/>
          <p:nvPr>
            <p:ph idx="12" type="sldNum"/>
          </p:nvPr>
        </p:nvSpPr>
        <p:spPr>
          <a:xfrm>
            <a:off x="9603035" y="594611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9" name="Google Shape;709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1" name="Google Shape;711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12" name="Google Shape;712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13" name="Google Shape;713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15" name="Google Shape;715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716" name="Google Shape;716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17" name="Google Shape;717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0" name="Google Shape;720;p15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721" name="Google Shape;72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3" name="Google Shape;723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4" name="Google Shape;724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25" name="Google Shape;72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727" name="Google Shape;727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728" name="Google Shape;728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29" name="Google Shape;72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15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16B0E3"/>
                </a:solidFill>
              </a:rPr>
              <a:t>Build Automation</a:t>
            </a:r>
            <a:endParaRPr/>
          </a:p>
        </p:txBody>
      </p:sp>
      <p:sp>
        <p:nvSpPr>
          <p:cNvPr id="731" name="Google Shape;731;p15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2" name="Google Shape;732;p15"/>
          <p:cNvSpPr txBox="1"/>
          <p:nvPr>
            <p:ph idx="12" type="sldNum"/>
          </p:nvPr>
        </p:nvSpPr>
        <p:spPr>
          <a:xfrm>
            <a:off x="10529090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733" name="Google Shape;733;p15"/>
          <p:cNvGrpSpPr/>
          <p:nvPr/>
        </p:nvGrpSpPr>
        <p:grpSpPr>
          <a:xfrm>
            <a:off x="4852543" y="945058"/>
            <a:ext cx="6692813" cy="4822201"/>
            <a:chOff x="0" y="494"/>
            <a:chExt cx="6692813" cy="4822201"/>
          </a:xfrm>
        </p:grpSpPr>
        <p:sp>
          <p:nvSpPr>
            <p:cNvPr id="734" name="Google Shape;734;p15"/>
            <p:cNvSpPr/>
            <p:nvPr/>
          </p:nvSpPr>
          <p:spPr>
            <a:xfrm>
              <a:off x="0" y="494"/>
              <a:ext cx="6692813" cy="11407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689C6"/>
                </a:gs>
                <a:gs pos="78000">
                  <a:srgbClr val="2676B1"/>
                </a:gs>
                <a:gs pos="100000">
                  <a:srgbClr val="2676B1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 txBox="1"/>
            <p:nvPr/>
          </p:nvSpPr>
          <p:spPr>
            <a:xfrm>
              <a:off x="55687" y="56181"/>
              <a:ext cx="6581439" cy="102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Event triggered build automation</a:t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0" y="1227644"/>
              <a:ext cx="6692813" cy="11407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8B2CC"/>
                </a:gs>
                <a:gs pos="78000">
                  <a:srgbClr val="2A9EB8"/>
                </a:gs>
                <a:gs pos="100000">
                  <a:srgbClr val="2A9EB8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 txBox="1"/>
            <p:nvPr/>
          </p:nvSpPr>
          <p:spPr>
            <a:xfrm>
              <a:off x="55687" y="1283331"/>
              <a:ext cx="6581439" cy="102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Integration of build, test and deployment in seamless manner</a:t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0" y="2454795"/>
              <a:ext cx="6692813" cy="11407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BD1C5"/>
                </a:gs>
                <a:gs pos="78000">
                  <a:srgbClr val="2FBCB1"/>
                </a:gs>
                <a:gs pos="100000">
                  <a:srgbClr val="2FBCB1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 txBox="1"/>
            <p:nvPr/>
          </p:nvSpPr>
          <p:spPr>
            <a:xfrm>
              <a:off x="55687" y="2510482"/>
              <a:ext cx="6581439" cy="102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Quick, and incremental delivery ( Agile based delivery )</a:t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0" y="3681945"/>
              <a:ext cx="6692813" cy="11407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1D3A5"/>
                </a:gs>
                <a:gs pos="78000">
                  <a:srgbClr val="34C394"/>
                </a:gs>
                <a:gs pos="100000">
                  <a:srgbClr val="34C39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 txBox="1"/>
            <p:nvPr/>
          </p:nvSpPr>
          <p:spPr>
            <a:xfrm>
              <a:off x="55687" y="3737632"/>
              <a:ext cx="6581439" cy="102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Collaborative development 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Build Automation tool - Jenkins</a:t>
            </a:r>
            <a:endParaRPr/>
          </a:p>
        </p:txBody>
      </p:sp>
      <p:sp>
        <p:nvSpPr>
          <p:cNvPr id="747" name="Google Shape;747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5050"/>
                </a:solidFill>
              </a:rPr>
              <a:t>‹#›</a:t>
            </a:fld>
            <a:endParaRPr>
              <a:solidFill>
                <a:srgbClr val="505050"/>
              </a:solidFill>
            </a:endParaRPr>
          </a:p>
        </p:txBody>
      </p:sp>
      <p:sp>
        <p:nvSpPr>
          <p:cNvPr id="748" name="Google Shape;748;p16"/>
          <p:cNvSpPr/>
          <p:nvPr/>
        </p:nvSpPr>
        <p:spPr>
          <a:xfrm>
            <a:off x="403668" y="1527230"/>
            <a:ext cx="9144000" cy="48271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CI/CD using Jenkins</a:t>
            </a:r>
            <a:endParaRPr/>
          </a:p>
        </p:txBody>
      </p:sp>
      <p:sp>
        <p:nvSpPr>
          <p:cNvPr id="754" name="Google Shape;75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5050"/>
                </a:solidFill>
              </a:rPr>
              <a:t>‹#›</a:t>
            </a:fld>
            <a:endParaRPr>
              <a:solidFill>
                <a:srgbClr val="505050"/>
              </a:solidFill>
            </a:endParaRPr>
          </a:p>
        </p:txBody>
      </p:sp>
      <p:sp>
        <p:nvSpPr>
          <p:cNvPr id="755" name="Google Shape;755;p17"/>
          <p:cNvSpPr/>
          <p:nvPr/>
        </p:nvSpPr>
        <p:spPr>
          <a:xfrm>
            <a:off x="1245267" y="2255289"/>
            <a:ext cx="4179245" cy="3207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6" name="Google Shape;756;p17"/>
          <p:cNvSpPr txBox="1"/>
          <p:nvPr/>
        </p:nvSpPr>
        <p:spPr>
          <a:xfrm>
            <a:off x="6847850" y="2737362"/>
            <a:ext cx="36009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Continuous integration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Continuous delivery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8"/>
          <p:cNvSpPr txBox="1"/>
          <p:nvPr>
            <p:ph type="title"/>
          </p:nvPr>
        </p:nvSpPr>
        <p:spPr>
          <a:xfrm>
            <a:off x="6094855" y="1261331"/>
            <a:ext cx="3497565" cy="3002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The End</a:t>
            </a:r>
            <a:br>
              <a:rPr lang="en-US" sz="4400"/>
            </a:br>
            <a:r>
              <a:rPr lang="en-US" sz="1800"/>
              <a:t>@becloudready</a:t>
            </a:r>
            <a:endParaRPr sz="1800"/>
          </a:p>
        </p:txBody>
      </p:sp>
      <p:sp>
        <p:nvSpPr>
          <p:cNvPr id="762" name="Google Shape;76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miling Face with No Fill" id="763" name="Google Shape;7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617" y="1261330"/>
            <a:ext cx="4335340" cy="433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9" name="Google Shape;399;p2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400" name="Google Shape;400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2" name="Google Shape;402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03" name="Google Shape;403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04" name="Google Shape;404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406" name="Google Shape;406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16B0E3"/>
                </a:solidFill>
              </a:rPr>
              <a:t>Agenda</a:t>
            </a:r>
            <a:endParaRPr/>
          </a:p>
        </p:txBody>
      </p:sp>
      <p:sp>
        <p:nvSpPr>
          <p:cNvPr id="410" name="Google Shape;410;p2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2"/>
          <p:cNvSpPr txBox="1"/>
          <p:nvPr>
            <p:ph idx="12" type="sldNum"/>
          </p:nvPr>
        </p:nvSpPr>
        <p:spPr>
          <a:xfrm>
            <a:off x="10529090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412" name="Google Shape;412;p2"/>
          <p:cNvGrpSpPr/>
          <p:nvPr/>
        </p:nvGrpSpPr>
        <p:grpSpPr>
          <a:xfrm>
            <a:off x="4852543" y="1003918"/>
            <a:ext cx="6692813" cy="4704481"/>
            <a:chOff x="0" y="59354"/>
            <a:chExt cx="6692813" cy="4704481"/>
          </a:xfrm>
        </p:grpSpPr>
        <p:sp>
          <p:nvSpPr>
            <p:cNvPr id="413" name="Google Shape;413;p2"/>
            <p:cNvSpPr/>
            <p:nvPr/>
          </p:nvSpPr>
          <p:spPr>
            <a:xfrm>
              <a:off x="0" y="590714"/>
              <a:ext cx="6692813" cy="90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2B8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4640" y="59354"/>
              <a:ext cx="4684969" cy="10627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689C6"/>
                </a:gs>
                <a:gs pos="78000">
                  <a:srgbClr val="2676B1"/>
                </a:gs>
                <a:gs pos="100000">
                  <a:srgbClr val="2676B1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 txBox="1"/>
            <p:nvPr/>
          </p:nvSpPr>
          <p:spPr>
            <a:xfrm>
              <a:off x="386518" y="111232"/>
              <a:ext cx="4581213" cy="95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Overview of DevOps</a:t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0" y="2223675"/>
              <a:ext cx="6692813" cy="90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30C6C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640" y="1692315"/>
              <a:ext cx="4684969" cy="10627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9C8D1"/>
                </a:gs>
                <a:gs pos="78000">
                  <a:srgbClr val="2BB4BC"/>
                </a:gs>
                <a:gs pos="100000">
                  <a:srgbClr val="2BB4BC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 txBox="1"/>
            <p:nvPr/>
          </p:nvSpPr>
          <p:spPr>
            <a:xfrm>
              <a:off x="386518" y="1744193"/>
              <a:ext cx="4581213" cy="95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Goal of DevOps</a:t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0" y="3856635"/>
              <a:ext cx="6692813" cy="90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2700">
              <a:solidFill>
                <a:srgbClr val="3ED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34640" y="3325275"/>
              <a:ext cx="4684969" cy="10627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1D3A5"/>
                </a:gs>
                <a:gs pos="78000">
                  <a:srgbClr val="34C394"/>
                </a:gs>
                <a:gs pos="100000">
                  <a:srgbClr val="34C39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 txBox="1"/>
            <p:nvPr/>
          </p:nvSpPr>
          <p:spPr>
            <a:xfrm>
              <a:off x="386518" y="3377153"/>
              <a:ext cx="4581213" cy="95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Evolution of DevOps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8" name="Google Shape;428;p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429" name="Google Shape;429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1" name="Google Shape;431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32" name="Google Shape;432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3" name="Google Shape;433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35" name="Google Shape;435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36" name="Google Shape;436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37" name="Google Shape;437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3"/>
          <p:cNvSpPr txBox="1"/>
          <p:nvPr>
            <p:ph type="title"/>
          </p:nvPr>
        </p:nvSpPr>
        <p:spPr>
          <a:xfrm>
            <a:off x="1600199" y="4571999"/>
            <a:ext cx="7673801" cy="1087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>
                <a:solidFill>
                  <a:schemeClr val="accent1"/>
                </a:solidFill>
              </a:rPr>
              <a:t>DevOps</a:t>
            </a:r>
            <a:endParaRPr/>
          </a:p>
        </p:txBody>
      </p:sp>
      <p:pic>
        <p:nvPicPr>
          <p:cNvPr id="439" name="Google Shape;4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1" y="609600"/>
            <a:ext cx="6430644" cy="36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"/>
          <p:cNvSpPr txBox="1"/>
          <p:nvPr>
            <p:ph idx="4294967295" type="sldNum"/>
          </p:nvPr>
        </p:nvSpPr>
        <p:spPr>
          <a:xfrm>
            <a:off x="8542023" y="635265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6" name="Google Shape;446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8" name="Google Shape;448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49" name="Google Shape;449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0" name="Google Shape;450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52" name="Google Shape;452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53" name="Google Shape;453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454" name="Google Shape;454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7" name="Google Shape;457;p4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458" name="Google Shape;458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61" name="Google Shape;461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62" name="Google Shape;462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464" name="Google Shape;464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465" name="Google Shape;465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6" name="Google Shape;466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4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16B0E3"/>
                </a:solidFill>
              </a:rPr>
              <a:t>Goals of DevOps</a:t>
            </a:r>
            <a:endParaRPr/>
          </a:p>
        </p:txBody>
      </p:sp>
      <p:sp>
        <p:nvSpPr>
          <p:cNvPr id="468" name="Google Shape;468;p4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9" name="Google Shape;469;p4"/>
          <p:cNvGrpSpPr/>
          <p:nvPr/>
        </p:nvGrpSpPr>
        <p:grpSpPr>
          <a:xfrm>
            <a:off x="4852543" y="1235578"/>
            <a:ext cx="6692813" cy="4241161"/>
            <a:chOff x="0" y="291014"/>
            <a:chExt cx="6692813" cy="4241161"/>
          </a:xfrm>
        </p:grpSpPr>
        <p:sp>
          <p:nvSpPr>
            <p:cNvPr id="470" name="Google Shape;470;p4"/>
            <p:cNvSpPr/>
            <p:nvPr/>
          </p:nvSpPr>
          <p:spPr>
            <a:xfrm>
              <a:off x="0" y="291014"/>
              <a:ext cx="6692813" cy="7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689C6"/>
                </a:gs>
                <a:gs pos="78000">
                  <a:srgbClr val="2676B1"/>
                </a:gs>
                <a:gs pos="100000">
                  <a:srgbClr val="2676B1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 txBox="1"/>
            <p:nvPr/>
          </p:nvSpPr>
          <p:spPr>
            <a:xfrm>
              <a:off x="37696" y="328710"/>
              <a:ext cx="6617421" cy="69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It’s a philosophy</a:t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0" y="1158254"/>
              <a:ext cx="6692813" cy="7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A8CB"/>
                </a:gs>
                <a:gs pos="78000">
                  <a:srgbClr val="2994B6"/>
                </a:gs>
                <a:gs pos="100000">
                  <a:srgbClr val="2994B6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 txBox="1"/>
            <p:nvPr/>
          </p:nvSpPr>
          <p:spPr>
            <a:xfrm>
              <a:off x="37696" y="1195950"/>
              <a:ext cx="6617421" cy="69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Reduce Organization silos</a:t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0" y="2025494"/>
              <a:ext cx="6692813" cy="7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9C8D1"/>
                </a:gs>
                <a:gs pos="78000">
                  <a:srgbClr val="2BB4BC"/>
                </a:gs>
                <a:gs pos="100000">
                  <a:srgbClr val="2BB4BC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 txBox="1"/>
            <p:nvPr/>
          </p:nvSpPr>
          <p:spPr>
            <a:xfrm>
              <a:off x="37696" y="2063190"/>
              <a:ext cx="6617421" cy="69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Accept failures, and act on them</a:t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0" y="2892734"/>
              <a:ext cx="6692813" cy="7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DD1BB"/>
                </a:gs>
                <a:gs pos="78000">
                  <a:srgbClr val="32BCA8"/>
                </a:gs>
                <a:gs pos="100000">
                  <a:srgbClr val="32BCA8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 txBox="1"/>
            <p:nvPr/>
          </p:nvSpPr>
          <p:spPr>
            <a:xfrm>
              <a:off x="37696" y="2930430"/>
              <a:ext cx="6617421" cy="69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Implement gradual changes</a:t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0" y="3759975"/>
              <a:ext cx="6692813" cy="77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1D3A5"/>
                </a:gs>
                <a:gs pos="78000">
                  <a:srgbClr val="34C394"/>
                </a:gs>
                <a:gs pos="100000">
                  <a:srgbClr val="34C39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 txBox="1"/>
            <p:nvPr/>
          </p:nvSpPr>
          <p:spPr>
            <a:xfrm>
              <a:off x="37696" y="3797671"/>
              <a:ext cx="6617421" cy="696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Trebuchet MS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Tooling and Automation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"/>
          <p:cNvSpPr txBox="1"/>
          <p:nvPr>
            <p:ph type="title"/>
          </p:nvPr>
        </p:nvSpPr>
        <p:spPr>
          <a:xfrm>
            <a:off x="4349123" y="609600"/>
            <a:ext cx="492487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sz="2800"/>
              <a:t>Driving force for DevOps – Software Delivery/Development</a:t>
            </a:r>
            <a:endParaRPr/>
          </a:p>
        </p:txBody>
      </p:sp>
      <p:sp>
        <p:nvSpPr>
          <p:cNvPr id="485" name="Google Shape;485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map&#10;&#10;Description automatically generated" id="486" name="Google Shape;4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086" y="804669"/>
            <a:ext cx="2433157" cy="509561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"/>
          <p:cNvSpPr txBox="1"/>
          <p:nvPr/>
        </p:nvSpPr>
        <p:spPr>
          <a:xfrm>
            <a:off x="4349123" y="2160590"/>
            <a:ext cx="4921876" cy="373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Dramatic Changes in software delivery mode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112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Fast paced development and Agile based SDLC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112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Small and incremental changes and rapid deployment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112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release cycle changed from yearly to weekly!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112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Tremendous pressure on deployment pipeline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112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b="0" i="0" lang="en-US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Lead to end to end automation of delivery pipeline.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3" name="Google Shape;493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5" name="Google Shape;495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96" name="Google Shape;496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7" name="Google Shape;497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99" name="Google Shape;499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500" name="Google Shape;500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501" name="Google Shape;501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SDLC – WATERFALL ( SIMPLIFIED )</a:t>
            </a:r>
            <a:endParaRPr/>
          </a:p>
        </p:txBody>
      </p:sp>
      <p:sp>
        <p:nvSpPr>
          <p:cNvPr id="505" name="Google Shape;505;p6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"/>
          <p:cNvSpPr txBox="1"/>
          <p:nvPr>
            <p:ph idx="12" type="sldNum"/>
          </p:nvPr>
        </p:nvSpPr>
        <p:spPr>
          <a:xfrm>
            <a:off x="9894532" y="6182876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6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6"/>
          <p:cNvGrpSpPr/>
          <p:nvPr/>
        </p:nvGrpSpPr>
        <p:grpSpPr>
          <a:xfrm>
            <a:off x="3308549" y="1972233"/>
            <a:ext cx="5574900" cy="4046100"/>
            <a:chOff x="2021616" y="23690"/>
            <a:chExt cx="5574900" cy="4046100"/>
          </a:xfrm>
        </p:grpSpPr>
        <p:sp>
          <p:nvSpPr>
            <p:cNvPr id="509" name="Google Shape;509;p6"/>
            <p:cNvSpPr/>
            <p:nvPr/>
          </p:nvSpPr>
          <p:spPr>
            <a:xfrm rot="5400000">
              <a:off x="2229794" y="894717"/>
              <a:ext cx="785756" cy="894556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3E7F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2021616" y="23690"/>
              <a:ext cx="1322751" cy="925883"/>
            </a:xfrm>
            <a:prstGeom prst="roundRect">
              <a:avLst>
                <a:gd fmla="val 16670" name="adj"/>
              </a:avLst>
            </a:prstGeom>
            <a:solidFill>
              <a:srgbClr val="2B82C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 txBox="1"/>
            <p:nvPr/>
          </p:nvSpPr>
          <p:spPr>
            <a:xfrm>
              <a:off x="2066822" y="68896"/>
              <a:ext cx="1232339" cy="83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Requirement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Analysis</a:t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3344368" y="111994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 txBox="1"/>
            <p:nvPr/>
          </p:nvSpPr>
          <p:spPr>
            <a:xfrm>
              <a:off x="3344368" y="111994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rebuchet MS"/>
                <a:buChar char="•"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Requirements are gathered</a:t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5400000">
              <a:off x="3326495" y="1934790"/>
              <a:ext cx="785756" cy="894556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5E5F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3118318" y="1063763"/>
              <a:ext cx="1322751" cy="925883"/>
            </a:xfrm>
            <a:prstGeom prst="roundRect">
              <a:avLst>
                <a:gd fmla="val 16670" name="adj"/>
              </a:avLst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 txBox="1"/>
            <p:nvPr/>
          </p:nvSpPr>
          <p:spPr>
            <a:xfrm>
              <a:off x="3163524" y="1108969"/>
              <a:ext cx="1232339" cy="83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Design</a:t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4441069" y="1152067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 txBox="1"/>
            <p:nvPr/>
          </p:nvSpPr>
          <p:spPr>
            <a:xfrm>
              <a:off x="4441069" y="1152067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rebuchet MS"/>
                <a:buChar char="•"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Architecture design is conceptualized</a:t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5400000">
              <a:off x="4423197" y="2974862"/>
              <a:ext cx="785756" cy="894556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E6EBF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215019" y="2103835"/>
              <a:ext cx="1322751" cy="925883"/>
            </a:xfrm>
            <a:prstGeom prst="roundRect">
              <a:avLst>
                <a:gd fmla="val 16670" name="adj"/>
              </a:avLst>
            </a:prstGeom>
            <a:solidFill>
              <a:srgbClr val="2B9468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 txBox="1"/>
            <p:nvPr/>
          </p:nvSpPr>
          <p:spPr>
            <a:xfrm>
              <a:off x="4260225" y="2149041"/>
              <a:ext cx="1232339" cy="83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Development</a:t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5537771" y="2192139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 txBox="1"/>
            <p:nvPr/>
          </p:nvSpPr>
          <p:spPr>
            <a:xfrm>
              <a:off x="5537771" y="2192139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Trebuchet MS"/>
                <a:buChar char="•"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Actual development work is done</a:t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5311721" y="3143907"/>
              <a:ext cx="1322751" cy="925883"/>
            </a:xfrm>
            <a:prstGeom prst="roundRect">
              <a:avLst>
                <a:gd fmla="val 16670" name="adj"/>
              </a:avLst>
            </a:prstGeom>
            <a:solidFill>
              <a:srgbClr val="3FB04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 txBox="1"/>
            <p:nvPr/>
          </p:nvSpPr>
          <p:spPr>
            <a:xfrm>
              <a:off x="5356927" y="3189113"/>
              <a:ext cx="1232339" cy="8354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Testing and deploymen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6634473" y="3232212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 txBox="1"/>
            <p:nvPr/>
          </p:nvSpPr>
          <p:spPr>
            <a:xfrm>
              <a:off x="6634473" y="3232212"/>
              <a:ext cx="962043" cy="74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Testing and bug fixes are done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Agile based SDLC ( Simplified )</a:t>
            </a:r>
            <a:endParaRPr/>
          </a:p>
        </p:txBody>
      </p:sp>
      <p:sp>
        <p:nvSpPr>
          <p:cNvPr id="533" name="Google Shape;53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5050"/>
                </a:solidFill>
              </a:rPr>
              <a:t>‹#›</a:t>
            </a:fld>
            <a:endParaRPr>
              <a:solidFill>
                <a:srgbClr val="505050"/>
              </a:solidFill>
            </a:endParaRPr>
          </a:p>
        </p:txBody>
      </p:sp>
      <p:grpSp>
        <p:nvGrpSpPr>
          <p:cNvPr id="534" name="Google Shape;534;p7"/>
          <p:cNvGrpSpPr/>
          <p:nvPr/>
        </p:nvGrpSpPr>
        <p:grpSpPr>
          <a:xfrm>
            <a:off x="2797993" y="1960970"/>
            <a:ext cx="4355349" cy="4204336"/>
            <a:chOff x="1575231" y="1798"/>
            <a:chExt cx="4355349" cy="4204336"/>
          </a:xfrm>
        </p:grpSpPr>
        <p:sp>
          <p:nvSpPr>
            <p:cNvPr id="535" name="Google Shape;535;p7"/>
            <p:cNvSpPr/>
            <p:nvPr/>
          </p:nvSpPr>
          <p:spPr>
            <a:xfrm>
              <a:off x="3117953" y="1798"/>
              <a:ext cx="1269904" cy="1269904"/>
            </a:xfrm>
            <a:prstGeom prst="ellipse">
              <a:avLst/>
            </a:prstGeom>
            <a:solidFill>
              <a:srgbClr val="5EC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 txBox="1"/>
            <p:nvPr/>
          </p:nvSpPr>
          <p:spPr>
            <a:xfrm>
              <a:off x="3303926" y="187771"/>
              <a:ext cx="897958" cy="8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Incremental requirements ( whole requirement is not clear)</a:t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 rot="2160000">
              <a:off x="4347730" y="977264"/>
              <a:ext cx="337613" cy="4285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E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 txBox="1"/>
            <p:nvPr/>
          </p:nvSpPr>
          <p:spPr>
            <a:xfrm rot="2160000">
              <a:off x="4357402" y="1033215"/>
              <a:ext cx="236329" cy="25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rebuchet MS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660676" y="1122651"/>
              <a:ext cx="1269904" cy="1269904"/>
            </a:xfrm>
            <a:prstGeom prst="ellipse">
              <a:avLst/>
            </a:prstGeom>
            <a:solidFill>
              <a:srgbClr val="5EC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 txBox="1"/>
            <p:nvPr/>
          </p:nvSpPr>
          <p:spPr>
            <a:xfrm>
              <a:off x="4846649" y="1308624"/>
              <a:ext cx="897958" cy="8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Design ( feedback based system to help evolve the requirement)</a:t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 rot="6480000">
              <a:off x="4835140" y="2441009"/>
              <a:ext cx="337613" cy="4285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E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 txBox="1"/>
            <p:nvPr/>
          </p:nvSpPr>
          <p:spPr>
            <a:xfrm rot="-4320000">
              <a:off x="4901431" y="2478564"/>
              <a:ext cx="236329" cy="25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rebuchet MS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071408" y="2936230"/>
              <a:ext cx="1269904" cy="1269904"/>
            </a:xfrm>
            <a:prstGeom prst="ellipse">
              <a:avLst/>
            </a:prstGeom>
            <a:solidFill>
              <a:srgbClr val="5EC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 txBox="1"/>
            <p:nvPr/>
          </p:nvSpPr>
          <p:spPr>
            <a:xfrm>
              <a:off x="4257381" y="3122203"/>
              <a:ext cx="897958" cy="8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Development ( small requirement == small development )</a:t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 rot="10800000">
              <a:off x="3593654" y="3356886"/>
              <a:ext cx="337613" cy="4285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E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 txBox="1"/>
            <p:nvPr/>
          </p:nvSpPr>
          <p:spPr>
            <a:xfrm>
              <a:off x="3694938" y="3442604"/>
              <a:ext cx="236329" cy="25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rebuchet MS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2164498" y="2936230"/>
              <a:ext cx="1269904" cy="1269904"/>
            </a:xfrm>
            <a:prstGeom prst="ellipse">
              <a:avLst/>
            </a:prstGeom>
            <a:solidFill>
              <a:srgbClr val="5EC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 txBox="1"/>
            <p:nvPr/>
          </p:nvSpPr>
          <p:spPr>
            <a:xfrm>
              <a:off x="2350471" y="3122203"/>
              <a:ext cx="897958" cy="8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Testing ( Continuous Testing ) </a:t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 rot="-6480000">
              <a:off x="2338963" y="2459184"/>
              <a:ext cx="337613" cy="4285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E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 txBox="1"/>
            <p:nvPr/>
          </p:nvSpPr>
          <p:spPr>
            <a:xfrm rot="4320000">
              <a:off x="2405254" y="2593065"/>
              <a:ext cx="236329" cy="25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rebuchet MS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575231" y="1122651"/>
              <a:ext cx="1269904" cy="1269904"/>
            </a:xfrm>
            <a:prstGeom prst="ellipse">
              <a:avLst/>
            </a:prstGeom>
            <a:solidFill>
              <a:srgbClr val="5EC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 txBox="1"/>
            <p:nvPr/>
          </p:nvSpPr>
          <p:spPr>
            <a:xfrm>
              <a:off x="1761204" y="1308624"/>
              <a:ext cx="897958" cy="897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Deployment  ( Continuous delivery )</a:t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 rot="-2160000">
              <a:off x="2805007" y="988496"/>
              <a:ext cx="337613" cy="4285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E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 txBox="1"/>
            <p:nvPr/>
          </p:nvSpPr>
          <p:spPr>
            <a:xfrm rot="-2160000">
              <a:off x="2814679" y="1103981"/>
              <a:ext cx="236329" cy="257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rebuchet MS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"/>
          <p:cNvSpPr txBox="1"/>
          <p:nvPr>
            <p:ph type="title"/>
          </p:nvPr>
        </p:nvSpPr>
        <p:spPr>
          <a:xfrm>
            <a:off x="671267" y="1527410"/>
            <a:ext cx="4753466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sz="2800"/>
              <a:t>Driving force for DevOps - Infrastructure</a:t>
            </a:r>
            <a:endParaRPr/>
          </a:p>
        </p:txBody>
      </p:sp>
      <p:sp>
        <p:nvSpPr>
          <p:cNvPr id="560" name="Google Shape;56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8"/>
          <p:cNvSpPr txBox="1"/>
          <p:nvPr/>
        </p:nvSpPr>
        <p:spPr>
          <a:xfrm>
            <a:off x="685800" y="3165700"/>
            <a:ext cx="4753466" cy="2514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Rising Data center complexity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single server to large number of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regular data center to complex Hybride Cloud ( Private + Public )</a:t>
            </a:r>
            <a:endParaRPr/>
          </a:p>
        </p:txBody>
      </p:sp>
      <p:pic>
        <p:nvPicPr>
          <p:cNvPr descr="A close up of a map&#10;&#10;Description automatically generated" id="562" name="Google Shape;562;p8"/>
          <p:cNvPicPr preferRelativeResize="0"/>
          <p:nvPr/>
        </p:nvPicPr>
        <p:blipFill rotWithShape="1">
          <a:blip r:embed="rId3">
            <a:alphaModFix/>
          </a:blip>
          <a:srcRect b="3" l="3765" r="2457" t="0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Components DevOps</a:t>
            </a:r>
            <a:endParaRPr/>
          </a:p>
        </p:txBody>
      </p:sp>
      <p:pic>
        <p:nvPicPr>
          <p:cNvPr id="568" name="Google Shape;5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0" y="0"/>
            <a:ext cx="762000" cy="76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9"/>
          <p:cNvGrpSpPr/>
          <p:nvPr/>
        </p:nvGrpSpPr>
        <p:grpSpPr>
          <a:xfrm>
            <a:off x="688970" y="2571398"/>
            <a:ext cx="10814059" cy="3269366"/>
            <a:chOff x="3170" y="130347"/>
            <a:chExt cx="10814059" cy="3269366"/>
          </a:xfrm>
        </p:grpSpPr>
        <p:sp>
          <p:nvSpPr>
            <p:cNvPr id="570" name="Google Shape;570;p9"/>
            <p:cNvSpPr/>
            <p:nvPr/>
          </p:nvSpPr>
          <p:spPr>
            <a:xfrm>
              <a:off x="3170" y="130347"/>
              <a:ext cx="2514897" cy="1508938"/>
            </a:xfrm>
            <a:prstGeom prst="rect">
              <a:avLst/>
            </a:prstGeom>
            <a:gradFill>
              <a:gsLst>
                <a:gs pos="0">
                  <a:srgbClr val="4689C6"/>
                </a:gs>
                <a:gs pos="78000">
                  <a:srgbClr val="2676B1"/>
                </a:gs>
                <a:gs pos="100000">
                  <a:srgbClr val="2676B1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 txBox="1"/>
            <p:nvPr/>
          </p:nvSpPr>
          <p:spPr>
            <a:xfrm>
              <a:off x="3170" y="130347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Configuration Management</a:t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769557" y="130347"/>
              <a:ext cx="2514897" cy="1508938"/>
            </a:xfrm>
            <a:prstGeom prst="rect">
              <a:avLst/>
            </a:prstGeom>
            <a:gradFill>
              <a:gsLst>
                <a:gs pos="0">
                  <a:srgbClr val="54CFA6"/>
                </a:gs>
                <a:gs pos="78000">
                  <a:srgbClr val="37C094"/>
                </a:gs>
                <a:gs pos="100000">
                  <a:srgbClr val="37C09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 txBox="1"/>
            <p:nvPr/>
          </p:nvSpPr>
          <p:spPr>
            <a:xfrm>
              <a:off x="2769557" y="130347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System Administration</a:t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535944" y="130347"/>
              <a:ext cx="2514897" cy="1508938"/>
            </a:xfrm>
            <a:prstGeom prst="rect">
              <a:avLst/>
            </a:prstGeom>
            <a:gradFill>
              <a:gsLst>
                <a:gs pos="0">
                  <a:srgbClr val="479972"/>
                </a:gs>
                <a:gs pos="78000">
                  <a:srgbClr val="26865E"/>
                </a:gs>
                <a:gs pos="100000">
                  <a:srgbClr val="26865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 txBox="1"/>
            <p:nvPr/>
          </p:nvSpPr>
          <p:spPr>
            <a:xfrm>
              <a:off x="5535944" y="130347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Build Engineering</a:t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8302332" y="130347"/>
              <a:ext cx="2514897" cy="1508938"/>
            </a:xfrm>
            <a:prstGeom prst="rect">
              <a:avLst/>
            </a:prstGeom>
            <a:gradFill>
              <a:gsLst>
                <a:gs pos="0">
                  <a:srgbClr val="52B45D"/>
                </a:gs>
                <a:gs pos="78000">
                  <a:srgbClr val="39A046"/>
                </a:gs>
                <a:gs pos="100000">
                  <a:srgbClr val="39A046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 txBox="1"/>
            <p:nvPr/>
          </p:nvSpPr>
          <p:spPr>
            <a:xfrm>
              <a:off x="8302332" y="130347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 Automation</a:t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1386363" y="1890775"/>
              <a:ext cx="2514897" cy="1508938"/>
            </a:xfrm>
            <a:prstGeom prst="rect">
              <a:avLst/>
            </a:prstGeom>
            <a:gradFill>
              <a:gsLst>
                <a:gs pos="0">
                  <a:srgbClr val="9AD351"/>
                </a:gs>
                <a:gs pos="78000">
                  <a:srgbClr val="88C334"/>
                </a:gs>
                <a:gs pos="100000">
                  <a:srgbClr val="88C33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 txBox="1"/>
            <p:nvPr/>
          </p:nvSpPr>
          <p:spPr>
            <a:xfrm>
              <a:off x="1386363" y="1890775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Production Deployment</a:t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152751" y="1890775"/>
              <a:ext cx="2514897" cy="1508938"/>
            </a:xfrm>
            <a:prstGeom prst="rect">
              <a:avLst/>
            </a:prstGeom>
            <a:gradFill>
              <a:gsLst>
                <a:gs pos="0">
                  <a:srgbClr val="4689C6"/>
                </a:gs>
                <a:gs pos="78000">
                  <a:srgbClr val="2676B1"/>
                </a:gs>
                <a:gs pos="100000">
                  <a:srgbClr val="2676B1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 txBox="1"/>
            <p:nvPr/>
          </p:nvSpPr>
          <p:spPr>
            <a:xfrm>
              <a:off x="4152751" y="1890775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Monitoring and Alert</a:t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6919138" y="1890775"/>
              <a:ext cx="2514897" cy="1508938"/>
            </a:xfrm>
            <a:prstGeom prst="rect">
              <a:avLst/>
            </a:prstGeom>
            <a:gradFill>
              <a:gsLst>
                <a:gs pos="0">
                  <a:srgbClr val="54CFA6"/>
                </a:gs>
                <a:gs pos="78000">
                  <a:srgbClr val="37C094"/>
                </a:gs>
                <a:gs pos="100000">
                  <a:srgbClr val="37C094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 txBox="1"/>
            <p:nvPr/>
          </p:nvSpPr>
          <p:spPr>
            <a:xfrm>
              <a:off x="6919138" y="1890775"/>
              <a:ext cx="2514897" cy="1508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Replace him/her self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3">
  <a:themeElements>
    <a:clrScheme name="FY13 EPG">
      <a:dk1>
        <a:srgbClr val="505050"/>
      </a:dk1>
      <a:lt1>
        <a:srgbClr val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mni 212 Template">
  <a:themeElements>
    <a:clrScheme name="FY13 EPG">
      <a:dk1>
        <a:srgbClr val="505050"/>
      </a:dk1>
      <a:lt1>
        <a:srgbClr val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2019-04-29T00:47:31Z</dcterms:created>
  <dc:creator>Chandan Kumar</dc:creator>
</cp:coreProperties>
</file>