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2" r:id="rId3"/>
    <p:sldId id="276" r:id="rId4"/>
    <p:sldId id="264" r:id="rId5"/>
    <p:sldId id="266" r:id="rId6"/>
    <p:sldId id="267" r:id="rId7"/>
    <p:sldId id="268" r:id="rId8"/>
    <p:sldId id="269" r:id="rId9"/>
    <p:sldId id="270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D715C-9C4D-344F-B3DB-CA77E7333406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3403C-85EB-AB42-990D-A08ED9F34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3403C-85EB-AB42-990D-A08ED9F34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0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40F0-E6C7-46F6-B3BE-F8703BBA2C2C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7DE9-2B50-43AF-BA9B-C1ED0A747D4F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CED8-E3BC-46B7-BAF3-7B287A6D1E99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04A1C-3F74-48BE-B620-F8ECE1083FBC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F710-838A-4344-BC2F-75B65E989B8C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84DF-1415-4367-899F-F06203E188B8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5E73-31CF-4986-BF70-FA59D5C9BBF3}" type="datetime1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CBCB-DA42-4C33-AB65-CE9698C15293}" type="datetime1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7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4E59-FD11-40F9-B369-52EAF7A20372}" type="datetime1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4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1428-3E98-4154-B1DD-E957644D0842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8F1C-1842-4D2F-A459-1596BBE8C8F9}" type="datetime1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6561-9A87-458D-B510-841B23B3CFF2}" type="datetime1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Progressive Web App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9848-6E28-1946-9073-F874BB88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dgild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upport@acadgild.com" TargetMode="External"/><Relationship Id="rId5" Type="http://schemas.openxmlformats.org/officeDocument/2006/relationships/hyperlink" Target="https://www.facebook.com/acadgild" TargetMode="External"/><Relationship Id="rId4" Type="http://schemas.openxmlformats.org/officeDocument/2006/relationships/hyperlink" Target="https://www.linkedin.com/company/acadgil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aborcselle.com/2012/10/every-step-costs-you-20-of-user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showcase/2016/aliexpres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s.google.com/web/showcase/2016/flipka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cdpwade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" y="150818"/>
            <a:ext cx="2896865" cy="144087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340265" y="1742512"/>
            <a:ext cx="7511469" cy="2616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br>
              <a:rPr lang="en-US" sz="4000" b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</a:rPr>
              <a:t>Webinar: 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Progressive Web Development</a:t>
            </a:r>
            <a:br>
              <a:rPr lang="en-US" altLang="en-US" sz="4000" b="1" dirty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</a:br>
            <a:endParaRPr lang="en-US" sz="4000" b="1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466512" y="4142549"/>
            <a:ext cx="5663418" cy="10233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Presented By: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Sai Kiran, </a:t>
            </a:r>
            <a:r>
              <a:rPr lang="en-US" sz="1600" dirty="0">
                <a:solidFill>
                  <a:schemeClr val="bg1"/>
                </a:solidFill>
              </a:rPr>
              <a:t>Mentor 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ACAD</a:t>
            </a:r>
            <a:r>
              <a:rPr lang="en-US" sz="1600" b="1" dirty="0">
                <a:solidFill>
                  <a:schemeClr val="bg1"/>
                </a:solidFill>
              </a:rPr>
              <a:t>GILD</a:t>
            </a:r>
          </a:p>
        </p:txBody>
      </p:sp>
    </p:spTree>
    <p:extLst>
      <p:ext uri="{BB962C8B-B14F-4D97-AF65-F5344CB8AC3E}">
        <p14:creationId xmlns:p14="http://schemas.microsoft.com/office/powerpoint/2010/main" val="267912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pic>
        <p:nvPicPr>
          <p:cNvPr id="8" name="Picture 2" descr="http://ifisa.info/wp-content/uploads/2015/09/Q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298" y="1909748"/>
            <a:ext cx="4003881" cy="266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145561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4572" y="1997839"/>
            <a:ext cx="86094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300000"/>
              </a:lnSpc>
              <a:defRPr/>
            </a:pPr>
            <a:r>
              <a:rPr lang="en-US" altLang="en-US" sz="1500" b="1" dirty="0">
                <a:solidFill>
                  <a:prstClr val="black"/>
                </a:solidFill>
              </a:rPr>
              <a:t>Website:  </a:t>
            </a:r>
            <a:r>
              <a:rPr lang="en-US" altLang="en-US" sz="1500" b="1" dirty="0">
                <a:solidFill>
                  <a:prstClr val="black"/>
                </a:solidFill>
                <a:hlinkClick r:id="rId3"/>
              </a:rPr>
              <a:t>http://www.acadgild.com</a:t>
            </a:r>
            <a:endParaRPr lang="en-US" altLang="en-US" sz="1500" b="1" dirty="0">
              <a:solidFill>
                <a:prstClr val="black"/>
              </a:solidFill>
            </a:endParaRPr>
          </a:p>
          <a:p>
            <a:pPr lvl="1">
              <a:lnSpc>
                <a:spcPct val="300000"/>
              </a:lnSpc>
              <a:defRPr/>
            </a:pPr>
            <a:r>
              <a:rPr lang="en-US" altLang="en-US" sz="1500" b="1" dirty="0">
                <a:solidFill>
                  <a:prstClr val="black"/>
                </a:solidFill>
              </a:rPr>
              <a:t>LinkedIn:  </a:t>
            </a:r>
            <a:r>
              <a:rPr lang="en-US" altLang="en-US" sz="1500" b="1" dirty="0">
                <a:solidFill>
                  <a:prstClr val="black"/>
                </a:solidFill>
                <a:hlinkClick r:id="rId4"/>
              </a:rPr>
              <a:t>https://www.linkedin.com/company/acadgild</a:t>
            </a:r>
            <a:endParaRPr lang="en-US" altLang="en-US" sz="1500" b="1" dirty="0">
              <a:solidFill>
                <a:prstClr val="black"/>
              </a:solidFill>
            </a:endParaRPr>
          </a:p>
          <a:p>
            <a:pPr lvl="1">
              <a:lnSpc>
                <a:spcPct val="300000"/>
              </a:lnSpc>
              <a:defRPr/>
            </a:pPr>
            <a:r>
              <a:rPr lang="en-US" altLang="en-US" sz="1500" b="1" dirty="0">
                <a:solidFill>
                  <a:prstClr val="black"/>
                </a:solidFill>
              </a:rPr>
              <a:t>Facebook:  </a:t>
            </a:r>
            <a:r>
              <a:rPr lang="en-US" altLang="en-US" sz="1500" b="1" dirty="0">
                <a:solidFill>
                  <a:prstClr val="black"/>
                </a:solidFill>
                <a:hlinkClick r:id="rId5"/>
              </a:rPr>
              <a:t>https://www.facebook.com/acadgild</a:t>
            </a:r>
            <a:endParaRPr lang="en-US" altLang="en-US" sz="1500" b="1" dirty="0">
              <a:solidFill>
                <a:prstClr val="black"/>
              </a:solidFill>
            </a:endParaRPr>
          </a:p>
          <a:p>
            <a:pPr lvl="1">
              <a:lnSpc>
                <a:spcPct val="300000"/>
              </a:lnSpc>
              <a:defRPr/>
            </a:pPr>
            <a:r>
              <a:rPr lang="en-US" altLang="en-US" sz="1500" b="1" dirty="0">
                <a:solidFill>
                  <a:prstClr val="black"/>
                </a:solidFill>
              </a:rPr>
              <a:t>Support: </a:t>
            </a:r>
            <a:r>
              <a:rPr lang="en-US" altLang="en-US" sz="1500" b="1" dirty="0">
                <a:solidFill>
                  <a:prstClr val="black"/>
                </a:solidFill>
                <a:hlinkClick r:id="rId6"/>
              </a:rPr>
              <a:t>support@acadgild.com</a:t>
            </a:r>
            <a:endParaRPr lang="en-US" altLang="en-US" sz="1500" b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800" y="241300"/>
            <a:ext cx="2991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chemeClr val="bg1"/>
                </a:solidFill>
              </a:rPr>
              <a:t>Contact Info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57322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53000" y="3127623"/>
            <a:ext cx="21126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401483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33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</a:rPr>
              <a:t>About ACAD</a:t>
            </a:r>
            <a:r>
              <a:rPr lang="en-US" altLang="en-US" sz="3600" b="1" dirty="0">
                <a:solidFill>
                  <a:schemeClr val="bg1"/>
                </a:solidFill>
              </a:rPr>
              <a:t>GILD</a:t>
            </a:r>
            <a:endParaRPr lang="en-IN" sz="3500" b="1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843" y="1192820"/>
            <a:ext cx="108039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ACAD</a:t>
            </a:r>
            <a:r>
              <a:rPr lang="en-US" altLang="en-US" sz="2000" b="1" dirty="0"/>
              <a:t>GILD</a:t>
            </a:r>
            <a:r>
              <a:rPr lang="en-US" altLang="en-US" sz="2000" dirty="0"/>
              <a:t> is a technology education start-up that provides online courses for latest technologies. </a:t>
            </a:r>
          </a:p>
          <a:p>
            <a:pPr>
              <a:lnSpc>
                <a:spcPct val="200000"/>
              </a:lnSpc>
            </a:pPr>
            <a:endParaRPr lang="en-US" altLang="en-US" sz="2000" dirty="0"/>
          </a:p>
          <a:p>
            <a:pPr>
              <a:lnSpc>
                <a:spcPct val="200000"/>
              </a:lnSpc>
            </a:pPr>
            <a:endParaRPr lang="en-US" altLang="en-US" sz="2000" dirty="0"/>
          </a:p>
          <a:p>
            <a:pPr>
              <a:lnSpc>
                <a:spcPct val="200000"/>
              </a:lnSpc>
            </a:pPr>
            <a:endParaRPr lang="en-US" altLang="en-US" sz="2000" dirty="0"/>
          </a:p>
          <a:p>
            <a:pPr>
              <a:lnSpc>
                <a:spcPct val="200000"/>
              </a:lnSpc>
            </a:pPr>
            <a:endParaRPr lang="en-US" alt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ACAD</a:t>
            </a:r>
            <a:r>
              <a:rPr lang="en-US" altLang="en-US" sz="2000" b="1" dirty="0"/>
              <a:t>GILD</a:t>
            </a:r>
            <a:r>
              <a:rPr lang="en-US" altLang="en-US" sz="2000" dirty="0"/>
              <a:t> was started by IIT/IIM alumni.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Our aim is to provide millions of high school graduates, college graduates, and working professionals expert skills to make them job-ready.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8" y="2005663"/>
            <a:ext cx="2414588" cy="24145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63" y="2119963"/>
            <a:ext cx="2185988" cy="2185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36" y="2257056"/>
            <a:ext cx="2022022" cy="20220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643" y="2160785"/>
            <a:ext cx="2214563" cy="221456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384955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160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Agenda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047" y="1515557"/>
            <a:ext cx="108039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To Progressive Web Application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Why Progressive Web Apps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Cases</a:t>
            </a:r>
            <a:endParaRPr lang="en-IN" sz="2000" dirty="0">
              <a:latin typeface="Radikal Medium" pitchFamily="50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Characteristics </a:t>
            </a:r>
            <a:endParaRPr lang="en-IN" sz="2000" dirty="0">
              <a:latin typeface="Radikal Medium" pitchFamily="50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Technology Stack</a:t>
            </a:r>
            <a:endParaRPr lang="en-IN" sz="2000" dirty="0">
              <a:latin typeface="Radikal Medium" pitchFamily="50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Logistics</a:t>
            </a:r>
            <a:endParaRPr lang="en-IN" sz="2000" dirty="0">
              <a:latin typeface="Radikal Medium" pitchFamily="50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Radikal Medium" pitchFamily="50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228645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5513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Progressive Web Application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047" y="1515557"/>
            <a:ext cx="108039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Takes advantage of the latest technologies to </a:t>
            </a:r>
            <a:r>
              <a:rPr lang="en-US" sz="2000" b="1" dirty="0"/>
              <a:t>combine the best of web and mobile apps</a:t>
            </a:r>
            <a:endParaRPr lang="en-US" sz="2000" dirty="0"/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Think of it as a website built using web technologies but which acts and feels like an app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Recent advancements in types of browsers, availability of service workers, Cache, and Push APIs have enabled web developers to allow users to: 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Install web apps to their home screen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Receive push notifications and </a:t>
            </a:r>
          </a:p>
          <a:p>
            <a:pPr marL="800100" lvl="1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Work offline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152348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561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Progressive Web Apps?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0047" y="1515557"/>
            <a:ext cx="108039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 an average, an </a:t>
            </a:r>
            <a:r>
              <a:rPr lang="en-US" sz="2000" dirty="0">
                <a:hlinkClick r:id="rId3"/>
              </a:rPr>
              <a:t>app loses 20%</a:t>
            </a:r>
            <a:r>
              <a:rPr lang="en-US" sz="2000" dirty="0"/>
              <a:t> of its users for every step between a user’s first contact with the app and its ultimate usage. 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user must first find the app in an app store, download it, install it, and then open it.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a user finds your progressive web app, they will be able to immediately start using it, eliminating the unnecessary downloading and installation steps.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And when the user returns to the app, they will be prompted to install the app and upgrade to a full-screen experience.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369361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218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chemeClr val="bg1"/>
                </a:solidFill>
              </a:rPr>
              <a:t>U</a:t>
            </a:r>
            <a:r>
              <a:rPr lang="en-US" sz="3600" dirty="0">
                <a:solidFill>
                  <a:schemeClr val="bg1"/>
                </a:solidFill>
              </a:rPr>
              <a:t>SE CASES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086" y="1658038"/>
            <a:ext cx="107938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"Amazon found that every 100 milliseconds of latency cost them 1% in sales. Google found that an extra 0.5 seconds in search page generation time, dropped traffic by 20%. A broker could lose $4 million in revenues per millisecond if their electronic trading platform is 5 milliseconds behind the competition.”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AliExpress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https://developers.google.com/web/showcase/2016/aliexpress</a:t>
            </a:r>
            <a:endParaRPr lang="en-US" sz="2000" dirty="0"/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Flipkart: </a:t>
            </a:r>
            <a:r>
              <a:rPr lang="en-US" sz="2000" dirty="0">
                <a:hlinkClick r:id="rId4"/>
              </a:rPr>
              <a:t>https://developers.google.com/web/showcase/2016/flipkart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330939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086" y="1658038"/>
            <a:ext cx="10793828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Progressive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Discoverable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Linkable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Responsive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App-like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Connectivity-independent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Safe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800" y="241300"/>
            <a:ext cx="367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chemeClr val="bg1"/>
                </a:solidFill>
              </a:rPr>
              <a:t>Characteristics 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116561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4095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chemeClr val="bg1"/>
                </a:solidFill>
              </a:rPr>
              <a:t>Technology Stack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086" y="1658038"/>
            <a:ext cx="10793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Terminology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App Shell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Template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Cookies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Web Storage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IndexedDB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App Cache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Service Workers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310175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184"/>
            <a:ext cx="12192000" cy="1092200"/>
          </a:xfrm>
          <a:prstGeom prst="rect">
            <a:avLst/>
          </a:prstGeom>
          <a:solidFill>
            <a:srgbClr val="107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99CC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800" y="241300"/>
            <a:ext cx="213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all" dirty="0">
                <a:solidFill>
                  <a:schemeClr val="bg1"/>
                </a:solidFill>
              </a:rPr>
              <a:t>Logistics</a:t>
            </a:r>
            <a:endParaRPr lang="en-IN" sz="3500" dirty="0">
              <a:solidFill>
                <a:schemeClr val="bg1"/>
              </a:solidFill>
              <a:latin typeface="Radikal Medium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274227"/>
            <a:ext cx="12192000" cy="5842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82827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39500" y="6412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Radikal Light" pitchFamily="50" charset="0"/>
              </a:rPr>
              <a:t>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240" y="423357"/>
            <a:ext cx="1776156" cy="288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086" y="1658038"/>
            <a:ext cx="10793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http://bit.ly/acdpwademo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Tools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Node.js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(if not Unix based OS)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Progressive Web App</a:t>
            </a:r>
          </a:p>
        </p:txBody>
      </p:sp>
    </p:spTree>
    <p:extLst>
      <p:ext uri="{BB962C8B-B14F-4D97-AF65-F5344CB8AC3E}">
        <p14:creationId xmlns:p14="http://schemas.microsoft.com/office/powerpoint/2010/main" val="196489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348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Aparajita</vt:lpstr>
      <vt:lpstr>Arial</vt:lpstr>
      <vt:lpstr>Arial Rounded MT Bold</vt:lpstr>
      <vt:lpstr>Calibri</vt:lpstr>
      <vt:lpstr>Calibri Light</vt:lpstr>
      <vt:lpstr>Radikal Light</vt:lpstr>
      <vt:lpstr>Radikal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pushpa latha</cp:lastModifiedBy>
  <cp:revision>34</cp:revision>
  <dcterms:created xsi:type="dcterms:W3CDTF">2016-12-02T05:40:08Z</dcterms:created>
  <dcterms:modified xsi:type="dcterms:W3CDTF">2016-12-02T13:35:39Z</dcterms:modified>
</cp:coreProperties>
</file>