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58" r:id="rId20"/>
    <p:sldId id="275" r:id="rId21"/>
    <p:sldId id="274"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4D6EB-408B-4542-A474-A5CC740F4BBD}"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A5FDF-D259-4113-91B6-91B29CF462A8}" type="slidenum">
              <a:rPr lang="en-US" smtClean="0"/>
              <a:t>‹#›</a:t>
            </a:fld>
            <a:endParaRPr lang="en-US"/>
          </a:p>
        </p:txBody>
      </p:sp>
    </p:spTree>
    <p:extLst>
      <p:ext uri="{BB962C8B-B14F-4D97-AF65-F5344CB8AC3E}">
        <p14:creationId xmlns:p14="http://schemas.microsoft.com/office/powerpoint/2010/main" val="17456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26EB163-E8D2-4BBF-8438-CAECE4551E05}" type="slidenum">
              <a:t>16</a:t>
            </a:fld>
            <a:endParaRPr lang="en-US"/>
          </a:p>
        </p:txBody>
      </p:sp>
      <p:sp>
        <p:nvSpPr>
          <p:cNvPr id="2" name="Slide Image Placeholder 1"/>
          <p:cNvSpPr>
            <a:spLocks noGrp="1" noRot="1" noChangeAspect="1" noResize="1"/>
          </p:cNvSpPr>
          <p:nvPr>
            <p:ph type="sldImg"/>
          </p:nvPr>
        </p:nvSpPr>
        <p:spPr>
          <a:xfrm>
            <a:off x="382588" y="695325"/>
            <a:ext cx="6092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436546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F4D0D7F-280F-424B-AC5D-5E0677AFBB0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082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D97801-303E-4CB9-94CD-95CC1636BC5B}"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182009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23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4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363840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200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93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798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17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12274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D97801-303E-4CB9-94CD-95CC1636BC5B}"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11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97801-303E-4CB9-94CD-95CC1636BC5B}"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152873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D97801-303E-4CB9-94CD-95CC1636BC5B}"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D0D7F-280F-424B-AC5D-5E0677AFBB0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34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D97801-303E-4CB9-94CD-95CC1636BC5B}"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D0D7F-280F-424B-AC5D-5E0677AFBB0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12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97801-303E-4CB9-94CD-95CC1636BC5B}" type="datetimeFigureOut">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112322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D97801-303E-4CB9-94CD-95CC1636BC5B}"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D0D7F-280F-424B-AC5D-5E0677AFBB0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51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D97801-303E-4CB9-94CD-95CC1636BC5B}"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202273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D97801-303E-4CB9-94CD-95CC1636BC5B}" type="datetimeFigureOut">
              <a:rPr lang="en-US" smtClean="0"/>
              <a:t>2/6/2019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4D0D7F-280F-424B-AC5D-5E0677AFBB03}" type="slidenum">
              <a:rPr lang="en-US" smtClean="0"/>
              <a:t>‹#›</a:t>
            </a:fld>
            <a:endParaRPr lang="en-US"/>
          </a:p>
        </p:txBody>
      </p:sp>
    </p:spTree>
    <p:extLst>
      <p:ext uri="{BB962C8B-B14F-4D97-AF65-F5344CB8AC3E}">
        <p14:creationId xmlns:p14="http://schemas.microsoft.com/office/powerpoint/2010/main" val="727899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hyperlink" Target="http://animista.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lexboxfroggy.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owershow.com/" TargetMode="External"/><Relationship Id="rId2" Type="http://schemas.openxmlformats.org/officeDocument/2006/relationships/hyperlink" Target="http://tobiasahlin.com/spinkit/" TargetMode="External"/><Relationship Id="rId1" Type="http://schemas.openxmlformats.org/officeDocument/2006/relationships/slideLayout" Target="../slideLayouts/slideLayout2.xml"/><Relationship Id="rId5" Type="http://schemas.openxmlformats.org/officeDocument/2006/relationships/hyperlink" Target="https://flexboxfroggy.com/" TargetMode="External"/><Relationship Id="rId4" Type="http://schemas.openxmlformats.org/officeDocument/2006/relationships/hyperlink" Target="http://animista.n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3490" y="1005984"/>
            <a:ext cx="8326583" cy="2387600"/>
          </a:xfrm>
        </p:spPr>
        <p:txBody>
          <a:bodyPr>
            <a:normAutofit/>
          </a:bodyPr>
          <a:lstStyle/>
          <a:p>
            <a:r>
              <a:rPr lang="en-US" dirty="0"/>
              <a:t>Cascading Style Sheets- CSS “Add style to your web pages”</a:t>
            </a:r>
          </a:p>
        </p:txBody>
      </p:sp>
    </p:spTree>
    <p:extLst>
      <p:ext uri="{BB962C8B-B14F-4D97-AF65-F5344CB8AC3E}">
        <p14:creationId xmlns:p14="http://schemas.microsoft.com/office/powerpoint/2010/main" val="2855104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IN HTML FILE:</a:t>
            </a:r>
          </a:p>
          <a:p>
            <a:pPr marL="0" lvl="0" indent="0" hangingPunct="0">
              <a:lnSpc>
                <a:spcPct val="100000"/>
              </a:lnSpc>
              <a:spcBef>
                <a:spcPts val="0"/>
              </a:spcBef>
              <a:buNone/>
            </a:pPr>
            <a:endParaRPr lang="en-US" dirty="0" smtClean="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&lt;</a:t>
            </a:r>
            <a:r>
              <a:rPr lang="en-US" dirty="0">
                <a:solidFill>
                  <a:srgbClr val="FF6633"/>
                </a:solidFill>
                <a:latin typeface="Arial" pitchFamily="18"/>
                <a:ea typeface="Microsoft YaHei" pitchFamily="2"/>
                <a:cs typeface="Mangal" pitchFamily="2"/>
              </a:rPr>
              <a:t>h1 class="center"&gt;Center-aligned heading&lt;/h1&gt;</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&lt;p class="center"&gt;Center-aligned paragraph.&lt;/</a:t>
            </a:r>
            <a:r>
              <a:rPr lang="en-US" dirty="0" smtClean="0">
                <a:solidFill>
                  <a:srgbClr val="FF6633"/>
                </a:solidFill>
                <a:latin typeface="Arial" pitchFamily="18"/>
                <a:ea typeface="Microsoft YaHei" pitchFamily="2"/>
                <a:cs typeface="Mangal" pitchFamily="2"/>
              </a:rPr>
              <a:t>p&gt;</a:t>
            </a:r>
            <a:endParaRPr lang="en-US" dirty="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r>
              <a:rPr lang="en-US" dirty="0" smtClean="0">
                <a:solidFill>
                  <a:srgbClr val="FF6633"/>
                </a:solidFill>
                <a:latin typeface="Arial" pitchFamily="18"/>
                <a:ea typeface="Microsoft YaHei" pitchFamily="2"/>
              </a:rPr>
              <a:t>IN CSS FILE:</a:t>
            </a:r>
          </a:p>
          <a:p>
            <a:pPr marL="0" lvl="0" indent="0" hangingPunct="0">
              <a:lnSpc>
                <a:spcPct val="100000"/>
              </a:lnSpc>
              <a:spcBef>
                <a:spcPts val="0"/>
              </a:spcBef>
              <a:buNone/>
            </a:pPr>
            <a:r>
              <a:rPr lang="en-US" sz="3200" dirty="0" smtClean="0">
                <a:solidFill>
                  <a:srgbClr val="FF6633"/>
                </a:solidFill>
                <a:latin typeface="Arial" pitchFamily="18"/>
                <a:ea typeface="Microsoft YaHei" pitchFamily="2"/>
                <a:cs typeface="Mangal" pitchFamily="2"/>
              </a:rPr>
              <a:t>.center</a:t>
            </a:r>
            <a:r>
              <a:rPr lang="en-US" sz="2000" dirty="0" smtClean="0">
                <a:solidFill>
                  <a:srgbClr val="FF6633"/>
                </a:solidFill>
                <a:latin typeface="Arial" pitchFamily="18"/>
                <a:ea typeface="Microsoft YaHei" pitchFamily="2"/>
                <a:cs typeface="Mangal" pitchFamily="2"/>
              </a:rPr>
              <a:t> </a:t>
            </a:r>
            <a:r>
              <a:rPr lang="en-US" dirty="0">
                <a:solidFill>
                  <a:srgbClr val="FF6633"/>
                </a:solidFill>
                <a:latin typeface="Arial" pitchFamily="18"/>
                <a:ea typeface="Microsoft YaHei" pitchFamily="2"/>
                <a:cs typeface="Mangal" pitchFamily="2"/>
              </a:rPr>
              <a:t>{</a:t>
            </a:r>
            <a:r>
              <a:rPr lang="en-US" dirty="0" err="1" smtClean="0">
                <a:solidFill>
                  <a:srgbClr val="FF6633"/>
                </a:solidFill>
                <a:latin typeface="Arial" pitchFamily="18"/>
                <a:ea typeface="Microsoft YaHei" pitchFamily="2"/>
                <a:cs typeface="Mangal" pitchFamily="2"/>
              </a:rPr>
              <a:t>text-align:center</a:t>
            </a:r>
            <a:r>
              <a:rPr lang="en-US" dirty="0" smtClean="0">
                <a:solidFill>
                  <a:srgbClr val="FF6633"/>
                </a:solidFill>
                <a:latin typeface="Arial" pitchFamily="18"/>
                <a:ea typeface="Microsoft YaHei" pitchFamily="2"/>
                <a:cs typeface="Mangal" pitchFamily="2"/>
              </a:rPr>
              <a:t>;}</a:t>
            </a: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a:p>
        </p:txBody>
      </p:sp>
    </p:spTree>
    <p:extLst>
      <p:ext uri="{BB962C8B-B14F-4D97-AF65-F5344CB8AC3E}">
        <p14:creationId xmlns:p14="http://schemas.microsoft.com/office/powerpoint/2010/main" val="4002099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CSS is Applied to A Web Page</a:t>
            </a:r>
          </a:p>
        </p:txBody>
      </p:sp>
      <p:sp>
        <p:nvSpPr>
          <p:cNvPr id="3" name="Content Placeholder 2"/>
          <p:cNvSpPr>
            <a:spLocks noGrp="1"/>
          </p:cNvSpPr>
          <p:nvPr>
            <p:ph idx="1"/>
          </p:nvPr>
        </p:nvSpPr>
        <p:spPr/>
        <p:txBody>
          <a:bodyPr/>
          <a:lstStyle/>
          <a:p>
            <a:pPr lvl="0">
              <a:spcBef>
                <a:spcPts val="439"/>
              </a:spcBef>
              <a:buNone/>
            </a:pPr>
            <a:r>
              <a:rPr lang="en-US" dirty="0" smtClean="0"/>
              <a:t>There are three ways of inserting a style sheet:</a:t>
            </a:r>
          </a:p>
          <a:p>
            <a:pPr lvl="0">
              <a:spcBef>
                <a:spcPts val="439"/>
              </a:spcBef>
              <a:buNone/>
            </a:pPr>
            <a:endParaRPr lang="en-US" dirty="0" smtClean="0"/>
          </a:p>
          <a:p>
            <a:pPr lvl="0">
              <a:spcBef>
                <a:spcPts val="439"/>
              </a:spcBef>
              <a:buClr>
                <a:srgbClr val="FC0014"/>
              </a:buClr>
              <a:buSzPct val="100000"/>
              <a:buAutoNum type="arabicParenR"/>
            </a:pPr>
            <a:r>
              <a:rPr lang="en-US" dirty="0" smtClean="0"/>
              <a:t> Inline style</a:t>
            </a:r>
          </a:p>
          <a:p>
            <a:pPr lvl="0">
              <a:spcBef>
                <a:spcPts val="439"/>
              </a:spcBef>
              <a:buClr>
                <a:srgbClr val="FC0014"/>
              </a:buClr>
              <a:buSzPct val="100000"/>
              <a:buAutoNum type="arabicParenR"/>
            </a:pPr>
            <a:r>
              <a:rPr lang="en-US" dirty="0" smtClean="0"/>
              <a:t> Internal style sheet</a:t>
            </a:r>
          </a:p>
          <a:p>
            <a:pPr lvl="0">
              <a:spcBef>
                <a:spcPts val="439"/>
              </a:spcBef>
              <a:buClr>
                <a:srgbClr val="FC0014"/>
              </a:buClr>
              <a:buSzPct val="100000"/>
              <a:buAutoNum type="arabicParenR"/>
            </a:pPr>
            <a:r>
              <a:rPr lang="en-US" dirty="0" smtClean="0"/>
              <a:t> External style sheet</a:t>
            </a:r>
            <a:endParaRPr lang="en-US" dirty="0"/>
          </a:p>
        </p:txBody>
      </p:sp>
    </p:spTree>
    <p:extLst>
      <p:ext uri="{BB962C8B-B14F-4D97-AF65-F5344CB8AC3E}">
        <p14:creationId xmlns:p14="http://schemas.microsoft.com/office/powerpoint/2010/main" val="3835861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a:t>
            </a:r>
            <a:endParaRPr lang="en-US" dirty="0"/>
          </a:p>
        </p:txBody>
      </p:sp>
      <p:sp>
        <p:nvSpPr>
          <p:cNvPr id="3" name="Content Placeholder 2"/>
          <p:cNvSpPr>
            <a:spLocks noGrp="1"/>
          </p:cNvSpPr>
          <p:nvPr>
            <p:ph idx="1"/>
          </p:nvPr>
        </p:nvSpPr>
        <p:spPr/>
        <p:txBody>
          <a:bodyPr>
            <a:normAutofit lnSpcReduction="10000"/>
          </a:bodyPr>
          <a:lstStyle/>
          <a:p>
            <a:pPr marL="342900" indent="-342900" algn="just"/>
            <a:r>
              <a:rPr lang="en-US" dirty="0" smtClean="0"/>
              <a:t>An inline style loses many of the advantages of style sheets by mixing content with presentation. Use this method sparingly!</a:t>
            </a:r>
          </a:p>
          <a:p>
            <a:pPr marL="342900" indent="-342900" algn="just"/>
            <a:r>
              <a:rPr lang="en-US" dirty="0" smtClean="0"/>
              <a:t>To use inline styles you use the style attribute in the relevant tag. The style attribute can contain any CSS property. The example shows how to change the color and the left margin of a paragraph</a:t>
            </a:r>
          </a:p>
          <a:p>
            <a:pPr marL="342720" lvl="0" indent="-342720">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3600" dirty="0" smtClean="0">
                <a:solidFill>
                  <a:srgbClr val="FFFFFF"/>
                </a:solidFill>
              </a:rPr>
              <a:t> </a:t>
            </a:r>
            <a:r>
              <a:rPr lang="en-US" sz="3600" dirty="0" smtClean="0">
                <a:solidFill>
                  <a:srgbClr val="FF3333"/>
                </a:solidFill>
              </a:rPr>
              <a:t>&lt;p</a:t>
            </a:r>
            <a:r>
              <a:rPr lang="en-US" sz="3600" b="1" dirty="0" smtClean="0">
                <a:solidFill>
                  <a:srgbClr val="FF3333"/>
                </a:solidFill>
              </a:rPr>
              <a:t> </a:t>
            </a:r>
            <a:r>
              <a:rPr lang="en-US" sz="3600" dirty="0" smtClean="0">
                <a:solidFill>
                  <a:srgbClr val="FF3333"/>
                </a:solidFill>
              </a:rPr>
              <a:t>style=“text-align: center; font-	weight: bold; color: yellow;”&gt;</a:t>
            </a:r>
            <a:r>
              <a:rPr lang="en-US" sz="3600" dirty="0" smtClean="0"/>
              <a:t>This is a paragraph.</a:t>
            </a:r>
            <a:r>
              <a:rPr lang="en-US" sz="3600" dirty="0" smtClean="0">
                <a:solidFill>
                  <a:srgbClr val="FF6633"/>
                </a:solidFill>
              </a:rPr>
              <a:t>&lt;/p&gt;</a:t>
            </a:r>
            <a:endParaRPr lang="en-US" sz="3600" dirty="0">
              <a:solidFill>
                <a:srgbClr val="FF6633"/>
              </a:solidFill>
            </a:endParaRPr>
          </a:p>
        </p:txBody>
      </p:sp>
    </p:spTree>
    <p:extLst>
      <p:ext uri="{BB962C8B-B14F-4D97-AF65-F5344CB8AC3E}">
        <p14:creationId xmlns:p14="http://schemas.microsoft.com/office/powerpoint/2010/main" val="318448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style sheet</a:t>
            </a:r>
            <a:endParaRPr lang="en-US" dirty="0"/>
          </a:p>
        </p:txBody>
      </p:sp>
      <p:sp>
        <p:nvSpPr>
          <p:cNvPr id="3" name="Content Placeholder 2"/>
          <p:cNvSpPr>
            <a:spLocks noGrp="1"/>
          </p:cNvSpPr>
          <p:nvPr>
            <p:ph idx="1"/>
          </p:nvPr>
        </p:nvSpPr>
        <p:spPr/>
        <p:txBody>
          <a:bodyPr>
            <a:normAutofit fontScale="92500" lnSpcReduction="10000"/>
          </a:bodyPr>
          <a:lstStyle/>
          <a:p>
            <a:pPr lvl="0">
              <a:spcBef>
                <a:spcPts val="439"/>
              </a:spcBef>
              <a:buNone/>
            </a:pPr>
            <a:r>
              <a:rPr lang="en-US" dirty="0" smtClean="0"/>
              <a:t>An internal style sheet should be used when a single document has a unique style. You define internal styles in the head section of an HTML page, by using the &lt;style&gt; tag, like this:</a:t>
            </a:r>
          </a:p>
          <a:p>
            <a:pPr lvl="0">
              <a:spcBef>
                <a:spcPts val="439"/>
              </a:spcBef>
              <a:buNone/>
            </a:pPr>
            <a:r>
              <a:rPr lang="en-US" dirty="0" smtClean="0">
                <a:solidFill>
                  <a:srgbClr val="FF6633"/>
                </a:solidFill>
              </a:rPr>
              <a:t>&lt;head&gt;</a:t>
            </a:r>
          </a:p>
          <a:p>
            <a:pPr lvl="0">
              <a:spcBef>
                <a:spcPts val="439"/>
              </a:spcBef>
              <a:buNone/>
            </a:pPr>
            <a:r>
              <a:rPr lang="en-US" dirty="0" smtClean="0">
                <a:solidFill>
                  <a:srgbClr val="FF6633"/>
                </a:solidFill>
              </a:rPr>
              <a:t>  	&lt;style type=“text/</a:t>
            </a:r>
            <a:r>
              <a:rPr lang="en-US" dirty="0" err="1" smtClean="0">
                <a:solidFill>
                  <a:srgbClr val="FF6633"/>
                </a:solidFill>
              </a:rPr>
              <a:t>css</a:t>
            </a:r>
            <a:r>
              <a:rPr lang="en-US" dirty="0" smtClean="0">
                <a:solidFill>
                  <a:srgbClr val="FF6633"/>
                </a:solidFill>
              </a:rPr>
              <a:t>”&gt;</a:t>
            </a:r>
          </a:p>
          <a:p>
            <a:pPr lvl="0">
              <a:spcBef>
                <a:spcPts val="439"/>
              </a:spcBef>
              <a:buNone/>
            </a:pPr>
            <a:r>
              <a:rPr lang="en-US" dirty="0" smtClean="0"/>
              <a:t>      p {margin-left:20px;}</a:t>
            </a:r>
          </a:p>
          <a:p>
            <a:pPr lvl="0">
              <a:spcBef>
                <a:spcPts val="439"/>
              </a:spcBef>
              <a:buNone/>
            </a:pPr>
            <a:r>
              <a:rPr lang="en-US" dirty="0" smtClean="0">
                <a:solidFill>
                  <a:srgbClr val="FF6633"/>
                </a:solidFill>
              </a:rPr>
              <a:t>	&lt;/style&gt;</a:t>
            </a:r>
          </a:p>
          <a:p>
            <a:pPr lvl="0">
              <a:spcBef>
                <a:spcPts val="439"/>
              </a:spcBef>
              <a:buNone/>
            </a:pPr>
            <a:r>
              <a:rPr lang="en-US" dirty="0" smtClean="0">
                <a:solidFill>
                  <a:srgbClr val="FF6633"/>
                </a:solidFill>
              </a:rPr>
              <a:t>&lt;/head&gt;</a:t>
            </a:r>
            <a:endParaRPr lang="en-US" dirty="0"/>
          </a:p>
        </p:txBody>
      </p:sp>
    </p:spTree>
    <p:extLst>
      <p:ext uri="{BB962C8B-B14F-4D97-AF65-F5344CB8AC3E}">
        <p14:creationId xmlns:p14="http://schemas.microsoft.com/office/powerpoint/2010/main" val="288145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style sheet</a:t>
            </a:r>
            <a:endParaRPr lang="en-US" dirty="0"/>
          </a:p>
        </p:txBody>
      </p:sp>
      <p:sp>
        <p:nvSpPr>
          <p:cNvPr id="3" name="Content Placeholder 2"/>
          <p:cNvSpPr>
            <a:spLocks noGrp="1"/>
          </p:cNvSpPr>
          <p:nvPr>
            <p:ph idx="1"/>
          </p:nvPr>
        </p:nvSpPr>
        <p:spPr/>
        <p:txBody>
          <a:bodyPr>
            <a:normAutofit lnSpcReduction="10000"/>
          </a:bodyPr>
          <a:lstStyle/>
          <a:p>
            <a:pPr lvl="0" algn="just">
              <a:spcBef>
                <a:spcPts val="439"/>
              </a:spcBef>
              <a:buNone/>
            </a:pPr>
            <a:r>
              <a:rPr lang="en-US" dirty="0" smtClean="0"/>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lvl="0">
              <a:spcBef>
                <a:spcPts val="439"/>
              </a:spcBef>
              <a:buNone/>
            </a:pPr>
            <a:r>
              <a:rPr lang="en-US" dirty="0" smtClean="0">
                <a:solidFill>
                  <a:srgbClr val="FF6633"/>
                </a:solidFill>
              </a:rPr>
              <a:t>&lt;head&gt;</a:t>
            </a:r>
          </a:p>
          <a:p>
            <a:pPr lvl="0">
              <a:spcBef>
                <a:spcPts val="439"/>
              </a:spcBef>
              <a:buNone/>
            </a:pPr>
            <a:r>
              <a:rPr lang="en-US" dirty="0" smtClean="0"/>
              <a:t>&lt;link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="style.css"&gt;</a:t>
            </a:r>
          </a:p>
          <a:p>
            <a:pPr lvl="0">
              <a:spcBef>
                <a:spcPts val="439"/>
              </a:spcBef>
              <a:buNone/>
            </a:pPr>
            <a:r>
              <a:rPr lang="en-US" dirty="0" smtClean="0"/>
              <a:t>&lt;link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="mystyle.css"&gt;</a:t>
            </a:r>
          </a:p>
          <a:p>
            <a:pPr lvl="0">
              <a:spcBef>
                <a:spcPts val="439"/>
              </a:spcBef>
              <a:buNone/>
            </a:pPr>
            <a:r>
              <a:rPr lang="en-US" dirty="0" smtClean="0">
                <a:solidFill>
                  <a:srgbClr val="FF6633"/>
                </a:solidFill>
              </a:rPr>
              <a:t>&lt;/head&gt;</a:t>
            </a:r>
            <a:endParaRPr lang="en-US" dirty="0">
              <a:solidFill>
                <a:srgbClr val="FF6633"/>
              </a:solidFill>
            </a:endParaRPr>
          </a:p>
        </p:txBody>
      </p:sp>
    </p:spTree>
    <p:extLst>
      <p:ext uri="{BB962C8B-B14F-4D97-AF65-F5344CB8AC3E}">
        <p14:creationId xmlns:p14="http://schemas.microsoft.com/office/powerpoint/2010/main" val="1663753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order</a:t>
            </a:r>
            <a:endParaRPr lang="en-US" dirty="0"/>
          </a:p>
        </p:txBody>
      </p:sp>
      <p:sp>
        <p:nvSpPr>
          <p:cNvPr id="3" name="Content Placeholder 2"/>
          <p:cNvSpPr>
            <a:spLocks noGrp="1"/>
          </p:cNvSpPr>
          <p:nvPr>
            <p:ph idx="1"/>
          </p:nvPr>
        </p:nvSpPr>
        <p:spPr>
          <a:xfrm>
            <a:off x="1025236" y="2535381"/>
            <a:ext cx="10328563" cy="3641581"/>
          </a:xfrm>
        </p:spPr>
        <p:txBody>
          <a:bodyPr>
            <a:normAutofit/>
          </a:bodyPr>
          <a:lstStyle/>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Browser default</a:t>
            </a:r>
          </a:p>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External style sheet</a:t>
            </a:r>
          </a:p>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Internal style sheet (in the head section)</a:t>
            </a:r>
          </a:p>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Inline style (inside an HTML element</a:t>
            </a:r>
            <a:r>
              <a:rPr lang="en-US" dirty="0" smtClean="0">
                <a:latin typeface="Arial" pitchFamily="18"/>
                <a:ea typeface="Microsoft YaHei" pitchFamily="2"/>
                <a:cs typeface="Mangal" pitchFamily="2"/>
              </a:rPr>
              <a:t>)</a:t>
            </a:r>
          </a:p>
          <a:p>
            <a:pPr marL="0" lvl="0" indent="0" hangingPunct="0">
              <a:lnSpc>
                <a:spcPct val="100000"/>
              </a:lnSpc>
              <a:spcBef>
                <a:spcPts val="0"/>
              </a:spcBef>
              <a:buSzPct val="100000"/>
              <a:buNone/>
            </a:pPr>
            <a:endParaRPr lang="en-US" dirty="0">
              <a:latin typeface="Arial" pitchFamily="18"/>
              <a:ea typeface="Microsoft YaHei" pitchFamily="2"/>
              <a:cs typeface="Mangal" pitchFamily="2"/>
            </a:endParaRPr>
          </a:p>
          <a:p>
            <a:pPr marL="0" lvl="0" indent="0" hangingPunct="0">
              <a:lnSpc>
                <a:spcPct val="100000"/>
              </a:lnSpc>
              <a:spcBef>
                <a:spcPts val="0"/>
              </a:spcBef>
              <a:buSzPct val="100000"/>
              <a:buNone/>
            </a:pPr>
            <a:r>
              <a:rPr lang="en-US" sz="2400" dirty="0" smtClean="0">
                <a:latin typeface="Arial" pitchFamily="18"/>
                <a:ea typeface="Microsoft YaHei" pitchFamily="2"/>
                <a:cs typeface="Mangal" pitchFamily="2"/>
              </a:rPr>
              <a:t>An </a:t>
            </a:r>
            <a:r>
              <a:rPr lang="en-US" sz="2400" dirty="0">
                <a:latin typeface="Arial" pitchFamily="18"/>
                <a:ea typeface="Microsoft YaHei" pitchFamily="2"/>
                <a:cs typeface="Mangal" pitchFamily="2"/>
              </a:rPr>
              <a:t>inline style (inside an HTML element) has the highest priority, which </a:t>
            </a:r>
            <a:br>
              <a:rPr lang="en-US" sz="2400" dirty="0">
                <a:latin typeface="Arial" pitchFamily="18"/>
                <a:ea typeface="Microsoft YaHei" pitchFamily="2"/>
                <a:cs typeface="Mangal" pitchFamily="2"/>
              </a:rPr>
            </a:br>
            <a:r>
              <a:rPr lang="en-US" sz="2400" dirty="0">
                <a:latin typeface="Arial" pitchFamily="18"/>
                <a:ea typeface="Microsoft YaHei" pitchFamily="2"/>
                <a:cs typeface="Mangal" pitchFamily="2"/>
              </a:rPr>
              <a:t>means that it will override a style defined inside the &lt;head&gt; tag, or in an </a:t>
            </a:r>
            <a:br>
              <a:rPr lang="en-US" sz="2400" dirty="0">
                <a:latin typeface="Arial" pitchFamily="18"/>
                <a:ea typeface="Microsoft YaHei" pitchFamily="2"/>
                <a:cs typeface="Mangal" pitchFamily="2"/>
              </a:rPr>
            </a:br>
            <a:r>
              <a:rPr lang="en-US" sz="2400" dirty="0">
                <a:latin typeface="Arial" pitchFamily="18"/>
                <a:ea typeface="Microsoft YaHei" pitchFamily="2"/>
                <a:cs typeface="Mangal" pitchFamily="2"/>
              </a:rPr>
              <a:t>external style sheet, or in a browser</a:t>
            </a:r>
          </a:p>
        </p:txBody>
      </p:sp>
    </p:spTree>
    <p:extLst>
      <p:ext uri="{BB962C8B-B14F-4D97-AF65-F5344CB8AC3E}">
        <p14:creationId xmlns:p14="http://schemas.microsoft.com/office/powerpoint/2010/main" val="699998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365125"/>
            <a:ext cx="10515600" cy="1325563"/>
          </a:xfrm>
        </p:spPr>
        <p:txBody>
          <a:bodyPr/>
          <a:lstStyle/>
          <a:p>
            <a:pPr lvl="0"/>
            <a:r>
              <a:rPr lang="en-US"/>
              <a:t>CSS Box Model</a:t>
            </a:r>
          </a:p>
        </p:txBody>
      </p:sp>
      <p:sp>
        <p:nvSpPr>
          <p:cNvPr id="3" name="Content Placeholder 2"/>
          <p:cNvSpPr txBox="1">
            <a:spLocks noGrp="1"/>
          </p:cNvSpPr>
          <p:nvPr>
            <p:ph type="body" idx="4294967295"/>
          </p:nvPr>
        </p:nvSpPr>
        <p:spPr>
          <a:xfrm>
            <a:off x="581890" y="1925780"/>
            <a:ext cx="9933709" cy="4209618"/>
          </a:xfrm>
        </p:spPr>
        <p:txBody>
          <a:bodyPr/>
          <a:lstStyle/>
          <a:p>
            <a:pPr algn="just" hangingPunct="0"/>
            <a:r>
              <a:rPr lang="en-US" dirty="0" smtClean="0">
                <a:latin typeface="Arial" pitchFamily="18"/>
                <a:ea typeface="Microsoft YaHei" pitchFamily="2"/>
                <a:cs typeface="Mangal" pitchFamily="2"/>
              </a:rPr>
              <a:t>All HTML elements can be considered as boxes. In CSS, the term "box model" is used when talking about design and layout.</a:t>
            </a:r>
          </a:p>
          <a:p>
            <a:pPr algn="just" hangingPunct="0"/>
            <a:r>
              <a:rPr lang="en-US" dirty="0" smtClean="0">
                <a:latin typeface="Arial" pitchFamily="18"/>
                <a:ea typeface="Microsoft YaHei" pitchFamily="2"/>
                <a:cs typeface="Mangal" pitchFamily="2"/>
              </a:rPr>
              <a:t>The CSS box model is essentially a box that wraps around HTML elements, and it consists of: margins, borders, padding, and the actual content.</a:t>
            </a:r>
          </a:p>
          <a:p>
            <a:pPr algn="just" hangingPunct="0"/>
            <a:r>
              <a:rPr lang="en-US" dirty="0" smtClean="0">
                <a:latin typeface="Arial" pitchFamily="18"/>
                <a:ea typeface="Microsoft YaHei" pitchFamily="2"/>
                <a:cs typeface="Mangal" pitchFamily="2"/>
              </a:rPr>
              <a:t>The box model allows us to place a border around elements and space elements in relation to other elements.</a:t>
            </a:r>
            <a:endParaRPr lang="en-US" dirty="0"/>
          </a:p>
          <a:p>
            <a:pPr>
              <a:spcBef>
                <a:spcPts val="439"/>
              </a:spcBef>
              <a:buNone/>
            </a:pPr>
            <a:endParaRPr lang="en-US" dirty="0"/>
          </a:p>
          <a:p>
            <a:pPr>
              <a:spcBef>
                <a:spcPts val="439"/>
              </a:spcBef>
              <a:buNone/>
            </a:pPr>
            <a:endParaRPr lang="en-US" dirty="0"/>
          </a:p>
        </p:txBody>
      </p:sp>
    </p:spTree>
    <p:extLst>
      <p:ext uri="{BB962C8B-B14F-4D97-AF65-F5344CB8AC3E}">
        <p14:creationId xmlns:p14="http://schemas.microsoft.com/office/powerpoint/2010/main" val="228856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pic>
        <p:nvPicPr>
          <p:cNvPr id="4" name="Content Placeholder 3"/>
          <p:cNvPicPr>
            <a:picLocks noGrp="1" noChangeAspect="1"/>
          </p:cNvPicPr>
          <p:nvPr>
            <p:ph idx="1"/>
          </p:nvPr>
        </p:nvPicPr>
        <p:blipFill>
          <a:blip r:embed="rId2">
            <a:lum bright="-50000"/>
            <a:alphaModFix/>
          </a:blip>
          <a:srcRect/>
          <a:stretch>
            <a:fillRect/>
          </a:stretch>
        </p:blipFill>
        <p:spPr>
          <a:xfrm>
            <a:off x="1854925" y="1886134"/>
            <a:ext cx="6638109" cy="3972808"/>
          </a:xfrm>
          <a:prstGeom prst="rect">
            <a:avLst/>
          </a:prstGeom>
          <a:noFill/>
          <a:ln>
            <a:noFill/>
          </a:ln>
        </p:spPr>
      </p:pic>
    </p:spTree>
    <p:extLst>
      <p:ext uri="{BB962C8B-B14F-4D97-AF65-F5344CB8AC3E}">
        <p14:creationId xmlns:p14="http://schemas.microsoft.com/office/powerpoint/2010/main" val="670567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Padding, Border and Content</a:t>
            </a:r>
          </a:p>
        </p:txBody>
      </p:sp>
      <p:sp>
        <p:nvSpPr>
          <p:cNvPr id="3" name="Content Placeholder 2"/>
          <p:cNvSpPr>
            <a:spLocks noGrp="1"/>
          </p:cNvSpPr>
          <p:nvPr>
            <p:ph idx="1"/>
          </p:nvPr>
        </p:nvSpPr>
        <p:spPr/>
        <p:txBody>
          <a:bodyPr>
            <a:normAutofit fontScale="85000" lnSpcReduction="20000"/>
          </a:bodyPr>
          <a:lstStyle/>
          <a:p>
            <a:pPr marL="0" lvl="0" indent="0" hangingPunct="0">
              <a:lnSpc>
                <a:spcPct val="100000"/>
              </a:lnSpc>
              <a:spcBef>
                <a:spcPts val="0"/>
              </a:spcBef>
              <a:buNone/>
            </a:pPr>
            <a:r>
              <a:rPr lang="en-US" sz="1800" dirty="0">
                <a:latin typeface="Arial" pitchFamily="18"/>
                <a:ea typeface="Microsoft YaHei" pitchFamily="2"/>
                <a:cs typeface="Mangal" pitchFamily="2"/>
              </a:rPr>
              <a:t>Explanation of the different parts:</a:t>
            </a:r>
          </a:p>
          <a:p>
            <a:pPr marL="0" lvl="0" indent="0" hangingPunct="0">
              <a:lnSpc>
                <a:spcPct val="100000"/>
              </a:lnSpc>
              <a:spcBef>
                <a:spcPts val="0"/>
              </a:spcBef>
              <a:buNone/>
            </a:pPr>
            <a:endParaRPr lang="en-US" sz="1800" dirty="0">
              <a:latin typeface="Arial" pitchFamily="18"/>
              <a:ea typeface="Microsoft YaHei" pitchFamily="2"/>
              <a:cs typeface="Mangal" pitchFamily="2"/>
            </a:endParaRPr>
          </a:p>
          <a:p>
            <a:pPr marL="640080" lvl="1">
              <a:lnSpc>
                <a:spcPct val="100000"/>
              </a:lnSpc>
              <a:spcBef>
                <a:spcPct val="20000"/>
              </a:spcBef>
              <a:buClr>
                <a:srgbClr val="FC0014"/>
              </a:buClr>
              <a:buSzPct val="45000"/>
              <a:buFont typeface="Wingdings" charset="2"/>
              <a:buChar char="ü"/>
            </a:pPr>
            <a:r>
              <a:rPr lang="en-US" sz="2000" dirty="0" smtClean="0"/>
              <a:t>Margin - Clears an area around the border. The margin does not have a background color, it is completely transparent</a:t>
            </a:r>
          </a:p>
          <a:p>
            <a:pPr marL="640080" lvl="1">
              <a:lnSpc>
                <a:spcPct val="100000"/>
              </a:lnSpc>
              <a:spcBef>
                <a:spcPct val="20000"/>
              </a:spcBef>
              <a:buClr>
                <a:srgbClr val="FC0014"/>
              </a:buClr>
              <a:buSzPct val="45000"/>
              <a:buFont typeface="Wingdings" charset="2"/>
              <a:buChar char="ü"/>
            </a:pPr>
            <a:endParaRPr lang="en-US" sz="2000" dirty="0" smtClean="0"/>
          </a:p>
          <a:p>
            <a:pPr marL="640080" lvl="1">
              <a:lnSpc>
                <a:spcPct val="100000"/>
              </a:lnSpc>
              <a:spcBef>
                <a:spcPct val="20000"/>
              </a:spcBef>
              <a:buClr>
                <a:srgbClr val="FC0014"/>
              </a:buClr>
              <a:buSzPct val="45000"/>
              <a:buFont typeface="Wingdings" charset="2"/>
              <a:buChar char="ü"/>
            </a:pPr>
            <a:r>
              <a:rPr lang="en-US" sz="2000" dirty="0" smtClean="0"/>
              <a:t>Border - A border that goes around the padding and content. The border is inherited from the color property of the box</a:t>
            </a:r>
          </a:p>
          <a:p>
            <a:pPr marL="640080" lvl="1">
              <a:lnSpc>
                <a:spcPct val="100000"/>
              </a:lnSpc>
              <a:spcBef>
                <a:spcPct val="20000"/>
              </a:spcBef>
              <a:buClr>
                <a:srgbClr val="FC0014"/>
              </a:buClr>
              <a:buSzPct val="45000"/>
              <a:buFont typeface="Wingdings" charset="2"/>
              <a:buChar char="ü"/>
            </a:pPr>
            <a:endParaRPr lang="en-US" sz="2000" dirty="0" smtClean="0"/>
          </a:p>
          <a:p>
            <a:pPr marL="640080" lvl="1">
              <a:lnSpc>
                <a:spcPct val="100000"/>
              </a:lnSpc>
              <a:spcBef>
                <a:spcPct val="20000"/>
              </a:spcBef>
              <a:buClr>
                <a:srgbClr val="FC0014"/>
              </a:buClr>
              <a:buSzPct val="45000"/>
              <a:buFont typeface="Wingdings" charset="2"/>
              <a:buChar char="ü"/>
            </a:pPr>
            <a:r>
              <a:rPr lang="en-US" sz="2000" dirty="0" smtClean="0"/>
              <a:t>Padding - Clears an area around the content. The padding is affected by the background color of the box</a:t>
            </a:r>
          </a:p>
          <a:p>
            <a:pPr marL="640080" lvl="1">
              <a:lnSpc>
                <a:spcPct val="100000"/>
              </a:lnSpc>
              <a:spcBef>
                <a:spcPct val="20000"/>
              </a:spcBef>
              <a:buClr>
                <a:srgbClr val="FC0014"/>
              </a:buClr>
              <a:buSzPct val="45000"/>
              <a:buFont typeface="Wingdings" charset="2"/>
              <a:buChar char="ü"/>
            </a:pPr>
            <a:endParaRPr lang="en-US" sz="2000" dirty="0" smtClean="0"/>
          </a:p>
          <a:p>
            <a:pPr marL="640080" lvl="1">
              <a:lnSpc>
                <a:spcPct val="100000"/>
              </a:lnSpc>
              <a:spcBef>
                <a:spcPct val="20000"/>
              </a:spcBef>
              <a:buClr>
                <a:srgbClr val="FC0014"/>
              </a:buClr>
              <a:buSzPct val="45000"/>
              <a:buFont typeface="Wingdings" charset="2"/>
              <a:buChar char="ü"/>
            </a:pPr>
            <a:r>
              <a:rPr lang="en-US" sz="2000" dirty="0" smtClean="0"/>
              <a:t>Content - The content of the box, where text and images appear</a:t>
            </a:r>
            <a:endParaRPr lang="en-US" sz="2000" dirty="0"/>
          </a:p>
        </p:txBody>
      </p:sp>
    </p:spTree>
    <p:extLst>
      <p:ext uri="{BB962C8B-B14F-4D97-AF65-F5344CB8AC3E}">
        <p14:creationId xmlns:p14="http://schemas.microsoft.com/office/powerpoint/2010/main" val="568476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pPr marL="0" lvl="0" indent="0" hangingPunct="0">
              <a:lnSpc>
                <a:spcPct val="100000"/>
              </a:lnSpc>
              <a:spcBef>
                <a:spcPts val="0"/>
              </a:spcBef>
              <a:buNone/>
            </a:pPr>
            <a:r>
              <a:rPr lang="en-US" b="1" dirty="0">
                <a:latin typeface="Arial" pitchFamily="18"/>
                <a:ea typeface="Microsoft YaHei" pitchFamily="2"/>
                <a:cs typeface="Mangal" pitchFamily="2"/>
              </a:rPr>
              <a:t>CSS Saves a Lot of Work</a:t>
            </a:r>
            <a:r>
              <a:rPr lang="en-US" b="1" dirty="0" smtClean="0">
                <a:latin typeface="Arial" pitchFamily="18"/>
                <a:ea typeface="Microsoft YaHei" pitchFamily="2"/>
                <a:cs typeface="Mangal" pitchFamily="2"/>
              </a:rPr>
              <a:t>!</a:t>
            </a:r>
          </a:p>
          <a:p>
            <a:pPr marL="0" lvl="0" indent="0" hangingPunct="0">
              <a:lnSpc>
                <a:spcPct val="100000"/>
              </a:lnSpc>
              <a:spcBef>
                <a:spcPts val="0"/>
              </a:spcBef>
              <a:buNone/>
            </a:pPr>
            <a:endParaRPr lang="en-US" b="1" dirty="0">
              <a:latin typeface="Arial" pitchFamily="18"/>
              <a:ea typeface="Microsoft YaHei" pitchFamily="2"/>
              <a:cs typeface="Mangal" pitchFamily="2"/>
            </a:endParaRPr>
          </a:p>
        </p:txBody>
      </p:sp>
      <p:sp>
        <p:nvSpPr>
          <p:cNvPr id="4" name="TextBox 3"/>
          <p:cNvSpPr txBox="1"/>
          <p:nvPr/>
        </p:nvSpPr>
        <p:spPr>
          <a:xfrm>
            <a:off x="1115291" y="2710945"/>
            <a:ext cx="8338863" cy="3010909"/>
          </a:xfrm>
          <a:prstGeom prst="rect">
            <a:avLst/>
          </a:prstGeom>
          <a:noFill/>
          <a:ln>
            <a:noFill/>
          </a:ln>
        </p:spPr>
        <p:txBody>
          <a:bodyPr vert="horz" wrap="none" lIns="90000" tIns="45000" rIns="90000" bIns="45000" anchorCtr="0" compatLnSpc="0">
            <a:spAutoFit/>
          </a:bodyPr>
          <a:lstStyle/>
          <a:p>
            <a:pPr marL="0" marR="0" lvl="0" indent="0" algn="just" rtl="0" hangingPunct="0">
              <a:lnSpc>
                <a:spcPct val="100000"/>
              </a:lnSpc>
              <a:spcBef>
                <a:spcPts val="0"/>
              </a:spcBef>
              <a:spcAft>
                <a:spcPts val="0"/>
              </a:spcAft>
              <a:buNone/>
              <a:tabLst/>
            </a:pPr>
            <a:endParaRPr lang="en-US" sz="1800" b="0" i="0" u="none" strike="noStrike" kern="1200" dirty="0" smtClean="0">
              <a:ln>
                <a:noFill/>
              </a:ln>
              <a:latin typeface="Arial" pitchFamily="18"/>
              <a:ea typeface="Microsoft YaHei" pitchFamily="2"/>
              <a:cs typeface="Mangal" pitchFamily="2"/>
            </a:endParaRPr>
          </a:p>
          <a:p>
            <a:pPr marL="0" marR="0" lvl="0" indent="0" algn="just" rtl="0" hangingPunct="0">
              <a:lnSpc>
                <a:spcPct val="100000"/>
              </a:lnSpc>
              <a:spcBef>
                <a:spcPts val="0"/>
              </a:spcBef>
              <a:spcAft>
                <a:spcPts val="0"/>
              </a:spcAft>
              <a:buNone/>
              <a:tabLst/>
            </a:pPr>
            <a:endParaRPr lang="en-US" dirty="0">
              <a:latin typeface="Arial" pitchFamily="18"/>
              <a:ea typeface="Microsoft YaHei" pitchFamily="2"/>
              <a:cs typeface="Mangal" pitchFamily="2"/>
            </a:endParaRPr>
          </a:p>
          <a:p>
            <a:pPr marL="0" marR="0" lvl="0" indent="0" algn="just" rtl="0" hangingPunct="0">
              <a:lnSpc>
                <a:spcPct val="100000"/>
              </a:lnSpc>
              <a:spcBef>
                <a:spcPts val="0"/>
              </a:spcBef>
              <a:spcAft>
                <a:spcPts val="0"/>
              </a:spcAft>
              <a:buNone/>
              <a:tabLst/>
            </a:pPr>
            <a:r>
              <a:rPr lang="en-US" sz="1800" b="0" i="0" u="none" strike="noStrike" kern="1200" dirty="0" smtClean="0">
                <a:ln>
                  <a:noFill/>
                </a:ln>
                <a:latin typeface="Arial" pitchFamily="18"/>
                <a:ea typeface="Microsoft YaHei" pitchFamily="2"/>
                <a:cs typeface="Mangal" pitchFamily="2"/>
              </a:rPr>
              <a:t> CSS defines </a:t>
            </a:r>
            <a:r>
              <a:rPr lang="en-US" sz="1800" b="0" i="0" u="none" strike="noStrike" kern="1200" dirty="0">
                <a:ln>
                  <a:noFill/>
                </a:ln>
                <a:latin typeface="Arial" pitchFamily="18"/>
                <a:ea typeface="Microsoft YaHei" pitchFamily="2"/>
                <a:cs typeface="Mangal" pitchFamily="2"/>
              </a:rPr>
              <a:t>HOW HTML elements are to be displayed.</a:t>
            </a:r>
          </a:p>
          <a:p>
            <a:pPr marL="0" marR="0" lvl="0" indent="0" algn="just"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algn="just"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Styles are normally saved in external .</a:t>
            </a:r>
            <a:r>
              <a:rPr lang="en-US" sz="1800" b="0" i="0" u="none" strike="noStrike" kern="1200" dirty="0" err="1">
                <a:ln>
                  <a:noFill/>
                </a:ln>
                <a:latin typeface="Arial" pitchFamily="18"/>
                <a:ea typeface="Microsoft YaHei" pitchFamily="2"/>
                <a:cs typeface="Mangal" pitchFamily="2"/>
              </a:rPr>
              <a:t>css</a:t>
            </a:r>
            <a:r>
              <a:rPr lang="en-US" sz="1800" b="0" i="0" u="none" strike="noStrike" kern="1200" dirty="0">
                <a:ln>
                  <a:noFill/>
                </a:ln>
                <a:latin typeface="Arial" pitchFamily="18"/>
                <a:ea typeface="Microsoft YaHei" pitchFamily="2"/>
                <a:cs typeface="Mangal" pitchFamily="2"/>
              </a:rPr>
              <a:t> files. External style sheets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enable </a:t>
            </a:r>
            <a:r>
              <a:rPr lang="en-US" sz="1800" b="0" i="0" u="none" strike="noStrike" kern="1200" dirty="0">
                <a:ln>
                  <a:noFill/>
                </a:ln>
                <a:latin typeface="Arial" pitchFamily="18"/>
                <a:ea typeface="Microsoft YaHei" pitchFamily="2"/>
                <a:cs typeface="Mangal" pitchFamily="2"/>
              </a:rPr>
              <a:t>you to change the appearance and layout of all the pages in a Web site,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just </a:t>
            </a:r>
            <a:r>
              <a:rPr lang="en-US" sz="1800" b="0" i="0" u="none" strike="noStrike" kern="1200" dirty="0">
                <a:ln>
                  <a:noFill/>
                </a:ln>
                <a:latin typeface="Arial" pitchFamily="18"/>
                <a:ea typeface="Microsoft YaHei" pitchFamily="2"/>
                <a:cs typeface="Mangal" pitchFamily="2"/>
              </a:rPr>
              <a:t>by editing one single file</a:t>
            </a:r>
            <a:r>
              <a:rPr lang="en-US" sz="1800" b="0" i="0" u="none" strike="noStrike" kern="1200" dirty="0" smtClean="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endParaRPr lang="en-US" dirty="0">
              <a:latin typeface="Arial" pitchFamily="18"/>
              <a:ea typeface="Microsoft YaHei" pitchFamily="2"/>
              <a:cs typeface="Mangal" pitchFamily="2"/>
            </a:endParaRPr>
          </a:p>
          <a:p>
            <a:pPr hangingPunct="0"/>
            <a:r>
              <a:rPr lang="en-US" b="1" dirty="0">
                <a:latin typeface="Arial" pitchFamily="18"/>
                <a:ea typeface="Microsoft YaHei" pitchFamily="2"/>
                <a:cs typeface="Mangal" pitchFamily="2"/>
              </a:rPr>
              <a:t>Site-wide consistency</a:t>
            </a:r>
          </a:p>
          <a:p>
            <a:pPr marL="0" marR="0" lvl="0" indent="0" rtl="0" hangingPunct="0">
              <a:lnSpc>
                <a:spcPct val="100000"/>
              </a:lnSpc>
              <a:spcBef>
                <a:spcPts val="0"/>
              </a:spcBef>
              <a:spcAft>
                <a:spcPts val="0"/>
              </a:spcAft>
              <a:buNone/>
              <a:tabLst/>
            </a:pPr>
            <a:endParaRPr lang="en-US" sz="1800" b="0" i="0" u="none" strike="noStrike" kern="1200" dirty="0" smtClean="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381344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Team: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5396" y="1982379"/>
            <a:ext cx="1733645" cy="227611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8583" y="1886940"/>
            <a:ext cx="1558182" cy="236583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0325" y="1886940"/>
            <a:ext cx="2469457" cy="237155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2713" y="1860814"/>
            <a:ext cx="2325767" cy="2325767"/>
          </a:xfrm>
          <a:prstGeom prst="rect">
            <a:avLst/>
          </a:prstGeom>
        </p:spPr>
      </p:pic>
      <p:sp>
        <p:nvSpPr>
          <p:cNvPr id="8" name="TextBox 7"/>
          <p:cNvSpPr txBox="1"/>
          <p:nvPr/>
        </p:nvSpPr>
        <p:spPr>
          <a:xfrm>
            <a:off x="1225396" y="4598126"/>
            <a:ext cx="1733645" cy="646331"/>
          </a:xfrm>
          <a:prstGeom prst="rect">
            <a:avLst/>
          </a:prstGeom>
          <a:noFill/>
        </p:spPr>
        <p:txBody>
          <a:bodyPr wrap="square" rtlCol="0">
            <a:spAutoFit/>
          </a:bodyPr>
          <a:lstStyle/>
          <a:p>
            <a:r>
              <a:rPr lang="en-US" dirty="0" smtClean="0"/>
              <a:t>Sai Kiran </a:t>
            </a:r>
          </a:p>
          <a:p>
            <a:r>
              <a:rPr lang="en-US" dirty="0" smtClean="0"/>
              <a:t>Doddapaneni</a:t>
            </a:r>
            <a:endParaRPr lang="en-US" dirty="0"/>
          </a:p>
        </p:txBody>
      </p:sp>
      <p:sp>
        <p:nvSpPr>
          <p:cNvPr id="9" name="TextBox 8"/>
          <p:cNvSpPr txBox="1"/>
          <p:nvPr/>
        </p:nvSpPr>
        <p:spPr>
          <a:xfrm>
            <a:off x="3588584" y="4581303"/>
            <a:ext cx="1688810" cy="646331"/>
          </a:xfrm>
          <a:prstGeom prst="rect">
            <a:avLst/>
          </a:prstGeom>
          <a:noFill/>
        </p:spPr>
        <p:txBody>
          <a:bodyPr wrap="square" rtlCol="0">
            <a:spAutoFit/>
          </a:bodyPr>
          <a:lstStyle/>
          <a:p>
            <a:r>
              <a:rPr lang="en-US" dirty="0" err="1" smtClean="0"/>
              <a:t>Nishanth</a:t>
            </a:r>
            <a:r>
              <a:rPr lang="en-US" dirty="0" smtClean="0"/>
              <a:t> Reddy  Devi Reddy</a:t>
            </a:r>
          </a:p>
        </p:txBody>
      </p:sp>
      <p:sp>
        <p:nvSpPr>
          <p:cNvPr id="11" name="TextBox 10"/>
          <p:cNvSpPr txBox="1"/>
          <p:nvPr/>
        </p:nvSpPr>
        <p:spPr>
          <a:xfrm>
            <a:off x="5590325" y="4581303"/>
            <a:ext cx="2469457" cy="646331"/>
          </a:xfrm>
          <a:prstGeom prst="rect">
            <a:avLst/>
          </a:prstGeom>
          <a:noFill/>
        </p:spPr>
        <p:txBody>
          <a:bodyPr wrap="square" rtlCol="0">
            <a:spAutoFit/>
          </a:bodyPr>
          <a:lstStyle/>
          <a:p>
            <a:r>
              <a:rPr lang="en-US" dirty="0" err="1" smtClean="0"/>
              <a:t>Yeshwanth</a:t>
            </a:r>
            <a:r>
              <a:rPr lang="en-US" dirty="0" smtClean="0"/>
              <a:t> Reddy </a:t>
            </a:r>
            <a:r>
              <a:rPr lang="en-US" dirty="0" err="1" smtClean="0"/>
              <a:t>Anumula</a:t>
            </a:r>
            <a:endParaRPr lang="en-US" dirty="0"/>
          </a:p>
        </p:txBody>
      </p:sp>
      <p:sp>
        <p:nvSpPr>
          <p:cNvPr id="12" name="TextBox 11"/>
          <p:cNvSpPr txBox="1"/>
          <p:nvPr/>
        </p:nvSpPr>
        <p:spPr>
          <a:xfrm>
            <a:off x="8672945" y="4598126"/>
            <a:ext cx="2025535" cy="646331"/>
          </a:xfrm>
          <a:prstGeom prst="rect">
            <a:avLst/>
          </a:prstGeom>
          <a:noFill/>
        </p:spPr>
        <p:txBody>
          <a:bodyPr wrap="square" rtlCol="0">
            <a:spAutoFit/>
          </a:bodyPr>
          <a:lstStyle/>
          <a:p>
            <a:r>
              <a:rPr lang="en-US" dirty="0" err="1" smtClean="0"/>
              <a:t>Millinder</a:t>
            </a:r>
            <a:r>
              <a:rPr lang="en-US" dirty="0" smtClean="0"/>
              <a:t> Reddy </a:t>
            </a:r>
          </a:p>
          <a:p>
            <a:r>
              <a:rPr lang="en-US" dirty="0" err="1" smtClean="0"/>
              <a:t>Maligi</a:t>
            </a:r>
            <a:r>
              <a:rPr lang="en-US" dirty="0" smtClean="0"/>
              <a:t> Reddy</a:t>
            </a:r>
            <a:endParaRPr lang="en-US" dirty="0"/>
          </a:p>
        </p:txBody>
      </p:sp>
    </p:spTree>
    <p:extLst>
      <p:ext uri="{BB962C8B-B14F-4D97-AF65-F5344CB8AC3E}">
        <p14:creationId xmlns:p14="http://schemas.microsoft.com/office/powerpoint/2010/main" val="88708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US" dirty="0" err="1" smtClean="0"/>
              <a:t>Animista</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This website contains CSS animations on-demand.</a:t>
            </a:r>
            <a:endParaRPr lang="en-US" dirty="0"/>
          </a:p>
          <a:p>
            <a:pPr marL="0" indent="0">
              <a:buNone/>
            </a:pPr>
            <a:r>
              <a:rPr lang="en-US" dirty="0" smtClean="0"/>
              <a:t>Open the link below:</a:t>
            </a:r>
          </a:p>
          <a:p>
            <a:pPr marL="0" indent="0">
              <a:buNone/>
            </a:pPr>
            <a:r>
              <a:rPr lang="en-US" dirty="0" smtClean="0">
                <a:hlinkClick r:id="rId2"/>
              </a:rPr>
              <a:t>http://animista.net/</a:t>
            </a:r>
            <a:endParaRPr lang="en-US" dirty="0"/>
          </a:p>
        </p:txBody>
      </p:sp>
    </p:spTree>
    <p:extLst>
      <p:ext uri="{BB962C8B-B14F-4D97-AF65-F5344CB8AC3E}">
        <p14:creationId xmlns:p14="http://schemas.microsoft.com/office/powerpoint/2010/main" val="3075544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05092"/>
          </a:xfrm>
        </p:spPr>
        <p:txBody>
          <a:bodyPr/>
          <a:lstStyle/>
          <a:p>
            <a:r>
              <a:rPr lang="en-US" dirty="0" smtClean="0"/>
              <a:t>Flexbox </a:t>
            </a:r>
            <a:r>
              <a:rPr lang="en-US" dirty="0" err="1" smtClean="0"/>
              <a:t>froggy</a:t>
            </a:r>
            <a:r>
              <a:rPr lang="en-US" dirty="0" smtClean="0"/>
              <a:t> : simple </a:t>
            </a:r>
            <a:r>
              <a:rPr lang="en-US" dirty="0" err="1" smtClean="0"/>
              <a:t>css</a:t>
            </a:r>
            <a:r>
              <a:rPr lang="en-US" dirty="0" smtClean="0"/>
              <a:t> game.</a:t>
            </a:r>
            <a:br>
              <a:rPr lang="en-US" dirty="0" smtClean="0"/>
            </a:br>
            <a:r>
              <a:rPr lang="en-US" dirty="0" smtClean="0"/>
              <a:t/>
            </a:r>
            <a:br>
              <a:rPr lang="en-US" dirty="0" smtClean="0"/>
            </a:br>
            <a:r>
              <a:rPr lang="en-US" sz="2800" dirty="0" smtClean="0">
                <a:hlinkClick r:id="rId2"/>
              </a:rPr>
              <a:t>https://flexboxfroggy.com</a:t>
            </a:r>
            <a:r>
              <a:rPr lang="en-US" dirty="0"/>
              <a:t/>
            </a:r>
            <a:br>
              <a:rPr lang="en-US" dirty="0"/>
            </a:br>
            <a:endParaRPr lang="en-US" dirty="0"/>
          </a:p>
        </p:txBody>
      </p:sp>
    </p:spTree>
    <p:extLst>
      <p:ext uri="{BB962C8B-B14F-4D97-AF65-F5344CB8AC3E}">
        <p14:creationId xmlns:p14="http://schemas.microsoft.com/office/powerpoint/2010/main" val="1173336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fi-FI" dirty="0"/>
              <a:t>Spinkit : </a:t>
            </a:r>
            <a:r>
              <a:rPr lang="fi-FI" dirty="0">
                <a:hlinkClick r:id="rId2"/>
              </a:rPr>
              <a:t>http://tobiasahlin.com/spinkit/</a:t>
            </a:r>
            <a:endParaRPr lang="fi-FI" dirty="0"/>
          </a:p>
          <a:p>
            <a:r>
              <a:rPr lang="fi-FI" dirty="0"/>
              <a:t>Powershow : </a:t>
            </a:r>
            <a:r>
              <a:rPr lang="fi-FI" dirty="0">
                <a:hlinkClick r:id="rId3"/>
              </a:rPr>
              <a:t>https://www.powershow.comg</a:t>
            </a:r>
            <a:endParaRPr lang="fi-FI" dirty="0"/>
          </a:p>
          <a:p>
            <a:r>
              <a:rPr lang="fi-FI" dirty="0"/>
              <a:t>Animista: </a:t>
            </a:r>
            <a:r>
              <a:rPr lang="fi-FI" dirty="0">
                <a:hlinkClick r:id="rId4"/>
              </a:rPr>
              <a:t>http://animista.net/</a:t>
            </a:r>
            <a:endParaRPr lang="fi-FI" dirty="0"/>
          </a:p>
          <a:p>
            <a:r>
              <a:rPr lang="fi-FI" dirty="0"/>
              <a:t>Flexbox froggy: </a:t>
            </a:r>
            <a:r>
              <a:rPr lang="fi-FI" dirty="0">
                <a:hlinkClick r:id="rId5"/>
              </a:rPr>
              <a:t>https://flexboxfroggy.com</a:t>
            </a:r>
            <a:endParaRPr lang="fi-FI" dirty="0"/>
          </a:p>
        </p:txBody>
      </p:sp>
    </p:spTree>
    <p:extLst>
      <p:ext uri="{BB962C8B-B14F-4D97-AF65-F5344CB8AC3E}">
        <p14:creationId xmlns:p14="http://schemas.microsoft.com/office/powerpoint/2010/main" val="2943008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973782" y="3629891"/>
            <a:ext cx="6380018" cy="2547072"/>
          </a:xfrm>
        </p:spPr>
        <p:txBody>
          <a:bodyPr/>
          <a:lstStyle/>
          <a:p>
            <a:pPr marL="0" indent="0">
              <a:buNone/>
            </a:pPr>
            <a:r>
              <a:rPr lang="en-US" dirty="0" smtClean="0"/>
              <a:t>Any queries?.</a:t>
            </a:r>
            <a:endParaRPr lang="en-US" dirty="0"/>
          </a:p>
        </p:txBody>
      </p:sp>
    </p:spTree>
    <p:extLst>
      <p:ext uri="{BB962C8B-B14F-4D97-AF65-F5344CB8AC3E}">
        <p14:creationId xmlns:p14="http://schemas.microsoft.com/office/powerpoint/2010/main" val="2144796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CSS</a:t>
            </a:r>
          </a:p>
        </p:txBody>
      </p:sp>
      <p:sp>
        <p:nvSpPr>
          <p:cNvPr id="3" name="Content Placeholder 2"/>
          <p:cNvSpPr>
            <a:spLocks noGrp="1"/>
          </p:cNvSpPr>
          <p:nvPr>
            <p:ph idx="1"/>
          </p:nvPr>
        </p:nvSpPr>
        <p:spPr/>
        <p:txBody>
          <a:bodyPr>
            <a:normAutofit fontScale="77500" lnSpcReduction="20000"/>
          </a:bodyPr>
          <a:lstStyle/>
          <a:p>
            <a:pPr marL="457200" lvl="0" indent="-457200">
              <a:lnSpc>
                <a:spcPct val="100000"/>
              </a:lnSpc>
              <a:spcBef>
                <a:spcPts val="0"/>
              </a:spcBef>
              <a:buSzPct val="45000"/>
            </a:pPr>
            <a:r>
              <a:rPr lang="en-US" sz="3200" dirty="0">
                <a:solidFill>
                  <a:srgbClr val="000000"/>
                </a:solidFill>
                <a:latin typeface="Calibri" pitchFamily="18"/>
                <a:ea typeface="Microsoft YaHei" pitchFamily="2"/>
                <a:cs typeface="Mangal" pitchFamily="2"/>
              </a:rPr>
              <a:t>CSS stands for </a:t>
            </a:r>
            <a:r>
              <a:rPr lang="en-US" sz="3200" b="1" dirty="0">
                <a:solidFill>
                  <a:srgbClr val="000000"/>
                </a:solidFill>
                <a:latin typeface="Calibri" pitchFamily="18"/>
                <a:ea typeface="Microsoft YaHei" pitchFamily="2"/>
                <a:cs typeface="Mangal" pitchFamily="2"/>
              </a:rPr>
              <a:t>Cascading Style Sheets</a:t>
            </a:r>
          </a:p>
          <a:p>
            <a:pPr marL="457200" lvl="0" indent="-457200">
              <a:lnSpc>
                <a:spcPct val="100000"/>
              </a:lnSpc>
              <a:spcBef>
                <a:spcPts val="0"/>
              </a:spcBef>
              <a:buSzPct val="45000"/>
            </a:pPr>
            <a:r>
              <a:rPr lang="en-US" sz="3200" dirty="0">
                <a:solidFill>
                  <a:srgbClr val="000000"/>
                </a:solidFill>
                <a:latin typeface="Calibri" pitchFamily="18"/>
                <a:ea typeface="Microsoft YaHei" pitchFamily="2"/>
                <a:cs typeface="Mangal" pitchFamily="2"/>
              </a:rPr>
              <a:t>Styles - define </a:t>
            </a:r>
            <a:r>
              <a:rPr lang="en-US" sz="3200" b="1" dirty="0">
                <a:solidFill>
                  <a:srgbClr val="000000"/>
                </a:solidFill>
                <a:latin typeface="Calibri" pitchFamily="18"/>
                <a:ea typeface="Microsoft YaHei" pitchFamily="2"/>
                <a:cs typeface="Mangal" pitchFamily="2"/>
              </a:rPr>
              <a:t>how to display</a:t>
            </a:r>
            <a:r>
              <a:rPr lang="en-US" sz="3200" dirty="0">
                <a:solidFill>
                  <a:srgbClr val="000000"/>
                </a:solidFill>
                <a:latin typeface="Calibri" pitchFamily="18"/>
                <a:ea typeface="Microsoft YaHei" pitchFamily="2"/>
                <a:cs typeface="Mangal" pitchFamily="2"/>
              </a:rPr>
              <a:t> HTML elements</a:t>
            </a:r>
          </a:p>
          <a:p>
            <a:pPr marL="457200" lvl="0" indent="-457200">
              <a:lnSpc>
                <a:spcPct val="100000"/>
              </a:lnSpc>
              <a:spcBef>
                <a:spcPts val="0"/>
              </a:spcBef>
              <a:buSzPct val="45000"/>
            </a:pPr>
            <a:r>
              <a:rPr lang="en-US" sz="3200" dirty="0">
                <a:solidFill>
                  <a:srgbClr val="000000"/>
                </a:solidFill>
                <a:latin typeface="Calibri" pitchFamily="18"/>
                <a:ea typeface="Microsoft YaHei" pitchFamily="2"/>
                <a:cs typeface="Mangal" pitchFamily="2"/>
              </a:rPr>
              <a:t>Styles are normally stored in </a:t>
            </a:r>
            <a:r>
              <a:rPr lang="en-US" sz="3200" b="1" dirty="0">
                <a:solidFill>
                  <a:srgbClr val="000000"/>
                </a:solidFill>
                <a:latin typeface="Calibri" pitchFamily="18"/>
                <a:ea typeface="Microsoft YaHei" pitchFamily="2"/>
                <a:cs typeface="Mangal" pitchFamily="2"/>
              </a:rPr>
              <a:t>Style Sheets</a:t>
            </a:r>
          </a:p>
          <a:p>
            <a:pPr marL="0" lvl="0" indent="0">
              <a:lnSpc>
                <a:spcPct val="100000"/>
              </a:lnSpc>
              <a:spcBef>
                <a:spcPts val="0"/>
              </a:spcBef>
              <a:buNone/>
            </a:pPr>
            <a:endParaRPr lang="en-US" sz="3200" dirty="0">
              <a:solidFill>
                <a:srgbClr val="000000"/>
              </a:solidFill>
              <a:latin typeface="Calibri" pitchFamily="18"/>
              <a:ea typeface="Microsoft YaHei" pitchFamily="2"/>
              <a:cs typeface="Mangal" pitchFamily="2"/>
            </a:endParaRPr>
          </a:p>
          <a:p>
            <a:pPr marL="0" lvl="0" indent="0">
              <a:lnSpc>
                <a:spcPct val="100000"/>
              </a:lnSpc>
              <a:spcBef>
                <a:spcPts val="0"/>
              </a:spcBef>
              <a:buNone/>
            </a:pPr>
            <a:r>
              <a:rPr lang="en-US" b="1" dirty="0">
                <a:solidFill>
                  <a:srgbClr val="000000"/>
                </a:solidFill>
                <a:latin typeface="Calibri" pitchFamily="18"/>
                <a:ea typeface="Microsoft YaHei" pitchFamily="2"/>
                <a:cs typeface="Mangal" pitchFamily="2"/>
              </a:rPr>
              <a:t>Definition:</a:t>
            </a:r>
          </a:p>
          <a:p>
            <a:pPr marL="0" lvl="0" indent="0" algn="just">
              <a:lnSpc>
                <a:spcPct val="100000"/>
              </a:lnSpc>
              <a:spcBef>
                <a:spcPts val="0"/>
              </a:spcBef>
              <a:buNone/>
            </a:pPr>
            <a:r>
              <a:rPr lang="en-US" dirty="0">
                <a:solidFill>
                  <a:srgbClr val="000000"/>
                </a:solidFill>
                <a:latin typeface="Calibri" pitchFamily="18"/>
                <a:ea typeface="Microsoft YaHei" pitchFamily="2"/>
                <a:cs typeface="Mangal" pitchFamily="2"/>
              </a:rPr>
              <a:t>Cascading Style Sheets (CSS) – is a style sheet language used for describing the look and formatting of a document written in a markup language. You write CSS rules in elements, and modify properties of those elements such </a:t>
            </a:r>
            <a:r>
              <a:rPr lang="en-US" dirty="0" smtClean="0">
                <a:solidFill>
                  <a:srgbClr val="000000"/>
                </a:solidFill>
                <a:latin typeface="Calibri" pitchFamily="18"/>
                <a:ea typeface="Microsoft YaHei" pitchFamily="2"/>
                <a:cs typeface="Mangal" pitchFamily="2"/>
              </a:rPr>
              <a:t>as color, </a:t>
            </a:r>
            <a:r>
              <a:rPr lang="en-US" dirty="0">
                <a:solidFill>
                  <a:srgbClr val="000000"/>
                </a:solidFill>
                <a:latin typeface="Calibri" pitchFamily="18"/>
                <a:ea typeface="Microsoft YaHei" pitchFamily="2"/>
                <a:cs typeface="Mangal" pitchFamily="2"/>
              </a:rPr>
              <a:t>background color, width, </a:t>
            </a:r>
            <a:r>
              <a:rPr lang="en-US" dirty="0" smtClean="0">
                <a:solidFill>
                  <a:srgbClr val="000000"/>
                </a:solidFill>
                <a:latin typeface="Calibri" pitchFamily="18"/>
                <a:ea typeface="Microsoft YaHei" pitchFamily="2"/>
                <a:cs typeface="Mangal" pitchFamily="2"/>
              </a:rPr>
              <a:t>border, font </a:t>
            </a:r>
            <a:r>
              <a:rPr lang="en-US" dirty="0">
                <a:solidFill>
                  <a:srgbClr val="000000"/>
                </a:solidFill>
                <a:latin typeface="Calibri" pitchFamily="18"/>
                <a:ea typeface="Microsoft YaHei" pitchFamily="2"/>
                <a:cs typeface="Mangal" pitchFamily="2"/>
              </a:rPr>
              <a:t>etc.</a:t>
            </a:r>
          </a:p>
          <a:p>
            <a:pPr marL="0" lvl="0" indent="0" algn="just">
              <a:lnSpc>
                <a:spcPct val="100000"/>
              </a:lnSpc>
              <a:spcBef>
                <a:spcPts val="0"/>
              </a:spcBef>
              <a:buNone/>
            </a:pPr>
            <a:r>
              <a:rPr lang="en-US" dirty="0">
                <a:solidFill>
                  <a:srgbClr val="000000"/>
                </a:solidFill>
                <a:latin typeface="Calibri" pitchFamily="18"/>
                <a:ea typeface="Microsoft YaHei" pitchFamily="2"/>
                <a:cs typeface="Mangal" pitchFamily="2"/>
              </a:rPr>
              <a:t> </a:t>
            </a:r>
          </a:p>
        </p:txBody>
      </p:sp>
    </p:spTree>
    <p:extLst>
      <p:ext uri="{BB962C8B-B14F-4D97-AF65-F5344CB8AC3E}">
        <p14:creationId xmlns:p14="http://schemas.microsoft.com/office/powerpoint/2010/main" val="3676950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CSS</a:t>
            </a:r>
            <a:endParaRPr lang="en-US" dirty="0"/>
          </a:p>
        </p:txBody>
      </p:sp>
      <p:sp>
        <p:nvSpPr>
          <p:cNvPr id="3" name="Content Placeholder 2"/>
          <p:cNvSpPr>
            <a:spLocks noGrp="1"/>
          </p:cNvSpPr>
          <p:nvPr>
            <p:ph idx="1"/>
          </p:nvPr>
        </p:nvSpPr>
        <p:spPr/>
        <p:txBody>
          <a:bodyPr>
            <a:normAutofit lnSpcReduction="10000"/>
          </a:bodyPr>
          <a:lstStyle/>
          <a:p>
            <a:pPr lvl="0">
              <a:spcBef>
                <a:spcPts val="439"/>
              </a:spcBef>
              <a:buNone/>
            </a:pPr>
            <a:r>
              <a:rPr lang="en-US" dirty="0" smtClean="0">
                <a:latin typeface="Arial" pitchFamily="34"/>
              </a:rPr>
              <a:t>The CSS syntax is made up of 5 parts:</a:t>
            </a:r>
          </a:p>
          <a:p>
            <a:pPr lvl="0">
              <a:spcBef>
                <a:spcPts val="439"/>
              </a:spcBef>
              <a:buNone/>
            </a:pPr>
            <a:endParaRPr lang="en-US" dirty="0" smtClean="0">
              <a:latin typeface="Arial" pitchFamily="34"/>
            </a:endParaRPr>
          </a:p>
          <a:p>
            <a:pPr lvl="0">
              <a:spcBef>
                <a:spcPts val="439"/>
              </a:spcBef>
              <a:buClr>
                <a:srgbClr val="FC0014"/>
              </a:buClr>
              <a:buSzPct val="100000"/>
              <a:buAutoNum type="arabicParenR"/>
            </a:pPr>
            <a:r>
              <a:rPr lang="en-US" dirty="0" smtClean="0">
                <a:latin typeface="Arial" pitchFamily="34"/>
              </a:rPr>
              <a:t> Selector</a:t>
            </a:r>
          </a:p>
          <a:p>
            <a:pPr lvl="0">
              <a:spcBef>
                <a:spcPts val="439"/>
              </a:spcBef>
              <a:buClr>
                <a:srgbClr val="FC0014"/>
              </a:buClr>
              <a:buSzPct val="100000"/>
              <a:buAutoNum type="arabicParenR"/>
            </a:pPr>
            <a:r>
              <a:rPr lang="en-US" dirty="0" smtClean="0">
                <a:latin typeface="Arial" pitchFamily="34"/>
              </a:rPr>
              <a:t> Property/value</a:t>
            </a:r>
          </a:p>
          <a:p>
            <a:pPr lvl="0">
              <a:spcBef>
                <a:spcPts val="439"/>
              </a:spcBef>
              <a:buClr>
                <a:srgbClr val="FC0014"/>
              </a:buClr>
              <a:buSzPct val="100000"/>
              <a:buAutoNum type="arabicParenR"/>
            </a:pPr>
            <a:r>
              <a:rPr lang="en-US" dirty="0" smtClean="0">
                <a:latin typeface="Arial" pitchFamily="34"/>
              </a:rPr>
              <a:t> Declaration</a:t>
            </a:r>
          </a:p>
          <a:p>
            <a:pPr lvl="0">
              <a:spcBef>
                <a:spcPts val="439"/>
              </a:spcBef>
              <a:buClr>
                <a:srgbClr val="FC0014"/>
              </a:buClr>
              <a:buSzPct val="100000"/>
              <a:buAutoNum type="arabicParenR"/>
            </a:pPr>
            <a:r>
              <a:rPr lang="en-US" dirty="0" smtClean="0">
                <a:latin typeface="Arial" pitchFamily="34"/>
              </a:rPr>
              <a:t> Declaration block</a:t>
            </a:r>
          </a:p>
          <a:p>
            <a:pPr lvl="0">
              <a:spcBef>
                <a:spcPts val="439"/>
              </a:spcBef>
              <a:buClr>
                <a:srgbClr val="FC0014"/>
              </a:buClr>
              <a:buSzPct val="100000"/>
              <a:buAutoNum type="arabicParenR"/>
            </a:pPr>
            <a:r>
              <a:rPr lang="en-US" dirty="0" smtClean="0">
                <a:latin typeface="Arial" pitchFamily="34"/>
              </a:rPr>
              <a:t> Curly braces</a:t>
            </a:r>
          </a:p>
          <a:p>
            <a:pPr marL="0" indent="0">
              <a:buNone/>
            </a:pPr>
            <a:endParaRPr lang="en-US" dirty="0"/>
          </a:p>
        </p:txBody>
      </p:sp>
    </p:spTree>
    <p:extLst>
      <p:ext uri="{BB962C8B-B14F-4D97-AF65-F5344CB8AC3E}">
        <p14:creationId xmlns:p14="http://schemas.microsoft.com/office/powerpoint/2010/main" val="363730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lum bright="-50000"/>
            <a:alphaModFix/>
          </a:blip>
          <a:srcRect/>
          <a:stretch>
            <a:fillRect/>
          </a:stretch>
        </p:blipFill>
        <p:spPr>
          <a:xfrm>
            <a:off x="1045029" y="1018903"/>
            <a:ext cx="9862457" cy="5003074"/>
          </a:xfrm>
          <a:prstGeom prst="rect">
            <a:avLst/>
          </a:prstGeom>
          <a:noFill/>
          <a:ln>
            <a:noFill/>
          </a:ln>
        </p:spPr>
      </p:pic>
    </p:spTree>
    <p:extLst>
      <p:ext uri="{BB962C8B-B14F-4D97-AF65-F5344CB8AC3E}">
        <p14:creationId xmlns:p14="http://schemas.microsoft.com/office/powerpoint/2010/main" val="4245867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a:t>
            </a:r>
            <a:endParaRPr lang="en-US" dirty="0"/>
          </a:p>
        </p:txBody>
      </p:sp>
      <p:sp>
        <p:nvSpPr>
          <p:cNvPr id="3" name="Content Placeholder 2"/>
          <p:cNvSpPr>
            <a:spLocks noGrp="1"/>
          </p:cNvSpPr>
          <p:nvPr>
            <p:ph idx="1"/>
          </p:nvPr>
        </p:nvSpPr>
        <p:spPr/>
        <p:txBody>
          <a:bodyPr>
            <a:normAutofit fontScale="77500" lnSpcReduction="20000"/>
          </a:bodyPr>
          <a:lstStyle/>
          <a:p>
            <a:pPr lvl="0">
              <a:spcBef>
                <a:spcPts val="439"/>
              </a:spcBef>
              <a:buNone/>
            </a:pPr>
            <a:r>
              <a:rPr lang="en-US" dirty="0" smtClean="0"/>
              <a:t>Selectors are used to declare which part of the markup a style applies to, a kind of match expression.  </a:t>
            </a:r>
          </a:p>
          <a:p>
            <a:pPr lvl="0">
              <a:spcBef>
                <a:spcPts val="439"/>
              </a:spcBef>
              <a:buNone/>
            </a:pPr>
            <a:r>
              <a:rPr lang="en-US" b="1" dirty="0" smtClean="0"/>
              <a:t>3 types of selectors</a:t>
            </a:r>
          </a:p>
          <a:p>
            <a:pPr lvl="0">
              <a:spcBef>
                <a:spcPts val="439"/>
              </a:spcBef>
              <a:buClr>
                <a:srgbClr val="FC0014"/>
              </a:buClr>
              <a:buSzPct val="100000"/>
              <a:buAutoNum type="arabicParenR"/>
            </a:pPr>
            <a:r>
              <a:rPr lang="en-US" dirty="0" smtClean="0"/>
              <a:t> Tag selectors (body, p, div, a)</a:t>
            </a:r>
          </a:p>
          <a:p>
            <a:pPr lvl="0">
              <a:spcBef>
                <a:spcPts val="439"/>
              </a:spcBef>
              <a:buClr>
                <a:srgbClr val="FC0014"/>
              </a:buClr>
              <a:buSzPct val="100000"/>
              <a:buAutoNum type="arabicParenR"/>
            </a:pPr>
            <a:r>
              <a:rPr lang="en-US" dirty="0" smtClean="0"/>
              <a:t> ID selectors (#wrapper, #sidebar)</a:t>
            </a:r>
          </a:p>
          <a:p>
            <a:pPr lvl="0">
              <a:spcBef>
                <a:spcPts val="439"/>
              </a:spcBef>
              <a:buClr>
                <a:srgbClr val="FC0014"/>
              </a:buClr>
              <a:buSzPct val="100000"/>
              <a:buAutoNum type="arabicParenR"/>
            </a:pPr>
            <a:r>
              <a:rPr lang="en-US" dirty="0" smtClean="0"/>
              <a:t> Class selectors (.content, .menu)</a:t>
            </a:r>
          </a:p>
          <a:p>
            <a:pPr lvl="0">
              <a:spcBef>
                <a:spcPts val="439"/>
              </a:spcBef>
              <a:buNone/>
            </a:pPr>
            <a:endParaRPr lang="en-US" dirty="0" smtClean="0"/>
          </a:p>
          <a:p>
            <a:pPr lvl="0">
              <a:spcBef>
                <a:spcPts val="439"/>
              </a:spcBef>
              <a:buNone/>
            </a:pPr>
            <a:r>
              <a:rPr lang="en-US" dirty="0" smtClean="0"/>
              <a:t>NOTE:</a:t>
            </a:r>
          </a:p>
          <a:p>
            <a:pPr lvl="0">
              <a:spcBef>
                <a:spcPts val="439"/>
              </a:spcBef>
              <a:buNone/>
            </a:pPr>
            <a:r>
              <a:rPr lang="en-US" sz="1800" dirty="0" smtClean="0"/>
              <a:t>-The selector is normally the HTML element you want to style</a:t>
            </a:r>
          </a:p>
          <a:p>
            <a:pPr lvl="0">
              <a:spcBef>
                <a:spcPts val="439"/>
              </a:spcBef>
              <a:buNone/>
            </a:pPr>
            <a:r>
              <a:rPr lang="en-US" sz="1800" dirty="0" smtClean="0"/>
              <a:t>-Selectors should never start with a number, nor should they have spaces in them</a:t>
            </a:r>
            <a:endParaRPr lang="en-US" sz="1800" dirty="0"/>
          </a:p>
        </p:txBody>
      </p:sp>
    </p:spTree>
    <p:extLst>
      <p:ext uri="{BB962C8B-B14F-4D97-AF65-F5344CB8AC3E}">
        <p14:creationId xmlns:p14="http://schemas.microsoft.com/office/powerpoint/2010/main" val="3406654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000"/>
            <a:ext cx="10515600" cy="1325563"/>
          </a:xfrm>
        </p:spPr>
        <p:txBody>
          <a:bodyPr/>
          <a:lstStyle/>
          <a:p>
            <a:r>
              <a:rPr lang="en-US" dirty="0" smtClean="0"/>
              <a:t>ID Selector</a:t>
            </a:r>
            <a:endParaRPr lang="en-US" dirty="0"/>
          </a:p>
        </p:txBody>
      </p:sp>
      <p:sp>
        <p:nvSpPr>
          <p:cNvPr id="3" name="Content Placeholder 2"/>
          <p:cNvSpPr>
            <a:spLocks noGrp="1"/>
          </p:cNvSpPr>
          <p:nvPr>
            <p:ph idx="1"/>
          </p:nvPr>
        </p:nvSpPr>
        <p:spPr/>
        <p:txBody>
          <a:bodyPr/>
          <a:lstStyle/>
          <a:p>
            <a:pPr marL="0" lvl="0" indent="0" hangingPunct="0">
              <a:lnSpc>
                <a:spcPct val="100000"/>
              </a:lnSpc>
              <a:spcBef>
                <a:spcPts val="0"/>
              </a:spcBef>
              <a:buNone/>
            </a:pPr>
            <a:r>
              <a:rPr lang="en-US" dirty="0">
                <a:latin typeface="Arial" pitchFamily="18"/>
                <a:ea typeface="Microsoft YaHei" pitchFamily="2"/>
                <a:cs typeface="Mangal" pitchFamily="2"/>
              </a:rPr>
              <a:t>The id selector is used to specify a style for a single, unique element.</a:t>
            </a:r>
          </a:p>
          <a:p>
            <a:pPr marL="0" lvl="0" indent="0" hangingPunct="0">
              <a:lnSpc>
                <a:spcPct val="100000"/>
              </a:lnSpc>
              <a:spcBef>
                <a:spcPts val="0"/>
              </a:spcBef>
              <a:buNone/>
            </a:pPr>
            <a:endParaRPr lang="en-US" dirty="0">
              <a:latin typeface="Arial" pitchFamily="18"/>
              <a:ea typeface="Microsoft YaHei" pitchFamily="2"/>
              <a:cs typeface="Mangal" pitchFamily="2"/>
            </a:endParaRPr>
          </a:p>
          <a:p>
            <a:pPr marL="0" lvl="0" indent="0" hangingPunct="0">
              <a:lnSpc>
                <a:spcPct val="100000"/>
              </a:lnSpc>
              <a:spcBef>
                <a:spcPts val="0"/>
              </a:spcBef>
              <a:buNone/>
            </a:pPr>
            <a:r>
              <a:rPr lang="en-US" dirty="0">
                <a:latin typeface="Arial" pitchFamily="18"/>
                <a:ea typeface="Microsoft YaHei" pitchFamily="2"/>
                <a:cs typeface="Mangal" pitchFamily="2"/>
              </a:rPr>
              <a:t>The id selector uses the id </a:t>
            </a:r>
            <a:r>
              <a:rPr lang="en-US" dirty="0" smtClean="0">
                <a:latin typeface="Arial" pitchFamily="18"/>
                <a:ea typeface="Microsoft YaHei" pitchFamily="2"/>
                <a:cs typeface="Mangal" pitchFamily="2"/>
              </a:rPr>
              <a:t>attribute </a:t>
            </a:r>
            <a:r>
              <a:rPr lang="en-US" dirty="0">
                <a:latin typeface="Arial" pitchFamily="18"/>
                <a:ea typeface="Microsoft YaHei" pitchFamily="2"/>
                <a:cs typeface="Mangal" pitchFamily="2"/>
              </a:rPr>
              <a:t>of the HTML element, and is defined with a "#".</a:t>
            </a:r>
          </a:p>
          <a:p>
            <a:pPr marL="0" lvl="0" indent="0" hangingPunct="0">
              <a:lnSpc>
                <a:spcPct val="100000"/>
              </a:lnSpc>
              <a:spcBef>
                <a:spcPts val="0"/>
              </a:spcBef>
              <a:buNone/>
            </a:pPr>
            <a:endParaRPr lang="en-US" dirty="0">
              <a:latin typeface="Arial" pitchFamily="18"/>
              <a:ea typeface="Microsoft YaHei" pitchFamily="2"/>
              <a:cs typeface="Mangal" pitchFamily="2"/>
            </a:endParaRPr>
          </a:p>
        </p:txBody>
      </p:sp>
    </p:spTree>
    <p:extLst>
      <p:ext uri="{BB962C8B-B14F-4D97-AF65-F5344CB8AC3E}">
        <p14:creationId xmlns:p14="http://schemas.microsoft.com/office/powerpoint/2010/main" val="281084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hangingPunct="0">
              <a:lnSpc>
                <a:spcPct val="100000"/>
              </a:lnSpc>
              <a:spcBef>
                <a:spcPts val="0"/>
              </a:spcBef>
            </a:pPr>
            <a:r>
              <a:rPr lang="en-US" dirty="0" smtClean="0">
                <a:latin typeface="Arial" pitchFamily="18"/>
                <a:ea typeface="Microsoft YaHei" pitchFamily="2"/>
                <a:cs typeface="Mangal" pitchFamily="2"/>
              </a:rPr>
              <a:t>The style rule below will be applied to the element with id=“</a:t>
            </a:r>
            <a:r>
              <a:rPr lang="en-US" dirty="0" err="1" smtClean="0">
                <a:latin typeface="Arial" pitchFamily="18"/>
                <a:ea typeface="Microsoft YaHei" pitchFamily="2"/>
                <a:cs typeface="Mangal" pitchFamily="2"/>
              </a:rPr>
              <a:t>ppt</a:t>
            </a:r>
            <a:r>
              <a:rPr lang="en-US" dirty="0" smtClean="0">
                <a:latin typeface="Arial" pitchFamily="18"/>
                <a:ea typeface="Microsoft YaHei" pitchFamily="2"/>
                <a:cs typeface="Mangal" pitchFamily="2"/>
              </a:rPr>
              <a:t>”:</a:t>
            </a:r>
            <a:endParaRPr lang="en-US" dirty="0">
              <a:latin typeface="Arial" pitchFamily="18"/>
              <a:ea typeface="Microsoft YaHei" pitchFamily="2"/>
              <a:cs typeface="Mangal" pitchFamily="2"/>
            </a:endParaRPr>
          </a:p>
        </p:txBody>
      </p:sp>
      <p:sp>
        <p:nvSpPr>
          <p:cNvPr id="3" name="Content Placeholder 2"/>
          <p:cNvSpPr>
            <a:spLocks noGrp="1"/>
          </p:cNvSpPr>
          <p:nvPr>
            <p:ph idx="1"/>
          </p:nvPr>
        </p:nvSpPr>
        <p:spPr/>
        <p:txBody>
          <a:bodyPr/>
          <a:lstStyle/>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a:t>
            </a:r>
            <a:r>
              <a:rPr lang="en-US" dirty="0" err="1" smtClean="0">
                <a:solidFill>
                  <a:srgbClr val="FF6633"/>
                </a:solidFill>
                <a:latin typeface="Arial" pitchFamily="18"/>
                <a:ea typeface="Microsoft YaHei" pitchFamily="2"/>
                <a:cs typeface="Mangal" pitchFamily="2"/>
              </a:rPr>
              <a:t>ppt</a:t>
            </a:r>
            <a:endParaRPr lang="en-US" dirty="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a:t>
            </a:r>
          </a:p>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text-align: center</a:t>
            </a:r>
            <a:r>
              <a:rPr lang="en-US" dirty="0">
                <a:solidFill>
                  <a:srgbClr val="FF6633"/>
                </a:solidFill>
                <a:latin typeface="Arial" pitchFamily="18"/>
                <a:ea typeface="Microsoft YaHei" pitchFamily="2"/>
                <a:cs typeface="Mangal" pitchFamily="2"/>
              </a:rPr>
              <a:t>;</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border:1px solid red</a:t>
            </a:r>
            <a:r>
              <a:rPr lang="en-US" dirty="0" smtClean="0">
                <a:solidFill>
                  <a:srgbClr val="FF6633"/>
                </a:solidFill>
                <a:latin typeface="Arial" pitchFamily="18"/>
                <a:ea typeface="Microsoft YaHei" pitchFamily="2"/>
                <a:cs typeface="Mangal" pitchFamily="2"/>
              </a:rPr>
              <a:t>;                </a:t>
            </a:r>
            <a:endParaRPr lang="en-US" dirty="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Width: 200px;</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Height: 100px</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a:t>
            </a:r>
          </a:p>
        </p:txBody>
      </p:sp>
    </p:spTree>
    <p:extLst>
      <p:ext uri="{BB962C8B-B14F-4D97-AF65-F5344CB8AC3E}">
        <p14:creationId xmlns:p14="http://schemas.microsoft.com/office/powerpoint/2010/main" val="304217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Content Placeholder 2"/>
          <p:cNvSpPr>
            <a:spLocks noGrp="1"/>
          </p:cNvSpPr>
          <p:nvPr>
            <p:ph idx="1"/>
          </p:nvPr>
        </p:nvSpPr>
        <p:spPr/>
        <p:txBody>
          <a:bodyPr>
            <a:normAutofit fontScale="92500" lnSpcReduction="20000"/>
          </a:bodyPr>
          <a:lstStyle/>
          <a:p>
            <a:pPr marL="0" lvl="0" indent="0" hangingPunct="0">
              <a:lnSpc>
                <a:spcPct val="100000"/>
              </a:lnSpc>
              <a:spcBef>
                <a:spcPts val="0"/>
              </a:spcBef>
              <a:buNone/>
            </a:pPr>
            <a:r>
              <a:rPr lang="en-US" sz="2400" dirty="0">
                <a:latin typeface="Arial" pitchFamily="18"/>
                <a:ea typeface="Microsoft YaHei" pitchFamily="2"/>
                <a:cs typeface="Mangal" pitchFamily="2"/>
              </a:rPr>
              <a:t>The class selector is used to specify a style for a group of elements. Unlike the id selector, </a:t>
            </a:r>
            <a:br>
              <a:rPr lang="en-US" sz="2400" dirty="0">
                <a:latin typeface="Arial" pitchFamily="18"/>
                <a:ea typeface="Microsoft YaHei" pitchFamily="2"/>
                <a:cs typeface="Mangal" pitchFamily="2"/>
              </a:rPr>
            </a:br>
            <a:r>
              <a:rPr lang="en-US" sz="2400" dirty="0">
                <a:latin typeface="Arial" pitchFamily="18"/>
                <a:ea typeface="Microsoft YaHei" pitchFamily="2"/>
                <a:cs typeface="Mangal" pitchFamily="2"/>
              </a:rPr>
              <a:t>the class selector is most often used on several elements.</a:t>
            </a:r>
          </a:p>
          <a:p>
            <a:pPr marL="0" lvl="0" indent="0" hangingPunct="0">
              <a:lnSpc>
                <a:spcPct val="100000"/>
              </a:lnSpc>
              <a:spcBef>
                <a:spcPts val="0"/>
              </a:spcBef>
              <a:buNone/>
            </a:pPr>
            <a:endParaRPr lang="en-US" sz="2400" dirty="0">
              <a:latin typeface="Arial" pitchFamily="18"/>
              <a:ea typeface="Microsoft YaHei" pitchFamily="2"/>
              <a:cs typeface="Mangal" pitchFamily="2"/>
            </a:endParaRPr>
          </a:p>
          <a:p>
            <a:pPr marL="0" lvl="0" indent="0" hangingPunct="0">
              <a:lnSpc>
                <a:spcPct val="100000"/>
              </a:lnSpc>
              <a:spcBef>
                <a:spcPts val="0"/>
              </a:spcBef>
              <a:buNone/>
            </a:pPr>
            <a:r>
              <a:rPr lang="en-US" sz="2400" dirty="0">
                <a:latin typeface="Arial" pitchFamily="18"/>
                <a:ea typeface="Microsoft YaHei" pitchFamily="2"/>
                <a:cs typeface="Mangal" pitchFamily="2"/>
              </a:rPr>
              <a:t>This allows you to set a particular style for many HTML elements with the same class</a:t>
            </a:r>
            <a:r>
              <a:rPr lang="en-US" sz="2400" dirty="0" smtClean="0">
                <a:latin typeface="Arial" pitchFamily="18"/>
                <a:ea typeface="Microsoft YaHei" pitchFamily="2"/>
                <a:cs typeface="Mangal" pitchFamily="2"/>
              </a:rPr>
              <a:t>.</a:t>
            </a:r>
            <a:endParaRPr lang="en-US" sz="2400" dirty="0">
              <a:latin typeface="Arial" pitchFamily="18"/>
              <a:ea typeface="Microsoft YaHei" pitchFamily="2"/>
              <a:cs typeface="Mangal" pitchFamily="2"/>
            </a:endParaRPr>
          </a:p>
          <a:p>
            <a:pPr marL="0" lvl="0" indent="0" hangingPunct="0">
              <a:lnSpc>
                <a:spcPct val="100000"/>
              </a:lnSpc>
              <a:spcBef>
                <a:spcPts val="0"/>
              </a:spcBef>
              <a:buNone/>
            </a:pPr>
            <a:r>
              <a:rPr lang="en-US" sz="2400" dirty="0">
                <a:latin typeface="Arial" pitchFamily="18"/>
                <a:ea typeface="Microsoft YaHei" pitchFamily="2"/>
                <a:cs typeface="Mangal" pitchFamily="2"/>
              </a:rPr>
              <a:t>The class selector uses the HTML class attribute, and is defined with a "."</a:t>
            </a:r>
          </a:p>
          <a:p>
            <a:pPr marL="0" lvl="0" indent="0" hangingPunct="0">
              <a:lnSpc>
                <a:spcPct val="100000"/>
              </a:lnSpc>
              <a:spcBef>
                <a:spcPts val="0"/>
              </a:spcBef>
              <a:buNone/>
            </a:pPr>
            <a:endParaRPr lang="en-US" sz="2400" dirty="0">
              <a:latin typeface="Arial" pitchFamily="18"/>
              <a:ea typeface="Microsoft YaHei" pitchFamily="2"/>
              <a:cs typeface="Mangal" pitchFamily="2"/>
            </a:endParaRPr>
          </a:p>
          <a:p>
            <a:pPr marL="0" lvl="0" indent="0" hangingPunct="0">
              <a:lnSpc>
                <a:spcPct val="100000"/>
              </a:lnSpc>
              <a:spcBef>
                <a:spcPts val="0"/>
              </a:spcBef>
              <a:buNone/>
            </a:pPr>
            <a:r>
              <a:rPr lang="en-US" sz="2400" dirty="0">
                <a:latin typeface="Arial" pitchFamily="18"/>
                <a:ea typeface="Microsoft YaHei" pitchFamily="2"/>
                <a:cs typeface="Mangal" pitchFamily="2"/>
              </a:rPr>
              <a:t>In the example below, all HTML elements with class="center" will be center-aligned</a:t>
            </a:r>
            <a:endParaRPr lang="en-US" sz="2400" dirty="0"/>
          </a:p>
        </p:txBody>
      </p:sp>
    </p:spTree>
    <p:extLst>
      <p:ext uri="{BB962C8B-B14F-4D97-AF65-F5344CB8AC3E}">
        <p14:creationId xmlns:p14="http://schemas.microsoft.com/office/powerpoint/2010/main" val="379716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1467</TotalTime>
  <Words>881</Words>
  <Application>Microsoft Office PowerPoint</Application>
  <PresentationFormat>Widescreen</PresentationFormat>
  <Paragraphs>134</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Microsoft YaHei</vt:lpstr>
      <vt:lpstr>Arial</vt:lpstr>
      <vt:lpstr>Calibri</vt:lpstr>
      <vt:lpstr>Garamond</vt:lpstr>
      <vt:lpstr>Mangal</vt:lpstr>
      <vt:lpstr>Wingdings</vt:lpstr>
      <vt:lpstr>Organic</vt:lpstr>
      <vt:lpstr>Cascading Style Sheets- CSS “Add style to your web pages”</vt:lpstr>
      <vt:lpstr> Team: </vt:lpstr>
      <vt:lpstr>Definition of CSS</vt:lpstr>
      <vt:lpstr>Syntax of CSS</vt:lpstr>
      <vt:lpstr>PowerPoint Presentation</vt:lpstr>
      <vt:lpstr>Selector</vt:lpstr>
      <vt:lpstr>ID Selector</vt:lpstr>
      <vt:lpstr>The style rule below will be applied to the element with id=“ppt”:</vt:lpstr>
      <vt:lpstr>Class Selector</vt:lpstr>
      <vt:lpstr>PowerPoint Presentation</vt:lpstr>
      <vt:lpstr>How CSS is Applied to A Web Page</vt:lpstr>
      <vt:lpstr>Inline style</vt:lpstr>
      <vt:lpstr>Internal style sheet</vt:lpstr>
      <vt:lpstr>External style sheet</vt:lpstr>
      <vt:lpstr>Cascading order</vt:lpstr>
      <vt:lpstr>CSS Box Model</vt:lpstr>
      <vt:lpstr>CSS Box Model</vt:lpstr>
      <vt:lpstr>Margin, Padding, Border and Content</vt:lpstr>
      <vt:lpstr>Advantages</vt:lpstr>
      <vt:lpstr>Animista:</vt:lpstr>
      <vt:lpstr>Flexbox froggy : simple css game.  https://flexboxfroggy.com </vt:lpstr>
      <vt:lpstr>References:</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 CSS “Add style to your web pages”</dc:title>
  <dc:creator>Doddapaneni,Sai Kiran</dc:creator>
  <cp:lastModifiedBy>Doddapaneni,Sai Kiran</cp:lastModifiedBy>
  <cp:revision>21</cp:revision>
  <dcterms:created xsi:type="dcterms:W3CDTF">2019-02-05T03:21:41Z</dcterms:created>
  <dcterms:modified xsi:type="dcterms:W3CDTF">2019-02-06T16:28:07Z</dcterms:modified>
</cp:coreProperties>
</file>