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2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 Kiran Lagumsani" initials="SKL" lastIdx="1" clrIdx="0">
    <p:extLst>
      <p:ext uri="{19B8F6BF-5375-455C-9EA6-DF929625EA0E}">
        <p15:presenceInfo xmlns:p15="http://schemas.microsoft.com/office/powerpoint/2012/main" userId="27532be66cea2a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7T15:58:02.661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0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24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0343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8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9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16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3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8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8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9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1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 Machine Learning Approach</a:t>
            </a:r>
          </a:p>
          <a:p>
            <a:r>
              <a:rPr dirty="0"/>
              <a:t>Prepared by </a:t>
            </a:r>
            <a:r>
              <a:rPr lang="en-US" dirty="0" err="1"/>
              <a:t>Saikiran</a:t>
            </a:r>
            <a:r>
              <a:rPr lang="en-US" dirty="0"/>
              <a:t> Lagumsani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17859"/>
            <a:ext cx="6377940" cy="1293028"/>
          </a:xfrm>
        </p:spPr>
        <p:txBody>
          <a:bodyPr/>
          <a:lstStyle/>
          <a:p>
            <a:r>
              <a:rPr i="1"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157288"/>
            <a:ext cx="7955280" cy="52577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🔍 Conclusion – Credit Card Fraud Detection Project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Effective Fraud Detection</a:t>
            </a:r>
            <a:r>
              <a:rPr lang="en-US" dirty="0"/>
              <a:t>: The machine learning models successfully identified fraudulent</a:t>
            </a:r>
          </a:p>
          <a:p>
            <a:pPr marL="0" indent="0">
              <a:buNone/>
            </a:pPr>
            <a:r>
              <a:rPr lang="en-US" dirty="0"/>
              <a:t>transactions with </a:t>
            </a:r>
            <a:r>
              <a:rPr lang="en-US" b="1" dirty="0"/>
              <a:t>high accuracy (99%)</a:t>
            </a:r>
            <a:r>
              <a:rPr lang="en-US" dirty="0"/>
              <a:t> and a </a:t>
            </a:r>
            <a:r>
              <a:rPr lang="en-US" b="1" dirty="0"/>
              <a:t>ROC-AUC score of 0.969</a:t>
            </a:r>
            <a:r>
              <a:rPr lang="en-US" dirty="0"/>
              <a:t>, ensuring reliable fraud</a:t>
            </a:r>
          </a:p>
          <a:p>
            <a:pPr marL="0" indent="0">
              <a:buNone/>
            </a:pPr>
            <a:r>
              <a:rPr lang="en-US" dirty="0"/>
              <a:t> detection.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Precision-Recall Trade-off</a:t>
            </a:r>
            <a:r>
              <a:rPr lang="en-US" dirty="0"/>
              <a:t>: By fine-tuning the decision threshold, we optimized the balance</a:t>
            </a:r>
          </a:p>
          <a:p>
            <a:pPr marL="0" indent="0">
              <a:buNone/>
            </a:pPr>
            <a:r>
              <a:rPr lang="en-US" dirty="0"/>
              <a:t>between </a:t>
            </a:r>
            <a:r>
              <a:rPr lang="en-US" b="1" dirty="0"/>
              <a:t>precision (reducing false positives)</a:t>
            </a:r>
            <a:r>
              <a:rPr lang="en-US" dirty="0"/>
              <a:t> and </a:t>
            </a:r>
            <a:r>
              <a:rPr lang="en-US" b="1" dirty="0"/>
              <a:t>recall (capturing more fraud cases)</a:t>
            </a:r>
            <a:r>
              <a:rPr lang="en-US" dirty="0"/>
              <a:t> to minimize</a:t>
            </a:r>
          </a:p>
          <a:p>
            <a:pPr marL="0" indent="0">
              <a:buNone/>
            </a:pPr>
            <a:r>
              <a:rPr lang="en-US" dirty="0"/>
              <a:t> financial loss.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Hyperparameter Tuning</a:t>
            </a:r>
            <a:r>
              <a:rPr lang="en-US" dirty="0"/>
              <a:t>: optimized hyperparameters led to improved</a:t>
            </a:r>
          </a:p>
          <a:p>
            <a:pPr marL="0" indent="0">
              <a:buNone/>
            </a:pPr>
            <a:r>
              <a:rPr lang="en-US" dirty="0"/>
              <a:t> fraud detection</a:t>
            </a:r>
          </a:p>
          <a:p>
            <a:pPr marL="0" indent="0">
              <a:buNone/>
            </a:pPr>
            <a:r>
              <a:rPr lang="en-US" dirty="0"/>
              <a:t> capabilities, demonstrating its effectiveness in handling complex patterns.</a:t>
            </a:r>
          </a:p>
          <a:p>
            <a:pPr marL="0" indent="0">
              <a:buNone/>
            </a:pPr>
            <a:r>
              <a:rPr lang="en-US" dirty="0"/>
              <a:t>🚀 </a:t>
            </a:r>
            <a:r>
              <a:rPr lang="en-US" b="1" dirty="0"/>
              <a:t>Future Enhancements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Implement </a:t>
            </a:r>
            <a:r>
              <a:rPr lang="en-US" b="1" dirty="0"/>
              <a:t>real-time fraud detection</a:t>
            </a:r>
            <a:r>
              <a:rPr lang="en-US" dirty="0"/>
              <a:t> using streaming data.</a:t>
            </a:r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Final Takeaway</a:t>
            </a:r>
            <a:r>
              <a:rPr lang="en-US" dirty="0"/>
              <a:t>: By leveraging </a:t>
            </a:r>
            <a:r>
              <a:rPr lang="en-US" b="1" dirty="0"/>
              <a:t>machine learning techniques, data  </a:t>
            </a:r>
          </a:p>
          <a:p>
            <a:pPr marL="0" indent="0">
              <a:buNone/>
            </a:pPr>
            <a:r>
              <a:rPr lang="en-US" b="1" dirty="0"/>
              <a:t> preprocessing, and model tuning</a:t>
            </a:r>
            <a:r>
              <a:rPr lang="en-US" dirty="0"/>
              <a:t>, this project provides a </a:t>
            </a:r>
            <a:r>
              <a:rPr lang="en-US" b="1" dirty="0"/>
              <a:t>robust framework for</a:t>
            </a:r>
          </a:p>
          <a:p>
            <a:pPr marL="0" indent="0">
              <a:buNone/>
            </a:pPr>
            <a:r>
              <a:rPr lang="en-US" b="1" dirty="0"/>
              <a:t> detecting fraudulent transactions</a:t>
            </a:r>
            <a:r>
              <a:rPr lang="en-US" dirty="0"/>
              <a:t>, reducing financial risks, and improving</a:t>
            </a:r>
          </a:p>
          <a:p>
            <a:pPr marL="0" indent="0">
              <a:buNone/>
            </a:pPr>
            <a:r>
              <a:rPr lang="en-US" dirty="0"/>
              <a:t> transaction security.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530EB-4DD8-4747-8AB9-7C07DCAB63F7}"/>
              </a:ext>
            </a:extLst>
          </p:cNvPr>
          <p:cNvSpPr txBox="1"/>
          <p:nvPr/>
        </p:nvSpPr>
        <p:spPr>
          <a:xfrm>
            <a:off x="1271589" y="2828925"/>
            <a:ext cx="498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7086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Credit card fraud is a major issue in financial transactions.</a:t>
            </a:r>
          </a:p>
          <a:p>
            <a:r>
              <a:rPr dirty="0"/>
              <a:t>This project uses machine learning to detect fraudulent transactions.</a:t>
            </a:r>
          </a:p>
          <a:p>
            <a:r>
              <a:rPr dirty="0"/>
              <a:t>Data preprocessing, model selection, and evaluation are key steps.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u="sng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dataset contains transaction details with fraud labels</a:t>
            </a:r>
            <a:r>
              <a:rPr lang="en-US" dirty="0"/>
              <a:t> 0 and 1</a:t>
            </a:r>
            <a:r>
              <a:rPr dirty="0"/>
              <a:t>.</a:t>
            </a:r>
            <a:endParaRPr lang="en-US" dirty="0"/>
          </a:p>
          <a:p>
            <a:pPr lvl="1"/>
            <a:r>
              <a:rPr lang="en-US" dirty="0"/>
              <a:t>0: Legitimate Transactions (Non-Fraud)</a:t>
            </a:r>
          </a:p>
          <a:p>
            <a:pPr lvl="1"/>
            <a:r>
              <a:rPr lang="en-US" dirty="0"/>
              <a:t>1: Fraudulent Transactions</a:t>
            </a:r>
            <a:endParaRPr dirty="0"/>
          </a:p>
          <a:p>
            <a:r>
              <a:rPr dirty="0"/>
              <a:t>Features include transaction amount, time,</a:t>
            </a:r>
            <a:r>
              <a:rPr lang="en-US" dirty="0"/>
              <a:t> class</a:t>
            </a:r>
            <a:r>
              <a:rPr dirty="0"/>
              <a:t> and anonymized variables</a:t>
            </a:r>
            <a:r>
              <a:rPr lang="en-US" dirty="0"/>
              <a:t>(v1-v28)</a:t>
            </a:r>
            <a:r>
              <a:rPr dirty="0"/>
              <a:t>.</a:t>
            </a:r>
          </a:p>
          <a:p>
            <a:r>
              <a:rPr dirty="0"/>
              <a:t>Class imbalance is handled using resampling techniques.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u="sng" dirty="0"/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024547"/>
            <a:ext cx="7955280" cy="4069080"/>
          </a:xfrm>
        </p:spPr>
        <p:txBody>
          <a:bodyPr>
            <a:normAutofit fontScale="55000" lnSpcReduction="20000"/>
          </a:bodyPr>
          <a:lstStyle/>
          <a:p>
            <a:r>
              <a:rPr sz="3300" dirty="0"/>
              <a:t>Feature correlations and importance analysis.</a:t>
            </a:r>
            <a:endParaRPr lang="en-US" sz="3300" dirty="0"/>
          </a:p>
          <a:p>
            <a:pPr lvl="1"/>
            <a:r>
              <a:rPr lang="en-US" sz="2800" dirty="0"/>
              <a:t>Low correlations</a:t>
            </a:r>
          </a:p>
          <a:p>
            <a:pPr marL="457200" lvl="1" indent="0">
              <a:buNone/>
            </a:pPr>
            <a:r>
              <a:rPr lang="en-US" sz="2800" dirty="0"/>
              <a:t>	- Most features show very low correlation with each other, as seen from</a:t>
            </a:r>
          </a:p>
          <a:p>
            <a:pPr marL="457200" lvl="1" indent="0">
              <a:buNone/>
            </a:pPr>
            <a:r>
              <a:rPr lang="en-US" sz="2800" dirty="0"/>
              <a:t> the predominantly blue color.  </a:t>
            </a:r>
          </a:p>
          <a:p>
            <a:pPr marL="0" indent="0">
              <a:buNone/>
            </a:pPr>
            <a:r>
              <a:rPr lang="en-US" sz="2800" dirty="0"/>
              <a:t>	- This suggests that there are no strong linear dependencies among the features. </a:t>
            </a:r>
          </a:p>
          <a:p>
            <a:r>
              <a:rPr lang="en-US" sz="2800" dirty="0"/>
              <a:t> Fraud and non-fraud transactions distribution.</a:t>
            </a:r>
          </a:p>
          <a:p>
            <a:r>
              <a:rPr lang="en-US" sz="2800" dirty="0"/>
              <a:t>The dataset contains a total of **284,807** transactions, with: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	- 284,315 legitimate (normal) transactions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	- 492fraudulent transactions</a:t>
            </a:r>
          </a:p>
          <a:p>
            <a:pPr marL="0" indent="0">
              <a:buNone/>
            </a:pPr>
            <a:r>
              <a:rPr lang="en-US" sz="2800" dirty="0"/>
              <a:t>Which is highly imbalanced dataset. To address this, we apply Synthetic Minority</a:t>
            </a:r>
          </a:p>
          <a:p>
            <a:pPr marL="0" indent="0">
              <a:buNone/>
            </a:pPr>
            <a:r>
              <a:rPr lang="en-US" sz="2800" dirty="0"/>
              <a:t> Over-sampling Technique(SMOTE) to generate synthetic fraud samples.</a:t>
            </a: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5C91E-F8DD-4555-B8A7-9E705C65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90421"/>
            <a:ext cx="5771956" cy="5824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A335C-E1B5-4A40-9D8A-EDA7F186E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537" y="990421"/>
            <a:ext cx="3343462" cy="2910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E8D1DD-0268-4C6A-BAB5-8DB59CD47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957" y="3900488"/>
            <a:ext cx="3372042" cy="291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11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u="sng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Evaluated models include:</a:t>
            </a:r>
          </a:p>
          <a:p>
            <a:r>
              <a:rPr dirty="0"/>
              <a:t>- Logistic Regression</a:t>
            </a:r>
          </a:p>
          <a:p>
            <a:r>
              <a:rPr dirty="0"/>
              <a:t>- Decision Trees</a:t>
            </a:r>
          </a:p>
          <a:p>
            <a:r>
              <a:rPr dirty="0"/>
              <a:t>- Random Forest</a:t>
            </a:r>
          </a:p>
          <a:p>
            <a:r>
              <a:rPr dirty="0"/>
              <a:t>-</a:t>
            </a:r>
            <a:r>
              <a:rPr lang="en-US" dirty="0"/>
              <a:t> </a:t>
            </a:r>
            <a:r>
              <a:rPr dirty="0"/>
              <a:t>Best model selection based on accuracy, precision, </a:t>
            </a:r>
            <a:r>
              <a:rPr lang="en-US" dirty="0"/>
              <a:t>        </a:t>
            </a:r>
            <a:r>
              <a:rPr dirty="0"/>
              <a:t>and recall.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i="1" u="sng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Performance metrics include:</a:t>
            </a:r>
          </a:p>
          <a:p>
            <a:r>
              <a:rPr dirty="0"/>
              <a:t>- Accuracy</a:t>
            </a:r>
          </a:p>
          <a:p>
            <a:r>
              <a:rPr dirty="0"/>
              <a:t>- Precision</a:t>
            </a:r>
          </a:p>
          <a:p>
            <a:r>
              <a:rPr dirty="0"/>
              <a:t>- Recall</a:t>
            </a:r>
          </a:p>
          <a:p>
            <a:r>
              <a:rPr dirty="0"/>
              <a:t>- F1-score</a:t>
            </a:r>
          </a:p>
          <a:p>
            <a:r>
              <a:rPr dirty="0"/>
              <a:t>Confusion matrix used for fraud detection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C02F1-5870-4F33-A563-5C8F6951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38" y="2200274"/>
            <a:ext cx="4029637" cy="3600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027D5-319B-4A57-92A3-3082BA5C6089}"/>
              </a:ext>
            </a:extLst>
          </p:cNvPr>
          <p:cNvSpPr txBox="1"/>
          <p:nvPr/>
        </p:nvSpPr>
        <p:spPr>
          <a:xfrm>
            <a:off x="337638" y="1729859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Logistic Regression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05EFB6-B617-4343-A46F-9EF6FAA7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27" y="2200274"/>
            <a:ext cx="4029635" cy="3600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62BCE-010D-4BB4-A298-D97BD3D361CB}"/>
              </a:ext>
            </a:extLst>
          </p:cNvPr>
          <p:cNvSpPr txBox="1"/>
          <p:nvPr/>
        </p:nvSpPr>
        <p:spPr>
          <a:xfrm>
            <a:off x="4776728" y="1729859"/>
            <a:ext cx="2229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1663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C287E4-3AD2-45B8-9ECB-7C5428CF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614488"/>
            <a:ext cx="5329238" cy="422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5620C8-5681-4012-B616-1B1C3DFFB6EB}"/>
              </a:ext>
            </a:extLst>
          </p:cNvPr>
          <p:cNvSpPr txBox="1"/>
          <p:nvPr/>
        </p:nvSpPr>
        <p:spPr>
          <a:xfrm>
            <a:off x="1657350" y="1245156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Cofusion</a:t>
            </a:r>
            <a:r>
              <a:rPr lang="en-US" dirty="0"/>
              <a:t> matrix for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862716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</TotalTime>
  <Words>412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Consolas</vt:lpstr>
      <vt:lpstr>Vapor Trail</vt:lpstr>
      <vt:lpstr>Credit Card Fraud Detection</vt:lpstr>
      <vt:lpstr>Introduction</vt:lpstr>
      <vt:lpstr>Dataset Description</vt:lpstr>
      <vt:lpstr>Data Visualization</vt:lpstr>
      <vt:lpstr>PowerPoint Presentation</vt:lpstr>
      <vt:lpstr>Model Selection</vt:lpstr>
      <vt:lpstr>Evaluation Metrics</vt:lpstr>
      <vt:lpstr>PowerPoint Presentation</vt:lpstr>
      <vt:lpstr>PowerPoint Presentation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subject/>
  <dc:creator/>
  <cp:keywords/>
  <dc:description>generated using python-pptx</dc:description>
  <cp:lastModifiedBy>Sai Kiran Lagumsani</cp:lastModifiedBy>
  <cp:revision>2</cp:revision>
  <dcterms:created xsi:type="dcterms:W3CDTF">2013-01-27T09:14:16Z</dcterms:created>
  <dcterms:modified xsi:type="dcterms:W3CDTF">2025-03-27T11:34:43Z</dcterms:modified>
  <cp:category/>
</cp:coreProperties>
</file>