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306EC0-756D-3DD6-A436-8F6BCC1429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B7B6BC4-13CC-FD17-617B-4139D44EE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5094DDB-4382-F37F-72CD-71EA66362303}"/>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5" name="Footer Placeholder 4">
            <a:extLst>
              <a:ext uri="{FF2B5EF4-FFF2-40B4-BE49-F238E27FC236}">
                <a16:creationId xmlns:a16="http://schemas.microsoft.com/office/drawing/2014/main" xmlns="" id="{664BB781-855C-2D35-BF90-E27C8DFBDA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F770713-02D6-772B-BE73-EE11433318B5}"/>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4172896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9F028D-E0D8-5E3F-D53D-12FD4BE6FD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2F8EF41-44F5-852B-1E1D-574C38315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4971EF-8B79-BD7C-8ABE-8725AA534460}"/>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5" name="Footer Placeholder 4">
            <a:extLst>
              <a:ext uri="{FF2B5EF4-FFF2-40B4-BE49-F238E27FC236}">
                <a16:creationId xmlns:a16="http://schemas.microsoft.com/office/drawing/2014/main" xmlns="" id="{E9A74560-013A-017B-1DF4-14BB3D26A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E452E32-8BBD-086E-30F1-00C1C26C1029}"/>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191783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AD432A6-FACB-8576-1496-3697D302E0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C63CACE-8CB6-9013-8ED8-8ADC9432E6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167636D-86DF-F477-BD00-160A2F2A8CDC}"/>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5" name="Footer Placeholder 4">
            <a:extLst>
              <a:ext uri="{FF2B5EF4-FFF2-40B4-BE49-F238E27FC236}">
                <a16:creationId xmlns:a16="http://schemas.microsoft.com/office/drawing/2014/main" xmlns="" id="{FA71C783-70D2-7C17-05D1-A8C88D70D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9FF69CC-E08E-0FBB-353D-D908089F653F}"/>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263287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373F97-0B44-D620-9D7E-D064D83A1C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A828A69-9CB8-F57B-F3CF-75BE3AD2B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B63A728-C01C-D376-1144-12D31C26F8BE}"/>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5" name="Footer Placeholder 4">
            <a:extLst>
              <a:ext uri="{FF2B5EF4-FFF2-40B4-BE49-F238E27FC236}">
                <a16:creationId xmlns:a16="http://schemas.microsoft.com/office/drawing/2014/main" xmlns="" id="{252F54C1-2AEA-56A6-9F9B-3D96716FC0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65F5E6A-5D94-EB42-CF8A-0C97B32102C7}"/>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37542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31374-FEA6-0C46-CB66-209D593A0F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E1B6032-3A99-B109-4FE2-4ACF0F9BD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EE2C2A4-66B8-388C-9BF1-F57764B19019}"/>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5" name="Footer Placeholder 4">
            <a:extLst>
              <a:ext uri="{FF2B5EF4-FFF2-40B4-BE49-F238E27FC236}">
                <a16:creationId xmlns:a16="http://schemas.microsoft.com/office/drawing/2014/main" xmlns="" id="{E33B0CC4-2F9F-CA63-8FAA-E0CAC8D1B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E824F4-17A2-A7D3-6EAE-67B2DF403CCB}"/>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331634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5924B-255D-9C71-FDB1-2D776F9F3B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6C355BF-203C-3592-B4E7-36E3458F3A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3FA5464-E682-B890-23A8-909CA090B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D8EBABC-77D8-BC37-2DE2-1A79422DD95C}"/>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6" name="Footer Placeholder 5">
            <a:extLst>
              <a:ext uri="{FF2B5EF4-FFF2-40B4-BE49-F238E27FC236}">
                <a16:creationId xmlns:a16="http://schemas.microsoft.com/office/drawing/2014/main" xmlns="" id="{0B0556FA-A6A0-6AC3-A188-E0F53F575C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8FF52E8-A295-CD47-4324-566A70D978A4}"/>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272519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D26D3-1349-C257-11B5-C021838B18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5F91116-974D-5750-E273-5E2543D01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E7A83EF-C1E9-C2AC-FE66-CDB50240B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644AA29-2458-DEFF-CBE7-59B0469AF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E82F5E0-4E5F-D338-2C67-870802510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E12D81B-2013-621E-AF98-AB4AA3214A3F}"/>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8" name="Footer Placeholder 7">
            <a:extLst>
              <a:ext uri="{FF2B5EF4-FFF2-40B4-BE49-F238E27FC236}">
                <a16:creationId xmlns:a16="http://schemas.microsoft.com/office/drawing/2014/main" xmlns="" id="{771C32AE-411D-45E7-B4C6-AAC45C2545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12B8077-32E5-64FF-8860-3E82E709A7CC}"/>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316475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E5541-946E-4632-BA24-226A3D42B6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0EEED34-4155-AA1E-3327-96F6A1919CBD}"/>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4" name="Footer Placeholder 3">
            <a:extLst>
              <a:ext uri="{FF2B5EF4-FFF2-40B4-BE49-F238E27FC236}">
                <a16:creationId xmlns:a16="http://schemas.microsoft.com/office/drawing/2014/main" xmlns="" id="{4BA1E421-5A59-C6C5-708E-9D060A964C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45D84DF-861A-B198-2124-4DCC29D2905B}"/>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422101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A407533-AE57-7A84-05BD-484BFDE87686}"/>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3" name="Footer Placeholder 2">
            <a:extLst>
              <a:ext uri="{FF2B5EF4-FFF2-40B4-BE49-F238E27FC236}">
                <a16:creationId xmlns:a16="http://schemas.microsoft.com/office/drawing/2014/main" xmlns="" id="{B4636A09-A69E-C0DF-5BC3-A9C4F923DF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D322745-9CFF-915F-8676-4E8EAD856BDE}"/>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162470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F334CD-6820-0A0D-6E1E-E5E305914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AE2E80E-4D72-C593-EE96-1B6575F7A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E4DE2F6-C652-3E39-BC7D-60973A39D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8ED3FB9-221D-A109-8068-DE3AFB024129}"/>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6" name="Footer Placeholder 5">
            <a:extLst>
              <a:ext uri="{FF2B5EF4-FFF2-40B4-BE49-F238E27FC236}">
                <a16:creationId xmlns:a16="http://schemas.microsoft.com/office/drawing/2014/main" xmlns="" id="{BBC12F10-E4CA-BF88-C768-777E9AE4BE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6641F48-A0CB-39A8-C057-21C5C2623A8F}"/>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150105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9D1EE3-4E2E-BE59-C14D-3DC8E58A7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03DE85A-C78D-A9DE-3E6C-95858E8C7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35279C7-6D3D-CC95-5442-33C4D5076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6B36C9B-2C2D-7ACF-7363-3FAD824026FA}"/>
              </a:ext>
            </a:extLst>
          </p:cNvPr>
          <p:cNvSpPr>
            <a:spLocks noGrp="1"/>
          </p:cNvSpPr>
          <p:nvPr>
            <p:ph type="dt" sz="half" idx="10"/>
          </p:nvPr>
        </p:nvSpPr>
        <p:spPr/>
        <p:txBody>
          <a:bodyPr/>
          <a:lstStyle/>
          <a:p>
            <a:fld id="{0D13536E-05CC-45B1-9960-AF84158C3610}" type="datetimeFigureOut">
              <a:rPr lang="en-IN" smtClean="0"/>
              <a:pPr/>
              <a:t>17-12-2023</a:t>
            </a:fld>
            <a:endParaRPr lang="en-IN"/>
          </a:p>
        </p:txBody>
      </p:sp>
      <p:sp>
        <p:nvSpPr>
          <p:cNvPr id="6" name="Footer Placeholder 5">
            <a:extLst>
              <a:ext uri="{FF2B5EF4-FFF2-40B4-BE49-F238E27FC236}">
                <a16:creationId xmlns:a16="http://schemas.microsoft.com/office/drawing/2014/main" xmlns="" id="{D9B9D3C1-47A4-2E2D-5CD6-3D92D9954E2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95B6882-2D26-0EC4-D262-17ACEEC608EA}"/>
              </a:ext>
            </a:extLst>
          </p:cNvPr>
          <p:cNvSpPr>
            <a:spLocks noGrp="1"/>
          </p:cNvSpPr>
          <p:nvPr>
            <p:ph type="sldNum" sz="quarter" idx="12"/>
          </p:nvPr>
        </p:nvSpPr>
        <p:spPr/>
        <p:txBody>
          <a:body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265254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7E27CF8-4342-1ADC-B8FD-2A23ED395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3FBE48E-367C-76EA-BA6B-9025B7DD8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C5BEB63-2C6F-B0CE-9F22-2C97A9853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3536E-05CC-45B1-9960-AF84158C3610}" type="datetimeFigureOut">
              <a:rPr lang="en-IN" smtClean="0"/>
              <a:pPr/>
              <a:t>17-12-2023</a:t>
            </a:fld>
            <a:endParaRPr lang="en-IN"/>
          </a:p>
        </p:txBody>
      </p:sp>
      <p:sp>
        <p:nvSpPr>
          <p:cNvPr id="5" name="Footer Placeholder 4">
            <a:extLst>
              <a:ext uri="{FF2B5EF4-FFF2-40B4-BE49-F238E27FC236}">
                <a16:creationId xmlns:a16="http://schemas.microsoft.com/office/drawing/2014/main" xmlns="" id="{89BA4C6F-BC09-8D2D-0454-DEF865DBB0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8CE3FE5-1970-AD61-B374-95D9B8C11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8E8EA-3D4F-451D-B639-0416A01981F2}" type="slidenum">
              <a:rPr lang="en-IN" smtClean="0"/>
              <a:pPr/>
              <a:t>‹#›</a:t>
            </a:fld>
            <a:endParaRPr lang="en-IN"/>
          </a:p>
        </p:txBody>
      </p:sp>
    </p:spTree>
    <p:extLst>
      <p:ext uri="{BB962C8B-B14F-4D97-AF65-F5344CB8AC3E}">
        <p14:creationId xmlns:p14="http://schemas.microsoft.com/office/powerpoint/2010/main" xmlns="" val="13266107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c94436n@pac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713" y="627017"/>
            <a:ext cx="10097589" cy="3409406"/>
          </a:xfrm>
        </p:spPr>
        <p:txBody>
          <a:bodyPr>
            <a:noAutofit/>
          </a:bodyPr>
          <a:lstStyle/>
          <a:p>
            <a:r>
              <a:rPr lang="en-IN" sz="5400" b="1" dirty="0" smtClean="0">
                <a:latin typeface="Times New Roman" pitchFamily="18" charset="0"/>
                <a:cs typeface="Times New Roman" pitchFamily="18" charset="0"/>
              </a:rPr>
              <a:t>Geographic Information System (GIS) Analysis of coffee shop</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sz="5400" dirty="0">
              <a:latin typeface="Times New Roman" pitchFamily="18" charset="0"/>
              <a:cs typeface="Times New Roman" pitchFamily="18" charset="0"/>
            </a:endParaRPr>
          </a:p>
        </p:txBody>
      </p:sp>
      <p:sp>
        <p:nvSpPr>
          <p:cNvPr id="3" name="Subtitle 2"/>
          <p:cNvSpPr>
            <a:spLocks noGrp="1"/>
          </p:cNvSpPr>
          <p:nvPr>
            <p:ph type="subTitle" idx="1"/>
          </p:nvPr>
        </p:nvSpPr>
        <p:spPr>
          <a:xfrm>
            <a:off x="5434149" y="3801292"/>
            <a:ext cx="5799908" cy="1828799"/>
          </a:xfrm>
        </p:spPr>
        <p:txBody>
          <a:bodyPr>
            <a:normAutofit fontScale="92500" lnSpcReduction="20000"/>
          </a:bodyPr>
          <a:lstStyle/>
          <a:p>
            <a:endParaRPr lang="en-US" dirty="0" smtClean="0"/>
          </a:p>
          <a:p>
            <a:pPr lvl="0"/>
            <a:r>
              <a:rPr lang="en-IN" sz="1600" b="1" dirty="0" err="1" smtClean="0"/>
              <a:t>Pravallika</a:t>
            </a:r>
            <a:r>
              <a:rPr lang="en-IN" sz="1600" b="1" dirty="0" smtClean="0"/>
              <a:t> </a:t>
            </a:r>
            <a:r>
              <a:rPr lang="en-IN" sz="1600" b="1" dirty="0" err="1" smtClean="0"/>
              <a:t>Challa</a:t>
            </a:r>
            <a:r>
              <a:rPr lang="en-IN" sz="1600" b="1" dirty="0" smtClean="0"/>
              <a:t> (U01939539)                         </a:t>
            </a:r>
            <a:r>
              <a:rPr lang="en-IN" sz="1600" dirty="0" smtClean="0">
                <a:hlinkClick r:id="rId2"/>
              </a:rPr>
              <a:t>pc94436n@pace.edu</a:t>
            </a:r>
            <a:endParaRPr lang="en-IN" sz="1600" dirty="0" smtClean="0"/>
          </a:p>
          <a:p>
            <a:r>
              <a:rPr lang="en-IN" sz="1600" b="1" dirty="0" err="1" smtClean="0"/>
              <a:t>Sandeep</a:t>
            </a:r>
            <a:r>
              <a:rPr lang="en-IN" sz="1600" b="1" dirty="0" smtClean="0"/>
              <a:t> </a:t>
            </a:r>
            <a:r>
              <a:rPr lang="en-IN" sz="1600" b="1" dirty="0" err="1" smtClean="0"/>
              <a:t>Malyala</a:t>
            </a:r>
            <a:r>
              <a:rPr lang="en-IN" sz="1600" b="1" dirty="0" smtClean="0"/>
              <a:t>  (U01935264)                      </a:t>
            </a:r>
            <a:r>
              <a:rPr lang="en-IN" sz="1600" dirty="0" smtClean="0"/>
              <a:t>sm86925n@pace.edu</a:t>
            </a:r>
            <a:endParaRPr lang="en-US" sz="1600" dirty="0" smtClean="0"/>
          </a:p>
          <a:p>
            <a:pPr lvl="0"/>
            <a:r>
              <a:rPr lang="en-IN" sz="1600" b="1" dirty="0" err="1" smtClean="0"/>
              <a:t>Chetan</a:t>
            </a:r>
            <a:r>
              <a:rPr lang="en-IN" sz="1600" b="1" dirty="0" smtClean="0"/>
              <a:t> Kumar Reddy </a:t>
            </a:r>
            <a:r>
              <a:rPr lang="en-IN" sz="1600" b="1" dirty="0" err="1" smtClean="0"/>
              <a:t>Vaddi</a:t>
            </a:r>
            <a:r>
              <a:rPr lang="en-IN" sz="1600" b="1" dirty="0" smtClean="0"/>
              <a:t> (U01883016)     </a:t>
            </a:r>
            <a:r>
              <a:rPr lang="en-IN" sz="1600" dirty="0" smtClean="0"/>
              <a:t>CV33511N@pace.edu</a:t>
            </a:r>
            <a:endParaRPr lang="en-US" sz="1600" dirty="0" smtClean="0"/>
          </a:p>
          <a:p>
            <a:pPr lvl="0"/>
            <a:r>
              <a:rPr lang="en-IN" sz="1600" b="1" dirty="0" err="1" smtClean="0"/>
              <a:t>Ramadugu</a:t>
            </a:r>
            <a:r>
              <a:rPr lang="en-IN" sz="1600" b="1" dirty="0" smtClean="0"/>
              <a:t> </a:t>
            </a:r>
            <a:r>
              <a:rPr lang="en-IN" sz="1600" b="1" dirty="0" err="1" smtClean="0"/>
              <a:t>Bhavitha</a:t>
            </a:r>
            <a:r>
              <a:rPr lang="en-IN" sz="1600" b="1" dirty="0" smtClean="0"/>
              <a:t>  (U01915121)                 </a:t>
            </a:r>
            <a:r>
              <a:rPr lang="en-IN" sz="1600" dirty="0" smtClean="0"/>
              <a:t>br31457n@pace.edu</a:t>
            </a:r>
            <a:endParaRPr lang="en-US" sz="1600" dirty="0" smtClean="0"/>
          </a:p>
          <a:p>
            <a:pPr lvl="0"/>
            <a:r>
              <a:rPr lang="en-IN" sz="1600" b="1" dirty="0" err="1" smtClean="0"/>
              <a:t>Sai</a:t>
            </a:r>
            <a:r>
              <a:rPr lang="en-IN" sz="1600" b="1" dirty="0" smtClean="0"/>
              <a:t> </a:t>
            </a:r>
            <a:r>
              <a:rPr lang="en-IN" sz="1600" b="1" dirty="0" err="1" smtClean="0"/>
              <a:t>Kiran</a:t>
            </a:r>
            <a:r>
              <a:rPr lang="en-IN" sz="1600" b="1" dirty="0" smtClean="0"/>
              <a:t> </a:t>
            </a:r>
            <a:r>
              <a:rPr lang="en-IN" sz="1600" b="1" dirty="0" err="1" smtClean="0"/>
              <a:t>Nunna</a:t>
            </a:r>
            <a:r>
              <a:rPr lang="en-IN" sz="1600" b="1" dirty="0" smtClean="0"/>
              <a:t> (U01920311)                          </a:t>
            </a:r>
            <a:r>
              <a:rPr lang="en-IN" sz="1600" dirty="0" smtClean="0"/>
              <a:t>sn01516n@pace.edu</a:t>
            </a:r>
            <a:endParaRPr lang="en-US" sz="1600" dirty="0" smtClean="0"/>
          </a:p>
          <a:p>
            <a:endParaRPr lang="en-US" sz="1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4EF641-D423-4A03-A0EC-FBF7230E2888}"/>
              </a:ext>
            </a:extLst>
          </p:cNvPr>
          <p:cNvSpPr>
            <a:spLocks noGrp="1"/>
          </p:cNvSpPr>
          <p:nvPr>
            <p:ph type="title"/>
          </p:nvPr>
        </p:nvSpPr>
        <p:spPr/>
        <p:txBody>
          <a:bodyPr/>
          <a:lstStyle/>
          <a:p>
            <a:pPr algn="ctr"/>
            <a:r>
              <a:rPr lang="en-IN" b="1" dirty="0" err="1">
                <a:latin typeface="Times New Roman" pitchFamily="18" charset="0"/>
                <a:cs typeface="Times New Roman" pitchFamily="18" charset="0"/>
              </a:rPr>
              <a:t>Analyze</a:t>
            </a:r>
            <a:r>
              <a:rPr lang="en-IN" b="1" dirty="0">
                <a:latin typeface="Times New Roman" pitchFamily="18" charset="0"/>
                <a:cs typeface="Times New Roman" pitchFamily="18" charset="0"/>
              </a:rPr>
              <a:t> the queries</a:t>
            </a:r>
          </a:p>
        </p:txBody>
      </p:sp>
      <p:sp>
        <p:nvSpPr>
          <p:cNvPr id="3" name="Content Placeholder 2">
            <a:extLst>
              <a:ext uri="{FF2B5EF4-FFF2-40B4-BE49-F238E27FC236}">
                <a16:creationId xmlns:a16="http://schemas.microsoft.com/office/drawing/2014/main" xmlns="" id="{C07690F4-1E71-2028-FFFD-DCC246659E39}"/>
              </a:ext>
            </a:extLst>
          </p:cNvPr>
          <p:cNvSpPr>
            <a:spLocks noGrp="1"/>
          </p:cNvSpPr>
          <p:nvPr>
            <p:ph sz="half" idx="1"/>
          </p:nvPr>
        </p:nvSpPr>
        <p:spPr/>
        <p:txBody>
          <a:bodyPr>
            <a:noAutofit/>
          </a:bodyPr>
          <a:lstStyle/>
          <a:p>
            <a:pPr marL="0" indent="0">
              <a:lnSpc>
                <a:spcPct val="107000"/>
              </a:lnSpc>
              <a:spcAft>
                <a:spcPts val="800"/>
              </a:spcAft>
              <a:buNone/>
            </a:pPr>
            <a:r>
              <a:rPr lang="en-IN" sz="1600" b="1" kern="100" dirty="0">
                <a:effectLst/>
                <a:latin typeface="Times New Roman" pitchFamily="18" charset="0"/>
                <a:ea typeface="Calibri" panose="020F0502020204030204" pitchFamily="34" charset="0"/>
                <a:cs typeface="Times New Roman" pitchFamily="18" charset="0"/>
              </a:rPr>
              <a:t>3)Distance Calculation Query:</a:t>
            </a:r>
          </a:p>
          <a:p>
            <a:pPr marL="0" indent="0">
              <a:lnSpc>
                <a:spcPct val="107000"/>
              </a:lnSpc>
              <a:spcAft>
                <a:spcPts val="800"/>
              </a:spcAft>
              <a:buNone/>
            </a:pPr>
            <a:r>
              <a:rPr lang="en-IN" sz="1600" kern="100" dirty="0">
                <a:effectLst/>
                <a:latin typeface="Times New Roman" pitchFamily="18" charset="0"/>
                <a:ea typeface="Calibri" panose="020F0502020204030204" pitchFamily="34" charset="0"/>
                <a:cs typeface="Times New Roman" pitchFamily="18" charset="0"/>
              </a:rPr>
              <a:t>SELECT </a:t>
            </a:r>
            <a:r>
              <a:rPr lang="en-IN" sz="1600" kern="100" dirty="0" err="1">
                <a:effectLst/>
                <a:latin typeface="Times New Roman" pitchFamily="18" charset="0"/>
                <a:ea typeface="Calibri" panose="020F0502020204030204" pitchFamily="34" charset="0"/>
                <a:cs typeface="Times New Roman" pitchFamily="18" charset="0"/>
              </a:rPr>
              <a:t>id,name,ST_Distance</a:t>
            </a:r>
            <a:r>
              <a:rPr lang="en-IN" sz="1600" kern="100" dirty="0">
                <a:effectLst/>
                <a:latin typeface="Times New Roman" pitchFamily="18" charset="0"/>
                <a:ea typeface="Calibri" panose="020F0502020204030204" pitchFamily="34" charset="0"/>
                <a:cs typeface="Times New Roman" pitchFamily="18" charset="0"/>
              </a:rPr>
              <a:t>(</a:t>
            </a:r>
            <a:r>
              <a:rPr lang="en-IN" sz="1600" kern="100" dirty="0" err="1">
                <a:effectLst/>
                <a:latin typeface="Times New Roman" pitchFamily="18" charset="0"/>
                <a:ea typeface="Calibri" panose="020F0502020204030204" pitchFamily="34" charset="0"/>
                <a:cs typeface="Times New Roman" pitchFamily="18" charset="0"/>
              </a:rPr>
              <a:t>ST_SetSRID</a:t>
            </a:r>
            <a:r>
              <a:rPr lang="en-IN" sz="1600" kern="100" dirty="0">
                <a:effectLst/>
                <a:latin typeface="Times New Roman" pitchFamily="18" charset="0"/>
                <a:ea typeface="Calibri" panose="020F0502020204030204" pitchFamily="34" charset="0"/>
                <a:cs typeface="Times New Roman" pitchFamily="18" charset="0"/>
              </a:rPr>
              <a:t>(</a:t>
            </a:r>
            <a:r>
              <a:rPr lang="en-IN" sz="1600" kern="100" dirty="0" err="1">
                <a:effectLst/>
                <a:latin typeface="Times New Roman" pitchFamily="18" charset="0"/>
                <a:ea typeface="Calibri" panose="020F0502020204030204" pitchFamily="34" charset="0"/>
                <a:cs typeface="Times New Roman" pitchFamily="18" charset="0"/>
              </a:rPr>
              <a:t>ST_MakePoint</a:t>
            </a:r>
            <a:r>
              <a:rPr lang="en-IN" sz="1600" kern="100" dirty="0">
                <a:effectLst/>
                <a:latin typeface="Times New Roman" pitchFamily="18" charset="0"/>
                <a:ea typeface="Calibri" panose="020F0502020204030204" pitchFamily="34" charset="0"/>
                <a:cs typeface="Times New Roman" pitchFamily="18" charset="0"/>
              </a:rPr>
              <a:t>(</a:t>
            </a:r>
            <a:r>
              <a:rPr lang="en-IN" sz="1600" kern="100" dirty="0" err="1">
                <a:effectLst/>
                <a:latin typeface="Times New Roman" pitchFamily="18" charset="0"/>
                <a:ea typeface="Calibri" panose="020F0502020204030204" pitchFamily="34" charset="0"/>
                <a:cs typeface="Times New Roman" pitchFamily="18" charset="0"/>
              </a:rPr>
              <a:t>lon</a:t>
            </a:r>
            <a:r>
              <a:rPr lang="en-IN" sz="1600" kern="100" dirty="0">
                <a:effectLst/>
                <a:latin typeface="Times New Roman" pitchFamily="18" charset="0"/>
                <a:ea typeface="Calibri" panose="020F0502020204030204" pitchFamily="34" charset="0"/>
                <a:cs typeface="Times New Roman" pitchFamily="18" charset="0"/>
              </a:rPr>
              <a:t>, </a:t>
            </a:r>
            <a:r>
              <a:rPr lang="en-IN" sz="1600" kern="100" dirty="0" err="1">
                <a:effectLst/>
                <a:latin typeface="Times New Roman" pitchFamily="18" charset="0"/>
                <a:ea typeface="Calibri" panose="020F0502020204030204" pitchFamily="34" charset="0"/>
                <a:cs typeface="Times New Roman" pitchFamily="18" charset="0"/>
              </a:rPr>
              <a:t>lat</a:t>
            </a:r>
            <a:r>
              <a:rPr lang="en-IN" sz="1600" kern="100" dirty="0">
                <a:effectLst/>
                <a:latin typeface="Times New Roman" pitchFamily="18" charset="0"/>
                <a:ea typeface="Calibri" panose="020F0502020204030204" pitchFamily="34" charset="0"/>
                <a:cs typeface="Times New Roman" pitchFamily="18" charset="0"/>
              </a:rPr>
              <a:t>), 4326),</a:t>
            </a:r>
            <a:r>
              <a:rPr lang="en-IN" sz="1600" kern="100" dirty="0" err="1">
                <a:effectLst/>
                <a:latin typeface="Times New Roman" pitchFamily="18" charset="0"/>
                <a:ea typeface="Calibri" panose="020F0502020204030204" pitchFamily="34" charset="0"/>
                <a:cs typeface="Times New Roman" pitchFamily="18" charset="0"/>
              </a:rPr>
              <a:t>ST_SetSRID</a:t>
            </a:r>
            <a:r>
              <a:rPr lang="en-IN" sz="1600" kern="100" dirty="0">
                <a:effectLst/>
                <a:latin typeface="Times New Roman" pitchFamily="18" charset="0"/>
                <a:ea typeface="Calibri" panose="020F0502020204030204" pitchFamily="34" charset="0"/>
                <a:cs typeface="Times New Roman" pitchFamily="18" charset="0"/>
              </a:rPr>
              <a:t>(</a:t>
            </a:r>
            <a:r>
              <a:rPr lang="en-IN" sz="1600" kern="100" dirty="0" err="1">
                <a:effectLst/>
                <a:latin typeface="Times New Roman" pitchFamily="18" charset="0"/>
                <a:ea typeface="Calibri" panose="020F0502020204030204" pitchFamily="34" charset="0"/>
                <a:cs typeface="Times New Roman" pitchFamily="18" charset="0"/>
              </a:rPr>
              <a:t>ST_MakePoint</a:t>
            </a:r>
            <a:r>
              <a:rPr lang="en-IN" sz="1600" kern="100" dirty="0">
                <a:effectLst/>
                <a:latin typeface="Times New Roman" pitchFamily="18" charset="0"/>
                <a:ea typeface="Calibri" panose="020F0502020204030204" pitchFamily="34" charset="0"/>
                <a:cs typeface="Times New Roman" pitchFamily="18" charset="0"/>
              </a:rPr>
              <a:t>(-122.4194, 37.7749), 4326)) AS </a:t>
            </a:r>
            <a:r>
              <a:rPr lang="en-IN" sz="1600" kern="100" dirty="0" err="1">
                <a:effectLst/>
                <a:latin typeface="Times New Roman" pitchFamily="18" charset="0"/>
                <a:ea typeface="Calibri" panose="020F0502020204030204" pitchFamily="34" charset="0"/>
                <a:cs typeface="Times New Roman" pitchFamily="18" charset="0"/>
              </a:rPr>
              <a:t>distance_from_referenceFROMcoffe_shops</a:t>
            </a:r>
            <a:r>
              <a:rPr lang="en-IN" sz="1600" kern="100" dirty="0">
                <a:effectLst/>
                <a:latin typeface="Times New Roman" pitchFamily="18" charset="0"/>
                <a:ea typeface="Calibri" panose="020F0502020204030204" pitchFamily="34" charset="0"/>
                <a:cs typeface="Times New Roman" pitchFamily="18" charset="0"/>
              </a:rPr>
              <a:t>;</a:t>
            </a:r>
          </a:p>
          <a:p>
            <a:pPr>
              <a:lnSpc>
                <a:spcPct val="107000"/>
              </a:lnSpc>
              <a:spcAft>
                <a:spcPts val="800"/>
              </a:spcAft>
              <a:buFont typeface="Wingdings" panose="05000000000000000000" pitchFamily="2" charset="2"/>
              <a:buChar char="Ø"/>
            </a:pPr>
            <a:r>
              <a:rPr lang="en-IN" sz="1600" b="1" kern="100" dirty="0" err="1">
                <a:effectLst/>
                <a:latin typeface="Times New Roman" pitchFamily="18" charset="0"/>
                <a:ea typeface="Calibri" panose="020F0502020204030204" pitchFamily="34" charset="0"/>
                <a:cs typeface="Times New Roman" pitchFamily="18" charset="0"/>
              </a:rPr>
              <a:t>Explaination</a:t>
            </a:r>
            <a:r>
              <a:rPr lang="en-IN" sz="1600" b="1" kern="100" dirty="0">
                <a:effectLst/>
                <a:latin typeface="Times New Roman" pitchFamily="18" charset="0"/>
                <a:ea typeface="Calibri" panose="020F0502020204030204" pitchFamily="34" charset="0"/>
                <a:cs typeface="Times New Roman" pitchFamily="18" charset="0"/>
              </a:rPr>
              <a:t>:</a:t>
            </a:r>
          </a:p>
          <a:p>
            <a:pPr marL="457200">
              <a:lnSpc>
                <a:spcPct val="107000"/>
              </a:lnSpc>
            </a:pPr>
            <a:r>
              <a:rPr lang="en-IN" sz="1600" kern="100" dirty="0">
                <a:effectLst/>
                <a:latin typeface="Times New Roman" pitchFamily="18" charset="0"/>
                <a:ea typeface="Calibri" panose="020F0502020204030204" pitchFamily="34" charset="0"/>
                <a:cs typeface="Times New Roman" pitchFamily="18" charset="0"/>
              </a:rPr>
              <a:t>This query calculates the distance of each coffee shop from a reference point with longitude -122.4194 and latitude 37.7749.</a:t>
            </a:r>
          </a:p>
          <a:p>
            <a:pPr marL="457200">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It uses the </a:t>
            </a:r>
            <a:r>
              <a:rPr lang="en-IN" sz="1600" kern="100" dirty="0" err="1">
                <a:effectLst/>
                <a:latin typeface="Times New Roman" pitchFamily="18" charset="0"/>
                <a:ea typeface="Calibri" panose="020F0502020204030204" pitchFamily="34" charset="0"/>
                <a:cs typeface="Times New Roman" pitchFamily="18" charset="0"/>
              </a:rPr>
              <a:t>ST_Distance</a:t>
            </a:r>
            <a:r>
              <a:rPr lang="en-IN" sz="1600" kern="100" dirty="0">
                <a:effectLst/>
                <a:latin typeface="Times New Roman" pitchFamily="18" charset="0"/>
                <a:ea typeface="Calibri" panose="020F0502020204030204" pitchFamily="34" charset="0"/>
                <a:cs typeface="Times New Roman" pitchFamily="18" charset="0"/>
              </a:rPr>
              <a:t> function with the reference point and the coffee shop coordinates.</a:t>
            </a:r>
            <a:endParaRPr lang="en-IN" sz="1600" dirty="0">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xmlns="" id="{75F6905A-0CA2-0F3D-296B-489D3606BDF2}"/>
              </a:ext>
            </a:extLst>
          </p:cNvPr>
          <p:cNvSpPr>
            <a:spLocks noGrp="1"/>
          </p:cNvSpPr>
          <p:nvPr>
            <p:ph sz="half" idx="2"/>
          </p:nvPr>
        </p:nvSpPr>
        <p:spPr/>
        <p:txBody>
          <a:bodyPr>
            <a:normAutofit fontScale="70000" lnSpcReduction="20000"/>
          </a:bodyPr>
          <a:lstStyle/>
          <a:p>
            <a:pPr indent="0">
              <a:lnSpc>
                <a:spcPct val="107000"/>
              </a:lnSpc>
              <a:buNone/>
            </a:pPr>
            <a:r>
              <a:rPr lang="en-IN" sz="2100" b="1" kern="100" dirty="0">
                <a:effectLst/>
                <a:latin typeface="Times New Roman" pitchFamily="18" charset="0"/>
                <a:ea typeface="Calibri" panose="020F0502020204030204" pitchFamily="34" charset="0"/>
                <a:cs typeface="Times New Roman" pitchFamily="18" charset="0"/>
              </a:rPr>
              <a:t>4)Insert </a:t>
            </a:r>
            <a:r>
              <a:rPr lang="en-IN" sz="2100" b="1" kern="100" dirty="0" err="1">
                <a:effectLst/>
                <a:latin typeface="Times New Roman" pitchFamily="18" charset="0"/>
                <a:ea typeface="Calibri" panose="020F0502020204030204" pitchFamily="34" charset="0"/>
                <a:cs typeface="Times New Roman" pitchFamily="18" charset="0"/>
              </a:rPr>
              <a:t>Geom</a:t>
            </a:r>
            <a:r>
              <a:rPr lang="en-IN" sz="2100" b="1" kern="100" dirty="0">
                <a:effectLst/>
                <a:latin typeface="Times New Roman" pitchFamily="18" charset="0"/>
                <a:ea typeface="Calibri" panose="020F0502020204030204" pitchFamily="34" charset="0"/>
                <a:cs typeface="Times New Roman" pitchFamily="18" charset="0"/>
              </a:rPr>
              <a:t> Column Query:</a:t>
            </a:r>
          </a:p>
          <a:p>
            <a:pPr indent="0">
              <a:lnSpc>
                <a:spcPct val="107000"/>
              </a:lnSpc>
              <a:buNone/>
            </a:pPr>
            <a:r>
              <a:rPr lang="en-IN" sz="2100" kern="100" dirty="0">
                <a:effectLst/>
                <a:latin typeface="Times New Roman" pitchFamily="18" charset="0"/>
                <a:ea typeface="Calibri" panose="020F0502020204030204" pitchFamily="34" charset="0"/>
                <a:cs typeface="Times New Roman" pitchFamily="18" charset="0"/>
              </a:rPr>
              <a:t>ALTER TABLE </a:t>
            </a:r>
            <a:r>
              <a:rPr lang="en-IN" sz="2100" kern="100" dirty="0" err="1">
                <a:effectLst/>
                <a:latin typeface="Times New Roman" pitchFamily="18" charset="0"/>
                <a:ea typeface="Calibri" panose="020F0502020204030204" pitchFamily="34" charset="0"/>
                <a:cs typeface="Times New Roman" pitchFamily="18" charset="0"/>
              </a:rPr>
              <a:t>coffe_shops</a:t>
            </a:r>
            <a:r>
              <a:rPr lang="en-IN" sz="2100" kern="100" dirty="0">
                <a:effectLst/>
                <a:latin typeface="Times New Roman" pitchFamily="18" charset="0"/>
                <a:ea typeface="Calibri" panose="020F0502020204030204" pitchFamily="34" charset="0"/>
                <a:cs typeface="Times New Roman" pitchFamily="18" charset="0"/>
              </a:rPr>
              <a:t> ADD COLUMN </a:t>
            </a:r>
            <a:r>
              <a:rPr lang="en-IN" sz="2100" kern="100" dirty="0" err="1">
                <a:effectLst/>
                <a:latin typeface="Times New Roman" pitchFamily="18" charset="0"/>
                <a:ea typeface="Calibri" panose="020F0502020204030204" pitchFamily="34" charset="0"/>
                <a:cs typeface="Times New Roman" pitchFamily="18" charset="0"/>
              </a:rPr>
              <a:t>geom</a:t>
            </a:r>
            <a:r>
              <a:rPr lang="en-IN" sz="2100" kern="100" dirty="0">
                <a:latin typeface="Times New Roman" pitchFamily="18" charset="0"/>
                <a:ea typeface="Calibri" panose="020F0502020204030204" pitchFamily="34" charset="0"/>
                <a:cs typeface="Times New Roman" pitchFamily="18" charset="0"/>
              </a:rPr>
              <a:t> </a:t>
            </a:r>
            <a:r>
              <a:rPr lang="en-IN" sz="2100" kern="100" dirty="0">
                <a:effectLst/>
                <a:latin typeface="Times New Roman" pitchFamily="18" charset="0"/>
                <a:ea typeface="Calibri" panose="020F0502020204030204" pitchFamily="34" charset="0"/>
                <a:cs typeface="Times New Roman" pitchFamily="18" charset="0"/>
              </a:rPr>
              <a:t>geometry(POINT, 4326);</a:t>
            </a:r>
          </a:p>
          <a:p>
            <a:pPr marL="571500" indent="-342900">
              <a:lnSpc>
                <a:spcPct val="107000"/>
              </a:lnSpc>
              <a:buFont typeface="Wingdings" panose="05000000000000000000" pitchFamily="2" charset="2"/>
              <a:buChar char="Ø"/>
            </a:pPr>
            <a:r>
              <a:rPr lang="en-IN" sz="2100" b="1" kern="100" dirty="0" err="1">
                <a:effectLst/>
                <a:latin typeface="Times New Roman" pitchFamily="18" charset="0"/>
                <a:ea typeface="Calibri" panose="020F0502020204030204" pitchFamily="34" charset="0"/>
                <a:cs typeface="Times New Roman" pitchFamily="18" charset="0"/>
              </a:rPr>
              <a:t>Explaination</a:t>
            </a:r>
            <a:r>
              <a:rPr lang="en-IN" sz="2100" b="1" kern="100" dirty="0">
                <a:effectLst/>
                <a:latin typeface="Times New Roman" pitchFamily="18" charset="0"/>
                <a:ea typeface="Calibri" panose="020F0502020204030204" pitchFamily="34" charset="0"/>
                <a:cs typeface="Times New Roman" pitchFamily="18" charset="0"/>
              </a:rPr>
              <a:t>:</a:t>
            </a:r>
            <a:endParaRPr lang="en-IN" sz="2100" kern="100" dirty="0">
              <a:effectLst/>
              <a:latin typeface="Times New Roman" pitchFamily="18" charset="0"/>
              <a:ea typeface="Calibri" panose="020F0502020204030204" pitchFamily="34" charset="0"/>
              <a:cs typeface="Times New Roman" pitchFamily="18" charset="0"/>
            </a:endParaRPr>
          </a:p>
          <a:p>
            <a:pPr marL="457200">
              <a:lnSpc>
                <a:spcPct val="107000"/>
              </a:lnSpc>
              <a:spcAft>
                <a:spcPts val="800"/>
              </a:spcAft>
            </a:pPr>
            <a:r>
              <a:rPr lang="en-IN" sz="2100" kern="100" dirty="0">
                <a:effectLst/>
                <a:latin typeface="Times New Roman" pitchFamily="18" charset="0"/>
                <a:ea typeface="Calibri" panose="020F0502020204030204" pitchFamily="34" charset="0"/>
                <a:cs typeface="Times New Roman" pitchFamily="18" charset="0"/>
              </a:rPr>
              <a:t>This query adds a new column named </a:t>
            </a:r>
            <a:r>
              <a:rPr lang="en-IN" sz="2100" kern="100" dirty="0" err="1">
                <a:effectLst/>
                <a:latin typeface="Times New Roman" pitchFamily="18" charset="0"/>
                <a:ea typeface="Calibri" panose="020F0502020204030204" pitchFamily="34" charset="0"/>
                <a:cs typeface="Times New Roman" pitchFamily="18" charset="0"/>
              </a:rPr>
              <a:t>geom</a:t>
            </a:r>
            <a:r>
              <a:rPr lang="en-IN" sz="2100" kern="100" dirty="0">
                <a:effectLst/>
                <a:latin typeface="Times New Roman" pitchFamily="18" charset="0"/>
                <a:ea typeface="Calibri" panose="020F0502020204030204" pitchFamily="34" charset="0"/>
                <a:cs typeface="Times New Roman" pitchFamily="18" charset="0"/>
              </a:rPr>
              <a:t> to the </a:t>
            </a:r>
            <a:r>
              <a:rPr lang="en-IN" sz="2100" kern="100" dirty="0" err="1">
                <a:effectLst/>
                <a:latin typeface="Times New Roman" pitchFamily="18" charset="0"/>
                <a:ea typeface="Calibri" panose="020F0502020204030204" pitchFamily="34" charset="0"/>
                <a:cs typeface="Times New Roman" pitchFamily="18" charset="0"/>
              </a:rPr>
              <a:t>coffe_shops</a:t>
            </a:r>
            <a:r>
              <a:rPr lang="en-IN" sz="2100" kern="100" dirty="0">
                <a:effectLst/>
                <a:latin typeface="Times New Roman" pitchFamily="18" charset="0"/>
                <a:ea typeface="Calibri" panose="020F0502020204030204" pitchFamily="34" charset="0"/>
                <a:cs typeface="Times New Roman" pitchFamily="18" charset="0"/>
              </a:rPr>
              <a:t> table, representing a point geometry in the SRID 4326 (WGS 84).</a:t>
            </a:r>
          </a:p>
          <a:p>
            <a:pPr indent="0">
              <a:lnSpc>
                <a:spcPct val="107000"/>
              </a:lnSpc>
              <a:spcAft>
                <a:spcPts val="800"/>
              </a:spcAft>
              <a:buNone/>
            </a:pPr>
            <a:r>
              <a:rPr lang="en-IN" sz="2100" b="1" kern="100" dirty="0">
                <a:effectLst/>
                <a:latin typeface="Times New Roman" pitchFamily="18" charset="0"/>
                <a:ea typeface="Calibri" panose="020F0502020204030204" pitchFamily="34" charset="0"/>
                <a:cs typeface="Times New Roman" pitchFamily="18" charset="0"/>
              </a:rPr>
              <a:t>5)Update </a:t>
            </a:r>
            <a:r>
              <a:rPr lang="en-IN" sz="2100" b="1" kern="100" dirty="0" err="1">
                <a:effectLst/>
                <a:latin typeface="Times New Roman" pitchFamily="18" charset="0"/>
                <a:ea typeface="Calibri" panose="020F0502020204030204" pitchFamily="34" charset="0"/>
                <a:cs typeface="Times New Roman" pitchFamily="18" charset="0"/>
              </a:rPr>
              <a:t>Geom</a:t>
            </a:r>
            <a:r>
              <a:rPr lang="en-IN" sz="2100" b="1" kern="100" dirty="0">
                <a:effectLst/>
                <a:latin typeface="Times New Roman" pitchFamily="18" charset="0"/>
                <a:ea typeface="Calibri" panose="020F0502020204030204" pitchFamily="34" charset="0"/>
                <a:cs typeface="Times New Roman" pitchFamily="18" charset="0"/>
              </a:rPr>
              <a:t> Column Query:</a:t>
            </a:r>
          </a:p>
          <a:p>
            <a:pPr indent="0">
              <a:lnSpc>
                <a:spcPct val="107000"/>
              </a:lnSpc>
              <a:spcAft>
                <a:spcPts val="800"/>
              </a:spcAft>
              <a:buNone/>
            </a:pPr>
            <a:r>
              <a:rPr lang="en-IN" sz="2100" kern="100" dirty="0">
                <a:effectLst/>
                <a:latin typeface="Times New Roman" pitchFamily="18" charset="0"/>
                <a:ea typeface="Calibri" panose="020F0502020204030204" pitchFamily="34" charset="0"/>
                <a:cs typeface="Times New Roman" pitchFamily="18" charset="0"/>
              </a:rPr>
              <a:t>UPDATE </a:t>
            </a:r>
            <a:r>
              <a:rPr lang="en-IN" sz="2100" kern="100" dirty="0" err="1">
                <a:effectLst/>
                <a:latin typeface="Times New Roman" pitchFamily="18" charset="0"/>
                <a:ea typeface="Calibri" panose="020F0502020204030204" pitchFamily="34" charset="0"/>
                <a:cs typeface="Times New Roman" pitchFamily="18" charset="0"/>
              </a:rPr>
              <a:t>coffe_shops</a:t>
            </a:r>
            <a:r>
              <a:rPr lang="en-IN" sz="2100" kern="100" dirty="0">
                <a:effectLst/>
                <a:latin typeface="Times New Roman" pitchFamily="18" charset="0"/>
                <a:ea typeface="Calibri" panose="020F0502020204030204" pitchFamily="34" charset="0"/>
                <a:cs typeface="Times New Roman" pitchFamily="18" charset="0"/>
              </a:rPr>
              <a:t> SET </a:t>
            </a:r>
            <a:r>
              <a:rPr lang="en-IN" sz="2100" kern="100" dirty="0" err="1">
                <a:effectLst/>
                <a:latin typeface="Times New Roman" pitchFamily="18" charset="0"/>
                <a:ea typeface="Calibri" panose="020F0502020204030204" pitchFamily="34" charset="0"/>
                <a:cs typeface="Times New Roman" pitchFamily="18" charset="0"/>
              </a:rPr>
              <a:t>geom</a:t>
            </a:r>
            <a:r>
              <a:rPr lang="en-IN" sz="2100" kern="100" dirty="0">
                <a:effectLst/>
                <a:latin typeface="Times New Roman" pitchFamily="18" charset="0"/>
                <a:ea typeface="Calibri" panose="020F0502020204030204" pitchFamily="34" charset="0"/>
                <a:cs typeface="Times New Roman" pitchFamily="18" charset="0"/>
              </a:rPr>
              <a:t> = </a:t>
            </a:r>
            <a:r>
              <a:rPr lang="en-IN" sz="2100" kern="100" dirty="0" err="1">
                <a:effectLst/>
                <a:latin typeface="Times New Roman" pitchFamily="18" charset="0"/>
                <a:ea typeface="Calibri" panose="020F0502020204030204" pitchFamily="34" charset="0"/>
                <a:cs typeface="Times New Roman" pitchFamily="18" charset="0"/>
              </a:rPr>
              <a:t>ST_SetSRID</a:t>
            </a:r>
            <a:r>
              <a:rPr lang="en-IN" sz="2100" kern="100" dirty="0">
                <a:effectLst/>
                <a:latin typeface="Times New Roman" pitchFamily="18" charset="0"/>
                <a:ea typeface="Calibri" panose="020F0502020204030204" pitchFamily="34" charset="0"/>
                <a:cs typeface="Times New Roman" pitchFamily="18" charset="0"/>
              </a:rPr>
              <a:t>(</a:t>
            </a:r>
            <a:r>
              <a:rPr lang="en-IN" sz="2100" kern="100" dirty="0" err="1">
                <a:effectLst/>
                <a:latin typeface="Times New Roman" pitchFamily="18" charset="0"/>
                <a:ea typeface="Calibri" panose="020F0502020204030204" pitchFamily="34" charset="0"/>
                <a:cs typeface="Times New Roman" pitchFamily="18" charset="0"/>
              </a:rPr>
              <a:t>ST_MakePoint</a:t>
            </a:r>
            <a:r>
              <a:rPr lang="en-IN" sz="2100" kern="100" dirty="0">
                <a:effectLst/>
                <a:latin typeface="Times New Roman" pitchFamily="18" charset="0"/>
                <a:ea typeface="Calibri" panose="020F0502020204030204" pitchFamily="34" charset="0"/>
                <a:cs typeface="Times New Roman" pitchFamily="18" charset="0"/>
              </a:rPr>
              <a:t>(</a:t>
            </a:r>
            <a:r>
              <a:rPr lang="en-IN" sz="2100" kern="100" dirty="0" err="1">
                <a:effectLst/>
                <a:latin typeface="Times New Roman" pitchFamily="18" charset="0"/>
                <a:ea typeface="Calibri" panose="020F0502020204030204" pitchFamily="34" charset="0"/>
                <a:cs typeface="Times New Roman" pitchFamily="18" charset="0"/>
              </a:rPr>
              <a:t>lon</a:t>
            </a:r>
            <a:r>
              <a:rPr lang="en-IN" sz="2100" kern="100" dirty="0">
                <a:effectLst/>
                <a:latin typeface="Times New Roman" pitchFamily="18" charset="0"/>
                <a:ea typeface="Calibri" panose="020F0502020204030204" pitchFamily="34" charset="0"/>
                <a:cs typeface="Times New Roman" pitchFamily="18" charset="0"/>
              </a:rPr>
              <a:t>, </a:t>
            </a:r>
            <a:r>
              <a:rPr lang="en-IN" sz="2100" kern="100" dirty="0" err="1">
                <a:effectLst/>
                <a:latin typeface="Times New Roman" pitchFamily="18" charset="0"/>
                <a:ea typeface="Calibri" panose="020F0502020204030204" pitchFamily="34" charset="0"/>
                <a:cs typeface="Times New Roman" pitchFamily="18" charset="0"/>
              </a:rPr>
              <a:t>lat</a:t>
            </a:r>
            <a:r>
              <a:rPr lang="en-IN" sz="2100" kern="100" dirty="0">
                <a:effectLst/>
                <a:latin typeface="Times New Roman" pitchFamily="18" charset="0"/>
                <a:ea typeface="Calibri" panose="020F0502020204030204" pitchFamily="34" charset="0"/>
                <a:cs typeface="Times New Roman" pitchFamily="18" charset="0"/>
              </a:rPr>
              <a:t>), 4326);</a:t>
            </a:r>
          </a:p>
          <a:p>
            <a:pPr marL="571500" indent="-342900">
              <a:lnSpc>
                <a:spcPct val="107000"/>
              </a:lnSpc>
              <a:buFont typeface="Wingdings" panose="05000000000000000000" pitchFamily="2" charset="2"/>
              <a:buChar char="Ø"/>
            </a:pPr>
            <a:r>
              <a:rPr lang="en-IN" sz="2100" b="1" kern="100" dirty="0" err="1">
                <a:effectLst/>
                <a:latin typeface="Times New Roman" pitchFamily="18" charset="0"/>
                <a:ea typeface="Calibri" panose="020F0502020204030204" pitchFamily="34" charset="0"/>
                <a:cs typeface="Times New Roman" pitchFamily="18" charset="0"/>
              </a:rPr>
              <a:t>Explaination</a:t>
            </a:r>
            <a:r>
              <a:rPr lang="en-IN" sz="2100" b="1" kern="100" dirty="0">
                <a:effectLst/>
                <a:latin typeface="Times New Roman" pitchFamily="18" charset="0"/>
                <a:ea typeface="Calibri" panose="020F0502020204030204" pitchFamily="34" charset="0"/>
                <a:cs typeface="Times New Roman" pitchFamily="18" charset="0"/>
              </a:rPr>
              <a:t>:</a:t>
            </a:r>
            <a:endParaRPr lang="en-IN" sz="2100" kern="100" dirty="0">
              <a:effectLst/>
              <a:latin typeface="Times New Roman" pitchFamily="18" charset="0"/>
              <a:ea typeface="Calibri" panose="020F0502020204030204" pitchFamily="34" charset="0"/>
              <a:cs typeface="Times New Roman" pitchFamily="18" charset="0"/>
            </a:endParaRPr>
          </a:p>
          <a:p>
            <a:pPr marL="457200">
              <a:lnSpc>
                <a:spcPct val="107000"/>
              </a:lnSpc>
              <a:spcAft>
                <a:spcPts val="800"/>
              </a:spcAft>
            </a:pPr>
            <a:r>
              <a:rPr lang="en-IN" sz="2100" kern="100" dirty="0">
                <a:effectLst/>
                <a:latin typeface="Times New Roman" pitchFamily="18" charset="0"/>
                <a:ea typeface="Calibri" panose="020F0502020204030204" pitchFamily="34" charset="0"/>
                <a:cs typeface="Times New Roman" pitchFamily="18" charset="0"/>
              </a:rPr>
              <a:t>This query updates the </a:t>
            </a:r>
            <a:r>
              <a:rPr lang="en-IN" sz="2100" kern="100" dirty="0" err="1">
                <a:effectLst/>
                <a:latin typeface="Times New Roman" pitchFamily="18" charset="0"/>
                <a:ea typeface="Calibri" panose="020F0502020204030204" pitchFamily="34" charset="0"/>
                <a:cs typeface="Times New Roman" pitchFamily="18" charset="0"/>
              </a:rPr>
              <a:t>geom</a:t>
            </a:r>
            <a:r>
              <a:rPr lang="en-IN" sz="2100" kern="100" dirty="0">
                <a:effectLst/>
                <a:latin typeface="Times New Roman" pitchFamily="18" charset="0"/>
                <a:ea typeface="Calibri" panose="020F0502020204030204" pitchFamily="34" charset="0"/>
                <a:cs typeface="Times New Roman" pitchFamily="18" charset="0"/>
              </a:rPr>
              <a:t> column for each row in the </a:t>
            </a:r>
            <a:r>
              <a:rPr lang="en-IN" sz="2100" kern="100" dirty="0" err="1">
                <a:effectLst/>
                <a:latin typeface="Times New Roman" pitchFamily="18" charset="0"/>
                <a:ea typeface="Calibri" panose="020F0502020204030204" pitchFamily="34" charset="0"/>
                <a:cs typeface="Times New Roman" pitchFamily="18" charset="0"/>
              </a:rPr>
              <a:t>coffe_shops</a:t>
            </a:r>
            <a:r>
              <a:rPr lang="en-IN" sz="2100" kern="100" dirty="0">
                <a:effectLst/>
                <a:latin typeface="Times New Roman" pitchFamily="18" charset="0"/>
                <a:ea typeface="Calibri" panose="020F0502020204030204" pitchFamily="34" charset="0"/>
                <a:cs typeface="Times New Roman" pitchFamily="18" charset="0"/>
              </a:rPr>
              <a:t> table with the corresponding point geometry based on the </a:t>
            </a:r>
            <a:r>
              <a:rPr lang="en-IN" sz="2100" kern="100" dirty="0" err="1">
                <a:effectLst/>
                <a:latin typeface="Times New Roman" pitchFamily="18" charset="0"/>
                <a:ea typeface="Calibri" panose="020F0502020204030204" pitchFamily="34" charset="0"/>
                <a:cs typeface="Times New Roman" pitchFamily="18" charset="0"/>
              </a:rPr>
              <a:t>lat</a:t>
            </a:r>
            <a:r>
              <a:rPr lang="en-IN" sz="2100" kern="100" dirty="0">
                <a:effectLst/>
                <a:latin typeface="Times New Roman" pitchFamily="18" charset="0"/>
                <a:ea typeface="Calibri" panose="020F0502020204030204" pitchFamily="34" charset="0"/>
                <a:cs typeface="Times New Roman" pitchFamily="18" charset="0"/>
              </a:rPr>
              <a:t> and </a:t>
            </a:r>
            <a:r>
              <a:rPr lang="en-IN" sz="2100" kern="100" dirty="0" err="1">
                <a:effectLst/>
                <a:latin typeface="Times New Roman" pitchFamily="18" charset="0"/>
                <a:ea typeface="Calibri" panose="020F0502020204030204" pitchFamily="34" charset="0"/>
                <a:cs typeface="Times New Roman" pitchFamily="18" charset="0"/>
              </a:rPr>
              <a:t>lon</a:t>
            </a:r>
            <a:r>
              <a:rPr lang="en-IN" sz="2100" kern="100" dirty="0">
                <a:effectLst/>
                <a:latin typeface="Times New Roman" pitchFamily="18" charset="0"/>
                <a:ea typeface="Calibri" panose="020F0502020204030204" pitchFamily="34" charset="0"/>
                <a:cs typeface="Times New Roman" pitchFamily="18" charset="0"/>
              </a:rPr>
              <a:t> values.</a:t>
            </a:r>
          </a:p>
          <a:p>
            <a:endParaRPr lang="en-IN" dirty="0"/>
          </a:p>
        </p:txBody>
      </p:sp>
    </p:spTree>
    <p:extLst>
      <p:ext uri="{BB962C8B-B14F-4D97-AF65-F5344CB8AC3E}">
        <p14:creationId xmlns:p14="http://schemas.microsoft.com/office/powerpoint/2010/main" xmlns="" val="418820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8B475-0C37-1777-35FF-561A262B501B}"/>
              </a:ext>
            </a:extLst>
          </p:cNvPr>
          <p:cNvSpPr>
            <a:spLocks noGrp="1"/>
          </p:cNvSpPr>
          <p:nvPr>
            <p:ph type="title"/>
          </p:nvPr>
        </p:nvSpPr>
        <p:spPr/>
        <p:txBody>
          <a:bodyPr/>
          <a:lstStyle/>
          <a:p>
            <a:pPr algn="ctr"/>
            <a:r>
              <a:rPr lang="en-IN" b="1" dirty="0" err="1">
                <a:latin typeface="Times New Roman" pitchFamily="18" charset="0"/>
                <a:cs typeface="Times New Roman" pitchFamily="18" charset="0"/>
              </a:rPr>
              <a:t>Analyze</a:t>
            </a:r>
            <a:r>
              <a:rPr lang="en-IN" b="1" dirty="0">
                <a:latin typeface="Times New Roman" pitchFamily="18" charset="0"/>
                <a:cs typeface="Times New Roman" pitchFamily="18" charset="0"/>
              </a:rPr>
              <a:t> the queries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C35D703-C410-C1F6-251E-B5678465CA6F}"/>
              </a:ext>
            </a:extLst>
          </p:cNvPr>
          <p:cNvSpPr>
            <a:spLocks noGrp="1"/>
          </p:cNvSpPr>
          <p:nvPr>
            <p:ph sz="half" idx="1"/>
          </p:nvPr>
        </p:nvSpPr>
        <p:spPr/>
        <p:txBody>
          <a:bodyPr>
            <a:normAutofit/>
          </a:bodyPr>
          <a:lstStyle/>
          <a:p>
            <a:pPr indent="0">
              <a:lnSpc>
                <a:spcPct val="107000"/>
              </a:lnSpc>
              <a:buNone/>
            </a:pPr>
            <a:r>
              <a:rPr lang="en-IN" sz="1600" b="1" kern="100" dirty="0">
                <a:effectLst/>
                <a:latin typeface="Times New Roman" pitchFamily="18" charset="0"/>
                <a:ea typeface="Calibri" panose="020F0502020204030204" pitchFamily="34" charset="0"/>
                <a:cs typeface="Times New Roman" pitchFamily="18" charset="0"/>
              </a:rPr>
              <a:t>6)Distance Calculation (</a:t>
            </a:r>
            <a:r>
              <a:rPr lang="en-IN" sz="1600" b="1" kern="100" dirty="0" err="1">
                <a:effectLst/>
                <a:latin typeface="Times New Roman" pitchFamily="18" charset="0"/>
                <a:ea typeface="Calibri" panose="020F0502020204030204" pitchFamily="34" charset="0"/>
                <a:cs typeface="Times New Roman" pitchFamily="18" charset="0"/>
              </a:rPr>
              <a:t>Geom</a:t>
            </a:r>
            <a:r>
              <a:rPr lang="en-IN" sz="1600" b="1" kern="100" dirty="0">
                <a:effectLst/>
                <a:latin typeface="Times New Roman" pitchFamily="18" charset="0"/>
                <a:ea typeface="Calibri" panose="020F0502020204030204" pitchFamily="34" charset="0"/>
                <a:cs typeface="Times New Roman" pitchFamily="18" charset="0"/>
              </a:rPr>
              <a:t>) Query:</a:t>
            </a:r>
            <a:endParaRPr lang="en-IN" sz="1600" kern="100" dirty="0">
              <a:effectLst/>
              <a:latin typeface="Times New Roman" pitchFamily="18" charset="0"/>
              <a:ea typeface="Calibri" panose="020F0502020204030204" pitchFamily="34" charset="0"/>
              <a:cs typeface="Times New Roman" pitchFamily="18" charset="0"/>
            </a:endParaRPr>
          </a:p>
          <a:p>
            <a:pPr indent="0">
              <a:lnSpc>
                <a:spcPct val="107000"/>
              </a:lnSpc>
              <a:buNone/>
            </a:pPr>
            <a:r>
              <a:rPr lang="en-IN" sz="1600" kern="100" dirty="0">
                <a:effectLst/>
                <a:latin typeface="Times New Roman" pitchFamily="18" charset="0"/>
                <a:ea typeface="Calibri" panose="020F0502020204030204" pitchFamily="34" charset="0"/>
                <a:cs typeface="Times New Roman" pitchFamily="18" charset="0"/>
              </a:rPr>
              <a:t>SELECT</a:t>
            </a:r>
            <a:r>
              <a:rPr lang="en-IN" sz="1600" kern="100" dirty="0">
                <a:latin typeface="Times New Roman" pitchFamily="18" charset="0"/>
                <a:ea typeface="Calibri" panose="020F0502020204030204" pitchFamily="34" charset="0"/>
                <a:cs typeface="Times New Roman" pitchFamily="18" charset="0"/>
              </a:rPr>
              <a:t> </a:t>
            </a:r>
            <a:r>
              <a:rPr lang="en-IN" sz="1600" kern="100" dirty="0" err="1">
                <a:effectLst/>
                <a:latin typeface="Times New Roman" pitchFamily="18" charset="0"/>
                <a:ea typeface="Calibri" panose="020F0502020204030204" pitchFamily="34" charset="0"/>
                <a:cs typeface="Times New Roman" pitchFamily="18" charset="0"/>
              </a:rPr>
              <a:t>id,name</a:t>
            </a:r>
            <a:r>
              <a:rPr lang="en-IN" sz="1600" kern="100" dirty="0" err="1">
                <a:latin typeface="Times New Roman" pitchFamily="18" charset="0"/>
                <a:ea typeface="Calibri" panose="020F0502020204030204" pitchFamily="34" charset="0"/>
                <a:cs typeface="Times New Roman" pitchFamily="18" charset="0"/>
              </a:rPr>
              <a:t>,</a:t>
            </a:r>
            <a:r>
              <a:rPr lang="en-IN" sz="1600" kern="100" dirty="0" err="1">
                <a:effectLst/>
                <a:latin typeface="Times New Roman" pitchFamily="18" charset="0"/>
                <a:ea typeface="Calibri" panose="020F0502020204030204" pitchFamily="34" charset="0"/>
                <a:cs typeface="Times New Roman" pitchFamily="18" charset="0"/>
              </a:rPr>
              <a:t>ST_Distance</a:t>
            </a:r>
            <a:r>
              <a:rPr lang="en-IN" sz="1600" kern="100" dirty="0">
                <a:effectLst/>
                <a:latin typeface="Times New Roman" pitchFamily="18" charset="0"/>
                <a:ea typeface="Calibri" panose="020F0502020204030204" pitchFamily="34" charset="0"/>
                <a:cs typeface="Times New Roman" pitchFamily="18" charset="0"/>
              </a:rPr>
              <a:t>(</a:t>
            </a:r>
            <a:r>
              <a:rPr lang="en-IN" sz="1600" kern="100" dirty="0" err="1">
                <a:effectLst/>
                <a:latin typeface="Times New Roman" pitchFamily="18" charset="0"/>
                <a:ea typeface="Calibri" panose="020F0502020204030204" pitchFamily="34" charset="0"/>
                <a:cs typeface="Times New Roman" pitchFamily="18" charset="0"/>
              </a:rPr>
              <a:t>geom,ST_SetSRID</a:t>
            </a:r>
            <a:r>
              <a:rPr lang="en-IN" sz="1600" kern="100" dirty="0">
                <a:effectLst/>
                <a:latin typeface="Times New Roman" pitchFamily="18" charset="0"/>
                <a:ea typeface="Calibri" panose="020F0502020204030204" pitchFamily="34" charset="0"/>
                <a:cs typeface="Times New Roman" pitchFamily="18" charset="0"/>
              </a:rPr>
              <a:t>(</a:t>
            </a:r>
            <a:r>
              <a:rPr lang="en-IN" sz="1600" kern="100" dirty="0" err="1">
                <a:effectLst/>
                <a:latin typeface="Times New Roman" pitchFamily="18" charset="0"/>
                <a:ea typeface="Calibri" panose="020F0502020204030204" pitchFamily="34" charset="0"/>
                <a:cs typeface="Times New Roman" pitchFamily="18" charset="0"/>
              </a:rPr>
              <a:t>ST_MakePoint</a:t>
            </a:r>
            <a:r>
              <a:rPr lang="en-IN" sz="1600" kern="100" dirty="0">
                <a:effectLst/>
                <a:latin typeface="Times New Roman" pitchFamily="18" charset="0"/>
                <a:ea typeface="Calibri" panose="020F0502020204030204" pitchFamily="34" charset="0"/>
                <a:cs typeface="Times New Roman" pitchFamily="18" charset="0"/>
              </a:rPr>
              <a:t>(-122.4194, 37.7749), 4326)) AS </a:t>
            </a:r>
            <a:r>
              <a:rPr lang="en-IN" sz="1600" kern="100" dirty="0" err="1">
                <a:effectLst/>
                <a:latin typeface="Times New Roman" pitchFamily="18" charset="0"/>
                <a:ea typeface="Calibri" panose="020F0502020204030204" pitchFamily="34" charset="0"/>
                <a:cs typeface="Times New Roman" pitchFamily="18" charset="0"/>
              </a:rPr>
              <a:t>distance_from_referenceFROMoffe_shops</a:t>
            </a:r>
            <a:r>
              <a:rPr lang="en-IN" sz="1600" kern="100" dirty="0">
                <a:effectLst/>
                <a:latin typeface="Times New Roman" pitchFamily="18" charset="0"/>
                <a:ea typeface="Calibri" panose="020F0502020204030204" pitchFamily="34" charset="0"/>
                <a:cs typeface="Times New Roman" pitchFamily="18" charset="0"/>
              </a:rPr>
              <a:t>;</a:t>
            </a:r>
          </a:p>
          <a:p>
            <a:pPr marL="571500" indent="-342900">
              <a:lnSpc>
                <a:spcPct val="107000"/>
              </a:lnSpc>
              <a:buFont typeface="Wingdings" panose="05000000000000000000" pitchFamily="2" charset="2"/>
              <a:buChar char="Ø"/>
            </a:pPr>
            <a:r>
              <a:rPr lang="en-IN" sz="1600" b="1" kern="100" dirty="0" err="1">
                <a:effectLst/>
                <a:latin typeface="Times New Roman" pitchFamily="18" charset="0"/>
                <a:ea typeface="Calibri" panose="020F0502020204030204" pitchFamily="34" charset="0"/>
                <a:cs typeface="Times New Roman" pitchFamily="18" charset="0"/>
              </a:rPr>
              <a:t>Explaination</a:t>
            </a:r>
            <a:r>
              <a:rPr lang="en-IN" sz="1600" b="1" kern="100" dirty="0">
                <a:effectLst/>
                <a:latin typeface="Times New Roman" pitchFamily="18" charset="0"/>
                <a:ea typeface="Calibri" panose="020F0502020204030204" pitchFamily="34" charset="0"/>
                <a:cs typeface="Times New Roman" pitchFamily="18" charset="0"/>
              </a:rPr>
              <a:t>:</a:t>
            </a:r>
            <a:endParaRPr lang="en-IN" sz="1600" kern="100" dirty="0">
              <a:effectLst/>
              <a:latin typeface="Times New Roman" pitchFamily="18" charset="0"/>
              <a:ea typeface="Calibri" panose="020F0502020204030204" pitchFamily="34" charset="0"/>
              <a:cs typeface="Times New Roman" pitchFamily="18" charset="0"/>
            </a:endParaRPr>
          </a:p>
          <a:p>
            <a:pPr marL="457200" algn="just">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This query calculates the distance of each coffee shop from a reference point using the </a:t>
            </a:r>
            <a:r>
              <a:rPr lang="en-IN" sz="1600" kern="100" dirty="0" err="1">
                <a:effectLst/>
                <a:latin typeface="Times New Roman" pitchFamily="18" charset="0"/>
                <a:ea typeface="Calibri" panose="020F0502020204030204" pitchFamily="34" charset="0"/>
                <a:cs typeface="Times New Roman" pitchFamily="18" charset="0"/>
              </a:rPr>
              <a:t>geom</a:t>
            </a:r>
            <a:r>
              <a:rPr lang="en-IN" sz="1600" kern="100" dirty="0">
                <a:effectLst/>
                <a:latin typeface="Times New Roman" pitchFamily="18" charset="0"/>
                <a:ea typeface="Calibri" panose="020F0502020204030204" pitchFamily="34" charset="0"/>
                <a:cs typeface="Times New Roman" pitchFamily="18" charset="0"/>
              </a:rPr>
              <a:t> column, which contains point geometries.</a:t>
            </a:r>
          </a:p>
          <a:p>
            <a:endParaRPr lang="en-IN" dirty="0"/>
          </a:p>
        </p:txBody>
      </p:sp>
      <p:sp>
        <p:nvSpPr>
          <p:cNvPr id="4" name="Content Placeholder 3">
            <a:extLst>
              <a:ext uri="{FF2B5EF4-FFF2-40B4-BE49-F238E27FC236}">
                <a16:creationId xmlns:a16="http://schemas.microsoft.com/office/drawing/2014/main" xmlns="" id="{1FED9B6C-AADC-352D-E8BE-6380BBCF188A}"/>
              </a:ext>
            </a:extLst>
          </p:cNvPr>
          <p:cNvSpPr>
            <a:spLocks noGrp="1"/>
          </p:cNvSpPr>
          <p:nvPr>
            <p:ph sz="half" idx="2"/>
          </p:nvPr>
        </p:nvSpPr>
        <p:spPr/>
        <p:txBody>
          <a:bodyPr>
            <a:normAutofit/>
          </a:bodyPr>
          <a:lstStyle/>
          <a:p>
            <a:pPr indent="0">
              <a:lnSpc>
                <a:spcPct val="107000"/>
              </a:lnSpc>
              <a:buNone/>
            </a:pPr>
            <a:r>
              <a:rPr lang="en-IN" sz="1600" b="1" kern="100" dirty="0">
                <a:effectLst/>
                <a:latin typeface="Times New Roman" pitchFamily="18" charset="0"/>
                <a:ea typeface="Calibri" panose="020F0502020204030204" pitchFamily="34" charset="0"/>
                <a:cs typeface="Times New Roman" pitchFamily="18" charset="0"/>
              </a:rPr>
              <a:t>7)Calculate Areas of Interest Query (Assuming Grouping):</a:t>
            </a:r>
            <a:endParaRPr lang="en-IN" sz="1600" kern="100" dirty="0">
              <a:effectLst/>
              <a:latin typeface="Times New Roman" pitchFamily="18" charset="0"/>
              <a:ea typeface="Calibri" panose="020F0502020204030204" pitchFamily="34" charset="0"/>
              <a:cs typeface="Times New Roman" pitchFamily="18" charset="0"/>
            </a:endParaRPr>
          </a:p>
          <a:p>
            <a:pPr indent="0" algn="just">
              <a:lnSpc>
                <a:spcPct val="107000"/>
              </a:lnSpc>
              <a:buNone/>
            </a:pPr>
            <a:r>
              <a:rPr lang="en-IN" sz="1600" kern="100" dirty="0">
                <a:effectLst/>
                <a:latin typeface="Times New Roman" pitchFamily="18" charset="0"/>
                <a:ea typeface="Calibri" panose="020F0502020204030204" pitchFamily="34" charset="0"/>
                <a:cs typeface="Times New Roman" pitchFamily="18" charset="0"/>
              </a:rPr>
              <a:t>SELECT </a:t>
            </a:r>
            <a:r>
              <a:rPr lang="en-IN" sz="1600" kern="100" dirty="0" err="1">
                <a:effectLst/>
                <a:latin typeface="Times New Roman" pitchFamily="18" charset="0"/>
                <a:ea typeface="Calibri" panose="020F0502020204030204" pitchFamily="34" charset="0"/>
                <a:cs typeface="Times New Roman" pitchFamily="18" charset="0"/>
              </a:rPr>
              <a:t>group_id</a:t>
            </a:r>
            <a:r>
              <a:rPr lang="en-IN" sz="1600" kern="100" dirty="0">
                <a:effectLst/>
                <a:latin typeface="Times New Roman" pitchFamily="18" charset="0"/>
                <a:ea typeface="Calibri" panose="020F0502020204030204" pitchFamily="34" charset="0"/>
                <a:cs typeface="Times New Roman" pitchFamily="18" charset="0"/>
              </a:rPr>
              <a:t>, </a:t>
            </a:r>
            <a:r>
              <a:rPr lang="en-IN" sz="1600" kern="100" dirty="0" err="1">
                <a:effectLst/>
                <a:latin typeface="Times New Roman" pitchFamily="18" charset="0"/>
                <a:ea typeface="Calibri" panose="020F0502020204030204" pitchFamily="34" charset="0"/>
                <a:cs typeface="Times New Roman" pitchFamily="18" charset="0"/>
              </a:rPr>
              <a:t>ST_Area</a:t>
            </a:r>
            <a:r>
              <a:rPr lang="en-IN" sz="1600" kern="100" dirty="0">
                <a:effectLst/>
                <a:latin typeface="Times New Roman" pitchFamily="18" charset="0"/>
                <a:ea typeface="Calibri" panose="020F0502020204030204" pitchFamily="34" charset="0"/>
                <a:cs typeface="Times New Roman" pitchFamily="18" charset="0"/>
              </a:rPr>
              <a:t>(</a:t>
            </a:r>
            <a:r>
              <a:rPr lang="en-IN" sz="1600" kern="100" dirty="0" err="1">
                <a:effectLst/>
                <a:latin typeface="Times New Roman" pitchFamily="18" charset="0"/>
                <a:ea typeface="Calibri" panose="020F0502020204030204" pitchFamily="34" charset="0"/>
                <a:cs typeface="Times New Roman" pitchFamily="18" charset="0"/>
              </a:rPr>
              <a:t>ST_Union</a:t>
            </a:r>
            <a:r>
              <a:rPr lang="en-IN" sz="1600" kern="100" dirty="0">
                <a:effectLst/>
                <a:latin typeface="Times New Roman" pitchFamily="18" charset="0"/>
                <a:ea typeface="Calibri" panose="020F0502020204030204" pitchFamily="34" charset="0"/>
                <a:cs typeface="Times New Roman" pitchFamily="18" charset="0"/>
              </a:rPr>
              <a:t>(</a:t>
            </a:r>
            <a:r>
              <a:rPr lang="en-IN" sz="1600" kern="100" dirty="0" err="1">
                <a:effectLst/>
                <a:latin typeface="Times New Roman" pitchFamily="18" charset="0"/>
                <a:ea typeface="Calibri" panose="020F0502020204030204" pitchFamily="34" charset="0"/>
                <a:cs typeface="Times New Roman" pitchFamily="18" charset="0"/>
              </a:rPr>
              <a:t>geom</a:t>
            </a:r>
            <a:r>
              <a:rPr lang="en-IN" sz="1600" kern="100" dirty="0">
                <a:effectLst/>
                <a:latin typeface="Times New Roman" pitchFamily="18" charset="0"/>
                <a:ea typeface="Calibri" panose="020F0502020204030204" pitchFamily="34" charset="0"/>
                <a:cs typeface="Times New Roman" pitchFamily="18" charset="0"/>
              </a:rPr>
              <a:t>)) AS </a:t>
            </a:r>
            <a:r>
              <a:rPr lang="en-IN" sz="1600" kern="100" dirty="0" err="1">
                <a:effectLst/>
                <a:latin typeface="Times New Roman" pitchFamily="18" charset="0"/>
                <a:ea typeface="Calibri" panose="020F0502020204030204" pitchFamily="34" charset="0"/>
                <a:cs typeface="Times New Roman" pitchFamily="18" charset="0"/>
              </a:rPr>
              <a:t>total_area_of_interest</a:t>
            </a:r>
            <a:r>
              <a:rPr lang="en-IN" sz="1600" kern="100" dirty="0">
                <a:effectLst/>
                <a:latin typeface="Times New Roman" pitchFamily="18" charset="0"/>
                <a:ea typeface="Calibri" panose="020F0502020204030204" pitchFamily="34" charset="0"/>
                <a:cs typeface="Times New Roman" pitchFamily="18" charset="0"/>
              </a:rPr>
              <a:t> FROM </a:t>
            </a:r>
            <a:r>
              <a:rPr lang="en-IN" sz="1600" kern="100" dirty="0" err="1">
                <a:effectLst/>
                <a:latin typeface="Times New Roman" pitchFamily="18" charset="0"/>
                <a:ea typeface="Calibri" panose="020F0502020204030204" pitchFamily="34" charset="0"/>
                <a:cs typeface="Times New Roman" pitchFamily="18" charset="0"/>
              </a:rPr>
              <a:t>coffe_shops</a:t>
            </a:r>
            <a:r>
              <a:rPr lang="en-IN" sz="1600" kern="100" dirty="0">
                <a:effectLst/>
                <a:latin typeface="Times New Roman" pitchFamily="18" charset="0"/>
                <a:ea typeface="Calibri" panose="020F0502020204030204" pitchFamily="34" charset="0"/>
                <a:cs typeface="Times New Roman" pitchFamily="18" charset="0"/>
              </a:rPr>
              <a:t> GROUP BY </a:t>
            </a:r>
            <a:r>
              <a:rPr lang="en-IN" sz="1600" kern="100" dirty="0" err="1">
                <a:effectLst/>
                <a:latin typeface="Times New Roman" pitchFamily="18" charset="0"/>
                <a:ea typeface="Calibri" panose="020F0502020204030204" pitchFamily="34" charset="0"/>
                <a:cs typeface="Times New Roman" pitchFamily="18" charset="0"/>
              </a:rPr>
              <a:t>group_id</a:t>
            </a:r>
            <a:r>
              <a:rPr lang="en-IN" sz="1600" kern="100" dirty="0">
                <a:effectLst/>
                <a:latin typeface="Times New Roman" pitchFamily="18" charset="0"/>
                <a:ea typeface="Calibri" panose="020F0502020204030204" pitchFamily="34" charset="0"/>
                <a:cs typeface="Times New Roman" pitchFamily="18" charset="0"/>
              </a:rPr>
              <a:t>;</a:t>
            </a:r>
          </a:p>
          <a:p>
            <a:pPr>
              <a:lnSpc>
                <a:spcPct val="107000"/>
              </a:lnSpc>
              <a:spcAft>
                <a:spcPts val="800"/>
              </a:spcAft>
              <a:buFont typeface="Wingdings" panose="05000000000000000000" pitchFamily="2" charset="2"/>
              <a:buChar char="Ø"/>
            </a:pPr>
            <a:r>
              <a:rPr lang="en-IN" sz="1600" b="1" kern="100" dirty="0" err="1">
                <a:effectLst/>
                <a:latin typeface="Times New Roman" pitchFamily="18" charset="0"/>
                <a:ea typeface="Calibri" panose="020F0502020204030204" pitchFamily="34" charset="0"/>
                <a:cs typeface="Times New Roman" pitchFamily="18" charset="0"/>
              </a:rPr>
              <a:t>Explaination</a:t>
            </a:r>
            <a:r>
              <a:rPr lang="en-IN" sz="1600" b="1" kern="100" dirty="0">
                <a:effectLst/>
                <a:latin typeface="Times New Roman" pitchFamily="18" charset="0"/>
                <a:ea typeface="Calibri" panose="020F0502020204030204" pitchFamily="34" charset="0"/>
                <a:cs typeface="Times New Roman" pitchFamily="18" charset="0"/>
              </a:rPr>
              <a:t>:</a:t>
            </a:r>
            <a:endParaRPr lang="en-IN" sz="1600" kern="100" dirty="0">
              <a:effectLst/>
              <a:latin typeface="Times New Roman" pitchFamily="18" charset="0"/>
              <a:ea typeface="Calibri" panose="020F0502020204030204" pitchFamily="34" charset="0"/>
              <a:cs typeface="Times New Roman" pitchFamily="18" charset="0"/>
            </a:endParaRPr>
          </a:p>
          <a:p>
            <a:pPr marL="457200" algn="just">
              <a:lnSpc>
                <a:spcPct val="107000"/>
              </a:lnSpc>
            </a:pPr>
            <a:r>
              <a:rPr lang="en-IN" sz="1600" kern="100" dirty="0">
                <a:effectLst/>
                <a:latin typeface="Times New Roman" pitchFamily="18" charset="0"/>
                <a:ea typeface="Calibri" panose="020F0502020204030204" pitchFamily="34" charset="0"/>
                <a:cs typeface="Times New Roman" pitchFamily="18" charset="0"/>
              </a:rPr>
              <a:t>This query calculates the total area of interest for each group based on the coffee shop locations.</a:t>
            </a:r>
          </a:p>
          <a:p>
            <a:pPr marL="457200" algn="just">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It assumes the existence of a </a:t>
            </a:r>
            <a:r>
              <a:rPr lang="en-IN" sz="1600" kern="100" dirty="0" err="1">
                <a:effectLst/>
                <a:latin typeface="Times New Roman" pitchFamily="18" charset="0"/>
                <a:ea typeface="Calibri" panose="020F0502020204030204" pitchFamily="34" charset="0"/>
                <a:cs typeface="Times New Roman" pitchFamily="18" charset="0"/>
              </a:rPr>
              <a:t>group_id</a:t>
            </a:r>
            <a:r>
              <a:rPr lang="en-IN" sz="1600" kern="100" dirty="0">
                <a:effectLst/>
                <a:latin typeface="Times New Roman" pitchFamily="18" charset="0"/>
                <a:ea typeface="Calibri" panose="020F0502020204030204" pitchFamily="34" charset="0"/>
                <a:cs typeface="Times New Roman" pitchFamily="18" charset="0"/>
              </a:rPr>
              <a:t> column in the </a:t>
            </a:r>
            <a:r>
              <a:rPr lang="en-IN" sz="1600" kern="100" dirty="0" err="1">
                <a:effectLst/>
                <a:latin typeface="Times New Roman" pitchFamily="18" charset="0"/>
                <a:ea typeface="Calibri" panose="020F0502020204030204" pitchFamily="34" charset="0"/>
                <a:cs typeface="Times New Roman" pitchFamily="18" charset="0"/>
              </a:rPr>
              <a:t>coffe_shops</a:t>
            </a:r>
            <a:r>
              <a:rPr lang="en-IN" sz="1600" kern="100" dirty="0">
                <a:effectLst/>
                <a:latin typeface="Times New Roman" pitchFamily="18" charset="0"/>
                <a:ea typeface="Calibri" panose="020F0502020204030204" pitchFamily="34" charset="0"/>
                <a:cs typeface="Times New Roman" pitchFamily="18" charset="0"/>
              </a:rPr>
              <a:t> table.</a:t>
            </a:r>
          </a:p>
          <a:p>
            <a:endParaRPr lang="en-IN" dirty="0"/>
          </a:p>
        </p:txBody>
      </p:sp>
    </p:spTree>
    <p:extLst>
      <p:ext uri="{BB962C8B-B14F-4D97-AF65-F5344CB8AC3E}">
        <p14:creationId xmlns:p14="http://schemas.microsoft.com/office/powerpoint/2010/main" xmlns="" val="381758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CB4D8-C205-0124-AD72-A94A8715ACE0}"/>
              </a:ext>
            </a:extLst>
          </p:cNvPr>
          <p:cNvSpPr>
            <a:spLocks noGrp="1"/>
          </p:cNvSpPr>
          <p:nvPr>
            <p:ph type="title"/>
          </p:nvPr>
        </p:nvSpPr>
        <p:spPr/>
        <p:txBody>
          <a:bodyPr/>
          <a:lstStyle/>
          <a:p>
            <a:pPr algn="ctr"/>
            <a:r>
              <a:rPr lang="en-IN" b="1" dirty="0">
                <a:latin typeface="Times New Roman" pitchFamily="18" charset="0"/>
                <a:cs typeface="Times New Roman" pitchFamily="18" charset="0"/>
              </a:rPr>
              <a:t>Sorting and Limit Executions</a:t>
            </a:r>
          </a:p>
        </p:txBody>
      </p:sp>
      <p:sp>
        <p:nvSpPr>
          <p:cNvPr id="3" name="Content Placeholder 2">
            <a:extLst>
              <a:ext uri="{FF2B5EF4-FFF2-40B4-BE49-F238E27FC236}">
                <a16:creationId xmlns:a16="http://schemas.microsoft.com/office/drawing/2014/main" xmlns="" id="{C7B37A1C-2A95-302C-FEBD-D43BE29ED19A}"/>
              </a:ext>
            </a:extLst>
          </p:cNvPr>
          <p:cNvSpPr>
            <a:spLocks noGrp="1"/>
          </p:cNvSpPr>
          <p:nvPr>
            <p:ph sz="half" idx="1"/>
          </p:nvPr>
        </p:nvSpPr>
        <p:spPr>
          <a:xfrm>
            <a:off x="300447" y="1619794"/>
            <a:ext cx="5719354" cy="4557169"/>
          </a:xfrm>
        </p:spPr>
        <p:txBody>
          <a:bodyPr>
            <a:normAutofit/>
          </a:bodyPr>
          <a:lstStyle/>
          <a:p>
            <a:pPr lvl="5" algn="just">
              <a:buNone/>
            </a:pPr>
            <a:r>
              <a:rPr lang="en-US" b="1" dirty="0" smtClean="0">
                <a:latin typeface="Times New Roman" pitchFamily="18" charset="0"/>
                <a:cs typeface="Times New Roman" pitchFamily="18" charset="0"/>
              </a:rPr>
              <a:t>Query</a:t>
            </a:r>
            <a:r>
              <a:rPr lang="en-US" b="1" dirty="0">
                <a:latin typeface="Times New Roman" pitchFamily="18" charset="0"/>
                <a:cs typeface="Times New Roman" pitchFamily="18" charset="0"/>
              </a:rPr>
              <a:t>:</a:t>
            </a:r>
          </a:p>
          <a:p>
            <a:pPr marL="0" indent="0" algn="just">
              <a:buNone/>
            </a:pPr>
            <a:r>
              <a:rPr lang="en-US" sz="1800" dirty="0">
                <a:latin typeface="Times New Roman" pitchFamily="18" charset="0"/>
                <a:cs typeface="Times New Roman" pitchFamily="18" charset="0"/>
              </a:rPr>
              <a:t>SELECT id, name, city, state FROM </a:t>
            </a:r>
            <a:r>
              <a:rPr lang="en-US" sz="1800" dirty="0" err="1">
                <a:latin typeface="Times New Roman" pitchFamily="18" charset="0"/>
                <a:cs typeface="Times New Roman" pitchFamily="18" charset="0"/>
              </a:rPr>
              <a:t>coffe_shops</a:t>
            </a:r>
            <a:r>
              <a:rPr lang="en-US" sz="1800" dirty="0">
                <a:latin typeface="Times New Roman" pitchFamily="18" charset="0"/>
                <a:cs typeface="Times New Roman" pitchFamily="18" charset="0"/>
              </a:rPr>
              <a:t> ORDER BY name ASC, state DESC LIMIT 10;</a:t>
            </a:r>
          </a:p>
          <a:p>
            <a:pPr algn="just">
              <a:buFont typeface="Wingdings" panose="05000000000000000000" pitchFamily="2" charset="2"/>
              <a:buChar char="Ø"/>
            </a:pPr>
            <a:r>
              <a:rPr lang="en-IN" sz="1800" b="1" dirty="0">
                <a:latin typeface="Times New Roman" pitchFamily="18" charset="0"/>
                <a:cs typeface="Times New Roman" pitchFamily="18" charset="0"/>
              </a:rPr>
              <a:t> Explain:</a:t>
            </a:r>
          </a:p>
          <a:p>
            <a:pPr marL="0" indent="0" algn="just">
              <a:buNone/>
            </a:pPr>
            <a:r>
              <a:rPr lang="en-US" sz="1800" dirty="0">
                <a:latin typeface="Times New Roman" pitchFamily="18" charset="0"/>
                <a:cs typeface="Times New Roman" pitchFamily="18" charset="0"/>
              </a:rPr>
              <a:t>The query is designed to retrieve information about coffee shops from the '</a:t>
            </a:r>
            <a:r>
              <a:rPr lang="en-US" sz="1800" dirty="0" err="1">
                <a:latin typeface="Times New Roman" pitchFamily="18" charset="0"/>
                <a:cs typeface="Times New Roman" pitchFamily="18" charset="0"/>
              </a:rPr>
              <a:t>coffe_shops</a:t>
            </a:r>
            <a:r>
              <a:rPr lang="en-US" sz="1800" dirty="0">
                <a:latin typeface="Times New Roman" pitchFamily="18" charset="0"/>
                <a:cs typeface="Times New Roman" pitchFamily="18" charset="0"/>
              </a:rPr>
              <a:t>' table, specifically the unique identifier (id), name, city, and state. The results are then sorted based on the coffee shop name in ascending order and the state in descending order. Finally, the LIMIT clause ensures that only the first 10 rows, following the specified sorting order, are included in the output</a:t>
            </a:r>
            <a:endParaRPr lang="en-IN" sz="1800" b="1" dirty="0">
              <a:latin typeface="Times New Roman" pitchFamily="18" charset="0"/>
              <a:cs typeface="Times New Roman" pitchFamily="18" charset="0"/>
            </a:endParaRPr>
          </a:p>
          <a:p>
            <a:pPr marL="0" indent="0">
              <a:buNone/>
            </a:pPr>
            <a:endParaRPr lang="en-IN" dirty="0"/>
          </a:p>
        </p:txBody>
      </p:sp>
      <p:sp>
        <p:nvSpPr>
          <p:cNvPr id="4" name="Content Placeholder 3">
            <a:extLst>
              <a:ext uri="{FF2B5EF4-FFF2-40B4-BE49-F238E27FC236}">
                <a16:creationId xmlns:a16="http://schemas.microsoft.com/office/drawing/2014/main" xmlns="" id="{FBE9DE81-9FC4-5B2C-1F5A-CB4E114E6688}"/>
              </a:ext>
            </a:extLst>
          </p:cNvPr>
          <p:cNvSpPr>
            <a:spLocks noGrp="1"/>
          </p:cNvSpPr>
          <p:nvPr>
            <p:ph sz="half" idx="2"/>
          </p:nvPr>
        </p:nvSpPr>
        <p:spPr/>
        <p:txBody>
          <a:bodyPr>
            <a:normAutofit/>
          </a:bodyPr>
          <a:lstStyle/>
          <a:p>
            <a:pPr>
              <a:buFont typeface="Wingdings" panose="05000000000000000000" pitchFamily="2" charset="2"/>
              <a:buChar char="Ø"/>
            </a:pPr>
            <a:r>
              <a:rPr lang="en-IN" b="1" dirty="0"/>
              <a:t> Output:</a:t>
            </a:r>
          </a:p>
          <a:p>
            <a:pPr marL="0" indent="0">
              <a:buNone/>
            </a:pPr>
            <a:endParaRPr lang="en-IN" dirty="0"/>
          </a:p>
        </p:txBody>
      </p:sp>
      <p:pic>
        <p:nvPicPr>
          <p:cNvPr id="5" name="Picture 4">
            <a:extLst>
              <a:ext uri="{FF2B5EF4-FFF2-40B4-BE49-F238E27FC236}">
                <a16:creationId xmlns:a16="http://schemas.microsoft.com/office/drawing/2014/main" xmlns="" id="{04A6D31B-5279-DC63-5AA7-590873A45F2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72200" y="2389346"/>
            <a:ext cx="5731510" cy="3223895"/>
          </a:xfrm>
          <a:prstGeom prst="rect">
            <a:avLst/>
          </a:prstGeom>
        </p:spPr>
      </p:pic>
    </p:spTree>
    <p:extLst>
      <p:ext uri="{BB962C8B-B14F-4D97-AF65-F5344CB8AC3E}">
        <p14:creationId xmlns:p14="http://schemas.microsoft.com/office/powerpoint/2010/main" xmlns="" val="2210941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E38E38-6718-3E59-0962-6816FF98873F}"/>
              </a:ext>
            </a:extLst>
          </p:cNvPr>
          <p:cNvSpPr>
            <a:spLocks noGrp="1"/>
          </p:cNvSpPr>
          <p:nvPr>
            <p:ph type="title"/>
          </p:nvPr>
        </p:nvSpPr>
        <p:spPr/>
        <p:txBody>
          <a:bodyPr>
            <a:normAutofit/>
          </a:bodyPr>
          <a:lstStyle/>
          <a:p>
            <a:pPr algn="ctr"/>
            <a:r>
              <a:rPr lang="en-US" sz="4000" b="1" dirty="0">
                <a:latin typeface="Times New Roman" pitchFamily="18" charset="0"/>
                <a:cs typeface="Times New Roman" pitchFamily="18" charset="0"/>
              </a:rPr>
              <a:t>Optimize the queries to speed up execution time</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ED70FE4-8FD5-FDD4-3C2A-D62C5990CF22}"/>
              </a:ext>
            </a:extLst>
          </p:cNvPr>
          <p:cNvSpPr>
            <a:spLocks noGrp="1"/>
          </p:cNvSpPr>
          <p:nvPr>
            <p:ph sz="half" idx="1"/>
          </p:nvPr>
        </p:nvSpPr>
        <p:spPr/>
        <p:txBody>
          <a:bodyPr>
            <a:noAutofit/>
          </a:bodyPr>
          <a:lstStyle/>
          <a:p>
            <a:pPr marL="685800" indent="-457200" algn="just">
              <a:lnSpc>
                <a:spcPct val="107000"/>
              </a:lnSpc>
              <a:buFont typeface="Wingdings" panose="05000000000000000000" pitchFamily="2" charset="2"/>
              <a:buChar char="Ø"/>
            </a:pPr>
            <a:r>
              <a:rPr lang="en-IN" sz="1600" b="1" kern="100" dirty="0">
                <a:effectLst/>
                <a:latin typeface="Times New Roman" pitchFamily="18" charset="0"/>
                <a:ea typeface="Calibri" panose="020F0502020204030204" pitchFamily="34" charset="0"/>
                <a:cs typeface="Times New Roman" pitchFamily="18" charset="0"/>
              </a:rPr>
              <a:t>Query:</a:t>
            </a:r>
          </a:p>
          <a:p>
            <a:pPr indent="0" algn="just">
              <a:lnSpc>
                <a:spcPct val="107000"/>
              </a:lnSpc>
              <a:buNone/>
            </a:pPr>
            <a:r>
              <a:rPr lang="en-IN" sz="1600" kern="100" dirty="0">
                <a:effectLst/>
                <a:latin typeface="Times New Roman" pitchFamily="18" charset="0"/>
                <a:ea typeface="Calibri" panose="020F0502020204030204" pitchFamily="34" charset="0"/>
                <a:cs typeface="Times New Roman" pitchFamily="18" charset="0"/>
              </a:rPr>
              <a:t>CREATE INDEX </a:t>
            </a:r>
            <a:r>
              <a:rPr lang="en-IN" sz="1600" kern="100" dirty="0" err="1">
                <a:effectLst/>
                <a:latin typeface="Times New Roman" pitchFamily="18" charset="0"/>
                <a:ea typeface="Calibri" panose="020F0502020204030204" pitchFamily="34" charset="0"/>
                <a:cs typeface="Times New Roman" pitchFamily="18" charset="0"/>
              </a:rPr>
              <a:t>idx_name_state</a:t>
            </a:r>
            <a:r>
              <a:rPr lang="en-IN" sz="1600" kern="100" dirty="0">
                <a:effectLst/>
                <a:latin typeface="Times New Roman" pitchFamily="18" charset="0"/>
                <a:ea typeface="Calibri" panose="020F0502020204030204" pitchFamily="34" charset="0"/>
                <a:cs typeface="Times New Roman" pitchFamily="18" charset="0"/>
              </a:rPr>
              <a:t> ON </a:t>
            </a:r>
            <a:r>
              <a:rPr lang="en-IN" sz="1600" kern="100" dirty="0" err="1">
                <a:effectLst/>
                <a:latin typeface="Times New Roman" pitchFamily="18" charset="0"/>
                <a:ea typeface="Calibri" panose="020F0502020204030204" pitchFamily="34" charset="0"/>
                <a:cs typeface="Times New Roman" pitchFamily="18" charset="0"/>
              </a:rPr>
              <a:t>coffe_shops</a:t>
            </a:r>
            <a:r>
              <a:rPr lang="en-IN" sz="1600" kern="100" dirty="0">
                <a:effectLst/>
                <a:latin typeface="Times New Roman" pitchFamily="18" charset="0"/>
                <a:ea typeface="Calibri" panose="020F0502020204030204" pitchFamily="34" charset="0"/>
                <a:cs typeface="Times New Roman" pitchFamily="18" charset="0"/>
              </a:rPr>
              <a:t> (name ASC, state DESC);</a:t>
            </a:r>
          </a:p>
          <a:p>
            <a:pPr indent="0" algn="just">
              <a:lnSpc>
                <a:spcPct val="107000"/>
              </a:lnSpc>
              <a:buNone/>
            </a:pPr>
            <a:r>
              <a:rPr lang="en-IN" sz="1600" kern="100" dirty="0">
                <a:effectLst/>
                <a:latin typeface="Times New Roman" pitchFamily="18" charset="0"/>
                <a:ea typeface="Calibri" panose="020F0502020204030204" pitchFamily="34" charset="0"/>
                <a:cs typeface="Times New Roman" pitchFamily="18" charset="0"/>
              </a:rPr>
              <a:t>SELECT id, name, city, state FROM </a:t>
            </a:r>
            <a:r>
              <a:rPr lang="en-IN" sz="1600" kern="100" dirty="0" err="1">
                <a:effectLst/>
                <a:latin typeface="Times New Roman" pitchFamily="18" charset="0"/>
                <a:ea typeface="Calibri" panose="020F0502020204030204" pitchFamily="34" charset="0"/>
                <a:cs typeface="Times New Roman" pitchFamily="18" charset="0"/>
              </a:rPr>
              <a:t>coffe_shops</a:t>
            </a:r>
            <a:r>
              <a:rPr lang="en-IN" sz="1600" kern="100" dirty="0">
                <a:effectLst/>
                <a:latin typeface="Times New Roman" pitchFamily="18" charset="0"/>
                <a:ea typeface="Calibri" panose="020F0502020204030204" pitchFamily="34" charset="0"/>
                <a:cs typeface="Times New Roman" pitchFamily="18" charset="0"/>
              </a:rPr>
              <a:t> ORDER BY name ASC, state DESC LIMIT 10;</a:t>
            </a:r>
          </a:p>
          <a:p>
            <a:pPr algn="just">
              <a:buFont typeface="Wingdings" panose="05000000000000000000" pitchFamily="2" charset="2"/>
              <a:buChar char="Ø"/>
            </a:pPr>
            <a:r>
              <a:rPr lang="en-IN" sz="1600" b="1" dirty="0">
                <a:latin typeface="Times New Roman" pitchFamily="18" charset="0"/>
                <a:cs typeface="Times New Roman" pitchFamily="18" charset="0"/>
              </a:rPr>
              <a:t>   Explain:</a:t>
            </a:r>
          </a:p>
          <a:p>
            <a:pPr algn="just"/>
            <a:r>
              <a:rPr lang="en-US" sz="1600" dirty="0">
                <a:latin typeface="Times New Roman" pitchFamily="18" charset="0"/>
                <a:cs typeface="Times New Roman" pitchFamily="18" charset="0"/>
              </a:rPr>
              <a:t>The first query creates an index named '</a:t>
            </a:r>
            <a:r>
              <a:rPr lang="en-US" sz="1600" dirty="0" err="1">
                <a:latin typeface="Times New Roman" pitchFamily="18" charset="0"/>
                <a:cs typeface="Times New Roman" pitchFamily="18" charset="0"/>
              </a:rPr>
              <a:t>idx_name_state</a:t>
            </a:r>
            <a:r>
              <a:rPr lang="en-US" sz="1600" dirty="0">
                <a:latin typeface="Times New Roman" pitchFamily="18" charset="0"/>
                <a:cs typeface="Times New Roman" pitchFamily="18" charset="0"/>
              </a:rPr>
              <a:t>' on the '</a:t>
            </a:r>
            <a:r>
              <a:rPr lang="en-US" sz="1600" dirty="0" err="1">
                <a:latin typeface="Times New Roman" pitchFamily="18" charset="0"/>
                <a:cs typeface="Times New Roman" pitchFamily="18" charset="0"/>
              </a:rPr>
              <a:t>coffe_shops</a:t>
            </a:r>
            <a:r>
              <a:rPr lang="en-US" sz="1600" dirty="0">
                <a:latin typeface="Times New Roman" pitchFamily="18" charset="0"/>
                <a:cs typeface="Times New Roman" pitchFamily="18" charset="0"/>
              </a:rPr>
              <a:t>' table, specifically on the 'name' column in ascending order and the 'state' column in descending order. This index is designed to optimize the sorting operation specified in the subsequent SELECT query.</a:t>
            </a:r>
          </a:p>
          <a:p>
            <a:pPr algn="just"/>
            <a:r>
              <a:rPr lang="en-US" sz="1600" dirty="0">
                <a:latin typeface="Times New Roman" pitchFamily="18" charset="0"/>
                <a:cs typeface="Times New Roman" pitchFamily="18" charset="0"/>
              </a:rPr>
              <a:t>The second query retrieves information about coffee shops, similar to the previous example. However, the index created in the first query is expected to speed up the retrieval process, especially when sorting by the 'name' and 'state' columns.</a:t>
            </a:r>
            <a:endParaRPr lang="en-IN" sz="1600" dirty="0">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xmlns="" id="{4A87CF3D-A8D1-053B-9267-247C0A300FAD}"/>
              </a:ext>
            </a:extLst>
          </p:cNvPr>
          <p:cNvSpPr>
            <a:spLocks noGrp="1"/>
          </p:cNvSpPr>
          <p:nvPr>
            <p:ph sz="half" idx="2"/>
          </p:nvPr>
        </p:nvSpPr>
        <p:spPr/>
        <p:txBody>
          <a:bodyPr>
            <a:normAutofit/>
          </a:bodyPr>
          <a:lstStyle/>
          <a:p>
            <a:pPr marL="0" indent="0">
              <a:buNone/>
            </a:pPr>
            <a:r>
              <a:rPr lang="en-IN" sz="3300" b="1" dirty="0">
                <a:latin typeface="Times New Roman" pitchFamily="18" charset="0"/>
                <a:cs typeface="Times New Roman" pitchFamily="18" charset="0"/>
              </a:rPr>
              <a:t>Output:</a:t>
            </a:r>
          </a:p>
          <a:p>
            <a:pPr marL="0" indent="0">
              <a:buNone/>
            </a:pPr>
            <a:endParaRPr lang="en-IN" dirty="0"/>
          </a:p>
        </p:txBody>
      </p:sp>
      <p:pic>
        <p:nvPicPr>
          <p:cNvPr id="5" name="Picture 4">
            <a:extLst>
              <a:ext uri="{FF2B5EF4-FFF2-40B4-BE49-F238E27FC236}">
                <a16:creationId xmlns:a16="http://schemas.microsoft.com/office/drawing/2014/main" xmlns="" id="{05C17CB4-BAE2-D216-F6A4-84A7EA2AA29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72200" y="2272805"/>
            <a:ext cx="5731510" cy="3223895"/>
          </a:xfrm>
          <a:prstGeom prst="rect">
            <a:avLst/>
          </a:prstGeom>
        </p:spPr>
      </p:pic>
    </p:spTree>
    <p:extLst>
      <p:ext uri="{BB962C8B-B14F-4D97-AF65-F5344CB8AC3E}">
        <p14:creationId xmlns:p14="http://schemas.microsoft.com/office/powerpoint/2010/main" xmlns="" val="1219021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3FB0D-16A9-2A32-3CE5-33B64D29247D}"/>
              </a:ext>
            </a:extLst>
          </p:cNvPr>
          <p:cNvSpPr>
            <a:spLocks noGrp="1"/>
          </p:cNvSpPr>
          <p:nvPr>
            <p:ph type="title"/>
          </p:nvPr>
        </p:nvSpPr>
        <p:spPr/>
        <p:txBody>
          <a:bodyPr>
            <a:normAutofit/>
          </a:bodyPr>
          <a:lstStyle/>
          <a:p>
            <a:pPr algn="ctr"/>
            <a:r>
              <a:rPr lang="en-IN" b="1" kern="100" dirty="0">
                <a:effectLst/>
                <a:latin typeface="Times New Roman" pitchFamily="18" charset="0"/>
                <a:ea typeface="Calibri" panose="020F0502020204030204" pitchFamily="34" charset="0"/>
                <a:cs typeface="Times New Roman" pitchFamily="18" charset="0"/>
              </a:rPr>
              <a:t>N-Optimization</a:t>
            </a:r>
            <a:r>
              <a:rPr lang="en-IN" kern="100" dirty="0">
                <a:effectLst/>
                <a:latin typeface="Times New Roman" pitchFamily="18" charset="0"/>
                <a:ea typeface="Calibri" panose="020F0502020204030204" pitchFamily="34" charset="0"/>
                <a:cs typeface="Times New Roman" pitchFamily="18" charset="0"/>
              </a:rPr>
              <a:t/>
            </a:r>
            <a:br>
              <a:rPr lang="en-IN" kern="100" dirty="0">
                <a:effectLst/>
                <a:latin typeface="Times New Roman" pitchFamily="18" charset="0"/>
                <a:ea typeface="Calibri" panose="020F0502020204030204" pitchFamily="34" charset="0"/>
                <a:cs typeface="Times New Roman" pitchFamily="18" charset="0"/>
              </a:rPr>
            </a:b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F69EC39-ED89-4E56-7E67-953E0A4935B6}"/>
              </a:ext>
            </a:extLst>
          </p:cNvPr>
          <p:cNvSpPr>
            <a:spLocks noGrp="1"/>
          </p:cNvSpPr>
          <p:nvPr>
            <p:ph sz="half" idx="1"/>
          </p:nvPr>
        </p:nvSpPr>
        <p:spPr>
          <a:xfrm>
            <a:off x="838199" y="1825625"/>
            <a:ext cx="5601790" cy="3935095"/>
          </a:xfrm>
        </p:spPr>
        <p:txBody>
          <a:bodyPr>
            <a:normAutofit/>
          </a:bodyPr>
          <a:lstStyle/>
          <a:p>
            <a:pPr indent="0" algn="just">
              <a:lnSpc>
                <a:spcPct val="107000"/>
              </a:lnSpc>
              <a:buNone/>
            </a:pPr>
            <a:r>
              <a:rPr lang="en-IN" sz="1600" kern="100" dirty="0">
                <a:effectLst/>
                <a:latin typeface="Times New Roman" pitchFamily="18" charset="0"/>
                <a:ea typeface="Calibri" panose="020F0502020204030204" pitchFamily="34" charset="0"/>
                <a:cs typeface="Times New Roman" pitchFamily="18" charset="0"/>
              </a:rPr>
              <a:t>Optimizing queries for performance involves various strategies, and the specific optimizations depend on the structure of the database, the nature of queries, and the underlying hardware. Here are some general tips for optimizing queries:</a:t>
            </a:r>
          </a:p>
          <a:p>
            <a:pPr marL="514350" indent="-285750" algn="just">
              <a:lnSpc>
                <a:spcPct val="107000"/>
              </a:lnSpc>
              <a:buFont typeface="Wingdings" panose="05000000000000000000" pitchFamily="2" charset="2"/>
              <a:buChar char="Ø"/>
            </a:pPr>
            <a:r>
              <a:rPr lang="en-IN" sz="1600" b="1" kern="100" dirty="0">
                <a:effectLst/>
                <a:latin typeface="Times New Roman" pitchFamily="18" charset="0"/>
                <a:ea typeface="Calibri" panose="020F0502020204030204" pitchFamily="34" charset="0"/>
                <a:cs typeface="Times New Roman" pitchFamily="18" charset="0"/>
              </a:rPr>
              <a:t>Indexing:</a:t>
            </a:r>
            <a:r>
              <a:rPr lang="en-IN" sz="1600" kern="100" dirty="0">
                <a:effectLst/>
                <a:latin typeface="Times New Roman" pitchFamily="18" charset="0"/>
                <a:ea typeface="Calibri" panose="020F0502020204030204" pitchFamily="34" charset="0"/>
                <a:cs typeface="Times New Roman" pitchFamily="18" charset="0"/>
              </a:rPr>
              <a:t> Ensure that appropriate indexes are created on columns used in WHERE clauses and JOIN conditions. For example:</a:t>
            </a:r>
          </a:p>
          <a:p>
            <a:pPr marL="514350" indent="-285750" algn="just">
              <a:lnSpc>
                <a:spcPct val="107000"/>
              </a:lnSpc>
              <a:buFont typeface="Wingdings" panose="05000000000000000000" pitchFamily="2" charset="2"/>
              <a:buChar char="Ø"/>
            </a:pPr>
            <a:r>
              <a:rPr lang="en-IN" sz="1600" b="1" kern="100" dirty="0">
                <a:effectLst/>
                <a:latin typeface="Times New Roman" pitchFamily="18" charset="0"/>
                <a:ea typeface="Calibri" panose="020F0502020204030204" pitchFamily="34" charset="0"/>
                <a:cs typeface="Times New Roman" pitchFamily="18" charset="0"/>
              </a:rPr>
              <a:t>Query:</a:t>
            </a:r>
            <a:endParaRPr lang="en-IN" sz="1600" kern="100" dirty="0">
              <a:effectLst/>
              <a:latin typeface="Times New Roman" pitchFamily="18" charset="0"/>
              <a:ea typeface="Calibri" panose="020F0502020204030204" pitchFamily="34" charset="0"/>
              <a:cs typeface="Times New Roman" pitchFamily="18" charset="0"/>
            </a:endParaRPr>
          </a:p>
          <a:p>
            <a:pPr marL="457200" algn="just">
              <a:lnSpc>
                <a:spcPct val="107000"/>
              </a:lnSpc>
            </a:pPr>
            <a:r>
              <a:rPr lang="en-IN" sz="1600" kern="100" dirty="0">
                <a:effectLst/>
                <a:latin typeface="Times New Roman" pitchFamily="18" charset="0"/>
                <a:ea typeface="Calibri" panose="020F0502020204030204" pitchFamily="34" charset="0"/>
                <a:cs typeface="Times New Roman" pitchFamily="18" charset="0"/>
              </a:rPr>
              <a:t>CREATE INDEX </a:t>
            </a:r>
            <a:r>
              <a:rPr lang="en-IN" sz="1600" kern="100" dirty="0" err="1">
                <a:effectLst/>
                <a:latin typeface="Times New Roman" pitchFamily="18" charset="0"/>
                <a:ea typeface="Calibri" panose="020F0502020204030204" pitchFamily="34" charset="0"/>
                <a:cs typeface="Times New Roman" pitchFamily="18" charset="0"/>
              </a:rPr>
              <a:t>idx_name</a:t>
            </a:r>
            <a:r>
              <a:rPr lang="en-IN" sz="1600" kern="100" dirty="0">
                <a:effectLst/>
                <a:latin typeface="Times New Roman" pitchFamily="18" charset="0"/>
                <a:ea typeface="Calibri" panose="020F0502020204030204" pitchFamily="34" charset="0"/>
                <a:cs typeface="Times New Roman" pitchFamily="18" charset="0"/>
              </a:rPr>
              <a:t> ON </a:t>
            </a:r>
            <a:r>
              <a:rPr lang="en-IN" sz="1600" kern="100" dirty="0" err="1">
                <a:effectLst/>
                <a:latin typeface="Times New Roman" pitchFamily="18" charset="0"/>
                <a:ea typeface="Calibri" panose="020F0502020204030204" pitchFamily="34" charset="0"/>
                <a:cs typeface="Times New Roman" pitchFamily="18" charset="0"/>
              </a:rPr>
              <a:t>coffe_shops</a:t>
            </a:r>
            <a:r>
              <a:rPr lang="en-IN" sz="1600" kern="100" dirty="0">
                <a:effectLst/>
                <a:latin typeface="Times New Roman" pitchFamily="18" charset="0"/>
                <a:ea typeface="Calibri" panose="020F0502020204030204" pitchFamily="34" charset="0"/>
                <a:cs typeface="Times New Roman" pitchFamily="18" charset="0"/>
              </a:rPr>
              <a:t> (name);</a:t>
            </a:r>
          </a:p>
          <a:p>
            <a:pPr marL="457200" algn="just">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CREATE INDEX </a:t>
            </a:r>
            <a:r>
              <a:rPr lang="en-IN" sz="1600" kern="100" dirty="0" err="1">
                <a:effectLst/>
                <a:latin typeface="Times New Roman" pitchFamily="18" charset="0"/>
                <a:ea typeface="Calibri" panose="020F0502020204030204" pitchFamily="34" charset="0"/>
                <a:cs typeface="Times New Roman" pitchFamily="18" charset="0"/>
              </a:rPr>
              <a:t>idx_group_id</a:t>
            </a:r>
            <a:r>
              <a:rPr lang="en-IN" sz="1600" kern="100" dirty="0">
                <a:effectLst/>
                <a:latin typeface="Times New Roman" pitchFamily="18" charset="0"/>
                <a:ea typeface="Calibri" panose="020F0502020204030204" pitchFamily="34" charset="0"/>
                <a:cs typeface="Times New Roman" pitchFamily="18" charset="0"/>
              </a:rPr>
              <a:t> ON </a:t>
            </a:r>
            <a:r>
              <a:rPr lang="en-IN" sz="1600" kern="100" dirty="0" err="1">
                <a:effectLst/>
                <a:latin typeface="Times New Roman" pitchFamily="18" charset="0"/>
                <a:ea typeface="Calibri" panose="020F0502020204030204" pitchFamily="34" charset="0"/>
                <a:cs typeface="Times New Roman" pitchFamily="18" charset="0"/>
              </a:rPr>
              <a:t>coffe_shops</a:t>
            </a:r>
            <a:r>
              <a:rPr lang="en-IN" sz="1600" kern="100" dirty="0">
                <a:effectLst/>
                <a:latin typeface="Times New Roman" pitchFamily="18" charset="0"/>
                <a:ea typeface="Calibri" panose="020F0502020204030204" pitchFamily="34" charset="0"/>
                <a:cs typeface="Times New Roman" pitchFamily="18" charset="0"/>
              </a:rPr>
              <a:t> (</a:t>
            </a:r>
            <a:r>
              <a:rPr lang="en-IN" sz="1600" kern="100" dirty="0" err="1">
                <a:effectLst/>
                <a:latin typeface="Times New Roman" pitchFamily="18" charset="0"/>
                <a:ea typeface="Calibri" panose="020F0502020204030204" pitchFamily="34" charset="0"/>
                <a:cs typeface="Times New Roman" pitchFamily="18" charset="0"/>
              </a:rPr>
              <a:t>group_id</a:t>
            </a:r>
            <a:r>
              <a:rPr lang="en-IN" sz="1600" kern="100" dirty="0">
                <a:effectLst/>
                <a:latin typeface="Times New Roman" pitchFamily="18" charset="0"/>
                <a:ea typeface="Calibri" panose="020F0502020204030204" pitchFamily="34" charset="0"/>
                <a:cs typeface="Times New Roman" pitchFamily="18" charset="0"/>
              </a:rPr>
              <a:t>);</a:t>
            </a:r>
          </a:p>
          <a:p>
            <a:pPr marL="0" indent="0">
              <a:buNone/>
            </a:pPr>
            <a:endParaRPr lang="en-IN" dirty="0"/>
          </a:p>
        </p:txBody>
      </p:sp>
      <p:sp>
        <p:nvSpPr>
          <p:cNvPr id="7" name="Content Placeholder 6">
            <a:extLst>
              <a:ext uri="{FF2B5EF4-FFF2-40B4-BE49-F238E27FC236}">
                <a16:creationId xmlns:a16="http://schemas.microsoft.com/office/drawing/2014/main" xmlns="" id="{D78C9C5F-A61B-A02E-A81B-9B660D9ECDE9}"/>
              </a:ext>
            </a:extLst>
          </p:cNvPr>
          <p:cNvSpPr>
            <a:spLocks noGrp="1"/>
          </p:cNvSpPr>
          <p:nvPr>
            <p:ph sz="half" idx="2"/>
          </p:nvPr>
        </p:nvSpPr>
        <p:spPr/>
        <p:txBody>
          <a:bodyPr>
            <a:normAutofit/>
          </a:bodyPr>
          <a:lstStyle/>
          <a:p>
            <a:pPr marL="514350" indent="-285750" algn="just">
              <a:lnSpc>
                <a:spcPct val="107000"/>
              </a:lnSpc>
              <a:buFont typeface="Wingdings" panose="05000000000000000000" pitchFamily="2" charset="2"/>
              <a:buChar char="Ø"/>
            </a:pPr>
            <a:r>
              <a:rPr lang="en-IN" sz="1800" b="1" kern="100" dirty="0">
                <a:effectLst/>
                <a:latin typeface="Times New Roman" pitchFamily="18" charset="0"/>
                <a:ea typeface="Calibri" panose="020F0502020204030204" pitchFamily="34" charset="0"/>
                <a:cs typeface="Times New Roman" pitchFamily="18" charset="0"/>
              </a:rPr>
              <a:t>**Avoid SELECT ***:</a:t>
            </a:r>
            <a:r>
              <a:rPr lang="en-IN" sz="1800" kern="100" dirty="0">
                <a:effectLst/>
                <a:latin typeface="Times New Roman" pitchFamily="18" charset="0"/>
                <a:ea typeface="Calibri" panose="020F0502020204030204" pitchFamily="34" charset="0"/>
                <a:cs typeface="Times New Roman" pitchFamily="18" charset="0"/>
              </a:rPr>
              <a:t> Only select the columns you need. This reduces the amount of data that needs to be processed. </a:t>
            </a:r>
          </a:p>
          <a:p>
            <a:pPr marL="514350" indent="-285750" algn="just">
              <a:lnSpc>
                <a:spcPct val="107000"/>
              </a:lnSpc>
              <a:buFont typeface="Wingdings" panose="05000000000000000000" pitchFamily="2" charset="2"/>
              <a:buChar char="Ø"/>
            </a:pPr>
            <a:r>
              <a:rPr lang="en-IN" sz="1800" b="1" kern="100" dirty="0">
                <a:effectLst/>
                <a:latin typeface="Times New Roman" pitchFamily="18" charset="0"/>
                <a:ea typeface="Calibri" panose="020F0502020204030204" pitchFamily="34" charset="0"/>
                <a:cs typeface="Times New Roman" pitchFamily="18" charset="0"/>
              </a:rPr>
              <a:t>Limit the Result Set:</a:t>
            </a:r>
            <a:r>
              <a:rPr lang="en-IN" sz="1800" kern="100" dirty="0">
                <a:effectLst/>
                <a:latin typeface="Times New Roman" pitchFamily="18" charset="0"/>
                <a:ea typeface="Calibri" panose="020F0502020204030204" pitchFamily="34" charset="0"/>
                <a:cs typeface="Times New Roman" pitchFamily="18" charset="0"/>
              </a:rPr>
              <a:t> Use LIMIT and OFFSET to restrict the number of rows returned, especially for paginated results. </a:t>
            </a:r>
          </a:p>
          <a:p>
            <a:pPr marL="514350" indent="-285750" algn="just">
              <a:lnSpc>
                <a:spcPct val="107000"/>
              </a:lnSpc>
              <a:spcAft>
                <a:spcPts val="800"/>
              </a:spcAft>
              <a:buFont typeface="Wingdings" panose="05000000000000000000" pitchFamily="2" charset="2"/>
              <a:buChar char="Ø"/>
            </a:pPr>
            <a:r>
              <a:rPr lang="en-IN" sz="1800" b="1" kern="100" dirty="0">
                <a:effectLst/>
                <a:latin typeface="Times New Roman" pitchFamily="18" charset="0"/>
                <a:ea typeface="Calibri" panose="020F0502020204030204" pitchFamily="34" charset="0"/>
                <a:cs typeface="Times New Roman" pitchFamily="18" charset="0"/>
              </a:rPr>
              <a:t>Query Optimization:</a:t>
            </a:r>
            <a:r>
              <a:rPr lang="en-IN" sz="1800" kern="100" dirty="0">
                <a:effectLst/>
                <a:latin typeface="Times New Roman" pitchFamily="18" charset="0"/>
                <a:ea typeface="Calibri" panose="020F0502020204030204" pitchFamily="34" charset="0"/>
                <a:cs typeface="Times New Roman" pitchFamily="18" charset="0"/>
              </a:rPr>
              <a:t> Make sure your queries are well-optimized. Use the EXPLAIN command to </a:t>
            </a:r>
            <a:r>
              <a:rPr lang="en-IN" sz="1800" kern="100" dirty="0" err="1">
                <a:effectLst/>
                <a:latin typeface="Times New Roman" pitchFamily="18" charset="0"/>
                <a:ea typeface="Calibri" panose="020F0502020204030204" pitchFamily="34" charset="0"/>
                <a:cs typeface="Times New Roman" pitchFamily="18" charset="0"/>
              </a:rPr>
              <a:t>analyze</a:t>
            </a:r>
            <a:r>
              <a:rPr lang="en-IN" sz="1800" kern="100" dirty="0">
                <a:effectLst/>
                <a:latin typeface="Times New Roman" pitchFamily="18" charset="0"/>
                <a:ea typeface="Calibri" panose="020F0502020204030204" pitchFamily="34" charset="0"/>
                <a:cs typeface="Times New Roman" pitchFamily="18" charset="0"/>
              </a:rPr>
              <a:t> query plans.</a:t>
            </a:r>
          </a:p>
          <a:p>
            <a:pPr marL="0" indent="0">
              <a:buNone/>
            </a:pPr>
            <a:endParaRPr lang="en-IN" dirty="0"/>
          </a:p>
        </p:txBody>
      </p:sp>
    </p:spTree>
    <p:extLst>
      <p:ext uri="{BB962C8B-B14F-4D97-AF65-F5344CB8AC3E}">
        <p14:creationId xmlns:p14="http://schemas.microsoft.com/office/powerpoint/2010/main" xmlns="" val="2913822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D9437-54CA-3B97-F3C9-A9D39B133935}"/>
              </a:ext>
            </a:extLst>
          </p:cNvPr>
          <p:cNvSpPr>
            <a:spLocks noGrp="1"/>
          </p:cNvSpPr>
          <p:nvPr>
            <p:ph type="title"/>
          </p:nvPr>
        </p:nvSpPr>
        <p:spPr/>
        <p:txBody>
          <a:bodyPr/>
          <a:lstStyle/>
          <a:p>
            <a:pPr algn="ctr"/>
            <a:r>
              <a:rPr lang="en-IN" b="1" kern="100" dirty="0">
                <a:effectLst/>
                <a:latin typeface="Times New Roman" pitchFamily="18" charset="0"/>
                <a:ea typeface="Calibri" panose="020F0502020204030204" pitchFamily="34" charset="0"/>
                <a:cs typeface="Times New Roman" pitchFamily="18" charset="0"/>
              </a:rPr>
              <a:t>N-Optimization</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91BC213F-D9A0-F6D2-67AA-C7F4A7FD1E88}"/>
              </a:ext>
            </a:extLst>
          </p:cNvPr>
          <p:cNvSpPr>
            <a:spLocks noGrp="1"/>
          </p:cNvSpPr>
          <p:nvPr>
            <p:ph sz="half" idx="1"/>
          </p:nvPr>
        </p:nvSpPr>
        <p:spPr>
          <a:xfrm>
            <a:off x="496389" y="1825625"/>
            <a:ext cx="5355771" cy="4351338"/>
          </a:xfrm>
        </p:spPr>
        <p:txBody>
          <a:bodyPr>
            <a:normAutofit fontScale="85000" lnSpcReduction="10000"/>
          </a:bodyPr>
          <a:lstStyle/>
          <a:p>
            <a:pPr marL="571500" indent="-342900" algn="just">
              <a:lnSpc>
                <a:spcPct val="107000"/>
              </a:lnSpc>
              <a:buFont typeface="Wingdings" panose="05000000000000000000" pitchFamily="2" charset="2"/>
              <a:buChar char="Ø"/>
            </a:pPr>
            <a:r>
              <a:rPr lang="en-IN" sz="1900" b="1" kern="100" dirty="0">
                <a:effectLst/>
                <a:latin typeface="Times New Roman" pitchFamily="18" charset="0"/>
                <a:ea typeface="Calibri" panose="020F0502020204030204" pitchFamily="34" charset="0"/>
                <a:cs typeface="Times New Roman" pitchFamily="18" charset="0"/>
              </a:rPr>
              <a:t>Query:</a:t>
            </a:r>
            <a:endParaRPr lang="en-IN" sz="1900" kern="100" dirty="0">
              <a:effectLst/>
              <a:latin typeface="Times New Roman" pitchFamily="18" charset="0"/>
              <a:ea typeface="Calibri" panose="020F0502020204030204" pitchFamily="34" charset="0"/>
              <a:cs typeface="Times New Roman" pitchFamily="18" charset="0"/>
            </a:endParaRPr>
          </a:p>
          <a:p>
            <a:pPr marL="457200" algn="just">
              <a:lnSpc>
                <a:spcPct val="107000"/>
              </a:lnSpc>
              <a:spcAft>
                <a:spcPts val="800"/>
              </a:spcAft>
            </a:pPr>
            <a:r>
              <a:rPr lang="en-IN" sz="1900" kern="100" dirty="0">
                <a:effectLst/>
                <a:latin typeface="Times New Roman" pitchFamily="18" charset="0"/>
                <a:ea typeface="Calibri" panose="020F0502020204030204" pitchFamily="34" charset="0"/>
                <a:cs typeface="Times New Roman" pitchFamily="18" charset="0"/>
              </a:rPr>
              <a:t>EXPLAIN SELECT * FROM </a:t>
            </a:r>
            <a:r>
              <a:rPr lang="en-IN" sz="1900" kern="100" dirty="0" err="1" smtClean="0">
                <a:effectLst/>
                <a:latin typeface="Times New Roman" pitchFamily="18" charset="0"/>
                <a:ea typeface="Calibri" panose="020F0502020204030204" pitchFamily="34" charset="0"/>
                <a:cs typeface="Times New Roman" pitchFamily="18" charset="0"/>
              </a:rPr>
              <a:t>coffee_shops</a:t>
            </a:r>
            <a:r>
              <a:rPr lang="en-IN" sz="1900" kern="100" dirty="0" smtClean="0">
                <a:effectLst/>
                <a:latin typeface="Times New Roman" pitchFamily="18" charset="0"/>
                <a:ea typeface="Calibri" panose="020F0502020204030204" pitchFamily="34" charset="0"/>
                <a:cs typeface="Times New Roman" pitchFamily="18" charset="0"/>
              </a:rPr>
              <a:t> </a:t>
            </a:r>
            <a:r>
              <a:rPr lang="en-IN" sz="1900" kern="100" dirty="0">
                <a:effectLst/>
                <a:latin typeface="Times New Roman" pitchFamily="18" charset="0"/>
                <a:ea typeface="Calibri" panose="020F0502020204030204" pitchFamily="34" charset="0"/>
                <a:cs typeface="Times New Roman" pitchFamily="18" charset="0"/>
              </a:rPr>
              <a:t>WHERE city = 'Anytown';</a:t>
            </a:r>
          </a:p>
          <a:p>
            <a:pPr marL="514350" indent="-285750" algn="just">
              <a:lnSpc>
                <a:spcPct val="107000"/>
              </a:lnSpc>
              <a:buFont typeface="Wingdings" panose="05000000000000000000" pitchFamily="2" charset="2"/>
              <a:buChar char="Ø"/>
            </a:pPr>
            <a:r>
              <a:rPr lang="en-IN" sz="1900" b="1" kern="100" dirty="0">
                <a:effectLst/>
                <a:latin typeface="Times New Roman" pitchFamily="18" charset="0"/>
                <a:ea typeface="Calibri" panose="020F0502020204030204" pitchFamily="34" charset="0"/>
                <a:cs typeface="Times New Roman" pitchFamily="18" charset="0"/>
              </a:rPr>
              <a:t>Normalization:</a:t>
            </a:r>
            <a:r>
              <a:rPr lang="en-IN" sz="1900" kern="100" dirty="0">
                <a:effectLst/>
                <a:latin typeface="Times New Roman" pitchFamily="18" charset="0"/>
                <a:ea typeface="Calibri" panose="020F0502020204030204" pitchFamily="34" charset="0"/>
                <a:cs typeface="Times New Roman" pitchFamily="18" charset="0"/>
              </a:rPr>
              <a:t> Ensure that your database is normalized to an appropriate degree. This can reduce redundancy and improve query performance</a:t>
            </a:r>
            <a:r>
              <a:rPr lang="en-IN" sz="1900" kern="100" dirty="0" smtClean="0">
                <a:effectLst/>
                <a:latin typeface="Times New Roman" pitchFamily="18" charset="0"/>
                <a:ea typeface="Calibri" panose="020F0502020204030204" pitchFamily="34" charset="0"/>
                <a:cs typeface="Times New Roman" pitchFamily="18" charset="0"/>
              </a:rPr>
              <a:t>.</a:t>
            </a:r>
            <a:endParaRPr lang="en-IN" sz="1900" kern="100" dirty="0">
              <a:effectLst/>
              <a:latin typeface="Times New Roman" pitchFamily="18" charset="0"/>
              <a:ea typeface="Calibri" panose="020F0502020204030204" pitchFamily="34" charset="0"/>
              <a:cs typeface="Times New Roman" pitchFamily="18" charset="0"/>
            </a:endParaRPr>
          </a:p>
          <a:p>
            <a:pPr marL="514350" indent="-285750" algn="just">
              <a:lnSpc>
                <a:spcPct val="107000"/>
              </a:lnSpc>
              <a:buFont typeface="Wingdings" panose="05000000000000000000" pitchFamily="2" charset="2"/>
              <a:buChar char="Ø"/>
            </a:pPr>
            <a:r>
              <a:rPr lang="en-IN" sz="1900" b="1" kern="100" dirty="0">
                <a:effectLst/>
                <a:latin typeface="Times New Roman" pitchFamily="18" charset="0"/>
                <a:ea typeface="Calibri" panose="020F0502020204030204" pitchFamily="34" charset="0"/>
                <a:cs typeface="Times New Roman" pitchFamily="18" charset="0"/>
              </a:rPr>
              <a:t>Caching:</a:t>
            </a:r>
            <a:r>
              <a:rPr lang="en-IN" sz="1900" kern="100" dirty="0">
                <a:effectLst/>
                <a:latin typeface="Times New Roman" pitchFamily="18" charset="0"/>
                <a:ea typeface="Calibri" panose="020F0502020204030204" pitchFamily="34" charset="0"/>
                <a:cs typeface="Times New Roman" pitchFamily="18" charset="0"/>
              </a:rPr>
              <a:t> Consider caching frequently used queries or results</a:t>
            </a:r>
            <a:r>
              <a:rPr lang="en-IN" sz="1900" kern="100" dirty="0" smtClean="0">
                <a:effectLst/>
                <a:latin typeface="Times New Roman" pitchFamily="18" charset="0"/>
                <a:ea typeface="Calibri" panose="020F0502020204030204" pitchFamily="34" charset="0"/>
                <a:cs typeface="Times New Roman" pitchFamily="18" charset="0"/>
              </a:rPr>
              <a:t>.</a:t>
            </a:r>
            <a:endParaRPr lang="en-IN" sz="1900" kern="100" dirty="0">
              <a:effectLst/>
              <a:latin typeface="Times New Roman" pitchFamily="18" charset="0"/>
              <a:ea typeface="Calibri" panose="020F0502020204030204" pitchFamily="34" charset="0"/>
              <a:cs typeface="Times New Roman" pitchFamily="18" charset="0"/>
            </a:endParaRPr>
          </a:p>
          <a:p>
            <a:pPr marL="514350" indent="-285750" algn="just">
              <a:lnSpc>
                <a:spcPct val="107000"/>
              </a:lnSpc>
              <a:buFont typeface="Wingdings" panose="05000000000000000000" pitchFamily="2" charset="2"/>
              <a:buChar char="Ø"/>
            </a:pPr>
            <a:r>
              <a:rPr lang="en-IN" sz="1900" b="1" kern="100" dirty="0">
                <a:effectLst/>
                <a:latin typeface="Times New Roman" pitchFamily="18" charset="0"/>
                <a:ea typeface="Calibri" panose="020F0502020204030204" pitchFamily="34" charset="0"/>
                <a:cs typeface="Times New Roman" pitchFamily="18" charset="0"/>
              </a:rPr>
              <a:t>Partitioning:</a:t>
            </a:r>
            <a:r>
              <a:rPr lang="en-IN" sz="1900" kern="100" dirty="0">
                <a:effectLst/>
                <a:latin typeface="Times New Roman" pitchFamily="18" charset="0"/>
                <a:ea typeface="Calibri" panose="020F0502020204030204" pitchFamily="34" charset="0"/>
                <a:cs typeface="Times New Roman" pitchFamily="18" charset="0"/>
              </a:rPr>
              <a:t> If your table is very large, consider partitioning it based on a key. This can improve query performance</a:t>
            </a:r>
            <a:r>
              <a:rPr lang="en-IN" sz="1900" kern="100" dirty="0" smtClean="0">
                <a:effectLst/>
                <a:latin typeface="Times New Roman" pitchFamily="18" charset="0"/>
                <a:ea typeface="Calibri" panose="020F0502020204030204" pitchFamily="34" charset="0"/>
                <a:cs typeface="Times New Roman" pitchFamily="18" charset="0"/>
              </a:rPr>
              <a:t>.</a:t>
            </a:r>
            <a:endParaRPr lang="en-IN" sz="1900" kern="100" dirty="0">
              <a:effectLst/>
              <a:latin typeface="Times New Roman" pitchFamily="18" charset="0"/>
              <a:ea typeface="Calibri" panose="020F0502020204030204" pitchFamily="34" charset="0"/>
              <a:cs typeface="Times New Roman" pitchFamily="18" charset="0"/>
            </a:endParaRPr>
          </a:p>
          <a:p>
            <a:pPr marL="514350" indent="-285750" algn="just">
              <a:lnSpc>
                <a:spcPct val="107000"/>
              </a:lnSpc>
              <a:spcAft>
                <a:spcPts val="800"/>
              </a:spcAft>
              <a:buFont typeface="Wingdings" panose="05000000000000000000" pitchFamily="2" charset="2"/>
              <a:buChar char="Ø"/>
            </a:pPr>
            <a:r>
              <a:rPr lang="en-IN" sz="1900" b="1" kern="100" dirty="0">
                <a:effectLst/>
                <a:latin typeface="Times New Roman" pitchFamily="18" charset="0"/>
                <a:ea typeface="Calibri" panose="020F0502020204030204" pitchFamily="34" charset="0"/>
                <a:cs typeface="Times New Roman" pitchFamily="18" charset="0"/>
              </a:rPr>
              <a:t>Hardware and Server Optimization:</a:t>
            </a:r>
            <a:r>
              <a:rPr lang="en-IN" sz="1900" kern="100" dirty="0">
                <a:effectLst/>
                <a:latin typeface="Times New Roman" pitchFamily="18" charset="0"/>
                <a:ea typeface="Calibri" panose="020F0502020204030204" pitchFamily="34" charset="0"/>
                <a:cs typeface="Times New Roman" pitchFamily="18" charset="0"/>
              </a:rPr>
              <a:t> Ensure that your database server has enough resources (RAM, CPU) to handle the workload.</a:t>
            </a:r>
          </a:p>
          <a:p>
            <a:pPr marL="0" indent="0">
              <a:buNone/>
            </a:pPr>
            <a:endParaRPr lang="en-IN" dirty="0"/>
          </a:p>
        </p:txBody>
      </p:sp>
      <p:sp>
        <p:nvSpPr>
          <p:cNvPr id="4" name="Content Placeholder 3">
            <a:extLst>
              <a:ext uri="{FF2B5EF4-FFF2-40B4-BE49-F238E27FC236}">
                <a16:creationId xmlns:a16="http://schemas.microsoft.com/office/drawing/2014/main" xmlns="" id="{D18816A9-74A0-37C4-C61A-59E82C04414C}"/>
              </a:ext>
            </a:extLst>
          </p:cNvPr>
          <p:cNvSpPr>
            <a:spLocks noGrp="1"/>
          </p:cNvSpPr>
          <p:nvPr>
            <p:ph sz="half" idx="2"/>
          </p:nvPr>
        </p:nvSpPr>
        <p:spPr/>
        <p:txBody>
          <a:bodyPr>
            <a:normAutofit fontScale="85000" lnSpcReduction="10000"/>
          </a:bodyPr>
          <a:lstStyle/>
          <a:p>
            <a:pPr marL="0" indent="0">
              <a:buNone/>
            </a:pPr>
            <a:r>
              <a:rPr lang="en-IN" b="1" dirty="0"/>
              <a:t>Output:</a:t>
            </a:r>
          </a:p>
        </p:txBody>
      </p:sp>
      <p:pic>
        <p:nvPicPr>
          <p:cNvPr id="5" name="Picture 4">
            <a:extLst>
              <a:ext uri="{FF2B5EF4-FFF2-40B4-BE49-F238E27FC236}">
                <a16:creationId xmlns:a16="http://schemas.microsoft.com/office/drawing/2014/main" xmlns="" id="{F827BA3D-5120-9B54-2C7D-90B6089B61E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87292" y="2272937"/>
            <a:ext cx="5816418" cy="3722914"/>
          </a:xfrm>
          <a:prstGeom prst="rect">
            <a:avLst/>
          </a:prstGeom>
        </p:spPr>
      </p:pic>
    </p:spTree>
    <p:extLst>
      <p:ext uri="{BB962C8B-B14F-4D97-AF65-F5344CB8AC3E}">
        <p14:creationId xmlns:p14="http://schemas.microsoft.com/office/powerpoint/2010/main" xmlns="" val="204821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5ED4C-9AAA-B28E-F72A-FB5B474F723E}"/>
              </a:ext>
            </a:extLst>
          </p:cNvPr>
          <p:cNvSpPr>
            <a:spLocks noGrp="1"/>
          </p:cNvSpPr>
          <p:nvPr>
            <p:ph type="ctrTitle"/>
          </p:nvPr>
        </p:nvSpPr>
        <p:spPr>
          <a:xfrm>
            <a:off x="1524000" y="1122363"/>
            <a:ext cx="9030789" cy="1019946"/>
          </a:xfrm>
        </p:spPr>
        <p:txBody>
          <a:bodyPr/>
          <a:lstStyle/>
          <a:p>
            <a:r>
              <a:rPr lang="en-IN" b="1" i="0" dirty="0">
                <a:effectLst/>
                <a:latin typeface="Söhne"/>
              </a:rPr>
              <a:t>Introduction</a:t>
            </a:r>
            <a:endParaRPr lang="en-IN" dirty="0"/>
          </a:p>
        </p:txBody>
      </p:sp>
      <p:sp>
        <p:nvSpPr>
          <p:cNvPr id="3" name="Subtitle 2">
            <a:extLst>
              <a:ext uri="{FF2B5EF4-FFF2-40B4-BE49-F238E27FC236}">
                <a16:creationId xmlns:a16="http://schemas.microsoft.com/office/drawing/2014/main" xmlns="" id="{7DF62C24-74C6-C242-36F2-A2270819FD9F}"/>
              </a:ext>
            </a:extLst>
          </p:cNvPr>
          <p:cNvSpPr>
            <a:spLocks noGrp="1"/>
          </p:cNvSpPr>
          <p:nvPr>
            <p:ph type="subTitle" idx="1"/>
          </p:nvPr>
        </p:nvSpPr>
        <p:spPr>
          <a:xfrm>
            <a:off x="1524000" y="2338251"/>
            <a:ext cx="9144000" cy="2919549"/>
          </a:xfrm>
        </p:spPr>
        <p:txBody>
          <a:bodyPr>
            <a:normAutofit/>
          </a:bodyPr>
          <a:lstStyle/>
          <a:p>
            <a:pPr algn="just"/>
            <a:r>
              <a:rPr lang="en-US" dirty="0">
                <a:solidFill>
                  <a:schemeClr val="tx1"/>
                </a:solidFill>
                <a:latin typeface="Times New Roman" pitchFamily="18" charset="0"/>
                <a:cs typeface="Times New Roman" pitchFamily="18" charset="0"/>
              </a:rPr>
              <a:t>Spatial data, the backbone of Geographic Information Systems (GIS), plays a pivotal role in understanding and interpreting our world. As technology advances, the need for effective spatial data analysis becomes increasingly crucial. In this project, we embark on a journey to create a Geographic Information System (GIS) Analysis, utilizing the robust capabilities of databases, specifically PostgreSQL with </a:t>
            </a:r>
            <a:r>
              <a:rPr lang="en-US" dirty="0" err="1">
                <a:solidFill>
                  <a:schemeClr val="tx1"/>
                </a:solidFill>
                <a:latin typeface="Times New Roman" pitchFamily="18" charset="0"/>
                <a:cs typeface="Times New Roman" pitchFamily="18" charset="0"/>
              </a:rPr>
              <a:t>PostGIS</a:t>
            </a:r>
            <a:r>
              <a:rPr lang="en-US" dirty="0">
                <a:solidFill>
                  <a:schemeClr val="tx1"/>
                </a:solidFill>
                <a:latin typeface="Times New Roman" pitchFamily="18" charset="0"/>
                <a:cs typeface="Times New Roman" pitchFamily="18" charset="0"/>
              </a:rPr>
              <a:t>, to handle and process spatial data types.</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5949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AAA074-F066-2FA4-C7DE-E8133D21E06F}"/>
              </a:ext>
            </a:extLst>
          </p:cNvPr>
          <p:cNvSpPr>
            <a:spLocks noGrp="1"/>
          </p:cNvSpPr>
          <p:nvPr>
            <p:ph type="title"/>
          </p:nvPr>
        </p:nvSpPr>
        <p:spPr>
          <a:xfrm>
            <a:off x="1517929" y="150158"/>
            <a:ext cx="8534400" cy="1507067"/>
          </a:xfrm>
        </p:spPr>
        <p:txBody>
          <a:bodyPr/>
          <a:lstStyle/>
          <a:p>
            <a:pPr algn="ctr"/>
            <a:r>
              <a:rPr lang="en-IN" sz="6000" b="1" i="0" dirty="0">
                <a:effectLst/>
                <a:latin typeface="Söhne"/>
              </a:rPr>
              <a:t>Objective</a:t>
            </a:r>
            <a:endParaRPr lang="en-IN" dirty="0"/>
          </a:p>
        </p:txBody>
      </p:sp>
      <p:sp>
        <p:nvSpPr>
          <p:cNvPr id="3" name="Content Placeholder 2">
            <a:extLst>
              <a:ext uri="{FF2B5EF4-FFF2-40B4-BE49-F238E27FC236}">
                <a16:creationId xmlns:a16="http://schemas.microsoft.com/office/drawing/2014/main" xmlns="" id="{AF802DE7-B3FE-26F7-29C0-6813CD2E3A25}"/>
              </a:ext>
            </a:extLst>
          </p:cNvPr>
          <p:cNvSpPr>
            <a:spLocks noGrp="1"/>
          </p:cNvSpPr>
          <p:nvPr>
            <p:ph idx="1"/>
          </p:nvPr>
        </p:nvSpPr>
        <p:spPr>
          <a:xfrm>
            <a:off x="1957201" y="1933303"/>
            <a:ext cx="8534400" cy="3373802"/>
          </a:xfrm>
        </p:spPr>
        <p:txBody>
          <a:bodyPr/>
          <a:lstStyle/>
          <a:p>
            <a:pPr marL="0" indent="0" algn="just">
              <a:buNone/>
            </a:pPr>
            <a:r>
              <a:rPr lang="en-US" dirty="0">
                <a:solidFill>
                  <a:schemeClr val="tx1"/>
                </a:solidFill>
                <a:latin typeface="Times New Roman" pitchFamily="18" charset="0"/>
                <a:cs typeface="Times New Roman" pitchFamily="18" charset="0"/>
              </a:rPr>
              <a:t>The primary goal of this project is to leverage spatial data and various database techniques to perform GIS analysis. The tasks involve retrieving specific information, ca</a:t>
            </a:r>
            <a:r>
              <a:rPr lang="en-US" sz="2200" dirty="0">
                <a:solidFill>
                  <a:schemeClr val="tx1"/>
                </a:solidFill>
                <a:latin typeface="Times New Roman" pitchFamily="18" charset="0"/>
                <a:cs typeface="Times New Roman" pitchFamily="18" charset="0"/>
              </a:rPr>
              <a:t>lculating</a:t>
            </a:r>
            <a:r>
              <a:rPr lang="en-US" dirty="0">
                <a:solidFill>
                  <a:schemeClr val="tx1"/>
                </a:solidFill>
                <a:latin typeface="Times New Roman" pitchFamily="18" charset="0"/>
                <a:cs typeface="Times New Roman" pitchFamily="18" charset="0"/>
              </a:rPr>
              <a:t> distances, areas of interest, optimizing queries, and presenting the results.</a:t>
            </a:r>
          </a:p>
          <a:p>
            <a:pPr marL="0" indent="0">
              <a:buNone/>
            </a:pPr>
            <a:endParaRPr lang="en-IN" dirty="0"/>
          </a:p>
        </p:txBody>
      </p:sp>
    </p:spTree>
    <p:extLst>
      <p:ext uri="{BB962C8B-B14F-4D97-AF65-F5344CB8AC3E}">
        <p14:creationId xmlns:p14="http://schemas.microsoft.com/office/powerpoint/2010/main" xmlns="" val="241467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1FA99C-E63C-7638-AFF0-348A79320784}"/>
              </a:ext>
            </a:extLst>
          </p:cNvPr>
          <p:cNvSpPr>
            <a:spLocks noGrp="1"/>
          </p:cNvSpPr>
          <p:nvPr>
            <p:ph type="title"/>
          </p:nvPr>
        </p:nvSpPr>
        <p:spPr>
          <a:xfrm>
            <a:off x="1482071" y="340659"/>
            <a:ext cx="8534400" cy="1507067"/>
          </a:xfrm>
        </p:spPr>
        <p:txBody>
          <a:bodyPr>
            <a:normAutofit/>
          </a:bodyPr>
          <a:lstStyle/>
          <a:p>
            <a:pPr algn="ctr"/>
            <a:r>
              <a:rPr lang="en-IN" sz="6000" b="1" dirty="0">
                <a:latin typeface="Times New Roman" pitchFamily="18" charset="0"/>
                <a:cs typeface="Times New Roman" pitchFamily="18" charset="0"/>
              </a:rPr>
              <a:t>Goal</a:t>
            </a:r>
          </a:p>
        </p:txBody>
      </p:sp>
      <p:sp>
        <p:nvSpPr>
          <p:cNvPr id="3" name="Content Placeholder 2">
            <a:extLst>
              <a:ext uri="{FF2B5EF4-FFF2-40B4-BE49-F238E27FC236}">
                <a16:creationId xmlns:a16="http://schemas.microsoft.com/office/drawing/2014/main" xmlns="" id="{CE001EA9-76D2-473D-FEFE-F57A1F978860}"/>
              </a:ext>
            </a:extLst>
          </p:cNvPr>
          <p:cNvSpPr>
            <a:spLocks noGrp="1"/>
          </p:cNvSpPr>
          <p:nvPr>
            <p:ph idx="1"/>
          </p:nvPr>
        </p:nvSpPr>
        <p:spPr>
          <a:xfrm>
            <a:off x="1966165" y="1789611"/>
            <a:ext cx="8534400" cy="3237597"/>
          </a:xfrm>
        </p:spPr>
        <p:txBody>
          <a:bodyPr/>
          <a:lstStyle/>
          <a:p>
            <a:pPr marL="0" indent="0" algn="just">
              <a:buNone/>
            </a:pPr>
            <a:r>
              <a:rPr lang="en-US" dirty="0">
                <a:latin typeface="Times New Roman" pitchFamily="18" charset="0"/>
                <a:cs typeface="Times New Roman" pitchFamily="18" charset="0"/>
              </a:rPr>
              <a:t>The stated goal is to create a Geographic Information System (GIS) Analysis project, focusing on the analysis of geographic data, maps, and spatial information. To achieve this goal, the project requires the use of a database that supports spatial data types, with PostgreSQL and its spatial extension, </a:t>
            </a:r>
            <a:r>
              <a:rPr lang="en-US" dirty="0" err="1">
                <a:latin typeface="Times New Roman" pitchFamily="18" charset="0"/>
                <a:cs typeface="Times New Roman" pitchFamily="18" charset="0"/>
              </a:rPr>
              <a:t>PostGIS</a:t>
            </a:r>
            <a:r>
              <a:rPr lang="en-US" dirty="0">
                <a:latin typeface="Times New Roman" pitchFamily="18" charset="0"/>
                <a:cs typeface="Times New Roman" pitchFamily="18" charset="0"/>
              </a:rPr>
              <a:t>, being specifically mentioned as a suitable choice.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49996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E9F2C-8274-C7A3-65D0-EE7B0D85E0C4}"/>
              </a:ext>
            </a:extLst>
          </p:cNvPr>
          <p:cNvSpPr>
            <a:spLocks noGrp="1"/>
          </p:cNvSpPr>
          <p:nvPr>
            <p:ph type="title"/>
          </p:nvPr>
        </p:nvSpPr>
        <p:spPr/>
        <p:txBody>
          <a:bodyPr/>
          <a:lstStyle/>
          <a:p>
            <a:pPr algn="ctr"/>
            <a:r>
              <a:rPr lang="en-US" b="1" dirty="0">
                <a:latin typeface="Times New Roman" pitchFamily="18" charset="0"/>
                <a:cs typeface="Times New Roman" pitchFamily="18" charset="0"/>
              </a:rPr>
              <a:t>Retrieve Locations of specific features </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BF15886-1BC9-3F51-1DDF-FED98F57FDFF}"/>
              </a:ext>
            </a:extLst>
          </p:cNvPr>
          <p:cNvSpPr>
            <a:spLocks noGrp="1"/>
          </p:cNvSpPr>
          <p:nvPr>
            <p:ph sz="half" idx="1"/>
          </p:nvPr>
        </p:nvSpPr>
        <p:spPr/>
        <p:txBody>
          <a:bodyPr>
            <a:normAutofit/>
          </a:bodyPr>
          <a:lstStyle/>
          <a:p>
            <a:pPr algn="just">
              <a:buFont typeface="Wingdings" panose="05000000000000000000" pitchFamily="2" charset="2"/>
              <a:buChar char="Ø"/>
            </a:pPr>
            <a:r>
              <a:rPr lang="en-US" b="1" dirty="0"/>
              <a:t> </a:t>
            </a:r>
            <a:r>
              <a:rPr lang="en-US" sz="1800" b="1" dirty="0">
                <a:latin typeface="Times New Roman" pitchFamily="18" charset="0"/>
                <a:cs typeface="Times New Roman" pitchFamily="18" charset="0"/>
              </a:rPr>
              <a:t>Query:</a:t>
            </a:r>
          </a:p>
          <a:p>
            <a:pPr marL="0" indent="0" algn="just">
              <a:buNone/>
            </a:pPr>
            <a:r>
              <a:rPr lang="en-US" sz="1800" dirty="0">
                <a:latin typeface="Times New Roman" pitchFamily="18" charset="0"/>
                <a:cs typeface="Times New Roman" pitchFamily="18" charset="0"/>
              </a:rPr>
              <a:t>SELECT name, </a:t>
            </a:r>
            <a:r>
              <a:rPr lang="en-US" sz="1800" dirty="0" err="1">
                <a:latin typeface="Times New Roman" pitchFamily="18" charset="0"/>
                <a:cs typeface="Times New Roman" pitchFamily="18" charset="0"/>
              </a:rPr>
              <a:t>lat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lon</a:t>
            </a:r>
            <a:r>
              <a:rPr lang="en-US" sz="1800" dirty="0">
                <a:latin typeface="Times New Roman" pitchFamily="18" charset="0"/>
                <a:cs typeface="Times New Roman" pitchFamily="18" charset="0"/>
              </a:rPr>
              <a:t> FROM </a:t>
            </a:r>
            <a:r>
              <a:rPr lang="en-US" sz="1800" dirty="0" err="1">
                <a:latin typeface="Times New Roman" pitchFamily="18" charset="0"/>
                <a:cs typeface="Times New Roman" pitchFamily="18" charset="0"/>
              </a:rPr>
              <a:t>coffe_shops</a:t>
            </a:r>
            <a:r>
              <a:rPr lang="en-US" sz="1800" dirty="0">
                <a:latin typeface="Times New Roman" pitchFamily="18" charset="0"/>
                <a:cs typeface="Times New Roman" pitchFamily="18" charset="0"/>
              </a:rPr>
              <a:t> WHERE city = 'Anytown’;</a:t>
            </a:r>
          </a:p>
          <a:p>
            <a:pPr algn="just">
              <a:buFont typeface="Wingdings" panose="05000000000000000000" pitchFamily="2" charset="2"/>
              <a:buChar char="Ø"/>
            </a:pPr>
            <a:r>
              <a:rPr lang="en-IN" sz="1800" b="1" dirty="0">
                <a:latin typeface="Times New Roman" pitchFamily="18" charset="0"/>
                <a:cs typeface="Times New Roman" pitchFamily="18" charset="0"/>
              </a:rPr>
              <a:t> Explain:</a:t>
            </a:r>
          </a:p>
          <a:p>
            <a:pPr marL="0" indent="0" algn="just">
              <a:buNone/>
            </a:pPr>
            <a:r>
              <a:rPr lang="en-US" sz="1800" dirty="0">
                <a:latin typeface="Times New Roman" pitchFamily="18" charset="0"/>
                <a:cs typeface="Times New Roman" pitchFamily="18" charset="0"/>
              </a:rPr>
              <a:t>This query is designed to extract information about coffee shops located in the city of 'Anytown' from the '</a:t>
            </a:r>
            <a:r>
              <a:rPr lang="en-US" sz="1800" dirty="0" err="1">
                <a:latin typeface="Times New Roman" pitchFamily="18" charset="0"/>
                <a:cs typeface="Times New Roman" pitchFamily="18" charset="0"/>
              </a:rPr>
              <a:t>coffe_shops</a:t>
            </a:r>
            <a:r>
              <a:rPr lang="en-US" sz="1800" dirty="0">
                <a:latin typeface="Times New Roman" pitchFamily="18" charset="0"/>
                <a:cs typeface="Times New Roman" pitchFamily="18" charset="0"/>
              </a:rPr>
              <a:t>' table. will include the name of each coffee </a:t>
            </a:r>
            <a:r>
              <a:rPr lang="en-US" sz="1800" dirty="0" err="1">
                <a:latin typeface="Times New Roman" pitchFamily="18" charset="0"/>
                <a:cs typeface="Times New Roman" pitchFamily="18" charset="0"/>
              </a:rPr>
              <a:t>shThe</a:t>
            </a:r>
            <a:r>
              <a:rPr lang="en-US" sz="1800" dirty="0">
                <a:latin typeface="Times New Roman" pitchFamily="18" charset="0"/>
                <a:cs typeface="Times New Roman" pitchFamily="18" charset="0"/>
              </a:rPr>
              <a:t> result op, along with their respective latitude and longitude coordinates. This kind of query is fundamental for obtaining specific location-based information from a dataset, which is essential in GIS analysis and other applications where geographic data plays a crucial role.</a:t>
            </a:r>
            <a:endParaRPr lang="en-IN" sz="1800" dirty="0">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xmlns="" id="{C9597866-B170-480D-D5BF-A9B60985F1A6}"/>
              </a:ext>
            </a:extLst>
          </p:cNvPr>
          <p:cNvPicPr>
            <a:picLocks noGrp="1" noChangeAspect="1"/>
          </p:cNvPicPr>
          <p:nvPr>
            <p:ph sz="half" idx="2"/>
          </p:nvPr>
        </p:nvPicPr>
        <p:blipFill>
          <a:blip r:embed="rId2" cstate="print">
            <a:extLst>
              <a:ext uri="{28A0092B-C50C-407E-A947-70E740481C1C}">
                <a14:useLocalDpi xmlns:a14="http://schemas.microsoft.com/office/drawing/2010/main" xmlns="" val="0"/>
              </a:ext>
            </a:extLst>
          </a:blip>
          <a:stretch>
            <a:fillRect/>
          </a:stretch>
        </p:blipFill>
        <p:spPr>
          <a:xfrm>
            <a:off x="6172199" y="2050870"/>
            <a:ext cx="5584371" cy="3407280"/>
          </a:xfrm>
          <a:prstGeom prst="rect">
            <a:avLst/>
          </a:prstGeom>
        </p:spPr>
      </p:pic>
    </p:spTree>
    <p:extLst>
      <p:ext uri="{BB962C8B-B14F-4D97-AF65-F5344CB8AC3E}">
        <p14:creationId xmlns:p14="http://schemas.microsoft.com/office/powerpoint/2010/main" xmlns="" val="24582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C129B7-15FA-CF9D-1C22-D29BB9122B2C}"/>
              </a:ext>
            </a:extLst>
          </p:cNvPr>
          <p:cNvSpPr>
            <a:spLocks noGrp="1"/>
          </p:cNvSpPr>
          <p:nvPr>
            <p:ph type="title"/>
          </p:nvPr>
        </p:nvSpPr>
        <p:spPr/>
        <p:txBody>
          <a:bodyPr/>
          <a:lstStyle/>
          <a:p>
            <a:pPr algn="ctr"/>
            <a:r>
              <a:rPr lang="en-IN" b="1" dirty="0">
                <a:latin typeface="Times New Roman" pitchFamily="18" charset="0"/>
                <a:cs typeface="Times New Roman" pitchFamily="18" charset="0"/>
              </a:rPr>
              <a:t>Calculate Distance between points</a:t>
            </a:r>
          </a:p>
        </p:txBody>
      </p:sp>
      <p:sp>
        <p:nvSpPr>
          <p:cNvPr id="11" name="Content Placeholder 10">
            <a:extLst>
              <a:ext uri="{FF2B5EF4-FFF2-40B4-BE49-F238E27FC236}">
                <a16:creationId xmlns:a16="http://schemas.microsoft.com/office/drawing/2014/main" xmlns="" id="{B9C60E2D-071C-F3D6-07B1-82D3911F11DE}"/>
              </a:ext>
            </a:extLst>
          </p:cNvPr>
          <p:cNvSpPr>
            <a:spLocks noGrp="1"/>
          </p:cNvSpPr>
          <p:nvPr>
            <p:ph sz="half" idx="1"/>
          </p:nvPr>
        </p:nvSpPr>
        <p:spPr>
          <a:xfrm>
            <a:off x="838200" y="1541417"/>
            <a:ext cx="5181600" cy="4635546"/>
          </a:xfrm>
        </p:spPr>
        <p:txBody>
          <a:bodyPr>
            <a:normAutofit fontScale="62500" lnSpcReduction="20000"/>
          </a:bodyPr>
          <a:lstStyle/>
          <a:p>
            <a:pPr>
              <a:buFont typeface="Wingdings" panose="05000000000000000000" pitchFamily="2" charset="2"/>
              <a:buChar char="Ø"/>
            </a:pPr>
            <a:r>
              <a:rPr lang="en-US" sz="4700" b="1" dirty="0"/>
              <a:t> </a:t>
            </a:r>
            <a:r>
              <a:rPr lang="en-US" sz="2900" b="1" dirty="0">
                <a:latin typeface="Times New Roman" pitchFamily="18" charset="0"/>
                <a:cs typeface="Times New Roman" pitchFamily="18" charset="0"/>
              </a:rPr>
              <a:t>Query:</a:t>
            </a:r>
          </a:p>
          <a:p>
            <a:pPr marL="0" indent="0">
              <a:buNone/>
            </a:pPr>
            <a:r>
              <a:rPr lang="en-US" sz="2900" dirty="0">
                <a:latin typeface="Times New Roman" pitchFamily="18" charset="0"/>
                <a:cs typeface="Times New Roman" pitchFamily="18" charset="0"/>
              </a:rPr>
              <a:t>SELECT id1,id2, </a:t>
            </a:r>
            <a:r>
              <a:rPr lang="en-US" sz="2900" dirty="0" err="1">
                <a:latin typeface="Times New Roman" pitchFamily="18" charset="0"/>
                <a:cs typeface="Times New Roman" pitchFamily="18" charset="0"/>
              </a:rPr>
              <a:t>ST_Distance</a:t>
            </a:r>
            <a:r>
              <a:rPr lang="en-US" sz="2900" dirty="0">
                <a:latin typeface="Times New Roman" pitchFamily="18" charset="0"/>
                <a:cs typeface="Times New Roman" pitchFamily="18" charset="0"/>
              </a:rPr>
              <a:t>(</a:t>
            </a:r>
            <a:r>
              <a:rPr lang="en-US" sz="2900" dirty="0" err="1">
                <a:latin typeface="Times New Roman" pitchFamily="18" charset="0"/>
                <a:cs typeface="Times New Roman" pitchFamily="18" charset="0"/>
              </a:rPr>
              <a:t>a.geom</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b.geom</a:t>
            </a:r>
            <a:r>
              <a:rPr lang="en-US" sz="2900" dirty="0">
                <a:latin typeface="Times New Roman" pitchFamily="18" charset="0"/>
                <a:cs typeface="Times New Roman" pitchFamily="18" charset="0"/>
              </a:rPr>
              <a:t>) AS distance FROM</a:t>
            </a:r>
          </a:p>
          <a:p>
            <a:pPr marL="0" indent="0">
              <a:buNone/>
            </a:pPr>
            <a:r>
              <a:rPr lang="en-US" sz="2900" dirty="0">
                <a:latin typeface="Times New Roman" pitchFamily="18" charset="0"/>
                <a:cs typeface="Times New Roman" pitchFamily="18" charset="0"/>
              </a:rPr>
              <a:t>(SELECT id AS id1, </a:t>
            </a:r>
            <a:r>
              <a:rPr lang="en-US" sz="2900" dirty="0" err="1">
                <a:latin typeface="Times New Roman" pitchFamily="18" charset="0"/>
                <a:cs typeface="Times New Roman" pitchFamily="18" charset="0"/>
              </a:rPr>
              <a:t>geom</a:t>
            </a:r>
            <a:r>
              <a:rPr lang="en-US" sz="2900" dirty="0">
                <a:latin typeface="Times New Roman" pitchFamily="18" charset="0"/>
                <a:cs typeface="Times New Roman" pitchFamily="18" charset="0"/>
              </a:rPr>
              <a:t> FROM </a:t>
            </a:r>
            <a:r>
              <a:rPr lang="en-US" sz="2900" dirty="0" err="1">
                <a:latin typeface="Times New Roman" pitchFamily="18" charset="0"/>
                <a:cs typeface="Times New Roman" pitchFamily="18" charset="0"/>
              </a:rPr>
              <a:t>coffe_shops</a:t>
            </a:r>
            <a:r>
              <a:rPr lang="en-US" sz="2900" dirty="0">
                <a:latin typeface="Times New Roman" pitchFamily="18" charset="0"/>
                <a:cs typeface="Times New Roman" pitchFamily="18" charset="0"/>
              </a:rPr>
              <a:t> WHERE id = 1) a,</a:t>
            </a:r>
          </a:p>
          <a:p>
            <a:pPr marL="0" indent="0">
              <a:buNone/>
            </a:pPr>
            <a:r>
              <a:rPr lang="en-US" sz="2900" dirty="0">
                <a:latin typeface="Times New Roman" pitchFamily="18" charset="0"/>
                <a:cs typeface="Times New Roman" pitchFamily="18" charset="0"/>
              </a:rPr>
              <a:t>(SELECT id AS id2, </a:t>
            </a:r>
            <a:r>
              <a:rPr lang="en-US" sz="2900" dirty="0" err="1">
                <a:latin typeface="Times New Roman" pitchFamily="18" charset="0"/>
                <a:cs typeface="Times New Roman" pitchFamily="18" charset="0"/>
              </a:rPr>
              <a:t>geom</a:t>
            </a:r>
            <a:r>
              <a:rPr lang="en-US" sz="2900" dirty="0">
                <a:latin typeface="Times New Roman" pitchFamily="18" charset="0"/>
                <a:cs typeface="Times New Roman" pitchFamily="18" charset="0"/>
              </a:rPr>
              <a:t> FROM </a:t>
            </a:r>
            <a:r>
              <a:rPr lang="en-US" sz="2900" dirty="0" err="1">
                <a:latin typeface="Times New Roman" pitchFamily="18" charset="0"/>
                <a:cs typeface="Times New Roman" pitchFamily="18" charset="0"/>
              </a:rPr>
              <a:t>coffe_shops</a:t>
            </a:r>
            <a:r>
              <a:rPr lang="en-US" sz="2900" dirty="0">
                <a:latin typeface="Times New Roman" pitchFamily="18" charset="0"/>
                <a:cs typeface="Times New Roman" pitchFamily="18" charset="0"/>
              </a:rPr>
              <a:t> WHERE id = 2) b;</a:t>
            </a:r>
          </a:p>
          <a:p>
            <a:pPr marL="0" indent="0">
              <a:buNone/>
            </a:pPr>
            <a:endParaRPr lang="en-US" sz="2900" b="1" dirty="0">
              <a:latin typeface="Times New Roman" pitchFamily="18" charset="0"/>
              <a:cs typeface="Times New Roman" pitchFamily="18" charset="0"/>
            </a:endParaRPr>
          </a:p>
          <a:p>
            <a:pPr>
              <a:buFont typeface="Wingdings" panose="05000000000000000000" pitchFamily="2" charset="2"/>
              <a:buChar char="Ø"/>
            </a:pPr>
            <a:r>
              <a:rPr lang="en-IN" sz="2900" b="1" dirty="0">
                <a:latin typeface="Times New Roman" pitchFamily="18" charset="0"/>
                <a:cs typeface="Times New Roman" pitchFamily="18" charset="0"/>
              </a:rPr>
              <a:t> Explain:</a:t>
            </a:r>
          </a:p>
          <a:p>
            <a:pPr marL="0" indent="0" algn="just">
              <a:buNone/>
            </a:pPr>
            <a:r>
              <a:rPr lang="en-US" sz="2900" dirty="0">
                <a:latin typeface="Times New Roman" pitchFamily="18" charset="0"/>
                <a:cs typeface="Times New Roman" pitchFamily="18" charset="0"/>
              </a:rPr>
              <a:t>This query calculates the spatial distance between two coffee shops (specified by their IDs 1 and 2) using the </a:t>
            </a:r>
            <a:r>
              <a:rPr lang="en-US" sz="2900" dirty="0" err="1">
                <a:latin typeface="Times New Roman" pitchFamily="18" charset="0"/>
                <a:cs typeface="Times New Roman" pitchFamily="18" charset="0"/>
              </a:rPr>
              <a:t>ST_Distance</a:t>
            </a:r>
            <a:r>
              <a:rPr lang="en-US" sz="2900" dirty="0">
                <a:latin typeface="Times New Roman" pitchFamily="18" charset="0"/>
                <a:cs typeface="Times New Roman" pitchFamily="18" charset="0"/>
              </a:rPr>
              <a:t> function. The result includes the identifiers of the two coffee shops and the calculated distance between them. Such distance calculations are fundamental in GIS analysis, aiding in tasks like route optimization, proximity analysis, and location-based decision-making. This query showcases the capability of spatial functions in determining distances between points in a spatial dataset.</a:t>
            </a:r>
            <a:endParaRPr lang="en-IN" sz="2900" dirty="0">
              <a:latin typeface="Times New Roman" pitchFamily="18" charset="0"/>
              <a:cs typeface="Times New Roman" pitchFamily="18" charset="0"/>
            </a:endParaRPr>
          </a:p>
        </p:txBody>
      </p:sp>
      <p:sp>
        <p:nvSpPr>
          <p:cNvPr id="7" name="Content Placeholder 6">
            <a:extLst>
              <a:ext uri="{FF2B5EF4-FFF2-40B4-BE49-F238E27FC236}">
                <a16:creationId xmlns:a16="http://schemas.microsoft.com/office/drawing/2014/main" xmlns="" id="{D882CE2B-AE68-CDF2-1767-8213C64850A6}"/>
              </a:ext>
            </a:extLst>
          </p:cNvPr>
          <p:cNvSpPr>
            <a:spLocks noGrp="1"/>
          </p:cNvSpPr>
          <p:nvPr>
            <p:ph sz="half" idx="2"/>
          </p:nvPr>
        </p:nvSpPr>
        <p:spPr/>
        <p:txBody>
          <a:bodyPr>
            <a:normAutofit fontScale="62500" lnSpcReduction="20000"/>
          </a:bodyPr>
          <a:lstStyle/>
          <a:p>
            <a:pPr marL="0" indent="0">
              <a:buNone/>
            </a:pPr>
            <a:r>
              <a:rPr lang="en-IN" sz="4700" b="1" dirty="0"/>
              <a:t>Query Output:</a:t>
            </a:r>
          </a:p>
          <a:p>
            <a:pPr marL="0" indent="0">
              <a:buNone/>
            </a:pPr>
            <a:endParaRPr lang="en-IN" dirty="0"/>
          </a:p>
        </p:txBody>
      </p:sp>
      <p:pic>
        <p:nvPicPr>
          <p:cNvPr id="8" name="Picture 7">
            <a:extLst>
              <a:ext uri="{FF2B5EF4-FFF2-40B4-BE49-F238E27FC236}">
                <a16:creationId xmlns:a16="http://schemas.microsoft.com/office/drawing/2014/main" xmlns="" id="{84B26E83-1CFD-D00D-1AB7-F0ACFF5CDDE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72200" y="2389346"/>
            <a:ext cx="5731510" cy="3223895"/>
          </a:xfrm>
          <a:prstGeom prst="rect">
            <a:avLst/>
          </a:prstGeom>
        </p:spPr>
      </p:pic>
    </p:spTree>
    <p:extLst>
      <p:ext uri="{BB962C8B-B14F-4D97-AF65-F5344CB8AC3E}">
        <p14:creationId xmlns:p14="http://schemas.microsoft.com/office/powerpoint/2010/main" xmlns="" val="401462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BBC6F-0D22-EC80-7A43-A2E4B4DC584B}"/>
              </a:ext>
            </a:extLst>
          </p:cNvPr>
          <p:cNvSpPr>
            <a:spLocks noGrp="1"/>
          </p:cNvSpPr>
          <p:nvPr>
            <p:ph type="title"/>
          </p:nvPr>
        </p:nvSpPr>
        <p:spPr/>
        <p:txBody>
          <a:bodyPr/>
          <a:lstStyle/>
          <a:p>
            <a:pPr algn="ctr"/>
            <a:r>
              <a:rPr lang="en-IN" b="1" dirty="0">
                <a:latin typeface="Times New Roman" pitchFamily="18" charset="0"/>
                <a:cs typeface="Times New Roman" pitchFamily="18" charset="0"/>
              </a:rPr>
              <a:t>Calculate Areas of Interest</a:t>
            </a:r>
          </a:p>
        </p:txBody>
      </p:sp>
      <p:sp>
        <p:nvSpPr>
          <p:cNvPr id="3" name="Content Placeholder 2">
            <a:extLst>
              <a:ext uri="{FF2B5EF4-FFF2-40B4-BE49-F238E27FC236}">
                <a16:creationId xmlns:a16="http://schemas.microsoft.com/office/drawing/2014/main" xmlns="" id="{A6D015D4-AAEE-54BE-ED68-F603ABFBDD02}"/>
              </a:ext>
            </a:extLst>
          </p:cNvPr>
          <p:cNvSpPr>
            <a:spLocks noGrp="1"/>
          </p:cNvSpPr>
          <p:nvPr>
            <p:ph sz="half" idx="1"/>
          </p:nvPr>
        </p:nvSpPr>
        <p:spPr>
          <a:xfrm>
            <a:off x="838200" y="1580606"/>
            <a:ext cx="5181600" cy="4676503"/>
          </a:xfrm>
        </p:spPr>
        <p:txBody>
          <a:bodyPr>
            <a:normAutofit fontScale="92500" lnSpcReduction="20000"/>
          </a:bodyPr>
          <a:lstStyle/>
          <a:p>
            <a:pPr algn="just">
              <a:buFont typeface="Wingdings" panose="05000000000000000000" pitchFamily="2" charset="2"/>
              <a:buChar char="Ø"/>
            </a:pPr>
            <a:r>
              <a:rPr lang="en-IN" b="1" i="0" dirty="0">
                <a:effectLst/>
                <a:latin typeface="Söhne"/>
              </a:rPr>
              <a:t> </a:t>
            </a:r>
            <a:r>
              <a:rPr lang="en-IN" sz="2600" b="1" i="0" dirty="0" smtClean="0">
                <a:effectLst/>
                <a:latin typeface="Times New Roman" pitchFamily="18" charset="0"/>
                <a:cs typeface="Times New Roman" pitchFamily="18" charset="0"/>
              </a:rPr>
              <a:t>Query1:</a:t>
            </a:r>
            <a:r>
              <a:rPr lang="en-IN" b="1" i="0" dirty="0" smtClean="0">
                <a:effectLst/>
                <a:latin typeface="Times New Roman" pitchFamily="18" charset="0"/>
                <a:cs typeface="Times New Roman" pitchFamily="18" charset="0"/>
              </a:rPr>
              <a:t> </a:t>
            </a:r>
            <a:r>
              <a:rPr lang="en-US" sz="2000" dirty="0">
                <a:latin typeface="Times New Roman" pitchFamily="18" charset="0"/>
                <a:cs typeface="Times New Roman" pitchFamily="18" charset="0"/>
              </a:rPr>
              <a:t>Add Group Column </a:t>
            </a:r>
            <a:r>
              <a:rPr lang="en-IN" b="1" i="0" dirty="0">
                <a:effectLst/>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ALTER TABLE </a:t>
            </a:r>
            <a:r>
              <a:rPr lang="en-US" sz="1600" dirty="0" err="1">
                <a:latin typeface="Times New Roman" pitchFamily="18" charset="0"/>
                <a:cs typeface="Times New Roman" pitchFamily="18" charset="0"/>
              </a:rPr>
              <a:t>coffe_shops</a:t>
            </a:r>
            <a:r>
              <a:rPr lang="en-US" sz="1600" dirty="0">
                <a:latin typeface="Times New Roman" pitchFamily="18" charset="0"/>
                <a:cs typeface="Times New Roman" pitchFamily="18" charset="0"/>
              </a:rPr>
              <a:t> ADD COLUMN </a:t>
            </a:r>
            <a:r>
              <a:rPr lang="en-US" sz="1600" dirty="0" err="1">
                <a:latin typeface="Times New Roman" pitchFamily="18" charset="0"/>
                <a:cs typeface="Times New Roman" pitchFamily="18" charset="0"/>
              </a:rPr>
              <a:t>group_id</a:t>
            </a:r>
            <a:r>
              <a:rPr lang="en-US" sz="1600" dirty="0">
                <a:latin typeface="Times New Roman" pitchFamily="18" charset="0"/>
                <a:cs typeface="Times New Roman" pitchFamily="18" charset="0"/>
              </a:rPr>
              <a:t> INTEGER;</a:t>
            </a:r>
          </a:p>
          <a:p>
            <a:pPr algn="just">
              <a:buFont typeface="Wingdings" panose="05000000000000000000" pitchFamily="2" charset="2"/>
              <a:buChar char="Ø"/>
            </a:pPr>
            <a:r>
              <a:rPr lang="en-US" b="1" dirty="0">
                <a:latin typeface="Times New Roman" pitchFamily="18" charset="0"/>
                <a:cs typeface="Times New Roman" pitchFamily="18" charset="0"/>
              </a:rPr>
              <a:t> </a:t>
            </a:r>
            <a:r>
              <a:rPr lang="en-US" sz="2600" b="1" dirty="0">
                <a:latin typeface="Times New Roman" pitchFamily="18" charset="0"/>
                <a:cs typeface="Times New Roman" pitchFamily="18" charset="0"/>
              </a:rPr>
              <a:t>Query2:</a:t>
            </a:r>
            <a:r>
              <a:rPr lang="en-US" b="1" dirty="0">
                <a:latin typeface="Times New Roman" pitchFamily="18" charset="0"/>
                <a:cs typeface="Times New Roman" pitchFamily="18" charset="0"/>
              </a:rPr>
              <a:t> </a:t>
            </a:r>
            <a:r>
              <a:rPr lang="en-US" sz="2000" dirty="0">
                <a:latin typeface="Times New Roman" pitchFamily="18" charset="0"/>
                <a:cs typeface="Times New Roman" pitchFamily="18" charset="0"/>
              </a:rPr>
              <a:t>Assign Group ID to Selected Coffee Shops:</a:t>
            </a:r>
          </a:p>
          <a:p>
            <a:pPr marL="0" indent="0" algn="just">
              <a:buNone/>
            </a:pPr>
            <a:r>
              <a:rPr lang="en-US" sz="1600" dirty="0">
                <a:latin typeface="Times New Roman" pitchFamily="18" charset="0"/>
                <a:cs typeface="Times New Roman" pitchFamily="18" charset="0"/>
              </a:rPr>
              <a:t>UPDATE </a:t>
            </a:r>
            <a:r>
              <a:rPr lang="en-US" sz="1600" dirty="0" err="1">
                <a:latin typeface="Times New Roman" pitchFamily="18" charset="0"/>
                <a:cs typeface="Times New Roman" pitchFamily="18" charset="0"/>
              </a:rPr>
              <a:t>coffe_shops</a:t>
            </a:r>
            <a:r>
              <a:rPr lang="en-US" sz="1600" dirty="0">
                <a:latin typeface="Times New Roman" pitchFamily="18" charset="0"/>
                <a:cs typeface="Times New Roman" pitchFamily="18" charset="0"/>
              </a:rPr>
              <a:t> SET </a:t>
            </a:r>
            <a:r>
              <a:rPr lang="en-US" sz="1600" dirty="0" err="1">
                <a:latin typeface="Times New Roman" pitchFamily="18" charset="0"/>
                <a:cs typeface="Times New Roman" pitchFamily="18" charset="0"/>
              </a:rPr>
              <a:t>group_id</a:t>
            </a:r>
            <a:r>
              <a:rPr lang="en-US" sz="1600" dirty="0">
                <a:latin typeface="Times New Roman" pitchFamily="18" charset="0"/>
                <a:cs typeface="Times New Roman" pitchFamily="18" charset="0"/>
              </a:rPr>
              <a:t> = 1 WHERE id IN (1, 2, 3);</a:t>
            </a:r>
          </a:p>
          <a:p>
            <a:pPr algn="just">
              <a:buFont typeface="Wingdings" panose="05000000000000000000" pitchFamily="2" charset="2"/>
              <a:buChar char="Ø"/>
            </a:pPr>
            <a:r>
              <a:rPr lang="en-IN" sz="2600" b="1" dirty="0">
                <a:latin typeface="Times New Roman" pitchFamily="18" charset="0"/>
                <a:cs typeface="Times New Roman" pitchFamily="18" charset="0"/>
              </a:rPr>
              <a:t> Explain:</a:t>
            </a:r>
          </a:p>
          <a:p>
            <a:pPr marL="0" indent="0" algn="just">
              <a:buNone/>
            </a:pPr>
            <a:r>
              <a:rPr lang="en-US" sz="1600" b="1" dirty="0">
                <a:latin typeface="Times New Roman" pitchFamily="18" charset="0"/>
                <a:cs typeface="Times New Roman" pitchFamily="18" charset="0"/>
              </a:rPr>
              <a:t>Query 1: </a:t>
            </a:r>
            <a:r>
              <a:rPr lang="en-US" sz="2100" dirty="0">
                <a:latin typeface="Times New Roman" pitchFamily="18" charset="0"/>
                <a:cs typeface="Times New Roman" pitchFamily="18" charset="0"/>
              </a:rPr>
              <a:t>The first set of queries adds a new column </a:t>
            </a:r>
            <a:r>
              <a:rPr lang="en-US" sz="2100" dirty="0" err="1">
                <a:latin typeface="Times New Roman" pitchFamily="18" charset="0"/>
                <a:cs typeface="Times New Roman" pitchFamily="18" charset="0"/>
              </a:rPr>
              <a:t>group_id</a:t>
            </a:r>
            <a:r>
              <a:rPr lang="en-US" sz="2100" dirty="0">
                <a:latin typeface="Times New Roman" pitchFamily="18" charset="0"/>
                <a:cs typeface="Times New Roman" pitchFamily="18" charset="0"/>
              </a:rPr>
              <a:t> to the '</a:t>
            </a:r>
            <a:r>
              <a:rPr lang="en-US" sz="2100" dirty="0" err="1">
                <a:latin typeface="Times New Roman" pitchFamily="18" charset="0"/>
                <a:cs typeface="Times New Roman" pitchFamily="18" charset="0"/>
              </a:rPr>
              <a:t>coffe_shops</a:t>
            </a:r>
            <a:r>
              <a:rPr lang="en-US" sz="2100" dirty="0">
                <a:latin typeface="Times New Roman" pitchFamily="18" charset="0"/>
                <a:cs typeface="Times New Roman" pitchFamily="18" charset="0"/>
              </a:rPr>
              <a:t>' table and assigns a group identifier (in this case, 1) to specific coffee shops.</a:t>
            </a:r>
          </a:p>
          <a:p>
            <a:pPr marL="0" indent="0" algn="just">
              <a:buNone/>
            </a:pPr>
            <a:r>
              <a:rPr lang="en-US" sz="1600" b="1" dirty="0">
                <a:latin typeface="Times New Roman" pitchFamily="18" charset="0"/>
                <a:cs typeface="Times New Roman" pitchFamily="18" charset="0"/>
              </a:rPr>
              <a:t>Query 2: </a:t>
            </a:r>
            <a:r>
              <a:rPr lang="en-US" sz="2100" dirty="0">
                <a:latin typeface="Times New Roman" pitchFamily="18" charset="0"/>
                <a:cs typeface="Times New Roman" pitchFamily="18" charset="0"/>
              </a:rPr>
              <a:t>The second query calculates the areas of interest for each group. It aggregates the spatial geometries of coffee shops within each group using </a:t>
            </a:r>
            <a:r>
              <a:rPr lang="en-US" sz="2100" dirty="0" err="1">
                <a:latin typeface="Times New Roman" pitchFamily="18" charset="0"/>
                <a:cs typeface="Times New Roman" pitchFamily="18" charset="0"/>
              </a:rPr>
              <a:t>ST_Collect</a:t>
            </a:r>
            <a:r>
              <a:rPr lang="en-US" sz="2100" dirty="0">
                <a:latin typeface="Times New Roman" pitchFamily="18" charset="0"/>
                <a:cs typeface="Times New Roman" pitchFamily="18" charset="0"/>
              </a:rPr>
              <a:t> and then calculates the convex hull of the collected geometries using </a:t>
            </a:r>
            <a:r>
              <a:rPr lang="en-US" sz="2100" dirty="0" err="1">
                <a:latin typeface="Times New Roman" pitchFamily="18" charset="0"/>
                <a:cs typeface="Times New Roman" pitchFamily="18" charset="0"/>
              </a:rPr>
              <a:t>ST_ConvexHull</a:t>
            </a:r>
            <a:r>
              <a:rPr lang="en-US" sz="2100" dirty="0">
                <a:latin typeface="Times New Roman" pitchFamily="18" charset="0"/>
                <a:cs typeface="Times New Roman" pitchFamily="18" charset="0"/>
              </a:rPr>
              <a:t>. The result is a set of polygons representing the areas of interest for each coffee shop group.</a:t>
            </a:r>
            <a:endParaRPr lang="en-IN" sz="2100" dirty="0">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xmlns="" id="{CB66D427-AB71-EBE0-4088-9391BD76A976}"/>
              </a:ext>
            </a:extLst>
          </p:cNvPr>
          <p:cNvSpPr>
            <a:spLocks noGrp="1"/>
          </p:cNvSpPr>
          <p:nvPr>
            <p:ph sz="half" idx="2"/>
          </p:nvPr>
        </p:nvSpPr>
        <p:spPr/>
        <p:txBody>
          <a:bodyPr>
            <a:normAutofit fontScale="92500" lnSpcReduction="20000"/>
          </a:bodyPr>
          <a:lstStyle/>
          <a:p>
            <a:pPr>
              <a:buFont typeface="Wingdings" panose="05000000000000000000" pitchFamily="2" charset="2"/>
              <a:buChar char="Ø"/>
            </a:pPr>
            <a:r>
              <a:rPr lang="en-IN" sz="2100" b="1" kern="100" dirty="0">
                <a:effectLst/>
                <a:latin typeface="Calibri" panose="020F0502020204030204" pitchFamily="34" charset="0"/>
                <a:ea typeface="Calibri" panose="020F0502020204030204" pitchFamily="34" charset="0"/>
                <a:cs typeface="Times New Roman" panose="02020603050405020304" pitchFamily="18" charset="0"/>
              </a:rPr>
              <a:t>Data Output:</a:t>
            </a:r>
            <a:endParaRPr lang="en-IN"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xmlns="" id="{DB5058A6-B768-FBF1-CB38-7FFE0BF36D2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72200" y="2389346"/>
            <a:ext cx="5731510" cy="3223895"/>
          </a:xfrm>
          <a:prstGeom prst="rect">
            <a:avLst/>
          </a:prstGeom>
        </p:spPr>
      </p:pic>
    </p:spTree>
    <p:extLst>
      <p:ext uri="{BB962C8B-B14F-4D97-AF65-F5344CB8AC3E}">
        <p14:creationId xmlns:p14="http://schemas.microsoft.com/office/powerpoint/2010/main" xmlns="" val="190974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6D1C2-BC1C-3E0D-3EE3-124F5D13123E}"/>
              </a:ext>
            </a:extLst>
          </p:cNvPr>
          <p:cNvSpPr>
            <a:spLocks noGrp="1"/>
          </p:cNvSpPr>
          <p:nvPr>
            <p:ph type="title"/>
          </p:nvPr>
        </p:nvSpPr>
        <p:spPr>
          <a:xfrm>
            <a:off x="838200" y="509451"/>
            <a:ext cx="10515600" cy="1181237"/>
          </a:xfrm>
        </p:spPr>
        <p:txBody>
          <a:bodyPr>
            <a:normAutofit fontScale="90000"/>
          </a:bodyPr>
          <a:lstStyle/>
          <a:p>
            <a:pPr algn="ctr"/>
            <a:r>
              <a:rPr lang="en-IN" b="1" kern="100" dirty="0">
                <a:latin typeface="Times New Roman" pitchFamily="18" charset="0"/>
                <a:ea typeface="Calibri" panose="020F0502020204030204" pitchFamily="34" charset="0"/>
                <a:cs typeface="Times New Roman" pitchFamily="18" charset="0"/>
              </a:rPr>
              <a:t>Out</a:t>
            </a:r>
            <a:r>
              <a:rPr lang="en-IN" b="1" kern="100" dirty="0">
                <a:effectLst/>
                <a:latin typeface="Times New Roman" pitchFamily="18" charset="0"/>
                <a:ea typeface="Calibri" panose="020F0502020204030204" pitchFamily="34" charset="0"/>
                <a:cs typeface="Times New Roman" pitchFamily="18" charset="0"/>
              </a:rPr>
              <a:t>put of Geometric Map:</a:t>
            </a:r>
            <a:r>
              <a:rPr lang="en-IN" kern="100" dirty="0">
                <a:effectLst/>
                <a:latin typeface="Times New Roman" pitchFamily="18" charset="0"/>
                <a:ea typeface="Calibri" panose="020F0502020204030204" pitchFamily="34" charset="0"/>
                <a:cs typeface="Times New Roman" pitchFamily="18" charset="0"/>
              </a:rPr>
              <a:t/>
            </a:r>
            <a:br>
              <a:rPr lang="en-IN" kern="100" dirty="0">
                <a:effectLst/>
                <a:latin typeface="Times New Roman" pitchFamily="18" charset="0"/>
                <a:ea typeface="Calibri" panose="020F0502020204030204" pitchFamily="34" charset="0"/>
                <a:cs typeface="Times New Roman" pitchFamily="18" charset="0"/>
              </a:rPr>
            </a:br>
            <a:endParaRPr lang="en-IN"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0D5F4E08-390C-D806-7266-0773E1BECB79}"/>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85108" y="1520966"/>
            <a:ext cx="9039497" cy="5083081"/>
          </a:xfrm>
          <a:prstGeom prst="rect">
            <a:avLst/>
          </a:prstGeom>
        </p:spPr>
      </p:pic>
    </p:spTree>
    <p:extLst>
      <p:ext uri="{BB962C8B-B14F-4D97-AF65-F5344CB8AC3E}">
        <p14:creationId xmlns:p14="http://schemas.microsoft.com/office/powerpoint/2010/main" xmlns="" val="186795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E1D414-1618-5479-8C5C-CC79C9238113}"/>
              </a:ext>
            </a:extLst>
          </p:cNvPr>
          <p:cNvSpPr>
            <a:spLocks noGrp="1"/>
          </p:cNvSpPr>
          <p:nvPr>
            <p:ph type="title"/>
          </p:nvPr>
        </p:nvSpPr>
        <p:spPr/>
        <p:txBody>
          <a:bodyPr/>
          <a:lstStyle/>
          <a:p>
            <a:pPr algn="ctr"/>
            <a:r>
              <a:rPr lang="en-IN" b="1" dirty="0" err="1">
                <a:latin typeface="Times New Roman" pitchFamily="18" charset="0"/>
                <a:cs typeface="Times New Roman" pitchFamily="18" charset="0"/>
              </a:rPr>
              <a:t>Analyze</a:t>
            </a:r>
            <a:r>
              <a:rPr lang="en-IN" b="1" dirty="0">
                <a:latin typeface="Times New Roman" pitchFamily="18" charset="0"/>
                <a:cs typeface="Times New Roman" pitchFamily="18" charset="0"/>
              </a:rPr>
              <a:t> the queries</a:t>
            </a:r>
          </a:p>
        </p:txBody>
      </p:sp>
      <p:sp>
        <p:nvSpPr>
          <p:cNvPr id="3" name="Content Placeholder 2">
            <a:extLst>
              <a:ext uri="{FF2B5EF4-FFF2-40B4-BE49-F238E27FC236}">
                <a16:creationId xmlns:a16="http://schemas.microsoft.com/office/drawing/2014/main" xmlns="" id="{11016DF0-0F8C-1A7C-3282-8A72D6CFBFC1}"/>
              </a:ext>
            </a:extLst>
          </p:cNvPr>
          <p:cNvSpPr>
            <a:spLocks noGrp="1"/>
          </p:cNvSpPr>
          <p:nvPr>
            <p:ph sz="half" idx="1"/>
          </p:nvPr>
        </p:nvSpPr>
        <p:spPr/>
        <p:txBody>
          <a:bodyPr>
            <a:normAutofit fontScale="55000" lnSpcReduction="20000"/>
          </a:bodyPr>
          <a:lstStyle/>
          <a:p>
            <a:pPr indent="0" algn="just">
              <a:lnSpc>
                <a:spcPct val="107000"/>
              </a:lnSpc>
              <a:buNone/>
            </a:pPr>
            <a:r>
              <a:rPr lang="en-IN" sz="3100" b="1" kern="100" dirty="0">
                <a:effectLst/>
                <a:latin typeface="Times New Roman" pitchFamily="18" charset="0"/>
                <a:ea typeface="Calibri" panose="020F0502020204030204" pitchFamily="34" charset="0"/>
                <a:cs typeface="Times New Roman" pitchFamily="18" charset="0"/>
              </a:rPr>
              <a:t>1) Create Table Query:</a:t>
            </a:r>
          </a:p>
          <a:p>
            <a:pPr indent="0" algn="just">
              <a:lnSpc>
                <a:spcPct val="107000"/>
              </a:lnSpc>
              <a:buNone/>
            </a:pPr>
            <a:r>
              <a:rPr lang="en-IN" sz="2400" b="1" kern="100" dirty="0">
                <a:effectLst/>
                <a:latin typeface="Times New Roman" pitchFamily="18" charset="0"/>
                <a:ea typeface="Calibri" panose="020F0502020204030204" pitchFamily="34" charset="0"/>
                <a:cs typeface="Times New Roman" pitchFamily="18" charset="0"/>
              </a:rPr>
              <a:t>Query:</a:t>
            </a:r>
            <a:endParaRPr lang="en-IN" sz="2400" kern="100" dirty="0">
              <a:effectLst/>
              <a:latin typeface="Times New Roman" pitchFamily="18" charset="0"/>
              <a:ea typeface="Calibri" panose="020F0502020204030204" pitchFamily="34" charset="0"/>
              <a:cs typeface="Times New Roman" pitchFamily="18" charset="0"/>
            </a:endParaRPr>
          </a:p>
          <a:p>
            <a:pPr indent="0" algn="just">
              <a:lnSpc>
                <a:spcPct val="107000"/>
              </a:lnSpc>
              <a:buNone/>
            </a:pPr>
            <a:r>
              <a:rPr lang="en-IN" sz="2400" kern="100" dirty="0">
                <a:effectLst/>
                <a:latin typeface="Times New Roman" pitchFamily="18" charset="0"/>
                <a:ea typeface="Calibri" panose="020F0502020204030204" pitchFamily="34" charset="0"/>
                <a:cs typeface="Times New Roman" pitchFamily="18" charset="0"/>
              </a:rPr>
              <a:t>CREATE TABLE (255),   city VARCHAR(255),  state VARCHAR(2),zip </a:t>
            </a:r>
            <a:r>
              <a:rPr lang="en-IN" sz="2400" kern="100" dirty="0" err="1">
                <a:effectLst/>
                <a:latin typeface="Times New Roman" pitchFamily="18" charset="0"/>
                <a:ea typeface="Calibri" panose="020F0502020204030204" pitchFamily="34" charset="0"/>
                <a:cs typeface="Times New Roman" pitchFamily="18" charset="0"/>
              </a:rPr>
              <a:t>INTEGcoffe_shops</a:t>
            </a:r>
            <a:r>
              <a:rPr lang="en-IN" sz="2400" kern="100" dirty="0">
                <a:effectLst/>
                <a:latin typeface="Times New Roman" pitchFamily="18" charset="0"/>
                <a:ea typeface="Calibri" panose="020F0502020204030204" pitchFamily="34" charset="0"/>
                <a:cs typeface="Times New Roman" pitchFamily="18" charset="0"/>
              </a:rPr>
              <a:t> (id SERIAL PRIMARY KEY name VARCHAR(255),address VARCHARER, </a:t>
            </a:r>
            <a:r>
              <a:rPr lang="en-IN" sz="2400" kern="100" dirty="0" err="1">
                <a:effectLst/>
                <a:latin typeface="Times New Roman" pitchFamily="18" charset="0"/>
                <a:ea typeface="Calibri" panose="020F0502020204030204" pitchFamily="34" charset="0"/>
                <a:cs typeface="Times New Roman" pitchFamily="18" charset="0"/>
              </a:rPr>
              <a:t>lat</a:t>
            </a:r>
            <a:r>
              <a:rPr lang="en-IN" sz="2400" kern="100" dirty="0">
                <a:effectLst/>
                <a:latin typeface="Times New Roman" pitchFamily="18" charset="0"/>
                <a:ea typeface="Calibri" panose="020F0502020204030204" pitchFamily="34" charset="0"/>
                <a:cs typeface="Times New Roman" pitchFamily="18" charset="0"/>
              </a:rPr>
              <a:t> DOUBLE </a:t>
            </a:r>
            <a:r>
              <a:rPr lang="en-IN" sz="2400" kern="100" dirty="0" err="1">
                <a:effectLst/>
                <a:latin typeface="Times New Roman" pitchFamily="18" charset="0"/>
                <a:ea typeface="Calibri" panose="020F0502020204030204" pitchFamily="34" charset="0"/>
                <a:cs typeface="Times New Roman" pitchFamily="18" charset="0"/>
              </a:rPr>
              <a:t>PRECISION,lon</a:t>
            </a:r>
            <a:r>
              <a:rPr lang="en-IN" sz="2400" kern="100" dirty="0">
                <a:effectLst/>
                <a:latin typeface="Times New Roman" pitchFamily="18" charset="0"/>
                <a:ea typeface="Calibri" panose="020F0502020204030204" pitchFamily="34" charset="0"/>
                <a:cs typeface="Times New Roman" pitchFamily="18" charset="0"/>
              </a:rPr>
              <a:t> DOUBLE PRECISION);</a:t>
            </a:r>
          </a:p>
          <a:p>
            <a:pPr marL="685800" indent="-457200" algn="just">
              <a:lnSpc>
                <a:spcPct val="107000"/>
              </a:lnSpc>
              <a:buFont typeface="Wingdings" panose="05000000000000000000" pitchFamily="2" charset="2"/>
              <a:buChar char="Ø"/>
            </a:pPr>
            <a:r>
              <a:rPr lang="en-IN" sz="3400" b="1" kern="100" dirty="0" err="1">
                <a:effectLst/>
                <a:latin typeface="Times New Roman" pitchFamily="18" charset="0"/>
                <a:ea typeface="Calibri" panose="020F0502020204030204" pitchFamily="34" charset="0"/>
                <a:cs typeface="Times New Roman" pitchFamily="18" charset="0"/>
              </a:rPr>
              <a:t>Explaination</a:t>
            </a:r>
            <a:r>
              <a:rPr lang="en-IN" sz="3400" b="1" kern="100" dirty="0">
                <a:effectLst/>
                <a:latin typeface="Times New Roman" pitchFamily="18" charset="0"/>
                <a:ea typeface="Calibri" panose="020F0502020204030204" pitchFamily="34" charset="0"/>
                <a:cs typeface="Times New Roman" pitchFamily="18" charset="0"/>
              </a:rPr>
              <a:t>:</a:t>
            </a:r>
            <a:endParaRPr lang="en-IN" sz="3400" kern="100" dirty="0">
              <a:effectLst/>
              <a:latin typeface="Times New Roman" pitchFamily="18" charset="0"/>
              <a:ea typeface="Calibri" panose="020F0502020204030204" pitchFamily="34" charset="0"/>
              <a:cs typeface="Times New Roman" pitchFamily="18" charset="0"/>
            </a:endParaRPr>
          </a:p>
          <a:p>
            <a:pPr marL="457200" algn="just">
              <a:lnSpc>
                <a:spcPct val="107000"/>
              </a:lnSpc>
            </a:pPr>
            <a:r>
              <a:rPr lang="en-IN" sz="2400" kern="100" dirty="0">
                <a:effectLst/>
                <a:latin typeface="Times New Roman" pitchFamily="18" charset="0"/>
                <a:ea typeface="Calibri" panose="020F0502020204030204" pitchFamily="34" charset="0"/>
                <a:cs typeface="Times New Roman" pitchFamily="18" charset="0"/>
              </a:rPr>
              <a:t>This query creates a table named </a:t>
            </a:r>
            <a:r>
              <a:rPr lang="en-IN" sz="2400" kern="100" dirty="0" err="1">
                <a:effectLst/>
                <a:latin typeface="Times New Roman" pitchFamily="18" charset="0"/>
                <a:ea typeface="Calibri" panose="020F0502020204030204" pitchFamily="34" charset="0"/>
                <a:cs typeface="Times New Roman" pitchFamily="18" charset="0"/>
              </a:rPr>
              <a:t>coffe_shops</a:t>
            </a:r>
            <a:r>
              <a:rPr lang="en-IN" sz="2400" kern="100" dirty="0">
                <a:effectLst/>
                <a:latin typeface="Times New Roman" pitchFamily="18" charset="0"/>
                <a:ea typeface="Calibri" panose="020F0502020204030204" pitchFamily="34" charset="0"/>
                <a:cs typeface="Times New Roman" pitchFamily="18" charset="0"/>
              </a:rPr>
              <a:t> with the following columns: id, name, address, city, state, zip, </a:t>
            </a:r>
            <a:r>
              <a:rPr lang="en-IN" sz="2400" kern="100" dirty="0" err="1">
                <a:effectLst/>
                <a:latin typeface="Times New Roman" pitchFamily="18" charset="0"/>
                <a:ea typeface="Calibri" panose="020F0502020204030204" pitchFamily="34" charset="0"/>
                <a:cs typeface="Times New Roman" pitchFamily="18" charset="0"/>
              </a:rPr>
              <a:t>lat</a:t>
            </a:r>
            <a:r>
              <a:rPr lang="en-IN" sz="2400" kern="100" dirty="0">
                <a:effectLst/>
                <a:latin typeface="Times New Roman" pitchFamily="18" charset="0"/>
                <a:ea typeface="Calibri" panose="020F0502020204030204" pitchFamily="34" charset="0"/>
                <a:cs typeface="Times New Roman" pitchFamily="18" charset="0"/>
              </a:rPr>
              <a:t>, and </a:t>
            </a:r>
            <a:r>
              <a:rPr lang="en-IN" sz="2400" kern="100" dirty="0" err="1">
                <a:effectLst/>
                <a:latin typeface="Times New Roman" pitchFamily="18" charset="0"/>
                <a:ea typeface="Calibri" panose="020F0502020204030204" pitchFamily="34" charset="0"/>
                <a:cs typeface="Times New Roman" pitchFamily="18" charset="0"/>
              </a:rPr>
              <a:t>lon</a:t>
            </a:r>
            <a:r>
              <a:rPr lang="en-IN" sz="2400" kern="100" dirty="0">
                <a:effectLst/>
                <a:latin typeface="Times New Roman" pitchFamily="18" charset="0"/>
                <a:ea typeface="Calibri" panose="020F0502020204030204" pitchFamily="34" charset="0"/>
                <a:cs typeface="Times New Roman" pitchFamily="18" charset="0"/>
              </a:rPr>
              <a:t>.</a:t>
            </a:r>
          </a:p>
          <a:p>
            <a:pPr marL="457200" algn="just">
              <a:lnSpc>
                <a:spcPct val="107000"/>
              </a:lnSpc>
            </a:pPr>
            <a:r>
              <a:rPr lang="en-IN" sz="2400" kern="100" dirty="0">
                <a:effectLst/>
                <a:latin typeface="Times New Roman" pitchFamily="18" charset="0"/>
                <a:ea typeface="Calibri" panose="020F0502020204030204" pitchFamily="34" charset="0"/>
                <a:cs typeface="Times New Roman" pitchFamily="18" charset="0"/>
              </a:rPr>
              <a:t>The id column is an auto-incrementing primary key.</a:t>
            </a:r>
          </a:p>
          <a:p>
            <a:pPr marL="457200" algn="just">
              <a:lnSpc>
                <a:spcPct val="107000"/>
              </a:lnSpc>
            </a:pPr>
            <a:r>
              <a:rPr lang="en-IN" sz="2400" kern="100" dirty="0">
                <a:effectLst/>
                <a:latin typeface="Times New Roman" pitchFamily="18" charset="0"/>
                <a:ea typeface="Calibri" panose="020F0502020204030204" pitchFamily="34" charset="0"/>
                <a:cs typeface="Times New Roman" pitchFamily="18" charset="0"/>
              </a:rPr>
              <a:t>The state column is defined as VARCHAR(2), assuming it's a two-letter state abbreviation.</a:t>
            </a:r>
          </a:p>
          <a:p>
            <a:pPr marL="457200" algn="just">
              <a:lnSpc>
                <a:spcPct val="107000"/>
              </a:lnSpc>
            </a:pPr>
            <a:r>
              <a:rPr lang="en-IN" sz="2400" kern="100" dirty="0">
                <a:effectLst/>
                <a:latin typeface="Times New Roman" pitchFamily="18" charset="0"/>
                <a:ea typeface="Calibri" panose="020F0502020204030204" pitchFamily="34" charset="0"/>
                <a:cs typeface="Times New Roman" pitchFamily="18" charset="0"/>
              </a:rPr>
              <a:t>The zip column is an INTEGER, assuming it represents a ZIP code.</a:t>
            </a:r>
          </a:p>
          <a:p>
            <a:pPr marL="457200" algn="just">
              <a:lnSpc>
                <a:spcPct val="107000"/>
              </a:lnSpc>
            </a:pPr>
            <a:r>
              <a:rPr lang="en-IN" sz="2400" kern="100" dirty="0">
                <a:effectLst/>
                <a:latin typeface="Times New Roman" pitchFamily="18" charset="0"/>
                <a:ea typeface="Calibri" panose="020F0502020204030204" pitchFamily="34" charset="0"/>
                <a:cs typeface="Times New Roman" pitchFamily="18" charset="0"/>
              </a:rPr>
              <a:t>The </a:t>
            </a:r>
            <a:r>
              <a:rPr lang="en-IN" sz="2400" kern="100" dirty="0" err="1">
                <a:effectLst/>
                <a:latin typeface="Times New Roman" pitchFamily="18" charset="0"/>
                <a:ea typeface="Calibri" panose="020F0502020204030204" pitchFamily="34" charset="0"/>
                <a:cs typeface="Times New Roman" pitchFamily="18" charset="0"/>
              </a:rPr>
              <a:t>lat</a:t>
            </a:r>
            <a:r>
              <a:rPr lang="en-IN" sz="2400" kern="100" dirty="0">
                <a:effectLst/>
                <a:latin typeface="Times New Roman" pitchFamily="18" charset="0"/>
                <a:ea typeface="Calibri" panose="020F0502020204030204" pitchFamily="34" charset="0"/>
                <a:cs typeface="Times New Roman" pitchFamily="18" charset="0"/>
              </a:rPr>
              <a:t> and </a:t>
            </a:r>
            <a:r>
              <a:rPr lang="en-IN" sz="2400" kern="100" dirty="0" err="1">
                <a:effectLst/>
                <a:latin typeface="Times New Roman" pitchFamily="18" charset="0"/>
                <a:ea typeface="Calibri" panose="020F0502020204030204" pitchFamily="34" charset="0"/>
                <a:cs typeface="Times New Roman" pitchFamily="18" charset="0"/>
              </a:rPr>
              <a:t>lon</a:t>
            </a:r>
            <a:r>
              <a:rPr lang="en-IN" sz="2400" kern="100" dirty="0">
                <a:effectLst/>
                <a:latin typeface="Times New Roman" pitchFamily="18" charset="0"/>
                <a:ea typeface="Calibri" panose="020F0502020204030204" pitchFamily="34" charset="0"/>
                <a:cs typeface="Times New Roman" pitchFamily="18" charset="0"/>
              </a:rPr>
              <a:t> columns are DOUBLE PRECISION, presumably representing latitude and longitude. </a:t>
            </a:r>
          </a:p>
          <a:p>
            <a:endParaRPr lang="en-IN" dirty="0"/>
          </a:p>
        </p:txBody>
      </p:sp>
      <p:sp>
        <p:nvSpPr>
          <p:cNvPr id="4" name="Content Placeholder 3">
            <a:extLst>
              <a:ext uri="{FF2B5EF4-FFF2-40B4-BE49-F238E27FC236}">
                <a16:creationId xmlns:a16="http://schemas.microsoft.com/office/drawing/2014/main" xmlns="" id="{FF2F5B41-D64D-F9C9-8C43-EB259C367D20}"/>
              </a:ext>
            </a:extLst>
          </p:cNvPr>
          <p:cNvSpPr>
            <a:spLocks noGrp="1"/>
          </p:cNvSpPr>
          <p:nvPr>
            <p:ph sz="half" idx="2"/>
          </p:nvPr>
        </p:nvSpPr>
        <p:spPr>
          <a:xfrm>
            <a:off x="6172200" y="1825625"/>
            <a:ext cx="4539343" cy="3739152"/>
          </a:xfrm>
        </p:spPr>
        <p:txBody>
          <a:bodyPr>
            <a:noAutofit/>
          </a:bodyPr>
          <a:lstStyle/>
          <a:p>
            <a:pPr marL="0" indent="0">
              <a:buNone/>
            </a:pPr>
            <a:r>
              <a:rPr lang="en-IN" sz="1400" b="1" dirty="0">
                <a:latin typeface="Times New Roman" pitchFamily="18" charset="0"/>
                <a:cs typeface="Times New Roman" pitchFamily="18" charset="0"/>
              </a:rPr>
              <a:t>2)Insert Data Query:</a:t>
            </a:r>
          </a:p>
          <a:p>
            <a:pPr marL="0" indent="0">
              <a:buNone/>
            </a:pPr>
            <a:r>
              <a:rPr lang="en-IN" sz="1400" b="1" dirty="0">
                <a:latin typeface="Times New Roman" pitchFamily="18" charset="0"/>
                <a:cs typeface="Times New Roman" pitchFamily="18" charset="0"/>
              </a:rPr>
              <a:t>Query:</a:t>
            </a:r>
          </a:p>
          <a:p>
            <a:pPr marL="0" indent="0">
              <a:buNone/>
            </a:pPr>
            <a:r>
              <a:rPr lang="en-IN" sz="1400" dirty="0">
                <a:latin typeface="Times New Roman" pitchFamily="18" charset="0"/>
                <a:cs typeface="Times New Roman" pitchFamily="18" charset="0"/>
              </a:rPr>
              <a:t>INSERT INTO </a:t>
            </a:r>
            <a:r>
              <a:rPr lang="en-IN" sz="1400" dirty="0" err="1">
                <a:latin typeface="Times New Roman" pitchFamily="18" charset="0"/>
                <a:cs typeface="Times New Roman" pitchFamily="18" charset="0"/>
              </a:rPr>
              <a:t>public.coffe_shops</a:t>
            </a:r>
            <a:r>
              <a:rPr lang="en-IN" sz="1400" dirty="0">
                <a:latin typeface="Times New Roman" pitchFamily="18" charset="0"/>
                <a:cs typeface="Times New Roman" pitchFamily="18" charset="0"/>
              </a:rPr>
              <a:t> (id, name, address, city, state, zip, </a:t>
            </a:r>
            <a:r>
              <a:rPr lang="en-IN" sz="1400" dirty="0" err="1">
                <a:latin typeface="Times New Roman" pitchFamily="18" charset="0"/>
                <a:cs typeface="Times New Roman" pitchFamily="18" charset="0"/>
              </a:rPr>
              <a:t>lat</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lon</a:t>
            </a:r>
            <a:r>
              <a:rPr lang="en-IN" sz="1400" dirty="0">
                <a:latin typeface="Times New Roman" pitchFamily="18" charset="0"/>
                <a:cs typeface="Times New Roman" pitchFamily="18" charset="0"/>
              </a:rPr>
              <a:t>) VALUES </a:t>
            </a:r>
          </a:p>
          <a:p>
            <a:pPr marL="0" indent="0">
              <a:buNone/>
            </a:pPr>
            <a:r>
              <a:rPr lang="en-IN" sz="1400" dirty="0">
                <a:latin typeface="Times New Roman" pitchFamily="18" charset="0"/>
                <a:cs typeface="Times New Roman" pitchFamily="18" charset="0"/>
              </a:rPr>
              <a:t>(1, 'Caffeine Corner', '123 Main St', 'Anytown', 'CA', 12345, 37.7749, -122.4194),</a:t>
            </a:r>
          </a:p>
          <a:p>
            <a:pPr marL="0" indent="0">
              <a:buNone/>
            </a:pPr>
            <a:r>
              <a:rPr lang="en-IN" sz="1400" dirty="0">
                <a:latin typeface="Times New Roman" pitchFamily="18" charset="0"/>
                <a:cs typeface="Times New Roman" pitchFamily="18" charset="0"/>
              </a:rPr>
              <a:t>(40, 'Buzz Brews', '3737 Cedar Street', '</a:t>
            </a:r>
            <a:r>
              <a:rPr lang="en-IN" sz="1400" dirty="0" err="1">
                <a:latin typeface="Times New Roman" pitchFamily="18" charset="0"/>
                <a:cs typeface="Times New Roman" pitchFamily="18" charset="0"/>
              </a:rPr>
              <a:t>Nowherenew</a:t>
            </a:r>
            <a:r>
              <a:rPr lang="en-IN" sz="1400" dirty="0">
                <a:latin typeface="Times New Roman" pitchFamily="18" charset="0"/>
                <a:cs typeface="Times New Roman" pitchFamily="18" charset="0"/>
              </a:rPr>
              <a:t>', 'CA', 97531, 37.7749, -122.4194);</a:t>
            </a:r>
          </a:p>
          <a:p>
            <a:pPr>
              <a:buFont typeface="Wingdings" panose="05000000000000000000" pitchFamily="2" charset="2"/>
              <a:buChar char="Ø"/>
            </a:pPr>
            <a:r>
              <a:rPr lang="en-IN" sz="1400" b="1" dirty="0" err="1">
                <a:latin typeface="Times New Roman" pitchFamily="18" charset="0"/>
                <a:cs typeface="Times New Roman" pitchFamily="18" charset="0"/>
              </a:rPr>
              <a:t>Explaination</a:t>
            </a:r>
            <a:r>
              <a:rPr lang="en-IN" sz="1400" b="1" dirty="0">
                <a:latin typeface="Times New Roman" pitchFamily="18" charset="0"/>
                <a:cs typeface="Times New Roman" pitchFamily="18" charset="0"/>
              </a:rPr>
              <a:t>:</a:t>
            </a:r>
          </a:p>
          <a:p>
            <a:pPr algn="just"/>
            <a:r>
              <a:rPr lang="en-IN" sz="1400" dirty="0">
                <a:latin typeface="Times New Roman" pitchFamily="18" charset="0"/>
                <a:cs typeface="Times New Roman" pitchFamily="18" charset="0"/>
              </a:rPr>
              <a:t>This query inserts data into the </a:t>
            </a:r>
            <a:r>
              <a:rPr lang="en-IN" sz="1400" dirty="0" err="1">
                <a:latin typeface="Times New Roman" pitchFamily="18" charset="0"/>
                <a:cs typeface="Times New Roman" pitchFamily="18" charset="0"/>
              </a:rPr>
              <a:t>coffe_shops</a:t>
            </a:r>
            <a:r>
              <a:rPr lang="en-IN" sz="1400" dirty="0">
                <a:latin typeface="Times New Roman" pitchFamily="18" charset="0"/>
                <a:cs typeface="Times New Roman" pitchFamily="18" charset="0"/>
              </a:rPr>
              <a:t> table.</a:t>
            </a:r>
          </a:p>
          <a:p>
            <a:pPr algn="just"/>
            <a:r>
              <a:rPr lang="en-IN" sz="1400" dirty="0">
                <a:latin typeface="Times New Roman" pitchFamily="18" charset="0"/>
                <a:cs typeface="Times New Roman" pitchFamily="18" charset="0"/>
              </a:rPr>
              <a:t>It inserts 40 rows of data, each representing a coffee shop with its attributes.</a:t>
            </a:r>
          </a:p>
          <a:p>
            <a:pPr algn="just"/>
            <a:r>
              <a:rPr lang="en-IN" sz="1400" dirty="0">
                <a:latin typeface="Times New Roman" pitchFamily="18" charset="0"/>
                <a:cs typeface="Times New Roman" pitchFamily="18" charset="0"/>
              </a:rPr>
              <a:t>The data includes information such as name, address, city, state, ZIP code, latitude, and longitude.</a:t>
            </a:r>
          </a:p>
        </p:txBody>
      </p:sp>
    </p:spTree>
    <p:extLst>
      <p:ext uri="{BB962C8B-B14F-4D97-AF65-F5344CB8AC3E}">
        <p14:creationId xmlns:p14="http://schemas.microsoft.com/office/powerpoint/2010/main" xmlns="" val="31705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1556</Words>
  <Application>Microsoft Office PowerPoint</Application>
  <PresentationFormat>Custom</PresentationFormat>
  <Paragraphs>111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Geographic Information System (GIS) Analysis of coffee shop </vt:lpstr>
      <vt:lpstr>Introduction</vt:lpstr>
      <vt:lpstr>Objective</vt:lpstr>
      <vt:lpstr>Goal</vt:lpstr>
      <vt:lpstr>Retrieve Locations of specific features </vt:lpstr>
      <vt:lpstr>Calculate Distance between points</vt:lpstr>
      <vt:lpstr>Calculate Areas of Interest</vt:lpstr>
      <vt:lpstr>Output of Geometric Map: </vt:lpstr>
      <vt:lpstr>Analyze the queries</vt:lpstr>
      <vt:lpstr>Analyze the queries</vt:lpstr>
      <vt:lpstr>Analyze the queries</vt:lpstr>
      <vt:lpstr>Sorting and Limit Executions</vt:lpstr>
      <vt:lpstr>Optimize the queries to speed up execution time</vt:lpstr>
      <vt:lpstr>N-Optimization </vt:lpstr>
      <vt:lpstr>N-Optimization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Muntasirul Islam</dc:creator>
  <cp:lastModifiedBy>DELL</cp:lastModifiedBy>
  <cp:revision>10</cp:revision>
  <dcterms:created xsi:type="dcterms:W3CDTF">2023-12-16T06:19:10Z</dcterms:created>
  <dcterms:modified xsi:type="dcterms:W3CDTF">2023-12-17T18:48:02Z</dcterms:modified>
</cp:coreProperties>
</file>