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85717F-719D-62B9-4EBF-3BEF55217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B490F171-4E33-67B4-475D-D27776A9B7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AF84BBC-2425-AD0E-E613-C7F968B0DAFF}"/>
              </a:ext>
            </a:extLst>
          </p:cNvPr>
          <p:cNvSpPr>
            <a:spLocks noGrp="1"/>
          </p:cNvSpPr>
          <p:nvPr>
            <p:ph type="dt" sz="half" idx="10"/>
          </p:nvPr>
        </p:nvSpPr>
        <p:spPr/>
        <p:txBody>
          <a:bodyPr/>
          <a:lstStyle/>
          <a:p>
            <a:fld id="{129A4C8A-9FD3-4A75-8B21-FA8FAE9B9A1E}" type="datetimeFigureOut">
              <a:rPr lang="en-IN" smtClean="0"/>
              <a:pPr/>
              <a:t>17-12-2023</a:t>
            </a:fld>
            <a:endParaRPr lang="en-IN"/>
          </a:p>
        </p:txBody>
      </p:sp>
      <p:sp>
        <p:nvSpPr>
          <p:cNvPr id="5" name="Footer Placeholder 4">
            <a:extLst>
              <a:ext uri="{FF2B5EF4-FFF2-40B4-BE49-F238E27FC236}">
                <a16:creationId xmlns="" xmlns:a16="http://schemas.microsoft.com/office/drawing/2014/main" id="{40FEBF1E-F537-3A81-402E-47EE208129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238A5BE-6053-7D09-2733-F09E0AD04B3C}"/>
              </a:ext>
            </a:extLst>
          </p:cNvPr>
          <p:cNvSpPr>
            <a:spLocks noGrp="1"/>
          </p:cNvSpPr>
          <p:nvPr>
            <p:ph type="sldNum" sz="quarter" idx="12"/>
          </p:nvPr>
        </p:nvSpPr>
        <p:spPr/>
        <p:txBody>
          <a:bodyPr/>
          <a:lstStyle/>
          <a:p>
            <a:fld id="{1C4E845D-5669-43EF-88B8-FBD757301528}" type="slidenum">
              <a:rPr lang="en-IN" smtClean="0"/>
              <a:pPr/>
              <a:t>‹#›</a:t>
            </a:fld>
            <a:endParaRPr lang="en-IN"/>
          </a:p>
        </p:txBody>
      </p:sp>
    </p:spTree>
    <p:extLst>
      <p:ext uri="{BB962C8B-B14F-4D97-AF65-F5344CB8AC3E}">
        <p14:creationId xmlns="" xmlns:p14="http://schemas.microsoft.com/office/powerpoint/2010/main" val="3367438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F07329-FF45-0E6C-BE04-8BE841BA2A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C94D493-F781-B322-F9A2-195272B697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08250D4-48D1-9872-D70F-69EA34409077}"/>
              </a:ext>
            </a:extLst>
          </p:cNvPr>
          <p:cNvSpPr>
            <a:spLocks noGrp="1"/>
          </p:cNvSpPr>
          <p:nvPr>
            <p:ph type="dt" sz="half" idx="10"/>
          </p:nvPr>
        </p:nvSpPr>
        <p:spPr/>
        <p:txBody>
          <a:bodyPr/>
          <a:lstStyle/>
          <a:p>
            <a:fld id="{129A4C8A-9FD3-4A75-8B21-FA8FAE9B9A1E}" type="datetimeFigureOut">
              <a:rPr lang="en-IN" smtClean="0"/>
              <a:pPr/>
              <a:t>17-12-2023</a:t>
            </a:fld>
            <a:endParaRPr lang="en-IN"/>
          </a:p>
        </p:txBody>
      </p:sp>
      <p:sp>
        <p:nvSpPr>
          <p:cNvPr id="5" name="Footer Placeholder 4">
            <a:extLst>
              <a:ext uri="{FF2B5EF4-FFF2-40B4-BE49-F238E27FC236}">
                <a16:creationId xmlns="" xmlns:a16="http://schemas.microsoft.com/office/drawing/2014/main" id="{247A2B9E-06C2-072A-06A3-CD046862C2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62F4B64-68FD-1B2F-7F68-858C6C2888EB}"/>
              </a:ext>
            </a:extLst>
          </p:cNvPr>
          <p:cNvSpPr>
            <a:spLocks noGrp="1"/>
          </p:cNvSpPr>
          <p:nvPr>
            <p:ph type="sldNum" sz="quarter" idx="12"/>
          </p:nvPr>
        </p:nvSpPr>
        <p:spPr/>
        <p:txBody>
          <a:bodyPr/>
          <a:lstStyle/>
          <a:p>
            <a:fld id="{1C4E845D-5669-43EF-88B8-FBD757301528}" type="slidenum">
              <a:rPr lang="en-IN" smtClean="0"/>
              <a:pPr/>
              <a:t>‹#›</a:t>
            </a:fld>
            <a:endParaRPr lang="en-IN"/>
          </a:p>
        </p:txBody>
      </p:sp>
    </p:spTree>
    <p:extLst>
      <p:ext uri="{BB962C8B-B14F-4D97-AF65-F5344CB8AC3E}">
        <p14:creationId xmlns="" xmlns:p14="http://schemas.microsoft.com/office/powerpoint/2010/main" val="1418470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89B1B46-9559-99AC-B927-E911CB7804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E18374B-0436-C70D-820B-647E3252BF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06B62B5-84D9-AE49-2691-2597AB5A0B18}"/>
              </a:ext>
            </a:extLst>
          </p:cNvPr>
          <p:cNvSpPr>
            <a:spLocks noGrp="1"/>
          </p:cNvSpPr>
          <p:nvPr>
            <p:ph type="dt" sz="half" idx="10"/>
          </p:nvPr>
        </p:nvSpPr>
        <p:spPr/>
        <p:txBody>
          <a:bodyPr/>
          <a:lstStyle/>
          <a:p>
            <a:fld id="{129A4C8A-9FD3-4A75-8B21-FA8FAE9B9A1E}" type="datetimeFigureOut">
              <a:rPr lang="en-IN" smtClean="0"/>
              <a:pPr/>
              <a:t>17-12-2023</a:t>
            </a:fld>
            <a:endParaRPr lang="en-IN"/>
          </a:p>
        </p:txBody>
      </p:sp>
      <p:sp>
        <p:nvSpPr>
          <p:cNvPr id="5" name="Footer Placeholder 4">
            <a:extLst>
              <a:ext uri="{FF2B5EF4-FFF2-40B4-BE49-F238E27FC236}">
                <a16:creationId xmlns="" xmlns:a16="http://schemas.microsoft.com/office/drawing/2014/main" id="{6E2A1005-5431-CFE1-AC13-E854E5A724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72609FE-EAE4-EE1B-3762-D957D4E9ABB5}"/>
              </a:ext>
            </a:extLst>
          </p:cNvPr>
          <p:cNvSpPr>
            <a:spLocks noGrp="1"/>
          </p:cNvSpPr>
          <p:nvPr>
            <p:ph type="sldNum" sz="quarter" idx="12"/>
          </p:nvPr>
        </p:nvSpPr>
        <p:spPr/>
        <p:txBody>
          <a:bodyPr/>
          <a:lstStyle/>
          <a:p>
            <a:fld id="{1C4E845D-5669-43EF-88B8-FBD757301528}" type="slidenum">
              <a:rPr lang="en-IN" smtClean="0"/>
              <a:pPr/>
              <a:t>‹#›</a:t>
            </a:fld>
            <a:endParaRPr lang="en-IN"/>
          </a:p>
        </p:txBody>
      </p:sp>
    </p:spTree>
    <p:extLst>
      <p:ext uri="{BB962C8B-B14F-4D97-AF65-F5344CB8AC3E}">
        <p14:creationId xmlns="" xmlns:p14="http://schemas.microsoft.com/office/powerpoint/2010/main" val="35503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649A88-1291-E4C8-5AB0-3A3917ECDE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1D861E2-675A-E6B0-B3D0-E0D598D8E3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10813BC-8E63-1BE9-C97E-AC360BFE9E11}"/>
              </a:ext>
            </a:extLst>
          </p:cNvPr>
          <p:cNvSpPr>
            <a:spLocks noGrp="1"/>
          </p:cNvSpPr>
          <p:nvPr>
            <p:ph type="dt" sz="half" idx="10"/>
          </p:nvPr>
        </p:nvSpPr>
        <p:spPr/>
        <p:txBody>
          <a:bodyPr/>
          <a:lstStyle/>
          <a:p>
            <a:fld id="{129A4C8A-9FD3-4A75-8B21-FA8FAE9B9A1E}" type="datetimeFigureOut">
              <a:rPr lang="en-IN" smtClean="0"/>
              <a:pPr/>
              <a:t>17-12-2023</a:t>
            </a:fld>
            <a:endParaRPr lang="en-IN"/>
          </a:p>
        </p:txBody>
      </p:sp>
      <p:sp>
        <p:nvSpPr>
          <p:cNvPr id="5" name="Footer Placeholder 4">
            <a:extLst>
              <a:ext uri="{FF2B5EF4-FFF2-40B4-BE49-F238E27FC236}">
                <a16:creationId xmlns="" xmlns:a16="http://schemas.microsoft.com/office/drawing/2014/main" id="{20C7A4AA-899B-E57F-71AE-86A5606E2C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D99DF84-24B7-7257-E6ED-058E55279F24}"/>
              </a:ext>
            </a:extLst>
          </p:cNvPr>
          <p:cNvSpPr>
            <a:spLocks noGrp="1"/>
          </p:cNvSpPr>
          <p:nvPr>
            <p:ph type="sldNum" sz="quarter" idx="12"/>
          </p:nvPr>
        </p:nvSpPr>
        <p:spPr/>
        <p:txBody>
          <a:bodyPr/>
          <a:lstStyle/>
          <a:p>
            <a:fld id="{1C4E845D-5669-43EF-88B8-FBD757301528}" type="slidenum">
              <a:rPr lang="en-IN" smtClean="0"/>
              <a:pPr/>
              <a:t>‹#›</a:t>
            </a:fld>
            <a:endParaRPr lang="en-IN"/>
          </a:p>
        </p:txBody>
      </p:sp>
    </p:spTree>
    <p:extLst>
      <p:ext uri="{BB962C8B-B14F-4D97-AF65-F5344CB8AC3E}">
        <p14:creationId xmlns="" xmlns:p14="http://schemas.microsoft.com/office/powerpoint/2010/main" val="2753624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119427-8ED8-B638-DD99-401757CDEA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58B666F-B1EB-9FAE-7F91-48AD320974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48E5538-D4A9-C4A2-F6F1-724EE2C20616}"/>
              </a:ext>
            </a:extLst>
          </p:cNvPr>
          <p:cNvSpPr>
            <a:spLocks noGrp="1"/>
          </p:cNvSpPr>
          <p:nvPr>
            <p:ph type="dt" sz="half" idx="10"/>
          </p:nvPr>
        </p:nvSpPr>
        <p:spPr/>
        <p:txBody>
          <a:bodyPr/>
          <a:lstStyle/>
          <a:p>
            <a:fld id="{129A4C8A-9FD3-4A75-8B21-FA8FAE9B9A1E}" type="datetimeFigureOut">
              <a:rPr lang="en-IN" smtClean="0"/>
              <a:pPr/>
              <a:t>17-12-2023</a:t>
            </a:fld>
            <a:endParaRPr lang="en-IN"/>
          </a:p>
        </p:txBody>
      </p:sp>
      <p:sp>
        <p:nvSpPr>
          <p:cNvPr id="5" name="Footer Placeholder 4">
            <a:extLst>
              <a:ext uri="{FF2B5EF4-FFF2-40B4-BE49-F238E27FC236}">
                <a16:creationId xmlns="" xmlns:a16="http://schemas.microsoft.com/office/drawing/2014/main" id="{CFE330C7-4AEA-2687-13DE-35E4D6A14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951DBEB-DBD2-BCED-8D62-42C28C1276AA}"/>
              </a:ext>
            </a:extLst>
          </p:cNvPr>
          <p:cNvSpPr>
            <a:spLocks noGrp="1"/>
          </p:cNvSpPr>
          <p:nvPr>
            <p:ph type="sldNum" sz="quarter" idx="12"/>
          </p:nvPr>
        </p:nvSpPr>
        <p:spPr/>
        <p:txBody>
          <a:bodyPr/>
          <a:lstStyle/>
          <a:p>
            <a:fld id="{1C4E845D-5669-43EF-88B8-FBD757301528}" type="slidenum">
              <a:rPr lang="en-IN" smtClean="0"/>
              <a:pPr/>
              <a:t>‹#›</a:t>
            </a:fld>
            <a:endParaRPr lang="en-IN"/>
          </a:p>
        </p:txBody>
      </p:sp>
    </p:spTree>
    <p:extLst>
      <p:ext uri="{BB962C8B-B14F-4D97-AF65-F5344CB8AC3E}">
        <p14:creationId xmlns="" xmlns:p14="http://schemas.microsoft.com/office/powerpoint/2010/main" val="315099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D33F96-55E4-9065-7C1D-3E35E1BC70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BDFD3F5-B09A-C769-750B-B26F0701A0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62806D6E-692A-834F-935E-841E4128F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4B9CEC02-4117-B2E1-9B50-418C373BFA61}"/>
              </a:ext>
            </a:extLst>
          </p:cNvPr>
          <p:cNvSpPr>
            <a:spLocks noGrp="1"/>
          </p:cNvSpPr>
          <p:nvPr>
            <p:ph type="dt" sz="half" idx="10"/>
          </p:nvPr>
        </p:nvSpPr>
        <p:spPr/>
        <p:txBody>
          <a:bodyPr/>
          <a:lstStyle/>
          <a:p>
            <a:fld id="{129A4C8A-9FD3-4A75-8B21-FA8FAE9B9A1E}" type="datetimeFigureOut">
              <a:rPr lang="en-IN" smtClean="0"/>
              <a:pPr/>
              <a:t>17-12-2023</a:t>
            </a:fld>
            <a:endParaRPr lang="en-IN"/>
          </a:p>
        </p:txBody>
      </p:sp>
      <p:sp>
        <p:nvSpPr>
          <p:cNvPr id="6" name="Footer Placeholder 5">
            <a:extLst>
              <a:ext uri="{FF2B5EF4-FFF2-40B4-BE49-F238E27FC236}">
                <a16:creationId xmlns="" xmlns:a16="http://schemas.microsoft.com/office/drawing/2014/main" id="{4CA141A7-5F56-A0B1-5E40-F5F2F4B5C5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4DE50ED-4B55-AC2D-1588-F874BD9E518D}"/>
              </a:ext>
            </a:extLst>
          </p:cNvPr>
          <p:cNvSpPr>
            <a:spLocks noGrp="1"/>
          </p:cNvSpPr>
          <p:nvPr>
            <p:ph type="sldNum" sz="quarter" idx="12"/>
          </p:nvPr>
        </p:nvSpPr>
        <p:spPr/>
        <p:txBody>
          <a:bodyPr/>
          <a:lstStyle/>
          <a:p>
            <a:fld id="{1C4E845D-5669-43EF-88B8-FBD757301528}" type="slidenum">
              <a:rPr lang="en-IN" smtClean="0"/>
              <a:pPr/>
              <a:t>‹#›</a:t>
            </a:fld>
            <a:endParaRPr lang="en-IN"/>
          </a:p>
        </p:txBody>
      </p:sp>
    </p:spTree>
    <p:extLst>
      <p:ext uri="{BB962C8B-B14F-4D97-AF65-F5344CB8AC3E}">
        <p14:creationId xmlns="" xmlns:p14="http://schemas.microsoft.com/office/powerpoint/2010/main" val="3256480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2E6C59-B50E-B2DB-51E6-C1CC48ADF4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0C6B3A6-AD86-C83D-5724-2DC33807E0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AB4C97F-9E5D-28BE-2855-4A76069009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057D9907-2E80-892D-5A72-4B02362138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4EAA076-005E-6F25-5C6E-2A0A3EA510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A29C35A3-EA12-619C-145F-2898551D8F68}"/>
              </a:ext>
            </a:extLst>
          </p:cNvPr>
          <p:cNvSpPr>
            <a:spLocks noGrp="1"/>
          </p:cNvSpPr>
          <p:nvPr>
            <p:ph type="dt" sz="half" idx="10"/>
          </p:nvPr>
        </p:nvSpPr>
        <p:spPr/>
        <p:txBody>
          <a:bodyPr/>
          <a:lstStyle/>
          <a:p>
            <a:fld id="{129A4C8A-9FD3-4A75-8B21-FA8FAE9B9A1E}" type="datetimeFigureOut">
              <a:rPr lang="en-IN" smtClean="0"/>
              <a:pPr/>
              <a:t>17-12-2023</a:t>
            </a:fld>
            <a:endParaRPr lang="en-IN"/>
          </a:p>
        </p:txBody>
      </p:sp>
      <p:sp>
        <p:nvSpPr>
          <p:cNvPr id="8" name="Footer Placeholder 7">
            <a:extLst>
              <a:ext uri="{FF2B5EF4-FFF2-40B4-BE49-F238E27FC236}">
                <a16:creationId xmlns="" xmlns:a16="http://schemas.microsoft.com/office/drawing/2014/main" id="{41939ACE-1306-DB6F-1E57-D876AD6C5C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81C2E70E-3DA4-4C57-4EAF-CBD344D307E5}"/>
              </a:ext>
            </a:extLst>
          </p:cNvPr>
          <p:cNvSpPr>
            <a:spLocks noGrp="1"/>
          </p:cNvSpPr>
          <p:nvPr>
            <p:ph type="sldNum" sz="quarter" idx="12"/>
          </p:nvPr>
        </p:nvSpPr>
        <p:spPr/>
        <p:txBody>
          <a:bodyPr/>
          <a:lstStyle/>
          <a:p>
            <a:fld id="{1C4E845D-5669-43EF-88B8-FBD757301528}" type="slidenum">
              <a:rPr lang="en-IN" smtClean="0"/>
              <a:pPr/>
              <a:t>‹#›</a:t>
            </a:fld>
            <a:endParaRPr lang="en-IN"/>
          </a:p>
        </p:txBody>
      </p:sp>
    </p:spTree>
    <p:extLst>
      <p:ext uri="{BB962C8B-B14F-4D97-AF65-F5344CB8AC3E}">
        <p14:creationId xmlns="" xmlns:p14="http://schemas.microsoft.com/office/powerpoint/2010/main" val="2585274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2FC328-0FFF-FADB-842E-32B647A6D9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AD56AC9-872F-F4FE-55ED-FCB63CD4A08E}"/>
              </a:ext>
            </a:extLst>
          </p:cNvPr>
          <p:cNvSpPr>
            <a:spLocks noGrp="1"/>
          </p:cNvSpPr>
          <p:nvPr>
            <p:ph type="dt" sz="half" idx="10"/>
          </p:nvPr>
        </p:nvSpPr>
        <p:spPr/>
        <p:txBody>
          <a:bodyPr/>
          <a:lstStyle/>
          <a:p>
            <a:fld id="{129A4C8A-9FD3-4A75-8B21-FA8FAE9B9A1E}" type="datetimeFigureOut">
              <a:rPr lang="en-IN" smtClean="0"/>
              <a:pPr/>
              <a:t>17-12-2023</a:t>
            </a:fld>
            <a:endParaRPr lang="en-IN"/>
          </a:p>
        </p:txBody>
      </p:sp>
      <p:sp>
        <p:nvSpPr>
          <p:cNvPr id="4" name="Footer Placeholder 3">
            <a:extLst>
              <a:ext uri="{FF2B5EF4-FFF2-40B4-BE49-F238E27FC236}">
                <a16:creationId xmlns="" xmlns:a16="http://schemas.microsoft.com/office/drawing/2014/main" id="{E9D7E416-08B0-7921-1352-32264D488F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34061F86-4D37-A29F-4E7A-7016F41EDA3D}"/>
              </a:ext>
            </a:extLst>
          </p:cNvPr>
          <p:cNvSpPr>
            <a:spLocks noGrp="1"/>
          </p:cNvSpPr>
          <p:nvPr>
            <p:ph type="sldNum" sz="quarter" idx="12"/>
          </p:nvPr>
        </p:nvSpPr>
        <p:spPr/>
        <p:txBody>
          <a:bodyPr/>
          <a:lstStyle/>
          <a:p>
            <a:fld id="{1C4E845D-5669-43EF-88B8-FBD757301528}" type="slidenum">
              <a:rPr lang="en-IN" smtClean="0"/>
              <a:pPr/>
              <a:t>‹#›</a:t>
            </a:fld>
            <a:endParaRPr lang="en-IN"/>
          </a:p>
        </p:txBody>
      </p:sp>
    </p:spTree>
    <p:extLst>
      <p:ext uri="{BB962C8B-B14F-4D97-AF65-F5344CB8AC3E}">
        <p14:creationId xmlns="" xmlns:p14="http://schemas.microsoft.com/office/powerpoint/2010/main" val="293324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B0D928B-8275-E4B5-FED1-279D09E0A9BD}"/>
              </a:ext>
            </a:extLst>
          </p:cNvPr>
          <p:cNvSpPr>
            <a:spLocks noGrp="1"/>
          </p:cNvSpPr>
          <p:nvPr>
            <p:ph type="dt" sz="half" idx="10"/>
          </p:nvPr>
        </p:nvSpPr>
        <p:spPr/>
        <p:txBody>
          <a:bodyPr/>
          <a:lstStyle/>
          <a:p>
            <a:fld id="{129A4C8A-9FD3-4A75-8B21-FA8FAE9B9A1E}" type="datetimeFigureOut">
              <a:rPr lang="en-IN" smtClean="0"/>
              <a:pPr/>
              <a:t>17-12-2023</a:t>
            </a:fld>
            <a:endParaRPr lang="en-IN"/>
          </a:p>
        </p:txBody>
      </p:sp>
      <p:sp>
        <p:nvSpPr>
          <p:cNvPr id="3" name="Footer Placeholder 2">
            <a:extLst>
              <a:ext uri="{FF2B5EF4-FFF2-40B4-BE49-F238E27FC236}">
                <a16:creationId xmlns="" xmlns:a16="http://schemas.microsoft.com/office/drawing/2014/main" id="{2016E0C8-BC3F-CE5E-5BA0-C9E9D706D6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12D56A60-A39D-226E-753F-C774D89388B7}"/>
              </a:ext>
            </a:extLst>
          </p:cNvPr>
          <p:cNvSpPr>
            <a:spLocks noGrp="1"/>
          </p:cNvSpPr>
          <p:nvPr>
            <p:ph type="sldNum" sz="quarter" idx="12"/>
          </p:nvPr>
        </p:nvSpPr>
        <p:spPr/>
        <p:txBody>
          <a:bodyPr/>
          <a:lstStyle/>
          <a:p>
            <a:fld id="{1C4E845D-5669-43EF-88B8-FBD757301528}" type="slidenum">
              <a:rPr lang="en-IN" smtClean="0"/>
              <a:pPr/>
              <a:t>‹#›</a:t>
            </a:fld>
            <a:endParaRPr lang="en-IN"/>
          </a:p>
        </p:txBody>
      </p:sp>
    </p:spTree>
    <p:extLst>
      <p:ext uri="{BB962C8B-B14F-4D97-AF65-F5344CB8AC3E}">
        <p14:creationId xmlns="" xmlns:p14="http://schemas.microsoft.com/office/powerpoint/2010/main" val="384871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F57D5-EC35-53A2-4CEA-3107E79AF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27E62D3-B4E0-C5BA-1BEC-503E588E2C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0956E3BF-6D81-9659-680D-0415E8588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0C9BE41-4A6A-DA12-19E0-724AD6CCE946}"/>
              </a:ext>
            </a:extLst>
          </p:cNvPr>
          <p:cNvSpPr>
            <a:spLocks noGrp="1"/>
          </p:cNvSpPr>
          <p:nvPr>
            <p:ph type="dt" sz="half" idx="10"/>
          </p:nvPr>
        </p:nvSpPr>
        <p:spPr/>
        <p:txBody>
          <a:bodyPr/>
          <a:lstStyle/>
          <a:p>
            <a:fld id="{129A4C8A-9FD3-4A75-8B21-FA8FAE9B9A1E}" type="datetimeFigureOut">
              <a:rPr lang="en-IN" smtClean="0"/>
              <a:pPr/>
              <a:t>17-12-2023</a:t>
            </a:fld>
            <a:endParaRPr lang="en-IN"/>
          </a:p>
        </p:txBody>
      </p:sp>
      <p:sp>
        <p:nvSpPr>
          <p:cNvPr id="6" name="Footer Placeholder 5">
            <a:extLst>
              <a:ext uri="{FF2B5EF4-FFF2-40B4-BE49-F238E27FC236}">
                <a16:creationId xmlns="" xmlns:a16="http://schemas.microsoft.com/office/drawing/2014/main" id="{39B6E46F-608E-77A3-76BC-8325A112CE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0D6C582-E0A9-F78C-34C3-E492DF7A13D6}"/>
              </a:ext>
            </a:extLst>
          </p:cNvPr>
          <p:cNvSpPr>
            <a:spLocks noGrp="1"/>
          </p:cNvSpPr>
          <p:nvPr>
            <p:ph type="sldNum" sz="quarter" idx="12"/>
          </p:nvPr>
        </p:nvSpPr>
        <p:spPr/>
        <p:txBody>
          <a:bodyPr/>
          <a:lstStyle/>
          <a:p>
            <a:fld id="{1C4E845D-5669-43EF-88B8-FBD757301528}" type="slidenum">
              <a:rPr lang="en-IN" smtClean="0"/>
              <a:pPr/>
              <a:t>‹#›</a:t>
            </a:fld>
            <a:endParaRPr lang="en-IN"/>
          </a:p>
        </p:txBody>
      </p:sp>
    </p:spTree>
    <p:extLst>
      <p:ext uri="{BB962C8B-B14F-4D97-AF65-F5344CB8AC3E}">
        <p14:creationId xmlns="" xmlns:p14="http://schemas.microsoft.com/office/powerpoint/2010/main" val="254371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5900F1-2E0D-1051-807D-82B8F50F6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CA39411-34F6-B3FC-284A-925E46748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51E1E71B-C881-78CB-3CA3-3CE2C5509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36022F0-D751-B63C-2A84-E0602B6D9859}"/>
              </a:ext>
            </a:extLst>
          </p:cNvPr>
          <p:cNvSpPr>
            <a:spLocks noGrp="1"/>
          </p:cNvSpPr>
          <p:nvPr>
            <p:ph type="dt" sz="half" idx="10"/>
          </p:nvPr>
        </p:nvSpPr>
        <p:spPr/>
        <p:txBody>
          <a:bodyPr/>
          <a:lstStyle/>
          <a:p>
            <a:fld id="{129A4C8A-9FD3-4A75-8B21-FA8FAE9B9A1E}" type="datetimeFigureOut">
              <a:rPr lang="en-IN" smtClean="0"/>
              <a:pPr/>
              <a:t>17-12-2023</a:t>
            </a:fld>
            <a:endParaRPr lang="en-IN"/>
          </a:p>
        </p:txBody>
      </p:sp>
      <p:sp>
        <p:nvSpPr>
          <p:cNvPr id="6" name="Footer Placeholder 5">
            <a:extLst>
              <a:ext uri="{FF2B5EF4-FFF2-40B4-BE49-F238E27FC236}">
                <a16:creationId xmlns="" xmlns:a16="http://schemas.microsoft.com/office/drawing/2014/main" id="{ECC0BD03-2965-2D56-E598-9DD996E28B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3F09AC9-8D8A-B9D6-3D34-1F697651AE5E}"/>
              </a:ext>
            </a:extLst>
          </p:cNvPr>
          <p:cNvSpPr>
            <a:spLocks noGrp="1"/>
          </p:cNvSpPr>
          <p:nvPr>
            <p:ph type="sldNum" sz="quarter" idx="12"/>
          </p:nvPr>
        </p:nvSpPr>
        <p:spPr/>
        <p:txBody>
          <a:bodyPr/>
          <a:lstStyle/>
          <a:p>
            <a:fld id="{1C4E845D-5669-43EF-88B8-FBD757301528}" type="slidenum">
              <a:rPr lang="en-IN" smtClean="0"/>
              <a:pPr/>
              <a:t>‹#›</a:t>
            </a:fld>
            <a:endParaRPr lang="en-IN"/>
          </a:p>
        </p:txBody>
      </p:sp>
    </p:spTree>
    <p:extLst>
      <p:ext uri="{BB962C8B-B14F-4D97-AF65-F5344CB8AC3E}">
        <p14:creationId xmlns="" xmlns:p14="http://schemas.microsoft.com/office/powerpoint/2010/main" val="2501340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62BE690-2CCD-1C83-845D-469E19821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3F772A0-4993-F386-1B44-ED9D4D954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49DFD42-5131-CDDE-68F8-F2E187B7E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9A4C8A-9FD3-4A75-8B21-FA8FAE9B9A1E}" type="datetimeFigureOut">
              <a:rPr lang="en-IN" smtClean="0"/>
              <a:pPr/>
              <a:t>17-12-2023</a:t>
            </a:fld>
            <a:endParaRPr lang="en-IN"/>
          </a:p>
        </p:txBody>
      </p:sp>
      <p:sp>
        <p:nvSpPr>
          <p:cNvPr id="5" name="Footer Placeholder 4">
            <a:extLst>
              <a:ext uri="{FF2B5EF4-FFF2-40B4-BE49-F238E27FC236}">
                <a16:creationId xmlns="" xmlns:a16="http://schemas.microsoft.com/office/drawing/2014/main" id="{3CA4684B-DCAC-34DF-09CF-FADD9E43D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C4E764E0-6D0E-0DDA-D539-42D507887D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4E845D-5669-43EF-88B8-FBD757301528}" type="slidenum">
              <a:rPr lang="en-IN" smtClean="0"/>
              <a:pPr/>
              <a:t>‹#›</a:t>
            </a:fld>
            <a:endParaRPr lang="en-IN"/>
          </a:p>
        </p:txBody>
      </p:sp>
    </p:spTree>
    <p:extLst>
      <p:ext uri="{BB962C8B-B14F-4D97-AF65-F5344CB8AC3E}">
        <p14:creationId xmlns="" xmlns:p14="http://schemas.microsoft.com/office/powerpoint/2010/main" val="708085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c94436n@pace.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6915" y="1122363"/>
            <a:ext cx="9692640" cy="2914060"/>
          </a:xfrm>
        </p:spPr>
        <p:txBody>
          <a:bodyPr>
            <a:normAutofit fontScale="90000"/>
          </a:bodyPr>
          <a:lstStyle/>
          <a:p>
            <a:r>
              <a:rPr lang="en-IN" b="1" dirty="0" smtClean="0">
                <a:latin typeface="Times New Roman" pitchFamily="18" charset="0"/>
                <a:cs typeface="Times New Roman" pitchFamily="18" charset="0"/>
              </a:rPr>
              <a:t>Geographic Information System (GIS) Analysis of coffee shop</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Subtitle 2"/>
          <p:cNvSpPr>
            <a:spLocks noGrp="1"/>
          </p:cNvSpPr>
          <p:nvPr>
            <p:ph type="subTitle" idx="1"/>
          </p:nvPr>
        </p:nvSpPr>
        <p:spPr>
          <a:xfrm>
            <a:off x="5721531" y="3931920"/>
            <a:ext cx="5172892" cy="1815737"/>
          </a:xfrm>
        </p:spPr>
        <p:txBody>
          <a:bodyPr>
            <a:normAutofit fontScale="55000" lnSpcReduction="20000"/>
          </a:bodyPr>
          <a:lstStyle/>
          <a:p>
            <a:pPr lvl="0"/>
            <a:r>
              <a:rPr lang="en-IN" b="1" dirty="0" err="1" smtClean="0"/>
              <a:t>Pravallika</a:t>
            </a:r>
            <a:r>
              <a:rPr lang="en-IN" b="1" dirty="0" smtClean="0"/>
              <a:t> </a:t>
            </a:r>
            <a:r>
              <a:rPr lang="en-IN" b="1" dirty="0" err="1" smtClean="0"/>
              <a:t>Challa</a:t>
            </a:r>
            <a:r>
              <a:rPr lang="en-IN" b="1" dirty="0" smtClean="0"/>
              <a:t> (U01939539)                         </a:t>
            </a:r>
            <a:r>
              <a:rPr lang="en-IN" dirty="0" smtClean="0">
                <a:hlinkClick r:id="rId2"/>
              </a:rPr>
              <a:t>pc94436n@pace.edu</a:t>
            </a:r>
            <a:endParaRPr lang="en-IN" dirty="0" smtClean="0"/>
          </a:p>
          <a:p>
            <a:r>
              <a:rPr lang="en-IN" b="1" dirty="0" err="1" smtClean="0"/>
              <a:t>Sandeep</a:t>
            </a:r>
            <a:r>
              <a:rPr lang="en-IN" b="1" dirty="0" smtClean="0"/>
              <a:t> </a:t>
            </a:r>
            <a:r>
              <a:rPr lang="en-IN" b="1" dirty="0" err="1" smtClean="0"/>
              <a:t>Malyala</a:t>
            </a:r>
            <a:r>
              <a:rPr lang="en-IN" b="1" dirty="0" smtClean="0"/>
              <a:t>  (U01935264)                      </a:t>
            </a:r>
            <a:r>
              <a:rPr lang="en-IN" dirty="0" smtClean="0"/>
              <a:t>sm86925n@pace.edu</a:t>
            </a:r>
            <a:endParaRPr lang="en-US" dirty="0" smtClean="0"/>
          </a:p>
          <a:p>
            <a:pPr lvl="0"/>
            <a:r>
              <a:rPr lang="en-IN" b="1" dirty="0" err="1" smtClean="0"/>
              <a:t>Chetan</a:t>
            </a:r>
            <a:r>
              <a:rPr lang="en-IN" b="1" dirty="0" smtClean="0"/>
              <a:t> Kumar Reddy </a:t>
            </a:r>
            <a:r>
              <a:rPr lang="en-IN" b="1" dirty="0" err="1" smtClean="0"/>
              <a:t>Vaddi</a:t>
            </a:r>
            <a:r>
              <a:rPr lang="en-IN" b="1" dirty="0" smtClean="0"/>
              <a:t> (U01883016)     </a:t>
            </a:r>
            <a:r>
              <a:rPr lang="en-IN" dirty="0" smtClean="0"/>
              <a:t>CV33511N@pace.edu</a:t>
            </a:r>
            <a:endParaRPr lang="en-US" dirty="0" smtClean="0"/>
          </a:p>
          <a:p>
            <a:pPr lvl="0"/>
            <a:r>
              <a:rPr lang="en-IN" b="1" dirty="0" err="1" smtClean="0"/>
              <a:t>Ramadugu</a:t>
            </a:r>
            <a:r>
              <a:rPr lang="en-IN" b="1" dirty="0" smtClean="0"/>
              <a:t> </a:t>
            </a:r>
            <a:r>
              <a:rPr lang="en-IN" b="1" dirty="0" err="1" smtClean="0"/>
              <a:t>Bhavitha</a:t>
            </a:r>
            <a:r>
              <a:rPr lang="en-IN" b="1" dirty="0" smtClean="0"/>
              <a:t>  (U01915121)                 </a:t>
            </a:r>
            <a:r>
              <a:rPr lang="en-IN" dirty="0" smtClean="0"/>
              <a:t>br31457n@pace.edu</a:t>
            </a:r>
            <a:endParaRPr lang="en-US" dirty="0" smtClean="0"/>
          </a:p>
          <a:p>
            <a:pPr lvl="0"/>
            <a:r>
              <a:rPr lang="en-IN" b="1" dirty="0" err="1" smtClean="0"/>
              <a:t>Sai</a:t>
            </a:r>
            <a:r>
              <a:rPr lang="en-IN" b="1" dirty="0" smtClean="0"/>
              <a:t> </a:t>
            </a:r>
            <a:r>
              <a:rPr lang="en-IN" b="1" dirty="0" err="1" smtClean="0"/>
              <a:t>Kiran</a:t>
            </a:r>
            <a:r>
              <a:rPr lang="en-IN" b="1" dirty="0" smtClean="0"/>
              <a:t> </a:t>
            </a:r>
            <a:r>
              <a:rPr lang="en-IN" b="1" dirty="0" err="1" smtClean="0"/>
              <a:t>Nunna</a:t>
            </a:r>
            <a:r>
              <a:rPr lang="en-IN" b="1" dirty="0" smtClean="0"/>
              <a:t> (U01920311)                          </a:t>
            </a:r>
            <a:r>
              <a:rPr lang="en-IN" dirty="0" smtClean="0"/>
              <a:t>sn01516n@pace.edu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DD904A-A620-B4BD-BD2E-2FD1232B282A}"/>
              </a:ext>
            </a:extLst>
          </p:cNvPr>
          <p:cNvSpPr>
            <a:spLocks noGrp="1"/>
          </p:cNvSpPr>
          <p:nvPr>
            <p:ph type="title"/>
          </p:nvPr>
        </p:nvSpPr>
        <p:spPr>
          <a:xfrm>
            <a:off x="483325" y="156755"/>
            <a:ext cx="11299371" cy="1533934"/>
          </a:xfrm>
        </p:spPr>
        <p:txBody>
          <a:bodyPr>
            <a:normAutofit/>
          </a:bodyPr>
          <a:lstStyle/>
          <a:p>
            <a:pPr algn="ctr"/>
            <a:r>
              <a:rPr lang="en-IN" sz="2800" b="1" dirty="0">
                <a:latin typeface="Times New Roman" panose="02020603050405020304" pitchFamily="18" charset="0"/>
                <a:cs typeface="Times New Roman" panose="02020603050405020304" pitchFamily="18" charset="0"/>
              </a:rPr>
              <a:t>Question9:</a:t>
            </a: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Consider relations R(a, b) and S(a, c, d) to be joined on the common attribute a. Assume that there are no indexes available on the tables to speed up the join algorithms. • There are B = 75 pages in the buffer • Table R spans M = 2,400 pages with 80 tuples per page • Table S spans N = 1,200 pages with 100 tuples per page Answer the following question on computing the I/O costs for the joins. You can assume the simplest cost model where pages are read and written one at a time. You can also assume that you will need one buffer block to hold the evolving output block and one input block to hold the current input block of the inner relation.</a:t>
            </a:r>
            <a:endParaRPr lang="en-IN" sz="1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8656CD9-E4EF-2A6E-3385-78DEF46B9C11}"/>
              </a:ext>
            </a:extLst>
          </p:cNvPr>
          <p:cNvSpPr>
            <a:spLocks noGrp="1"/>
          </p:cNvSpPr>
          <p:nvPr>
            <p:ph sz="half" idx="1"/>
          </p:nvPr>
        </p:nvSpPr>
        <p:spPr>
          <a:xfrm>
            <a:off x="89647" y="1724297"/>
            <a:ext cx="5930153" cy="4864762"/>
          </a:xfrm>
        </p:spPr>
        <p:txBody>
          <a:bodyPr>
            <a:normAutofit fontScale="40000" lnSpcReduction="20000"/>
          </a:bodyPr>
          <a:lstStyle/>
          <a:p>
            <a:pPr marL="0" indent="0" algn="just">
              <a:buNone/>
            </a:pPr>
            <a:r>
              <a:rPr lang="en-IN" sz="5000" b="1" dirty="0">
                <a:latin typeface="Times New Roman" pitchFamily="18" charset="0"/>
                <a:cs typeface="Times New Roman" pitchFamily="18" charset="0"/>
              </a:rPr>
              <a:t>Answer:</a:t>
            </a:r>
          </a:p>
          <a:p>
            <a:pPr marL="0" indent="0" algn="just">
              <a:lnSpc>
                <a:spcPct val="107000"/>
              </a:lnSpc>
              <a:spcAft>
                <a:spcPts val="800"/>
              </a:spcAft>
              <a:buNone/>
            </a:pPr>
            <a:r>
              <a:rPr lang="en-IN" sz="3000" kern="0" dirty="0">
                <a:effectLst/>
                <a:latin typeface="Times New Roman" pitchFamily="18" charset="0"/>
                <a:ea typeface="Times New Roman" panose="02020603050405020304" pitchFamily="18" charset="0"/>
                <a:cs typeface="Times New Roman" pitchFamily="18" charset="0"/>
              </a:rPr>
              <a:t>A.) </a:t>
            </a:r>
            <a:r>
              <a:rPr lang="en-IN" sz="3000" b="1" kern="0" dirty="0">
                <a:effectLst/>
                <a:latin typeface="Times New Roman" pitchFamily="18" charset="0"/>
                <a:ea typeface="Times New Roman" panose="02020603050405020304" pitchFamily="18" charset="0"/>
                <a:cs typeface="Times New Roman" pitchFamily="18" charset="0"/>
              </a:rPr>
              <a:t>High Cardinality Hash Collisions:</a:t>
            </a:r>
            <a:endParaRPr lang="en-IN" sz="3000" kern="100" dirty="0">
              <a:effectLst/>
              <a:latin typeface="Times New Roman" pitchFamily="18" charset="0"/>
              <a:ea typeface="Calibri" panose="020F0502020204030204" pitchFamily="34" charset="0"/>
              <a:cs typeface="Times New Roman" pitchFamily="18" charset="0"/>
            </a:endParaRPr>
          </a:p>
          <a:p>
            <a:pPr marL="0" indent="0" algn="just">
              <a:lnSpc>
                <a:spcPct val="107000"/>
              </a:lnSpc>
              <a:spcAft>
                <a:spcPts val="800"/>
              </a:spcAft>
              <a:buNone/>
            </a:pPr>
            <a:r>
              <a:rPr lang="en-IN" sz="3000" kern="0" dirty="0">
                <a:effectLst/>
                <a:latin typeface="Times New Roman" pitchFamily="18" charset="0"/>
                <a:ea typeface="Times New Roman" panose="02020603050405020304" pitchFamily="18" charset="0"/>
                <a:cs typeface="Times New Roman" pitchFamily="18" charset="0"/>
              </a:rPr>
              <a:t>When a high cardinality of distinct values hash to the same bucket (hash collisions), it can lead to poor performance in hash join algorithms. To rectify this issue, you can use a technique called </a:t>
            </a:r>
            <a:r>
              <a:rPr lang="en-IN" sz="3000" b="1" kern="0" dirty="0">
                <a:effectLst/>
                <a:latin typeface="Times New Roman" pitchFamily="18" charset="0"/>
                <a:ea typeface="Times New Roman" panose="02020603050405020304" pitchFamily="18" charset="0"/>
                <a:cs typeface="Times New Roman" pitchFamily="18" charset="0"/>
              </a:rPr>
              <a:t>hash partitioning or hash clustering</a:t>
            </a:r>
            <a:r>
              <a:rPr lang="en-IN" sz="3000" kern="0" dirty="0">
                <a:effectLst/>
                <a:latin typeface="Times New Roman" pitchFamily="18" charset="0"/>
                <a:ea typeface="Times New Roman" panose="02020603050405020304" pitchFamily="18" charset="0"/>
                <a:cs typeface="Times New Roman" pitchFamily="18" charset="0"/>
              </a:rPr>
              <a:t>. In this approach, you reorganize the data so that tuples with the same hash value are stored together, forming clusters. This helps in reducing the number of random I/O operations during the hash join. The steps involved in hash partitioning are as follows:</a:t>
            </a:r>
          </a:p>
          <a:p>
            <a:pPr algn="just">
              <a:lnSpc>
                <a:spcPct val="107000"/>
              </a:lnSpc>
              <a:spcAft>
                <a:spcPts val="800"/>
              </a:spcAft>
              <a:buFont typeface="Wingdings" panose="05000000000000000000" pitchFamily="2" charset="2"/>
              <a:buChar char="Ø"/>
            </a:pPr>
            <a:r>
              <a:rPr lang="en-IN" sz="3000" b="1" kern="0" dirty="0">
                <a:effectLst/>
                <a:latin typeface="Times New Roman" pitchFamily="18" charset="0"/>
                <a:ea typeface="Times New Roman" panose="02020603050405020304" pitchFamily="18" charset="0"/>
                <a:cs typeface="Times New Roman" pitchFamily="18" charset="0"/>
              </a:rPr>
              <a:t>Choose a New Hash Function:</a:t>
            </a:r>
            <a:r>
              <a:rPr lang="en-IN" sz="3000" b="1" kern="100" dirty="0">
                <a:latin typeface="Times New Roman" pitchFamily="18" charset="0"/>
                <a:ea typeface="Calibri" panose="020F0502020204030204" pitchFamily="34" charset="0"/>
                <a:cs typeface="Times New Roman" pitchFamily="18" charset="0"/>
              </a:rPr>
              <a:t> </a:t>
            </a:r>
            <a:r>
              <a:rPr lang="en-IN" sz="3000" kern="0" dirty="0">
                <a:effectLst/>
                <a:latin typeface="Times New Roman" pitchFamily="18" charset="0"/>
                <a:ea typeface="Times New Roman" panose="02020603050405020304" pitchFamily="18" charset="0"/>
                <a:cs typeface="Times New Roman" pitchFamily="18" charset="0"/>
              </a:rPr>
              <a:t>Select a new hash function h2h2​ that distributes the tuples more evenly across the available buckets.</a:t>
            </a:r>
            <a:endParaRPr lang="en-IN" sz="3000" kern="100" dirty="0">
              <a:effectLst/>
              <a:latin typeface="Times New Roman" pitchFamily="18" charset="0"/>
              <a:ea typeface="Calibri" panose="020F0502020204030204" pitchFamily="34" charset="0"/>
              <a:cs typeface="Times New Roman" pitchFamily="18" charset="0"/>
            </a:endParaRPr>
          </a:p>
          <a:p>
            <a:pPr lvl="0" algn="just">
              <a:lnSpc>
                <a:spcPct val="107000"/>
              </a:lnSpc>
              <a:spcAft>
                <a:spcPts val="800"/>
              </a:spcAft>
              <a:buFont typeface="Wingdings" panose="05000000000000000000" pitchFamily="2" charset="2"/>
              <a:buChar char="Ø"/>
              <a:tabLst>
                <a:tab pos="457200" algn="l"/>
              </a:tabLst>
            </a:pPr>
            <a:r>
              <a:rPr lang="en-IN" sz="3000" b="1" kern="0" dirty="0">
                <a:effectLst/>
                <a:latin typeface="Times New Roman" pitchFamily="18" charset="0"/>
                <a:ea typeface="Times New Roman" panose="02020603050405020304" pitchFamily="18" charset="0"/>
                <a:cs typeface="Times New Roman" pitchFamily="18" charset="0"/>
              </a:rPr>
              <a:t>Partition the Relations: </a:t>
            </a:r>
            <a:r>
              <a:rPr lang="en-IN" sz="3000" kern="0" dirty="0">
                <a:effectLst/>
                <a:latin typeface="Times New Roman" pitchFamily="18" charset="0"/>
                <a:ea typeface="Times New Roman" panose="02020603050405020304" pitchFamily="18" charset="0"/>
                <a:cs typeface="Times New Roman" pitchFamily="18" charset="0"/>
              </a:rPr>
              <a:t>Apply the new hash function h2h2​ to both tables R and S, creating new partitions based on the updated hash values.</a:t>
            </a:r>
            <a:endParaRPr lang="en-IN" sz="3000" kern="100" dirty="0">
              <a:effectLst/>
              <a:latin typeface="Times New Roman" pitchFamily="18" charset="0"/>
              <a:ea typeface="Calibri" panose="020F0502020204030204" pitchFamily="34" charset="0"/>
              <a:cs typeface="Times New Roman" pitchFamily="18" charset="0"/>
            </a:endParaRPr>
          </a:p>
          <a:p>
            <a:pPr lvl="0" algn="just">
              <a:lnSpc>
                <a:spcPct val="107000"/>
              </a:lnSpc>
              <a:spcAft>
                <a:spcPts val="800"/>
              </a:spcAft>
              <a:buFont typeface="Wingdings" panose="05000000000000000000" pitchFamily="2" charset="2"/>
              <a:buChar char="Ø"/>
              <a:tabLst>
                <a:tab pos="457200" algn="l"/>
              </a:tabLst>
            </a:pPr>
            <a:r>
              <a:rPr lang="en-IN" sz="3000" b="1" kern="0" dirty="0">
                <a:effectLst/>
                <a:latin typeface="Times New Roman" pitchFamily="18" charset="0"/>
                <a:ea typeface="Times New Roman" panose="02020603050405020304" pitchFamily="18" charset="0"/>
                <a:cs typeface="Times New Roman" pitchFamily="18" charset="0"/>
              </a:rPr>
              <a:t>Reorganize the Data:</a:t>
            </a:r>
            <a:r>
              <a:rPr lang="en-IN" sz="3000" b="1" kern="100" dirty="0">
                <a:latin typeface="Times New Roman" pitchFamily="18" charset="0"/>
                <a:ea typeface="Calibri" panose="020F0502020204030204" pitchFamily="34" charset="0"/>
                <a:cs typeface="Times New Roman" pitchFamily="18" charset="0"/>
              </a:rPr>
              <a:t> </a:t>
            </a:r>
            <a:r>
              <a:rPr lang="en-IN" sz="3000" kern="0" dirty="0">
                <a:effectLst/>
                <a:latin typeface="Times New Roman" pitchFamily="18" charset="0"/>
                <a:ea typeface="Times New Roman" panose="02020603050405020304" pitchFamily="18" charset="0"/>
                <a:cs typeface="Times New Roman" pitchFamily="18" charset="0"/>
              </a:rPr>
              <a:t>Sort each partition separately based on the new hash values.</a:t>
            </a:r>
            <a:endParaRPr lang="en-IN" sz="3000" kern="100" dirty="0">
              <a:effectLst/>
              <a:latin typeface="Times New Roman" pitchFamily="18" charset="0"/>
              <a:ea typeface="Calibri" panose="020F0502020204030204" pitchFamily="34" charset="0"/>
              <a:cs typeface="Times New Roman" pitchFamily="18" charset="0"/>
            </a:endParaRPr>
          </a:p>
          <a:p>
            <a:pPr lvl="0" algn="just">
              <a:lnSpc>
                <a:spcPct val="107000"/>
              </a:lnSpc>
              <a:spcAft>
                <a:spcPts val="800"/>
              </a:spcAft>
              <a:buFont typeface="Wingdings" panose="05000000000000000000" pitchFamily="2" charset="2"/>
              <a:buChar char="Ø"/>
              <a:tabLst>
                <a:tab pos="457200" algn="l"/>
              </a:tabLst>
            </a:pPr>
            <a:r>
              <a:rPr lang="en-IN" sz="3000" b="1" kern="0" dirty="0">
                <a:effectLst/>
                <a:latin typeface="Times New Roman" pitchFamily="18" charset="0"/>
                <a:ea typeface="Times New Roman" panose="02020603050405020304" pitchFamily="18" charset="0"/>
                <a:cs typeface="Times New Roman" pitchFamily="18" charset="0"/>
              </a:rPr>
              <a:t>Re-run the Join Algorithm: </a:t>
            </a:r>
            <a:r>
              <a:rPr lang="en-IN" sz="3000" kern="0" dirty="0">
                <a:effectLst/>
                <a:latin typeface="Times New Roman" pitchFamily="18" charset="0"/>
                <a:ea typeface="Times New Roman" panose="02020603050405020304" pitchFamily="18" charset="0"/>
                <a:cs typeface="Times New Roman" pitchFamily="18" charset="0"/>
              </a:rPr>
              <a:t>After reorganizing the data, you can re-run the hash join algorithm using the new hash function.</a:t>
            </a:r>
          </a:p>
          <a:p>
            <a:pPr marL="0" lvl="0" indent="0" algn="just">
              <a:lnSpc>
                <a:spcPct val="107000"/>
              </a:lnSpc>
              <a:spcAft>
                <a:spcPts val="800"/>
              </a:spcAft>
              <a:buNone/>
              <a:tabLst>
                <a:tab pos="457200" algn="l"/>
              </a:tabLst>
            </a:pPr>
            <a:r>
              <a:rPr lang="en-IN" sz="3000" kern="0" dirty="0">
                <a:effectLst/>
                <a:latin typeface="Times New Roman" pitchFamily="18" charset="0"/>
                <a:ea typeface="Times New Roman" panose="02020603050405020304" pitchFamily="18" charset="0"/>
                <a:cs typeface="Times New Roman" pitchFamily="18" charset="0"/>
              </a:rPr>
              <a:t>This approach helps reduce the impact of hash collisions and can improve the efficiency of hash join algorithms.</a:t>
            </a:r>
            <a:endParaRPr lang="en-IN"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Content Placeholder 3">
            <a:extLst>
              <a:ext uri="{FF2B5EF4-FFF2-40B4-BE49-F238E27FC236}">
                <a16:creationId xmlns="" xmlns:a16="http://schemas.microsoft.com/office/drawing/2014/main" id="{47C14AC3-7E5D-F0CD-77BB-28933D39A028}"/>
              </a:ext>
            </a:extLst>
          </p:cNvPr>
          <p:cNvSpPr>
            <a:spLocks noGrp="1"/>
          </p:cNvSpPr>
          <p:nvPr>
            <p:ph sz="half" idx="2"/>
          </p:nvPr>
        </p:nvSpPr>
        <p:spPr>
          <a:xfrm>
            <a:off x="6172200" y="1619794"/>
            <a:ext cx="5930153" cy="4975055"/>
          </a:xfrm>
        </p:spPr>
        <p:txBody>
          <a:bodyPr>
            <a:normAutofit fontScale="40000" lnSpcReduction="20000"/>
          </a:bodyPr>
          <a:lstStyle/>
          <a:p>
            <a:pPr marL="0" indent="0">
              <a:lnSpc>
                <a:spcPct val="107000"/>
              </a:lnSpc>
              <a:spcAft>
                <a:spcPts val="800"/>
              </a:spcAft>
              <a:buNone/>
            </a:pPr>
            <a:r>
              <a:rPr lang="en-IN" sz="3000" kern="0" dirty="0">
                <a:effectLst/>
                <a:latin typeface="Times New Roman" pitchFamily="18" charset="0"/>
                <a:ea typeface="Times New Roman" panose="02020603050405020304" pitchFamily="18" charset="0"/>
                <a:cs typeface="Times New Roman" pitchFamily="18" charset="0"/>
              </a:rPr>
              <a:t>B.) </a:t>
            </a:r>
            <a:r>
              <a:rPr lang="en-IN" sz="3000" b="1" kern="0" dirty="0">
                <a:effectLst/>
                <a:latin typeface="Times New Roman" pitchFamily="18" charset="0"/>
                <a:ea typeface="Times New Roman" panose="02020603050405020304" pitchFamily="18" charset="0"/>
                <a:cs typeface="Times New Roman" pitchFamily="18" charset="0"/>
              </a:rPr>
              <a:t>I/O Cost of Block Nested Loop Join:</a:t>
            </a:r>
            <a:endParaRPr lang="en-IN" sz="3000" kern="100" dirty="0">
              <a:effectLst/>
              <a:latin typeface="Times New Roman" pitchFamily="18" charset="0"/>
              <a:ea typeface="Calibri" panose="020F0502020204030204" pitchFamily="34" charset="0"/>
              <a:cs typeface="Times New Roman" pitchFamily="18" charset="0"/>
            </a:endParaRPr>
          </a:p>
          <a:p>
            <a:pPr marL="0" indent="0">
              <a:lnSpc>
                <a:spcPct val="107000"/>
              </a:lnSpc>
              <a:spcAft>
                <a:spcPts val="800"/>
              </a:spcAft>
              <a:buNone/>
            </a:pPr>
            <a:r>
              <a:rPr lang="en-IN" sz="3000" kern="0" dirty="0">
                <a:effectLst/>
                <a:latin typeface="Times New Roman" pitchFamily="18" charset="0"/>
                <a:ea typeface="Times New Roman" panose="02020603050405020304" pitchFamily="18" charset="0"/>
                <a:cs typeface="Times New Roman" pitchFamily="18" charset="0"/>
              </a:rPr>
              <a:t>The Block Nested Loop Join is a simple nested loop join algorithm where the outer relation is scanned block by block, and for each block of the outer relation, the inner relation is scanned entirely.</a:t>
            </a:r>
            <a:endParaRPr lang="en-IN" sz="3000" kern="100" dirty="0">
              <a:effectLst/>
              <a:latin typeface="Times New Roman" pitchFamily="18" charset="0"/>
              <a:ea typeface="Calibri" panose="020F0502020204030204" pitchFamily="34" charset="0"/>
              <a:cs typeface="Times New Roman" pitchFamily="18" charset="0"/>
            </a:endParaRPr>
          </a:p>
          <a:p>
            <a:pPr marL="0" indent="0">
              <a:lnSpc>
                <a:spcPct val="107000"/>
              </a:lnSpc>
              <a:spcAft>
                <a:spcPts val="800"/>
              </a:spcAft>
              <a:buNone/>
            </a:pPr>
            <a:r>
              <a:rPr lang="en-IN" sz="3000" kern="0" dirty="0">
                <a:effectLst/>
                <a:latin typeface="Times New Roman" pitchFamily="18" charset="0"/>
                <a:ea typeface="Times New Roman" panose="02020603050405020304" pitchFamily="18" charset="0"/>
                <a:cs typeface="Times New Roman" pitchFamily="18" charset="0"/>
              </a:rPr>
              <a:t>The I/O cost of the Block Nested Loop Join can be calculated using the formula:</a:t>
            </a:r>
            <a:endParaRPr lang="en-IN" sz="3000" kern="100" dirty="0">
              <a:effectLst/>
              <a:latin typeface="Times New Roman" pitchFamily="18" charset="0"/>
              <a:ea typeface="Calibri" panose="020F0502020204030204" pitchFamily="34" charset="0"/>
              <a:cs typeface="Times New Roman" pitchFamily="18" charset="0"/>
            </a:endParaRPr>
          </a:p>
          <a:p>
            <a:pPr marL="0" indent="0">
              <a:lnSpc>
                <a:spcPct val="107000"/>
              </a:lnSpc>
              <a:spcAft>
                <a:spcPts val="800"/>
              </a:spcAft>
              <a:buNone/>
            </a:pPr>
            <a:r>
              <a:rPr lang="en-IN" sz="3000" kern="0" dirty="0">
                <a:effectLst/>
                <a:latin typeface="Times New Roman" pitchFamily="18" charset="0"/>
                <a:ea typeface="Times New Roman" panose="02020603050405020304" pitchFamily="18" charset="0"/>
                <a:cs typeface="Times New Roman" pitchFamily="18" charset="0"/>
              </a:rPr>
              <a:t>I/O cost=Number of blocks in outer relation (R)+Number of blocks in outer relation (R)×Number of blocks in inner relation (S)I/O cost=Number of blocks in outer relation (R)+Number of blocks in outer relation (R)×Number of blocks in inner relation (S)</a:t>
            </a:r>
            <a:endParaRPr lang="en-IN" sz="3000" kern="100" dirty="0">
              <a:effectLst/>
              <a:latin typeface="Times New Roman" pitchFamily="18" charset="0"/>
              <a:ea typeface="Calibri" panose="020F0502020204030204" pitchFamily="34" charset="0"/>
              <a:cs typeface="Times New Roman" pitchFamily="18" charset="0"/>
            </a:endParaRPr>
          </a:p>
          <a:p>
            <a:pPr marL="0" indent="0">
              <a:lnSpc>
                <a:spcPct val="107000"/>
              </a:lnSpc>
              <a:spcAft>
                <a:spcPts val="800"/>
              </a:spcAft>
              <a:buNone/>
            </a:pPr>
            <a:r>
              <a:rPr lang="en-IN" sz="3000" kern="0" dirty="0">
                <a:effectLst/>
                <a:latin typeface="Times New Roman" pitchFamily="18" charset="0"/>
                <a:ea typeface="Times New Roman" panose="02020603050405020304" pitchFamily="18" charset="0"/>
                <a:cs typeface="Times New Roman" pitchFamily="18" charset="0"/>
              </a:rPr>
              <a:t>Given the information provided:</a:t>
            </a:r>
            <a:endParaRPr lang="en-IN" sz="3000" kern="100" dirty="0">
              <a:effectLst/>
              <a:latin typeface="Times New Roman" pitchFamily="18" charset="0"/>
              <a:ea typeface="Calibri" panose="020F0502020204030204" pitchFamily="34" charset="0"/>
              <a:cs typeface="Times New Roman" pitchFamily="18" charset="0"/>
            </a:endParaRPr>
          </a:p>
          <a:p>
            <a:pPr marL="0" lvl="0" indent="0">
              <a:lnSpc>
                <a:spcPct val="107000"/>
              </a:lnSpc>
              <a:spcAft>
                <a:spcPts val="800"/>
              </a:spcAft>
              <a:buSzPts val="1000"/>
              <a:buNone/>
              <a:tabLst>
                <a:tab pos="457200" algn="l"/>
              </a:tabLst>
            </a:pPr>
            <a:r>
              <a:rPr lang="en-IN" sz="3000" kern="0" dirty="0">
                <a:effectLst/>
                <a:latin typeface="Times New Roman" pitchFamily="18" charset="0"/>
                <a:ea typeface="Times New Roman" panose="02020603050405020304" pitchFamily="18" charset="0"/>
                <a:cs typeface="Times New Roman" pitchFamily="18" charset="0"/>
              </a:rPr>
              <a:t>Number of blocks in R (BRBR​) = Number of pages in R (MM) = 2,400</a:t>
            </a:r>
            <a:endParaRPr lang="en-IN" sz="3000" kern="100" dirty="0">
              <a:effectLst/>
              <a:latin typeface="Times New Roman" pitchFamily="18" charset="0"/>
              <a:ea typeface="Calibri" panose="020F0502020204030204" pitchFamily="34" charset="0"/>
              <a:cs typeface="Times New Roman" pitchFamily="18" charset="0"/>
            </a:endParaRPr>
          </a:p>
          <a:p>
            <a:pPr marL="0" lvl="0" indent="0">
              <a:lnSpc>
                <a:spcPct val="107000"/>
              </a:lnSpc>
              <a:spcAft>
                <a:spcPts val="800"/>
              </a:spcAft>
              <a:buSzPts val="1000"/>
              <a:buNone/>
              <a:tabLst>
                <a:tab pos="457200" algn="l"/>
              </a:tabLst>
            </a:pPr>
            <a:r>
              <a:rPr lang="en-IN" sz="3000" kern="0" dirty="0">
                <a:effectLst/>
                <a:latin typeface="Times New Roman" pitchFamily="18" charset="0"/>
                <a:ea typeface="Times New Roman" panose="02020603050405020304" pitchFamily="18" charset="0"/>
                <a:cs typeface="Times New Roman" pitchFamily="18" charset="0"/>
              </a:rPr>
              <a:t>Number of blocks in S (BSBS​) = Number of pages in S (NN) = 1,200</a:t>
            </a:r>
            <a:endParaRPr lang="en-IN" sz="3000" kern="100" dirty="0">
              <a:effectLst/>
              <a:latin typeface="Times New Roman" pitchFamily="18" charset="0"/>
              <a:ea typeface="Calibri" panose="020F0502020204030204" pitchFamily="34" charset="0"/>
              <a:cs typeface="Times New Roman" pitchFamily="18" charset="0"/>
            </a:endParaRPr>
          </a:p>
          <a:p>
            <a:pPr marL="0" indent="0">
              <a:lnSpc>
                <a:spcPct val="107000"/>
              </a:lnSpc>
              <a:spcAft>
                <a:spcPts val="800"/>
              </a:spcAft>
              <a:buNone/>
            </a:pPr>
            <a:r>
              <a:rPr lang="en-IN" sz="3000" kern="0" dirty="0">
                <a:effectLst/>
                <a:latin typeface="Times New Roman" pitchFamily="18" charset="0"/>
                <a:ea typeface="Times New Roman" panose="02020603050405020304" pitchFamily="18" charset="0"/>
                <a:cs typeface="Times New Roman" pitchFamily="18" charset="0"/>
              </a:rPr>
              <a:t>Therefore, the I/O cost for the Block Nested Loop Join is:</a:t>
            </a:r>
            <a:endParaRPr lang="en-IN" sz="3000" kern="100" dirty="0">
              <a:effectLst/>
              <a:latin typeface="Times New Roman" pitchFamily="18" charset="0"/>
              <a:ea typeface="Calibri" panose="020F0502020204030204" pitchFamily="34" charset="0"/>
              <a:cs typeface="Times New Roman" pitchFamily="18" charset="0"/>
            </a:endParaRPr>
          </a:p>
          <a:p>
            <a:pPr marL="0" indent="0">
              <a:lnSpc>
                <a:spcPct val="107000"/>
              </a:lnSpc>
              <a:spcAft>
                <a:spcPts val="800"/>
              </a:spcAft>
              <a:buNone/>
            </a:pPr>
            <a:r>
              <a:rPr lang="en-IN" sz="3000" kern="0" dirty="0">
                <a:effectLst/>
                <a:latin typeface="Times New Roman" pitchFamily="18" charset="0"/>
                <a:ea typeface="Times New Roman" panose="02020603050405020304" pitchFamily="18" charset="0"/>
                <a:cs typeface="Times New Roman" pitchFamily="18" charset="0"/>
              </a:rPr>
              <a:t>I/O cost=BR+BR×BSI/O cost=BR​+BR​×BS​ I/O cost=2,400+2,400×1,200I/O cost=2,400+2,400×1,200</a:t>
            </a:r>
            <a:endParaRPr lang="en-IN" sz="3000" kern="100" dirty="0">
              <a:effectLst/>
              <a:latin typeface="Times New Roman" pitchFamily="18" charset="0"/>
              <a:ea typeface="Calibri" panose="020F0502020204030204" pitchFamily="34" charset="0"/>
              <a:cs typeface="Times New Roman" pitchFamily="18" charset="0"/>
            </a:endParaRPr>
          </a:p>
          <a:p>
            <a:pPr marL="0" indent="0">
              <a:lnSpc>
                <a:spcPct val="107000"/>
              </a:lnSpc>
              <a:spcAft>
                <a:spcPts val="800"/>
              </a:spcAft>
              <a:buNone/>
            </a:pPr>
            <a:r>
              <a:rPr lang="en-IN" sz="3000" kern="0" dirty="0">
                <a:effectLst/>
                <a:latin typeface="Times New Roman" pitchFamily="18" charset="0"/>
                <a:ea typeface="Times New Roman" panose="02020603050405020304" pitchFamily="18" charset="0"/>
                <a:cs typeface="Times New Roman" pitchFamily="18" charset="0"/>
              </a:rPr>
              <a:t>You can calculate this to get the specific numerical value of the I/O cost.</a:t>
            </a:r>
            <a:endParaRPr lang="en-IN" sz="3000" kern="100" dirty="0">
              <a:effectLst/>
              <a:latin typeface="Times New Roman" pitchFamily="18" charset="0"/>
              <a:ea typeface="Calibri" panose="020F0502020204030204" pitchFamily="34" charset="0"/>
              <a:cs typeface="Times New Roman" pitchFamily="18" charset="0"/>
            </a:endParaRPr>
          </a:p>
          <a:p>
            <a:pPr marL="0" indent="0">
              <a:buNone/>
            </a:pPr>
            <a:endParaRPr lang="en-IN" dirty="0"/>
          </a:p>
        </p:txBody>
      </p:sp>
    </p:spTree>
    <p:extLst>
      <p:ext uri="{BB962C8B-B14F-4D97-AF65-F5344CB8AC3E}">
        <p14:creationId xmlns="" xmlns:p14="http://schemas.microsoft.com/office/powerpoint/2010/main" val="2693131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72B14F-8033-D736-86ED-4D367A5123AB}"/>
              </a:ext>
            </a:extLst>
          </p:cNvPr>
          <p:cNvSpPr>
            <a:spLocks noGrp="1"/>
          </p:cNvSpPr>
          <p:nvPr>
            <p:ph type="title"/>
          </p:nvPr>
        </p:nvSpPr>
        <p:spPr>
          <a:xfrm>
            <a:off x="838200" y="365125"/>
            <a:ext cx="10515600" cy="1097915"/>
          </a:xfrm>
        </p:spPr>
        <p:txBody>
          <a:bodyPr>
            <a:normAutofit/>
          </a:bodyPr>
          <a:lstStyle/>
          <a:p>
            <a:pPr algn="ctr"/>
            <a:r>
              <a:rPr lang="en-IN" sz="2800" b="1" dirty="0">
                <a:latin typeface="Times New Roman" panose="02020603050405020304" pitchFamily="18" charset="0"/>
                <a:cs typeface="Times New Roman" panose="02020603050405020304" pitchFamily="18" charset="0"/>
              </a:rPr>
              <a:t>Question10:</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Given a full binary tree with 2n internal nodes, how many leaf nodes does it have?</a:t>
            </a:r>
            <a:endParaRPr lang="en-IN"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2A2E7550-4002-2CFD-390A-880408E597FE}"/>
              </a:ext>
            </a:extLst>
          </p:cNvPr>
          <p:cNvSpPr>
            <a:spLocks noGrp="1"/>
          </p:cNvSpPr>
          <p:nvPr>
            <p:ph sz="half" idx="1"/>
          </p:nvPr>
        </p:nvSpPr>
        <p:spPr>
          <a:xfrm>
            <a:off x="838200" y="1593669"/>
            <a:ext cx="5181600" cy="4583294"/>
          </a:xfrm>
        </p:spPr>
        <p:txBody>
          <a:bodyPr/>
          <a:lstStyle/>
          <a:p>
            <a:pPr marL="0" indent="0">
              <a:buNone/>
            </a:pPr>
            <a:r>
              <a:rPr lang="en-IN" sz="1600" b="1" dirty="0">
                <a:latin typeface="Times New Roman" pitchFamily="18" charset="0"/>
                <a:cs typeface="Times New Roman" pitchFamily="18" charset="0"/>
              </a:rPr>
              <a:t>Answer:</a:t>
            </a:r>
          </a:p>
          <a:p>
            <a:pPr marL="0" indent="0">
              <a:buNone/>
            </a:pPr>
            <a:r>
              <a:rPr lang="en-IN" sz="1600" dirty="0">
                <a:effectLst/>
                <a:latin typeface="Times New Roman" pitchFamily="18" charset="0"/>
                <a:ea typeface="Times New Roman" panose="02020603050405020304" pitchFamily="18" charset="0"/>
                <a:cs typeface="Times New Roman" pitchFamily="18" charset="0"/>
              </a:rPr>
              <a:t>A full binary tree is a binary tree in which every node has exactly two child nodes. In a full binary tree with 2n internal nodes, there are 2^(n+1) - 1 leaf nodes.</a:t>
            </a:r>
          </a:p>
          <a:p>
            <a:pPr marL="0" indent="0">
              <a:buNone/>
            </a:pPr>
            <a:r>
              <a:rPr lang="en-IN" sz="1600" dirty="0">
                <a:effectLst/>
                <a:latin typeface="Times New Roman" pitchFamily="18" charset="0"/>
                <a:ea typeface="Times New Roman" panose="02020603050405020304" pitchFamily="18" charset="0"/>
                <a:cs typeface="Times New Roman" pitchFamily="18" charset="0"/>
              </a:rPr>
              <a:t>For example, a full binary tree with 4 internal nodes has 15 leaf nodes.</a:t>
            </a:r>
          </a:p>
          <a:p>
            <a:pPr marL="0" indent="0">
              <a:buNone/>
            </a:pPr>
            <a:endParaRPr lang="en-IN" sz="1600" dirty="0">
              <a:effectLst/>
              <a:latin typeface="Times New Roman" pitchFamily="18" charset="0"/>
              <a:ea typeface="Times New Roman" panose="02020603050405020304" pitchFamily="18" charset="0"/>
              <a:cs typeface="Times New Roman" pitchFamily="18" charset="0"/>
            </a:endParaRPr>
          </a:p>
          <a:p>
            <a:pPr marL="0" indent="0">
              <a:buNone/>
            </a:pPr>
            <a:endParaRPr lang="en-IN" sz="1600" dirty="0">
              <a:latin typeface="Times New Roman" pitchFamily="18" charset="0"/>
              <a:cs typeface="Times New Roman" pitchFamily="18" charset="0"/>
            </a:endParaRPr>
          </a:p>
          <a:p>
            <a:pPr marL="0" indent="0">
              <a:buNone/>
            </a:pPr>
            <a:endParaRPr lang="en-IN" sz="1600" dirty="0">
              <a:latin typeface="Times New Roman" pitchFamily="18" charset="0"/>
              <a:cs typeface="Times New Roman" pitchFamily="18" charset="0"/>
            </a:endParaRPr>
          </a:p>
          <a:p>
            <a:pPr marL="0" indent="0">
              <a:buNone/>
            </a:pPr>
            <a:endParaRPr lang="en-IN" sz="1600" dirty="0">
              <a:latin typeface="Times New Roman" pitchFamily="18" charset="0"/>
              <a:cs typeface="Times New Roman" pitchFamily="18" charset="0"/>
            </a:endParaRPr>
          </a:p>
          <a:p>
            <a:pPr marL="0" indent="0">
              <a:buNone/>
            </a:pPr>
            <a:r>
              <a:rPr lang="en-IN" sz="1600" dirty="0">
                <a:effectLst/>
                <a:latin typeface="Times New Roman" pitchFamily="18" charset="0"/>
                <a:ea typeface="Times New Roman" panose="02020603050405020304" pitchFamily="18" charset="0"/>
                <a:cs typeface="Times New Roman" pitchFamily="18" charset="0"/>
              </a:rPr>
              <a:t>As the number of internal nodes increases, the number of leaf nodes increases exponentially.</a:t>
            </a:r>
          </a:p>
          <a:p>
            <a:pPr marL="0" indent="0">
              <a:buNone/>
            </a:pPr>
            <a:endParaRPr lang="en-IN" dirty="0"/>
          </a:p>
        </p:txBody>
      </p:sp>
      <p:sp>
        <p:nvSpPr>
          <p:cNvPr id="4" name="Content Placeholder 3">
            <a:extLst>
              <a:ext uri="{FF2B5EF4-FFF2-40B4-BE49-F238E27FC236}">
                <a16:creationId xmlns="" xmlns:a16="http://schemas.microsoft.com/office/drawing/2014/main" id="{67F43954-A870-6307-3B18-265FC536ECF3}"/>
              </a:ext>
            </a:extLst>
          </p:cNvPr>
          <p:cNvSpPr>
            <a:spLocks noGrp="1"/>
          </p:cNvSpPr>
          <p:nvPr>
            <p:ph sz="half" idx="2"/>
          </p:nvPr>
        </p:nvSpPr>
        <p:spPr>
          <a:xfrm>
            <a:off x="6172200" y="1825625"/>
            <a:ext cx="6019800" cy="4351338"/>
          </a:xfrm>
        </p:spPr>
        <p:txBody>
          <a:bodyPr/>
          <a:lstStyle/>
          <a:p>
            <a:pPr marL="0" indent="0">
              <a:buNone/>
            </a:pPr>
            <a:r>
              <a:rPr lang="en-IN" sz="2400" b="1" dirty="0">
                <a:latin typeface="Times New Roman" panose="02020603050405020304" pitchFamily="18" charset="0"/>
                <a:cs typeface="Times New Roman" panose="02020603050405020304" pitchFamily="18" charset="0"/>
              </a:rPr>
              <a:t>Code:</a:t>
            </a:r>
          </a:p>
          <a:p>
            <a:pPr marL="0" indent="0">
              <a:buNone/>
            </a:pPr>
            <a:endParaRPr lang="en-IN" sz="2300" dirty="0">
              <a:latin typeface="Times New Roman" panose="02020603050405020304" pitchFamily="18" charset="0"/>
              <a:cs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 xmlns:a16="http://schemas.microsoft.com/office/drawing/2014/main" id="{2769F42F-3014-116E-224A-CFA46B69E4A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20905" y="3344091"/>
            <a:ext cx="3412351" cy="1280160"/>
          </a:xfrm>
          <a:prstGeom prst="rect">
            <a:avLst/>
          </a:prstGeom>
        </p:spPr>
      </p:pic>
      <p:pic>
        <p:nvPicPr>
          <p:cNvPr id="6" name="Picture 5">
            <a:extLst>
              <a:ext uri="{FF2B5EF4-FFF2-40B4-BE49-F238E27FC236}">
                <a16:creationId xmlns="" xmlns:a16="http://schemas.microsoft.com/office/drawing/2014/main" id="{BB697F24-C180-369F-72E0-62E2F09B396D}"/>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172199" y="2442754"/>
            <a:ext cx="5858691" cy="2873829"/>
          </a:xfrm>
          <a:prstGeom prst="rect">
            <a:avLst/>
          </a:prstGeom>
        </p:spPr>
      </p:pic>
    </p:spTree>
    <p:extLst>
      <p:ext uri="{BB962C8B-B14F-4D97-AF65-F5344CB8AC3E}">
        <p14:creationId xmlns="" xmlns:p14="http://schemas.microsoft.com/office/powerpoint/2010/main" val="111209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D262AD-F573-E38E-151B-447110CA70A8}"/>
              </a:ext>
            </a:extLst>
          </p:cNvPr>
          <p:cNvSpPr>
            <a:spLocks noGrp="1"/>
          </p:cNvSpPr>
          <p:nvPr>
            <p:ph type="title"/>
          </p:nvPr>
        </p:nvSpPr>
        <p:spPr>
          <a:xfrm>
            <a:off x="838200" y="391886"/>
            <a:ext cx="10515600" cy="2116183"/>
          </a:xfrm>
        </p:spPr>
        <p:txBody>
          <a:bodyPr>
            <a:normAutofit fontScale="90000"/>
          </a:bodyPr>
          <a:lstStyle/>
          <a:p>
            <a:pPr algn="ctr"/>
            <a:r>
              <a:rPr lang="en-IN" sz="2800" b="1" dirty="0">
                <a:latin typeface="Times New Roman" panose="02020603050405020304" pitchFamily="18" charset="0"/>
                <a:cs typeface="Times New Roman" panose="02020603050405020304" pitchFamily="18" charset="0"/>
              </a:rPr>
              <a:t>Question11:</a:t>
            </a: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Consider the following cuckoo hashing schema below:</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Both tables have a size of 4.The hashing function of the first table returns the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fourth and third least significant bits: h1(x) = (x &gt;&gt; 2) &amp; 0b11.The hashing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function of the second table returns the least significant two bits: h2(x) = x &amp;</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0b11.</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A170C87A-F1E3-F569-C33E-41A2E6B2306E}"/>
              </a:ext>
            </a:extLst>
          </p:cNvPr>
          <p:cNvSpPr>
            <a:spLocks noGrp="1"/>
          </p:cNvSpPr>
          <p:nvPr>
            <p:ph sz="half" idx="1"/>
          </p:nvPr>
        </p:nvSpPr>
        <p:spPr>
          <a:xfrm>
            <a:off x="838199" y="2351314"/>
            <a:ext cx="10578738" cy="4264919"/>
          </a:xfrm>
        </p:spPr>
        <p:txBody>
          <a:bodyPr>
            <a:normAutofit lnSpcReduction="10000"/>
          </a:bodyPr>
          <a:lstStyle/>
          <a:p>
            <a:pPr marL="0" indent="0" algn="just">
              <a:buNone/>
            </a:pPr>
            <a:r>
              <a:rPr lang="en-IN" sz="2400" b="1" dirty="0">
                <a:latin typeface="Times New Roman" pitchFamily="18" charset="0"/>
                <a:cs typeface="Times New Roman" pitchFamily="18" charset="0"/>
              </a:rPr>
              <a:t>Answer:</a:t>
            </a:r>
          </a:p>
          <a:p>
            <a:pPr marL="0" indent="0" algn="just">
              <a:buNone/>
            </a:pPr>
            <a:r>
              <a:rPr lang="en-US" sz="1600" dirty="0">
                <a:latin typeface="Times New Roman" pitchFamily="18" charset="0"/>
                <a:cs typeface="Times New Roman" pitchFamily="18" charset="0"/>
              </a:rPr>
              <a:t>To determine the number of leaf nodes in a complete binary tree, we can use the following formula:</a:t>
            </a:r>
          </a:p>
          <a:p>
            <a:pPr marL="0" indent="0" algn="just">
              <a:buNone/>
            </a:pPr>
            <a:r>
              <a:rPr lang="en-US" sz="1600" dirty="0">
                <a:latin typeface="Times New Roman" pitchFamily="18" charset="0"/>
                <a:cs typeface="Times New Roman" pitchFamily="18" charset="0"/>
              </a:rPr>
              <a:t>Number of leaf nodes = 2^ (Number of internal nodes + 1) - 1</a:t>
            </a:r>
          </a:p>
          <a:p>
            <a:pPr marL="0" indent="0" algn="just">
              <a:buNone/>
            </a:pPr>
            <a:r>
              <a:rPr lang="en-US" sz="1600" dirty="0">
                <a:latin typeface="Times New Roman" pitchFamily="18" charset="0"/>
                <a:cs typeface="Times New Roman" pitchFamily="18" charset="0"/>
              </a:rPr>
              <a:t>In this case, the number of internal nodes is 7, so the number of leaf nodes is:</a:t>
            </a:r>
          </a:p>
          <a:p>
            <a:pPr marL="0" indent="0" algn="just">
              <a:buNone/>
            </a:pPr>
            <a:r>
              <a:rPr lang="en-US" sz="1600" dirty="0">
                <a:latin typeface="Times New Roman" pitchFamily="18" charset="0"/>
                <a:cs typeface="Times New Roman" pitchFamily="18" charset="0"/>
              </a:rPr>
              <a:t>Number of leaf nodes = 2^ (7 + 1) - 1 = 2^(8) - 1 = 127</a:t>
            </a:r>
          </a:p>
          <a:p>
            <a:pPr marL="0" indent="0" algn="just">
              <a:buNone/>
            </a:pPr>
            <a:r>
              <a:rPr lang="en-US" sz="1600" dirty="0">
                <a:latin typeface="Times New Roman" pitchFamily="18" charset="0"/>
                <a:cs typeface="Times New Roman" pitchFamily="18" charset="0"/>
              </a:rPr>
              <a:t>Therefore, there are 127 leaf nodes in the complete binary tree.</a:t>
            </a:r>
          </a:p>
          <a:p>
            <a:pPr marL="0" indent="0">
              <a:buNone/>
            </a:pPr>
            <a:endParaRPr lang="en-IN" dirty="0"/>
          </a:p>
        </p:txBody>
      </p:sp>
      <p:sp>
        <p:nvSpPr>
          <p:cNvPr id="4" name="Content Placeholder 3">
            <a:extLst>
              <a:ext uri="{FF2B5EF4-FFF2-40B4-BE49-F238E27FC236}">
                <a16:creationId xmlns="" xmlns:a16="http://schemas.microsoft.com/office/drawing/2014/main" id="{7092D40A-D39A-D8DC-A554-D67BD7DD182D}"/>
              </a:ext>
            </a:extLst>
          </p:cNvPr>
          <p:cNvSpPr>
            <a:spLocks noGrp="1"/>
          </p:cNvSpPr>
          <p:nvPr>
            <p:ph sz="half" idx="2"/>
          </p:nvPr>
        </p:nvSpPr>
        <p:spPr>
          <a:xfrm>
            <a:off x="10711542" y="2264895"/>
            <a:ext cx="642259" cy="439116"/>
          </a:xfrm>
        </p:spPr>
        <p:txBody>
          <a:bodyPr>
            <a:normAutofit lnSpcReduction="10000"/>
          </a:bodyPr>
          <a:lstStyle/>
          <a:p>
            <a:pPr marL="0" indent="0">
              <a:buNone/>
            </a:pPr>
            <a:endParaRPr lang="en-IN" dirty="0"/>
          </a:p>
        </p:txBody>
      </p:sp>
    </p:spTree>
    <p:extLst>
      <p:ext uri="{BB962C8B-B14F-4D97-AF65-F5344CB8AC3E}">
        <p14:creationId xmlns="" xmlns:p14="http://schemas.microsoft.com/office/powerpoint/2010/main" val="274462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C14962-23A0-2C24-F90F-94216910CECD}"/>
              </a:ext>
            </a:extLst>
          </p:cNvPr>
          <p:cNvSpPr>
            <a:spLocks noGrp="1"/>
          </p:cNvSpPr>
          <p:nvPr>
            <p:ph type="ctrTitle"/>
          </p:nvPr>
        </p:nvSpPr>
        <p:spPr>
          <a:xfrm>
            <a:off x="1175657" y="324504"/>
            <a:ext cx="9914710" cy="1883119"/>
          </a:xfrm>
        </p:spPr>
        <p:txBody>
          <a:bodyPr>
            <a:normAutofit/>
          </a:bodyPr>
          <a:lstStyle/>
          <a:p>
            <a:pPr algn="just">
              <a:lnSpc>
                <a:spcPct val="100000"/>
              </a:lnSpc>
            </a:pPr>
            <a:r>
              <a:rPr lang="en-IN" sz="1800" b="1" dirty="0">
                <a:latin typeface="Times New Roman" pitchFamily="18" charset="0"/>
                <a:ea typeface="Times New Roman" panose="02020603050405020304" pitchFamily="18" charset="0"/>
                <a:cs typeface="Times New Roman" pitchFamily="18" charset="0"/>
              </a:rPr>
              <a:t>Question1:</a:t>
            </a:r>
            <a:br>
              <a:rPr lang="en-IN" sz="1800" b="1" dirty="0">
                <a:latin typeface="Times New Roman" pitchFamily="18" charset="0"/>
                <a:ea typeface="Times New Roman" panose="02020603050405020304" pitchFamily="18" charset="0"/>
                <a:cs typeface="Times New Roman" pitchFamily="18" charset="0"/>
              </a:rPr>
            </a:br>
            <a:r>
              <a:rPr lang="en-IN" sz="1800" dirty="0">
                <a:latin typeface="Times New Roman" pitchFamily="18" charset="0"/>
                <a:ea typeface="Times New Roman" panose="02020603050405020304" pitchFamily="18" charset="0"/>
                <a:cs typeface="Times New Roman" pitchFamily="18" charset="0"/>
              </a:rPr>
              <a:t/>
            </a:r>
            <a:br>
              <a:rPr lang="en-IN" sz="1800" dirty="0">
                <a:latin typeface="Times New Roman" pitchFamily="18" charset="0"/>
                <a:ea typeface="Times New Roman" panose="02020603050405020304" pitchFamily="18" charset="0"/>
                <a:cs typeface="Times New Roman" pitchFamily="18" charset="0"/>
              </a:rPr>
            </a:br>
            <a:r>
              <a:rPr lang="en-IN" sz="1800" dirty="0">
                <a:effectLst/>
                <a:latin typeface="Times New Roman" pitchFamily="18" charset="0"/>
                <a:ea typeface="Times New Roman" panose="02020603050405020304" pitchFamily="18" charset="0"/>
                <a:cs typeface="Times New Roman" pitchFamily="18" charset="0"/>
              </a:rPr>
              <a:t>External merge sort involves dividing the file into chunks that fit into memory, sorting those chunks in memory using a sorting algorithm like quicksort, and then merging the sorted chunks back together. The number of passes needed for external merge sort can be calculated using the formula:</a:t>
            </a:r>
            <a:br>
              <a:rPr lang="en-IN" sz="1800" dirty="0">
                <a:effectLst/>
                <a:latin typeface="Times New Roman" pitchFamily="18" charset="0"/>
                <a:ea typeface="Times New Roman" panose="02020603050405020304" pitchFamily="18" charset="0"/>
                <a:cs typeface="Times New Roman" pitchFamily="18" charset="0"/>
              </a:rPr>
            </a:br>
            <a:endParaRPr lang="en-IN" sz="1800"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A07DDF21-EEDB-3F5E-D871-1DDB397E659D}"/>
              </a:ext>
            </a:extLst>
          </p:cNvPr>
          <p:cNvSpPr>
            <a:spLocks noGrp="1"/>
          </p:cNvSpPr>
          <p:nvPr>
            <p:ph type="subTitle" idx="1"/>
          </p:nvPr>
        </p:nvSpPr>
        <p:spPr>
          <a:xfrm>
            <a:off x="1240970" y="2090058"/>
            <a:ext cx="9980024" cy="4349931"/>
          </a:xfrm>
        </p:spPr>
        <p:txBody>
          <a:bodyPr>
            <a:normAutofit fontScale="40000" lnSpcReduction="20000"/>
          </a:bodyPr>
          <a:lstStyle/>
          <a:p>
            <a:pPr algn="just">
              <a:lnSpc>
                <a:spcPct val="107000"/>
              </a:lnSpc>
              <a:spcAft>
                <a:spcPts val="800"/>
              </a:spcAft>
            </a:pPr>
            <a:r>
              <a:rPr lang="en-IN" sz="3000" b="1" kern="100" dirty="0">
                <a:effectLst/>
                <a:latin typeface="Times New Roman" pitchFamily="18" charset="0"/>
                <a:ea typeface="Calibri" panose="020F0502020204030204" pitchFamily="34" charset="0"/>
                <a:cs typeface="Times New Roman" pitchFamily="18" charset="0"/>
              </a:rPr>
              <a:t>Answer:</a:t>
            </a:r>
          </a:p>
          <a:p>
            <a:pPr algn="just">
              <a:lnSpc>
                <a:spcPct val="107000"/>
              </a:lnSpc>
              <a:spcAft>
                <a:spcPts val="800"/>
              </a:spcAft>
            </a:pPr>
            <a:r>
              <a:rPr lang="en-IN" sz="3000" kern="100" dirty="0">
                <a:effectLst/>
                <a:latin typeface="Times New Roman" pitchFamily="18" charset="0"/>
                <a:ea typeface="Calibri" panose="020F0502020204030204" pitchFamily="34" charset="0"/>
                <a:cs typeface="Times New Roman" pitchFamily="18" charset="0"/>
              </a:rPr>
              <a:t>Passes=⌈logB−1​N⌉</a:t>
            </a:r>
          </a:p>
          <a:p>
            <a:pPr algn="just">
              <a:lnSpc>
                <a:spcPct val="107000"/>
              </a:lnSpc>
              <a:spcAft>
                <a:spcPts val="800"/>
              </a:spcAft>
            </a:pPr>
            <a:r>
              <a:rPr lang="en-IN" sz="3000" b="1" kern="0" dirty="0">
                <a:effectLst/>
                <a:latin typeface="Times New Roman" pitchFamily="18" charset="0"/>
                <a:ea typeface="Times New Roman" panose="02020603050405020304" pitchFamily="18" charset="0"/>
                <a:cs typeface="Times New Roman" pitchFamily="18" charset="0"/>
              </a:rPr>
              <a:t>Where:</a:t>
            </a:r>
            <a:endParaRPr lang="en-IN" sz="3000" b="1" kern="100" dirty="0">
              <a:effectLst/>
              <a:latin typeface="Times New Roman" pitchFamily="18" charset="0"/>
              <a:ea typeface="Calibri" panose="020F0502020204030204" pitchFamily="34" charset="0"/>
              <a:cs typeface="Times New Roman" pitchFamily="18" charset="0"/>
            </a:endParaRPr>
          </a:p>
          <a:p>
            <a:pPr marL="285750" lvl="0" indent="-285750" algn="just">
              <a:lnSpc>
                <a:spcPct val="107000"/>
              </a:lnSpc>
              <a:spcAft>
                <a:spcPts val="800"/>
              </a:spcAft>
              <a:buSzPts val="1000"/>
              <a:buFont typeface="Arial" panose="020B0604020202020204" pitchFamily="34" charset="0"/>
              <a:buChar char="•"/>
              <a:tabLst>
                <a:tab pos="457200" algn="l"/>
              </a:tabLst>
            </a:pPr>
            <a:r>
              <a:rPr lang="en-IN" sz="3000" kern="0" dirty="0">
                <a:effectLst/>
                <a:latin typeface="Times New Roman" pitchFamily="18" charset="0"/>
                <a:ea typeface="Times New Roman" panose="02020603050405020304" pitchFamily="18" charset="0"/>
                <a:cs typeface="Times New Roman" pitchFamily="18" charset="0"/>
              </a:rPr>
              <a:t>BB is the number of buffers.</a:t>
            </a:r>
          </a:p>
          <a:p>
            <a:pPr marL="285750" lvl="0" indent="-285750" algn="just">
              <a:lnSpc>
                <a:spcPct val="107000"/>
              </a:lnSpc>
              <a:spcAft>
                <a:spcPts val="800"/>
              </a:spcAft>
              <a:buSzPts val="1000"/>
              <a:buFont typeface="Arial" panose="020B0604020202020204" pitchFamily="34" charset="0"/>
              <a:buChar char="•"/>
              <a:tabLst>
                <a:tab pos="457200" algn="l"/>
              </a:tabLst>
            </a:pPr>
            <a:r>
              <a:rPr lang="en-IN" sz="3000" kern="0" dirty="0">
                <a:effectLst/>
                <a:latin typeface="Times New Roman" pitchFamily="18" charset="0"/>
                <a:ea typeface="Times New Roman" panose="02020603050405020304" pitchFamily="18" charset="0"/>
                <a:cs typeface="Times New Roman" pitchFamily="18" charset="0"/>
              </a:rPr>
              <a:t>NN is the number of pages in the file.</a:t>
            </a:r>
            <a:endParaRPr lang="en-IN" sz="3000" kern="100" dirty="0">
              <a:effectLst/>
              <a:latin typeface="Times New Roman" pitchFamily="18" charset="0"/>
              <a:ea typeface="Calibri" panose="020F0502020204030204" pitchFamily="34" charset="0"/>
              <a:cs typeface="Times New Roman" pitchFamily="18" charset="0"/>
            </a:endParaRPr>
          </a:p>
          <a:p>
            <a:pPr marL="457200" algn="just"/>
            <a:r>
              <a:rPr lang="en-IN" sz="3000" dirty="0">
                <a:effectLst/>
                <a:latin typeface="Times New Roman" pitchFamily="18" charset="0"/>
                <a:ea typeface="Times New Roman" panose="02020603050405020304" pitchFamily="18" charset="0"/>
                <a:cs typeface="Times New Roman" pitchFamily="18" charset="0"/>
              </a:rPr>
              <a:t>In this case, N=1,000,000N=1,000,000 pages and B=6B=6 buffers.</a:t>
            </a:r>
          </a:p>
          <a:p>
            <a:pPr marL="457200" algn="just"/>
            <a:r>
              <a:rPr lang="en-IN" sz="3000" dirty="0">
                <a:effectLst/>
                <a:latin typeface="Times New Roman" pitchFamily="18" charset="0"/>
                <a:ea typeface="Times New Roman" panose="02020603050405020304" pitchFamily="18" charset="0"/>
                <a:cs typeface="Times New Roman" pitchFamily="18" charset="0"/>
              </a:rPr>
              <a:t>Passes=⌈log⁡51,000,000⌉Passes=⌈log5​1,000,000⌉</a:t>
            </a:r>
          </a:p>
          <a:p>
            <a:pPr algn="just"/>
            <a:r>
              <a:rPr lang="en-IN" sz="3000" dirty="0">
                <a:effectLst/>
                <a:latin typeface="Times New Roman" pitchFamily="18" charset="0"/>
                <a:ea typeface="Times New Roman" panose="02020603050405020304" pitchFamily="18" charset="0"/>
                <a:cs typeface="Times New Roman" pitchFamily="18" charset="0"/>
              </a:rPr>
              <a:t>Let's calculate this:</a:t>
            </a:r>
          </a:p>
          <a:p>
            <a:pPr algn="just">
              <a:lnSpc>
                <a:spcPct val="107000"/>
              </a:lnSpc>
              <a:spcAft>
                <a:spcPts val="800"/>
              </a:spcAft>
            </a:pPr>
            <a:r>
              <a:rPr lang="en-IN" sz="3000" kern="100" dirty="0">
                <a:effectLst/>
                <a:latin typeface="Times New Roman" pitchFamily="18" charset="0"/>
                <a:ea typeface="Calibri" panose="020F0502020204030204" pitchFamily="34" charset="0"/>
                <a:cs typeface="Times New Roman" pitchFamily="18" charset="0"/>
              </a:rPr>
              <a:t>Passes=⌈ log10​ 1,000,000/log105​⌉</a:t>
            </a:r>
          </a:p>
          <a:p>
            <a:pPr algn="just">
              <a:lnSpc>
                <a:spcPct val="107000"/>
              </a:lnSpc>
              <a:spcAft>
                <a:spcPts val="800"/>
              </a:spcAft>
            </a:pPr>
            <a:r>
              <a:rPr lang="en-IN" sz="3000" kern="100" dirty="0">
                <a:effectLst/>
                <a:latin typeface="Times New Roman" pitchFamily="18" charset="0"/>
                <a:ea typeface="Calibri" panose="020F0502020204030204" pitchFamily="34" charset="0"/>
                <a:cs typeface="Times New Roman" pitchFamily="18" charset="0"/>
              </a:rPr>
              <a:t>Using a calculator, you can find:</a:t>
            </a:r>
          </a:p>
          <a:p>
            <a:pPr algn="just">
              <a:lnSpc>
                <a:spcPct val="107000"/>
              </a:lnSpc>
              <a:spcAft>
                <a:spcPts val="800"/>
              </a:spcAft>
            </a:pPr>
            <a:r>
              <a:rPr lang="en-IN" sz="3000" kern="100" dirty="0">
                <a:effectLst/>
                <a:latin typeface="Times New Roman" pitchFamily="18" charset="0"/>
                <a:ea typeface="Calibri" panose="020F0502020204030204" pitchFamily="34" charset="0"/>
                <a:cs typeface="Times New Roman" pitchFamily="18" charset="0"/>
              </a:rPr>
              <a:t>Passes≈⌈8.861⌉</a:t>
            </a:r>
          </a:p>
          <a:p>
            <a:pPr algn="just">
              <a:lnSpc>
                <a:spcPct val="107000"/>
              </a:lnSpc>
              <a:spcAft>
                <a:spcPts val="800"/>
              </a:spcAft>
            </a:pPr>
            <a:r>
              <a:rPr lang="en-IN" sz="3000" kern="100" dirty="0">
                <a:effectLst/>
                <a:latin typeface="Times New Roman" pitchFamily="18" charset="0"/>
                <a:ea typeface="Calibri" panose="020F0502020204030204" pitchFamily="34" charset="0"/>
                <a:cs typeface="Times New Roman" pitchFamily="18" charset="0"/>
              </a:rPr>
              <a:t>So, you would need 9 passes to sort the file with N=1,000,000N=1,000,000 pages using external merge sort with 6 buffers</a:t>
            </a: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 xmlns:p14="http://schemas.microsoft.com/office/powerpoint/2010/main" val="1651645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D8141D-D99D-67FF-6C18-CC350326634B}"/>
              </a:ext>
            </a:extLst>
          </p:cNvPr>
          <p:cNvSpPr>
            <a:spLocks noGrp="1"/>
          </p:cNvSpPr>
          <p:nvPr>
            <p:ph type="ctrTitle"/>
          </p:nvPr>
        </p:nvSpPr>
        <p:spPr>
          <a:xfrm>
            <a:off x="1524000" y="326571"/>
            <a:ext cx="9144000" cy="1110343"/>
          </a:xfrm>
        </p:spPr>
        <p:txBody>
          <a:bodyPr>
            <a:normAutofit/>
          </a:bodyPr>
          <a:lstStyle/>
          <a:p>
            <a:pPr>
              <a:lnSpc>
                <a:spcPct val="100000"/>
              </a:lnSpc>
            </a:pPr>
            <a:r>
              <a:rPr lang="en-IN" sz="1800" b="1" dirty="0">
                <a:latin typeface="Times New Roman" panose="02020603050405020304" pitchFamily="18" charset="0"/>
                <a:ea typeface="Times New Roman" panose="02020603050405020304" pitchFamily="18" charset="0"/>
              </a:rPr>
              <a:t>Question2:</a:t>
            </a:r>
            <a:br>
              <a:rPr lang="en-IN" sz="1800" b="1" dirty="0">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To find all keys between 9 and 19 in the given </a:t>
            </a:r>
            <a:r>
              <a:rPr lang="en-US" sz="1800" dirty="0" err="1">
                <a:effectLst/>
                <a:latin typeface="Times New Roman" panose="02020603050405020304" pitchFamily="18" charset="0"/>
                <a:ea typeface="Times New Roman" panose="02020603050405020304" pitchFamily="18" charset="0"/>
              </a:rPr>
              <a:t>B+tree</a:t>
            </a:r>
            <a:r>
              <a:rPr lang="en-US" sz="1800" dirty="0">
                <a:effectLst/>
                <a:latin typeface="Times New Roman" panose="02020603050405020304" pitchFamily="18" charset="0"/>
                <a:ea typeface="Times New Roman" panose="02020603050405020304" pitchFamily="18" charset="0"/>
              </a:rPr>
              <a:t>, we need to chase the following</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pointers:</a:t>
            </a:r>
            <a:endParaRPr lang="en-IN" sz="1800" dirty="0"/>
          </a:p>
        </p:txBody>
      </p:sp>
      <p:sp>
        <p:nvSpPr>
          <p:cNvPr id="3" name="Subtitle 2">
            <a:extLst>
              <a:ext uri="{FF2B5EF4-FFF2-40B4-BE49-F238E27FC236}">
                <a16:creationId xmlns="" xmlns:a16="http://schemas.microsoft.com/office/drawing/2014/main" id="{697CEC64-3F31-A30A-3DCB-62F3ABABF099}"/>
              </a:ext>
            </a:extLst>
          </p:cNvPr>
          <p:cNvSpPr>
            <a:spLocks noGrp="1"/>
          </p:cNvSpPr>
          <p:nvPr>
            <p:ph type="subTitle" idx="1"/>
          </p:nvPr>
        </p:nvSpPr>
        <p:spPr>
          <a:xfrm>
            <a:off x="1075765" y="1567543"/>
            <a:ext cx="9968753" cy="4629775"/>
          </a:xfrm>
        </p:spPr>
        <p:txBody>
          <a:bodyPr>
            <a:normAutofit fontScale="92500" lnSpcReduction="20000"/>
          </a:bodyPr>
          <a:lstStyle/>
          <a:p>
            <a:pPr algn="just">
              <a:lnSpc>
                <a:spcPct val="107000"/>
              </a:lnSpc>
              <a:spcAft>
                <a:spcPts val="800"/>
              </a:spcAft>
            </a:pPr>
            <a:r>
              <a:rPr lang="en-IN" sz="1700" b="1" kern="0" dirty="0">
                <a:effectLst/>
                <a:latin typeface="Times New Roman" pitchFamily="18" charset="0"/>
                <a:ea typeface="Times New Roman" panose="02020603050405020304" pitchFamily="18" charset="0"/>
                <a:cs typeface="Times New Roman" pitchFamily="18" charset="0"/>
              </a:rPr>
              <a:t>Answer:</a:t>
            </a:r>
          </a:p>
          <a:p>
            <a:pPr algn="just">
              <a:lnSpc>
                <a:spcPct val="107000"/>
              </a:lnSpc>
              <a:spcAft>
                <a:spcPts val="800"/>
              </a:spcAft>
            </a:pPr>
            <a:r>
              <a:rPr lang="en-IN" sz="1700" kern="0" dirty="0">
                <a:effectLst/>
                <a:latin typeface="Times New Roman" pitchFamily="18" charset="0"/>
                <a:ea typeface="Times New Roman" panose="02020603050405020304" pitchFamily="18" charset="0"/>
                <a:cs typeface="Times New Roman" pitchFamily="18" charset="0"/>
              </a:rPr>
              <a:t>To find all keys between 9 and 19 in the given </a:t>
            </a:r>
            <a:r>
              <a:rPr lang="en-IN" sz="1700" kern="0" dirty="0" err="1">
                <a:effectLst/>
                <a:latin typeface="Times New Roman" pitchFamily="18" charset="0"/>
                <a:ea typeface="Times New Roman" panose="02020603050405020304" pitchFamily="18" charset="0"/>
                <a:cs typeface="Times New Roman" pitchFamily="18" charset="0"/>
              </a:rPr>
              <a:t>B+tree</a:t>
            </a:r>
            <a:r>
              <a:rPr lang="en-IN" sz="1700" kern="0" dirty="0">
                <a:effectLst/>
                <a:latin typeface="Times New Roman" pitchFamily="18" charset="0"/>
                <a:ea typeface="Times New Roman" panose="02020603050405020304" pitchFamily="18" charset="0"/>
                <a:cs typeface="Times New Roman" pitchFamily="18" charset="0"/>
              </a:rPr>
              <a:t>, we need to chase the following pointers:</a:t>
            </a:r>
            <a:endParaRPr lang="en-IN" sz="1700" kern="100" dirty="0">
              <a:effectLst/>
              <a:latin typeface="Times New Roman" pitchFamily="18" charset="0"/>
              <a:ea typeface="Calibri" panose="020F0502020204030204" pitchFamily="34" charset="0"/>
              <a:cs typeface="Times New Roman"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b="1" kern="0" dirty="0">
                <a:effectLst/>
                <a:latin typeface="Times New Roman" pitchFamily="18" charset="0"/>
                <a:ea typeface="Times New Roman" panose="02020603050405020304" pitchFamily="18" charset="0"/>
                <a:cs typeface="Times New Roman" pitchFamily="18" charset="0"/>
              </a:rPr>
              <a:t>Parent-to-child pointer:</a:t>
            </a:r>
            <a:r>
              <a:rPr lang="en-IN" sz="1700" kern="0" dirty="0">
                <a:effectLst/>
                <a:latin typeface="Times New Roman" pitchFamily="18" charset="0"/>
                <a:ea typeface="Times New Roman" panose="02020603050405020304" pitchFamily="18" charset="0"/>
                <a:cs typeface="Times New Roman" pitchFamily="18" charset="0"/>
              </a:rPr>
              <a:t> From the root node to the leaf node that contains the keys between 9 and 19.</a:t>
            </a:r>
            <a:endParaRPr lang="en-IN" sz="1700" kern="100" dirty="0">
              <a:effectLst/>
              <a:latin typeface="Times New Roman" pitchFamily="18" charset="0"/>
              <a:ea typeface="Calibri" panose="020F0502020204030204" pitchFamily="34" charset="0"/>
              <a:cs typeface="Times New Roman"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b="1" kern="0" dirty="0">
                <a:effectLst/>
                <a:latin typeface="Times New Roman" pitchFamily="18" charset="0"/>
                <a:ea typeface="Times New Roman" panose="02020603050405020304" pitchFamily="18" charset="0"/>
                <a:cs typeface="Times New Roman" pitchFamily="18" charset="0"/>
              </a:rPr>
              <a:t>Sibling-to-sibling pointer:</a:t>
            </a:r>
            <a:r>
              <a:rPr lang="en-IN" sz="1700" kern="0" dirty="0">
                <a:effectLst/>
                <a:latin typeface="Times New Roman" pitchFamily="18" charset="0"/>
                <a:ea typeface="Times New Roman" panose="02020603050405020304" pitchFamily="18" charset="0"/>
                <a:cs typeface="Times New Roman" pitchFamily="18" charset="0"/>
              </a:rPr>
              <a:t> To all the leaf nodes to the right of the leaf node that contains the keys between 9 and 19, until we reach a leaf node that contains a key greater than 19.</a:t>
            </a:r>
            <a:endParaRPr lang="en-IN" sz="1700" kern="100" dirty="0">
              <a:effectLst/>
              <a:latin typeface="Times New Roman" pitchFamily="18" charset="0"/>
              <a:ea typeface="Calibri" panose="020F0502020204030204" pitchFamily="34" charset="0"/>
              <a:cs typeface="Times New Roman" pitchFamily="18" charset="0"/>
            </a:endParaRPr>
          </a:p>
          <a:p>
            <a:pPr algn="just">
              <a:lnSpc>
                <a:spcPct val="107000"/>
              </a:lnSpc>
              <a:spcAft>
                <a:spcPts val="800"/>
              </a:spcAft>
            </a:pPr>
            <a:r>
              <a:rPr lang="en-IN" sz="1700" b="1" kern="0" dirty="0">
                <a:effectLst/>
                <a:latin typeface="Times New Roman" pitchFamily="18" charset="0"/>
                <a:ea typeface="Times New Roman" panose="02020603050405020304" pitchFamily="18" charset="0"/>
                <a:cs typeface="Times New Roman" pitchFamily="18" charset="0"/>
              </a:rPr>
              <a:t>Total number of pointers:</a:t>
            </a:r>
            <a:r>
              <a:rPr lang="en-IN" sz="1700" kern="0" dirty="0">
                <a:effectLst/>
                <a:latin typeface="Times New Roman" pitchFamily="18" charset="0"/>
                <a:ea typeface="Times New Roman" panose="02020603050405020304" pitchFamily="18" charset="0"/>
                <a:cs typeface="Times New Roman" pitchFamily="18" charset="0"/>
              </a:rPr>
              <a:t> 1 parent-to-child pointer + (number of leaf nodes to the right of the leaf node that contains the keys between 9 and 19) sibling-to-sibling pointers</a:t>
            </a:r>
            <a:endParaRPr lang="en-IN" sz="1700" kern="100" dirty="0">
              <a:effectLst/>
              <a:latin typeface="Times New Roman" pitchFamily="18" charset="0"/>
              <a:ea typeface="Calibri" panose="020F0502020204030204" pitchFamily="34" charset="0"/>
              <a:cs typeface="Times New Roman" pitchFamily="18" charset="0"/>
            </a:endParaRPr>
          </a:p>
          <a:p>
            <a:pPr algn="just">
              <a:lnSpc>
                <a:spcPct val="107000"/>
              </a:lnSpc>
              <a:spcAft>
                <a:spcPts val="800"/>
              </a:spcAft>
            </a:pPr>
            <a:r>
              <a:rPr lang="en-IN" sz="1700" kern="0" dirty="0">
                <a:effectLst/>
                <a:latin typeface="Times New Roman" pitchFamily="18" charset="0"/>
                <a:ea typeface="Times New Roman" panose="02020603050405020304" pitchFamily="18" charset="0"/>
                <a:cs typeface="Times New Roman" pitchFamily="18" charset="0"/>
              </a:rPr>
              <a:t>In the given </a:t>
            </a:r>
            <a:r>
              <a:rPr lang="en-IN" sz="1700" kern="0" dirty="0" err="1">
                <a:effectLst/>
                <a:latin typeface="Times New Roman" pitchFamily="18" charset="0"/>
                <a:ea typeface="Times New Roman" panose="02020603050405020304" pitchFamily="18" charset="0"/>
                <a:cs typeface="Times New Roman" pitchFamily="18" charset="0"/>
              </a:rPr>
              <a:t>B+tree</a:t>
            </a:r>
            <a:r>
              <a:rPr lang="en-IN" sz="1700" kern="0" dirty="0">
                <a:effectLst/>
                <a:latin typeface="Times New Roman" pitchFamily="18" charset="0"/>
                <a:ea typeface="Times New Roman" panose="02020603050405020304" pitchFamily="18" charset="0"/>
                <a:cs typeface="Times New Roman" pitchFamily="18" charset="0"/>
              </a:rPr>
              <a:t>, the leaf node that contains the keys between 9 and 19 is the second leaf node from the left. To the right of this leaf node, there are two more leaf nodes. Therefore, we need to chase 1 parent-to-child pointer and 2 sibling-to-sibling pointers.</a:t>
            </a:r>
            <a:endParaRPr lang="en-IN" sz="1700" kern="100" dirty="0">
              <a:effectLst/>
              <a:latin typeface="Times New Roman" pitchFamily="18" charset="0"/>
              <a:ea typeface="Calibri" panose="020F0502020204030204" pitchFamily="34" charset="0"/>
              <a:cs typeface="Times New Roman" pitchFamily="18" charset="0"/>
            </a:endParaRPr>
          </a:p>
          <a:p>
            <a:pPr algn="just">
              <a:lnSpc>
                <a:spcPct val="107000"/>
              </a:lnSpc>
              <a:spcAft>
                <a:spcPts val="800"/>
              </a:spcAft>
            </a:pPr>
            <a:r>
              <a:rPr lang="en-IN" sz="1700" b="1" kern="0" dirty="0">
                <a:effectLst/>
                <a:latin typeface="Times New Roman" pitchFamily="18" charset="0"/>
                <a:ea typeface="Times New Roman" panose="02020603050405020304" pitchFamily="18" charset="0"/>
                <a:cs typeface="Times New Roman" pitchFamily="18" charset="0"/>
              </a:rPr>
              <a:t>Total number of pointers:</a:t>
            </a:r>
            <a:r>
              <a:rPr lang="en-IN" sz="1700" kern="0" dirty="0">
                <a:effectLst/>
                <a:latin typeface="Times New Roman" pitchFamily="18" charset="0"/>
                <a:ea typeface="Times New Roman" panose="02020603050405020304" pitchFamily="18" charset="0"/>
                <a:cs typeface="Times New Roman" pitchFamily="18" charset="0"/>
              </a:rPr>
              <a:t> 1 + 2 = 3</a:t>
            </a:r>
            <a:endParaRPr lang="en-IN" sz="1700" kern="100" dirty="0">
              <a:effectLst/>
              <a:latin typeface="Times New Roman" pitchFamily="18" charset="0"/>
              <a:ea typeface="Calibri" panose="020F0502020204030204" pitchFamily="34" charset="0"/>
              <a:cs typeface="Times New Roman" pitchFamily="18" charset="0"/>
            </a:endParaRPr>
          </a:p>
          <a:p>
            <a:pPr algn="just">
              <a:lnSpc>
                <a:spcPct val="107000"/>
              </a:lnSpc>
              <a:spcAft>
                <a:spcPts val="800"/>
              </a:spcAft>
            </a:pPr>
            <a:r>
              <a:rPr lang="en-IN" sz="1700" kern="0" dirty="0">
                <a:effectLst/>
                <a:latin typeface="Times New Roman" pitchFamily="18" charset="0"/>
                <a:ea typeface="Times New Roman" panose="02020603050405020304" pitchFamily="18" charset="0"/>
                <a:cs typeface="Times New Roman" pitchFamily="18" charset="0"/>
              </a:rPr>
              <a:t>Therefore, we need to chase </a:t>
            </a:r>
            <a:r>
              <a:rPr lang="en-IN" sz="1700" b="1" kern="0" dirty="0">
                <a:effectLst/>
                <a:latin typeface="Times New Roman" pitchFamily="18" charset="0"/>
                <a:ea typeface="Times New Roman" panose="02020603050405020304" pitchFamily="18" charset="0"/>
                <a:cs typeface="Times New Roman" pitchFamily="18" charset="0"/>
              </a:rPr>
              <a:t>3 pointers</a:t>
            </a:r>
            <a:r>
              <a:rPr lang="en-IN" sz="1700" kern="0" dirty="0">
                <a:effectLst/>
                <a:latin typeface="Times New Roman" pitchFamily="18" charset="0"/>
                <a:ea typeface="Times New Roman" panose="02020603050405020304" pitchFamily="18" charset="0"/>
                <a:cs typeface="Times New Roman" pitchFamily="18" charset="0"/>
              </a:rPr>
              <a:t> to find all keys between 9 and 19 in the given </a:t>
            </a:r>
            <a:r>
              <a:rPr lang="en-IN" sz="1700" kern="0" dirty="0" err="1">
                <a:effectLst/>
                <a:latin typeface="Times New Roman" pitchFamily="18" charset="0"/>
                <a:ea typeface="Times New Roman" panose="02020603050405020304" pitchFamily="18" charset="0"/>
                <a:cs typeface="Times New Roman" pitchFamily="18" charset="0"/>
              </a:rPr>
              <a:t>B+tree</a:t>
            </a:r>
            <a:r>
              <a:rPr lang="en-IN" sz="1700" kern="0" dirty="0">
                <a:effectLst/>
                <a:latin typeface="Times New Roman" pitchFamily="18" charset="0"/>
                <a:ea typeface="Times New Roman" panose="02020603050405020304" pitchFamily="18" charset="0"/>
                <a:cs typeface="Times New Roman" pitchFamily="18" charset="0"/>
              </a:rPr>
              <a:t>.</a:t>
            </a:r>
            <a:endParaRPr lang="en-IN" sz="1700" kern="100" dirty="0">
              <a:effectLst/>
              <a:latin typeface="Times New Roman" pitchFamily="18" charset="0"/>
              <a:ea typeface="Calibri" panose="020F0502020204030204" pitchFamily="34" charset="0"/>
              <a:cs typeface="Times New Roman" pitchFamily="18" charset="0"/>
            </a:endParaRPr>
          </a:p>
          <a:p>
            <a:pPr algn="just"/>
            <a:endParaRPr lang="en-IN" dirty="0"/>
          </a:p>
        </p:txBody>
      </p:sp>
    </p:spTree>
    <p:extLst>
      <p:ext uri="{BB962C8B-B14F-4D97-AF65-F5344CB8AC3E}">
        <p14:creationId xmlns="" xmlns:p14="http://schemas.microsoft.com/office/powerpoint/2010/main" val="1374533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9F7550-1307-5F5B-72AD-34A150F773E1}"/>
              </a:ext>
            </a:extLst>
          </p:cNvPr>
          <p:cNvSpPr>
            <a:spLocks noGrp="1"/>
          </p:cNvSpPr>
          <p:nvPr>
            <p:ph type="title"/>
          </p:nvPr>
        </p:nvSpPr>
        <p:spPr>
          <a:xfrm>
            <a:off x="1089212" y="470263"/>
            <a:ext cx="10118719" cy="1600584"/>
          </a:xfrm>
        </p:spPr>
        <p:txBody>
          <a:bodyPr>
            <a:normAutofit fontScale="90000"/>
          </a:bodyPr>
          <a:lstStyle/>
          <a:p>
            <a:pPr algn="ctr">
              <a:lnSpc>
                <a:spcPct val="100000"/>
              </a:lnSpc>
            </a:pPr>
            <a:r>
              <a:rPr lang="en-IN" sz="2900" b="1" dirty="0">
                <a:effectLst/>
                <a:latin typeface="Calibri" panose="020F0502020204030204" pitchFamily="34" charset="0"/>
                <a:ea typeface="Calibri" panose="020F0502020204030204" pitchFamily="34" charset="0"/>
                <a:cs typeface="Times New Roman" panose="02020603050405020304" pitchFamily="18" charset="0"/>
              </a:rPr>
              <a:t>Qu</a:t>
            </a:r>
            <a:r>
              <a:rPr lang="en-IN" sz="2900" b="1" dirty="0">
                <a:effectLst/>
                <a:latin typeface="Times New Roman" panose="02020603050405020304" pitchFamily="18" charset="0"/>
                <a:ea typeface="Calibri" panose="020F0502020204030204" pitchFamily="34" charset="0"/>
                <a:cs typeface="Times New Roman" panose="02020603050405020304" pitchFamily="18" charset="0"/>
              </a:rPr>
              <a:t>es</a:t>
            </a:r>
            <a:r>
              <a:rPr lang="en-IN" sz="2900" b="1" dirty="0">
                <a:effectLst/>
                <a:latin typeface="Calibri" panose="020F0502020204030204" pitchFamily="34" charset="0"/>
                <a:ea typeface="Calibri" panose="020F0502020204030204" pitchFamily="34" charset="0"/>
                <a:cs typeface="Times New Roman" panose="02020603050405020304" pitchFamily="18" charset="0"/>
              </a:rPr>
              <a:t>tion3</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Answer the following questions for the hash table of Figure 2. Assume that a</a:t>
            </a: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bucket split occurs whenever an overflow page is created. h0(x) takes </a:t>
            </a:r>
            <a:r>
              <a:rPr lang="en-US" sz="2000" dirty="0" err="1" smtClean="0">
                <a:effectLst/>
                <a:latin typeface="Times New Roman" panose="02020603050405020304" pitchFamily="18" charset="0"/>
                <a:ea typeface="Calibri" panose="020F0502020204030204" pitchFamily="34" charset="0"/>
                <a:cs typeface="Times New Roman" panose="02020603050405020304" pitchFamily="18" charset="0"/>
              </a:rPr>
              <a:t>therightmost</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 bits of key x as the hash value, and h1(x) takes the rightmost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3 bits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of key x as the hash value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B38875B7-67BB-76EB-4246-AE864B632FCC}"/>
              </a:ext>
            </a:extLst>
          </p:cNvPr>
          <p:cNvSpPr>
            <a:spLocks noGrp="1"/>
          </p:cNvSpPr>
          <p:nvPr>
            <p:ph sz="half" idx="1"/>
          </p:nvPr>
        </p:nvSpPr>
        <p:spPr>
          <a:xfrm>
            <a:off x="838200" y="1801906"/>
            <a:ext cx="5463988" cy="4823292"/>
          </a:xfrm>
        </p:spPr>
        <p:txBody>
          <a:bodyPr>
            <a:normAutofit/>
          </a:bodyPr>
          <a:lstStyle/>
          <a:p>
            <a:pPr marL="0" indent="0" algn="just">
              <a:buNone/>
            </a:pPr>
            <a:r>
              <a:rPr lang="en-IN" sz="1600" b="1" dirty="0">
                <a:effectLst/>
                <a:latin typeface="Times New Roman" panose="02020603050405020304" pitchFamily="18" charset="0"/>
                <a:ea typeface="Times New Roman" panose="02020603050405020304" pitchFamily="18" charset="0"/>
              </a:rPr>
              <a:t>Answer:</a:t>
            </a:r>
          </a:p>
          <a:p>
            <a:pPr marL="0" indent="0" algn="just">
              <a:buNone/>
            </a:pPr>
            <a:r>
              <a:rPr lang="en-IN" sz="1600" dirty="0">
                <a:effectLst/>
                <a:latin typeface="Times New Roman" panose="02020603050405020304" pitchFamily="18" charset="0"/>
                <a:ea typeface="Times New Roman" panose="02020603050405020304" pitchFamily="18" charset="0"/>
              </a:rPr>
              <a:t>The longest key less than 5 whose insertion will cause a split is </a:t>
            </a:r>
            <a:r>
              <a:rPr lang="en-IN" sz="1600" b="1" dirty="0">
                <a:effectLst/>
                <a:latin typeface="Times New Roman" panose="02020603050405020304" pitchFamily="18" charset="0"/>
                <a:ea typeface="Times New Roman" panose="02020603050405020304" pitchFamily="18" charset="0"/>
              </a:rPr>
              <a:t>4</a:t>
            </a:r>
            <a:r>
              <a:rPr lang="en-IN" sz="1600" dirty="0">
                <a:effectLst/>
                <a:latin typeface="Times New Roman" panose="02020603050405020304" pitchFamily="18" charset="0"/>
                <a:ea typeface="Times New Roman" panose="02020603050405020304" pitchFamily="18" charset="0"/>
              </a:rPr>
              <a:t>.</a:t>
            </a:r>
          </a:p>
          <a:p>
            <a:pPr marL="0" indent="0" algn="just">
              <a:buNone/>
            </a:pPr>
            <a:r>
              <a:rPr lang="en-IN" sz="1600" dirty="0">
                <a:effectLst/>
                <a:latin typeface="Times New Roman" panose="02020603050405020304" pitchFamily="18" charset="0"/>
                <a:ea typeface="Times New Roman" panose="02020603050405020304" pitchFamily="18" charset="0"/>
              </a:rPr>
              <a:t>This is because the bucket with hash value 00 has already reached its maximum capacity of 4 entries. If we insert another key into this bucket, it will cause a split, creating a new bucket with hash value 01.</a:t>
            </a:r>
          </a:p>
          <a:p>
            <a:pPr marL="0" indent="0" algn="just">
              <a:buNone/>
            </a:pPr>
            <a:r>
              <a:rPr lang="en-IN" sz="1600" dirty="0">
                <a:effectLst/>
                <a:latin typeface="Times New Roman" panose="02020603050405020304" pitchFamily="18" charset="0"/>
                <a:ea typeface="Times New Roman" panose="02020603050405020304" pitchFamily="18" charset="0"/>
              </a:rPr>
              <a:t>The following table shows the state of the hash table after each key is inserted:</a:t>
            </a:r>
          </a:p>
          <a:p>
            <a:pPr algn="just"/>
            <a:r>
              <a:rPr lang="en-IN" sz="1600" b="1" dirty="0">
                <a:effectLst/>
                <a:latin typeface="Times New Roman" panose="02020603050405020304" pitchFamily="18" charset="0"/>
                <a:ea typeface="Times New Roman" panose="02020603050405020304" pitchFamily="18" charset="0"/>
              </a:rPr>
              <a:t>Insertion of 4:</a:t>
            </a:r>
            <a:endParaRPr lang="en-IN" sz="1600" dirty="0">
              <a:effectLst/>
              <a:latin typeface="Times New Roman" panose="02020603050405020304" pitchFamily="18" charset="0"/>
              <a:ea typeface="Times New Roman" panose="02020603050405020304" pitchFamily="18" charset="0"/>
            </a:endParaRPr>
          </a:p>
          <a:p>
            <a:pPr marL="0" indent="0" algn="just">
              <a:buNone/>
            </a:pPr>
            <a:r>
              <a:rPr lang="en-IN" sz="1600" dirty="0">
                <a:effectLst/>
                <a:latin typeface="Times New Roman" panose="02020603050405020304" pitchFamily="18" charset="0"/>
                <a:ea typeface="Times New Roman" panose="02020603050405020304" pitchFamily="18" charset="0"/>
              </a:rPr>
              <a:t>Since the bucket with hash value 00 is already full, inserting the key 4 will cause a split. A new bucket with hash value 01 will be created, and the keys 4 and 9 will be moved to the new bucket.</a:t>
            </a:r>
          </a:p>
          <a:p>
            <a:pPr marL="0" indent="0" algn="just">
              <a:buNone/>
            </a:pPr>
            <a:r>
              <a:rPr lang="en-IN" sz="1600" dirty="0">
                <a:effectLst/>
                <a:latin typeface="Times New Roman" panose="02020603050405020304" pitchFamily="18" charset="0"/>
                <a:ea typeface="Times New Roman" panose="02020603050405020304" pitchFamily="18" charset="0"/>
              </a:rPr>
              <a:t>State of the hash table after insertion of 4:</a:t>
            </a:r>
          </a:p>
          <a:p>
            <a:pPr marL="0" indent="0" algn="just">
              <a:buNone/>
            </a:pPr>
            <a:r>
              <a:rPr lang="en-IN" sz="1600" dirty="0">
                <a:effectLst/>
                <a:latin typeface="Times New Roman" panose="02020603050405020304" pitchFamily="18" charset="0"/>
                <a:ea typeface="Times New Roman" panose="02020603050405020304" pitchFamily="18" charset="0"/>
              </a:rPr>
              <a:t>Therefore, the longest key less than 5 whose insertion will cause a split is </a:t>
            </a:r>
            <a:r>
              <a:rPr lang="en-IN" sz="1600" b="1" dirty="0">
                <a:effectLst/>
                <a:latin typeface="Times New Roman" panose="02020603050405020304" pitchFamily="18" charset="0"/>
                <a:ea typeface="Times New Roman" panose="02020603050405020304" pitchFamily="18" charset="0"/>
              </a:rPr>
              <a:t>4</a:t>
            </a:r>
            <a:r>
              <a:rPr lang="en-IN" sz="1600" dirty="0">
                <a:effectLst/>
                <a:latin typeface="Times New Roman" panose="02020603050405020304" pitchFamily="18" charset="0"/>
                <a:ea typeface="Times New Roman" panose="02020603050405020304" pitchFamily="18" charset="0"/>
              </a:rPr>
              <a:t>.</a:t>
            </a:r>
          </a:p>
          <a:p>
            <a:pPr marL="0" indent="0" algn="just">
              <a:buNone/>
            </a:pPr>
            <a:endParaRPr lang="en-IN" sz="16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 name="Content Placeholder 4">
            <a:extLst>
              <a:ext uri="{FF2B5EF4-FFF2-40B4-BE49-F238E27FC236}">
                <a16:creationId xmlns="" xmlns:a16="http://schemas.microsoft.com/office/drawing/2014/main" id="{FC1157B8-0B57-72A4-5506-0AA86138F54D}"/>
              </a:ext>
            </a:extLst>
          </p:cNvPr>
          <p:cNvPicPr>
            <a:picLocks noGrp="1" noChangeAspect="1"/>
          </p:cNvPicPr>
          <p:nvPr>
            <p:ph sz="half" idx="2"/>
          </p:nvPr>
        </p:nvPicPr>
        <p:blipFill>
          <a:blip r:embed="rId2">
            <a:extLst>
              <a:ext uri="{28A0092B-C50C-407E-A947-70E740481C1C}">
                <a14:useLocalDpi xmlns="" xmlns:a14="http://schemas.microsoft.com/office/drawing/2010/main" val="0"/>
              </a:ext>
            </a:extLst>
          </a:blip>
          <a:stretch>
            <a:fillRect/>
          </a:stretch>
        </p:blipFill>
        <p:spPr>
          <a:xfrm>
            <a:off x="7135155" y="1775012"/>
            <a:ext cx="4133480" cy="2117719"/>
          </a:xfrm>
          <a:prstGeom prst="rect">
            <a:avLst/>
          </a:prstGeom>
        </p:spPr>
      </p:pic>
      <p:pic>
        <p:nvPicPr>
          <p:cNvPr id="6" name="Picture 5">
            <a:extLst>
              <a:ext uri="{FF2B5EF4-FFF2-40B4-BE49-F238E27FC236}">
                <a16:creationId xmlns="" xmlns:a16="http://schemas.microsoft.com/office/drawing/2014/main" id="{1A86A4A6-B07D-CCF3-57DD-C440AE6116B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247965" y="4232366"/>
            <a:ext cx="4155140" cy="2011680"/>
          </a:xfrm>
          <a:prstGeom prst="rect">
            <a:avLst/>
          </a:prstGeom>
        </p:spPr>
      </p:pic>
    </p:spTree>
    <p:extLst>
      <p:ext uri="{BB962C8B-B14F-4D97-AF65-F5344CB8AC3E}">
        <p14:creationId xmlns="" xmlns:p14="http://schemas.microsoft.com/office/powerpoint/2010/main" val="182150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A8EDD-222A-067F-6BCC-94FD35BEFEBA}"/>
              </a:ext>
            </a:extLst>
          </p:cNvPr>
          <p:cNvSpPr>
            <a:spLocks noGrp="1"/>
          </p:cNvSpPr>
          <p:nvPr>
            <p:ph type="title"/>
          </p:nvPr>
        </p:nvSpPr>
        <p:spPr>
          <a:xfrm>
            <a:off x="838200" y="365126"/>
            <a:ext cx="10515600" cy="1325562"/>
          </a:xfrm>
        </p:spPr>
        <p:txBody>
          <a:bodyPr>
            <a:normAutofit/>
          </a:bodyPr>
          <a:lstStyle/>
          <a:p>
            <a:pPr algn="ctr">
              <a:lnSpc>
                <a:spcPct val="100000"/>
              </a:lnSpc>
            </a:pPr>
            <a:r>
              <a:rPr lang="en-IN" sz="2000" b="1" dirty="0">
                <a:latin typeface="Times New Roman" pitchFamily="18" charset="0"/>
                <a:cs typeface="Times New Roman" pitchFamily="18" charset="0"/>
              </a:rPr>
              <a:t>Question4:</a:t>
            </a: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US" sz="2000" dirty="0">
                <a:latin typeface="Times New Roman" pitchFamily="18" charset="0"/>
                <a:cs typeface="Times New Roman" pitchFamily="18" charset="0"/>
              </a:rPr>
              <a:t>Consider a sparse B+ tree of order d = 2 containing the keys 1 through 20 inclusive. How many nodes does the B+ tree have?</a:t>
            </a:r>
            <a:endParaRPr lang="en-IN" sz="20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4A5E614-DE0A-86A5-4FCA-7E2C31C79DEE}"/>
              </a:ext>
            </a:extLst>
          </p:cNvPr>
          <p:cNvSpPr>
            <a:spLocks noGrp="1"/>
          </p:cNvSpPr>
          <p:nvPr>
            <p:ph sz="half" idx="1"/>
          </p:nvPr>
        </p:nvSpPr>
        <p:spPr>
          <a:xfrm>
            <a:off x="653142" y="1825625"/>
            <a:ext cx="5366657" cy="4351338"/>
          </a:xfrm>
        </p:spPr>
        <p:txBody>
          <a:bodyPr>
            <a:normAutofit lnSpcReduction="10000"/>
          </a:bodyPr>
          <a:lstStyle/>
          <a:p>
            <a:pPr marL="0" indent="0">
              <a:buNone/>
            </a:pPr>
            <a:r>
              <a:rPr lang="en-IN" sz="1600" b="1" dirty="0">
                <a:latin typeface="Times New Roman" panose="02020603050405020304" pitchFamily="18" charset="0"/>
                <a:cs typeface="Times New Roman" panose="02020603050405020304" pitchFamily="18" charset="0"/>
              </a:rPr>
              <a:t>Answer:</a:t>
            </a:r>
          </a:p>
          <a:p>
            <a:pPr marL="0" indent="0">
              <a:lnSpc>
                <a:spcPct val="107000"/>
              </a:lnSpc>
              <a:spcAft>
                <a:spcPts val="800"/>
              </a:spcAft>
              <a:buNone/>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In a B+ tree, the order (</a:t>
            </a:r>
            <a:r>
              <a:rPr lang="en-IN" sz="1600" kern="100" dirty="0">
                <a:effectLst/>
                <a:latin typeface="Bradley Hand ITC" panose="03070402050302030203" pitchFamily="66" charset="0"/>
                <a:ea typeface="Calibri" panose="020F0502020204030204" pitchFamily="34" charset="0"/>
                <a:cs typeface="Times New Roman" panose="02020603050405020304" pitchFamily="18" charset="0"/>
              </a:rPr>
              <a:t>d</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is the maximum number of children each internal node can have. In a sparse B+ tree, most nodes are not filled, and the tree is designed to be more space-efficient.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kern="0" dirty="0">
                <a:latin typeface="Times New Roman" panose="02020603050405020304" pitchFamily="18" charset="0"/>
                <a:ea typeface="Times New Roman" panose="02020603050405020304" pitchFamily="18" charset="0"/>
                <a:cs typeface="Times New Roman" panose="02020603050405020304" pitchFamily="18" charset="0"/>
              </a:rPr>
              <a:t>I</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n a B+ tree, all the keys are present in the leaf nodes, and each internal node (except the root) has between </a:t>
            </a:r>
            <a:r>
              <a:rPr lang="en-IN" sz="1600" kern="0" dirty="0">
                <a:effectLst/>
                <a:latin typeface="Bradley Hand ITC" panose="03070402050302030203" pitchFamily="66" charset="0"/>
                <a:ea typeface="Times New Roman" panose="02020603050405020304" pitchFamily="18" charset="0"/>
                <a:cs typeface="Times New Roman" panose="02020603050405020304" pitchFamily="18" charset="0"/>
              </a:rPr>
              <a:t>d</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/2 and dd children.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Let us consider the keys 1 through 20 inclusive in a sparse B+ tree of order </a:t>
            </a:r>
            <a:r>
              <a:rPr lang="en-IN" sz="1600" kern="0" dirty="0">
                <a:effectLst/>
                <a:latin typeface="Bradley Hand ITC" panose="03070402050302030203" pitchFamily="66" charset="0"/>
                <a:ea typeface="Times New Roman" panose="02020603050405020304" pitchFamily="18" charset="0"/>
                <a:cs typeface="Times New Roman" panose="02020603050405020304" pitchFamily="18" charset="0"/>
              </a:rPr>
              <a:t>d</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The leaves of the B+ tree will contain the keys 1 through 20.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The internal nodes will guide the search for a specific key.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 xmlns:a16="http://schemas.microsoft.com/office/drawing/2014/main" id="{5F6AFAE8-5CC6-6CDC-217A-08AFEC775D32}"/>
              </a:ext>
            </a:extLst>
          </p:cNvPr>
          <p:cNvSpPr>
            <a:spLocks noGrp="1"/>
          </p:cNvSpPr>
          <p:nvPr>
            <p:ph sz="half" idx="2"/>
          </p:nvPr>
        </p:nvSpPr>
        <p:spPr>
          <a:xfrm>
            <a:off x="6172202" y="2050869"/>
            <a:ext cx="5414552" cy="4261031"/>
          </a:xfrm>
        </p:spPr>
        <p:txBody>
          <a:bodyPr>
            <a:normAutofit lnSpcReduction="10000"/>
          </a:bodyPr>
          <a:lstStyle/>
          <a:p>
            <a:pPr marL="0" indent="0">
              <a:lnSpc>
                <a:spcPct val="107000"/>
              </a:lnSpc>
              <a:spcAft>
                <a:spcPts val="800"/>
              </a:spcAft>
              <a:buNone/>
            </a:pPr>
            <a:r>
              <a:rPr lang="en-IN" sz="1600" kern="0" dirty="0">
                <a:effectLst/>
                <a:latin typeface="Times New Roman" pitchFamily="18" charset="0"/>
                <a:ea typeface="Times New Roman" panose="02020603050405020304" pitchFamily="18" charset="0"/>
                <a:cs typeface="Times New Roman" pitchFamily="18" charset="0"/>
              </a:rPr>
              <a:t>In this B+ tree, the internal nodes are represented by square brackets, and the keys are in the leaves. Each internal node has between d/2d/2 and dd children.</a:t>
            </a:r>
            <a:endParaRPr lang="en-IN" sz="1600" kern="100" dirty="0">
              <a:effectLst/>
              <a:latin typeface="Times New Roman" pitchFamily="18" charset="0"/>
              <a:ea typeface="Calibri" panose="020F0502020204030204" pitchFamily="34" charset="0"/>
              <a:cs typeface="Times New Roman" pitchFamily="18" charset="0"/>
            </a:endParaRPr>
          </a:p>
          <a:p>
            <a:pPr marL="0" indent="0">
              <a:lnSpc>
                <a:spcPct val="107000"/>
              </a:lnSpc>
              <a:spcAft>
                <a:spcPts val="800"/>
              </a:spcAft>
              <a:buNone/>
            </a:pPr>
            <a:r>
              <a:rPr lang="en-IN" sz="1600" kern="0" dirty="0">
                <a:effectLst/>
                <a:latin typeface="Times New Roman" pitchFamily="18" charset="0"/>
                <a:ea typeface="Times New Roman" panose="02020603050405020304" pitchFamily="18" charset="0"/>
                <a:cs typeface="Times New Roman" pitchFamily="18" charset="0"/>
              </a:rPr>
              <a:t>Now, let's count the total number of nodes:</a:t>
            </a:r>
            <a:endParaRPr lang="en-IN" sz="1600" kern="100" dirty="0">
              <a:effectLst/>
              <a:latin typeface="Times New Roman" pitchFamily="18" charset="0"/>
              <a:ea typeface="Calibri" panose="020F0502020204030204" pitchFamily="34" charset="0"/>
              <a:cs typeface="Times New Roman" pitchFamily="18" charset="0"/>
            </a:endParaRPr>
          </a:p>
          <a:p>
            <a:pPr marL="0" lvl="0" indent="0">
              <a:lnSpc>
                <a:spcPct val="107000"/>
              </a:lnSpc>
              <a:spcAft>
                <a:spcPts val="800"/>
              </a:spcAft>
              <a:buNone/>
              <a:tabLst>
                <a:tab pos="457200" algn="l"/>
              </a:tabLst>
            </a:pPr>
            <a:r>
              <a:rPr lang="en-IN" sz="1600" kern="0" dirty="0">
                <a:latin typeface="Times New Roman" pitchFamily="18" charset="0"/>
                <a:ea typeface="Times New Roman" panose="02020603050405020304" pitchFamily="18" charset="0"/>
                <a:cs typeface="Times New Roman" pitchFamily="18" charset="0"/>
              </a:rPr>
              <a:t>R</a:t>
            </a:r>
            <a:r>
              <a:rPr lang="en-IN" sz="1600" kern="0" dirty="0">
                <a:effectLst/>
                <a:latin typeface="Times New Roman" pitchFamily="18" charset="0"/>
                <a:ea typeface="Times New Roman" panose="02020603050405020304" pitchFamily="18" charset="0"/>
                <a:cs typeface="Times New Roman" pitchFamily="18" charset="0"/>
              </a:rPr>
              <a:t>oot node: 1</a:t>
            </a:r>
            <a:endParaRPr lang="en-IN" sz="1600" kern="100" dirty="0">
              <a:effectLst/>
              <a:latin typeface="Times New Roman" pitchFamily="18" charset="0"/>
              <a:ea typeface="Calibri" panose="020F0502020204030204" pitchFamily="34" charset="0"/>
              <a:cs typeface="Times New Roman" pitchFamily="18" charset="0"/>
            </a:endParaRPr>
          </a:p>
          <a:p>
            <a:pPr marL="0" lvl="0" indent="0">
              <a:lnSpc>
                <a:spcPct val="107000"/>
              </a:lnSpc>
              <a:spcAft>
                <a:spcPts val="800"/>
              </a:spcAft>
              <a:buNone/>
              <a:tabLst>
                <a:tab pos="457200" algn="l"/>
              </a:tabLst>
            </a:pPr>
            <a:r>
              <a:rPr lang="en-IN" sz="1600" kern="0" dirty="0">
                <a:effectLst/>
                <a:latin typeface="Times New Roman" pitchFamily="18" charset="0"/>
                <a:ea typeface="Times New Roman" panose="02020603050405020304" pitchFamily="18" charset="0"/>
                <a:cs typeface="Times New Roman" pitchFamily="18" charset="0"/>
              </a:rPr>
              <a:t>Internal nodes: 6</a:t>
            </a:r>
            <a:endParaRPr lang="en-IN" sz="1600" kern="100" dirty="0">
              <a:effectLst/>
              <a:latin typeface="Times New Roman" pitchFamily="18" charset="0"/>
              <a:ea typeface="Calibri" panose="020F0502020204030204" pitchFamily="34" charset="0"/>
              <a:cs typeface="Times New Roman" pitchFamily="18" charset="0"/>
            </a:endParaRPr>
          </a:p>
          <a:p>
            <a:pPr marL="0" lvl="0" indent="0">
              <a:lnSpc>
                <a:spcPct val="107000"/>
              </a:lnSpc>
              <a:spcAft>
                <a:spcPts val="800"/>
              </a:spcAft>
              <a:buNone/>
              <a:tabLst>
                <a:tab pos="457200" algn="l"/>
              </a:tabLst>
            </a:pPr>
            <a:r>
              <a:rPr lang="en-IN" sz="1600" kern="0" dirty="0">
                <a:effectLst/>
                <a:latin typeface="Times New Roman" pitchFamily="18" charset="0"/>
                <a:ea typeface="Times New Roman" panose="02020603050405020304" pitchFamily="18" charset="0"/>
                <a:cs typeface="Times New Roman" pitchFamily="18" charset="0"/>
              </a:rPr>
              <a:t>Leaf nodes: 10</a:t>
            </a:r>
            <a:endParaRPr lang="en-IN" sz="1600" kern="100" dirty="0">
              <a:effectLst/>
              <a:latin typeface="Times New Roman" pitchFamily="18" charset="0"/>
              <a:ea typeface="Calibri" panose="020F0502020204030204" pitchFamily="34" charset="0"/>
              <a:cs typeface="Times New Roman" pitchFamily="18" charset="0"/>
            </a:endParaRPr>
          </a:p>
          <a:p>
            <a:pPr marL="0" indent="0">
              <a:lnSpc>
                <a:spcPct val="107000"/>
              </a:lnSpc>
              <a:spcAft>
                <a:spcPts val="800"/>
              </a:spcAft>
              <a:buNone/>
            </a:pPr>
            <a:r>
              <a:rPr lang="en-IN" sz="1600" kern="0" dirty="0">
                <a:effectLst/>
                <a:latin typeface="Times New Roman" pitchFamily="18" charset="0"/>
                <a:ea typeface="Times New Roman" panose="02020603050405020304" pitchFamily="18" charset="0"/>
                <a:cs typeface="Times New Roman" pitchFamily="18" charset="0"/>
              </a:rPr>
              <a:t>So, the B+ tree has a total of 1+6+10=171+6+10=17 nodes.</a:t>
            </a:r>
            <a:endParaRPr lang="en-IN" sz="1600" kern="100" dirty="0">
              <a:effectLst/>
              <a:latin typeface="Times New Roman" pitchFamily="18" charset="0"/>
              <a:ea typeface="Calibri" panose="020F0502020204030204" pitchFamily="34" charset="0"/>
              <a:cs typeface="Times New Roman" pitchFamily="18" charset="0"/>
            </a:endParaRPr>
          </a:p>
          <a:p>
            <a:endParaRPr lang="en-IN" dirty="0"/>
          </a:p>
        </p:txBody>
      </p:sp>
    </p:spTree>
    <p:extLst>
      <p:ext uri="{BB962C8B-B14F-4D97-AF65-F5344CB8AC3E}">
        <p14:creationId xmlns="" xmlns:p14="http://schemas.microsoft.com/office/powerpoint/2010/main" val="211410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B1A947-1E0E-C999-8E55-EEDB5B9DF873}"/>
              </a:ext>
            </a:extLst>
          </p:cNvPr>
          <p:cNvSpPr>
            <a:spLocks noGrp="1"/>
          </p:cNvSpPr>
          <p:nvPr>
            <p:ph type="title"/>
          </p:nvPr>
        </p:nvSpPr>
        <p:spPr>
          <a:xfrm>
            <a:off x="838200" y="235131"/>
            <a:ext cx="10515600" cy="1590494"/>
          </a:xfrm>
        </p:spPr>
        <p:txBody>
          <a:bodyPr>
            <a:normAutofit/>
          </a:bodyPr>
          <a:lstStyle/>
          <a:p>
            <a:pPr algn="ctr">
              <a:lnSpc>
                <a:spcPct val="100000"/>
              </a:lnSpc>
            </a:pPr>
            <a:r>
              <a:rPr lang="en-IN" sz="1800" b="1" dirty="0">
                <a:latin typeface="Times New Roman" panose="02020603050405020304" pitchFamily="18" charset="0"/>
                <a:cs typeface="Times New Roman" panose="02020603050405020304" pitchFamily="18" charset="0"/>
              </a:rPr>
              <a:t>Question5:</a:t>
            </a:r>
            <a:r>
              <a:rPr lang="en-IN" sz="1600" b="1" dirty="0">
                <a:latin typeface="Times New Roman" panose="02020603050405020304" pitchFamily="18" charset="0"/>
                <a:cs typeface="Times New Roman" panose="02020603050405020304" pitchFamily="18" charset="0"/>
              </a:rPr>
              <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Consider the schema R(</a:t>
            </a:r>
            <a:r>
              <a:rPr lang="en-US" sz="1600" dirty="0" err="1">
                <a:latin typeface="Times New Roman" panose="02020603050405020304" pitchFamily="18" charset="0"/>
                <a:cs typeface="Times New Roman" panose="02020603050405020304" pitchFamily="18" charset="0"/>
              </a:rPr>
              <a:t>a,b</a:t>
            </a:r>
            <a:r>
              <a:rPr lang="en-US" sz="1600" dirty="0">
                <a:latin typeface="Times New Roman" panose="02020603050405020304" pitchFamily="18" charset="0"/>
                <a:cs typeface="Times New Roman" panose="02020603050405020304" pitchFamily="18" charset="0"/>
              </a:rPr>
              <a:t>), S(</a:t>
            </a:r>
            <a:r>
              <a:rPr lang="en-US" sz="1600" dirty="0" err="1">
                <a:latin typeface="Times New Roman" panose="02020603050405020304" pitchFamily="18" charset="0"/>
                <a:cs typeface="Times New Roman" panose="02020603050405020304" pitchFamily="18" charset="0"/>
              </a:rPr>
              <a:t>b,c</a:t>
            </a:r>
            <a:r>
              <a:rPr lang="en-US" sz="1600" dirty="0">
                <a:latin typeface="Times New Roman" panose="02020603050405020304" pitchFamily="18" charset="0"/>
                <a:cs typeface="Times New Roman" panose="02020603050405020304" pitchFamily="18" charset="0"/>
              </a:rPr>
              <a:t>), T(</a:t>
            </a:r>
            <a:r>
              <a:rPr lang="en-US" sz="1600" dirty="0" err="1">
                <a:latin typeface="Times New Roman" panose="02020603050405020304" pitchFamily="18" charset="0"/>
                <a:cs typeface="Times New Roman" panose="02020603050405020304" pitchFamily="18" charset="0"/>
              </a:rPr>
              <a:t>b,d</a:t>
            </a:r>
            <a:r>
              <a:rPr lang="en-US" sz="1600" dirty="0">
                <a:latin typeface="Times New Roman" panose="02020603050405020304" pitchFamily="18" charset="0"/>
                <a:cs typeface="Times New Roman" panose="02020603050405020304" pitchFamily="18" charset="0"/>
              </a:rPr>
              <a:t>), U(</a:t>
            </a:r>
            <a:r>
              <a:rPr lang="en-US" sz="1600" dirty="0" err="1">
                <a:latin typeface="Times New Roman" panose="02020603050405020304" pitchFamily="18" charset="0"/>
                <a:cs typeface="Times New Roman" panose="02020603050405020304" pitchFamily="18" charset="0"/>
              </a:rPr>
              <a:t>b,e</a:t>
            </a:r>
            <a:r>
              <a:rPr lang="en-US" sz="1600" dirty="0">
                <a:latin typeface="Times New Roman" panose="02020603050405020304" pitchFamily="18" charset="0"/>
                <a:cs typeface="Times New Roman" panose="02020603050405020304" pitchFamily="18" charset="0"/>
              </a:rPr>
              <a:t>). 4 Below is an SQL query on the schema: SELECT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FROM R, S, WHERE </a:t>
            </a:r>
            <a:r>
              <a:rPr lang="en-US" sz="1600" dirty="0" err="1">
                <a:latin typeface="Times New Roman" panose="02020603050405020304" pitchFamily="18" charset="0"/>
                <a:cs typeface="Times New Roman" panose="02020603050405020304" pitchFamily="18" charset="0"/>
              </a:rPr>
              <a:t>R.b</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S.b</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S.b</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U.b</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U.e</a:t>
            </a:r>
            <a:r>
              <a:rPr lang="en-US" sz="1600" dirty="0">
                <a:latin typeface="Times New Roman" panose="02020603050405020304" pitchFamily="18" charset="0"/>
                <a:cs typeface="Times New Roman" panose="02020603050405020304" pitchFamily="18" charset="0"/>
              </a:rPr>
              <a:t> = 6 For the following SQL query, I have given two equivalent logical plans in relational algebra such that one is likely to be more efficient than the other: I. πa(</a:t>
            </a:r>
            <a:r>
              <a:rPr lang="en-US" sz="1600" dirty="0" err="1">
                <a:latin typeface="Times New Roman" panose="02020603050405020304" pitchFamily="18" charset="0"/>
                <a:cs typeface="Times New Roman" panose="02020603050405020304" pitchFamily="18" charset="0"/>
              </a:rPr>
              <a:t>σc</a:t>
            </a:r>
            <a:r>
              <a:rPr lang="en-US" sz="1600" dirty="0">
                <a:latin typeface="Times New Roman" panose="02020603050405020304" pitchFamily="18" charset="0"/>
                <a:cs typeface="Times New Roman" panose="02020603050405020304" pitchFamily="18" charset="0"/>
              </a:rPr>
              <a:t>=3(R ⋈b=b (S))) II. πa(</a:t>
            </a:r>
            <a:r>
              <a:rPr lang="en-US" sz="1600" dirty="0" err="1">
                <a:latin typeface="Times New Roman" panose="02020603050405020304" pitchFamily="18" charset="0"/>
                <a:cs typeface="Times New Roman" panose="02020603050405020304" pitchFamily="18" charset="0"/>
              </a:rPr>
              <a:t>R⋈b</a:t>
            </a:r>
            <a:r>
              <a:rPr lang="en-US" sz="1600" dirty="0">
                <a:latin typeface="Times New Roman" panose="02020603050405020304" pitchFamily="18" charset="0"/>
                <a:cs typeface="Times New Roman" panose="02020603050405020304" pitchFamily="18" charset="0"/>
              </a:rPr>
              <a:t>=b </a:t>
            </a:r>
            <a:r>
              <a:rPr lang="en-US" sz="1600" dirty="0" err="1">
                <a:latin typeface="Times New Roman" panose="02020603050405020304" pitchFamily="18" charset="0"/>
                <a:cs typeface="Times New Roman" panose="02020603050405020304" pitchFamily="18" charset="0"/>
              </a:rPr>
              <a:t>σc</a:t>
            </a:r>
            <a:r>
              <a:rPr lang="en-US" sz="1600" dirty="0">
                <a:latin typeface="Times New Roman" panose="02020603050405020304" pitchFamily="18" charset="0"/>
                <a:cs typeface="Times New Roman" panose="02020603050405020304" pitchFamily="18" charset="0"/>
              </a:rPr>
              <a:t>=3(S))) Which plan is more efficient than the other?</a:t>
            </a:r>
            <a:endParaRPr lang="en-IN" sz="1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2544B2F-11AF-C980-70FB-F5EA4F81BD03}"/>
              </a:ext>
            </a:extLst>
          </p:cNvPr>
          <p:cNvSpPr>
            <a:spLocks noGrp="1"/>
          </p:cNvSpPr>
          <p:nvPr>
            <p:ph sz="half" idx="1"/>
          </p:nvPr>
        </p:nvSpPr>
        <p:spPr>
          <a:xfrm>
            <a:off x="470263" y="1606732"/>
            <a:ext cx="5549536" cy="4663439"/>
          </a:xfrm>
        </p:spPr>
        <p:txBody>
          <a:bodyPr>
            <a:normAutofit lnSpcReduction="10000"/>
          </a:bodyPr>
          <a:lstStyle/>
          <a:p>
            <a:pPr marL="0" indent="0" algn="just">
              <a:buNone/>
            </a:pPr>
            <a:r>
              <a:rPr lang="en-IN" sz="1400" b="1" dirty="0">
                <a:latin typeface="Times New Roman" pitchFamily="18" charset="0"/>
                <a:cs typeface="Times New Roman" pitchFamily="18" charset="0"/>
              </a:rPr>
              <a:t>Answer:</a:t>
            </a:r>
          </a:p>
          <a:p>
            <a:pPr marL="0" indent="0" algn="just">
              <a:lnSpc>
                <a:spcPct val="107000"/>
              </a:lnSpc>
              <a:spcAft>
                <a:spcPts val="800"/>
              </a:spcAft>
              <a:buNone/>
            </a:pPr>
            <a:r>
              <a:rPr lang="en-IN" sz="1400" b="1" kern="100" dirty="0">
                <a:effectLst/>
                <a:latin typeface="Times New Roman" pitchFamily="18" charset="0"/>
                <a:ea typeface="Calibri" panose="020F0502020204030204" pitchFamily="34" charset="0"/>
                <a:cs typeface="Times New Roman" pitchFamily="18" charset="0"/>
              </a:rPr>
              <a:t>SQL query: </a:t>
            </a:r>
            <a:r>
              <a:rPr lang="en-IN" sz="1400" kern="100" dirty="0">
                <a:effectLst/>
                <a:latin typeface="Times New Roman" pitchFamily="18" charset="0"/>
                <a:ea typeface="Calibri" panose="020F0502020204030204" pitchFamily="34" charset="0"/>
                <a:cs typeface="Times New Roman" pitchFamily="18" charset="0"/>
              </a:rPr>
              <a:t>SELECT </a:t>
            </a:r>
            <a:r>
              <a:rPr lang="en-IN" sz="1400" kern="100" dirty="0" err="1">
                <a:effectLst/>
                <a:latin typeface="Times New Roman" pitchFamily="18" charset="0"/>
                <a:ea typeface="Calibri" panose="020F0502020204030204" pitchFamily="34" charset="0"/>
                <a:cs typeface="Times New Roman" pitchFamily="18" charset="0"/>
              </a:rPr>
              <a:t>R.a</a:t>
            </a:r>
            <a:r>
              <a:rPr lang="en-IN" sz="1400" kern="100" dirty="0">
                <a:latin typeface="Times New Roman" pitchFamily="18" charset="0"/>
                <a:ea typeface="Calibri" panose="020F0502020204030204" pitchFamily="34" charset="0"/>
                <a:cs typeface="Times New Roman" pitchFamily="18" charset="0"/>
              </a:rPr>
              <a:t> </a:t>
            </a:r>
            <a:r>
              <a:rPr lang="en-IN" sz="1400" kern="100" dirty="0">
                <a:effectLst/>
                <a:latin typeface="Times New Roman" pitchFamily="18" charset="0"/>
                <a:ea typeface="Calibri" panose="020F0502020204030204" pitchFamily="34" charset="0"/>
                <a:cs typeface="Times New Roman" pitchFamily="18" charset="0"/>
              </a:rPr>
              <a:t>FROM R, S, U WHERE </a:t>
            </a:r>
            <a:r>
              <a:rPr lang="en-IN" sz="1400" kern="100" dirty="0" err="1">
                <a:effectLst/>
                <a:latin typeface="Times New Roman" pitchFamily="18" charset="0"/>
                <a:ea typeface="Calibri" panose="020F0502020204030204" pitchFamily="34" charset="0"/>
                <a:cs typeface="Times New Roman" pitchFamily="18" charset="0"/>
              </a:rPr>
              <a:t>R.b</a:t>
            </a:r>
            <a:r>
              <a:rPr lang="en-IN" sz="1400" kern="100" dirty="0">
                <a:effectLst/>
                <a:latin typeface="Times New Roman" pitchFamily="18" charset="0"/>
                <a:ea typeface="Calibri" panose="020F0502020204030204" pitchFamily="34" charset="0"/>
                <a:cs typeface="Times New Roman" pitchFamily="18" charset="0"/>
              </a:rPr>
              <a:t> = </a:t>
            </a:r>
            <a:r>
              <a:rPr lang="en-IN" sz="1400" kern="100" dirty="0" err="1">
                <a:effectLst/>
                <a:latin typeface="Times New Roman" pitchFamily="18" charset="0"/>
                <a:ea typeface="Calibri" panose="020F0502020204030204" pitchFamily="34" charset="0"/>
                <a:cs typeface="Times New Roman" pitchFamily="18" charset="0"/>
              </a:rPr>
              <a:t>S.b</a:t>
            </a:r>
            <a:r>
              <a:rPr lang="en-IN" sz="1400" kern="100" dirty="0">
                <a:effectLst/>
                <a:latin typeface="Times New Roman" pitchFamily="18" charset="0"/>
                <a:ea typeface="Calibri" panose="020F0502020204030204" pitchFamily="34" charset="0"/>
                <a:cs typeface="Times New Roman" pitchFamily="18" charset="0"/>
              </a:rPr>
              <a:t> AND </a:t>
            </a:r>
            <a:r>
              <a:rPr lang="en-IN" sz="1400" kern="100" dirty="0" err="1">
                <a:effectLst/>
                <a:latin typeface="Times New Roman" pitchFamily="18" charset="0"/>
                <a:ea typeface="Calibri" panose="020F0502020204030204" pitchFamily="34" charset="0"/>
                <a:cs typeface="Times New Roman" pitchFamily="18" charset="0"/>
              </a:rPr>
              <a:t>S.b</a:t>
            </a:r>
            <a:r>
              <a:rPr lang="en-IN" sz="1400" kern="100" dirty="0">
                <a:effectLst/>
                <a:latin typeface="Times New Roman" pitchFamily="18" charset="0"/>
                <a:ea typeface="Calibri" panose="020F0502020204030204" pitchFamily="34" charset="0"/>
                <a:cs typeface="Times New Roman" pitchFamily="18" charset="0"/>
              </a:rPr>
              <a:t> = </a:t>
            </a:r>
            <a:r>
              <a:rPr lang="en-IN" sz="1400" kern="100" dirty="0" err="1">
                <a:effectLst/>
                <a:latin typeface="Times New Roman" pitchFamily="18" charset="0"/>
                <a:ea typeface="Calibri" panose="020F0502020204030204" pitchFamily="34" charset="0"/>
                <a:cs typeface="Times New Roman" pitchFamily="18" charset="0"/>
              </a:rPr>
              <a:t>U.b</a:t>
            </a:r>
            <a:r>
              <a:rPr lang="en-IN" sz="1400" kern="100" dirty="0">
                <a:effectLst/>
                <a:latin typeface="Times New Roman" pitchFamily="18" charset="0"/>
                <a:ea typeface="Calibri" panose="020F0502020204030204" pitchFamily="34" charset="0"/>
                <a:cs typeface="Times New Roman" pitchFamily="18" charset="0"/>
              </a:rPr>
              <a:t> AND </a:t>
            </a:r>
            <a:r>
              <a:rPr lang="en-IN" sz="1400" kern="100" dirty="0" err="1">
                <a:effectLst/>
                <a:latin typeface="Times New Roman" pitchFamily="18" charset="0"/>
                <a:ea typeface="Calibri" panose="020F0502020204030204" pitchFamily="34" charset="0"/>
                <a:cs typeface="Times New Roman" pitchFamily="18" charset="0"/>
              </a:rPr>
              <a:t>U.e</a:t>
            </a:r>
            <a:r>
              <a:rPr lang="en-IN" sz="1400" kern="100" dirty="0">
                <a:effectLst/>
                <a:latin typeface="Times New Roman" pitchFamily="18" charset="0"/>
                <a:ea typeface="Calibri" panose="020F0502020204030204" pitchFamily="34" charset="0"/>
                <a:cs typeface="Times New Roman" pitchFamily="18" charset="0"/>
              </a:rPr>
              <a:t> = 6;</a:t>
            </a:r>
          </a:p>
          <a:p>
            <a:pPr marL="0" indent="0" algn="just">
              <a:lnSpc>
                <a:spcPct val="107000"/>
              </a:lnSpc>
              <a:spcAft>
                <a:spcPts val="800"/>
              </a:spcAft>
              <a:buNone/>
            </a:pPr>
            <a:r>
              <a:rPr lang="en-US" sz="1400" dirty="0">
                <a:latin typeface="Times New Roman" pitchFamily="18" charset="0"/>
                <a:cs typeface="Times New Roman" pitchFamily="18" charset="0"/>
              </a:rPr>
              <a:t>This query retrieves values of attribute a from the relation R where there are matching values of b in R, S, and U, and the corresponding value in U for attribute e is equal to 6.</a:t>
            </a:r>
          </a:p>
          <a:p>
            <a:pPr marL="0" indent="0" algn="just">
              <a:buNone/>
            </a:pPr>
            <a:r>
              <a:rPr lang="en-US" sz="1400" dirty="0">
                <a:latin typeface="Times New Roman" pitchFamily="18" charset="0"/>
                <a:cs typeface="Times New Roman" pitchFamily="18" charset="0"/>
              </a:rPr>
              <a:t>Now, let's </a:t>
            </a:r>
            <a:r>
              <a:rPr lang="en-US" sz="1400" dirty="0" err="1">
                <a:latin typeface="Times New Roman" pitchFamily="18" charset="0"/>
                <a:cs typeface="Times New Roman" pitchFamily="18" charset="0"/>
              </a:rPr>
              <a:t>analyse</a:t>
            </a:r>
            <a:r>
              <a:rPr lang="en-US" sz="1400" dirty="0">
                <a:latin typeface="Times New Roman" pitchFamily="18" charset="0"/>
                <a:cs typeface="Times New Roman" pitchFamily="18" charset="0"/>
              </a:rPr>
              <a:t> the two equivalent logical plans in relational algebra:</a:t>
            </a:r>
          </a:p>
          <a:p>
            <a:pPr marL="0" indent="0" algn="just">
              <a:buNone/>
            </a:pPr>
            <a:r>
              <a:rPr lang="en-US" sz="1400" dirty="0">
                <a:latin typeface="Times New Roman" pitchFamily="18" charset="0"/>
                <a:cs typeface="Times New Roman" pitchFamily="18" charset="0"/>
              </a:rPr>
              <a:t>I. πa(</a:t>
            </a:r>
            <a:r>
              <a:rPr lang="en-US" sz="1400" dirty="0" err="1">
                <a:latin typeface="Times New Roman" pitchFamily="18" charset="0"/>
                <a:cs typeface="Times New Roman" pitchFamily="18" charset="0"/>
              </a:rPr>
              <a:t>σc</a:t>
            </a:r>
            <a:r>
              <a:rPr lang="en-US" sz="1400" dirty="0">
                <a:latin typeface="Times New Roman" pitchFamily="18" charset="0"/>
                <a:cs typeface="Times New Roman" pitchFamily="18" charset="0"/>
              </a:rPr>
              <a:t>=3(</a:t>
            </a:r>
            <a:r>
              <a:rPr lang="en-US" sz="1400" dirty="0" err="1">
                <a:latin typeface="Times New Roman" pitchFamily="18" charset="0"/>
                <a:cs typeface="Times New Roman" pitchFamily="18" charset="0"/>
              </a:rPr>
              <a:t>R⋈b</a:t>
            </a:r>
            <a:r>
              <a:rPr lang="en-US" sz="1400" dirty="0">
                <a:latin typeface="Times New Roman" pitchFamily="18" charset="0"/>
                <a:cs typeface="Times New Roman" pitchFamily="18" charset="0"/>
              </a:rPr>
              <a:t>=b(S)))πa(</a:t>
            </a:r>
            <a:r>
              <a:rPr lang="en-US" sz="1400" dirty="0" err="1">
                <a:latin typeface="Times New Roman" pitchFamily="18" charset="0"/>
                <a:cs typeface="Times New Roman" pitchFamily="18" charset="0"/>
              </a:rPr>
              <a:t>σc</a:t>
            </a:r>
            <a:r>
              <a:rPr lang="en-US" sz="1400" dirty="0">
                <a:latin typeface="Times New Roman" pitchFamily="18" charset="0"/>
                <a:cs typeface="Times New Roman" pitchFamily="18" charset="0"/>
              </a:rPr>
              <a:t>=3(</a:t>
            </a:r>
            <a:r>
              <a:rPr lang="en-US" sz="1400" dirty="0" err="1">
                <a:latin typeface="Times New Roman" pitchFamily="18" charset="0"/>
                <a:cs typeface="Times New Roman" pitchFamily="18" charset="0"/>
              </a:rPr>
              <a:t>R⋈b</a:t>
            </a:r>
            <a:r>
              <a:rPr lang="en-US" sz="1400" dirty="0">
                <a:latin typeface="Times New Roman" pitchFamily="18" charset="0"/>
                <a:cs typeface="Times New Roman" pitchFamily="18" charset="0"/>
              </a:rPr>
              <a:t>=b(S))) </a:t>
            </a:r>
          </a:p>
          <a:p>
            <a:pPr marL="0" indent="0" algn="just">
              <a:buNone/>
            </a:pPr>
            <a:r>
              <a:rPr lang="en-US" sz="1400" dirty="0">
                <a:latin typeface="Times New Roman" pitchFamily="18" charset="0"/>
                <a:cs typeface="Times New Roman" pitchFamily="18" charset="0"/>
              </a:rPr>
              <a:t>II. πa(</a:t>
            </a:r>
            <a:r>
              <a:rPr lang="en-US" sz="1400" dirty="0" err="1">
                <a:latin typeface="Times New Roman" pitchFamily="18" charset="0"/>
                <a:cs typeface="Times New Roman" pitchFamily="18" charset="0"/>
              </a:rPr>
              <a:t>R⋈b</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bσc</a:t>
            </a:r>
            <a:r>
              <a:rPr lang="en-US" sz="1400" dirty="0">
                <a:latin typeface="Times New Roman" pitchFamily="18" charset="0"/>
                <a:cs typeface="Times New Roman" pitchFamily="18" charset="0"/>
              </a:rPr>
              <a:t>=3(S))πa(</a:t>
            </a:r>
            <a:r>
              <a:rPr lang="en-US" sz="1400" dirty="0" err="1">
                <a:latin typeface="Times New Roman" pitchFamily="18" charset="0"/>
                <a:cs typeface="Times New Roman" pitchFamily="18" charset="0"/>
              </a:rPr>
              <a:t>R⋈b</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bσc</a:t>
            </a:r>
            <a:r>
              <a:rPr lang="en-US" sz="1400" dirty="0">
                <a:latin typeface="Times New Roman" pitchFamily="18" charset="0"/>
                <a:cs typeface="Times New Roman" pitchFamily="18" charset="0"/>
              </a:rPr>
              <a:t>=3(S))</a:t>
            </a:r>
          </a:p>
          <a:p>
            <a:pPr marL="0" indent="0" algn="just">
              <a:buNone/>
            </a:pPr>
            <a:r>
              <a:rPr lang="en-US" sz="1400" dirty="0">
                <a:latin typeface="Times New Roman" pitchFamily="18" charset="0"/>
                <a:cs typeface="Times New Roman" pitchFamily="18" charset="0"/>
              </a:rPr>
              <a:t>In Plan I, the selection (</a:t>
            </a:r>
            <a:r>
              <a:rPr lang="en-US" sz="1400" dirty="0" err="1">
                <a:latin typeface="Times New Roman" pitchFamily="18" charset="0"/>
                <a:cs typeface="Times New Roman" pitchFamily="18" charset="0"/>
              </a:rPr>
              <a:t>σc</a:t>
            </a:r>
            <a:r>
              <a:rPr lang="en-US" sz="1400" dirty="0">
                <a:latin typeface="Times New Roman" pitchFamily="18" charset="0"/>
                <a:cs typeface="Times New Roman" pitchFamily="18" charset="0"/>
              </a:rPr>
              <a:t>=3(</a:t>
            </a:r>
            <a:r>
              <a:rPr lang="en-US" sz="1400" dirty="0" err="1">
                <a:latin typeface="Times New Roman" pitchFamily="18" charset="0"/>
                <a:cs typeface="Times New Roman" pitchFamily="18" charset="0"/>
              </a:rPr>
              <a:t>R⋈b</a:t>
            </a:r>
            <a:r>
              <a:rPr lang="en-US" sz="1400" dirty="0">
                <a:latin typeface="Times New Roman" pitchFamily="18" charset="0"/>
                <a:cs typeface="Times New Roman" pitchFamily="18" charset="0"/>
              </a:rPr>
              <a:t>=b(S))</a:t>
            </a:r>
            <a:r>
              <a:rPr lang="en-US" sz="1400" dirty="0" err="1">
                <a:latin typeface="Times New Roman" pitchFamily="18" charset="0"/>
                <a:cs typeface="Times New Roman" pitchFamily="18" charset="0"/>
              </a:rPr>
              <a:t>σc</a:t>
            </a:r>
            <a:r>
              <a:rPr lang="en-US" sz="1400" dirty="0">
                <a:latin typeface="Times New Roman" pitchFamily="18" charset="0"/>
                <a:cs typeface="Times New Roman" pitchFamily="18" charset="0"/>
              </a:rPr>
              <a:t>=3(</a:t>
            </a:r>
            <a:r>
              <a:rPr lang="en-US" sz="1400" dirty="0" err="1">
                <a:latin typeface="Times New Roman" pitchFamily="18" charset="0"/>
                <a:cs typeface="Times New Roman" pitchFamily="18" charset="0"/>
              </a:rPr>
              <a:t>R⋈b</a:t>
            </a:r>
            <a:r>
              <a:rPr lang="en-US" sz="1400" dirty="0">
                <a:latin typeface="Times New Roman" pitchFamily="18" charset="0"/>
                <a:cs typeface="Times New Roman" pitchFamily="18" charset="0"/>
              </a:rPr>
              <a:t>=b(S))) is performed first, and then the projection (πaπa) is applied. This plan retrieves tuples from the join of RR and SS where bb matches and then selects only those where cc is equal to 3.</a:t>
            </a:r>
          </a:p>
          <a:p>
            <a:pPr marL="0" indent="0" algn="just">
              <a:buNone/>
            </a:pPr>
            <a:r>
              <a:rPr lang="en-IN" sz="1400" dirty="0">
                <a:effectLst/>
                <a:latin typeface="Times New Roman" pitchFamily="18" charset="0"/>
                <a:ea typeface="Times New Roman" panose="02020603050405020304" pitchFamily="18" charset="0"/>
                <a:cs typeface="Times New Roman" pitchFamily="18" charset="0"/>
              </a:rPr>
              <a:t>In Plan II, the projection (πaπa​) is applied first, and then the selection (</a:t>
            </a:r>
            <a:r>
              <a:rPr lang="en-IN" sz="1400" dirty="0" err="1">
                <a:effectLst/>
                <a:latin typeface="Times New Roman" pitchFamily="18" charset="0"/>
                <a:ea typeface="Times New Roman" panose="02020603050405020304" pitchFamily="18" charset="0"/>
                <a:cs typeface="Times New Roman" pitchFamily="18" charset="0"/>
              </a:rPr>
              <a:t>σc</a:t>
            </a:r>
            <a:r>
              <a:rPr lang="en-IN" sz="1400" dirty="0">
                <a:effectLst/>
                <a:latin typeface="Times New Roman" pitchFamily="18" charset="0"/>
                <a:ea typeface="Times New Roman" panose="02020603050405020304" pitchFamily="18" charset="0"/>
                <a:cs typeface="Times New Roman" pitchFamily="18" charset="0"/>
              </a:rPr>
              <a:t>=3(S)</a:t>
            </a:r>
            <a:r>
              <a:rPr lang="en-IN" sz="1400" dirty="0" err="1">
                <a:effectLst/>
                <a:latin typeface="Times New Roman" pitchFamily="18" charset="0"/>
                <a:ea typeface="Times New Roman" panose="02020603050405020304" pitchFamily="18" charset="0"/>
                <a:cs typeface="Times New Roman" pitchFamily="18" charset="0"/>
              </a:rPr>
              <a:t>σc</a:t>
            </a:r>
            <a:r>
              <a:rPr lang="en-IN" sz="1400" dirty="0">
                <a:effectLst/>
                <a:latin typeface="Times New Roman" pitchFamily="18" charset="0"/>
                <a:ea typeface="Times New Roman" panose="02020603050405020304" pitchFamily="18" charset="0"/>
                <a:cs typeface="Times New Roman" pitchFamily="18" charset="0"/>
              </a:rPr>
              <a:t>=3​(S)) is performed. This plan retrieves all tuples from SS where cc is equal to 3 and then performs the join with RR based on matching values of bb.</a:t>
            </a: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IN" sz="21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sp>
        <p:nvSpPr>
          <p:cNvPr id="4" name="Content Placeholder 3">
            <a:extLst>
              <a:ext uri="{FF2B5EF4-FFF2-40B4-BE49-F238E27FC236}">
                <a16:creationId xmlns="" xmlns:a16="http://schemas.microsoft.com/office/drawing/2014/main" id="{DAC941E8-525B-39B7-34DA-EAB1168CD660}"/>
              </a:ext>
            </a:extLst>
          </p:cNvPr>
          <p:cNvSpPr>
            <a:spLocks noGrp="1"/>
          </p:cNvSpPr>
          <p:nvPr>
            <p:ph sz="half" idx="2"/>
          </p:nvPr>
        </p:nvSpPr>
        <p:spPr>
          <a:xfrm>
            <a:off x="6172202" y="1825624"/>
            <a:ext cx="5388427" cy="4287793"/>
          </a:xfrm>
        </p:spPr>
        <p:txBody>
          <a:bodyPr>
            <a:normAutofit lnSpcReduction="10000"/>
          </a:bodyPr>
          <a:lstStyle/>
          <a:p>
            <a:pPr marL="0" indent="0" algn="just">
              <a:buNone/>
            </a:pPr>
            <a:r>
              <a:rPr lang="en-IN" sz="1600" dirty="0">
                <a:effectLst/>
                <a:latin typeface="Times New Roman" pitchFamily="18" charset="0"/>
                <a:ea typeface="Times New Roman" panose="02020603050405020304" pitchFamily="18" charset="0"/>
                <a:cs typeface="Times New Roman" pitchFamily="18" charset="0"/>
              </a:rPr>
              <a:t>Generally, the efficiency of a query plan depends on various factors, including the size of relations involved and the selectivity of conditions. In many cases, the query optimizer of a relational database management system (RDBMS) can choose the most efficient plan based on statistics about the tables.</a:t>
            </a:r>
          </a:p>
          <a:p>
            <a:pPr marL="0" indent="0" algn="just">
              <a:buNone/>
            </a:pPr>
            <a:r>
              <a:rPr lang="en-IN" sz="1600" dirty="0">
                <a:effectLst/>
                <a:latin typeface="Times New Roman" pitchFamily="18" charset="0"/>
                <a:ea typeface="Times New Roman" panose="02020603050405020304" pitchFamily="18" charset="0"/>
                <a:cs typeface="Times New Roman" pitchFamily="18" charset="0"/>
              </a:rPr>
              <a:t>However, considering the given plans without specific statistics:</a:t>
            </a:r>
          </a:p>
          <a:p>
            <a:pPr lvl="0" algn="just">
              <a:buSzPts val="1000"/>
              <a:buFont typeface="Wingdings" panose="05000000000000000000" pitchFamily="2" charset="2"/>
              <a:buChar char="Ø"/>
              <a:tabLst>
                <a:tab pos="457200" algn="l"/>
              </a:tabLst>
            </a:pPr>
            <a:r>
              <a:rPr lang="en-IN" sz="1600" dirty="0">
                <a:effectLst/>
                <a:latin typeface="Times New Roman" pitchFamily="18" charset="0"/>
                <a:ea typeface="Times New Roman" panose="02020603050405020304" pitchFamily="18" charset="0"/>
                <a:cs typeface="Times New Roman" pitchFamily="18" charset="0"/>
              </a:rPr>
              <a:t>Plan I might be more efficient if the selection (</a:t>
            </a:r>
            <a:r>
              <a:rPr lang="en-IN" sz="1600" dirty="0" err="1">
                <a:effectLst/>
                <a:latin typeface="Times New Roman" pitchFamily="18" charset="0"/>
                <a:ea typeface="Times New Roman" panose="02020603050405020304" pitchFamily="18" charset="0"/>
                <a:cs typeface="Times New Roman" pitchFamily="18" charset="0"/>
              </a:rPr>
              <a:t>σc</a:t>
            </a:r>
            <a:r>
              <a:rPr lang="en-IN" sz="1600" dirty="0">
                <a:effectLst/>
                <a:latin typeface="Times New Roman" pitchFamily="18" charset="0"/>
                <a:ea typeface="Times New Roman" panose="02020603050405020304" pitchFamily="18" charset="0"/>
                <a:cs typeface="Times New Roman" pitchFamily="18" charset="0"/>
              </a:rPr>
              <a:t>=3(</a:t>
            </a:r>
            <a:r>
              <a:rPr lang="en-IN" sz="1600" dirty="0" err="1">
                <a:effectLst/>
                <a:latin typeface="Times New Roman" pitchFamily="18" charset="0"/>
                <a:ea typeface="Times New Roman" panose="02020603050405020304" pitchFamily="18" charset="0"/>
                <a:cs typeface="Times New Roman" pitchFamily="18" charset="0"/>
              </a:rPr>
              <a:t>R⋈b</a:t>
            </a:r>
            <a:r>
              <a:rPr lang="en-IN" sz="1600" dirty="0">
                <a:effectLst/>
                <a:latin typeface="Times New Roman" pitchFamily="18" charset="0"/>
                <a:ea typeface="Times New Roman" panose="02020603050405020304" pitchFamily="18" charset="0"/>
                <a:cs typeface="Times New Roman" pitchFamily="18" charset="0"/>
              </a:rPr>
              <a:t>=b(S))</a:t>
            </a:r>
            <a:r>
              <a:rPr lang="en-IN" sz="1600" dirty="0" err="1">
                <a:effectLst/>
                <a:latin typeface="Times New Roman" pitchFamily="18" charset="0"/>
                <a:ea typeface="Times New Roman" panose="02020603050405020304" pitchFamily="18" charset="0"/>
                <a:cs typeface="Times New Roman" pitchFamily="18" charset="0"/>
              </a:rPr>
              <a:t>σc</a:t>
            </a:r>
            <a:r>
              <a:rPr lang="en-IN" sz="1600" dirty="0">
                <a:effectLst/>
                <a:latin typeface="Times New Roman" pitchFamily="18" charset="0"/>
                <a:ea typeface="Times New Roman" panose="02020603050405020304" pitchFamily="18" charset="0"/>
                <a:cs typeface="Times New Roman" pitchFamily="18" charset="0"/>
              </a:rPr>
              <a:t>=3​(</a:t>
            </a:r>
            <a:r>
              <a:rPr lang="en-IN" sz="1600" dirty="0" err="1">
                <a:effectLst/>
                <a:latin typeface="Times New Roman" pitchFamily="18" charset="0"/>
                <a:ea typeface="Times New Roman" panose="02020603050405020304" pitchFamily="18" charset="0"/>
                <a:cs typeface="Times New Roman" pitchFamily="18" charset="0"/>
              </a:rPr>
              <a:t>R⋈b</a:t>
            </a:r>
            <a:r>
              <a:rPr lang="en-IN" sz="1600" dirty="0">
                <a:effectLst/>
                <a:latin typeface="Times New Roman" pitchFamily="18" charset="0"/>
                <a:ea typeface="Times New Roman" panose="02020603050405020304" pitchFamily="18" charset="0"/>
                <a:cs typeface="Times New Roman" pitchFamily="18" charset="0"/>
              </a:rPr>
              <a:t>​=b(S))) significantly reduces the number of tuples before the projection.</a:t>
            </a:r>
          </a:p>
          <a:p>
            <a:pPr lvl="0" algn="just">
              <a:buSzPts val="1000"/>
              <a:buFont typeface="Wingdings" panose="05000000000000000000" pitchFamily="2" charset="2"/>
              <a:buChar char="Ø"/>
              <a:tabLst>
                <a:tab pos="457200" algn="l"/>
              </a:tabLst>
            </a:pPr>
            <a:r>
              <a:rPr lang="en-IN" sz="1600" dirty="0">
                <a:effectLst/>
                <a:latin typeface="Times New Roman" pitchFamily="18" charset="0"/>
                <a:ea typeface="Times New Roman" panose="02020603050405020304" pitchFamily="18" charset="0"/>
                <a:cs typeface="Times New Roman" pitchFamily="18" charset="0"/>
              </a:rPr>
              <a:t>Plan II might be more efficient if the projection (πa(</a:t>
            </a:r>
            <a:r>
              <a:rPr lang="en-IN" sz="1600" dirty="0" err="1">
                <a:effectLst/>
                <a:latin typeface="Times New Roman" pitchFamily="18" charset="0"/>
                <a:ea typeface="Times New Roman" panose="02020603050405020304" pitchFamily="18" charset="0"/>
                <a:cs typeface="Times New Roman" pitchFamily="18" charset="0"/>
              </a:rPr>
              <a:t>R⋈b</a:t>
            </a:r>
            <a:r>
              <a:rPr lang="en-IN" sz="1600" dirty="0">
                <a:effectLst/>
                <a:latin typeface="Times New Roman" pitchFamily="18" charset="0"/>
                <a:ea typeface="Times New Roman" panose="02020603050405020304" pitchFamily="18" charset="0"/>
                <a:cs typeface="Times New Roman" pitchFamily="18" charset="0"/>
              </a:rPr>
              <a:t>=</a:t>
            </a:r>
            <a:r>
              <a:rPr lang="en-IN" sz="1600" dirty="0" err="1">
                <a:effectLst/>
                <a:latin typeface="Times New Roman" pitchFamily="18" charset="0"/>
                <a:ea typeface="Times New Roman" panose="02020603050405020304" pitchFamily="18" charset="0"/>
                <a:cs typeface="Times New Roman" pitchFamily="18" charset="0"/>
              </a:rPr>
              <a:t>bσc</a:t>
            </a:r>
            <a:r>
              <a:rPr lang="en-IN" sz="1600" dirty="0">
                <a:effectLst/>
                <a:latin typeface="Times New Roman" pitchFamily="18" charset="0"/>
                <a:ea typeface="Times New Roman" panose="02020603050405020304" pitchFamily="18" charset="0"/>
                <a:cs typeface="Times New Roman" pitchFamily="18" charset="0"/>
              </a:rPr>
              <a:t>=3(S))πa​(</a:t>
            </a:r>
            <a:r>
              <a:rPr lang="en-IN" sz="1600" dirty="0" err="1">
                <a:effectLst/>
                <a:latin typeface="Times New Roman" pitchFamily="18" charset="0"/>
                <a:ea typeface="Times New Roman" panose="02020603050405020304" pitchFamily="18" charset="0"/>
                <a:cs typeface="Times New Roman" pitchFamily="18" charset="0"/>
              </a:rPr>
              <a:t>R⋈b</a:t>
            </a:r>
            <a:r>
              <a:rPr lang="en-IN" sz="1600" dirty="0">
                <a:effectLst/>
                <a:latin typeface="Times New Roman" pitchFamily="18" charset="0"/>
                <a:ea typeface="Times New Roman" panose="02020603050405020304" pitchFamily="18" charset="0"/>
                <a:cs typeface="Times New Roman" pitchFamily="18" charset="0"/>
              </a:rPr>
              <a:t>​=</a:t>
            </a:r>
            <a:r>
              <a:rPr lang="en-IN" sz="1600" dirty="0" err="1">
                <a:effectLst/>
                <a:latin typeface="Times New Roman" pitchFamily="18" charset="0"/>
                <a:ea typeface="Times New Roman" panose="02020603050405020304" pitchFamily="18" charset="0"/>
                <a:cs typeface="Times New Roman" pitchFamily="18" charset="0"/>
              </a:rPr>
              <a:t>bσc</a:t>
            </a:r>
            <a:r>
              <a:rPr lang="en-IN" sz="1600" dirty="0">
                <a:effectLst/>
                <a:latin typeface="Times New Roman" pitchFamily="18" charset="0"/>
                <a:ea typeface="Times New Roman" panose="02020603050405020304" pitchFamily="18" charset="0"/>
                <a:cs typeface="Times New Roman" pitchFamily="18" charset="0"/>
              </a:rPr>
              <a:t>=3​(S))) reduces the size of the join result significantly before projecting.</a:t>
            </a:r>
          </a:p>
          <a:p>
            <a:pPr marL="0" indent="0" algn="just">
              <a:buNone/>
            </a:pPr>
            <a:r>
              <a:rPr lang="en-IN" sz="1600" dirty="0">
                <a:effectLst/>
                <a:latin typeface="Times New Roman" pitchFamily="18" charset="0"/>
                <a:ea typeface="Times New Roman" panose="02020603050405020304" pitchFamily="18" charset="0"/>
                <a:cs typeface="Times New Roman" pitchFamily="18" charset="0"/>
              </a:rPr>
              <a:t>In practice, the efficiency can vary based on the data distribution and the specific characteristics of the tables. The database optimizer is typically responsible for choosing the most efficient execution plan based on these factors.</a:t>
            </a:r>
          </a:p>
          <a:p>
            <a:endParaRPr lang="en-IN" dirty="0"/>
          </a:p>
        </p:txBody>
      </p:sp>
    </p:spTree>
    <p:extLst>
      <p:ext uri="{BB962C8B-B14F-4D97-AF65-F5344CB8AC3E}">
        <p14:creationId xmlns="" xmlns:p14="http://schemas.microsoft.com/office/powerpoint/2010/main" val="350077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67DC3F-602F-18B6-4801-7349768514EA}"/>
              </a:ext>
            </a:extLst>
          </p:cNvPr>
          <p:cNvSpPr>
            <a:spLocks noGrp="1"/>
          </p:cNvSpPr>
          <p:nvPr>
            <p:ph type="title"/>
          </p:nvPr>
        </p:nvSpPr>
        <p:spPr/>
        <p:txBody>
          <a:bodyPr>
            <a:normAutofit fontScale="90000"/>
          </a:bodyPr>
          <a:lstStyle/>
          <a:p>
            <a:pPr algn="ctr">
              <a:lnSpc>
                <a:spcPct val="100000"/>
              </a:lnSpc>
            </a:pPr>
            <a:r>
              <a:rPr lang="en-IN" sz="2800" b="1" dirty="0">
                <a:latin typeface="Times New Roman" panose="02020603050405020304" pitchFamily="18" charset="0"/>
                <a:cs typeface="Times New Roman" panose="02020603050405020304" pitchFamily="18" charset="0"/>
              </a:rPr>
              <a:t>Question6:</a:t>
            </a:r>
            <a:br>
              <a:rPr lang="en-IN" sz="2800" b="1" dirty="0">
                <a:latin typeface="Times New Roman" panose="02020603050405020304" pitchFamily="18" charset="0"/>
                <a:cs typeface="Times New Roman" panose="02020603050405020304" pitchFamily="18" charset="0"/>
              </a:rPr>
            </a:br>
            <a:r>
              <a:rPr lang="en-US" sz="2000" dirty="0">
                <a:latin typeface="Times New Roman" pitchFamily="18" charset="0"/>
                <a:cs typeface="Times New Roman" pitchFamily="18" charset="0"/>
              </a:rPr>
              <a:t>In the vectorized processing model, each operator that receives input from multiple children requires multi-threaded execution to generate the Next() output tuples from each child. True or False? Explain your reason.</a:t>
            </a:r>
            <a:r>
              <a:rPr lang="en-IN" sz="2000" b="1" dirty="0">
                <a:latin typeface="Times New Roman" pitchFamily="18" charset="0"/>
                <a:cs typeface="Times New Roman" pitchFamily="18" charset="0"/>
              </a:rPr>
              <a:t/>
            </a:r>
            <a:br>
              <a:rPr lang="en-IN" sz="2000" b="1" dirty="0">
                <a:latin typeface="Times New Roman" pitchFamily="18" charset="0"/>
                <a:cs typeface="Times New Roman" pitchFamily="18" charset="0"/>
              </a:rPr>
            </a:br>
            <a:endParaRPr lang="en-IN" sz="20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E2084C6-F9B4-A738-E39E-EE84EC0389A1}"/>
              </a:ext>
            </a:extLst>
          </p:cNvPr>
          <p:cNvSpPr>
            <a:spLocks noGrp="1"/>
          </p:cNvSpPr>
          <p:nvPr>
            <p:ph sz="half" idx="1"/>
          </p:nvPr>
        </p:nvSpPr>
        <p:spPr>
          <a:xfrm>
            <a:off x="838200" y="1593669"/>
            <a:ext cx="5181600" cy="4583294"/>
          </a:xfrm>
        </p:spPr>
        <p:txBody>
          <a:bodyPr>
            <a:normAutofit/>
          </a:bodyPr>
          <a:lstStyle/>
          <a:p>
            <a:pPr marL="0" indent="0" algn="just">
              <a:buNone/>
            </a:pPr>
            <a:r>
              <a:rPr lang="en-IN" sz="1600" b="1" dirty="0">
                <a:latin typeface="Times New Roman" panose="02020603050405020304" pitchFamily="18" charset="0"/>
                <a:cs typeface="Times New Roman" panose="02020603050405020304" pitchFamily="18" charset="0"/>
              </a:rPr>
              <a:t>Answer:</a:t>
            </a:r>
          </a:p>
          <a:p>
            <a:pPr marL="0" indent="0" algn="just">
              <a:buNone/>
            </a:pPr>
            <a:r>
              <a:rPr lang="en-IN" sz="1600" dirty="0">
                <a:effectLst/>
                <a:latin typeface="Times New Roman" panose="02020603050405020304" pitchFamily="18" charset="0"/>
                <a:ea typeface="Times New Roman" panose="02020603050405020304" pitchFamily="18" charset="0"/>
              </a:rPr>
              <a:t>The answer is false. In the vectorized processing model, the focus is on processing batches of data (vectors) rather than individual tuples. The idea is to take advantage of modern hardware architectures, such as SIMD (Single Instruction, Multiple Data) instructions, to process multiple data elements simultaneously.</a:t>
            </a:r>
          </a:p>
          <a:p>
            <a:pPr marL="0" indent="0" algn="just">
              <a:buNone/>
            </a:pPr>
            <a:r>
              <a:rPr lang="en-IN" sz="1600" dirty="0">
                <a:effectLst/>
                <a:latin typeface="Times New Roman" panose="02020603050405020304" pitchFamily="18" charset="0"/>
                <a:ea typeface="Times New Roman" panose="02020603050405020304" pitchFamily="18" charset="0"/>
              </a:rPr>
              <a:t>In a vectorized processing model, operators are designed to work on entire batches of data at once, and this can lead to improved performance compared to row-wise processing. However, this does not necessarily imply that multi-threaded execution is required for operators that receive input from multiple children.</a:t>
            </a:r>
          </a:p>
          <a:p>
            <a:pPr marL="0" indent="0" algn="jus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decision to use multi-threading depends on various factors, including the architecture of the system, the characteristics of the workload, and the specific implementation of the database system. Some vectorized databases may use multi-threading to parallelize the</a:t>
            </a:r>
            <a:endParaRPr lang="en-IN" sz="1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 xmlns:a16="http://schemas.microsoft.com/office/drawing/2014/main" id="{21D91F7C-D8D0-FB43-ACD1-C376AEFAF551}"/>
              </a:ext>
            </a:extLst>
          </p:cNvPr>
          <p:cNvSpPr>
            <a:spLocks noGrp="1"/>
          </p:cNvSpPr>
          <p:nvPr>
            <p:ph sz="half" idx="2"/>
          </p:nvPr>
        </p:nvSpPr>
        <p:spPr>
          <a:xfrm>
            <a:off x="6172202" y="1831415"/>
            <a:ext cx="5181600" cy="4351338"/>
          </a:xfrm>
        </p:spPr>
        <p:txBody>
          <a:bodyPr>
            <a:normAutofit/>
          </a:bodyPr>
          <a:lstStyle/>
          <a:p>
            <a:pPr marL="0" indent="0" algn="just">
              <a:buNone/>
            </a:pPr>
            <a:r>
              <a:rPr lang="en-IN" sz="1600" dirty="0">
                <a:effectLst/>
                <a:latin typeface="Times New Roman" panose="02020603050405020304" pitchFamily="18" charset="0"/>
                <a:ea typeface="Times New Roman" panose="02020603050405020304" pitchFamily="18" charset="0"/>
              </a:rPr>
              <a:t>processing of different batches or to concurrently process data from multiple sources, but it's not a strict requirement of the vectorized processing model itself.</a:t>
            </a:r>
          </a:p>
          <a:p>
            <a:pPr marL="0" indent="0" algn="just">
              <a:buNone/>
            </a:pPr>
            <a:r>
              <a:rPr lang="en-IN" sz="1600" dirty="0">
                <a:effectLst/>
                <a:latin typeface="Times New Roman" panose="02020603050405020304" pitchFamily="18" charset="0"/>
                <a:ea typeface="Times New Roman" panose="02020603050405020304" pitchFamily="18" charset="0"/>
              </a:rPr>
              <a:t>Therefore, whether an operator requires multi-threaded execution depends on the specific implementation and optimization strategies chosen by the database system, and it's not an inherent characteristic of the vectorized processing model.</a:t>
            </a:r>
          </a:p>
          <a:p>
            <a:pPr marL="0" indent="0">
              <a:buNone/>
            </a:pPr>
            <a:endParaRPr lang="en-IN" dirty="0"/>
          </a:p>
        </p:txBody>
      </p:sp>
    </p:spTree>
    <p:extLst>
      <p:ext uri="{BB962C8B-B14F-4D97-AF65-F5344CB8AC3E}">
        <p14:creationId xmlns="" xmlns:p14="http://schemas.microsoft.com/office/powerpoint/2010/main" val="371721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BF3376-C4DC-6F14-D4D9-891C913D652E}"/>
              </a:ext>
            </a:extLst>
          </p:cNvPr>
          <p:cNvSpPr>
            <a:spLocks noGrp="1"/>
          </p:cNvSpPr>
          <p:nvPr>
            <p:ph type="title"/>
          </p:nvPr>
        </p:nvSpPr>
        <p:spPr>
          <a:xfrm>
            <a:off x="838200" y="365126"/>
            <a:ext cx="10515600" cy="993412"/>
          </a:xfrm>
        </p:spPr>
        <p:txBody>
          <a:bodyPr>
            <a:normAutofit fontScale="90000"/>
          </a:bodyPr>
          <a:lstStyle/>
          <a:p>
            <a:pPr algn="ctr"/>
            <a:r>
              <a:rPr lang="en-IN" sz="2800" b="1" dirty="0">
                <a:latin typeface="Times New Roman" panose="02020603050405020304" pitchFamily="18" charset="0"/>
                <a:cs typeface="Times New Roman" panose="02020603050405020304" pitchFamily="18" charset="0"/>
              </a:rPr>
              <a:t>Question7:</a:t>
            </a:r>
            <a:br>
              <a:rPr lang="en-IN" sz="2800" b="1" dirty="0">
                <a:latin typeface="Times New Roman" panose="02020603050405020304" pitchFamily="18" charset="0"/>
                <a:cs typeface="Times New Roman" panose="02020603050405020304" pitchFamily="18" charset="0"/>
              </a:rPr>
            </a:br>
            <a:r>
              <a:rPr lang="en-US" sz="2200" dirty="0">
                <a:latin typeface="Times New Roman" pitchFamily="18" charset="0"/>
                <a:cs typeface="Times New Roman" pitchFamily="18" charset="0"/>
              </a:rPr>
              <a:t>How can you optimize a Hash join algorithm?</a:t>
            </a:r>
            <a:r>
              <a:rPr lang="en-IN" sz="2200" dirty="0">
                <a:latin typeface="Times New Roman" pitchFamily="18" charset="0"/>
                <a:cs typeface="Times New Roman" pitchFamily="18" charset="0"/>
              </a:rPr>
              <a:t/>
            </a:r>
            <a:br>
              <a:rPr lang="en-IN" sz="2200" dirty="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79A095A-157A-EBE8-1C6A-CC9F24E86376}"/>
              </a:ext>
            </a:extLst>
          </p:cNvPr>
          <p:cNvSpPr>
            <a:spLocks noGrp="1"/>
          </p:cNvSpPr>
          <p:nvPr>
            <p:ph sz="half" idx="1"/>
          </p:nvPr>
        </p:nvSpPr>
        <p:spPr>
          <a:xfrm>
            <a:off x="195944" y="1358538"/>
            <a:ext cx="5786846" cy="4934686"/>
          </a:xfrm>
        </p:spPr>
        <p:txBody>
          <a:bodyPr>
            <a:normAutofit lnSpcReduction="10000"/>
          </a:bodyPr>
          <a:lstStyle/>
          <a:p>
            <a:pPr marL="0" indent="0" algn="just">
              <a:buNone/>
            </a:pPr>
            <a:r>
              <a:rPr lang="en-IN" sz="1600" b="1" dirty="0">
                <a:latin typeface="Times New Roman" panose="02020603050405020304" pitchFamily="18" charset="0"/>
                <a:cs typeface="Times New Roman" panose="02020603050405020304" pitchFamily="18" charset="0"/>
              </a:rPr>
              <a:t>Answer:</a:t>
            </a:r>
          </a:p>
          <a:p>
            <a:pPr marL="0" indent="0" algn="just">
              <a:buNone/>
            </a:pPr>
            <a:r>
              <a:rPr lang="en-IN" sz="1600" dirty="0">
                <a:effectLst/>
                <a:latin typeface="Times New Roman" panose="02020603050405020304" pitchFamily="18" charset="0"/>
                <a:ea typeface="Times New Roman" panose="02020603050405020304" pitchFamily="18" charset="0"/>
              </a:rPr>
              <a:t>Several strategies can be employed to optimize a Hash join algorithm, enhancing its efficiency and performance:</a:t>
            </a:r>
          </a:p>
          <a:p>
            <a:pPr lvl="0" algn="just">
              <a:buFont typeface="Wingdings" panose="05000000000000000000" pitchFamily="2" charset="2"/>
              <a:buChar char="Ø"/>
            </a:pPr>
            <a:r>
              <a:rPr lang="en-IN" sz="1600" b="1" dirty="0">
                <a:effectLst/>
                <a:latin typeface="Times New Roman" panose="02020603050405020304" pitchFamily="18" charset="0"/>
                <a:ea typeface="Times New Roman" panose="02020603050405020304" pitchFamily="18" charset="0"/>
              </a:rPr>
              <a:t>Careful Join Condition Selection:</a:t>
            </a:r>
            <a:r>
              <a:rPr lang="en-IN" sz="1600" dirty="0">
                <a:effectLst/>
                <a:latin typeface="Times New Roman" panose="02020603050405020304" pitchFamily="18" charset="0"/>
                <a:ea typeface="Times New Roman" panose="02020603050405020304" pitchFamily="18" charset="0"/>
              </a:rPr>
              <a:t> The choice of join condition significantly impacts the hash join's performance. Selecting a join condition with high selectivity, meaning it produces a smaller number of matching tuples, reduces the overall processing burden.</a:t>
            </a:r>
          </a:p>
          <a:p>
            <a:pPr lvl="0" algn="just">
              <a:buFont typeface="Wingdings" panose="05000000000000000000" pitchFamily="2" charset="2"/>
              <a:buChar char="Ø"/>
            </a:pPr>
            <a:r>
              <a:rPr lang="en-IN" sz="1600" b="1" dirty="0">
                <a:effectLst/>
                <a:latin typeface="Times New Roman" panose="02020603050405020304" pitchFamily="18" charset="0"/>
                <a:ea typeface="Times New Roman" panose="02020603050405020304" pitchFamily="18" charset="0"/>
              </a:rPr>
              <a:t>Hash Function Selection:</a:t>
            </a:r>
            <a:r>
              <a:rPr lang="en-IN" sz="1600" dirty="0">
                <a:effectLst/>
                <a:latin typeface="Times New Roman" panose="02020603050405020304" pitchFamily="18" charset="0"/>
                <a:ea typeface="Times New Roman" panose="02020603050405020304" pitchFamily="18" charset="0"/>
              </a:rPr>
              <a:t> Choosing an appropriate hash function is crucial for distributing join keys evenly across hash buckets, minimizing collisions and maximizing hash table utilization. Popular hash functions include Murmur Hash and MD5.</a:t>
            </a:r>
          </a:p>
          <a:p>
            <a:pPr lvl="0" algn="just">
              <a:buFont typeface="Wingdings" panose="05000000000000000000" pitchFamily="2" charset="2"/>
              <a:buChar char="Ø"/>
            </a:pPr>
            <a:r>
              <a:rPr lang="en-IN" sz="1600" b="1" dirty="0">
                <a:effectLst/>
                <a:latin typeface="Times New Roman" panose="02020603050405020304" pitchFamily="18" charset="0"/>
                <a:ea typeface="Times New Roman" panose="02020603050405020304" pitchFamily="18" charset="0"/>
              </a:rPr>
              <a:t>Bucket Size Optimization:</a:t>
            </a:r>
            <a:r>
              <a:rPr lang="en-IN" sz="1600" dirty="0">
                <a:effectLst/>
                <a:latin typeface="Times New Roman" panose="02020603050405020304" pitchFamily="18" charset="0"/>
                <a:ea typeface="Times New Roman" panose="02020603050405020304" pitchFamily="18" charset="0"/>
              </a:rPr>
              <a:t> Adjusting the bucket size can influence the hash join's performance. Larger buckets can reduce the number of overflow buckets, while smaller buckets can minimize the risk of collisions.</a:t>
            </a:r>
          </a:p>
          <a:p>
            <a:pPr algn="just">
              <a:buFont typeface="Wingdings" panose="05000000000000000000" pitchFamily="2" charset="2"/>
              <a:buChar char="Ø"/>
            </a:pPr>
            <a:r>
              <a:rPr lang="en-IN" sz="1600" b="1" dirty="0">
                <a:effectLst/>
                <a:latin typeface="Times New Roman" panose="02020603050405020304" pitchFamily="18" charset="0"/>
                <a:ea typeface="Times New Roman" panose="02020603050405020304" pitchFamily="18" charset="0"/>
              </a:rPr>
              <a:t>Memory Allocation:</a:t>
            </a:r>
            <a:r>
              <a:rPr lang="en-IN" sz="1600" dirty="0">
                <a:effectLst/>
                <a:latin typeface="Times New Roman" panose="02020603050405020304" pitchFamily="18" charset="0"/>
                <a:ea typeface="Times New Roman" panose="02020603050405020304" pitchFamily="18" charset="0"/>
              </a:rPr>
              <a:t> Allocating sufficient memory for the hash table is essential to avoid spilling data to disk, which can lead to significant performance degradation.</a:t>
            </a:r>
          </a:p>
          <a:p>
            <a:pPr marL="0" indent="0">
              <a:buNone/>
            </a:pPr>
            <a:endParaRPr lang="en-IN" dirty="0"/>
          </a:p>
          <a:p>
            <a:endParaRPr lang="en-IN" dirty="0"/>
          </a:p>
        </p:txBody>
      </p:sp>
      <p:sp>
        <p:nvSpPr>
          <p:cNvPr id="4" name="Content Placeholder 3">
            <a:extLst>
              <a:ext uri="{FF2B5EF4-FFF2-40B4-BE49-F238E27FC236}">
                <a16:creationId xmlns="" xmlns:a16="http://schemas.microsoft.com/office/drawing/2014/main" id="{4D687DB9-E67E-43D1-1C60-C9743794BB74}"/>
              </a:ext>
            </a:extLst>
          </p:cNvPr>
          <p:cNvSpPr>
            <a:spLocks noGrp="1"/>
          </p:cNvSpPr>
          <p:nvPr>
            <p:ph sz="half" idx="2"/>
          </p:nvPr>
        </p:nvSpPr>
        <p:spPr>
          <a:xfrm>
            <a:off x="5930537" y="1476103"/>
            <a:ext cx="6074229" cy="5016772"/>
          </a:xfrm>
        </p:spPr>
        <p:txBody>
          <a:bodyPr>
            <a:normAutofit lnSpcReduction="10000"/>
          </a:bodyPr>
          <a:lstStyle/>
          <a:p>
            <a:pPr lvl="0" algn="just">
              <a:buFont typeface="Wingdings" panose="05000000000000000000" pitchFamily="2" charset="2"/>
              <a:buChar char="Ø"/>
            </a:pPr>
            <a:r>
              <a:rPr lang="en-IN" sz="1600" b="1" dirty="0">
                <a:effectLst/>
                <a:latin typeface="Times New Roman" panose="02020603050405020304" pitchFamily="18" charset="0"/>
                <a:ea typeface="Times New Roman" panose="02020603050405020304" pitchFamily="18" charset="0"/>
              </a:rPr>
              <a:t>Partitioning Input Data:</a:t>
            </a:r>
            <a:r>
              <a:rPr lang="en-IN" sz="1600" dirty="0">
                <a:effectLst/>
                <a:latin typeface="Times New Roman" panose="02020603050405020304" pitchFamily="18" charset="0"/>
                <a:ea typeface="Times New Roman" panose="02020603050405020304" pitchFamily="18" charset="0"/>
              </a:rPr>
              <a:t> Partitioning the input data before the hash join can improve performance by dividing the data into smaller chunks, allowing for more efficient processing.</a:t>
            </a:r>
          </a:p>
          <a:p>
            <a:pPr lvl="0" algn="just">
              <a:buFont typeface="Wingdings" panose="05000000000000000000" pitchFamily="2" charset="2"/>
              <a:buChar char="Ø"/>
            </a:pPr>
            <a:r>
              <a:rPr lang="en-IN" sz="1600" b="1" dirty="0">
                <a:effectLst/>
                <a:latin typeface="Times New Roman" panose="02020603050405020304" pitchFamily="18" charset="0"/>
                <a:ea typeface="Times New Roman" panose="02020603050405020304" pitchFamily="18" charset="0"/>
              </a:rPr>
              <a:t>Hybrid Hash Join:</a:t>
            </a:r>
            <a:r>
              <a:rPr lang="en-IN" sz="1600" dirty="0">
                <a:effectLst/>
                <a:latin typeface="Times New Roman" panose="02020603050405020304" pitchFamily="18" charset="0"/>
                <a:ea typeface="Times New Roman" panose="02020603050405020304" pitchFamily="18" charset="0"/>
              </a:rPr>
              <a:t> Combining hash join with other join algorithms, such as nested loop or sort-merge join, can provide better performance under specific conditions.</a:t>
            </a:r>
          </a:p>
          <a:p>
            <a:pPr lvl="0" algn="just">
              <a:buFont typeface="Wingdings" panose="05000000000000000000" pitchFamily="2" charset="2"/>
              <a:buChar char="Ø"/>
            </a:pPr>
            <a:r>
              <a:rPr lang="en-IN" sz="1600" b="1" dirty="0">
                <a:effectLst/>
                <a:latin typeface="Times New Roman" panose="02020603050405020304" pitchFamily="18" charset="0"/>
                <a:ea typeface="Times New Roman" panose="02020603050405020304" pitchFamily="18" charset="0"/>
              </a:rPr>
              <a:t>Index Utilization:</a:t>
            </a:r>
            <a:r>
              <a:rPr lang="en-IN" sz="1600" dirty="0">
                <a:effectLst/>
                <a:latin typeface="Times New Roman" panose="02020603050405020304" pitchFamily="18" charset="0"/>
                <a:ea typeface="Times New Roman" panose="02020603050405020304" pitchFamily="18" charset="0"/>
              </a:rPr>
              <a:t> Leveraging indexes on join columns can accelerate the hash join process by reducing the number of tuples that need to be considered.</a:t>
            </a:r>
          </a:p>
          <a:p>
            <a:pPr lvl="0" algn="just">
              <a:buFont typeface="Wingdings" panose="05000000000000000000" pitchFamily="2" charset="2"/>
              <a:buChar char="Ø"/>
            </a:pPr>
            <a:r>
              <a:rPr lang="en-IN" sz="1600" b="1" dirty="0">
                <a:effectLst/>
                <a:latin typeface="Times New Roman" panose="02020603050405020304" pitchFamily="18" charset="0"/>
                <a:ea typeface="Times New Roman" panose="02020603050405020304" pitchFamily="18" charset="0"/>
              </a:rPr>
              <a:t>Hardware Optimization:</a:t>
            </a:r>
            <a:r>
              <a:rPr lang="en-IN" sz="1600" dirty="0">
                <a:effectLst/>
                <a:latin typeface="Times New Roman" panose="02020603050405020304" pitchFamily="18" charset="0"/>
                <a:ea typeface="Times New Roman" panose="02020603050405020304" pitchFamily="18" charset="0"/>
              </a:rPr>
              <a:t> Utilizing hardware features like SIMD instructions and vectorization can enhance hash join performance on modern CPUs.</a:t>
            </a:r>
          </a:p>
          <a:p>
            <a:pPr lvl="0" algn="just">
              <a:buFont typeface="Wingdings" panose="05000000000000000000" pitchFamily="2" charset="2"/>
              <a:buChar char="Ø"/>
            </a:pPr>
            <a:r>
              <a:rPr lang="en-IN" sz="1600" b="1" dirty="0">
                <a:effectLst/>
                <a:latin typeface="Times New Roman" panose="02020603050405020304" pitchFamily="18" charset="0"/>
                <a:ea typeface="Times New Roman" panose="02020603050405020304" pitchFamily="18" charset="0"/>
              </a:rPr>
              <a:t>Query Optimization:</a:t>
            </a:r>
            <a:r>
              <a:rPr lang="en-IN" sz="1600" dirty="0">
                <a:effectLst/>
                <a:latin typeface="Times New Roman" panose="02020603050405020304" pitchFamily="18" charset="0"/>
                <a:ea typeface="Times New Roman" panose="02020603050405020304" pitchFamily="18" charset="0"/>
              </a:rPr>
              <a:t> Refining the SQL query to eliminate unnecessary subqueries or reduce the number of join operations can improve overall query performance, including hash joins.</a:t>
            </a:r>
          </a:p>
          <a:p>
            <a:pPr lvl="0" algn="just">
              <a:buFont typeface="Wingdings" panose="05000000000000000000" pitchFamily="2" charset="2"/>
              <a:buChar char="Ø"/>
            </a:pPr>
            <a:r>
              <a:rPr lang="en-IN" sz="1600" b="1" dirty="0">
                <a:effectLst/>
                <a:latin typeface="Times New Roman" panose="02020603050405020304" pitchFamily="18" charset="0"/>
                <a:ea typeface="Times New Roman" panose="02020603050405020304" pitchFamily="18" charset="0"/>
              </a:rPr>
              <a:t>Database Monitoring:</a:t>
            </a:r>
            <a:r>
              <a:rPr lang="en-IN" sz="1600" dirty="0">
                <a:effectLst/>
                <a:latin typeface="Times New Roman" panose="02020603050405020304" pitchFamily="18" charset="0"/>
                <a:ea typeface="Times New Roman" panose="02020603050405020304" pitchFamily="18" charset="0"/>
              </a:rPr>
              <a:t> Monitoring database performance metrics, such as I/O throughput and CPU utilization, can help identify potential bottlenecks and guide further optimization efforts.</a:t>
            </a:r>
          </a:p>
          <a:p>
            <a:pPr marL="0" indent="0">
              <a:buNone/>
            </a:pPr>
            <a:endParaRPr lang="en-IN" dirty="0"/>
          </a:p>
        </p:txBody>
      </p:sp>
    </p:spTree>
    <p:extLst>
      <p:ext uri="{BB962C8B-B14F-4D97-AF65-F5344CB8AC3E}">
        <p14:creationId xmlns="" xmlns:p14="http://schemas.microsoft.com/office/powerpoint/2010/main" val="4260298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70EB0F-5B70-DD59-DB7B-23B9FAD56ABB}"/>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Question8:</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3484085-56C8-DF2B-CA12-04E4EE8FA10E}"/>
              </a:ext>
            </a:extLst>
          </p:cNvPr>
          <p:cNvSpPr>
            <a:spLocks noGrp="1"/>
          </p:cNvSpPr>
          <p:nvPr>
            <p:ph sz="half" idx="1"/>
          </p:nvPr>
        </p:nvSpPr>
        <p:spPr>
          <a:xfrm>
            <a:off x="152399" y="1149531"/>
            <a:ext cx="6087035" cy="5343344"/>
          </a:xfrm>
        </p:spPr>
        <p:txBody>
          <a:bodyPr>
            <a:normAutofit fontScale="55000" lnSpcReduction="20000"/>
          </a:bodyPr>
          <a:lstStyle/>
          <a:p>
            <a:pPr marL="0" indent="0" algn="just">
              <a:buNone/>
            </a:pPr>
            <a:r>
              <a:rPr lang="en-IN" sz="2900" b="1" dirty="0">
                <a:latin typeface="Times New Roman" pitchFamily="18" charset="0"/>
                <a:cs typeface="Times New Roman" pitchFamily="18" charset="0"/>
              </a:rPr>
              <a:t>Answer:</a:t>
            </a:r>
          </a:p>
          <a:p>
            <a:pPr marL="0" indent="0" algn="just">
              <a:buNone/>
            </a:pPr>
            <a:r>
              <a:rPr lang="en-IN" sz="2900" dirty="0">
                <a:effectLst/>
                <a:latin typeface="Times New Roman" pitchFamily="18" charset="0"/>
                <a:ea typeface="Times New Roman" panose="02020603050405020304" pitchFamily="18" charset="0"/>
                <a:cs typeface="Times New Roman" pitchFamily="18" charset="0"/>
              </a:rPr>
              <a:t>To determine the cost of the query plan below, we need to consider the number of page I/</a:t>
            </a:r>
            <a:r>
              <a:rPr lang="en-IN" sz="2900" dirty="0" err="1">
                <a:effectLst/>
                <a:latin typeface="Times New Roman" pitchFamily="18" charset="0"/>
                <a:ea typeface="Times New Roman" panose="02020603050405020304" pitchFamily="18" charset="0"/>
                <a:cs typeface="Times New Roman" pitchFamily="18" charset="0"/>
              </a:rPr>
              <a:t>Os</a:t>
            </a:r>
            <a:r>
              <a:rPr lang="en-IN" sz="2900" dirty="0">
                <a:effectLst/>
                <a:latin typeface="Times New Roman" pitchFamily="18" charset="0"/>
                <a:ea typeface="Times New Roman" panose="02020603050405020304" pitchFamily="18" charset="0"/>
                <a:cs typeface="Times New Roman" pitchFamily="18" charset="0"/>
              </a:rPr>
              <a:t> required for each operation.</a:t>
            </a:r>
          </a:p>
          <a:p>
            <a:pPr algn="just">
              <a:buFont typeface="Courier New" panose="02070309020205020404" pitchFamily="49" charset="0"/>
              <a:buChar char="o"/>
            </a:pPr>
            <a:r>
              <a:rPr lang="en-IN" sz="2900" b="1" dirty="0">
                <a:effectLst/>
                <a:latin typeface="Times New Roman" pitchFamily="18" charset="0"/>
                <a:ea typeface="Times New Roman" panose="02020603050405020304" pitchFamily="18" charset="0"/>
                <a:cs typeface="Times New Roman" pitchFamily="18" charset="0"/>
              </a:rPr>
              <a:t>Cost of Index Nested Loop Operation:</a:t>
            </a:r>
            <a:endParaRPr lang="en-IN" sz="2900" dirty="0">
              <a:effectLst/>
              <a:latin typeface="Times New Roman" pitchFamily="18" charset="0"/>
              <a:ea typeface="Times New Roman" panose="02020603050405020304" pitchFamily="18" charset="0"/>
              <a:cs typeface="Times New Roman" pitchFamily="18" charset="0"/>
            </a:endParaRPr>
          </a:p>
          <a:p>
            <a:pPr marL="0" indent="0" algn="just">
              <a:buNone/>
            </a:pPr>
            <a:r>
              <a:rPr lang="en-IN" sz="2900" dirty="0">
                <a:effectLst/>
                <a:latin typeface="Times New Roman" pitchFamily="18" charset="0"/>
                <a:ea typeface="Times New Roman" panose="02020603050405020304" pitchFamily="18" charset="0"/>
                <a:cs typeface="Times New Roman" pitchFamily="18" charset="0"/>
              </a:rPr>
              <a:t>The index nested loop operation will involve scanning the index pages of the Major table, retrieving matching tuples, and joining them with the Applicants table. The number of page I/</a:t>
            </a:r>
            <a:r>
              <a:rPr lang="en-IN" sz="2900" dirty="0" err="1">
                <a:effectLst/>
                <a:latin typeface="Times New Roman" pitchFamily="18" charset="0"/>
                <a:ea typeface="Times New Roman" panose="02020603050405020304" pitchFamily="18" charset="0"/>
                <a:cs typeface="Times New Roman" pitchFamily="18" charset="0"/>
              </a:rPr>
              <a:t>Os</a:t>
            </a:r>
            <a:r>
              <a:rPr lang="en-IN" sz="2900" dirty="0">
                <a:effectLst/>
                <a:latin typeface="Times New Roman" pitchFamily="18" charset="0"/>
                <a:ea typeface="Times New Roman" panose="02020603050405020304" pitchFamily="18" charset="0"/>
                <a:cs typeface="Times New Roman" pitchFamily="18" charset="0"/>
              </a:rPr>
              <a:t> for this operation can be estimated as follows:</a:t>
            </a:r>
          </a:p>
          <a:p>
            <a:pPr marL="0" indent="0" algn="just">
              <a:buNone/>
            </a:pPr>
            <a:r>
              <a:rPr lang="en-IN" sz="2900" dirty="0">
                <a:effectLst/>
                <a:latin typeface="Times New Roman" pitchFamily="18" charset="0"/>
                <a:ea typeface="Times New Roman" panose="02020603050405020304" pitchFamily="18" charset="0"/>
                <a:cs typeface="Times New Roman" pitchFamily="18" charset="0"/>
              </a:rPr>
              <a:t>Number of page I/</a:t>
            </a:r>
            <a:r>
              <a:rPr lang="en-IN" sz="2900" dirty="0" err="1">
                <a:effectLst/>
                <a:latin typeface="Times New Roman" pitchFamily="18" charset="0"/>
                <a:ea typeface="Times New Roman" panose="02020603050405020304" pitchFamily="18" charset="0"/>
                <a:cs typeface="Times New Roman" pitchFamily="18" charset="0"/>
              </a:rPr>
              <a:t>Os</a:t>
            </a:r>
            <a:r>
              <a:rPr lang="en-IN" sz="2900" dirty="0">
                <a:effectLst/>
                <a:latin typeface="Times New Roman" pitchFamily="18" charset="0"/>
                <a:ea typeface="Times New Roman" panose="02020603050405020304" pitchFamily="18" charset="0"/>
                <a:cs typeface="Times New Roman" pitchFamily="18" charset="0"/>
              </a:rPr>
              <a:t> = (Number of Major table pages) * (Fraction of Major table pages that are index pages) * (Two page I/</a:t>
            </a:r>
            <a:r>
              <a:rPr lang="en-IN" sz="2900" dirty="0" err="1">
                <a:effectLst/>
                <a:latin typeface="Times New Roman" pitchFamily="18" charset="0"/>
                <a:ea typeface="Times New Roman" panose="02020603050405020304" pitchFamily="18" charset="0"/>
                <a:cs typeface="Times New Roman" pitchFamily="18" charset="0"/>
              </a:rPr>
              <a:t>Os</a:t>
            </a:r>
            <a:r>
              <a:rPr lang="en-IN" sz="2900" dirty="0">
                <a:effectLst/>
                <a:latin typeface="Times New Roman" pitchFamily="18" charset="0"/>
                <a:ea typeface="Times New Roman" panose="02020603050405020304" pitchFamily="18" charset="0"/>
                <a:cs typeface="Times New Roman" pitchFamily="18" charset="0"/>
              </a:rPr>
              <a:t> per tuple)</a:t>
            </a:r>
          </a:p>
          <a:p>
            <a:pPr marL="0" indent="0" algn="just">
              <a:buNone/>
            </a:pPr>
            <a:r>
              <a:rPr lang="en-IN" sz="2900" dirty="0">
                <a:effectLst/>
                <a:latin typeface="Times New Roman" pitchFamily="18" charset="0"/>
                <a:ea typeface="Times New Roman" panose="02020603050405020304" pitchFamily="18" charset="0"/>
                <a:cs typeface="Times New Roman" pitchFamily="18" charset="0"/>
              </a:rPr>
              <a:t>In this case, there are 100 index pages for the Major table. If 50% of the Major table pages are index pages, the number of page I/</a:t>
            </a:r>
            <a:r>
              <a:rPr lang="en-IN" sz="2900" dirty="0" err="1">
                <a:effectLst/>
                <a:latin typeface="Times New Roman" pitchFamily="18" charset="0"/>
                <a:ea typeface="Times New Roman" panose="02020603050405020304" pitchFamily="18" charset="0"/>
                <a:cs typeface="Times New Roman" pitchFamily="18" charset="0"/>
              </a:rPr>
              <a:t>Os</a:t>
            </a:r>
            <a:r>
              <a:rPr lang="en-IN" sz="2900" dirty="0">
                <a:effectLst/>
                <a:latin typeface="Times New Roman" pitchFamily="18" charset="0"/>
                <a:ea typeface="Times New Roman" panose="02020603050405020304" pitchFamily="18" charset="0"/>
                <a:cs typeface="Times New Roman" pitchFamily="18" charset="0"/>
              </a:rPr>
              <a:t> for the index nested loop operation is:</a:t>
            </a: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kern="0" dirty="0">
                <a:effectLst/>
                <a:latin typeface="Times New Roman" pitchFamily="18" charset="0"/>
                <a:ea typeface="Times New Roman" panose="02020603050405020304" pitchFamily="18" charset="0"/>
                <a:cs typeface="Times New Roman" pitchFamily="18" charset="0"/>
              </a:rPr>
              <a:t>Number of page I/</a:t>
            </a:r>
            <a:r>
              <a:rPr lang="en-IN" sz="2900" kern="0" dirty="0" err="1">
                <a:effectLst/>
                <a:latin typeface="Times New Roman" pitchFamily="18" charset="0"/>
                <a:ea typeface="Times New Roman" panose="02020603050405020304" pitchFamily="18" charset="0"/>
                <a:cs typeface="Times New Roman" pitchFamily="18" charset="0"/>
              </a:rPr>
              <a:t>Os</a:t>
            </a:r>
            <a:r>
              <a:rPr lang="en-IN" sz="2900" kern="0" dirty="0">
                <a:effectLst/>
                <a:latin typeface="Times New Roman" pitchFamily="18" charset="0"/>
                <a:ea typeface="Times New Roman" panose="02020603050405020304" pitchFamily="18" charset="0"/>
                <a:cs typeface="Times New Roman" pitchFamily="18" charset="0"/>
              </a:rPr>
              <a:t> = (100 pages) * (0.5) * (2 I/O/tuple) = 100 pages</a:t>
            </a:r>
            <a:endParaRPr lang="en-IN" sz="2900" kern="100" dirty="0">
              <a:effectLst/>
              <a:latin typeface="Times New Roman" pitchFamily="18" charset="0"/>
              <a:ea typeface="Calibri" panose="020F0502020204030204" pitchFamily="34" charset="0"/>
              <a:cs typeface="Times New Roman" pitchFamily="18" charset="0"/>
            </a:endParaRPr>
          </a:p>
          <a:p>
            <a:pPr marL="0" indent="0" algn="just">
              <a:buNone/>
            </a:pPr>
            <a:r>
              <a:rPr lang="en-US" sz="2900" dirty="0">
                <a:latin typeface="Times New Roman" pitchFamily="18" charset="0"/>
                <a:cs typeface="Times New Roman" pitchFamily="18" charset="0"/>
              </a:rPr>
              <a:t>Cost of Sort-Merge Join Operation:</a:t>
            </a:r>
          </a:p>
          <a:p>
            <a:pPr marL="0" indent="0" algn="just">
              <a:buNone/>
            </a:pPr>
            <a:r>
              <a:rPr lang="en-US" sz="2900" dirty="0">
                <a:latin typeface="Times New Roman" pitchFamily="18" charset="0"/>
                <a:cs typeface="Times New Roman" pitchFamily="18" charset="0"/>
              </a:rPr>
              <a:t>The sort-merge join operation will involve sorting the two input relations (Applicants and the result of the index nested loop operation) and then merging them. The number of page I/</a:t>
            </a:r>
            <a:r>
              <a:rPr lang="en-US" sz="2900" dirty="0" err="1">
                <a:latin typeface="Times New Roman" pitchFamily="18" charset="0"/>
                <a:cs typeface="Times New Roman" pitchFamily="18" charset="0"/>
              </a:rPr>
              <a:t>Os</a:t>
            </a:r>
            <a:r>
              <a:rPr lang="en-US" sz="2900" dirty="0">
                <a:latin typeface="Times New Roman" pitchFamily="18" charset="0"/>
                <a:cs typeface="Times New Roman" pitchFamily="18" charset="0"/>
              </a:rPr>
              <a:t> for this operation can be estimated as follows:</a:t>
            </a:r>
          </a:p>
          <a:p>
            <a:pPr marL="0" indent="0" algn="just">
              <a:buNone/>
            </a:pPr>
            <a:r>
              <a:rPr lang="en-US" sz="2900" dirty="0">
                <a:latin typeface="Times New Roman" pitchFamily="18" charset="0"/>
                <a:cs typeface="Times New Roman" pitchFamily="18" charset="0"/>
              </a:rPr>
              <a:t>Number of page I/</a:t>
            </a:r>
            <a:r>
              <a:rPr lang="en-US" sz="2900" dirty="0" err="1">
                <a:latin typeface="Times New Roman" pitchFamily="18" charset="0"/>
                <a:cs typeface="Times New Roman" pitchFamily="18" charset="0"/>
              </a:rPr>
              <a:t>Os</a:t>
            </a:r>
            <a:r>
              <a:rPr lang="en-US" sz="2900" dirty="0">
                <a:latin typeface="Times New Roman" pitchFamily="18" charset="0"/>
                <a:cs typeface="Times New Roman" pitchFamily="18" charset="0"/>
              </a:rPr>
              <a:t> = (Number of Applicants pages) * (Number of pages in the result of the index nested loop operation) * (Number of I/</a:t>
            </a:r>
            <a:r>
              <a:rPr lang="en-US" sz="2900" dirty="0" err="1">
                <a:latin typeface="Times New Roman" pitchFamily="18" charset="0"/>
                <a:cs typeface="Times New Roman" pitchFamily="18" charset="0"/>
              </a:rPr>
              <a:t>Os</a:t>
            </a:r>
            <a:r>
              <a:rPr lang="en-US" sz="2900" dirty="0">
                <a:latin typeface="Times New Roman" pitchFamily="18" charset="0"/>
                <a:cs typeface="Times New Roman" pitchFamily="18" charset="0"/>
              </a:rPr>
              <a:t> per page)</a:t>
            </a:r>
          </a:p>
          <a:p>
            <a:pPr marL="0" indent="0">
              <a:buNone/>
            </a:pPr>
            <a:endParaRPr lang="en-IN" dirty="0"/>
          </a:p>
        </p:txBody>
      </p:sp>
      <p:sp>
        <p:nvSpPr>
          <p:cNvPr id="4" name="Content Placeholder 3">
            <a:extLst>
              <a:ext uri="{FF2B5EF4-FFF2-40B4-BE49-F238E27FC236}">
                <a16:creationId xmlns="" xmlns:a16="http://schemas.microsoft.com/office/drawing/2014/main" id="{2248CB35-1099-7D5D-DEC4-3651205E68D5}"/>
              </a:ext>
            </a:extLst>
          </p:cNvPr>
          <p:cNvSpPr>
            <a:spLocks noGrp="1"/>
          </p:cNvSpPr>
          <p:nvPr>
            <p:ph sz="half" idx="2"/>
          </p:nvPr>
        </p:nvSpPr>
        <p:spPr>
          <a:xfrm>
            <a:off x="6322422" y="1476103"/>
            <a:ext cx="5717177" cy="4700860"/>
          </a:xfrm>
        </p:spPr>
        <p:txBody>
          <a:bodyPr>
            <a:normAutofit fontScale="55000" lnSpcReduction="20000"/>
          </a:bodyPr>
          <a:lstStyle/>
          <a:p>
            <a:pPr marL="0" indent="0" algn="just">
              <a:buNone/>
            </a:pPr>
            <a:r>
              <a:rPr lang="en-US" sz="3300" dirty="0">
                <a:latin typeface="Times New Roman" pitchFamily="18" charset="0"/>
                <a:cs typeface="Times New Roman" pitchFamily="18" charset="0"/>
              </a:rPr>
              <a:t>In this case, there are 100 pages for the Applicants table. Assuming that the result of the index nested loop operation has 500 pages, the number of page I/</a:t>
            </a:r>
            <a:r>
              <a:rPr lang="en-US" sz="3300" dirty="0" err="1">
                <a:latin typeface="Times New Roman" pitchFamily="18" charset="0"/>
                <a:cs typeface="Times New Roman" pitchFamily="18" charset="0"/>
              </a:rPr>
              <a:t>Os</a:t>
            </a:r>
            <a:r>
              <a:rPr lang="en-US" sz="3300" dirty="0">
                <a:latin typeface="Times New Roman" pitchFamily="18" charset="0"/>
                <a:cs typeface="Times New Roman" pitchFamily="18" charset="0"/>
              </a:rPr>
              <a:t> for the sort-merge join operation is:</a:t>
            </a:r>
          </a:p>
          <a:p>
            <a:pPr marL="0" indent="0" algn="just">
              <a:buNone/>
            </a:pPr>
            <a:r>
              <a:rPr lang="en-US" sz="3300" dirty="0">
                <a:latin typeface="Times New Roman" pitchFamily="18" charset="0"/>
                <a:cs typeface="Times New Roman" pitchFamily="18" charset="0"/>
              </a:rPr>
              <a:t>Number of page I/</a:t>
            </a:r>
            <a:r>
              <a:rPr lang="en-US" sz="3300" dirty="0" err="1">
                <a:latin typeface="Times New Roman" pitchFamily="18" charset="0"/>
                <a:cs typeface="Times New Roman" pitchFamily="18" charset="0"/>
              </a:rPr>
              <a:t>Os</a:t>
            </a:r>
            <a:r>
              <a:rPr lang="en-US" sz="3300" dirty="0">
                <a:latin typeface="Times New Roman" pitchFamily="18" charset="0"/>
                <a:cs typeface="Times New Roman" pitchFamily="18" charset="0"/>
              </a:rPr>
              <a:t> = (100 pages) * (500 pages) * (4 I/O/page) = 200,000 pages</a:t>
            </a:r>
          </a:p>
          <a:p>
            <a:pPr marL="0" indent="0" algn="just">
              <a:buNone/>
            </a:pPr>
            <a:r>
              <a:rPr lang="en-US" sz="3300" dirty="0">
                <a:latin typeface="Times New Roman" pitchFamily="18" charset="0"/>
                <a:cs typeface="Times New Roman" pitchFamily="18" charset="0"/>
              </a:rPr>
              <a:t>Total Cost of Query Plan:</a:t>
            </a:r>
          </a:p>
          <a:p>
            <a:pPr marL="0" indent="0" algn="just">
              <a:buNone/>
            </a:pPr>
            <a:r>
              <a:rPr lang="en-US" sz="3300" dirty="0">
                <a:latin typeface="Times New Roman" pitchFamily="18" charset="0"/>
                <a:cs typeface="Times New Roman" pitchFamily="18" charset="0"/>
              </a:rPr>
              <a:t>The total cost of the query plan is the sum of the costs of the individual operations. In this case, the total cost is:</a:t>
            </a:r>
          </a:p>
          <a:p>
            <a:pPr marL="0" indent="0" algn="just">
              <a:buNone/>
            </a:pPr>
            <a:r>
              <a:rPr lang="en-US" sz="3300" dirty="0">
                <a:latin typeface="Times New Roman" pitchFamily="18" charset="0"/>
                <a:cs typeface="Times New Roman" pitchFamily="18" charset="0"/>
              </a:rPr>
              <a:t>Total cost = 100 pages + 200,000 pages = 200,100 pages</a:t>
            </a:r>
          </a:p>
          <a:p>
            <a:pPr marL="0" indent="0" algn="just">
              <a:buNone/>
            </a:pPr>
            <a:r>
              <a:rPr lang="en-US" sz="3300" dirty="0">
                <a:latin typeface="Times New Roman" pitchFamily="18" charset="0"/>
                <a:cs typeface="Times New Roman" pitchFamily="18" charset="0"/>
              </a:rPr>
              <a:t>Therefore, the cost of the query plan is 200,100 page I/</a:t>
            </a:r>
            <a:r>
              <a:rPr lang="en-US" sz="3300" dirty="0" err="1">
                <a:latin typeface="Times New Roman" pitchFamily="18" charset="0"/>
                <a:cs typeface="Times New Roman" pitchFamily="18" charset="0"/>
              </a:rPr>
              <a:t>Os</a:t>
            </a:r>
            <a:r>
              <a:rPr lang="en-US" sz="3300" dirty="0">
                <a:latin typeface="Times New Roman" pitchFamily="18" charset="0"/>
                <a:cs typeface="Times New Roman" pitchFamily="18" charset="0"/>
              </a:rPr>
              <a:t>.</a:t>
            </a:r>
          </a:p>
          <a:p>
            <a:pPr marL="0" indent="0">
              <a:buNone/>
            </a:pPr>
            <a:endParaRPr lang="en-IN" dirty="0"/>
          </a:p>
        </p:txBody>
      </p:sp>
    </p:spTree>
    <p:extLst>
      <p:ext uri="{BB962C8B-B14F-4D97-AF65-F5344CB8AC3E}">
        <p14:creationId xmlns="" xmlns:p14="http://schemas.microsoft.com/office/powerpoint/2010/main" val="3611701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2432</Words>
  <Application>Microsoft Office PowerPoint</Application>
  <PresentationFormat>Custom</PresentationFormat>
  <Paragraphs>145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Geographic Information System (GIS) Analysis of coffee shop </vt:lpstr>
      <vt:lpstr>Question1:  External merge sort involves dividing the file into chunks that fit into memory, sorting those chunks in memory using a sorting algorithm like quicksort, and then merging the sorted chunks back together. The number of passes needed for external merge sort can be calculated using the formula: </vt:lpstr>
      <vt:lpstr>Question2: To find all keys between 9 and 19 in the given B+tree, we need to chase the following pointers:</vt:lpstr>
      <vt:lpstr>Question3: Answer the following questions for the hash table of Figure 2. Assume that a bucket split occurs whenever an overflow page is created. h0(x) takes therightmost 2 bits of key x as the hash value, and h1(x) takes the rightmost 3 bits of key x as the hash value </vt:lpstr>
      <vt:lpstr>Question4: Consider a sparse B+ tree of order d = 2 containing the keys 1 through 20 inclusive. How many nodes does the B+ tree have?</vt:lpstr>
      <vt:lpstr>Question5: Consider the schema R(a,b), S(b,c), T(b,d), U(b,e). 4 Below is an SQL query on the schema: SELECT R.a FROM R, S, WHERE R.b = S.b AND S.b = U.b AND U.e = 6 For the following SQL query, I have given two equivalent logical plans in relational algebra such that one is likely to be more efficient than the other: I. πa(σc=3(R ⋈b=b (S))) II. πa(R⋈b=b σc=3(S))) Which plan is more efficient than the other?</vt:lpstr>
      <vt:lpstr>Question6: In the vectorized processing model, each operator that receives input from multiple children requires multi-threaded execution to generate the Next() output tuples from each child. True or False? Explain your reason. </vt:lpstr>
      <vt:lpstr>Question7: How can you optimize a Hash join algorithm? </vt:lpstr>
      <vt:lpstr>Question8: </vt:lpstr>
      <vt:lpstr>Question9: Consider relations R(a, b) and S(a, c, d) to be joined on the common attribute a. Assume that there are no indexes available on the tables to speed up the join algorithms. • There are B = 75 pages in the buffer • Table R spans M = 2,400 pages with 80 tuples per page • Table S spans N = 1,200 pages with 100 tuples per page Answer the following question on computing the I/O costs for the joins. You can assume the simplest cost model where pages are read and written one at a time. You can also assume that you will need one buffer block to hold the evolving output block and one input block to hold the current input block of the inner relation.</vt:lpstr>
      <vt:lpstr>Question10: Given a full binary tree with 2n internal nodes, how many leaf nodes does it have?</vt:lpstr>
      <vt:lpstr>Question11: Consider the following cuckoo hashing schema below: Both tables have a size of 4.The hashing function of the first table returns the fourth and third least significant bits: h1(x) = (x &gt;&gt; 2) &amp; 0b11.The hashing function of the second table returns the least significant two bits: h2(x) = x &amp; 0b11.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Question1:  External merge sort involves dividing the file into chunks that fit into memory, sorting those chunks in memory using a sorting algorithm like quicksort, and then merging the sorted chunks back together. The number of passes needed for external merge sort can be calculated using the formula: </dc:title>
  <dc:creator>Muntasirul Islam</dc:creator>
  <cp:lastModifiedBy>DELL</cp:lastModifiedBy>
  <cp:revision>7</cp:revision>
  <dcterms:created xsi:type="dcterms:W3CDTF">2023-12-16T08:56:29Z</dcterms:created>
  <dcterms:modified xsi:type="dcterms:W3CDTF">2023-12-17T19:00:02Z</dcterms:modified>
</cp:coreProperties>
</file>