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0" r:id="rId15"/>
    <p:sldId id="284" r:id="rId16"/>
    <p:sldId id="283" r:id="rId17"/>
    <p:sldId id="271" r:id="rId18"/>
    <p:sldId id="272" r:id="rId19"/>
    <p:sldId id="274" r:id="rId20"/>
    <p:sldId id="273" r:id="rId21"/>
    <p:sldId id="276" r:id="rId22"/>
    <p:sldId id="275" r:id="rId23"/>
    <p:sldId id="277" r:id="rId24"/>
    <p:sldId id="269" r:id="rId25"/>
    <p:sldId id="278" r:id="rId26"/>
    <p:sldId id="279" r:id="rId27"/>
    <p:sldId id="280" r:id="rId28"/>
    <p:sldId id="281" r:id="rId29"/>
    <p:sldId id="282" r:id="rId30"/>
    <p:sldId id="285" r:id="rId31"/>
    <p:sldId id="286" r:id="rId32"/>
    <p:sldId id="287" r:id="rId33"/>
    <p:sldId id="288" r:id="rId34"/>
    <p:sldId id="289" r:id="rId35"/>
    <p:sldId id="290" r:id="rId36"/>
    <p:sldId id="291" r:id="rId37"/>
    <p:sldId id="296" r:id="rId38"/>
    <p:sldId id="292" r:id="rId39"/>
    <p:sldId id="293" r:id="rId40"/>
    <p:sldId id="294" r:id="rId41"/>
    <p:sldId id="295"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19" r:id="rId55"/>
    <p:sldId id="320" r:id="rId56"/>
    <p:sldId id="321" r:id="rId57"/>
    <p:sldId id="322" r:id="rId58"/>
    <p:sldId id="323" r:id="rId59"/>
    <p:sldId id="309" r:id="rId60"/>
    <p:sldId id="310" r:id="rId61"/>
    <p:sldId id="311" r:id="rId62"/>
    <p:sldId id="324" r:id="rId63"/>
    <p:sldId id="312" r:id="rId64"/>
    <p:sldId id="313" r:id="rId65"/>
    <p:sldId id="314" r:id="rId66"/>
    <p:sldId id="315" r:id="rId67"/>
    <p:sldId id="316" r:id="rId68"/>
    <p:sldId id="317" r:id="rId69"/>
    <p:sldId id="318" r:id="rId70"/>
    <p:sldId id="325" r:id="rId71"/>
    <p:sldId id="328" r:id="rId72"/>
    <p:sldId id="326" r:id="rId73"/>
    <p:sldId id="327" r:id="rId74"/>
    <p:sldId id="329" r:id="rId75"/>
    <p:sldId id="334" r:id="rId76"/>
    <p:sldId id="330" r:id="rId77"/>
    <p:sldId id="331" r:id="rId78"/>
    <p:sldId id="332" r:id="rId79"/>
    <p:sldId id="333" r:id="rId8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4343F"/>
    <a:srgbClr val="032855"/>
    <a:srgbClr val="DAA600"/>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294" autoAdjust="0"/>
    <p:restoredTop sz="94660"/>
  </p:normalViewPr>
  <p:slideViewPr>
    <p:cSldViewPr snapToGrid="0">
      <p:cViewPr>
        <p:scale>
          <a:sx n="50" d="100"/>
          <a:sy n="50" d="100"/>
        </p:scale>
        <p:origin x="120" y="6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theme" Target="theme/theme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61" Type="http://schemas.openxmlformats.org/officeDocument/2006/relationships/slide" Target="slides/slide60.xml"/><Relationship Id="rId8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4A54445-885A-4FBA-8A2D-B14F80629E13}" type="datetimeFigureOut">
              <a:rPr lang="en-IN" smtClean="0"/>
              <a:t>10-11-2024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6D6B79-5A22-4DFF-9993-1FA1C45233F7}" type="slidenum">
              <a:rPr lang="en-IN" smtClean="0"/>
              <a:t>‹#›</a:t>
            </a:fld>
            <a:endParaRPr lang="en-IN"/>
          </a:p>
        </p:txBody>
      </p:sp>
    </p:spTree>
    <p:extLst>
      <p:ext uri="{BB962C8B-B14F-4D97-AF65-F5344CB8AC3E}">
        <p14:creationId xmlns:p14="http://schemas.microsoft.com/office/powerpoint/2010/main" val="19572848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26D6B79-5A22-4DFF-9993-1FA1C45233F7}" type="slidenum">
              <a:rPr lang="en-IN" smtClean="0"/>
              <a:t>38</a:t>
            </a:fld>
            <a:endParaRPr lang="en-IN"/>
          </a:p>
        </p:txBody>
      </p:sp>
    </p:spTree>
    <p:extLst>
      <p:ext uri="{BB962C8B-B14F-4D97-AF65-F5344CB8AC3E}">
        <p14:creationId xmlns:p14="http://schemas.microsoft.com/office/powerpoint/2010/main" val="23232640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C6A4C-5CB1-5A73-0BC6-108F9A1E39B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CAE0D7B-399C-3085-CAC0-9975600B158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E44C19E-A6BC-6311-2E30-C157198FABD6}"/>
              </a:ext>
            </a:extLst>
          </p:cNvPr>
          <p:cNvSpPr>
            <a:spLocks noGrp="1"/>
          </p:cNvSpPr>
          <p:nvPr>
            <p:ph type="dt" sz="half" idx="10"/>
          </p:nvPr>
        </p:nvSpPr>
        <p:spPr/>
        <p:txBody>
          <a:bodyPr/>
          <a:lstStyle/>
          <a:p>
            <a:fld id="{C8314B40-02B2-4716-B490-DDA2E50F46AB}" type="datetimeFigureOut">
              <a:rPr lang="en-IN" smtClean="0"/>
              <a:t>10-11-2024</a:t>
            </a:fld>
            <a:endParaRPr lang="en-IN" dirty="0"/>
          </a:p>
        </p:txBody>
      </p:sp>
      <p:sp>
        <p:nvSpPr>
          <p:cNvPr id="5" name="Footer Placeholder 4">
            <a:extLst>
              <a:ext uri="{FF2B5EF4-FFF2-40B4-BE49-F238E27FC236}">
                <a16:creationId xmlns:a16="http://schemas.microsoft.com/office/drawing/2014/main" id="{4CE0A970-5CCB-A8E2-E885-8D5CDAB5ACDC}"/>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598A5EE1-7867-1D75-BC7A-67E6F3BFF05E}"/>
              </a:ext>
            </a:extLst>
          </p:cNvPr>
          <p:cNvSpPr>
            <a:spLocks noGrp="1"/>
          </p:cNvSpPr>
          <p:nvPr>
            <p:ph type="sldNum" sz="quarter" idx="12"/>
          </p:nvPr>
        </p:nvSpPr>
        <p:spPr/>
        <p:txBody>
          <a:bodyPr/>
          <a:lstStyle/>
          <a:p>
            <a:fld id="{44ED12B0-C0AA-4D93-B131-D42A785B8E0B}" type="slidenum">
              <a:rPr lang="en-IN" smtClean="0"/>
              <a:t>‹#›</a:t>
            </a:fld>
            <a:endParaRPr lang="en-IN" dirty="0"/>
          </a:p>
        </p:txBody>
      </p:sp>
    </p:spTree>
    <p:extLst>
      <p:ext uri="{BB962C8B-B14F-4D97-AF65-F5344CB8AC3E}">
        <p14:creationId xmlns:p14="http://schemas.microsoft.com/office/powerpoint/2010/main" val="23154339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39EFE-2860-4C21-F8F9-A735D3F8ACC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C544B27-B15B-9CC7-BA0C-105609E7545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9C31C93-0C2B-C58A-FDA0-6DE8D82B3A87}"/>
              </a:ext>
            </a:extLst>
          </p:cNvPr>
          <p:cNvSpPr>
            <a:spLocks noGrp="1"/>
          </p:cNvSpPr>
          <p:nvPr>
            <p:ph type="dt" sz="half" idx="10"/>
          </p:nvPr>
        </p:nvSpPr>
        <p:spPr/>
        <p:txBody>
          <a:bodyPr/>
          <a:lstStyle/>
          <a:p>
            <a:fld id="{C8314B40-02B2-4716-B490-DDA2E50F46AB}" type="datetimeFigureOut">
              <a:rPr lang="en-IN" smtClean="0"/>
              <a:t>10-11-2024</a:t>
            </a:fld>
            <a:endParaRPr lang="en-IN" dirty="0"/>
          </a:p>
        </p:txBody>
      </p:sp>
      <p:sp>
        <p:nvSpPr>
          <p:cNvPr id="5" name="Footer Placeholder 4">
            <a:extLst>
              <a:ext uri="{FF2B5EF4-FFF2-40B4-BE49-F238E27FC236}">
                <a16:creationId xmlns:a16="http://schemas.microsoft.com/office/drawing/2014/main" id="{9CA9CD6B-FD19-FFCC-2DEA-4BAC0EB79B47}"/>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89D47A5E-0D42-E8EB-83E4-3E450FF2CF25}"/>
              </a:ext>
            </a:extLst>
          </p:cNvPr>
          <p:cNvSpPr>
            <a:spLocks noGrp="1"/>
          </p:cNvSpPr>
          <p:nvPr>
            <p:ph type="sldNum" sz="quarter" idx="12"/>
          </p:nvPr>
        </p:nvSpPr>
        <p:spPr/>
        <p:txBody>
          <a:bodyPr/>
          <a:lstStyle/>
          <a:p>
            <a:fld id="{44ED12B0-C0AA-4D93-B131-D42A785B8E0B}" type="slidenum">
              <a:rPr lang="en-IN" smtClean="0"/>
              <a:t>‹#›</a:t>
            </a:fld>
            <a:endParaRPr lang="en-IN" dirty="0"/>
          </a:p>
        </p:txBody>
      </p:sp>
    </p:spTree>
    <p:extLst>
      <p:ext uri="{BB962C8B-B14F-4D97-AF65-F5344CB8AC3E}">
        <p14:creationId xmlns:p14="http://schemas.microsoft.com/office/powerpoint/2010/main" val="1422281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56DEB6E-8D87-14F2-4CDE-1946717B30F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90CFBF6-94E6-6B29-EAEA-002B8ED434A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F442D88-5CA1-4B17-4C22-E6D9A76C53D8}"/>
              </a:ext>
            </a:extLst>
          </p:cNvPr>
          <p:cNvSpPr>
            <a:spLocks noGrp="1"/>
          </p:cNvSpPr>
          <p:nvPr>
            <p:ph type="dt" sz="half" idx="10"/>
          </p:nvPr>
        </p:nvSpPr>
        <p:spPr/>
        <p:txBody>
          <a:bodyPr/>
          <a:lstStyle/>
          <a:p>
            <a:fld id="{C8314B40-02B2-4716-B490-DDA2E50F46AB}" type="datetimeFigureOut">
              <a:rPr lang="en-IN" smtClean="0"/>
              <a:t>10-11-2024</a:t>
            </a:fld>
            <a:endParaRPr lang="en-IN" dirty="0"/>
          </a:p>
        </p:txBody>
      </p:sp>
      <p:sp>
        <p:nvSpPr>
          <p:cNvPr id="5" name="Footer Placeholder 4">
            <a:extLst>
              <a:ext uri="{FF2B5EF4-FFF2-40B4-BE49-F238E27FC236}">
                <a16:creationId xmlns:a16="http://schemas.microsoft.com/office/drawing/2014/main" id="{E03738BF-2FAE-D85A-7B6B-7FE1361E9006}"/>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68CA4267-709E-1559-C5A8-DB5081E6525C}"/>
              </a:ext>
            </a:extLst>
          </p:cNvPr>
          <p:cNvSpPr>
            <a:spLocks noGrp="1"/>
          </p:cNvSpPr>
          <p:nvPr>
            <p:ph type="sldNum" sz="quarter" idx="12"/>
          </p:nvPr>
        </p:nvSpPr>
        <p:spPr/>
        <p:txBody>
          <a:bodyPr/>
          <a:lstStyle/>
          <a:p>
            <a:fld id="{44ED12B0-C0AA-4D93-B131-D42A785B8E0B}" type="slidenum">
              <a:rPr lang="en-IN" smtClean="0"/>
              <a:t>‹#›</a:t>
            </a:fld>
            <a:endParaRPr lang="en-IN" dirty="0"/>
          </a:p>
        </p:txBody>
      </p:sp>
    </p:spTree>
    <p:extLst>
      <p:ext uri="{BB962C8B-B14F-4D97-AF65-F5344CB8AC3E}">
        <p14:creationId xmlns:p14="http://schemas.microsoft.com/office/powerpoint/2010/main" val="11417047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021566-CB75-824E-A719-DA35A4A1A28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4772DDB-11E9-1529-4E85-EC59A029752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538AAEA-9061-78F4-1B84-C83F3F732C73}"/>
              </a:ext>
            </a:extLst>
          </p:cNvPr>
          <p:cNvSpPr>
            <a:spLocks noGrp="1"/>
          </p:cNvSpPr>
          <p:nvPr>
            <p:ph type="dt" sz="half" idx="10"/>
          </p:nvPr>
        </p:nvSpPr>
        <p:spPr/>
        <p:txBody>
          <a:bodyPr/>
          <a:lstStyle/>
          <a:p>
            <a:fld id="{C8314B40-02B2-4716-B490-DDA2E50F46AB}" type="datetimeFigureOut">
              <a:rPr lang="en-IN" smtClean="0"/>
              <a:t>10-11-2024</a:t>
            </a:fld>
            <a:endParaRPr lang="en-IN" dirty="0"/>
          </a:p>
        </p:txBody>
      </p:sp>
      <p:sp>
        <p:nvSpPr>
          <p:cNvPr id="5" name="Footer Placeholder 4">
            <a:extLst>
              <a:ext uri="{FF2B5EF4-FFF2-40B4-BE49-F238E27FC236}">
                <a16:creationId xmlns:a16="http://schemas.microsoft.com/office/drawing/2014/main" id="{2B46FBF4-9FEE-7B58-5358-B4619B905F69}"/>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EED47416-F851-E622-D858-0BEEB9A15F03}"/>
              </a:ext>
            </a:extLst>
          </p:cNvPr>
          <p:cNvSpPr>
            <a:spLocks noGrp="1"/>
          </p:cNvSpPr>
          <p:nvPr>
            <p:ph type="sldNum" sz="quarter" idx="12"/>
          </p:nvPr>
        </p:nvSpPr>
        <p:spPr/>
        <p:txBody>
          <a:bodyPr/>
          <a:lstStyle/>
          <a:p>
            <a:fld id="{44ED12B0-C0AA-4D93-B131-D42A785B8E0B}" type="slidenum">
              <a:rPr lang="en-IN" smtClean="0"/>
              <a:t>‹#›</a:t>
            </a:fld>
            <a:endParaRPr lang="en-IN" dirty="0"/>
          </a:p>
        </p:txBody>
      </p:sp>
    </p:spTree>
    <p:extLst>
      <p:ext uri="{BB962C8B-B14F-4D97-AF65-F5344CB8AC3E}">
        <p14:creationId xmlns:p14="http://schemas.microsoft.com/office/powerpoint/2010/main" val="11488691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0C7C2-DD7A-62C0-98DC-A175C1D91B4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3C483F5-B26B-B768-9906-F80B7825F64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1E589C0-3BEC-5603-0754-DFBD60296729}"/>
              </a:ext>
            </a:extLst>
          </p:cNvPr>
          <p:cNvSpPr>
            <a:spLocks noGrp="1"/>
          </p:cNvSpPr>
          <p:nvPr>
            <p:ph type="dt" sz="half" idx="10"/>
          </p:nvPr>
        </p:nvSpPr>
        <p:spPr/>
        <p:txBody>
          <a:bodyPr/>
          <a:lstStyle/>
          <a:p>
            <a:fld id="{C8314B40-02B2-4716-B490-DDA2E50F46AB}" type="datetimeFigureOut">
              <a:rPr lang="en-IN" smtClean="0"/>
              <a:t>10-11-2024</a:t>
            </a:fld>
            <a:endParaRPr lang="en-IN" dirty="0"/>
          </a:p>
        </p:txBody>
      </p:sp>
      <p:sp>
        <p:nvSpPr>
          <p:cNvPr id="5" name="Footer Placeholder 4">
            <a:extLst>
              <a:ext uri="{FF2B5EF4-FFF2-40B4-BE49-F238E27FC236}">
                <a16:creationId xmlns:a16="http://schemas.microsoft.com/office/drawing/2014/main" id="{73D08E0E-EE27-C1DF-7B71-620542D97F50}"/>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2301F756-3AA3-BAAE-F8B6-965DDD9B289C}"/>
              </a:ext>
            </a:extLst>
          </p:cNvPr>
          <p:cNvSpPr>
            <a:spLocks noGrp="1"/>
          </p:cNvSpPr>
          <p:nvPr>
            <p:ph type="sldNum" sz="quarter" idx="12"/>
          </p:nvPr>
        </p:nvSpPr>
        <p:spPr/>
        <p:txBody>
          <a:bodyPr/>
          <a:lstStyle/>
          <a:p>
            <a:fld id="{44ED12B0-C0AA-4D93-B131-D42A785B8E0B}" type="slidenum">
              <a:rPr lang="en-IN" smtClean="0"/>
              <a:t>‹#›</a:t>
            </a:fld>
            <a:endParaRPr lang="en-IN" dirty="0"/>
          </a:p>
        </p:txBody>
      </p:sp>
    </p:spTree>
    <p:extLst>
      <p:ext uri="{BB962C8B-B14F-4D97-AF65-F5344CB8AC3E}">
        <p14:creationId xmlns:p14="http://schemas.microsoft.com/office/powerpoint/2010/main" val="23431679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C25B02-B86A-44C0-9217-785738C5006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E525AE7-8384-C3D6-B1B4-9E9D12C4ED2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17764F9-7123-8AB7-4C1C-7A67A350131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0D42DF1-5B41-4A40-0F32-11FFCB4A6D33}"/>
              </a:ext>
            </a:extLst>
          </p:cNvPr>
          <p:cNvSpPr>
            <a:spLocks noGrp="1"/>
          </p:cNvSpPr>
          <p:nvPr>
            <p:ph type="dt" sz="half" idx="10"/>
          </p:nvPr>
        </p:nvSpPr>
        <p:spPr/>
        <p:txBody>
          <a:bodyPr/>
          <a:lstStyle/>
          <a:p>
            <a:fld id="{C8314B40-02B2-4716-B490-DDA2E50F46AB}" type="datetimeFigureOut">
              <a:rPr lang="en-IN" smtClean="0"/>
              <a:t>10-11-2024</a:t>
            </a:fld>
            <a:endParaRPr lang="en-IN" dirty="0"/>
          </a:p>
        </p:txBody>
      </p:sp>
      <p:sp>
        <p:nvSpPr>
          <p:cNvPr id="6" name="Footer Placeholder 5">
            <a:extLst>
              <a:ext uri="{FF2B5EF4-FFF2-40B4-BE49-F238E27FC236}">
                <a16:creationId xmlns:a16="http://schemas.microsoft.com/office/drawing/2014/main" id="{477671A2-6951-A61F-B291-A47F4E3AF46B}"/>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8FA31285-9872-E918-3D53-0ACCDD1E28D1}"/>
              </a:ext>
            </a:extLst>
          </p:cNvPr>
          <p:cNvSpPr>
            <a:spLocks noGrp="1"/>
          </p:cNvSpPr>
          <p:nvPr>
            <p:ph type="sldNum" sz="quarter" idx="12"/>
          </p:nvPr>
        </p:nvSpPr>
        <p:spPr/>
        <p:txBody>
          <a:bodyPr/>
          <a:lstStyle/>
          <a:p>
            <a:fld id="{44ED12B0-C0AA-4D93-B131-D42A785B8E0B}" type="slidenum">
              <a:rPr lang="en-IN" smtClean="0"/>
              <a:t>‹#›</a:t>
            </a:fld>
            <a:endParaRPr lang="en-IN" dirty="0"/>
          </a:p>
        </p:txBody>
      </p:sp>
    </p:spTree>
    <p:extLst>
      <p:ext uri="{BB962C8B-B14F-4D97-AF65-F5344CB8AC3E}">
        <p14:creationId xmlns:p14="http://schemas.microsoft.com/office/powerpoint/2010/main" val="38090648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5840CB-3ABB-6DC3-432D-914C0F913E6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7109773-6C93-ABCD-F40F-636FB395F0A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C934969-7605-C123-D87F-D6DFA0BA628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1A83A08-3753-9A3E-75BE-6EA619E446C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82319C0-AB98-F68C-1FD0-FCBD4DC5474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6ECF426-AE7C-86FA-D4A9-CF1010416F9D}"/>
              </a:ext>
            </a:extLst>
          </p:cNvPr>
          <p:cNvSpPr>
            <a:spLocks noGrp="1"/>
          </p:cNvSpPr>
          <p:nvPr>
            <p:ph type="dt" sz="half" idx="10"/>
          </p:nvPr>
        </p:nvSpPr>
        <p:spPr/>
        <p:txBody>
          <a:bodyPr/>
          <a:lstStyle/>
          <a:p>
            <a:fld id="{C8314B40-02B2-4716-B490-DDA2E50F46AB}" type="datetimeFigureOut">
              <a:rPr lang="en-IN" smtClean="0"/>
              <a:t>10-11-2024</a:t>
            </a:fld>
            <a:endParaRPr lang="en-IN" dirty="0"/>
          </a:p>
        </p:txBody>
      </p:sp>
      <p:sp>
        <p:nvSpPr>
          <p:cNvPr id="8" name="Footer Placeholder 7">
            <a:extLst>
              <a:ext uri="{FF2B5EF4-FFF2-40B4-BE49-F238E27FC236}">
                <a16:creationId xmlns:a16="http://schemas.microsoft.com/office/drawing/2014/main" id="{AC94510A-4618-F0F3-DE83-0058549FC14A}"/>
              </a:ext>
            </a:extLst>
          </p:cNvPr>
          <p:cNvSpPr>
            <a:spLocks noGrp="1"/>
          </p:cNvSpPr>
          <p:nvPr>
            <p:ph type="ftr" sz="quarter" idx="11"/>
          </p:nvPr>
        </p:nvSpPr>
        <p:spPr/>
        <p:txBody>
          <a:bodyPr/>
          <a:lstStyle/>
          <a:p>
            <a:endParaRPr lang="en-IN" dirty="0"/>
          </a:p>
        </p:txBody>
      </p:sp>
      <p:sp>
        <p:nvSpPr>
          <p:cNvPr id="9" name="Slide Number Placeholder 8">
            <a:extLst>
              <a:ext uri="{FF2B5EF4-FFF2-40B4-BE49-F238E27FC236}">
                <a16:creationId xmlns:a16="http://schemas.microsoft.com/office/drawing/2014/main" id="{0B3CE72F-EC84-CA00-1BDB-89EC1CECCBA4}"/>
              </a:ext>
            </a:extLst>
          </p:cNvPr>
          <p:cNvSpPr>
            <a:spLocks noGrp="1"/>
          </p:cNvSpPr>
          <p:nvPr>
            <p:ph type="sldNum" sz="quarter" idx="12"/>
          </p:nvPr>
        </p:nvSpPr>
        <p:spPr/>
        <p:txBody>
          <a:bodyPr/>
          <a:lstStyle/>
          <a:p>
            <a:fld id="{44ED12B0-C0AA-4D93-B131-D42A785B8E0B}" type="slidenum">
              <a:rPr lang="en-IN" smtClean="0"/>
              <a:t>‹#›</a:t>
            </a:fld>
            <a:endParaRPr lang="en-IN" dirty="0"/>
          </a:p>
        </p:txBody>
      </p:sp>
    </p:spTree>
    <p:extLst>
      <p:ext uri="{BB962C8B-B14F-4D97-AF65-F5344CB8AC3E}">
        <p14:creationId xmlns:p14="http://schemas.microsoft.com/office/powerpoint/2010/main" val="25898250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684214-5895-817B-18D3-61C056FBFFB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94F021F-258C-96F7-905F-0963A831BC99}"/>
              </a:ext>
            </a:extLst>
          </p:cNvPr>
          <p:cNvSpPr>
            <a:spLocks noGrp="1"/>
          </p:cNvSpPr>
          <p:nvPr>
            <p:ph type="dt" sz="half" idx="10"/>
          </p:nvPr>
        </p:nvSpPr>
        <p:spPr/>
        <p:txBody>
          <a:bodyPr/>
          <a:lstStyle/>
          <a:p>
            <a:fld id="{C8314B40-02B2-4716-B490-DDA2E50F46AB}" type="datetimeFigureOut">
              <a:rPr lang="en-IN" smtClean="0"/>
              <a:t>10-11-2024</a:t>
            </a:fld>
            <a:endParaRPr lang="en-IN" dirty="0"/>
          </a:p>
        </p:txBody>
      </p:sp>
      <p:sp>
        <p:nvSpPr>
          <p:cNvPr id="4" name="Footer Placeholder 3">
            <a:extLst>
              <a:ext uri="{FF2B5EF4-FFF2-40B4-BE49-F238E27FC236}">
                <a16:creationId xmlns:a16="http://schemas.microsoft.com/office/drawing/2014/main" id="{3D89DCB6-58CE-F800-4FE8-9D2F85D4E450}"/>
              </a:ext>
            </a:extLst>
          </p:cNvPr>
          <p:cNvSpPr>
            <a:spLocks noGrp="1"/>
          </p:cNvSpPr>
          <p:nvPr>
            <p:ph type="ftr" sz="quarter" idx="11"/>
          </p:nvPr>
        </p:nvSpPr>
        <p:spPr/>
        <p:txBody>
          <a:bodyPr/>
          <a:lstStyle/>
          <a:p>
            <a:endParaRPr lang="en-IN" dirty="0"/>
          </a:p>
        </p:txBody>
      </p:sp>
      <p:sp>
        <p:nvSpPr>
          <p:cNvPr id="5" name="Slide Number Placeholder 4">
            <a:extLst>
              <a:ext uri="{FF2B5EF4-FFF2-40B4-BE49-F238E27FC236}">
                <a16:creationId xmlns:a16="http://schemas.microsoft.com/office/drawing/2014/main" id="{665C72B5-9FE5-AA34-6654-11E6B0052B50}"/>
              </a:ext>
            </a:extLst>
          </p:cNvPr>
          <p:cNvSpPr>
            <a:spLocks noGrp="1"/>
          </p:cNvSpPr>
          <p:nvPr>
            <p:ph type="sldNum" sz="quarter" idx="12"/>
          </p:nvPr>
        </p:nvSpPr>
        <p:spPr/>
        <p:txBody>
          <a:bodyPr/>
          <a:lstStyle/>
          <a:p>
            <a:fld id="{44ED12B0-C0AA-4D93-B131-D42A785B8E0B}" type="slidenum">
              <a:rPr lang="en-IN" smtClean="0"/>
              <a:t>‹#›</a:t>
            </a:fld>
            <a:endParaRPr lang="en-IN" dirty="0"/>
          </a:p>
        </p:txBody>
      </p:sp>
    </p:spTree>
    <p:extLst>
      <p:ext uri="{BB962C8B-B14F-4D97-AF65-F5344CB8AC3E}">
        <p14:creationId xmlns:p14="http://schemas.microsoft.com/office/powerpoint/2010/main" val="21576933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86E354B-3EDA-755F-8D6A-B0A51108D2E1}"/>
              </a:ext>
            </a:extLst>
          </p:cNvPr>
          <p:cNvSpPr>
            <a:spLocks noGrp="1"/>
          </p:cNvSpPr>
          <p:nvPr>
            <p:ph type="dt" sz="half" idx="10"/>
          </p:nvPr>
        </p:nvSpPr>
        <p:spPr/>
        <p:txBody>
          <a:bodyPr/>
          <a:lstStyle/>
          <a:p>
            <a:fld id="{C8314B40-02B2-4716-B490-DDA2E50F46AB}" type="datetimeFigureOut">
              <a:rPr lang="en-IN" smtClean="0"/>
              <a:t>10-11-2024</a:t>
            </a:fld>
            <a:endParaRPr lang="en-IN" dirty="0"/>
          </a:p>
        </p:txBody>
      </p:sp>
      <p:sp>
        <p:nvSpPr>
          <p:cNvPr id="3" name="Footer Placeholder 2">
            <a:extLst>
              <a:ext uri="{FF2B5EF4-FFF2-40B4-BE49-F238E27FC236}">
                <a16:creationId xmlns:a16="http://schemas.microsoft.com/office/drawing/2014/main" id="{682FBFE0-6E99-AA5C-C717-A3A3D4D38D90}"/>
              </a:ext>
            </a:extLst>
          </p:cNvPr>
          <p:cNvSpPr>
            <a:spLocks noGrp="1"/>
          </p:cNvSpPr>
          <p:nvPr>
            <p:ph type="ftr" sz="quarter" idx="11"/>
          </p:nvPr>
        </p:nvSpPr>
        <p:spPr/>
        <p:txBody>
          <a:bodyPr/>
          <a:lstStyle/>
          <a:p>
            <a:endParaRPr lang="en-IN" dirty="0"/>
          </a:p>
        </p:txBody>
      </p:sp>
      <p:sp>
        <p:nvSpPr>
          <p:cNvPr id="4" name="Slide Number Placeholder 3">
            <a:extLst>
              <a:ext uri="{FF2B5EF4-FFF2-40B4-BE49-F238E27FC236}">
                <a16:creationId xmlns:a16="http://schemas.microsoft.com/office/drawing/2014/main" id="{520587FF-1BC3-951F-8971-16885D5F7158}"/>
              </a:ext>
            </a:extLst>
          </p:cNvPr>
          <p:cNvSpPr>
            <a:spLocks noGrp="1"/>
          </p:cNvSpPr>
          <p:nvPr>
            <p:ph type="sldNum" sz="quarter" idx="12"/>
          </p:nvPr>
        </p:nvSpPr>
        <p:spPr/>
        <p:txBody>
          <a:bodyPr/>
          <a:lstStyle/>
          <a:p>
            <a:fld id="{44ED12B0-C0AA-4D93-B131-D42A785B8E0B}" type="slidenum">
              <a:rPr lang="en-IN" smtClean="0"/>
              <a:t>‹#›</a:t>
            </a:fld>
            <a:endParaRPr lang="en-IN" dirty="0"/>
          </a:p>
        </p:txBody>
      </p:sp>
    </p:spTree>
    <p:extLst>
      <p:ext uri="{BB962C8B-B14F-4D97-AF65-F5344CB8AC3E}">
        <p14:creationId xmlns:p14="http://schemas.microsoft.com/office/powerpoint/2010/main" val="12631230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3F793-0601-CC1B-D13E-60BFE9219A2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12D69F1-DB18-73BB-A9EB-34144A01A4A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02AADFB-57EC-2E8E-BC8C-12F763BDA7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47A8F9A-4228-72DE-BC5A-2CE1246EA469}"/>
              </a:ext>
            </a:extLst>
          </p:cNvPr>
          <p:cNvSpPr>
            <a:spLocks noGrp="1"/>
          </p:cNvSpPr>
          <p:nvPr>
            <p:ph type="dt" sz="half" idx="10"/>
          </p:nvPr>
        </p:nvSpPr>
        <p:spPr/>
        <p:txBody>
          <a:bodyPr/>
          <a:lstStyle/>
          <a:p>
            <a:fld id="{C8314B40-02B2-4716-B490-DDA2E50F46AB}" type="datetimeFigureOut">
              <a:rPr lang="en-IN" smtClean="0"/>
              <a:t>10-11-2024</a:t>
            </a:fld>
            <a:endParaRPr lang="en-IN" dirty="0"/>
          </a:p>
        </p:txBody>
      </p:sp>
      <p:sp>
        <p:nvSpPr>
          <p:cNvPr id="6" name="Footer Placeholder 5">
            <a:extLst>
              <a:ext uri="{FF2B5EF4-FFF2-40B4-BE49-F238E27FC236}">
                <a16:creationId xmlns:a16="http://schemas.microsoft.com/office/drawing/2014/main" id="{BADE00EA-9805-5C99-F3E9-097B10F544A7}"/>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3D3AE036-F02E-2F6E-49E6-20481F5A6060}"/>
              </a:ext>
            </a:extLst>
          </p:cNvPr>
          <p:cNvSpPr>
            <a:spLocks noGrp="1"/>
          </p:cNvSpPr>
          <p:nvPr>
            <p:ph type="sldNum" sz="quarter" idx="12"/>
          </p:nvPr>
        </p:nvSpPr>
        <p:spPr/>
        <p:txBody>
          <a:bodyPr/>
          <a:lstStyle/>
          <a:p>
            <a:fld id="{44ED12B0-C0AA-4D93-B131-D42A785B8E0B}" type="slidenum">
              <a:rPr lang="en-IN" smtClean="0"/>
              <a:t>‹#›</a:t>
            </a:fld>
            <a:endParaRPr lang="en-IN" dirty="0"/>
          </a:p>
        </p:txBody>
      </p:sp>
    </p:spTree>
    <p:extLst>
      <p:ext uri="{BB962C8B-B14F-4D97-AF65-F5344CB8AC3E}">
        <p14:creationId xmlns:p14="http://schemas.microsoft.com/office/powerpoint/2010/main" val="23377918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ACD73E-22EB-3101-E4D4-B46CE35DC2C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6EDD665-36F5-572F-9A6B-C20711819C4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a:extLst>
              <a:ext uri="{FF2B5EF4-FFF2-40B4-BE49-F238E27FC236}">
                <a16:creationId xmlns:a16="http://schemas.microsoft.com/office/drawing/2014/main" id="{3E4CA357-52E6-D3F6-C92E-65DA5E794DC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D83E4A-0652-FE5B-3278-8DE9ED37A360}"/>
              </a:ext>
            </a:extLst>
          </p:cNvPr>
          <p:cNvSpPr>
            <a:spLocks noGrp="1"/>
          </p:cNvSpPr>
          <p:nvPr>
            <p:ph type="dt" sz="half" idx="10"/>
          </p:nvPr>
        </p:nvSpPr>
        <p:spPr/>
        <p:txBody>
          <a:bodyPr/>
          <a:lstStyle/>
          <a:p>
            <a:fld id="{C8314B40-02B2-4716-B490-DDA2E50F46AB}" type="datetimeFigureOut">
              <a:rPr lang="en-IN" smtClean="0"/>
              <a:t>10-11-2024</a:t>
            </a:fld>
            <a:endParaRPr lang="en-IN" dirty="0"/>
          </a:p>
        </p:txBody>
      </p:sp>
      <p:sp>
        <p:nvSpPr>
          <p:cNvPr id="6" name="Footer Placeholder 5">
            <a:extLst>
              <a:ext uri="{FF2B5EF4-FFF2-40B4-BE49-F238E27FC236}">
                <a16:creationId xmlns:a16="http://schemas.microsoft.com/office/drawing/2014/main" id="{BF22D1B2-9890-498F-FE0D-DCF1C678D193}"/>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F6F7218E-D1E2-662E-F14B-DA3400C12FE0}"/>
              </a:ext>
            </a:extLst>
          </p:cNvPr>
          <p:cNvSpPr>
            <a:spLocks noGrp="1"/>
          </p:cNvSpPr>
          <p:nvPr>
            <p:ph type="sldNum" sz="quarter" idx="12"/>
          </p:nvPr>
        </p:nvSpPr>
        <p:spPr/>
        <p:txBody>
          <a:bodyPr/>
          <a:lstStyle/>
          <a:p>
            <a:fld id="{44ED12B0-C0AA-4D93-B131-D42A785B8E0B}" type="slidenum">
              <a:rPr lang="en-IN" smtClean="0"/>
              <a:t>‹#›</a:t>
            </a:fld>
            <a:endParaRPr lang="en-IN" dirty="0"/>
          </a:p>
        </p:txBody>
      </p:sp>
    </p:spTree>
    <p:extLst>
      <p:ext uri="{BB962C8B-B14F-4D97-AF65-F5344CB8AC3E}">
        <p14:creationId xmlns:p14="http://schemas.microsoft.com/office/powerpoint/2010/main" val="41037455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A2B794A-A68F-EA52-31FD-565C49FCFF7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6973149-A560-0B28-8449-9503268800F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F78C5CD-AC54-3453-A277-4C9BB54AAB3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314B40-02B2-4716-B490-DDA2E50F46AB}" type="datetimeFigureOut">
              <a:rPr lang="en-IN" smtClean="0"/>
              <a:t>10-11-2024</a:t>
            </a:fld>
            <a:endParaRPr lang="en-IN" dirty="0"/>
          </a:p>
        </p:txBody>
      </p:sp>
      <p:sp>
        <p:nvSpPr>
          <p:cNvPr id="5" name="Footer Placeholder 4">
            <a:extLst>
              <a:ext uri="{FF2B5EF4-FFF2-40B4-BE49-F238E27FC236}">
                <a16:creationId xmlns:a16="http://schemas.microsoft.com/office/drawing/2014/main" id="{8E190173-DFFB-9445-FDCF-1C95D8ECC1A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a:extLst>
              <a:ext uri="{FF2B5EF4-FFF2-40B4-BE49-F238E27FC236}">
                <a16:creationId xmlns:a16="http://schemas.microsoft.com/office/drawing/2014/main" id="{A8914FAA-EE0B-B64D-CD74-89304FBB858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4ED12B0-C0AA-4D93-B131-D42A785B8E0B}" type="slidenum">
              <a:rPr lang="en-IN" smtClean="0"/>
              <a:t>‹#›</a:t>
            </a:fld>
            <a:endParaRPr lang="en-IN" dirty="0"/>
          </a:p>
        </p:txBody>
      </p:sp>
    </p:spTree>
    <p:extLst>
      <p:ext uri="{BB962C8B-B14F-4D97-AF65-F5344CB8AC3E}">
        <p14:creationId xmlns:p14="http://schemas.microsoft.com/office/powerpoint/2010/main" val="40587543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png"/><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18.jpg"/><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4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32855"/>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A57F79A-66CC-FB9F-1B59-7043A32B064F}"/>
              </a:ext>
            </a:extLst>
          </p:cNvPr>
          <p:cNvSpPr txBox="1"/>
          <p:nvPr/>
        </p:nvSpPr>
        <p:spPr>
          <a:xfrm>
            <a:off x="165527" y="1505387"/>
            <a:ext cx="4623573" cy="2308324"/>
          </a:xfrm>
          <a:prstGeom prst="rect">
            <a:avLst/>
          </a:prstGeom>
          <a:noFill/>
        </p:spPr>
        <p:txBody>
          <a:bodyPr wrap="none" rtlCol="0">
            <a:spAutoFit/>
          </a:bodyPr>
          <a:lstStyle/>
          <a:p>
            <a:r>
              <a:rPr lang="en-IN" sz="7200" dirty="0">
                <a:solidFill>
                  <a:schemeClr val="bg1"/>
                </a:solidFill>
                <a:latin typeface="Impact" panose="020B0806030902050204" pitchFamily="34" charset="0"/>
              </a:rPr>
              <a:t>WH</a:t>
            </a:r>
            <a:r>
              <a:rPr lang="en-IN" sz="7200" dirty="0">
                <a:solidFill>
                  <a:srgbClr val="FFC000"/>
                </a:solidFill>
                <a:latin typeface="Impact" panose="020B0806030902050204" pitchFamily="34" charset="0"/>
              </a:rPr>
              <a:t>A</a:t>
            </a:r>
            <a:r>
              <a:rPr lang="en-IN" sz="7200" dirty="0">
                <a:solidFill>
                  <a:schemeClr val="bg1"/>
                </a:solidFill>
                <a:latin typeface="Impact" panose="020B0806030902050204" pitchFamily="34" charset="0"/>
              </a:rPr>
              <a:t>T I</a:t>
            </a:r>
            <a:r>
              <a:rPr lang="en-IN" sz="7200" dirty="0">
                <a:solidFill>
                  <a:srgbClr val="FFC000"/>
                </a:solidFill>
                <a:latin typeface="Impact" panose="020B0806030902050204" pitchFamily="34" charset="0"/>
              </a:rPr>
              <a:t>S</a:t>
            </a:r>
          </a:p>
          <a:p>
            <a:r>
              <a:rPr lang="en-IN" sz="7200" dirty="0">
                <a:solidFill>
                  <a:schemeClr val="bg1"/>
                </a:solidFill>
                <a:latin typeface="Impact" panose="020B0806030902050204" pitchFamily="34" charset="0"/>
              </a:rPr>
              <a:t> D</a:t>
            </a:r>
            <a:r>
              <a:rPr lang="en-IN" sz="7200" dirty="0">
                <a:solidFill>
                  <a:srgbClr val="FFC000"/>
                </a:solidFill>
                <a:latin typeface="Impact" panose="020B0806030902050204" pitchFamily="34" charset="0"/>
              </a:rPr>
              <a:t>A</a:t>
            </a:r>
            <a:r>
              <a:rPr lang="en-IN" sz="7200" dirty="0">
                <a:solidFill>
                  <a:schemeClr val="bg1"/>
                </a:solidFill>
                <a:latin typeface="Impact" panose="020B0806030902050204" pitchFamily="34" charset="0"/>
              </a:rPr>
              <a:t>T</a:t>
            </a:r>
            <a:r>
              <a:rPr lang="en-IN" sz="7200" dirty="0">
                <a:solidFill>
                  <a:srgbClr val="FFC000"/>
                </a:solidFill>
                <a:latin typeface="Impact" panose="020B0806030902050204" pitchFamily="34" charset="0"/>
              </a:rPr>
              <a:t>A</a:t>
            </a:r>
            <a:r>
              <a:rPr lang="en-IN" sz="7200" dirty="0">
                <a:solidFill>
                  <a:schemeClr val="bg1"/>
                </a:solidFill>
                <a:latin typeface="Impact" panose="020B0806030902050204" pitchFamily="34" charset="0"/>
              </a:rPr>
              <a:t>B</a:t>
            </a:r>
            <a:r>
              <a:rPr lang="en-IN" sz="7200" dirty="0">
                <a:solidFill>
                  <a:srgbClr val="FFC000"/>
                </a:solidFill>
                <a:latin typeface="Impact" panose="020B0806030902050204" pitchFamily="34" charset="0"/>
              </a:rPr>
              <a:t>A</a:t>
            </a:r>
            <a:r>
              <a:rPr lang="en-IN" sz="7200" dirty="0">
                <a:solidFill>
                  <a:schemeClr val="bg1"/>
                </a:solidFill>
                <a:latin typeface="Impact" panose="020B0806030902050204" pitchFamily="34" charset="0"/>
              </a:rPr>
              <a:t>SE?</a:t>
            </a:r>
          </a:p>
        </p:txBody>
      </p:sp>
      <p:pic>
        <p:nvPicPr>
          <p:cNvPr id="11" name="Picture 10">
            <a:extLst>
              <a:ext uri="{FF2B5EF4-FFF2-40B4-BE49-F238E27FC236}">
                <a16:creationId xmlns:a16="http://schemas.microsoft.com/office/drawing/2014/main" id="{1BF34C0C-39CA-6138-133C-5D4DECDBAD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10749" y="888248"/>
            <a:ext cx="1809750" cy="2813596"/>
          </a:xfrm>
          <a:prstGeom prst="rect">
            <a:avLst/>
          </a:prstGeom>
        </p:spPr>
      </p:pic>
      <p:sp>
        <p:nvSpPr>
          <p:cNvPr id="13" name="TextBox 12">
            <a:extLst>
              <a:ext uri="{FF2B5EF4-FFF2-40B4-BE49-F238E27FC236}">
                <a16:creationId xmlns:a16="http://schemas.microsoft.com/office/drawing/2014/main" id="{7511BEB2-56DA-25F4-DA6F-28D2152217EF}"/>
              </a:ext>
            </a:extLst>
          </p:cNvPr>
          <p:cNvSpPr txBox="1"/>
          <p:nvPr/>
        </p:nvSpPr>
        <p:spPr>
          <a:xfrm>
            <a:off x="5156469" y="4227872"/>
            <a:ext cx="6888047" cy="1200329"/>
          </a:xfrm>
          <a:prstGeom prst="rect">
            <a:avLst/>
          </a:prstGeom>
          <a:noFill/>
        </p:spPr>
        <p:txBody>
          <a:bodyPr wrap="square">
            <a:spAutoFit/>
          </a:bodyPr>
          <a:lstStyle/>
          <a:p>
            <a:r>
              <a:rPr lang="en-IN" dirty="0">
                <a:solidFill>
                  <a:schemeClr val="bg1"/>
                </a:solidFill>
              </a:rPr>
              <a:t>A database is an organized collection of data stored and managed electronically to provide access, retrieval, and management of data.</a:t>
            </a:r>
            <a:r>
              <a:rPr lang="en-IN" baseline="30000" dirty="0">
                <a:solidFill>
                  <a:schemeClr val="bg1"/>
                </a:solidFill>
              </a:rPr>
              <a:t>  </a:t>
            </a:r>
            <a:r>
              <a:rPr lang="en-IN" dirty="0">
                <a:solidFill>
                  <a:schemeClr val="bg1"/>
                </a:solidFill>
              </a:rPr>
              <a:t>Think of it as a digital filing cabinet, but instead of paper files, you have electronic records.</a:t>
            </a:r>
          </a:p>
        </p:txBody>
      </p:sp>
    </p:spTree>
    <p:extLst>
      <p:ext uri="{BB962C8B-B14F-4D97-AF65-F5344CB8AC3E}">
        <p14:creationId xmlns:p14="http://schemas.microsoft.com/office/powerpoint/2010/main" val="40259272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32855"/>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E4492A5-C4F5-00CC-F21D-26EFB4E2D92F}"/>
              </a:ext>
            </a:extLst>
          </p:cNvPr>
          <p:cNvSpPr txBox="1"/>
          <p:nvPr/>
        </p:nvSpPr>
        <p:spPr>
          <a:xfrm>
            <a:off x="-16118" y="1139850"/>
            <a:ext cx="5763733" cy="1754326"/>
          </a:xfrm>
          <a:prstGeom prst="rect">
            <a:avLst/>
          </a:prstGeom>
          <a:noFill/>
        </p:spPr>
        <p:txBody>
          <a:bodyPr wrap="square">
            <a:spAutoFit/>
          </a:bodyPr>
          <a:lstStyle/>
          <a:p>
            <a:pPr algn="ctr"/>
            <a:r>
              <a:rPr lang="en-IN" sz="3600" dirty="0">
                <a:solidFill>
                  <a:schemeClr val="bg1"/>
                </a:solidFill>
                <a:latin typeface="Impact" panose="020B0806030902050204" pitchFamily="34" charset="0"/>
              </a:rPr>
              <a:t>I</a:t>
            </a:r>
            <a:r>
              <a:rPr lang="en-IN" sz="3600" dirty="0">
                <a:solidFill>
                  <a:srgbClr val="FFC000"/>
                </a:solidFill>
                <a:latin typeface="Impact" panose="020B0806030902050204" pitchFamily="34" charset="0"/>
              </a:rPr>
              <a:t>n</a:t>
            </a:r>
            <a:r>
              <a:rPr lang="en-IN" sz="3600" dirty="0">
                <a:solidFill>
                  <a:schemeClr val="bg1"/>
                </a:solidFill>
                <a:latin typeface="Impact" panose="020B0806030902050204" pitchFamily="34" charset="0"/>
              </a:rPr>
              <a:t>trod</a:t>
            </a:r>
            <a:r>
              <a:rPr lang="en-IN" sz="3600" dirty="0">
                <a:solidFill>
                  <a:srgbClr val="FFC000"/>
                </a:solidFill>
                <a:latin typeface="Impact" panose="020B0806030902050204" pitchFamily="34" charset="0"/>
              </a:rPr>
              <a:t>u</a:t>
            </a:r>
            <a:r>
              <a:rPr lang="en-IN" sz="3600" dirty="0">
                <a:solidFill>
                  <a:schemeClr val="bg1"/>
                </a:solidFill>
                <a:latin typeface="Impact" panose="020B0806030902050204" pitchFamily="34" charset="0"/>
              </a:rPr>
              <a:t>ctio</a:t>
            </a:r>
            <a:r>
              <a:rPr lang="en-IN" sz="3600" dirty="0">
                <a:solidFill>
                  <a:srgbClr val="FFC000"/>
                </a:solidFill>
                <a:latin typeface="Impact" panose="020B0806030902050204" pitchFamily="34" charset="0"/>
              </a:rPr>
              <a:t>n</a:t>
            </a:r>
            <a:r>
              <a:rPr lang="en-IN" sz="3600" dirty="0">
                <a:solidFill>
                  <a:schemeClr val="bg1"/>
                </a:solidFill>
                <a:latin typeface="Impact" panose="020B0806030902050204" pitchFamily="34" charset="0"/>
              </a:rPr>
              <a:t> to Bi</a:t>
            </a:r>
            <a:r>
              <a:rPr lang="en-IN" sz="3600" dirty="0">
                <a:solidFill>
                  <a:srgbClr val="FFC000"/>
                </a:solidFill>
                <a:latin typeface="Impact" panose="020B0806030902050204" pitchFamily="34" charset="0"/>
              </a:rPr>
              <a:t>g</a:t>
            </a:r>
            <a:r>
              <a:rPr lang="en-IN" sz="3600" dirty="0">
                <a:solidFill>
                  <a:schemeClr val="bg1"/>
                </a:solidFill>
                <a:latin typeface="Impact" panose="020B0806030902050204" pitchFamily="34" charset="0"/>
              </a:rPr>
              <a:t> Dat</a:t>
            </a:r>
            <a:r>
              <a:rPr lang="en-IN" sz="3600" dirty="0">
                <a:solidFill>
                  <a:srgbClr val="FFC000"/>
                </a:solidFill>
                <a:latin typeface="Impact" panose="020B0806030902050204" pitchFamily="34" charset="0"/>
              </a:rPr>
              <a:t>a</a:t>
            </a:r>
            <a:r>
              <a:rPr lang="en-IN" sz="3600" dirty="0">
                <a:solidFill>
                  <a:schemeClr val="bg1"/>
                </a:solidFill>
                <a:latin typeface="Impact" panose="020B0806030902050204" pitchFamily="34" charset="0"/>
              </a:rPr>
              <a:t> and Its Impa</a:t>
            </a:r>
            <a:r>
              <a:rPr lang="en-IN" sz="3600" dirty="0">
                <a:solidFill>
                  <a:srgbClr val="FFC000"/>
                </a:solidFill>
                <a:latin typeface="Impact" panose="020B0806030902050204" pitchFamily="34" charset="0"/>
              </a:rPr>
              <a:t>c</a:t>
            </a:r>
            <a:r>
              <a:rPr lang="en-IN" sz="3600" dirty="0">
                <a:solidFill>
                  <a:schemeClr val="bg1"/>
                </a:solidFill>
                <a:latin typeface="Impact" panose="020B0806030902050204" pitchFamily="34" charset="0"/>
              </a:rPr>
              <a:t>t on </a:t>
            </a:r>
            <a:r>
              <a:rPr lang="en-IN" sz="3600" dirty="0">
                <a:solidFill>
                  <a:srgbClr val="FFC000"/>
                </a:solidFill>
                <a:latin typeface="Impact" panose="020B0806030902050204" pitchFamily="34" charset="0"/>
              </a:rPr>
              <a:t>D</a:t>
            </a:r>
            <a:r>
              <a:rPr lang="en-IN" sz="3600" dirty="0">
                <a:solidFill>
                  <a:schemeClr val="bg1"/>
                </a:solidFill>
                <a:latin typeface="Impact" panose="020B0806030902050204" pitchFamily="34" charset="0"/>
              </a:rPr>
              <a:t>atab</a:t>
            </a:r>
            <a:r>
              <a:rPr lang="en-IN" sz="3600" dirty="0">
                <a:solidFill>
                  <a:srgbClr val="FFC000"/>
                </a:solidFill>
                <a:latin typeface="Impact" panose="020B0806030902050204" pitchFamily="34" charset="0"/>
              </a:rPr>
              <a:t>a</a:t>
            </a:r>
            <a:r>
              <a:rPr lang="en-IN" sz="3600" dirty="0">
                <a:solidFill>
                  <a:schemeClr val="bg1"/>
                </a:solidFill>
                <a:latin typeface="Impact" panose="020B0806030902050204" pitchFamily="34" charset="0"/>
              </a:rPr>
              <a:t>se De</a:t>
            </a:r>
            <a:r>
              <a:rPr lang="en-IN" sz="3600" dirty="0">
                <a:solidFill>
                  <a:srgbClr val="FFC000"/>
                </a:solidFill>
                <a:latin typeface="Impact" panose="020B0806030902050204" pitchFamily="34" charset="0"/>
              </a:rPr>
              <a:t>s</a:t>
            </a:r>
            <a:r>
              <a:rPr lang="en-IN" sz="3600" dirty="0">
                <a:solidFill>
                  <a:schemeClr val="bg1"/>
                </a:solidFill>
                <a:latin typeface="Impact" panose="020B0806030902050204" pitchFamily="34" charset="0"/>
              </a:rPr>
              <a:t>ign</a:t>
            </a:r>
          </a:p>
        </p:txBody>
      </p:sp>
      <p:sp>
        <p:nvSpPr>
          <p:cNvPr id="5" name="TextBox 4">
            <a:extLst>
              <a:ext uri="{FF2B5EF4-FFF2-40B4-BE49-F238E27FC236}">
                <a16:creationId xmlns:a16="http://schemas.microsoft.com/office/drawing/2014/main" id="{D23237AF-2868-D601-C835-737486FCDD1B}"/>
              </a:ext>
            </a:extLst>
          </p:cNvPr>
          <p:cNvSpPr txBox="1"/>
          <p:nvPr/>
        </p:nvSpPr>
        <p:spPr>
          <a:xfrm>
            <a:off x="301840" y="3134212"/>
            <a:ext cx="4930036" cy="2270109"/>
          </a:xfrm>
          <a:prstGeom prst="rect">
            <a:avLst/>
          </a:prstGeom>
          <a:noFill/>
        </p:spPr>
        <p:txBody>
          <a:bodyPr wrap="square">
            <a:spAutoFit/>
          </a:bodyPr>
          <a:lstStyle/>
          <a:p>
            <a:pPr algn="ctr">
              <a:lnSpc>
                <a:spcPct val="150000"/>
              </a:lnSpc>
            </a:pPr>
            <a:r>
              <a:rPr lang="en-IN" sz="1600" b="1" dirty="0">
                <a:solidFill>
                  <a:schemeClr val="bg1"/>
                </a:solidFill>
              </a:rPr>
              <a:t>Big Data</a:t>
            </a:r>
            <a:r>
              <a:rPr lang="en-IN" sz="1600" dirty="0">
                <a:solidFill>
                  <a:schemeClr val="bg1"/>
                </a:solidFill>
              </a:rPr>
              <a:t> refers to the vast and rapidly growing volumes of data generated by various sources, such as social media, sensors, transactions, and more. This data is characterized by its </a:t>
            </a:r>
            <a:r>
              <a:rPr lang="en-IN" sz="1600" b="1" dirty="0">
                <a:solidFill>
                  <a:schemeClr val="bg1"/>
                </a:solidFill>
              </a:rPr>
              <a:t>Volume</a:t>
            </a:r>
            <a:r>
              <a:rPr lang="en-IN" sz="1600" dirty="0">
                <a:solidFill>
                  <a:schemeClr val="bg1"/>
                </a:solidFill>
              </a:rPr>
              <a:t>, </a:t>
            </a:r>
            <a:r>
              <a:rPr lang="en-IN" sz="1600" b="1" dirty="0">
                <a:solidFill>
                  <a:schemeClr val="bg1"/>
                </a:solidFill>
              </a:rPr>
              <a:t>Velocity</a:t>
            </a:r>
            <a:r>
              <a:rPr lang="en-IN" sz="1600" dirty="0">
                <a:solidFill>
                  <a:schemeClr val="bg1"/>
                </a:solidFill>
              </a:rPr>
              <a:t>, </a:t>
            </a:r>
            <a:r>
              <a:rPr lang="en-IN" sz="1600" b="1" dirty="0">
                <a:solidFill>
                  <a:schemeClr val="bg1"/>
                </a:solidFill>
              </a:rPr>
              <a:t>Variety</a:t>
            </a:r>
            <a:r>
              <a:rPr lang="en-IN" sz="1600" dirty="0">
                <a:solidFill>
                  <a:schemeClr val="bg1"/>
                </a:solidFill>
              </a:rPr>
              <a:t>, and sometimes </a:t>
            </a:r>
            <a:r>
              <a:rPr lang="en-IN" sz="1600" b="1" dirty="0">
                <a:solidFill>
                  <a:schemeClr val="bg1"/>
                </a:solidFill>
              </a:rPr>
              <a:t>Veracity</a:t>
            </a:r>
            <a:r>
              <a:rPr lang="en-IN" sz="1600" dirty="0">
                <a:solidFill>
                  <a:schemeClr val="bg1"/>
                </a:solidFill>
              </a:rPr>
              <a:t>—collectively known as the "4 Vs" of Big Data.</a:t>
            </a:r>
          </a:p>
        </p:txBody>
      </p:sp>
      <p:sp>
        <p:nvSpPr>
          <p:cNvPr id="2" name="Rectangle 1">
            <a:extLst>
              <a:ext uri="{FF2B5EF4-FFF2-40B4-BE49-F238E27FC236}">
                <a16:creationId xmlns:a16="http://schemas.microsoft.com/office/drawing/2014/main" id="{C6D65EF6-9FCB-1ACC-A28F-26433447C92E}"/>
              </a:ext>
            </a:extLst>
          </p:cNvPr>
          <p:cNvSpPr>
            <a:spLocks noChangeArrowheads="1"/>
          </p:cNvSpPr>
          <p:nvPr/>
        </p:nvSpPr>
        <p:spPr bwMode="auto">
          <a:xfrm>
            <a:off x="6096000" y="1051454"/>
            <a:ext cx="5904322" cy="45767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50000"/>
              </a:lnSpc>
              <a:spcBef>
                <a:spcPct val="0"/>
              </a:spcBef>
              <a:spcAft>
                <a:spcPct val="0"/>
              </a:spcAft>
              <a:buClrTx/>
              <a:buSzTx/>
              <a:tabLst/>
            </a:pPr>
            <a:r>
              <a:rPr kumimoji="0" lang="en-US" altLang="en-US" sz="1400" b="1" i="0" u="none" strike="noStrike" cap="none" normalizeH="0" baseline="0" dirty="0">
                <a:ln>
                  <a:noFill/>
                </a:ln>
                <a:solidFill>
                  <a:srgbClr val="FFC000"/>
                </a:solidFill>
                <a:effectLst/>
                <a:latin typeface="Arial" panose="020B0604020202020204" pitchFamily="34" charset="0"/>
              </a:rPr>
              <a:t>1. Volume</a:t>
            </a:r>
            <a:r>
              <a:rPr kumimoji="0" lang="en-US" altLang="en-US" sz="1400" b="0" i="0" u="none" strike="noStrike" cap="none" normalizeH="0" baseline="0" dirty="0">
                <a:ln>
                  <a:noFill/>
                </a:ln>
                <a:solidFill>
                  <a:srgbClr val="FFC000"/>
                </a:solidFill>
                <a:effectLst/>
                <a:latin typeface="Arial" panose="020B0604020202020204" pitchFamily="34" charset="0"/>
              </a:rPr>
              <a:t>:</a:t>
            </a:r>
            <a:r>
              <a:rPr kumimoji="0" lang="en-US" altLang="en-US" sz="1400" b="0" i="0" u="none" strike="noStrike" cap="none" normalizeH="0" baseline="0" dirty="0">
                <a:ln>
                  <a:noFill/>
                </a:ln>
                <a:solidFill>
                  <a:schemeClr val="bg1"/>
                </a:solidFill>
                <a:effectLst/>
                <a:latin typeface="Arial" panose="020B0604020202020204" pitchFamily="34" charset="0"/>
              </a:rPr>
              <a:t> The sheer amount of data generated every second is enormous. Traditional databases are not designed to handle such massive amounts of data efficiently.</a:t>
            </a:r>
          </a:p>
          <a:p>
            <a:pPr marL="0" marR="0" lvl="0" indent="0" algn="just" defTabSz="914400" rtl="0" eaLnBrk="0" fontAlgn="base" latinLnBrk="0" hangingPunct="0">
              <a:lnSpc>
                <a:spcPct val="150000"/>
              </a:lnSpc>
              <a:spcBef>
                <a:spcPct val="0"/>
              </a:spcBef>
              <a:spcAft>
                <a:spcPct val="0"/>
              </a:spcAft>
              <a:buClrTx/>
              <a:buSzTx/>
              <a:tabLst/>
            </a:pPr>
            <a:endParaRPr kumimoji="0" lang="en-US" altLang="en-US" sz="1400" b="0" i="0" u="none" strike="noStrike" cap="none" normalizeH="0" baseline="0" dirty="0">
              <a:ln>
                <a:noFill/>
              </a:ln>
              <a:solidFill>
                <a:schemeClr val="bg1"/>
              </a:solidFill>
              <a:effectLst/>
              <a:latin typeface="Arial" panose="020B0604020202020204" pitchFamily="34" charset="0"/>
            </a:endParaRPr>
          </a:p>
          <a:p>
            <a:pPr marL="0" marR="0" lvl="0" indent="0" algn="just" defTabSz="914400" rtl="0" eaLnBrk="0" fontAlgn="base" latinLnBrk="0" hangingPunct="0">
              <a:lnSpc>
                <a:spcPct val="150000"/>
              </a:lnSpc>
              <a:spcBef>
                <a:spcPct val="0"/>
              </a:spcBef>
              <a:spcAft>
                <a:spcPct val="0"/>
              </a:spcAft>
              <a:buClrTx/>
              <a:buSzTx/>
              <a:tabLst/>
            </a:pPr>
            <a:r>
              <a:rPr kumimoji="0" lang="en-US" altLang="en-US" sz="1400" b="1" i="0" u="none" strike="noStrike" cap="none" normalizeH="0" baseline="0" dirty="0">
                <a:ln>
                  <a:noFill/>
                </a:ln>
                <a:solidFill>
                  <a:srgbClr val="FFC000"/>
                </a:solidFill>
                <a:effectLst/>
                <a:latin typeface="Arial" panose="020B0604020202020204" pitchFamily="34" charset="0"/>
              </a:rPr>
              <a:t>2. Velocity</a:t>
            </a:r>
            <a:r>
              <a:rPr kumimoji="0" lang="en-US" altLang="en-US" sz="1400" b="0" i="0" u="none" strike="noStrike" cap="none" normalizeH="0" baseline="0" dirty="0">
                <a:ln>
                  <a:noFill/>
                </a:ln>
                <a:solidFill>
                  <a:srgbClr val="FFC000"/>
                </a:solidFill>
                <a:effectLst/>
                <a:latin typeface="Arial" panose="020B0604020202020204" pitchFamily="34" charset="0"/>
              </a:rPr>
              <a:t>: </a:t>
            </a:r>
            <a:r>
              <a:rPr kumimoji="0" lang="en-US" altLang="en-US" sz="1400" b="0" i="0" u="none" strike="noStrike" cap="none" normalizeH="0" baseline="0" dirty="0">
                <a:ln>
                  <a:noFill/>
                </a:ln>
                <a:solidFill>
                  <a:schemeClr val="bg1"/>
                </a:solidFill>
                <a:effectLst/>
                <a:latin typeface="Arial" panose="020B0604020202020204" pitchFamily="34" charset="0"/>
              </a:rPr>
              <a:t>Data is generated at high speeds and needs to be processed quickly. This requires databases that can handle real-time data ingestion and processing.</a:t>
            </a:r>
          </a:p>
          <a:p>
            <a:pPr marL="0" marR="0" lvl="0" indent="0" algn="just" defTabSz="914400" rtl="0" eaLnBrk="0" fontAlgn="base" latinLnBrk="0" hangingPunct="0">
              <a:lnSpc>
                <a:spcPct val="150000"/>
              </a:lnSpc>
              <a:spcBef>
                <a:spcPct val="0"/>
              </a:spcBef>
              <a:spcAft>
                <a:spcPct val="0"/>
              </a:spcAft>
              <a:buClrTx/>
              <a:buSzTx/>
              <a:buFontTx/>
              <a:buChar char="•"/>
              <a:tabLst/>
            </a:pPr>
            <a:endParaRPr kumimoji="0" lang="en-US" altLang="en-US" sz="1400" b="1" i="0" u="none" strike="noStrike" cap="none" normalizeH="0" baseline="0" dirty="0">
              <a:ln>
                <a:noFill/>
              </a:ln>
              <a:solidFill>
                <a:schemeClr val="bg1"/>
              </a:solidFill>
              <a:effectLst/>
              <a:latin typeface="Arial" panose="020B0604020202020204" pitchFamily="34" charset="0"/>
            </a:endParaRPr>
          </a:p>
          <a:p>
            <a:pPr marL="0" marR="0" lvl="0" indent="0" algn="just" defTabSz="914400" rtl="0" eaLnBrk="0" fontAlgn="base" latinLnBrk="0" hangingPunct="0">
              <a:lnSpc>
                <a:spcPct val="150000"/>
              </a:lnSpc>
              <a:spcBef>
                <a:spcPct val="0"/>
              </a:spcBef>
              <a:spcAft>
                <a:spcPct val="0"/>
              </a:spcAft>
              <a:buClrTx/>
              <a:buSzTx/>
              <a:tabLst/>
            </a:pPr>
            <a:r>
              <a:rPr lang="en-US" altLang="en-US" sz="1400" b="1" dirty="0">
                <a:solidFill>
                  <a:srgbClr val="FFC000"/>
                </a:solidFill>
                <a:latin typeface="Arial" panose="020B0604020202020204" pitchFamily="34" charset="0"/>
              </a:rPr>
              <a:t>3. </a:t>
            </a:r>
            <a:r>
              <a:rPr kumimoji="0" lang="en-US" altLang="en-US" sz="1400" b="1" i="0" u="none" strike="noStrike" cap="none" normalizeH="0" baseline="0" dirty="0">
                <a:ln>
                  <a:noFill/>
                </a:ln>
                <a:solidFill>
                  <a:srgbClr val="FFC000"/>
                </a:solidFill>
                <a:effectLst/>
                <a:latin typeface="Arial" panose="020B0604020202020204" pitchFamily="34" charset="0"/>
              </a:rPr>
              <a:t>Variety</a:t>
            </a:r>
            <a:r>
              <a:rPr kumimoji="0" lang="en-US" altLang="en-US" sz="1400" b="0" i="0" u="none" strike="noStrike" cap="none" normalizeH="0" baseline="0" dirty="0">
                <a:ln>
                  <a:noFill/>
                </a:ln>
                <a:solidFill>
                  <a:srgbClr val="FFC000"/>
                </a:solidFill>
                <a:effectLst/>
                <a:latin typeface="Arial" panose="020B0604020202020204" pitchFamily="34" charset="0"/>
              </a:rPr>
              <a:t>: </a:t>
            </a:r>
            <a:r>
              <a:rPr kumimoji="0" lang="en-US" altLang="en-US" sz="1400" b="0" i="0" u="none" strike="noStrike" cap="none" normalizeH="0" baseline="0" dirty="0">
                <a:ln>
                  <a:noFill/>
                </a:ln>
                <a:solidFill>
                  <a:schemeClr val="bg1"/>
                </a:solidFill>
                <a:effectLst/>
                <a:latin typeface="Arial" panose="020B0604020202020204" pitchFamily="34" charset="0"/>
              </a:rPr>
              <a:t>Big Data comes in different formats—structured, semi-structured, and unstructured. Traditional databases are optimized for structured data, but Big Data includes text, images, videos, and more.</a:t>
            </a:r>
          </a:p>
          <a:p>
            <a:pPr marL="0" marR="0" lvl="0" indent="0" algn="just" defTabSz="914400" rtl="0" eaLnBrk="0" fontAlgn="base" latinLnBrk="0" hangingPunct="0">
              <a:lnSpc>
                <a:spcPct val="150000"/>
              </a:lnSpc>
              <a:spcBef>
                <a:spcPct val="0"/>
              </a:spcBef>
              <a:spcAft>
                <a:spcPct val="0"/>
              </a:spcAft>
              <a:buClrTx/>
              <a:buSzTx/>
              <a:buFontTx/>
              <a:buChar char="•"/>
              <a:tabLst/>
            </a:pPr>
            <a:endParaRPr kumimoji="0" lang="en-US" altLang="en-US" sz="1400" b="1" i="0" u="none" strike="noStrike" cap="none" normalizeH="0" baseline="0" dirty="0">
              <a:ln>
                <a:noFill/>
              </a:ln>
              <a:solidFill>
                <a:schemeClr val="bg1"/>
              </a:solidFill>
              <a:effectLst/>
              <a:latin typeface="Arial" panose="020B0604020202020204" pitchFamily="34" charset="0"/>
            </a:endParaRPr>
          </a:p>
          <a:p>
            <a:pPr marL="0" marR="0" lvl="0" indent="0" algn="just" defTabSz="914400" rtl="0" eaLnBrk="0" fontAlgn="base" latinLnBrk="0" hangingPunct="0">
              <a:lnSpc>
                <a:spcPct val="150000"/>
              </a:lnSpc>
              <a:spcBef>
                <a:spcPct val="0"/>
              </a:spcBef>
              <a:spcAft>
                <a:spcPct val="0"/>
              </a:spcAft>
              <a:buClrTx/>
              <a:buSzTx/>
              <a:tabLst/>
            </a:pPr>
            <a:r>
              <a:rPr kumimoji="0" lang="en-US" altLang="en-US" sz="1400" b="1" i="0" u="none" strike="noStrike" cap="none" normalizeH="0" baseline="0" dirty="0">
                <a:ln>
                  <a:noFill/>
                </a:ln>
                <a:solidFill>
                  <a:srgbClr val="FFC000"/>
                </a:solidFill>
                <a:effectLst/>
                <a:latin typeface="Arial" panose="020B0604020202020204" pitchFamily="34" charset="0"/>
              </a:rPr>
              <a:t>4. Veracity</a:t>
            </a:r>
            <a:r>
              <a:rPr kumimoji="0" lang="en-US" altLang="en-US" sz="1400" b="0" i="0" u="none" strike="noStrike" cap="none" normalizeH="0" baseline="0" dirty="0">
                <a:ln>
                  <a:noFill/>
                </a:ln>
                <a:solidFill>
                  <a:schemeClr val="bg1"/>
                </a:solidFill>
                <a:effectLst/>
                <a:latin typeface="Arial" panose="020B0604020202020204" pitchFamily="34" charset="0"/>
              </a:rPr>
              <a:t>: The accuracy and quality of data can vary, and databases must be designed to deal with this uncertainty.</a:t>
            </a:r>
          </a:p>
        </p:txBody>
      </p:sp>
    </p:spTree>
    <p:extLst>
      <p:ext uri="{BB962C8B-B14F-4D97-AF65-F5344CB8AC3E}">
        <p14:creationId xmlns:p14="http://schemas.microsoft.com/office/powerpoint/2010/main" val="17758704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32855"/>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E4492A5-C4F5-00CC-F21D-26EFB4E2D92F}"/>
              </a:ext>
            </a:extLst>
          </p:cNvPr>
          <p:cNvSpPr txBox="1"/>
          <p:nvPr/>
        </p:nvSpPr>
        <p:spPr>
          <a:xfrm>
            <a:off x="3214132" y="163743"/>
            <a:ext cx="5763733" cy="646331"/>
          </a:xfrm>
          <a:prstGeom prst="rect">
            <a:avLst/>
          </a:prstGeom>
          <a:noFill/>
        </p:spPr>
        <p:txBody>
          <a:bodyPr wrap="square">
            <a:spAutoFit/>
          </a:bodyPr>
          <a:lstStyle/>
          <a:p>
            <a:pPr algn="ctr"/>
            <a:r>
              <a:rPr lang="en-IN" sz="3600" dirty="0">
                <a:solidFill>
                  <a:schemeClr val="bg1"/>
                </a:solidFill>
                <a:latin typeface="Impact" panose="020B0806030902050204" pitchFamily="34" charset="0"/>
              </a:rPr>
              <a:t>Impa</a:t>
            </a:r>
            <a:r>
              <a:rPr lang="en-IN" sz="3600" dirty="0">
                <a:solidFill>
                  <a:srgbClr val="FFC000"/>
                </a:solidFill>
                <a:latin typeface="Impact" panose="020B0806030902050204" pitchFamily="34" charset="0"/>
              </a:rPr>
              <a:t>c</a:t>
            </a:r>
            <a:r>
              <a:rPr lang="en-IN" sz="3600" dirty="0">
                <a:solidFill>
                  <a:schemeClr val="bg1"/>
                </a:solidFill>
                <a:latin typeface="Impact" panose="020B0806030902050204" pitchFamily="34" charset="0"/>
              </a:rPr>
              <a:t>t on </a:t>
            </a:r>
            <a:r>
              <a:rPr lang="en-IN" sz="3600" dirty="0">
                <a:solidFill>
                  <a:srgbClr val="FFC000"/>
                </a:solidFill>
                <a:latin typeface="Impact" panose="020B0806030902050204" pitchFamily="34" charset="0"/>
              </a:rPr>
              <a:t>D</a:t>
            </a:r>
            <a:r>
              <a:rPr lang="en-IN" sz="3600" dirty="0">
                <a:solidFill>
                  <a:schemeClr val="bg1"/>
                </a:solidFill>
                <a:latin typeface="Impact" panose="020B0806030902050204" pitchFamily="34" charset="0"/>
              </a:rPr>
              <a:t>atab</a:t>
            </a:r>
            <a:r>
              <a:rPr lang="en-IN" sz="3600" dirty="0">
                <a:solidFill>
                  <a:srgbClr val="FFC000"/>
                </a:solidFill>
                <a:latin typeface="Impact" panose="020B0806030902050204" pitchFamily="34" charset="0"/>
              </a:rPr>
              <a:t>a</a:t>
            </a:r>
            <a:r>
              <a:rPr lang="en-IN" sz="3600" dirty="0">
                <a:solidFill>
                  <a:schemeClr val="bg1"/>
                </a:solidFill>
                <a:latin typeface="Impact" panose="020B0806030902050204" pitchFamily="34" charset="0"/>
              </a:rPr>
              <a:t>se De</a:t>
            </a:r>
            <a:r>
              <a:rPr lang="en-IN" sz="3600" dirty="0">
                <a:solidFill>
                  <a:srgbClr val="FFC000"/>
                </a:solidFill>
                <a:latin typeface="Impact" panose="020B0806030902050204" pitchFamily="34" charset="0"/>
              </a:rPr>
              <a:t>s</a:t>
            </a:r>
            <a:r>
              <a:rPr lang="en-IN" sz="3600" dirty="0">
                <a:solidFill>
                  <a:schemeClr val="bg1"/>
                </a:solidFill>
                <a:latin typeface="Impact" panose="020B0806030902050204" pitchFamily="34" charset="0"/>
              </a:rPr>
              <a:t>ign</a:t>
            </a:r>
          </a:p>
        </p:txBody>
      </p:sp>
      <p:sp>
        <p:nvSpPr>
          <p:cNvPr id="6" name="TextBox 5">
            <a:extLst>
              <a:ext uri="{FF2B5EF4-FFF2-40B4-BE49-F238E27FC236}">
                <a16:creationId xmlns:a16="http://schemas.microsoft.com/office/drawing/2014/main" id="{7B45528E-9713-FB51-5170-E7FE8227B40E}"/>
              </a:ext>
            </a:extLst>
          </p:cNvPr>
          <p:cNvSpPr txBox="1"/>
          <p:nvPr/>
        </p:nvSpPr>
        <p:spPr>
          <a:xfrm>
            <a:off x="1154783" y="810074"/>
            <a:ext cx="10209229" cy="369332"/>
          </a:xfrm>
          <a:prstGeom prst="rect">
            <a:avLst/>
          </a:prstGeom>
          <a:noFill/>
        </p:spPr>
        <p:txBody>
          <a:bodyPr wrap="square">
            <a:spAutoFit/>
          </a:bodyPr>
          <a:lstStyle/>
          <a:p>
            <a:r>
              <a:rPr lang="en-IN" dirty="0">
                <a:solidFill>
                  <a:schemeClr val="bg1"/>
                </a:solidFill>
              </a:rPr>
              <a:t>The rise of Big Data has led to significant changes in how databases are designed and managed</a:t>
            </a:r>
          </a:p>
        </p:txBody>
      </p:sp>
      <p:sp>
        <p:nvSpPr>
          <p:cNvPr id="7" name="Rectangle 1">
            <a:extLst>
              <a:ext uri="{FF2B5EF4-FFF2-40B4-BE49-F238E27FC236}">
                <a16:creationId xmlns:a16="http://schemas.microsoft.com/office/drawing/2014/main" id="{E582A203-8EA2-F6DC-8078-C3FEB9EB38CE}"/>
              </a:ext>
            </a:extLst>
          </p:cNvPr>
          <p:cNvSpPr>
            <a:spLocks noChangeArrowheads="1"/>
          </p:cNvSpPr>
          <p:nvPr/>
        </p:nvSpPr>
        <p:spPr bwMode="auto">
          <a:xfrm>
            <a:off x="238812" y="1425058"/>
            <a:ext cx="11770936" cy="52230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just" defTabSz="914400" rtl="0" eaLnBrk="0" fontAlgn="base" latinLnBrk="0" hangingPunct="0">
              <a:lnSpc>
                <a:spcPct val="150000"/>
              </a:lnSpc>
              <a:spcBef>
                <a:spcPct val="0"/>
              </a:spcBef>
              <a:spcAft>
                <a:spcPct val="0"/>
              </a:spcAft>
              <a:buClrTx/>
              <a:buSzTx/>
              <a:buFont typeface="+mj-lt"/>
              <a:buAutoNum type="arabicPeriod"/>
              <a:tabLst/>
            </a:pPr>
            <a:r>
              <a:rPr kumimoji="0" lang="en-US" altLang="en-US" sz="1400" b="1" i="0" u="none" strike="noStrike" cap="none" normalizeH="0" baseline="0" dirty="0">
                <a:ln>
                  <a:noFill/>
                </a:ln>
                <a:solidFill>
                  <a:srgbClr val="FFC000"/>
                </a:solidFill>
                <a:effectLst/>
                <a:latin typeface="Arial" panose="020B0604020202020204" pitchFamily="34" charset="0"/>
              </a:rPr>
              <a:t>Scalability</a:t>
            </a:r>
            <a:r>
              <a:rPr kumimoji="0" lang="en-US" altLang="en-US" sz="1400" b="0" i="0" u="none" strike="noStrike" cap="none" normalizeH="0" baseline="0" dirty="0">
                <a:ln>
                  <a:noFill/>
                </a:ln>
                <a:solidFill>
                  <a:srgbClr val="FFC000"/>
                </a:solidFill>
                <a:effectLst/>
                <a:latin typeface="Arial" panose="020B0604020202020204" pitchFamily="34" charset="0"/>
              </a:rPr>
              <a:t>: </a:t>
            </a:r>
            <a:r>
              <a:rPr kumimoji="0" lang="en-US" altLang="en-US" sz="1400" b="0" i="0" u="none" strike="noStrike" cap="none" normalizeH="0" baseline="0" dirty="0">
                <a:ln>
                  <a:noFill/>
                </a:ln>
                <a:solidFill>
                  <a:schemeClr val="bg1"/>
                </a:solidFill>
                <a:effectLst/>
                <a:latin typeface="Arial" panose="020B0604020202020204" pitchFamily="34" charset="0"/>
              </a:rPr>
              <a:t>Traditional databases can’t handle huge amounts of data efficiently. New databases, like NoSQL, are designed to grow and handle large datasets by spreading data across multiple servers.</a:t>
            </a:r>
            <a:endParaRPr lang="en-US" altLang="en-US" sz="1400" dirty="0">
              <a:solidFill>
                <a:schemeClr val="bg1"/>
              </a:solidFill>
              <a:latin typeface="Arial" panose="020B0604020202020204" pitchFamily="34" charset="0"/>
            </a:endParaRPr>
          </a:p>
          <a:p>
            <a:pPr marL="342900" marR="0" lvl="0" indent="-342900" algn="just" defTabSz="914400" rtl="0" eaLnBrk="0" fontAlgn="base" latinLnBrk="0" hangingPunct="0">
              <a:lnSpc>
                <a:spcPct val="150000"/>
              </a:lnSpc>
              <a:spcBef>
                <a:spcPct val="0"/>
              </a:spcBef>
              <a:spcAft>
                <a:spcPct val="0"/>
              </a:spcAft>
              <a:buClrTx/>
              <a:buSzTx/>
              <a:buFont typeface="+mj-lt"/>
              <a:buAutoNum type="arabicPeriod"/>
              <a:tabLst/>
            </a:pPr>
            <a:endParaRPr kumimoji="0" lang="en-US" altLang="en-US" sz="1400" b="0" i="0" u="none" strike="noStrike" cap="none" normalizeH="0" baseline="0" dirty="0">
              <a:ln>
                <a:noFill/>
              </a:ln>
              <a:solidFill>
                <a:schemeClr val="bg1"/>
              </a:solidFill>
              <a:effectLst/>
              <a:latin typeface="Arial" panose="020B0604020202020204" pitchFamily="34" charset="0"/>
            </a:endParaRPr>
          </a:p>
          <a:p>
            <a:pPr marL="342900" marR="0" lvl="0" indent="-342900" algn="just" defTabSz="914400" rtl="0" eaLnBrk="0" fontAlgn="base" latinLnBrk="0" hangingPunct="0">
              <a:lnSpc>
                <a:spcPct val="150000"/>
              </a:lnSpc>
              <a:spcBef>
                <a:spcPct val="0"/>
              </a:spcBef>
              <a:spcAft>
                <a:spcPct val="0"/>
              </a:spcAft>
              <a:buClrTx/>
              <a:buSzTx/>
              <a:buFont typeface="+mj-lt"/>
              <a:buAutoNum type="arabicPeriod"/>
              <a:tabLst/>
            </a:pPr>
            <a:r>
              <a:rPr kumimoji="0" lang="en-US" altLang="en-US" sz="1400" b="1" i="0" u="none" strike="noStrike" cap="none" normalizeH="0" baseline="0" dirty="0">
                <a:ln>
                  <a:noFill/>
                </a:ln>
                <a:solidFill>
                  <a:srgbClr val="FFC000"/>
                </a:solidFill>
                <a:effectLst/>
                <a:latin typeface="Arial" panose="020B0604020202020204" pitchFamily="34" charset="0"/>
              </a:rPr>
              <a:t>Distributed Storage</a:t>
            </a:r>
            <a:r>
              <a:rPr kumimoji="0" lang="en-US" altLang="en-US" sz="1400" b="0" i="0" u="none" strike="noStrike" cap="none" normalizeH="0" baseline="0" dirty="0">
                <a:ln>
                  <a:noFill/>
                </a:ln>
                <a:solidFill>
                  <a:srgbClr val="FFC000"/>
                </a:solidFill>
                <a:effectLst/>
                <a:latin typeface="Arial" panose="020B0604020202020204" pitchFamily="34" charset="0"/>
              </a:rPr>
              <a:t>: </a:t>
            </a:r>
            <a:r>
              <a:rPr kumimoji="0" lang="en-US" altLang="en-US" sz="1400" b="0" i="0" u="none" strike="noStrike" cap="none" normalizeH="0" baseline="0" dirty="0">
                <a:ln>
                  <a:noFill/>
                </a:ln>
                <a:solidFill>
                  <a:schemeClr val="bg1"/>
                </a:solidFill>
                <a:effectLst/>
                <a:latin typeface="Arial" panose="020B0604020202020204" pitchFamily="34" charset="0"/>
              </a:rPr>
              <a:t>Instead of storing all data in one place, Big Data is often stored across multiple servers. This way, if one server fails, others can still keep the system running.</a:t>
            </a:r>
          </a:p>
          <a:p>
            <a:pPr marL="342900" marR="0" lvl="0" indent="-342900" algn="just" defTabSz="914400" rtl="0" eaLnBrk="0" fontAlgn="base" latinLnBrk="0" hangingPunct="0">
              <a:lnSpc>
                <a:spcPct val="150000"/>
              </a:lnSpc>
              <a:spcBef>
                <a:spcPct val="0"/>
              </a:spcBef>
              <a:spcAft>
                <a:spcPct val="0"/>
              </a:spcAft>
              <a:buClrTx/>
              <a:buSzTx/>
              <a:buFont typeface="+mj-lt"/>
              <a:buAutoNum type="arabicPeriod"/>
              <a:tabLst/>
            </a:pPr>
            <a:endParaRPr kumimoji="0" lang="en-US" altLang="en-US" sz="1400" b="0" i="0" u="none" strike="noStrike" cap="none" normalizeH="0" baseline="0" dirty="0">
              <a:ln>
                <a:noFill/>
              </a:ln>
              <a:solidFill>
                <a:schemeClr val="bg1"/>
              </a:solidFill>
              <a:effectLst/>
              <a:latin typeface="Arial" panose="020B0604020202020204" pitchFamily="34" charset="0"/>
            </a:endParaRPr>
          </a:p>
          <a:p>
            <a:pPr marL="342900" marR="0" lvl="0" indent="-342900" algn="just" defTabSz="914400" rtl="0" eaLnBrk="0" fontAlgn="base" latinLnBrk="0" hangingPunct="0">
              <a:lnSpc>
                <a:spcPct val="150000"/>
              </a:lnSpc>
              <a:spcBef>
                <a:spcPct val="0"/>
              </a:spcBef>
              <a:spcAft>
                <a:spcPct val="0"/>
              </a:spcAft>
              <a:buClrTx/>
              <a:buSzTx/>
              <a:buFont typeface="+mj-lt"/>
              <a:buAutoNum type="arabicPeriod"/>
              <a:tabLst/>
            </a:pPr>
            <a:r>
              <a:rPr kumimoji="0" lang="en-US" altLang="en-US" sz="1400" b="1" i="0" u="none" strike="noStrike" cap="none" normalizeH="0" baseline="0" dirty="0">
                <a:ln>
                  <a:noFill/>
                </a:ln>
                <a:solidFill>
                  <a:srgbClr val="FFC000"/>
                </a:solidFill>
                <a:effectLst/>
                <a:latin typeface="Arial" panose="020B0604020202020204" pitchFamily="34" charset="0"/>
              </a:rPr>
              <a:t>Flexible Design</a:t>
            </a:r>
            <a:r>
              <a:rPr kumimoji="0" lang="en-US" altLang="en-US" sz="1400" b="0" i="0" u="none" strike="noStrike" cap="none" normalizeH="0" baseline="0" dirty="0">
                <a:ln>
                  <a:noFill/>
                </a:ln>
                <a:solidFill>
                  <a:schemeClr val="bg1"/>
                </a:solidFill>
                <a:effectLst/>
                <a:latin typeface="Arial" panose="020B0604020202020204" pitchFamily="34" charset="0"/>
              </a:rPr>
              <a:t>: Traditional databases require a fixed structure for data (like tables in a spreadsheet). But Big Data comes in different forms, so new databases allow more flexibility, letting you store different types of data together.</a:t>
            </a:r>
          </a:p>
          <a:p>
            <a:pPr marL="342900" marR="0" lvl="0" indent="-342900" algn="just" defTabSz="914400" rtl="0" eaLnBrk="0" fontAlgn="base" latinLnBrk="0" hangingPunct="0">
              <a:lnSpc>
                <a:spcPct val="150000"/>
              </a:lnSpc>
              <a:spcBef>
                <a:spcPct val="0"/>
              </a:spcBef>
              <a:spcAft>
                <a:spcPct val="0"/>
              </a:spcAft>
              <a:buClrTx/>
              <a:buSzTx/>
              <a:buFont typeface="+mj-lt"/>
              <a:buAutoNum type="arabicPeriod"/>
              <a:tabLst/>
            </a:pPr>
            <a:endParaRPr kumimoji="0" lang="en-US" altLang="en-US" sz="1400" b="1" i="0" u="none" strike="noStrike" cap="none" normalizeH="0" baseline="0" dirty="0">
              <a:ln>
                <a:noFill/>
              </a:ln>
              <a:solidFill>
                <a:schemeClr val="bg1"/>
              </a:solidFill>
              <a:effectLst/>
              <a:latin typeface="Arial" panose="020B0604020202020204" pitchFamily="34" charset="0"/>
            </a:endParaRPr>
          </a:p>
          <a:p>
            <a:pPr marL="342900" marR="0" lvl="0" indent="-342900" algn="just" defTabSz="914400" rtl="0" eaLnBrk="0" fontAlgn="base" latinLnBrk="0" hangingPunct="0">
              <a:lnSpc>
                <a:spcPct val="150000"/>
              </a:lnSpc>
              <a:spcBef>
                <a:spcPct val="0"/>
              </a:spcBef>
              <a:spcAft>
                <a:spcPct val="0"/>
              </a:spcAft>
              <a:buClrTx/>
              <a:buSzTx/>
              <a:buFont typeface="+mj-lt"/>
              <a:buAutoNum type="arabicPeriod"/>
              <a:tabLst/>
            </a:pPr>
            <a:r>
              <a:rPr kumimoji="0" lang="en-US" altLang="en-US" sz="1400" b="1" i="0" u="none" strike="noStrike" cap="none" normalizeH="0" baseline="0" dirty="0">
                <a:ln>
                  <a:noFill/>
                </a:ln>
                <a:solidFill>
                  <a:srgbClr val="FFC000"/>
                </a:solidFill>
                <a:effectLst/>
                <a:latin typeface="Arial" panose="020B0604020202020204" pitchFamily="34" charset="0"/>
              </a:rPr>
              <a:t>Real-Time Processing</a:t>
            </a:r>
            <a:r>
              <a:rPr kumimoji="0" lang="en-US" altLang="en-US" sz="1400" b="0" i="0" u="none" strike="noStrike" cap="none" normalizeH="0" baseline="0" dirty="0">
                <a:ln>
                  <a:noFill/>
                </a:ln>
                <a:solidFill>
                  <a:srgbClr val="FFC000"/>
                </a:solidFill>
                <a:effectLst/>
                <a:latin typeface="Arial" panose="020B0604020202020204" pitchFamily="34" charset="0"/>
              </a:rPr>
              <a:t>: </a:t>
            </a:r>
            <a:r>
              <a:rPr kumimoji="0" lang="en-US" altLang="en-US" sz="1400" b="0" i="0" u="none" strike="noStrike" cap="none" normalizeH="0" baseline="0" dirty="0">
                <a:ln>
                  <a:noFill/>
                </a:ln>
                <a:solidFill>
                  <a:schemeClr val="bg1"/>
                </a:solidFill>
                <a:effectLst/>
                <a:latin typeface="Arial" panose="020B0604020202020204" pitchFamily="34" charset="0"/>
              </a:rPr>
              <a:t>Some applications need to process data as soon as it’s created. New databases are designed to handle this, allowing instant analysis and decision-making.</a:t>
            </a:r>
          </a:p>
          <a:p>
            <a:pPr marL="342900" marR="0" lvl="0" indent="-342900" algn="just" defTabSz="914400" rtl="0" eaLnBrk="0" fontAlgn="base" latinLnBrk="0" hangingPunct="0">
              <a:lnSpc>
                <a:spcPct val="150000"/>
              </a:lnSpc>
              <a:spcBef>
                <a:spcPct val="0"/>
              </a:spcBef>
              <a:spcAft>
                <a:spcPct val="0"/>
              </a:spcAft>
              <a:buClrTx/>
              <a:buSzTx/>
              <a:buFont typeface="+mj-lt"/>
              <a:buAutoNum type="arabicPeriod"/>
              <a:tabLst/>
            </a:pPr>
            <a:endParaRPr kumimoji="0" lang="en-US" altLang="en-US" sz="1400" b="1" i="0" u="none" strike="noStrike" cap="none" normalizeH="0" baseline="0" dirty="0">
              <a:ln>
                <a:noFill/>
              </a:ln>
              <a:solidFill>
                <a:schemeClr val="bg1"/>
              </a:solidFill>
              <a:effectLst/>
              <a:latin typeface="Arial" panose="020B0604020202020204" pitchFamily="34" charset="0"/>
            </a:endParaRPr>
          </a:p>
          <a:p>
            <a:pPr marL="342900" marR="0" lvl="0" indent="-342900" algn="just" defTabSz="914400" rtl="0" eaLnBrk="0" fontAlgn="base" latinLnBrk="0" hangingPunct="0">
              <a:lnSpc>
                <a:spcPct val="150000"/>
              </a:lnSpc>
              <a:spcBef>
                <a:spcPct val="0"/>
              </a:spcBef>
              <a:spcAft>
                <a:spcPct val="0"/>
              </a:spcAft>
              <a:buClrTx/>
              <a:buSzTx/>
              <a:buFont typeface="+mj-lt"/>
              <a:buAutoNum type="arabicPeriod"/>
              <a:tabLst/>
            </a:pPr>
            <a:r>
              <a:rPr kumimoji="0" lang="en-US" altLang="en-US" sz="1400" b="1" i="0" u="none" strike="noStrike" cap="none" normalizeH="0" baseline="0" dirty="0">
                <a:ln>
                  <a:noFill/>
                </a:ln>
                <a:solidFill>
                  <a:srgbClr val="FFC000"/>
                </a:solidFill>
                <a:effectLst/>
                <a:latin typeface="Arial" panose="020B0604020202020204" pitchFamily="34" charset="0"/>
              </a:rPr>
              <a:t>Data Lakes</a:t>
            </a:r>
            <a:r>
              <a:rPr kumimoji="0" lang="en-US" altLang="en-US" sz="1400" b="0" i="0" u="none" strike="noStrike" cap="none" normalizeH="0" baseline="0" dirty="0">
                <a:ln>
                  <a:noFill/>
                </a:ln>
                <a:solidFill>
                  <a:srgbClr val="FFC000"/>
                </a:solidFill>
                <a:effectLst/>
                <a:latin typeface="Arial" panose="020B0604020202020204" pitchFamily="34" charset="0"/>
              </a:rPr>
              <a:t>: </a:t>
            </a:r>
            <a:r>
              <a:rPr kumimoji="0" lang="en-US" altLang="en-US" sz="1400" b="0" i="0" u="none" strike="noStrike" cap="none" normalizeH="0" baseline="0" dirty="0">
                <a:ln>
                  <a:noFill/>
                </a:ln>
                <a:solidFill>
                  <a:schemeClr val="bg1"/>
                </a:solidFill>
                <a:effectLst/>
                <a:latin typeface="Arial" panose="020B0604020202020204" pitchFamily="34" charset="0"/>
              </a:rPr>
              <a:t>Instead of organizing all data neatly, a data lake allows you to dump all types of data into one place. You can then sort and analyze it as needed.</a:t>
            </a:r>
          </a:p>
          <a:p>
            <a:pPr marL="342900" marR="0" lvl="0" indent="-342900" algn="just" defTabSz="914400" rtl="0" eaLnBrk="0" fontAlgn="base" latinLnBrk="0" hangingPunct="0">
              <a:lnSpc>
                <a:spcPct val="150000"/>
              </a:lnSpc>
              <a:spcBef>
                <a:spcPct val="0"/>
              </a:spcBef>
              <a:spcAft>
                <a:spcPct val="0"/>
              </a:spcAft>
              <a:buClrTx/>
              <a:buSzTx/>
              <a:buFont typeface="+mj-lt"/>
              <a:buAutoNum type="arabicPeriod"/>
              <a:tabLst/>
            </a:pPr>
            <a:endParaRPr kumimoji="0" lang="en-US" altLang="en-US" sz="1400" b="1" i="0" u="none" strike="noStrike" cap="none" normalizeH="0" baseline="0" dirty="0">
              <a:ln>
                <a:noFill/>
              </a:ln>
              <a:solidFill>
                <a:schemeClr val="bg1"/>
              </a:solidFill>
              <a:effectLst/>
              <a:latin typeface="Arial" panose="020B0604020202020204" pitchFamily="34" charset="0"/>
            </a:endParaRPr>
          </a:p>
          <a:p>
            <a:pPr marL="342900" marR="0" lvl="0" indent="-342900" algn="just" defTabSz="914400" rtl="0" eaLnBrk="0" fontAlgn="base" latinLnBrk="0" hangingPunct="0">
              <a:lnSpc>
                <a:spcPct val="150000"/>
              </a:lnSpc>
              <a:spcBef>
                <a:spcPct val="0"/>
              </a:spcBef>
              <a:spcAft>
                <a:spcPct val="0"/>
              </a:spcAft>
              <a:buClrTx/>
              <a:buSzTx/>
              <a:buFont typeface="+mj-lt"/>
              <a:buAutoNum type="arabicPeriod"/>
              <a:tabLst/>
            </a:pPr>
            <a:r>
              <a:rPr kumimoji="0" lang="en-US" altLang="en-US" sz="1400" b="1" i="0" u="none" strike="noStrike" cap="none" normalizeH="0" baseline="0" dirty="0">
                <a:ln>
                  <a:noFill/>
                </a:ln>
                <a:solidFill>
                  <a:srgbClr val="FFC000"/>
                </a:solidFill>
                <a:effectLst/>
                <a:latin typeface="Arial" panose="020B0604020202020204" pitchFamily="34" charset="0"/>
              </a:rPr>
              <a:t>Advanced Analysis</a:t>
            </a:r>
            <a:r>
              <a:rPr kumimoji="0" lang="en-US" altLang="en-US" sz="1400" b="0" i="0" u="none" strike="noStrike" cap="none" normalizeH="0" baseline="0" dirty="0">
                <a:ln>
                  <a:noFill/>
                </a:ln>
                <a:solidFill>
                  <a:srgbClr val="FFC000"/>
                </a:solidFill>
                <a:effectLst/>
                <a:latin typeface="Arial" panose="020B0604020202020204" pitchFamily="34" charset="0"/>
              </a:rPr>
              <a:t>: </a:t>
            </a:r>
            <a:r>
              <a:rPr kumimoji="0" lang="en-US" altLang="en-US" sz="1400" b="0" i="0" u="none" strike="noStrike" cap="none" normalizeH="0" baseline="0" dirty="0">
                <a:ln>
                  <a:noFill/>
                </a:ln>
                <a:solidFill>
                  <a:schemeClr val="bg1"/>
                </a:solidFill>
                <a:effectLst/>
                <a:latin typeface="Arial" panose="020B0604020202020204" pitchFamily="34" charset="0"/>
              </a:rPr>
              <a:t>Big Data databases often have built-in tools for running complex analysis, making it easier to get insights from your data.</a:t>
            </a:r>
          </a:p>
        </p:txBody>
      </p:sp>
    </p:spTree>
    <p:extLst>
      <p:ext uri="{BB962C8B-B14F-4D97-AF65-F5344CB8AC3E}">
        <p14:creationId xmlns:p14="http://schemas.microsoft.com/office/powerpoint/2010/main" val="27446288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32855"/>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AA5920B-7AAF-2463-0589-E369FA2B27D5}"/>
              </a:ext>
            </a:extLst>
          </p:cNvPr>
          <p:cNvSpPr txBox="1"/>
          <p:nvPr/>
        </p:nvSpPr>
        <p:spPr>
          <a:xfrm>
            <a:off x="238027" y="816261"/>
            <a:ext cx="11536051" cy="5875904"/>
          </a:xfrm>
          <a:prstGeom prst="rect">
            <a:avLst/>
          </a:prstGeom>
          <a:noFill/>
        </p:spPr>
        <p:txBody>
          <a:bodyPr wrap="square">
            <a:spAutoFit/>
          </a:bodyPr>
          <a:lstStyle/>
          <a:p>
            <a:pPr>
              <a:lnSpc>
                <a:spcPct val="150000"/>
              </a:lnSpc>
            </a:pPr>
            <a:r>
              <a:rPr lang="en-IN" sz="1400" dirty="0">
                <a:solidFill>
                  <a:schemeClr val="bg1"/>
                </a:solidFill>
              </a:rPr>
              <a:t>The emergence of Big Data has significantly impacted database design and management. Traditional relational databases, while efficient for structured data, often fall short when dealing with the vastness, complexity, and velocity of Big Data.</a:t>
            </a:r>
          </a:p>
          <a:p>
            <a:pPr>
              <a:lnSpc>
                <a:spcPct val="150000"/>
              </a:lnSpc>
            </a:pPr>
            <a:r>
              <a:rPr lang="en-IN" sz="1400" dirty="0">
                <a:solidFill>
                  <a:schemeClr val="bg1"/>
                </a:solidFill>
              </a:rPr>
              <a:t>Here are some key impacts:</a:t>
            </a:r>
          </a:p>
          <a:p>
            <a:pPr>
              <a:lnSpc>
                <a:spcPct val="150000"/>
              </a:lnSpc>
            </a:pPr>
            <a:endParaRPr lang="en-IN" sz="1400" dirty="0">
              <a:solidFill>
                <a:schemeClr val="bg1"/>
              </a:solidFill>
            </a:endParaRPr>
          </a:p>
          <a:p>
            <a:pPr>
              <a:lnSpc>
                <a:spcPct val="150000"/>
              </a:lnSpc>
              <a:buFont typeface="Arial" panose="020B0604020202020204" pitchFamily="34" charset="0"/>
              <a:buChar char="•"/>
            </a:pPr>
            <a:r>
              <a:rPr lang="en-IN" sz="1400" b="1" dirty="0">
                <a:solidFill>
                  <a:srgbClr val="FFC000"/>
                </a:solidFill>
              </a:rPr>
              <a:t>Need for Scalability:</a:t>
            </a:r>
            <a:r>
              <a:rPr lang="en-IN" sz="1400" dirty="0">
                <a:solidFill>
                  <a:srgbClr val="FFC000"/>
                </a:solidFill>
              </a:rPr>
              <a:t> </a:t>
            </a:r>
            <a:r>
              <a:rPr lang="en-IN" sz="1400" dirty="0">
                <a:solidFill>
                  <a:schemeClr val="bg1"/>
                </a:solidFill>
              </a:rPr>
              <a:t>Big Data demands databases that can handle exponentially growing datasets without compromising performance. This has led to the development of distributed databases and cloud-based solutions.</a:t>
            </a:r>
          </a:p>
          <a:p>
            <a:pPr>
              <a:lnSpc>
                <a:spcPct val="150000"/>
              </a:lnSpc>
              <a:buFont typeface="Arial" panose="020B0604020202020204" pitchFamily="34" charset="0"/>
              <a:buChar char="•"/>
            </a:pPr>
            <a:endParaRPr lang="en-IN" sz="1400" dirty="0">
              <a:solidFill>
                <a:schemeClr val="bg1"/>
              </a:solidFill>
            </a:endParaRPr>
          </a:p>
          <a:p>
            <a:pPr>
              <a:lnSpc>
                <a:spcPct val="150000"/>
              </a:lnSpc>
              <a:buFont typeface="Arial" panose="020B0604020202020204" pitchFamily="34" charset="0"/>
              <a:buChar char="•"/>
            </a:pPr>
            <a:r>
              <a:rPr lang="en-IN" sz="1400" b="1" dirty="0">
                <a:solidFill>
                  <a:srgbClr val="FFC000"/>
                </a:solidFill>
              </a:rPr>
              <a:t>Flexibility and Schema-less Design:</a:t>
            </a:r>
            <a:r>
              <a:rPr lang="en-IN" sz="1400" dirty="0">
                <a:solidFill>
                  <a:srgbClr val="FFC000"/>
                </a:solidFill>
              </a:rPr>
              <a:t> </a:t>
            </a:r>
            <a:r>
              <a:rPr lang="en-IN" sz="1400" dirty="0">
                <a:solidFill>
                  <a:schemeClr val="bg1"/>
                </a:solidFill>
              </a:rPr>
              <a:t>The diverse nature of Big Data requires databases that can accommodate different data formats and structures without rigid schemas. NoSQL databases have gained popularity due to their flexibility.</a:t>
            </a:r>
          </a:p>
          <a:p>
            <a:pPr>
              <a:lnSpc>
                <a:spcPct val="150000"/>
              </a:lnSpc>
              <a:buFont typeface="Arial" panose="020B0604020202020204" pitchFamily="34" charset="0"/>
              <a:buChar char="•"/>
            </a:pPr>
            <a:endParaRPr lang="en-IN" sz="1400" b="1" dirty="0">
              <a:solidFill>
                <a:srgbClr val="FFC000"/>
              </a:solidFill>
            </a:endParaRPr>
          </a:p>
          <a:p>
            <a:pPr>
              <a:lnSpc>
                <a:spcPct val="150000"/>
              </a:lnSpc>
              <a:buFont typeface="Arial" panose="020B0604020202020204" pitchFamily="34" charset="0"/>
              <a:buChar char="•"/>
            </a:pPr>
            <a:r>
              <a:rPr lang="en-IN" sz="1400" b="1" dirty="0">
                <a:solidFill>
                  <a:srgbClr val="FFC000"/>
                </a:solidFill>
              </a:rPr>
              <a:t>Real-time Processing:</a:t>
            </a:r>
            <a:r>
              <a:rPr lang="en-IN" sz="1400" dirty="0">
                <a:solidFill>
                  <a:srgbClr val="FFC000"/>
                </a:solidFill>
              </a:rPr>
              <a:t> </a:t>
            </a:r>
            <a:r>
              <a:rPr lang="en-IN" sz="1400" dirty="0">
                <a:solidFill>
                  <a:schemeClr val="bg1"/>
                </a:solidFill>
              </a:rPr>
              <a:t>Many Big Data applications require real-time insights. Databases need to be designed to handle high ingestion rates and provide low-latency query responses.</a:t>
            </a:r>
          </a:p>
          <a:p>
            <a:pPr>
              <a:lnSpc>
                <a:spcPct val="150000"/>
              </a:lnSpc>
              <a:buFont typeface="Arial" panose="020B0604020202020204" pitchFamily="34" charset="0"/>
              <a:buChar char="•"/>
            </a:pPr>
            <a:endParaRPr lang="en-IN" sz="1400" b="1" dirty="0">
              <a:solidFill>
                <a:srgbClr val="FFC000"/>
              </a:solidFill>
            </a:endParaRPr>
          </a:p>
          <a:p>
            <a:pPr>
              <a:lnSpc>
                <a:spcPct val="150000"/>
              </a:lnSpc>
              <a:buFont typeface="Arial" panose="020B0604020202020204" pitchFamily="34" charset="0"/>
              <a:buChar char="•"/>
            </a:pPr>
            <a:r>
              <a:rPr lang="en-IN" sz="1400" b="1" dirty="0">
                <a:solidFill>
                  <a:srgbClr val="FFC000"/>
                </a:solidFill>
              </a:rPr>
              <a:t>Cost-Effective Storage:</a:t>
            </a:r>
            <a:r>
              <a:rPr lang="en-IN" sz="1400" dirty="0">
                <a:solidFill>
                  <a:srgbClr val="FFC000"/>
                </a:solidFill>
              </a:rPr>
              <a:t> </a:t>
            </a:r>
            <a:r>
              <a:rPr lang="en-IN" sz="1400" dirty="0">
                <a:solidFill>
                  <a:schemeClr val="bg1"/>
                </a:solidFill>
              </a:rPr>
              <a:t>Storing massive amounts of data can be expensive. Databases must optimize storage utilization and leverage cost-effective storage options.</a:t>
            </a:r>
          </a:p>
          <a:p>
            <a:pPr>
              <a:lnSpc>
                <a:spcPct val="150000"/>
              </a:lnSpc>
              <a:buFont typeface="Arial" panose="020B0604020202020204" pitchFamily="34" charset="0"/>
              <a:buChar char="•"/>
            </a:pPr>
            <a:endParaRPr lang="en-IN" sz="1400" b="1" dirty="0">
              <a:solidFill>
                <a:srgbClr val="FFC000"/>
              </a:solidFill>
            </a:endParaRPr>
          </a:p>
          <a:p>
            <a:pPr>
              <a:lnSpc>
                <a:spcPct val="150000"/>
              </a:lnSpc>
              <a:buFont typeface="Arial" panose="020B0604020202020204" pitchFamily="34" charset="0"/>
              <a:buChar char="•"/>
            </a:pPr>
            <a:r>
              <a:rPr lang="en-IN" sz="1400" b="1" dirty="0">
                <a:solidFill>
                  <a:srgbClr val="FFC000"/>
                </a:solidFill>
              </a:rPr>
              <a:t>Data Governance and Security:</a:t>
            </a:r>
            <a:r>
              <a:rPr lang="en-IN" sz="1400" dirty="0">
                <a:solidFill>
                  <a:srgbClr val="FFC000"/>
                </a:solidFill>
              </a:rPr>
              <a:t> </a:t>
            </a:r>
            <a:r>
              <a:rPr lang="en-IN" sz="1400" dirty="0">
                <a:solidFill>
                  <a:schemeClr val="bg1"/>
                </a:solidFill>
              </a:rPr>
              <a:t>With increasing data volumes, ensuring data quality, security, and compliance becomes critical. Databases need robust governance and security features</a:t>
            </a:r>
          </a:p>
        </p:txBody>
      </p:sp>
      <p:sp>
        <p:nvSpPr>
          <p:cNvPr id="5" name="TextBox 4">
            <a:extLst>
              <a:ext uri="{FF2B5EF4-FFF2-40B4-BE49-F238E27FC236}">
                <a16:creationId xmlns:a16="http://schemas.microsoft.com/office/drawing/2014/main" id="{1F3E94E9-7109-5619-9FB5-FF183CEF013F}"/>
              </a:ext>
            </a:extLst>
          </p:cNvPr>
          <p:cNvSpPr txBox="1"/>
          <p:nvPr/>
        </p:nvSpPr>
        <p:spPr>
          <a:xfrm>
            <a:off x="4508370" y="352661"/>
            <a:ext cx="6094428" cy="369332"/>
          </a:xfrm>
          <a:prstGeom prst="rect">
            <a:avLst/>
          </a:prstGeom>
          <a:noFill/>
        </p:spPr>
        <p:txBody>
          <a:bodyPr wrap="square">
            <a:spAutoFit/>
          </a:bodyPr>
          <a:lstStyle/>
          <a:p>
            <a:r>
              <a:rPr lang="en-IN" b="1" dirty="0">
                <a:solidFill>
                  <a:srgbClr val="FFC000"/>
                </a:solidFill>
              </a:rPr>
              <a:t>Impact on Database Design</a:t>
            </a:r>
          </a:p>
        </p:txBody>
      </p:sp>
    </p:spTree>
    <p:extLst>
      <p:ext uri="{BB962C8B-B14F-4D97-AF65-F5344CB8AC3E}">
        <p14:creationId xmlns:p14="http://schemas.microsoft.com/office/powerpoint/2010/main" val="12151488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2BDA7E0-D486-DDC4-1CE6-DF515D4F9816}"/>
              </a:ext>
            </a:extLst>
          </p:cNvPr>
          <p:cNvSpPr txBox="1"/>
          <p:nvPr/>
        </p:nvSpPr>
        <p:spPr>
          <a:xfrm>
            <a:off x="709368" y="245096"/>
            <a:ext cx="4201997" cy="523220"/>
          </a:xfrm>
          <a:prstGeom prst="rect">
            <a:avLst/>
          </a:prstGeom>
          <a:noFill/>
        </p:spPr>
        <p:txBody>
          <a:bodyPr wrap="square">
            <a:spAutoFit/>
          </a:bodyPr>
          <a:lstStyle/>
          <a:p>
            <a:r>
              <a:rPr lang="en-IN" sz="2800" b="1" dirty="0">
                <a:solidFill>
                  <a:srgbClr val="002060"/>
                </a:solidFill>
              </a:rPr>
              <a:t>Introduction to NoSQL</a:t>
            </a:r>
          </a:p>
        </p:txBody>
      </p:sp>
      <p:sp>
        <p:nvSpPr>
          <p:cNvPr id="5" name="TextBox 4">
            <a:extLst>
              <a:ext uri="{FF2B5EF4-FFF2-40B4-BE49-F238E27FC236}">
                <a16:creationId xmlns:a16="http://schemas.microsoft.com/office/drawing/2014/main" id="{EC2BA529-0659-3E0C-E3FC-2BD3EA534A8B}"/>
              </a:ext>
            </a:extLst>
          </p:cNvPr>
          <p:cNvSpPr txBox="1"/>
          <p:nvPr/>
        </p:nvSpPr>
        <p:spPr>
          <a:xfrm>
            <a:off x="709368" y="1050059"/>
            <a:ext cx="10697065" cy="1200329"/>
          </a:xfrm>
          <a:prstGeom prst="rect">
            <a:avLst/>
          </a:prstGeom>
          <a:noFill/>
        </p:spPr>
        <p:txBody>
          <a:bodyPr wrap="square">
            <a:spAutoFit/>
          </a:bodyPr>
          <a:lstStyle/>
          <a:p>
            <a:pPr algn="just"/>
            <a:r>
              <a:rPr lang="en-IN" b="1" dirty="0">
                <a:solidFill>
                  <a:schemeClr val="tx1">
                    <a:lumMod val="95000"/>
                    <a:lumOff val="5000"/>
                  </a:schemeClr>
                </a:solidFill>
              </a:rPr>
              <a:t>NoSQL</a:t>
            </a:r>
            <a:r>
              <a:rPr lang="en-IN" dirty="0">
                <a:solidFill>
                  <a:schemeClr val="tx1">
                    <a:lumMod val="95000"/>
                    <a:lumOff val="5000"/>
                  </a:schemeClr>
                </a:solidFill>
              </a:rPr>
              <a:t> (Not Only SQL) is a type of database that is designed to handle large amounts of data in a flexible and scalable manner. Unlike traditional relational databases (which use SQL), NoSQL databases do not follow a rigid schema. This makes them more adaptable to changing data structures and can improve performance for certain types of applications</a:t>
            </a:r>
            <a:r>
              <a:rPr lang="en-IN" dirty="0">
                <a:solidFill>
                  <a:srgbClr val="002060"/>
                </a:solidFill>
              </a:rPr>
              <a:t>.</a:t>
            </a:r>
          </a:p>
        </p:txBody>
      </p:sp>
      <p:sp>
        <p:nvSpPr>
          <p:cNvPr id="7" name="TextBox 6">
            <a:extLst>
              <a:ext uri="{FF2B5EF4-FFF2-40B4-BE49-F238E27FC236}">
                <a16:creationId xmlns:a16="http://schemas.microsoft.com/office/drawing/2014/main" id="{B8D56BA6-DCE5-544C-A84E-A2B8115326A2}"/>
              </a:ext>
            </a:extLst>
          </p:cNvPr>
          <p:cNvSpPr txBox="1"/>
          <p:nvPr/>
        </p:nvSpPr>
        <p:spPr>
          <a:xfrm>
            <a:off x="273377" y="3535139"/>
            <a:ext cx="11821213" cy="3046988"/>
          </a:xfrm>
          <a:prstGeom prst="rect">
            <a:avLst/>
          </a:prstGeom>
          <a:noFill/>
        </p:spPr>
        <p:txBody>
          <a:bodyPr wrap="square">
            <a:spAutoFit/>
          </a:bodyPr>
          <a:lstStyle/>
          <a:p>
            <a:pPr algn="just"/>
            <a:r>
              <a:rPr lang="en-IN" sz="1600" dirty="0"/>
              <a:t>The emergence of NoSQL databases can be traced back to the early 2000s. As the volume of data generated by web applications and other sources grew exponentially, traditional relational databases began to struggle with scalability and performance. NoSQL databases were developed to address these limitations.</a:t>
            </a:r>
          </a:p>
          <a:p>
            <a:pPr algn="just"/>
            <a:r>
              <a:rPr lang="en-IN" sz="1600" dirty="0"/>
              <a:t>Some of the factors that contributed to the rise of NoSQL include:</a:t>
            </a:r>
          </a:p>
          <a:p>
            <a:pPr algn="just"/>
            <a:endParaRPr lang="en-IN" sz="1600" dirty="0"/>
          </a:p>
          <a:p>
            <a:pPr algn="just">
              <a:buFont typeface="Arial" panose="020B0604020202020204" pitchFamily="34" charset="0"/>
              <a:buChar char="•"/>
            </a:pPr>
            <a:r>
              <a:rPr lang="en-IN" sz="1600" b="1" dirty="0"/>
              <a:t>Scalability:</a:t>
            </a:r>
            <a:r>
              <a:rPr lang="en-IN" sz="1600" dirty="0"/>
              <a:t> NoSQL databases are designed to scale horizontally, meaning they can be easily distributed across multiple servers to handle large datasets.</a:t>
            </a:r>
          </a:p>
          <a:p>
            <a:pPr algn="just">
              <a:buFont typeface="Arial" panose="020B0604020202020204" pitchFamily="34" charset="0"/>
              <a:buChar char="•"/>
            </a:pPr>
            <a:endParaRPr lang="en-IN" sz="1600" b="1" dirty="0"/>
          </a:p>
          <a:p>
            <a:pPr algn="just">
              <a:buFont typeface="Arial" panose="020B0604020202020204" pitchFamily="34" charset="0"/>
              <a:buChar char="•"/>
            </a:pPr>
            <a:r>
              <a:rPr lang="en-IN" sz="1600" b="1" dirty="0"/>
              <a:t>Flexibility:</a:t>
            </a:r>
            <a:r>
              <a:rPr lang="en-IN" sz="1600" dirty="0"/>
              <a:t> NoSQL databases do not require a fixed schema, making them more adaptable to changing data requirements.</a:t>
            </a:r>
          </a:p>
          <a:p>
            <a:pPr algn="just">
              <a:buFont typeface="Arial" panose="020B0604020202020204" pitchFamily="34" charset="0"/>
              <a:buChar char="•"/>
            </a:pPr>
            <a:endParaRPr lang="en-IN" sz="1600" b="1" dirty="0"/>
          </a:p>
          <a:p>
            <a:pPr algn="just">
              <a:buFont typeface="Arial" panose="020B0604020202020204" pitchFamily="34" charset="0"/>
              <a:buChar char="•"/>
            </a:pPr>
            <a:r>
              <a:rPr lang="en-IN" sz="1600" b="1" dirty="0"/>
              <a:t>Performance:</a:t>
            </a:r>
            <a:r>
              <a:rPr lang="en-IN" sz="1600" dirty="0"/>
              <a:t> NoSQL databases can often offer better performance than relational databases for certain types of workloads, such as real-time analytics and high-volume data processing.</a:t>
            </a:r>
          </a:p>
        </p:txBody>
      </p:sp>
      <p:sp>
        <p:nvSpPr>
          <p:cNvPr id="9" name="TextBox 8">
            <a:extLst>
              <a:ext uri="{FF2B5EF4-FFF2-40B4-BE49-F238E27FC236}">
                <a16:creationId xmlns:a16="http://schemas.microsoft.com/office/drawing/2014/main" id="{7BEBD9D6-8200-0297-CFA4-98F6DFAFBCA1}"/>
              </a:ext>
            </a:extLst>
          </p:cNvPr>
          <p:cNvSpPr txBox="1"/>
          <p:nvPr/>
        </p:nvSpPr>
        <p:spPr>
          <a:xfrm>
            <a:off x="9240625" y="2597139"/>
            <a:ext cx="2853965" cy="523220"/>
          </a:xfrm>
          <a:prstGeom prst="rect">
            <a:avLst/>
          </a:prstGeom>
          <a:noFill/>
        </p:spPr>
        <p:txBody>
          <a:bodyPr wrap="square">
            <a:spAutoFit/>
          </a:bodyPr>
          <a:lstStyle/>
          <a:p>
            <a:r>
              <a:rPr lang="en-IN" sz="2800" b="1" dirty="0">
                <a:solidFill>
                  <a:srgbClr val="002060"/>
                </a:solidFill>
              </a:rPr>
              <a:t>Origins of NoSQL</a:t>
            </a:r>
          </a:p>
        </p:txBody>
      </p:sp>
    </p:spTree>
    <p:extLst>
      <p:ext uri="{BB962C8B-B14F-4D97-AF65-F5344CB8AC3E}">
        <p14:creationId xmlns:p14="http://schemas.microsoft.com/office/powerpoint/2010/main" val="18371821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5CFD01C-84DC-E663-0E2A-19E705104860}"/>
              </a:ext>
            </a:extLst>
          </p:cNvPr>
          <p:cNvSpPr txBox="1"/>
          <p:nvPr/>
        </p:nvSpPr>
        <p:spPr>
          <a:xfrm>
            <a:off x="3981450" y="644009"/>
            <a:ext cx="6096000" cy="523220"/>
          </a:xfrm>
          <a:prstGeom prst="rect">
            <a:avLst/>
          </a:prstGeom>
          <a:noFill/>
        </p:spPr>
        <p:txBody>
          <a:bodyPr wrap="square">
            <a:spAutoFit/>
          </a:bodyPr>
          <a:lstStyle/>
          <a:p>
            <a:r>
              <a:rPr lang="en-IN" sz="2800" b="1" dirty="0">
                <a:solidFill>
                  <a:srgbClr val="002060"/>
                </a:solidFill>
              </a:rPr>
              <a:t>Relationship to SQL</a:t>
            </a:r>
          </a:p>
        </p:txBody>
      </p:sp>
      <p:sp>
        <p:nvSpPr>
          <p:cNvPr id="8" name="TextBox 7">
            <a:extLst>
              <a:ext uri="{FF2B5EF4-FFF2-40B4-BE49-F238E27FC236}">
                <a16:creationId xmlns:a16="http://schemas.microsoft.com/office/drawing/2014/main" id="{3BA81F5A-3C7F-1D92-20EA-50F9FB1FF43D}"/>
              </a:ext>
            </a:extLst>
          </p:cNvPr>
          <p:cNvSpPr txBox="1"/>
          <p:nvPr/>
        </p:nvSpPr>
        <p:spPr>
          <a:xfrm>
            <a:off x="495300" y="1710541"/>
            <a:ext cx="11249026" cy="3788858"/>
          </a:xfrm>
          <a:prstGeom prst="rect">
            <a:avLst/>
          </a:prstGeom>
          <a:noFill/>
        </p:spPr>
        <p:txBody>
          <a:bodyPr wrap="square">
            <a:spAutoFit/>
          </a:bodyPr>
          <a:lstStyle/>
          <a:p>
            <a:pPr>
              <a:lnSpc>
                <a:spcPct val="150000"/>
              </a:lnSpc>
            </a:pPr>
            <a:r>
              <a:rPr lang="en-IN" sz="1600" dirty="0"/>
              <a:t>While NoSQL databases differ from relational databases in their structure and approach, they are not mutually exclusive. In many cases, organizations use a combination of NoSQL and relational databases to meet their specific data management needs.</a:t>
            </a:r>
          </a:p>
          <a:p>
            <a:pPr>
              <a:lnSpc>
                <a:spcPct val="150000"/>
              </a:lnSpc>
            </a:pPr>
            <a:r>
              <a:rPr lang="en-IN" sz="1600" b="1" dirty="0"/>
              <a:t>Key differences between NoSQL and SQL databases:</a:t>
            </a:r>
          </a:p>
          <a:p>
            <a:pPr>
              <a:lnSpc>
                <a:spcPct val="150000"/>
              </a:lnSpc>
            </a:pPr>
            <a:endParaRPr lang="en-IN" sz="1600" dirty="0"/>
          </a:p>
          <a:p>
            <a:pPr>
              <a:lnSpc>
                <a:spcPct val="150000"/>
              </a:lnSpc>
              <a:buFont typeface="Arial" panose="020B0604020202020204" pitchFamily="34" charset="0"/>
              <a:buChar char="•"/>
            </a:pPr>
            <a:r>
              <a:rPr lang="en-IN" sz="1600" b="1" dirty="0"/>
              <a:t>Schema:</a:t>
            </a:r>
            <a:r>
              <a:rPr lang="en-IN" sz="1600" dirty="0"/>
              <a:t> NoSQL databases are schema-less or dynamically-</a:t>
            </a:r>
            <a:r>
              <a:rPr lang="en-IN" sz="1600" dirty="0" err="1"/>
              <a:t>schema'd</a:t>
            </a:r>
            <a:r>
              <a:rPr lang="en-IN" sz="1600" dirty="0"/>
              <a:t>, while relational databases require a predefined schema.</a:t>
            </a:r>
          </a:p>
          <a:p>
            <a:pPr>
              <a:lnSpc>
                <a:spcPct val="150000"/>
              </a:lnSpc>
              <a:buFont typeface="Arial" panose="020B0604020202020204" pitchFamily="34" charset="0"/>
              <a:buChar char="•"/>
            </a:pPr>
            <a:endParaRPr lang="en-IN" sz="1600" b="1" dirty="0"/>
          </a:p>
          <a:p>
            <a:pPr>
              <a:lnSpc>
                <a:spcPct val="150000"/>
              </a:lnSpc>
              <a:buFont typeface="Arial" panose="020B0604020202020204" pitchFamily="34" charset="0"/>
              <a:buChar char="•"/>
            </a:pPr>
            <a:r>
              <a:rPr lang="en-IN" sz="1600" b="1" dirty="0"/>
              <a:t>Data structure:</a:t>
            </a:r>
            <a:r>
              <a:rPr lang="en-IN" sz="1600" dirty="0"/>
              <a:t> NoSQL databases can store data in various formats, such as key-value pairs, document structures, or graph models. Relational databases typically use tables and rows.</a:t>
            </a:r>
          </a:p>
          <a:p>
            <a:pPr>
              <a:lnSpc>
                <a:spcPct val="150000"/>
              </a:lnSpc>
              <a:buFont typeface="Arial" panose="020B0604020202020204" pitchFamily="34" charset="0"/>
              <a:buChar char="•"/>
            </a:pPr>
            <a:endParaRPr lang="en-IN" sz="1600" b="1" dirty="0"/>
          </a:p>
          <a:p>
            <a:pPr>
              <a:lnSpc>
                <a:spcPct val="150000"/>
              </a:lnSpc>
              <a:buFont typeface="Arial" panose="020B0604020202020204" pitchFamily="34" charset="0"/>
              <a:buChar char="•"/>
            </a:pPr>
            <a:r>
              <a:rPr lang="en-IN" sz="1600" b="1" dirty="0"/>
              <a:t>Query language:</a:t>
            </a:r>
            <a:r>
              <a:rPr lang="en-IN" sz="1600" dirty="0"/>
              <a:t> NoSQL databases often use specialized query languages or APIs, while relational databases use SQL.</a:t>
            </a:r>
          </a:p>
        </p:txBody>
      </p:sp>
    </p:spTree>
    <p:extLst>
      <p:ext uri="{BB962C8B-B14F-4D97-AF65-F5344CB8AC3E}">
        <p14:creationId xmlns:p14="http://schemas.microsoft.com/office/powerpoint/2010/main" val="20786494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CB1B999-B50F-7CED-B9D5-16787CAD53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74654" y="1187778"/>
            <a:ext cx="6842692" cy="4665471"/>
          </a:xfrm>
          <a:prstGeom prst="rect">
            <a:avLst/>
          </a:prstGeom>
        </p:spPr>
      </p:pic>
    </p:spTree>
    <p:extLst>
      <p:ext uri="{BB962C8B-B14F-4D97-AF65-F5344CB8AC3E}">
        <p14:creationId xmlns:p14="http://schemas.microsoft.com/office/powerpoint/2010/main" val="19988177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80AA3B3-F017-76B2-C3C1-73C1386C345B}"/>
              </a:ext>
            </a:extLst>
          </p:cNvPr>
          <p:cNvSpPr txBox="1"/>
          <p:nvPr/>
        </p:nvSpPr>
        <p:spPr>
          <a:xfrm>
            <a:off x="644361" y="483753"/>
            <a:ext cx="6096000" cy="523220"/>
          </a:xfrm>
          <a:prstGeom prst="rect">
            <a:avLst/>
          </a:prstGeom>
          <a:noFill/>
        </p:spPr>
        <p:txBody>
          <a:bodyPr wrap="square">
            <a:spAutoFit/>
          </a:bodyPr>
          <a:lstStyle/>
          <a:p>
            <a:r>
              <a:rPr lang="en-IN" sz="2800" b="1" dirty="0">
                <a:solidFill>
                  <a:srgbClr val="002060"/>
                </a:solidFill>
              </a:rPr>
              <a:t>Why NoSQL</a:t>
            </a:r>
          </a:p>
        </p:txBody>
      </p:sp>
      <p:sp>
        <p:nvSpPr>
          <p:cNvPr id="3" name="object 3">
            <a:extLst>
              <a:ext uri="{FF2B5EF4-FFF2-40B4-BE49-F238E27FC236}">
                <a16:creationId xmlns:a16="http://schemas.microsoft.com/office/drawing/2014/main" id="{5ADEC7DF-3E81-3584-7132-43C68A2C314B}"/>
              </a:ext>
            </a:extLst>
          </p:cNvPr>
          <p:cNvSpPr txBox="1"/>
          <p:nvPr/>
        </p:nvSpPr>
        <p:spPr>
          <a:xfrm>
            <a:off x="357433" y="1409297"/>
            <a:ext cx="11477134" cy="2766777"/>
          </a:xfrm>
          <a:prstGeom prst="rect">
            <a:avLst/>
          </a:prstGeom>
        </p:spPr>
        <p:txBody>
          <a:bodyPr vert="horz" wrap="square" lIns="0" tIns="27305" rIns="0" bIns="0" rtlCol="0">
            <a:spAutoFit/>
          </a:bodyPr>
          <a:lstStyle/>
          <a:p>
            <a:pPr marL="469900" marR="5080" lvl="2" algn="just">
              <a:lnSpc>
                <a:spcPts val="1600"/>
              </a:lnSpc>
              <a:spcBef>
                <a:spcPts val="215"/>
              </a:spcBef>
            </a:pPr>
            <a:r>
              <a:rPr lang="en-US" sz="1400" dirty="0">
                <a:latin typeface="Arial MT"/>
                <a:cs typeface="Arial MT"/>
              </a:rPr>
              <a:t> In the case of a Relational Database:- when you deal with a huge amount of data the system response time becomes slow.</a:t>
            </a:r>
          </a:p>
          <a:p>
            <a:pPr marL="469900" marR="5080" lvl="2" algn="just">
              <a:lnSpc>
                <a:spcPts val="1600"/>
              </a:lnSpc>
              <a:spcBef>
                <a:spcPts val="215"/>
              </a:spcBef>
            </a:pPr>
            <a:r>
              <a:rPr lang="en-US" sz="1400" dirty="0">
                <a:latin typeface="Arial MT"/>
                <a:cs typeface="Arial MT"/>
              </a:rPr>
              <a:t>To Overcome this problem we need to “scale up” our system by upgrading our existing hardware.</a:t>
            </a:r>
          </a:p>
          <a:p>
            <a:pPr marL="469900" marR="5080" lvl="2" algn="just">
              <a:lnSpc>
                <a:spcPts val="1600"/>
              </a:lnSpc>
              <a:spcBef>
                <a:spcPts val="215"/>
              </a:spcBef>
            </a:pPr>
            <a:endParaRPr lang="en-US" sz="1400" dirty="0">
              <a:latin typeface="Arial MT"/>
              <a:cs typeface="Arial MT"/>
            </a:endParaRPr>
          </a:p>
          <a:p>
            <a:pPr marL="469900" marR="5080" lvl="1" algn="just">
              <a:lnSpc>
                <a:spcPts val="1600"/>
              </a:lnSpc>
              <a:spcBef>
                <a:spcPts val="215"/>
              </a:spcBef>
            </a:pPr>
            <a:r>
              <a:rPr lang="en-US" sz="1400" dirty="0">
                <a:latin typeface="Arial MT"/>
                <a:cs typeface="Arial MT"/>
              </a:rPr>
              <a:t>Vertical Scaling: When new resources are added to the existing system to meet the expectation, it is known as vertical scaling. </a:t>
            </a:r>
          </a:p>
          <a:p>
            <a:pPr marL="469900" marR="5080" lvl="1" algn="just">
              <a:lnSpc>
                <a:spcPts val="1600"/>
              </a:lnSpc>
              <a:spcBef>
                <a:spcPts val="215"/>
              </a:spcBef>
            </a:pPr>
            <a:r>
              <a:rPr lang="en-US" sz="1400" dirty="0">
                <a:latin typeface="Arial MT"/>
                <a:cs typeface="Arial MT"/>
              </a:rPr>
              <a:t>Consider a rack of servers and resources that comprises the existing system. Now when the existing system fails to </a:t>
            </a:r>
          </a:p>
          <a:p>
            <a:pPr marL="469900" marR="5080" lvl="1" algn="just">
              <a:lnSpc>
                <a:spcPts val="1600"/>
              </a:lnSpc>
              <a:spcBef>
                <a:spcPts val="215"/>
              </a:spcBef>
            </a:pPr>
            <a:r>
              <a:rPr lang="en-US" sz="1400" dirty="0">
                <a:latin typeface="Arial MT"/>
                <a:cs typeface="Arial MT"/>
              </a:rPr>
              <a:t>meet the expected needs, and the expected needs can be met by just adding resources, this is considered vertical scaling.</a:t>
            </a:r>
          </a:p>
          <a:p>
            <a:pPr marL="469900" marR="5080" lvl="1" algn="just">
              <a:lnSpc>
                <a:spcPts val="1600"/>
              </a:lnSpc>
              <a:spcBef>
                <a:spcPts val="215"/>
              </a:spcBef>
            </a:pPr>
            <a:r>
              <a:rPr lang="en-US" sz="1400" dirty="0">
                <a:latin typeface="Arial MT"/>
                <a:cs typeface="Arial MT"/>
              </a:rPr>
              <a:t>Vertical scaling is based on the idea of adding more power(CPU, RAM) to existing systems, basically adding more resources.</a:t>
            </a:r>
          </a:p>
          <a:p>
            <a:pPr marL="469900" marR="5080" lvl="2" algn="just">
              <a:lnSpc>
                <a:spcPts val="1600"/>
              </a:lnSpc>
              <a:spcBef>
                <a:spcPts val="215"/>
              </a:spcBef>
            </a:pPr>
            <a:endParaRPr lang="en-US" sz="1400" dirty="0">
              <a:latin typeface="Arial MT"/>
              <a:cs typeface="Arial MT"/>
            </a:endParaRPr>
          </a:p>
          <a:p>
            <a:pPr marL="469900" marR="5080" lvl="2" algn="just">
              <a:lnSpc>
                <a:spcPts val="1600"/>
              </a:lnSpc>
              <a:spcBef>
                <a:spcPts val="215"/>
              </a:spcBef>
            </a:pPr>
            <a:endParaRPr lang="en-US" sz="1400" dirty="0">
              <a:latin typeface="Arial MT"/>
              <a:cs typeface="Arial MT"/>
            </a:endParaRPr>
          </a:p>
          <a:p>
            <a:pPr marL="469900" marR="5080" lvl="2" algn="just">
              <a:lnSpc>
                <a:spcPts val="1600"/>
              </a:lnSpc>
              <a:spcBef>
                <a:spcPts val="215"/>
              </a:spcBef>
            </a:pPr>
            <a:r>
              <a:rPr lang="en-US" sz="1400" dirty="0">
                <a:latin typeface="Arial MT"/>
                <a:cs typeface="Arial MT"/>
              </a:rPr>
              <a:t>The alternative to this issue is to distribute the database Load on multiple hosts, this method is known as “Scaling Out”.</a:t>
            </a:r>
          </a:p>
          <a:p>
            <a:pPr marL="469900" marR="5080" lvl="2" algn="just">
              <a:lnSpc>
                <a:spcPts val="1600"/>
              </a:lnSpc>
              <a:spcBef>
                <a:spcPts val="215"/>
              </a:spcBef>
            </a:pPr>
            <a:r>
              <a:rPr lang="en-US" sz="1400" dirty="0">
                <a:latin typeface="Arial MT"/>
                <a:cs typeface="Arial MT"/>
              </a:rPr>
              <a:t>horizontal scaling involves adding more machines or nodes to a system.</a:t>
            </a:r>
          </a:p>
          <a:p>
            <a:pPr marL="12700" marR="5080">
              <a:lnSpc>
                <a:spcPts val="1600"/>
              </a:lnSpc>
              <a:spcBef>
                <a:spcPts val="215"/>
              </a:spcBef>
            </a:pPr>
            <a:endParaRPr lang="en-US" sz="1400" dirty="0">
              <a:latin typeface="Arial MT"/>
              <a:cs typeface="Arial MT"/>
            </a:endParaRPr>
          </a:p>
        </p:txBody>
      </p:sp>
    </p:spTree>
    <p:extLst>
      <p:ext uri="{BB962C8B-B14F-4D97-AF65-F5344CB8AC3E}">
        <p14:creationId xmlns:p14="http://schemas.microsoft.com/office/powerpoint/2010/main" val="32072353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B712F8A-F869-542A-EAA0-C21A8AACD104}"/>
              </a:ext>
            </a:extLst>
          </p:cNvPr>
          <p:cNvSpPr txBox="1"/>
          <p:nvPr/>
        </p:nvSpPr>
        <p:spPr>
          <a:xfrm>
            <a:off x="381000" y="396359"/>
            <a:ext cx="2171700" cy="461665"/>
          </a:xfrm>
          <a:prstGeom prst="rect">
            <a:avLst/>
          </a:prstGeom>
          <a:noFill/>
        </p:spPr>
        <p:txBody>
          <a:bodyPr wrap="square">
            <a:spAutoFit/>
          </a:bodyPr>
          <a:lstStyle/>
          <a:p>
            <a:r>
              <a:rPr lang="en-IN" sz="2400" b="1" dirty="0">
                <a:solidFill>
                  <a:srgbClr val="002060"/>
                </a:solidFill>
              </a:rPr>
              <a:t>CAP Theorem:</a:t>
            </a:r>
          </a:p>
        </p:txBody>
      </p:sp>
      <p:sp>
        <p:nvSpPr>
          <p:cNvPr id="9" name="TextBox 8">
            <a:extLst>
              <a:ext uri="{FF2B5EF4-FFF2-40B4-BE49-F238E27FC236}">
                <a16:creationId xmlns:a16="http://schemas.microsoft.com/office/drawing/2014/main" id="{CF04CCE9-F492-8ACB-8EEF-51E5F33E853D}"/>
              </a:ext>
            </a:extLst>
          </p:cNvPr>
          <p:cNvSpPr txBox="1"/>
          <p:nvPr/>
        </p:nvSpPr>
        <p:spPr>
          <a:xfrm>
            <a:off x="381000" y="1085761"/>
            <a:ext cx="11353800" cy="584775"/>
          </a:xfrm>
          <a:prstGeom prst="rect">
            <a:avLst/>
          </a:prstGeom>
          <a:noFill/>
        </p:spPr>
        <p:txBody>
          <a:bodyPr wrap="square">
            <a:spAutoFit/>
          </a:bodyPr>
          <a:lstStyle/>
          <a:p>
            <a:r>
              <a:rPr lang="en-IN" sz="1600" dirty="0">
                <a:solidFill>
                  <a:srgbClr val="002060"/>
                </a:solidFill>
              </a:rPr>
              <a:t>The </a:t>
            </a:r>
            <a:r>
              <a:rPr lang="en-IN" sz="1600" b="1" dirty="0">
                <a:solidFill>
                  <a:srgbClr val="002060"/>
                </a:solidFill>
              </a:rPr>
              <a:t>CAP theorem</a:t>
            </a:r>
            <a:r>
              <a:rPr lang="en-IN" sz="1600" dirty="0">
                <a:solidFill>
                  <a:srgbClr val="002060"/>
                </a:solidFill>
              </a:rPr>
              <a:t> is a fundamental principle in distributed computing that states that it is impossible for a distributed system to simultaneously guarantee all three of the following properties:</a:t>
            </a:r>
          </a:p>
        </p:txBody>
      </p:sp>
      <p:sp>
        <p:nvSpPr>
          <p:cNvPr id="10" name="Rectangle 3">
            <a:extLst>
              <a:ext uri="{FF2B5EF4-FFF2-40B4-BE49-F238E27FC236}">
                <a16:creationId xmlns:a16="http://schemas.microsoft.com/office/drawing/2014/main" id="{1F408219-0508-AAD6-6ECE-A528327DFEEF}"/>
              </a:ext>
            </a:extLst>
          </p:cNvPr>
          <p:cNvSpPr>
            <a:spLocks noChangeArrowheads="1"/>
          </p:cNvSpPr>
          <p:nvPr/>
        </p:nvSpPr>
        <p:spPr bwMode="auto">
          <a:xfrm>
            <a:off x="381000" y="1736434"/>
            <a:ext cx="11459497" cy="1154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600" b="1" i="0" u="none" strike="noStrike" cap="none" normalizeH="0" baseline="0" dirty="0">
                <a:ln>
                  <a:noFill/>
                </a:ln>
                <a:solidFill>
                  <a:srgbClr val="002060"/>
                </a:solidFill>
                <a:effectLst/>
                <a:latin typeface="Arial" panose="020B0604020202020204" pitchFamily="34" charset="0"/>
              </a:rPr>
              <a:t>Consistency:</a:t>
            </a:r>
            <a:r>
              <a:rPr kumimoji="0" lang="en-US" altLang="en-US" sz="1600" b="0" i="0" u="none" strike="noStrike" cap="none" normalizeH="0" baseline="0" dirty="0">
                <a:ln>
                  <a:noFill/>
                </a:ln>
                <a:solidFill>
                  <a:srgbClr val="002060"/>
                </a:solidFill>
                <a:effectLst/>
                <a:latin typeface="Arial" panose="020B0604020202020204" pitchFamily="34" charset="0"/>
              </a:rPr>
              <a:t> All nodes in the system see the same data at the same time. </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600" b="1" i="0" u="none" strike="noStrike" cap="none" normalizeH="0" baseline="0" dirty="0">
                <a:ln>
                  <a:noFill/>
                </a:ln>
                <a:solidFill>
                  <a:srgbClr val="002060"/>
                </a:solidFill>
                <a:effectLst/>
                <a:latin typeface="Arial" panose="020B0604020202020204" pitchFamily="34" charset="0"/>
              </a:rPr>
              <a:t>Availability:</a:t>
            </a:r>
            <a:r>
              <a:rPr kumimoji="0" lang="en-US" altLang="en-US" sz="1600" b="0" i="0" u="none" strike="noStrike" cap="none" normalizeH="0" baseline="0" dirty="0">
                <a:ln>
                  <a:noFill/>
                </a:ln>
                <a:solidFill>
                  <a:srgbClr val="002060"/>
                </a:solidFill>
                <a:effectLst/>
                <a:latin typeface="Arial" panose="020B0604020202020204" pitchFamily="34" charset="0"/>
              </a:rPr>
              <a:t> The system is always available for read and write operations. </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600" b="1" i="0" u="none" strike="noStrike" cap="none" normalizeH="0" baseline="0" dirty="0">
                <a:ln>
                  <a:noFill/>
                </a:ln>
                <a:solidFill>
                  <a:srgbClr val="002060"/>
                </a:solidFill>
                <a:effectLst/>
                <a:latin typeface="Arial" panose="020B0604020202020204" pitchFamily="34" charset="0"/>
              </a:rPr>
              <a:t>Partition Tolerance:</a:t>
            </a:r>
            <a:r>
              <a:rPr kumimoji="0" lang="en-US" altLang="en-US" sz="1600" b="0" i="0" u="none" strike="noStrike" cap="none" normalizeH="0" baseline="0" dirty="0">
                <a:ln>
                  <a:noFill/>
                </a:ln>
                <a:solidFill>
                  <a:srgbClr val="002060"/>
                </a:solidFill>
                <a:effectLst/>
                <a:latin typeface="Arial" panose="020B0604020202020204" pitchFamily="34" charset="0"/>
              </a:rPr>
              <a:t> The system continues to operate in the presence of network partitions. </a:t>
            </a:r>
          </a:p>
        </p:txBody>
      </p:sp>
      <p:pic>
        <p:nvPicPr>
          <p:cNvPr id="13" name="Picture 12">
            <a:extLst>
              <a:ext uri="{FF2B5EF4-FFF2-40B4-BE49-F238E27FC236}">
                <a16:creationId xmlns:a16="http://schemas.microsoft.com/office/drawing/2014/main" id="{97EF3078-E86B-6D7A-F932-0CFB8D02C1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63961" y="3319860"/>
            <a:ext cx="3864078" cy="3170037"/>
          </a:xfrm>
          <a:prstGeom prst="rect">
            <a:avLst/>
          </a:prstGeom>
        </p:spPr>
      </p:pic>
    </p:spTree>
    <p:extLst>
      <p:ext uri="{BB962C8B-B14F-4D97-AF65-F5344CB8AC3E}">
        <p14:creationId xmlns:p14="http://schemas.microsoft.com/office/powerpoint/2010/main" val="9289496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597B7FB-2ADE-688B-8184-A77DA98E647F}"/>
              </a:ext>
            </a:extLst>
          </p:cNvPr>
          <p:cNvSpPr txBox="1"/>
          <p:nvPr/>
        </p:nvSpPr>
        <p:spPr>
          <a:xfrm>
            <a:off x="452283" y="316437"/>
            <a:ext cx="11425085" cy="2616101"/>
          </a:xfrm>
          <a:prstGeom prst="rect">
            <a:avLst/>
          </a:prstGeom>
          <a:noFill/>
        </p:spPr>
        <p:txBody>
          <a:bodyPr wrap="square">
            <a:spAutoFit/>
          </a:bodyPr>
          <a:lstStyle/>
          <a:p>
            <a:r>
              <a:rPr lang="en-IN" sz="2000" b="1" u="sng" dirty="0">
                <a:solidFill>
                  <a:srgbClr val="002060"/>
                </a:solidFill>
              </a:rPr>
              <a:t>Here's a breakdown of each property:</a:t>
            </a:r>
          </a:p>
          <a:p>
            <a:endParaRPr lang="en-IN" sz="1600" dirty="0">
              <a:solidFill>
                <a:srgbClr val="002060"/>
              </a:solidFill>
            </a:endParaRPr>
          </a:p>
          <a:p>
            <a:pPr>
              <a:buFont typeface="Arial" panose="020B0604020202020204" pitchFamily="34" charset="0"/>
              <a:buChar char="•"/>
            </a:pPr>
            <a:r>
              <a:rPr lang="en-IN" sz="1600" b="1" dirty="0">
                <a:solidFill>
                  <a:srgbClr val="002060"/>
                </a:solidFill>
              </a:rPr>
              <a:t>Consistency:</a:t>
            </a:r>
            <a:r>
              <a:rPr lang="en-IN" sz="1600" dirty="0">
                <a:solidFill>
                  <a:srgbClr val="002060"/>
                </a:solidFill>
              </a:rPr>
              <a:t> </a:t>
            </a:r>
          </a:p>
          <a:p>
            <a:pPr marL="742950" lvl="1" indent="-285750">
              <a:buFont typeface="Arial" panose="020B0604020202020204" pitchFamily="34" charset="0"/>
              <a:buChar char="•"/>
            </a:pPr>
            <a:r>
              <a:rPr lang="en-IN" sz="1600" b="1" dirty="0">
                <a:solidFill>
                  <a:srgbClr val="002060"/>
                </a:solidFill>
              </a:rPr>
              <a:t>Strong Consistency:</a:t>
            </a:r>
            <a:r>
              <a:rPr lang="en-IN" sz="1600" dirty="0">
                <a:solidFill>
                  <a:srgbClr val="002060"/>
                </a:solidFill>
              </a:rPr>
              <a:t> All replicas of a data item are always in agreement.</a:t>
            </a:r>
          </a:p>
          <a:p>
            <a:pPr marL="742950" lvl="1" indent="-285750">
              <a:buFont typeface="Arial" panose="020B0604020202020204" pitchFamily="34" charset="0"/>
              <a:buChar char="•"/>
            </a:pPr>
            <a:r>
              <a:rPr lang="en-IN" sz="1600" b="1" dirty="0">
                <a:solidFill>
                  <a:srgbClr val="002060"/>
                </a:solidFill>
              </a:rPr>
              <a:t>Eventual Consistency:</a:t>
            </a:r>
            <a:r>
              <a:rPr lang="en-IN" sz="1600" dirty="0">
                <a:solidFill>
                  <a:srgbClr val="002060"/>
                </a:solidFill>
              </a:rPr>
              <a:t> Data will eventually be consistent across all replicas, but there may be temporary inconsistencies during updates.</a:t>
            </a:r>
          </a:p>
          <a:p>
            <a:pPr>
              <a:buFont typeface="Arial" panose="020B0604020202020204" pitchFamily="34" charset="0"/>
              <a:buChar char="•"/>
            </a:pPr>
            <a:r>
              <a:rPr lang="en-IN" sz="1600" b="1" dirty="0">
                <a:solidFill>
                  <a:srgbClr val="002060"/>
                </a:solidFill>
              </a:rPr>
              <a:t>Availability:</a:t>
            </a:r>
            <a:r>
              <a:rPr lang="en-IN" sz="1600" dirty="0">
                <a:solidFill>
                  <a:srgbClr val="002060"/>
                </a:solidFill>
              </a:rPr>
              <a:t> Every request to a non-failing node in the system should receive a response, even if some nodes are down or experiencing network issues.</a:t>
            </a:r>
          </a:p>
          <a:p>
            <a:pPr>
              <a:buFont typeface="Arial" panose="020B0604020202020204" pitchFamily="34" charset="0"/>
              <a:buChar char="•"/>
            </a:pPr>
            <a:r>
              <a:rPr lang="en-IN" sz="1600" b="1" dirty="0">
                <a:solidFill>
                  <a:srgbClr val="002060"/>
                </a:solidFill>
              </a:rPr>
              <a:t>Partition Tolerance:</a:t>
            </a:r>
            <a:r>
              <a:rPr lang="en-IN" sz="1600" dirty="0">
                <a:solidFill>
                  <a:srgbClr val="002060"/>
                </a:solidFill>
              </a:rPr>
              <a:t> The system should continue to operate even if there are network partitions or communication failures between nodes.</a:t>
            </a:r>
          </a:p>
        </p:txBody>
      </p:sp>
      <p:sp>
        <p:nvSpPr>
          <p:cNvPr id="6" name="TextBox 5">
            <a:extLst>
              <a:ext uri="{FF2B5EF4-FFF2-40B4-BE49-F238E27FC236}">
                <a16:creationId xmlns:a16="http://schemas.microsoft.com/office/drawing/2014/main" id="{EE867A77-4269-803D-1957-67D97167DFA4}"/>
              </a:ext>
            </a:extLst>
          </p:cNvPr>
          <p:cNvSpPr txBox="1"/>
          <p:nvPr/>
        </p:nvSpPr>
        <p:spPr>
          <a:xfrm>
            <a:off x="452282" y="3429000"/>
            <a:ext cx="11425085" cy="2954655"/>
          </a:xfrm>
          <a:prstGeom prst="rect">
            <a:avLst/>
          </a:prstGeom>
          <a:noFill/>
        </p:spPr>
        <p:txBody>
          <a:bodyPr wrap="square">
            <a:spAutoFit/>
          </a:bodyPr>
          <a:lstStyle/>
          <a:p>
            <a:r>
              <a:rPr lang="en-IN" sz="2400" b="1" u="sng" dirty="0">
                <a:solidFill>
                  <a:schemeClr val="tx1">
                    <a:lumMod val="95000"/>
                    <a:lumOff val="5000"/>
                  </a:schemeClr>
                </a:solidFill>
              </a:rPr>
              <a:t>Examples of common trade-offs:</a:t>
            </a:r>
          </a:p>
          <a:p>
            <a:endParaRPr lang="en-IN" dirty="0">
              <a:solidFill>
                <a:schemeClr val="tx1">
                  <a:lumMod val="95000"/>
                  <a:lumOff val="5000"/>
                </a:schemeClr>
              </a:solidFill>
            </a:endParaRPr>
          </a:p>
          <a:p>
            <a:pPr>
              <a:buFont typeface="Arial" panose="020B0604020202020204" pitchFamily="34" charset="0"/>
              <a:buChar char="•"/>
            </a:pPr>
            <a:r>
              <a:rPr lang="en-IN" b="1" dirty="0">
                <a:solidFill>
                  <a:schemeClr val="tx1">
                    <a:lumMod val="95000"/>
                    <a:lumOff val="5000"/>
                  </a:schemeClr>
                </a:solidFill>
              </a:rPr>
              <a:t>CA (Consistency and Availability):</a:t>
            </a:r>
            <a:r>
              <a:rPr lang="en-IN" dirty="0">
                <a:solidFill>
                  <a:schemeClr val="tx1">
                    <a:lumMod val="95000"/>
                    <a:lumOff val="5000"/>
                  </a:schemeClr>
                </a:solidFill>
              </a:rPr>
              <a:t> This is often used in systems where strong consistency is essential, such as financial systems. However, it can be challenging to achieve in large-scale distributed systems.</a:t>
            </a:r>
          </a:p>
          <a:p>
            <a:pPr>
              <a:buFont typeface="Arial" panose="020B0604020202020204" pitchFamily="34" charset="0"/>
              <a:buChar char="•"/>
            </a:pPr>
            <a:endParaRPr lang="en-IN" dirty="0">
              <a:solidFill>
                <a:schemeClr val="tx1">
                  <a:lumMod val="95000"/>
                  <a:lumOff val="5000"/>
                </a:schemeClr>
              </a:solidFill>
            </a:endParaRPr>
          </a:p>
          <a:p>
            <a:pPr>
              <a:buFont typeface="Arial" panose="020B0604020202020204" pitchFamily="34" charset="0"/>
              <a:buChar char="•"/>
            </a:pPr>
            <a:r>
              <a:rPr lang="en-IN" b="1" dirty="0">
                <a:solidFill>
                  <a:schemeClr val="tx1">
                    <a:lumMod val="95000"/>
                    <a:lumOff val="5000"/>
                  </a:schemeClr>
                </a:solidFill>
              </a:rPr>
              <a:t>AP (Availability and Partition Tolerance):</a:t>
            </a:r>
            <a:r>
              <a:rPr lang="en-IN" dirty="0">
                <a:solidFill>
                  <a:schemeClr val="tx1">
                    <a:lumMod val="95000"/>
                    <a:lumOff val="5000"/>
                  </a:schemeClr>
                </a:solidFill>
              </a:rPr>
              <a:t> This is often used in systems that prioritize high availability, such as web services. However, it may result in eventual consistency.</a:t>
            </a:r>
          </a:p>
          <a:p>
            <a:pPr>
              <a:buFont typeface="Arial" panose="020B0604020202020204" pitchFamily="34" charset="0"/>
              <a:buChar char="•"/>
            </a:pPr>
            <a:endParaRPr lang="en-IN" b="1" dirty="0">
              <a:solidFill>
                <a:schemeClr val="tx1">
                  <a:lumMod val="95000"/>
                  <a:lumOff val="5000"/>
                </a:schemeClr>
              </a:solidFill>
            </a:endParaRPr>
          </a:p>
          <a:p>
            <a:pPr>
              <a:buFont typeface="Arial" panose="020B0604020202020204" pitchFamily="34" charset="0"/>
              <a:buChar char="•"/>
            </a:pPr>
            <a:r>
              <a:rPr lang="en-IN" b="1" dirty="0">
                <a:solidFill>
                  <a:schemeClr val="tx1">
                    <a:lumMod val="95000"/>
                    <a:lumOff val="5000"/>
                  </a:schemeClr>
                </a:solidFill>
              </a:rPr>
              <a:t>CP (Consistency and Partition Tolerance):</a:t>
            </a:r>
            <a:r>
              <a:rPr lang="en-IN" dirty="0">
                <a:solidFill>
                  <a:schemeClr val="tx1">
                    <a:lumMod val="95000"/>
                    <a:lumOff val="5000"/>
                  </a:schemeClr>
                </a:solidFill>
              </a:rPr>
              <a:t> This is often used in systems that prioritize strong consistency but can tolerate some downtime during network partitions.</a:t>
            </a:r>
          </a:p>
        </p:txBody>
      </p:sp>
    </p:spTree>
    <p:extLst>
      <p:ext uri="{BB962C8B-B14F-4D97-AF65-F5344CB8AC3E}">
        <p14:creationId xmlns:p14="http://schemas.microsoft.com/office/powerpoint/2010/main" val="20014954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98E7268-77DA-8221-BA5A-78543150E836}"/>
              </a:ext>
            </a:extLst>
          </p:cNvPr>
          <p:cNvSpPr txBox="1"/>
          <p:nvPr/>
        </p:nvSpPr>
        <p:spPr>
          <a:xfrm>
            <a:off x="3238500" y="386834"/>
            <a:ext cx="6096000" cy="523220"/>
          </a:xfrm>
          <a:prstGeom prst="rect">
            <a:avLst/>
          </a:prstGeom>
          <a:noFill/>
        </p:spPr>
        <p:txBody>
          <a:bodyPr wrap="square">
            <a:spAutoFit/>
          </a:bodyPr>
          <a:lstStyle/>
          <a:p>
            <a:pPr algn="ctr"/>
            <a:r>
              <a:rPr lang="en-IN" sz="2800" b="1" dirty="0"/>
              <a:t>NoSQL Data Models</a:t>
            </a:r>
          </a:p>
        </p:txBody>
      </p:sp>
      <p:pic>
        <p:nvPicPr>
          <p:cNvPr id="2050" name="Picture 2" descr="NoSQL Data Modeling Technique - Analytics Vidhya">
            <a:extLst>
              <a:ext uri="{FF2B5EF4-FFF2-40B4-BE49-F238E27FC236}">
                <a16:creationId xmlns:a16="http://schemas.microsoft.com/office/drawing/2014/main" id="{E40A61E6-C668-981E-A27E-D5FD6F6F95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5875" y="1260991"/>
            <a:ext cx="10001250" cy="4953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83742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32855"/>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5D5C2DC-B4C1-6B93-5B5C-DC00E6447297}"/>
              </a:ext>
            </a:extLst>
          </p:cNvPr>
          <p:cNvSpPr txBox="1"/>
          <p:nvPr/>
        </p:nvSpPr>
        <p:spPr>
          <a:xfrm>
            <a:off x="448184" y="2939147"/>
            <a:ext cx="3642344" cy="1200329"/>
          </a:xfrm>
          <a:prstGeom prst="rect">
            <a:avLst/>
          </a:prstGeom>
          <a:noFill/>
        </p:spPr>
        <p:txBody>
          <a:bodyPr wrap="none" rtlCol="0">
            <a:spAutoFit/>
          </a:bodyPr>
          <a:lstStyle/>
          <a:p>
            <a:r>
              <a:rPr lang="en-IN" sz="7200" dirty="0">
                <a:solidFill>
                  <a:schemeClr val="bg1"/>
                </a:solidFill>
                <a:latin typeface="Impact" panose="020B0806030902050204" pitchFamily="34" charset="0"/>
              </a:rPr>
              <a:t>P</a:t>
            </a:r>
            <a:r>
              <a:rPr lang="en-IN" sz="7200" dirty="0">
                <a:solidFill>
                  <a:srgbClr val="FFC000"/>
                </a:solidFill>
                <a:latin typeface="Impact" panose="020B0806030902050204" pitchFamily="34" charset="0"/>
              </a:rPr>
              <a:t>U</a:t>
            </a:r>
            <a:r>
              <a:rPr lang="en-IN" sz="7200" dirty="0">
                <a:solidFill>
                  <a:schemeClr val="bg1"/>
                </a:solidFill>
                <a:latin typeface="Impact" panose="020B0806030902050204" pitchFamily="34" charset="0"/>
              </a:rPr>
              <a:t>R</a:t>
            </a:r>
            <a:r>
              <a:rPr lang="en-IN" sz="7200" dirty="0">
                <a:solidFill>
                  <a:srgbClr val="FFC000"/>
                </a:solidFill>
                <a:latin typeface="Impact" panose="020B0806030902050204" pitchFamily="34" charset="0"/>
              </a:rPr>
              <a:t>P</a:t>
            </a:r>
            <a:r>
              <a:rPr lang="en-IN" sz="7200" dirty="0">
                <a:solidFill>
                  <a:schemeClr val="bg1"/>
                </a:solidFill>
                <a:latin typeface="Impact" panose="020B0806030902050204" pitchFamily="34" charset="0"/>
              </a:rPr>
              <a:t>O</a:t>
            </a:r>
            <a:r>
              <a:rPr lang="en-IN" sz="7200" dirty="0">
                <a:solidFill>
                  <a:srgbClr val="FFC000"/>
                </a:solidFill>
                <a:latin typeface="Impact" panose="020B0806030902050204" pitchFamily="34" charset="0"/>
              </a:rPr>
              <a:t>S</a:t>
            </a:r>
            <a:r>
              <a:rPr lang="en-IN" sz="7200" dirty="0">
                <a:solidFill>
                  <a:schemeClr val="bg1"/>
                </a:solidFill>
                <a:latin typeface="Impact" panose="020B0806030902050204" pitchFamily="34" charset="0"/>
              </a:rPr>
              <a:t>E </a:t>
            </a:r>
          </a:p>
        </p:txBody>
      </p:sp>
      <p:sp>
        <p:nvSpPr>
          <p:cNvPr id="8" name="TextBox 7">
            <a:extLst>
              <a:ext uri="{FF2B5EF4-FFF2-40B4-BE49-F238E27FC236}">
                <a16:creationId xmlns:a16="http://schemas.microsoft.com/office/drawing/2014/main" id="{E4EC5C6C-3DD6-5DFE-5F6A-2DB3B3F427C0}"/>
              </a:ext>
            </a:extLst>
          </p:cNvPr>
          <p:cNvSpPr txBox="1"/>
          <p:nvPr/>
        </p:nvSpPr>
        <p:spPr>
          <a:xfrm>
            <a:off x="4680155" y="1739948"/>
            <a:ext cx="6949870" cy="3378104"/>
          </a:xfrm>
          <a:prstGeom prst="rect">
            <a:avLst/>
          </a:prstGeom>
          <a:noFill/>
        </p:spPr>
        <p:txBody>
          <a:bodyPr wrap="square">
            <a:spAutoFit/>
          </a:bodyPr>
          <a:lstStyle/>
          <a:p>
            <a:pPr>
              <a:lnSpc>
                <a:spcPct val="150000"/>
              </a:lnSpc>
            </a:pPr>
            <a:r>
              <a:rPr lang="en-IN" sz="1600" dirty="0">
                <a:solidFill>
                  <a:schemeClr val="bg1"/>
                </a:solidFill>
              </a:rPr>
              <a:t>The primary purpose of a database is to efficiently store, manage, and retrieve data. </a:t>
            </a:r>
          </a:p>
          <a:p>
            <a:pPr>
              <a:lnSpc>
                <a:spcPct val="150000"/>
              </a:lnSpc>
            </a:pPr>
            <a:endParaRPr lang="en-IN" sz="1600" dirty="0">
              <a:solidFill>
                <a:schemeClr val="bg1"/>
              </a:solidFill>
            </a:endParaRPr>
          </a:p>
          <a:p>
            <a:pPr>
              <a:lnSpc>
                <a:spcPct val="150000"/>
              </a:lnSpc>
            </a:pPr>
            <a:r>
              <a:rPr lang="en-IN" sz="1600" dirty="0">
                <a:solidFill>
                  <a:schemeClr val="bg1"/>
                </a:solidFill>
              </a:rPr>
              <a:t>This allows:   </a:t>
            </a:r>
          </a:p>
          <a:p>
            <a:pPr>
              <a:lnSpc>
                <a:spcPct val="150000"/>
              </a:lnSpc>
            </a:pPr>
            <a:r>
              <a:rPr lang="en-IN" sz="1600" dirty="0">
                <a:solidFill>
                  <a:srgbClr val="FFC000"/>
                </a:solidFill>
              </a:rPr>
              <a:t>Data Organization: </a:t>
            </a:r>
            <a:r>
              <a:rPr lang="en-IN" sz="1600" dirty="0">
                <a:solidFill>
                  <a:schemeClr val="bg1"/>
                </a:solidFill>
              </a:rPr>
              <a:t>Arranging data in a logical and accessible manner.</a:t>
            </a:r>
          </a:p>
          <a:p>
            <a:pPr>
              <a:lnSpc>
                <a:spcPct val="150000"/>
              </a:lnSpc>
            </a:pPr>
            <a:r>
              <a:rPr lang="en-IN" sz="1600" dirty="0">
                <a:solidFill>
                  <a:srgbClr val="FFC000"/>
                </a:solidFill>
              </a:rPr>
              <a:t>Data Integrity</a:t>
            </a:r>
            <a:r>
              <a:rPr lang="en-IN" sz="1600" dirty="0">
                <a:solidFill>
                  <a:schemeClr val="bg1"/>
                </a:solidFill>
              </a:rPr>
              <a:t>: Ensuring data accuracy and consistency.</a:t>
            </a:r>
          </a:p>
          <a:p>
            <a:pPr>
              <a:lnSpc>
                <a:spcPct val="150000"/>
              </a:lnSpc>
            </a:pPr>
            <a:r>
              <a:rPr lang="en-IN" sz="1600" dirty="0">
                <a:solidFill>
                  <a:srgbClr val="FFC000"/>
                </a:solidFill>
              </a:rPr>
              <a:t>Data Security: </a:t>
            </a:r>
            <a:r>
              <a:rPr lang="en-IN" sz="1600" dirty="0">
                <a:solidFill>
                  <a:schemeClr val="bg1"/>
                </a:solidFill>
              </a:rPr>
              <a:t>Protecting data from unauthorized access.  </a:t>
            </a:r>
          </a:p>
          <a:p>
            <a:pPr>
              <a:lnSpc>
                <a:spcPct val="150000"/>
              </a:lnSpc>
            </a:pPr>
            <a:r>
              <a:rPr lang="en-IN" sz="1600" dirty="0">
                <a:solidFill>
                  <a:srgbClr val="FFC000"/>
                </a:solidFill>
              </a:rPr>
              <a:t>Data Sharing: </a:t>
            </a:r>
            <a:r>
              <a:rPr lang="en-IN" sz="1600" dirty="0">
                <a:solidFill>
                  <a:schemeClr val="bg1"/>
                </a:solidFill>
              </a:rPr>
              <a:t>Enabling multiple users to access and utilize the same data. </a:t>
            </a:r>
          </a:p>
          <a:p>
            <a:pPr>
              <a:lnSpc>
                <a:spcPct val="150000"/>
              </a:lnSpc>
            </a:pPr>
            <a:r>
              <a:rPr lang="en-IN" sz="1600" dirty="0">
                <a:solidFill>
                  <a:srgbClr val="FFC000"/>
                </a:solidFill>
              </a:rPr>
              <a:t>Data Analysis: </a:t>
            </a:r>
            <a:r>
              <a:rPr lang="en-IN" sz="1600" dirty="0">
                <a:solidFill>
                  <a:schemeClr val="bg1"/>
                </a:solidFill>
              </a:rPr>
              <a:t>Supporting decision-making through data processing and analysis.</a:t>
            </a:r>
          </a:p>
        </p:txBody>
      </p:sp>
    </p:spTree>
    <p:extLst>
      <p:ext uri="{BB962C8B-B14F-4D97-AF65-F5344CB8AC3E}">
        <p14:creationId xmlns:p14="http://schemas.microsoft.com/office/powerpoint/2010/main" val="31504207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4688211-F271-F8E3-AFCA-66D2334D31E5}"/>
              </a:ext>
            </a:extLst>
          </p:cNvPr>
          <p:cNvSpPr txBox="1"/>
          <p:nvPr/>
        </p:nvSpPr>
        <p:spPr>
          <a:xfrm>
            <a:off x="276225" y="329390"/>
            <a:ext cx="6096000" cy="461665"/>
          </a:xfrm>
          <a:prstGeom prst="rect">
            <a:avLst/>
          </a:prstGeom>
          <a:noFill/>
        </p:spPr>
        <p:txBody>
          <a:bodyPr wrap="square">
            <a:spAutoFit/>
          </a:bodyPr>
          <a:lstStyle/>
          <a:p>
            <a:r>
              <a:rPr lang="en-IN" sz="2000" b="1" dirty="0"/>
              <a:t>Key-Value</a:t>
            </a:r>
            <a:r>
              <a:rPr lang="en-IN" sz="2400" b="1" dirty="0"/>
              <a:t> Stores : </a:t>
            </a:r>
          </a:p>
        </p:txBody>
      </p:sp>
      <p:sp>
        <p:nvSpPr>
          <p:cNvPr id="5" name="TextBox 4">
            <a:extLst>
              <a:ext uri="{FF2B5EF4-FFF2-40B4-BE49-F238E27FC236}">
                <a16:creationId xmlns:a16="http://schemas.microsoft.com/office/drawing/2014/main" id="{DB3BFBA0-54FB-8ED7-63F3-04B09884C32C}"/>
              </a:ext>
            </a:extLst>
          </p:cNvPr>
          <p:cNvSpPr txBox="1"/>
          <p:nvPr/>
        </p:nvSpPr>
        <p:spPr>
          <a:xfrm>
            <a:off x="276225" y="670441"/>
            <a:ext cx="11734800" cy="830997"/>
          </a:xfrm>
          <a:prstGeom prst="rect">
            <a:avLst/>
          </a:prstGeom>
          <a:noFill/>
        </p:spPr>
        <p:txBody>
          <a:bodyPr wrap="square">
            <a:spAutoFit/>
          </a:bodyPr>
          <a:lstStyle/>
          <a:p>
            <a:r>
              <a:rPr lang="en-IN" sz="1600" b="1" dirty="0">
                <a:solidFill>
                  <a:schemeClr val="accent1"/>
                </a:solidFill>
              </a:rPr>
              <a:t>Key-value stores</a:t>
            </a:r>
            <a:r>
              <a:rPr lang="en-IN" sz="1600" dirty="0">
                <a:solidFill>
                  <a:schemeClr val="accent1"/>
                </a:solidFill>
              </a:rPr>
              <a:t> are a type of NoSQL database that store data as key-value pairs. This means that each piece of data is associated with a unique identifier (key), and the data itself is stored as a value. Think of it like a dictionary where each word (key) has a corresponding definition (value).</a:t>
            </a:r>
          </a:p>
        </p:txBody>
      </p:sp>
      <p:pic>
        <p:nvPicPr>
          <p:cNvPr id="3074" name="Picture 2" descr="Diagram showing an example of data stored as key-value pairs in DynamoDB">
            <a:extLst>
              <a:ext uri="{FF2B5EF4-FFF2-40B4-BE49-F238E27FC236}">
                <a16:creationId xmlns:a16="http://schemas.microsoft.com/office/drawing/2014/main" id="{241F0C98-7D8A-6FB2-4254-E001144C64D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74333" y="1589014"/>
            <a:ext cx="4145431" cy="252087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3">
            <a:extLst>
              <a:ext uri="{FF2B5EF4-FFF2-40B4-BE49-F238E27FC236}">
                <a16:creationId xmlns:a16="http://schemas.microsoft.com/office/drawing/2014/main" id="{F84DD2A7-0317-9853-1A0C-D9379AB1ACC8}"/>
              </a:ext>
            </a:extLst>
          </p:cNvPr>
          <p:cNvSpPr>
            <a:spLocks noChangeArrowheads="1"/>
          </p:cNvSpPr>
          <p:nvPr/>
        </p:nvSpPr>
        <p:spPr bwMode="auto">
          <a:xfrm>
            <a:off x="354884" y="4437989"/>
            <a:ext cx="117348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accent1"/>
                </a:solidFill>
                <a:effectLst/>
                <a:latin typeface="Arial" panose="020B0604020202020204" pitchFamily="34" charset="0"/>
              </a:rPr>
              <a:t>Key:</a:t>
            </a:r>
            <a:r>
              <a:rPr kumimoji="0" lang="en-US" altLang="en-US" sz="1600" b="0" i="0" u="none" strike="noStrike" cap="none" normalizeH="0" baseline="0" dirty="0">
                <a:ln>
                  <a:noFill/>
                </a:ln>
                <a:solidFill>
                  <a:schemeClr val="accent1"/>
                </a:solidFill>
                <a:effectLst/>
                <a:latin typeface="Arial" panose="020B0604020202020204" pitchFamily="34" charset="0"/>
              </a:rPr>
              <a:t> A unique identifier that is used to access the corresponding value.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accent1"/>
                </a:solidFill>
                <a:effectLst/>
                <a:latin typeface="Arial" panose="020B0604020202020204" pitchFamily="34" charset="0"/>
              </a:rPr>
              <a:t>Value:</a:t>
            </a:r>
            <a:r>
              <a:rPr kumimoji="0" lang="en-US" altLang="en-US" sz="1600" b="0" i="0" u="none" strike="noStrike" cap="none" normalizeH="0" baseline="0" dirty="0">
                <a:ln>
                  <a:noFill/>
                </a:ln>
                <a:solidFill>
                  <a:schemeClr val="accent1"/>
                </a:solidFill>
                <a:effectLst/>
                <a:latin typeface="Arial" panose="020B0604020202020204" pitchFamily="34" charset="0"/>
              </a:rPr>
              <a:t> The actual data associated with the key. The value can be of any data type, including strings, numbers, lists, sets, or even complex data structures. </a:t>
            </a:r>
          </a:p>
        </p:txBody>
      </p:sp>
      <p:sp>
        <p:nvSpPr>
          <p:cNvPr id="8" name="TextBox 7">
            <a:extLst>
              <a:ext uri="{FF2B5EF4-FFF2-40B4-BE49-F238E27FC236}">
                <a16:creationId xmlns:a16="http://schemas.microsoft.com/office/drawing/2014/main" id="{7E692CCD-DE5B-2D2D-7C4D-50B76369741D}"/>
              </a:ext>
            </a:extLst>
          </p:cNvPr>
          <p:cNvSpPr txBox="1"/>
          <p:nvPr/>
        </p:nvSpPr>
        <p:spPr>
          <a:xfrm>
            <a:off x="354884" y="5347644"/>
            <a:ext cx="11656141" cy="991297"/>
          </a:xfrm>
          <a:prstGeom prst="rect">
            <a:avLst/>
          </a:prstGeom>
          <a:noFill/>
        </p:spPr>
        <p:txBody>
          <a:bodyPr wrap="square">
            <a:spAutoFit/>
          </a:bodyPr>
          <a:lstStyle/>
          <a:p>
            <a:pPr marL="298450" marR="5080" lvl="1" indent="-285750">
              <a:lnSpc>
                <a:spcPts val="1600"/>
              </a:lnSpc>
              <a:spcBef>
                <a:spcPts val="215"/>
              </a:spcBef>
              <a:buFont typeface="Arial" panose="020B0604020202020204" pitchFamily="34" charset="0"/>
              <a:buChar char="•"/>
            </a:pPr>
            <a:r>
              <a:rPr lang="en-US" sz="1600" dirty="0">
                <a:latin typeface="Arial MT"/>
                <a:cs typeface="Arial MT"/>
              </a:rPr>
              <a:t>Simplest NoSQL model, where data is stored as key-value pairs.</a:t>
            </a:r>
          </a:p>
          <a:p>
            <a:pPr marL="298450" marR="5080" lvl="1" indent="-285750">
              <a:lnSpc>
                <a:spcPts val="1600"/>
              </a:lnSpc>
              <a:spcBef>
                <a:spcPts val="215"/>
              </a:spcBef>
              <a:buFont typeface="Arial" panose="020B0604020202020204" pitchFamily="34" charset="0"/>
              <a:buChar char="•"/>
            </a:pPr>
            <a:r>
              <a:rPr lang="en-US" sz="1600" dirty="0">
                <a:latin typeface="Arial MT"/>
                <a:cs typeface="Arial MT"/>
              </a:rPr>
              <a:t>Extremely fast for read and write operations.</a:t>
            </a:r>
          </a:p>
          <a:p>
            <a:pPr marL="298450" marR="5080" lvl="1" indent="-285750">
              <a:lnSpc>
                <a:spcPts val="1600"/>
              </a:lnSpc>
              <a:spcBef>
                <a:spcPts val="215"/>
              </a:spcBef>
              <a:buFont typeface="Arial" panose="020B0604020202020204" pitchFamily="34" charset="0"/>
              <a:buChar char="•"/>
            </a:pPr>
            <a:r>
              <a:rPr lang="en-US" sz="1600" dirty="0">
                <a:latin typeface="Arial MT"/>
                <a:cs typeface="Arial MT"/>
              </a:rPr>
              <a:t>Well-suited for caching, session management, and storing user preferences</a:t>
            </a:r>
          </a:p>
          <a:p>
            <a:pPr marL="298450" marR="5080" lvl="1" indent="-285750">
              <a:lnSpc>
                <a:spcPts val="1600"/>
              </a:lnSpc>
              <a:spcBef>
                <a:spcPts val="215"/>
              </a:spcBef>
              <a:buFont typeface="Arial" panose="020B0604020202020204" pitchFamily="34" charset="0"/>
              <a:buChar char="•"/>
            </a:pPr>
            <a:r>
              <a:rPr lang="en-US" sz="1600" dirty="0">
                <a:latin typeface="Arial MT"/>
                <a:cs typeface="Arial MT"/>
              </a:rPr>
              <a:t>Examples: Redis, Amazon DynamoDB, </a:t>
            </a:r>
            <a:r>
              <a:rPr lang="en-US" sz="1600" dirty="0" err="1">
                <a:latin typeface="Arial MT"/>
                <a:cs typeface="Arial MT"/>
              </a:rPr>
              <a:t>Riak</a:t>
            </a:r>
            <a:r>
              <a:rPr lang="en-US" sz="1600" dirty="0">
                <a:latin typeface="Arial MT"/>
                <a:cs typeface="Arial MT"/>
              </a:rPr>
              <a:t>.</a:t>
            </a:r>
          </a:p>
        </p:txBody>
      </p:sp>
    </p:spTree>
    <p:extLst>
      <p:ext uri="{BB962C8B-B14F-4D97-AF65-F5344CB8AC3E}">
        <p14:creationId xmlns:p14="http://schemas.microsoft.com/office/powerpoint/2010/main" val="31170043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8C79D72-7FA6-5F72-49B6-9521DD5A0C04}"/>
              </a:ext>
            </a:extLst>
          </p:cNvPr>
          <p:cNvSpPr txBox="1"/>
          <p:nvPr/>
        </p:nvSpPr>
        <p:spPr>
          <a:xfrm>
            <a:off x="300038" y="928963"/>
            <a:ext cx="11591924" cy="4619854"/>
          </a:xfrm>
          <a:prstGeom prst="rect">
            <a:avLst/>
          </a:prstGeom>
          <a:noFill/>
        </p:spPr>
        <p:txBody>
          <a:bodyPr wrap="square">
            <a:spAutoFit/>
          </a:bodyPr>
          <a:lstStyle/>
          <a:p>
            <a:pPr>
              <a:lnSpc>
                <a:spcPct val="150000"/>
              </a:lnSpc>
            </a:pPr>
            <a:r>
              <a:rPr lang="en-IN" b="1" dirty="0">
                <a:solidFill>
                  <a:schemeClr val="accent1"/>
                </a:solidFill>
              </a:rPr>
              <a:t>Use Cases:</a:t>
            </a:r>
            <a:endParaRPr lang="en-IN" dirty="0">
              <a:solidFill>
                <a:schemeClr val="accent1"/>
              </a:solidFill>
            </a:endParaRPr>
          </a:p>
          <a:p>
            <a:pPr>
              <a:lnSpc>
                <a:spcPct val="150000"/>
              </a:lnSpc>
              <a:buFont typeface="Arial" panose="020B0604020202020204" pitchFamily="34" charset="0"/>
              <a:buChar char="•"/>
            </a:pPr>
            <a:r>
              <a:rPr lang="en-IN" b="1" dirty="0">
                <a:solidFill>
                  <a:schemeClr val="accent1"/>
                </a:solidFill>
              </a:rPr>
              <a:t>Caching:</a:t>
            </a:r>
            <a:r>
              <a:rPr lang="en-IN" dirty="0">
                <a:solidFill>
                  <a:schemeClr val="accent1"/>
                </a:solidFill>
              </a:rPr>
              <a:t> Key-value stores are excellent for caching frequently accessed data, as they provide fast read and write operations.</a:t>
            </a:r>
          </a:p>
          <a:p>
            <a:pPr>
              <a:lnSpc>
                <a:spcPct val="150000"/>
              </a:lnSpc>
              <a:buFont typeface="Arial" panose="020B0604020202020204" pitchFamily="34" charset="0"/>
              <a:buChar char="•"/>
            </a:pPr>
            <a:endParaRPr lang="en-IN" dirty="0">
              <a:solidFill>
                <a:schemeClr val="accent1"/>
              </a:solidFill>
            </a:endParaRPr>
          </a:p>
          <a:p>
            <a:pPr>
              <a:lnSpc>
                <a:spcPct val="150000"/>
              </a:lnSpc>
              <a:buFont typeface="Arial" panose="020B0604020202020204" pitchFamily="34" charset="0"/>
              <a:buChar char="•"/>
            </a:pPr>
            <a:r>
              <a:rPr lang="en-IN" b="1" dirty="0">
                <a:solidFill>
                  <a:schemeClr val="accent1"/>
                </a:solidFill>
              </a:rPr>
              <a:t>Session management:</a:t>
            </a:r>
            <a:r>
              <a:rPr lang="en-IN" dirty="0">
                <a:solidFill>
                  <a:schemeClr val="accent1"/>
                </a:solidFill>
              </a:rPr>
              <a:t> Storing user session data to maintain state across requests.</a:t>
            </a:r>
          </a:p>
          <a:p>
            <a:pPr>
              <a:lnSpc>
                <a:spcPct val="150000"/>
              </a:lnSpc>
              <a:buFont typeface="Arial" panose="020B0604020202020204" pitchFamily="34" charset="0"/>
              <a:buChar char="•"/>
            </a:pPr>
            <a:endParaRPr lang="en-IN" b="1" dirty="0">
              <a:solidFill>
                <a:schemeClr val="accent1"/>
              </a:solidFill>
            </a:endParaRPr>
          </a:p>
          <a:p>
            <a:pPr>
              <a:lnSpc>
                <a:spcPct val="150000"/>
              </a:lnSpc>
              <a:buFont typeface="Arial" panose="020B0604020202020204" pitchFamily="34" charset="0"/>
              <a:buChar char="•"/>
            </a:pPr>
            <a:r>
              <a:rPr lang="en-IN" b="1" dirty="0">
                <a:solidFill>
                  <a:schemeClr val="accent1"/>
                </a:solidFill>
              </a:rPr>
              <a:t>Counters:</a:t>
            </a:r>
            <a:r>
              <a:rPr lang="en-IN" dirty="0">
                <a:solidFill>
                  <a:schemeClr val="accent1"/>
                </a:solidFill>
              </a:rPr>
              <a:t> Implementing counters for various purposes, such as tracking website visitors or product inventory.</a:t>
            </a:r>
          </a:p>
          <a:p>
            <a:pPr>
              <a:lnSpc>
                <a:spcPct val="150000"/>
              </a:lnSpc>
              <a:buFont typeface="Arial" panose="020B0604020202020204" pitchFamily="34" charset="0"/>
              <a:buChar char="•"/>
            </a:pPr>
            <a:endParaRPr lang="en-IN" b="1" dirty="0">
              <a:solidFill>
                <a:schemeClr val="accent1"/>
              </a:solidFill>
            </a:endParaRPr>
          </a:p>
          <a:p>
            <a:pPr>
              <a:lnSpc>
                <a:spcPct val="150000"/>
              </a:lnSpc>
              <a:buFont typeface="Arial" panose="020B0604020202020204" pitchFamily="34" charset="0"/>
              <a:buChar char="•"/>
            </a:pPr>
            <a:r>
              <a:rPr lang="en-IN" b="1" dirty="0">
                <a:solidFill>
                  <a:schemeClr val="accent1"/>
                </a:solidFill>
              </a:rPr>
              <a:t>Leaderboards:</a:t>
            </a:r>
            <a:r>
              <a:rPr lang="en-IN" dirty="0">
                <a:solidFill>
                  <a:schemeClr val="accent1"/>
                </a:solidFill>
              </a:rPr>
              <a:t> Storing high scores or rankings for games or competitions.</a:t>
            </a:r>
          </a:p>
          <a:p>
            <a:pPr>
              <a:lnSpc>
                <a:spcPct val="150000"/>
              </a:lnSpc>
              <a:buFont typeface="Arial" panose="020B0604020202020204" pitchFamily="34" charset="0"/>
              <a:buChar char="•"/>
            </a:pPr>
            <a:endParaRPr lang="en-IN" b="1" dirty="0">
              <a:solidFill>
                <a:schemeClr val="accent1"/>
              </a:solidFill>
            </a:endParaRPr>
          </a:p>
          <a:p>
            <a:pPr>
              <a:lnSpc>
                <a:spcPct val="150000"/>
              </a:lnSpc>
              <a:buFont typeface="Arial" panose="020B0604020202020204" pitchFamily="34" charset="0"/>
              <a:buChar char="•"/>
            </a:pPr>
            <a:r>
              <a:rPr lang="en-IN" b="1" dirty="0">
                <a:solidFill>
                  <a:schemeClr val="accent1"/>
                </a:solidFill>
              </a:rPr>
              <a:t>Real-time analytics:</a:t>
            </a:r>
            <a:r>
              <a:rPr lang="en-IN" dirty="0">
                <a:solidFill>
                  <a:schemeClr val="accent1"/>
                </a:solidFill>
              </a:rPr>
              <a:t> Processing and analyzing data in real-time for applications like IoT and financial systems.</a:t>
            </a:r>
          </a:p>
        </p:txBody>
      </p:sp>
    </p:spTree>
    <p:extLst>
      <p:ext uri="{BB962C8B-B14F-4D97-AF65-F5344CB8AC3E}">
        <p14:creationId xmlns:p14="http://schemas.microsoft.com/office/powerpoint/2010/main" val="37246090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265BC35-A5E6-AFE9-5829-4A4A85176298}"/>
              </a:ext>
            </a:extLst>
          </p:cNvPr>
          <p:cNvSpPr txBox="1"/>
          <p:nvPr/>
        </p:nvSpPr>
        <p:spPr>
          <a:xfrm>
            <a:off x="209550" y="339209"/>
            <a:ext cx="4296462" cy="400110"/>
          </a:xfrm>
          <a:prstGeom prst="rect">
            <a:avLst/>
          </a:prstGeom>
          <a:noFill/>
        </p:spPr>
        <p:txBody>
          <a:bodyPr wrap="square">
            <a:spAutoFit/>
          </a:bodyPr>
          <a:lstStyle/>
          <a:p>
            <a:r>
              <a:rPr lang="en-IN" sz="2000" b="1" dirty="0"/>
              <a:t>Document-Oriented Databases</a:t>
            </a:r>
          </a:p>
        </p:txBody>
      </p:sp>
      <p:sp>
        <p:nvSpPr>
          <p:cNvPr id="5" name="TextBox 4">
            <a:extLst>
              <a:ext uri="{FF2B5EF4-FFF2-40B4-BE49-F238E27FC236}">
                <a16:creationId xmlns:a16="http://schemas.microsoft.com/office/drawing/2014/main" id="{143A4F04-40DF-E39C-72D5-473F1560FF6A}"/>
              </a:ext>
            </a:extLst>
          </p:cNvPr>
          <p:cNvSpPr txBox="1"/>
          <p:nvPr/>
        </p:nvSpPr>
        <p:spPr>
          <a:xfrm>
            <a:off x="209550" y="708541"/>
            <a:ext cx="11772900" cy="923330"/>
          </a:xfrm>
          <a:prstGeom prst="rect">
            <a:avLst/>
          </a:prstGeom>
          <a:noFill/>
        </p:spPr>
        <p:txBody>
          <a:bodyPr wrap="square">
            <a:spAutoFit/>
          </a:bodyPr>
          <a:lstStyle/>
          <a:p>
            <a:r>
              <a:rPr lang="en-IN" b="1" dirty="0">
                <a:solidFill>
                  <a:schemeClr val="accent1"/>
                </a:solidFill>
              </a:rPr>
              <a:t>Document-oriented databases</a:t>
            </a:r>
            <a:r>
              <a:rPr lang="en-IN" dirty="0">
                <a:solidFill>
                  <a:schemeClr val="accent1"/>
                </a:solidFill>
              </a:rPr>
              <a:t> store data in a flexible, JSON-like format, making them well-suited for semi-structured and unstructured data. Unlike relational databases that use tables and rows, document databases store data as individual documents.</a:t>
            </a:r>
          </a:p>
        </p:txBody>
      </p:sp>
      <p:pic>
        <p:nvPicPr>
          <p:cNvPr id="6" name="Picture 5">
            <a:extLst>
              <a:ext uri="{FF2B5EF4-FFF2-40B4-BE49-F238E27FC236}">
                <a16:creationId xmlns:a16="http://schemas.microsoft.com/office/drawing/2014/main" id="{371B1D8A-EEA2-89E5-6BE4-D3B1324C18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90900" y="1631871"/>
            <a:ext cx="4162988" cy="2682954"/>
          </a:xfrm>
          <a:prstGeom prst="rect">
            <a:avLst/>
          </a:prstGeom>
        </p:spPr>
      </p:pic>
      <p:sp>
        <p:nvSpPr>
          <p:cNvPr id="12" name="TextBox 11">
            <a:extLst>
              <a:ext uri="{FF2B5EF4-FFF2-40B4-BE49-F238E27FC236}">
                <a16:creationId xmlns:a16="http://schemas.microsoft.com/office/drawing/2014/main" id="{7AE7C2EC-D64E-BB9E-C26A-E573849DA0B3}"/>
              </a:ext>
            </a:extLst>
          </p:cNvPr>
          <p:cNvSpPr txBox="1"/>
          <p:nvPr/>
        </p:nvSpPr>
        <p:spPr>
          <a:xfrm>
            <a:off x="209551" y="4691384"/>
            <a:ext cx="11772899" cy="1230465"/>
          </a:xfrm>
          <a:prstGeom prst="rect">
            <a:avLst/>
          </a:prstGeom>
          <a:noFill/>
        </p:spPr>
        <p:txBody>
          <a:bodyPr wrap="square">
            <a:spAutoFit/>
          </a:bodyPr>
          <a:lstStyle/>
          <a:p>
            <a:pPr marL="298450" marR="5080" lvl="1" indent="-285750">
              <a:lnSpc>
                <a:spcPts val="1600"/>
              </a:lnSpc>
              <a:spcBef>
                <a:spcPts val="215"/>
              </a:spcBef>
              <a:buFont typeface="Arial" panose="020B0604020202020204" pitchFamily="34" charset="0"/>
              <a:buChar char="•"/>
            </a:pPr>
            <a:r>
              <a:rPr lang="en-US" sz="1800" dirty="0">
                <a:cs typeface="Arial MT"/>
              </a:rPr>
              <a:t>Data is stored as JSON-like documents or BSON (binary JSON) objects.</a:t>
            </a:r>
          </a:p>
          <a:p>
            <a:pPr marL="298450" marR="5080" lvl="1" indent="-285750">
              <a:lnSpc>
                <a:spcPts val="1600"/>
              </a:lnSpc>
              <a:spcBef>
                <a:spcPts val="215"/>
              </a:spcBef>
              <a:buFont typeface="Arial" panose="020B0604020202020204" pitchFamily="34" charset="0"/>
              <a:buChar char="•"/>
            </a:pPr>
            <a:r>
              <a:rPr lang="en-US" sz="1800" dirty="0">
                <a:cs typeface="Arial MT"/>
              </a:rPr>
              <a:t>Each document can have different fields and structures, providing flexibility.</a:t>
            </a:r>
          </a:p>
          <a:p>
            <a:pPr marL="298450" marR="5080" lvl="1" indent="-285750">
              <a:lnSpc>
                <a:spcPts val="1600"/>
              </a:lnSpc>
              <a:spcBef>
                <a:spcPts val="215"/>
              </a:spcBef>
              <a:buFont typeface="Arial" panose="020B0604020202020204" pitchFamily="34" charset="0"/>
              <a:buChar char="•"/>
            </a:pPr>
            <a:r>
              <a:rPr lang="en-US" sz="1800" dirty="0">
                <a:cs typeface="Arial MT"/>
              </a:rPr>
              <a:t>Allows nesting of documents and arrays for more complex data representation.</a:t>
            </a:r>
          </a:p>
          <a:p>
            <a:pPr marL="298450" marR="5080" lvl="1" indent="-285750">
              <a:lnSpc>
                <a:spcPts val="1600"/>
              </a:lnSpc>
              <a:spcBef>
                <a:spcPts val="215"/>
              </a:spcBef>
              <a:buFont typeface="Arial" panose="020B0604020202020204" pitchFamily="34" charset="0"/>
              <a:buChar char="•"/>
            </a:pPr>
            <a:r>
              <a:rPr lang="en-US" sz="1800" dirty="0">
                <a:cs typeface="Arial MT"/>
              </a:rPr>
              <a:t>Well-suited for Big Data , analytics.</a:t>
            </a:r>
          </a:p>
          <a:p>
            <a:pPr marL="298450" marR="5080" lvl="1" indent="-285750">
              <a:lnSpc>
                <a:spcPts val="1600"/>
              </a:lnSpc>
              <a:spcBef>
                <a:spcPts val="215"/>
              </a:spcBef>
              <a:buFont typeface="Arial" panose="020B0604020202020204" pitchFamily="34" charset="0"/>
              <a:buChar char="•"/>
            </a:pPr>
            <a:r>
              <a:rPr lang="en-US" sz="1800" dirty="0">
                <a:cs typeface="Arial MT"/>
              </a:rPr>
              <a:t>Examples: MongoDB, Couchbase, CouchDB.</a:t>
            </a:r>
          </a:p>
        </p:txBody>
      </p:sp>
    </p:spTree>
    <p:extLst>
      <p:ext uri="{BB962C8B-B14F-4D97-AF65-F5344CB8AC3E}">
        <p14:creationId xmlns:p14="http://schemas.microsoft.com/office/powerpoint/2010/main" val="25202356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11EDDA78-3624-2518-10F2-6D16AB578030}"/>
              </a:ext>
            </a:extLst>
          </p:cNvPr>
          <p:cNvSpPr txBox="1"/>
          <p:nvPr/>
        </p:nvSpPr>
        <p:spPr>
          <a:xfrm>
            <a:off x="357187" y="514261"/>
            <a:ext cx="11477625" cy="830997"/>
          </a:xfrm>
          <a:prstGeom prst="rect">
            <a:avLst/>
          </a:prstGeom>
          <a:noFill/>
        </p:spPr>
        <p:txBody>
          <a:bodyPr wrap="square">
            <a:spAutoFit/>
          </a:bodyPr>
          <a:lstStyle/>
          <a:p>
            <a:r>
              <a:rPr lang="en-IN" sz="1600" b="1" dirty="0">
                <a:solidFill>
                  <a:schemeClr val="accent1"/>
                </a:solidFill>
              </a:rPr>
              <a:t>JSON and BSON Formats:</a:t>
            </a:r>
            <a:endParaRPr lang="en-IN" sz="1600" dirty="0">
              <a:solidFill>
                <a:schemeClr val="accent1"/>
              </a:solidFill>
            </a:endParaRPr>
          </a:p>
          <a:p>
            <a:pPr>
              <a:buFont typeface="Arial" panose="020B0604020202020204" pitchFamily="34" charset="0"/>
              <a:buChar char="•"/>
            </a:pPr>
            <a:r>
              <a:rPr lang="en-IN" sz="1600" b="1" dirty="0">
                <a:solidFill>
                  <a:schemeClr val="accent1"/>
                </a:solidFill>
              </a:rPr>
              <a:t>JSON (JavaScript Object Notation):</a:t>
            </a:r>
            <a:r>
              <a:rPr lang="en-IN" sz="1600" dirty="0">
                <a:solidFill>
                  <a:schemeClr val="accent1"/>
                </a:solidFill>
              </a:rPr>
              <a:t> A lightweight data-interchange format that uses key-value pairs to represent data. It's widely used in web development and APIs.</a:t>
            </a:r>
          </a:p>
        </p:txBody>
      </p:sp>
      <p:pic>
        <p:nvPicPr>
          <p:cNvPr id="4098" name="Picture 2">
            <a:extLst>
              <a:ext uri="{FF2B5EF4-FFF2-40B4-BE49-F238E27FC236}">
                <a16:creationId xmlns:a16="http://schemas.microsoft.com/office/drawing/2014/main" id="{5A25B64B-44BA-5651-DA2A-3F82BAD121C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53413" y="1285875"/>
            <a:ext cx="4838700" cy="5534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43470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D0F6E62-03DE-F561-5848-C20A5EF51E7C}"/>
              </a:ext>
            </a:extLst>
          </p:cNvPr>
          <p:cNvSpPr txBox="1"/>
          <p:nvPr/>
        </p:nvSpPr>
        <p:spPr>
          <a:xfrm>
            <a:off x="409575" y="428536"/>
            <a:ext cx="11582400" cy="646331"/>
          </a:xfrm>
          <a:prstGeom prst="rect">
            <a:avLst/>
          </a:prstGeom>
          <a:noFill/>
        </p:spPr>
        <p:txBody>
          <a:bodyPr wrap="square">
            <a:spAutoFit/>
          </a:bodyPr>
          <a:lstStyle/>
          <a:p>
            <a:r>
              <a:rPr lang="en-IN" b="1" dirty="0">
                <a:solidFill>
                  <a:schemeClr val="accent1"/>
                </a:solidFill>
              </a:rPr>
              <a:t>BSON (Binary JSON):</a:t>
            </a:r>
            <a:r>
              <a:rPr lang="en-IN" dirty="0">
                <a:solidFill>
                  <a:schemeClr val="accent1"/>
                </a:solidFill>
              </a:rPr>
              <a:t> A binary-encoded format that is similar to JSON but offers performance advantages and supports additional data types, such as binary data and date/time objects.</a:t>
            </a:r>
          </a:p>
        </p:txBody>
      </p:sp>
      <p:pic>
        <p:nvPicPr>
          <p:cNvPr id="5122" name="Picture 2" descr="Difference Between JSON and BSON. Introduction | by Harshalkumar Kumre |  Medium">
            <a:extLst>
              <a:ext uri="{FF2B5EF4-FFF2-40B4-BE49-F238E27FC236}">
                <a16:creationId xmlns:a16="http://schemas.microsoft.com/office/drawing/2014/main" id="{12599587-E106-F0EC-13BF-A0FAB36176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62213" y="1695450"/>
            <a:ext cx="6871607" cy="3848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61760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C0264F8-C998-3D57-DA7F-CBFC9BAAFA8D}"/>
              </a:ext>
            </a:extLst>
          </p:cNvPr>
          <p:cNvSpPr txBox="1"/>
          <p:nvPr/>
        </p:nvSpPr>
        <p:spPr>
          <a:xfrm>
            <a:off x="957086" y="1762126"/>
            <a:ext cx="10277827" cy="2542363"/>
          </a:xfrm>
          <a:prstGeom prst="rect">
            <a:avLst/>
          </a:prstGeom>
          <a:noFill/>
        </p:spPr>
        <p:txBody>
          <a:bodyPr wrap="square">
            <a:spAutoFit/>
          </a:bodyPr>
          <a:lstStyle/>
          <a:p>
            <a:pPr>
              <a:lnSpc>
                <a:spcPct val="150000"/>
              </a:lnSpc>
            </a:pPr>
            <a:r>
              <a:rPr lang="en-IN" b="1" u="sng" dirty="0">
                <a:solidFill>
                  <a:schemeClr val="accent1"/>
                </a:solidFill>
              </a:rPr>
              <a:t>Use Cases:</a:t>
            </a:r>
            <a:endParaRPr lang="en-IN" u="sng" dirty="0">
              <a:solidFill>
                <a:schemeClr val="accent1"/>
              </a:solidFill>
            </a:endParaRPr>
          </a:p>
          <a:p>
            <a:pPr>
              <a:lnSpc>
                <a:spcPct val="150000"/>
              </a:lnSpc>
              <a:buFont typeface="Arial" panose="020B0604020202020204" pitchFamily="34" charset="0"/>
              <a:buChar char="•"/>
            </a:pPr>
            <a:r>
              <a:rPr lang="en-IN" b="1" dirty="0">
                <a:solidFill>
                  <a:schemeClr val="accent1"/>
                </a:solidFill>
              </a:rPr>
              <a:t>Content management systems:</a:t>
            </a:r>
            <a:r>
              <a:rPr lang="en-IN" dirty="0">
                <a:solidFill>
                  <a:schemeClr val="accent1"/>
                </a:solidFill>
              </a:rPr>
              <a:t> Storing and managing documents, articles, and other content.</a:t>
            </a:r>
          </a:p>
          <a:p>
            <a:pPr>
              <a:lnSpc>
                <a:spcPct val="150000"/>
              </a:lnSpc>
              <a:buFont typeface="Arial" panose="020B0604020202020204" pitchFamily="34" charset="0"/>
              <a:buChar char="•"/>
            </a:pPr>
            <a:r>
              <a:rPr lang="en-IN" b="1" dirty="0">
                <a:solidFill>
                  <a:schemeClr val="accent1"/>
                </a:solidFill>
              </a:rPr>
              <a:t>Web applications:</a:t>
            </a:r>
            <a:r>
              <a:rPr lang="en-IN" dirty="0">
                <a:solidFill>
                  <a:schemeClr val="accent1"/>
                </a:solidFill>
              </a:rPr>
              <a:t> Building dynamic and scalable web applications with complex data structures.</a:t>
            </a:r>
          </a:p>
          <a:p>
            <a:pPr>
              <a:lnSpc>
                <a:spcPct val="150000"/>
              </a:lnSpc>
              <a:buFont typeface="Arial" panose="020B0604020202020204" pitchFamily="34" charset="0"/>
              <a:buChar char="•"/>
            </a:pPr>
            <a:r>
              <a:rPr lang="en-IN" b="1" dirty="0">
                <a:solidFill>
                  <a:schemeClr val="accent1"/>
                </a:solidFill>
              </a:rPr>
              <a:t>Mobile applications:</a:t>
            </a:r>
            <a:r>
              <a:rPr lang="en-IN" dirty="0">
                <a:solidFill>
                  <a:schemeClr val="accent1"/>
                </a:solidFill>
              </a:rPr>
              <a:t> Storing and retrieving data for mobile apps, such as user profiles and preferences.</a:t>
            </a:r>
          </a:p>
          <a:p>
            <a:pPr>
              <a:lnSpc>
                <a:spcPct val="150000"/>
              </a:lnSpc>
              <a:buFont typeface="Arial" panose="020B0604020202020204" pitchFamily="34" charset="0"/>
              <a:buChar char="•"/>
            </a:pPr>
            <a:r>
              <a:rPr lang="en-IN" b="1" dirty="0">
                <a:solidFill>
                  <a:schemeClr val="accent1"/>
                </a:solidFill>
              </a:rPr>
              <a:t>IoT (Internet of Things):</a:t>
            </a:r>
            <a:r>
              <a:rPr lang="en-IN" dirty="0">
                <a:solidFill>
                  <a:schemeClr val="accent1"/>
                </a:solidFill>
              </a:rPr>
              <a:t> Processing and analyzing data from IoT devices.</a:t>
            </a:r>
          </a:p>
          <a:p>
            <a:pPr>
              <a:lnSpc>
                <a:spcPct val="150000"/>
              </a:lnSpc>
              <a:buFont typeface="Arial" panose="020B0604020202020204" pitchFamily="34" charset="0"/>
              <a:buChar char="•"/>
            </a:pPr>
            <a:r>
              <a:rPr lang="en-IN" b="1" dirty="0">
                <a:solidFill>
                  <a:schemeClr val="accent1"/>
                </a:solidFill>
              </a:rPr>
              <a:t>Real-time analytics:</a:t>
            </a:r>
            <a:r>
              <a:rPr lang="en-IN" dirty="0">
                <a:solidFill>
                  <a:schemeClr val="accent1"/>
                </a:solidFill>
              </a:rPr>
              <a:t> Analyzing data in real-time for applications like customer </a:t>
            </a:r>
            <a:r>
              <a:rPr lang="en-IN" dirty="0" err="1">
                <a:solidFill>
                  <a:schemeClr val="accent1"/>
                </a:solidFill>
              </a:rPr>
              <a:t>behavior</a:t>
            </a:r>
            <a:r>
              <a:rPr lang="en-IN" dirty="0">
                <a:solidFill>
                  <a:schemeClr val="accent1"/>
                </a:solidFill>
              </a:rPr>
              <a:t> analysis.</a:t>
            </a:r>
          </a:p>
        </p:txBody>
      </p:sp>
    </p:spTree>
    <p:extLst>
      <p:ext uri="{BB962C8B-B14F-4D97-AF65-F5344CB8AC3E}">
        <p14:creationId xmlns:p14="http://schemas.microsoft.com/office/powerpoint/2010/main" val="8900906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C037CFE-7CAA-64A6-000C-2F9EEAD7988D}"/>
              </a:ext>
            </a:extLst>
          </p:cNvPr>
          <p:cNvSpPr txBox="1"/>
          <p:nvPr/>
        </p:nvSpPr>
        <p:spPr>
          <a:xfrm>
            <a:off x="313441" y="248966"/>
            <a:ext cx="6094428" cy="461665"/>
          </a:xfrm>
          <a:prstGeom prst="rect">
            <a:avLst/>
          </a:prstGeom>
          <a:noFill/>
        </p:spPr>
        <p:txBody>
          <a:bodyPr wrap="square">
            <a:spAutoFit/>
          </a:bodyPr>
          <a:lstStyle/>
          <a:p>
            <a:r>
              <a:rPr lang="en-IN" sz="2400" b="1" dirty="0"/>
              <a:t>Columnar Databases</a:t>
            </a:r>
          </a:p>
        </p:txBody>
      </p:sp>
      <p:sp>
        <p:nvSpPr>
          <p:cNvPr id="5" name="TextBox 4">
            <a:extLst>
              <a:ext uri="{FF2B5EF4-FFF2-40B4-BE49-F238E27FC236}">
                <a16:creationId xmlns:a16="http://schemas.microsoft.com/office/drawing/2014/main" id="{408223DF-18B7-CBEC-12EA-F60D560D166B}"/>
              </a:ext>
            </a:extLst>
          </p:cNvPr>
          <p:cNvSpPr txBox="1"/>
          <p:nvPr/>
        </p:nvSpPr>
        <p:spPr>
          <a:xfrm>
            <a:off x="313440" y="816758"/>
            <a:ext cx="11498345" cy="923330"/>
          </a:xfrm>
          <a:prstGeom prst="rect">
            <a:avLst/>
          </a:prstGeom>
          <a:noFill/>
        </p:spPr>
        <p:txBody>
          <a:bodyPr wrap="square">
            <a:spAutoFit/>
          </a:bodyPr>
          <a:lstStyle/>
          <a:p>
            <a:r>
              <a:rPr lang="en-IN" b="1" dirty="0">
                <a:solidFill>
                  <a:schemeClr val="accent1">
                    <a:lumMod val="75000"/>
                  </a:schemeClr>
                </a:solidFill>
              </a:rPr>
              <a:t>Columnar databases</a:t>
            </a:r>
            <a:r>
              <a:rPr lang="en-IN" dirty="0">
                <a:solidFill>
                  <a:schemeClr val="accent1">
                    <a:lumMod val="75000"/>
                  </a:schemeClr>
                </a:solidFill>
              </a:rPr>
              <a:t> store data in columns, rather than rows like traditional relational databases. This means that all values for a specific column are stored together, which can significantly improve query performance for certain types of workloads.</a:t>
            </a:r>
          </a:p>
        </p:txBody>
      </p:sp>
      <p:pic>
        <p:nvPicPr>
          <p:cNvPr id="1026" name="Picture 2" descr="Columnar Database example showing the difference between row-store and column-store.">
            <a:extLst>
              <a:ext uri="{FF2B5EF4-FFF2-40B4-BE49-F238E27FC236}">
                <a16:creationId xmlns:a16="http://schemas.microsoft.com/office/drawing/2014/main" id="{1E04ED88-5542-D885-11B7-B19964F99C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89108" y="2070026"/>
            <a:ext cx="5424802" cy="381230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3">
            <a:extLst>
              <a:ext uri="{FF2B5EF4-FFF2-40B4-BE49-F238E27FC236}">
                <a16:creationId xmlns:a16="http://schemas.microsoft.com/office/drawing/2014/main" id="{98B263E5-7825-A442-904A-D4F9D1D0A13E}"/>
              </a:ext>
            </a:extLst>
          </p:cNvPr>
          <p:cNvSpPr>
            <a:spLocks noChangeArrowheads="1"/>
          </p:cNvSpPr>
          <p:nvPr/>
        </p:nvSpPr>
        <p:spPr bwMode="auto">
          <a:xfrm>
            <a:off x="278090" y="2702869"/>
            <a:ext cx="609442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Column:</a:t>
            </a:r>
            <a:r>
              <a:rPr kumimoji="0" lang="en-US" altLang="en-US" sz="1400" b="0" i="0" u="none" strike="noStrike" cap="none" normalizeH="0" baseline="0" dirty="0">
                <a:ln>
                  <a:noFill/>
                </a:ln>
                <a:solidFill>
                  <a:schemeClr val="tx1"/>
                </a:solidFill>
                <a:effectLst/>
                <a:latin typeface="Arial" panose="020B0604020202020204" pitchFamily="34" charset="0"/>
              </a:rPr>
              <a:t> A vertical collection of values for a specific attribute or property.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Row:</a:t>
            </a:r>
            <a:r>
              <a:rPr kumimoji="0" lang="en-US" altLang="en-US" sz="1400" b="0" i="0" u="none" strike="noStrike" cap="none" normalizeH="0" baseline="0" dirty="0">
                <a:ln>
                  <a:noFill/>
                </a:ln>
                <a:solidFill>
                  <a:schemeClr val="tx1"/>
                </a:solidFill>
                <a:effectLst/>
                <a:latin typeface="Arial" panose="020B0604020202020204" pitchFamily="34" charset="0"/>
              </a:rPr>
              <a:t> A horizontal collection of values for a single entity or record. </a:t>
            </a:r>
          </a:p>
        </p:txBody>
      </p:sp>
      <p:sp>
        <p:nvSpPr>
          <p:cNvPr id="8" name="TextBox 7">
            <a:extLst>
              <a:ext uri="{FF2B5EF4-FFF2-40B4-BE49-F238E27FC236}">
                <a16:creationId xmlns:a16="http://schemas.microsoft.com/office/drawing/2014/main" id="{8C568D79-E5CE-BA61-0136-BB79CEAB16B6}"/>
              </a:ext>
            </a:extLst>
          </p:cNvPr>
          <p:cNvSpPr txBox="1"/>
          <p:nvPr/>
        </p:nvSpPr>
        <p:spPr>
          <a:xfrm>
            <a:off x="278090" y="4114490"/>
            <a:ext cx="6094428" cy="1195199"/>
          </a:xfrm>
          <a:prstGeom prst="rect">
            <a:avLst/>
          </a:prstGeom>
          <a:noFill/>
        </p:spPr>
        <p:txBody>
          <a:bodyPr wrap="square">
            <a:spAutoFit/>
          </a:bodyPr>
          <a:lstStyle/>
          <a:p>
            <a:pPr marL="298450" marR="5080" lvl="1" indent="-285750">
              <a:lnSpc>
                <a:spcPts val="1600"/>
              </a:lnSpc>
              <a:spcBef>
                <a:spcPts val="215"/>
              </a:spcBef>
              <a:buFont typeface="Arial" panose="020B0604020202020204" pitchFamily="34" charset="0"/>
              <a:buChar char="•"/>
            </a:pPr>
            <a:r>
              <a:rPr lang="en-US" sz="1400" dirty="0">
                <a:latin typeface="Arial MT"/>
                <a:cs typeface="Arial MT"/>
              </a:rPr>
              <a:t>We need to define the schema in advance(column family).</a:t>
            </a:r>
          </a:p>
          <a:p>
            <a:pPr marL="298450" marR="5080" lvl="1" indent="-285750">
              <a:lnSpc>
                <a:spcPts val="1600"/>
              </a:lnSpc>
              <a:spcBef>
                <a:spcPts val="215"/>
              </a:spcBef>
              <a:buFont typeface="Arial" panose="020B0604020202020204" pitchFamily="34" charset="0"/>
              <a:buChar char="•"/>
            </a:pPr>
            <a:r>
              <a:rPr lang="en-US" sz="1400" dirty="0">
                <a:latin typeface="Arial MT"/>
                <a:cs typeface="Arial MT"/>
              </a:rPr>
              <a:t>Data is stored in column families, which are similar to tables in a relational database.</a:t>
            </a:r>
          </a:p>
          <a:p>
            <a:pPr marL="298450" marR="5080" lvl="1" indent="-285750">
              <a:lnSpc>
                <a:spcPts val="1600"/>
              </a:lnSpc>
              <a:spcBef>
                <a:spcPts val="215"/>
              </a:spcBef>
              <a:buFont typeface="Arial" panose="020B0604020202020204" pitchFamily="34" charset="0"/>
              <a:buChar char="•"/>
            </a:pPr>
            <a:r>
              <a:rPr lang="en-US" sz="1400" dirty="0">
                <a:latin typeface="Arial MT"/>
                <a:cs typeface="Arial MT"/>
              </a:rPr>
              <a:t>Ideal for IOT, Big Data, analytics.</a:t>
            </a:r>
          </a:p>
          <a:p>
            <a:pPr marL="298450" marR="5080" lvl="1" indent="-285750">
              <a:lnSpc>
                <a:spcPts val="1600"/>
              </a:lnSpc>
              <a:spcBef>
                <a:spcPts val="215"/>
              </a:spcBef>
              <a:buFont typeface="Arial" panose="020B0604020202020204" pitchFamily="34" charset="0"/>
              <a:buChar char="•"/>
            </a:pPr>
            <a:r>
              <a:rPr lang="en-US" sz="1400" dirty="0">
                <a:latin typeface="Arial MT"/>
                <a:cs typeface="Arial MT"/>
              </a:rPr>
              <a:t>Examples: Apache Cassandra, HBase</a:t>
            </a:r>
          </a:p>
        </p:txBody>
      </p:sp>
    </p:spTree>
    <p:extLst>
      <p:ext uri="{BB962C8B-B14F-4D97-AF65-F5344CB8AC3E}">
        <p14:creationId xmlns:p14="http://schemas.microsoft.com/office/powerpoint/2010/main" val="34026416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8C8FECB-FEFC-C878-B23F-8B148944DD36}"/>
              </a:ext>
            </a:extLst>
          </p:cNvPr>
          <p:cNvSpPr txBox="1"/>
          <p:nvPr/>
        </p:nvSpPr>
        <p:spPr>
          <a:xfrm>
            <a:off x="662626" y="2195255"/>
            <a:ext cx="10866748" cy="2126864"/>
          </a:xfrm>
          <a:prstGeom prst="rect">
            <a:avLst/>
          </a:prstGeom>
          <a:noFill/>
        </p:spPr>
        <p:txBody>
          <a:bodyPr wrap="square">
            <a:spAutoFit/>
          </a:bodyPr>
          <a:lstStyle/>
          <a:p>
            <a:pPr>
              <a:lnSpc>
                <a:spcPct val="150000"/>
              </a:lnSpc>
            </a:pPr>
            <a:r>
              <a:rPr lang="en-IN" b="1" dirty="0">
                <a:solidFill>
                  <a:schemeClr val="accent1">
                    <a:lumMod val="75000"/>
                  </a:schemeClr>
                </a:solidFill>
              </a:rPr>
              <a:t>Use Cases:</a:t>
            </a:r>
            <a:endParaRPr lang="en-IN" dirty="0">
              <a:solidFill>
                <a:schemeClr val="accent1">
                  <a:lumMod val="75000"/>
                </a:schemeClr>
              </a:solidFill>
            </a:endParaRPr>
          </a:p>
          <a:p>
            <a:pPr>
              <a:lnSpc>
                <a:spcPct val="150000"/>
              </a:lnSpc>
              <a:buFont typeface="Arial" panose="020B0604020202020204" pitchFamily="34" charset="0"/>
              <a:buChar char="•"/>
            </a:pPr>
            <a:r>
              <a:rPr lang="en-IN" b="1" dirty="0">
                <a:solidFill>
                  <a:schemeClr val="accent1">
                    <a:lumMod val="75000"/>
                  </a:schemeClr>
                </a:solidFill>
              </a:rPr>
              <a:t>Data warehousing:</a:t>
            </a:r>
            <a:r>
              <a:rPr lang="en-IN" dirty="0">
                <a:solidFill>
                  <a:schemeClr val="accent1">
                    <a:lumMod val="75000"/>
                  </a:schemeClr>
                </a:solidFill>
              </a:rPr>
              <a:t> Storing and analyzing large datasets for reporting and analytics.</a:t>
            </a:r>
          </a:p>
          <a:p>
            <a:pPr>
              <a:lnSpc>
                <a:spcPct val="150000"/>
              </a:lnSpc>
              <a:buFont typeface="Arial" panose="020B0604020202020204" pitchFamily="34" charset="0"/>
              <a:buChar char="•"/>
            </a:pPr>
            <a:r>
              <a:rPr lang="en-IN" b="1" dirty="0">
                <a:solidFill>
                  <a:schemeClr val="accent1">
                    <a:lumMod val="75000"/>
                  </a:schemeClr>
                </a:solidFill>
              </a:rPr>
              <a:t>Time series data:</a:t>
            </a:r>
            <a:r>
              <a:rPr lang="en-IN" dirty="0">
                <a:solidFill>
                  <a:schemeClr val="accent1">
                    <a:lumMod val="75000"/>
                  </a:schemeClr>
                </a:solidFill>
              </a:rPr>
              <a:t> Storing and querying time-stamped data, such as sensor readings or financial data.</a:t>
            </a:r>
          </a:p>
          <a:p>
            <a:pPr>
              <a:lnSpc>
                <a:spcPct val="150000"/>
              </a:lnSpc>
              <a:buFont typeface="Arial" panose="020B0604020202020204" pitchFamily="34" charset="0"/>
              <a:buChar char="•"/>
            </a:pPr>
            <a:r>
              <a:rPr lang="en-IN" b="1" dirty="0">
                <a:solidFill>
                  <a:schemeClr val="accent1">
                    <a:lumMod val="75000"/>
                  </a:schemeClr>
                </a:solidFill>
              </a:rPr>
              <a:t>OLAP (Online Analytical Processing):</a:t>
            </a:r>
            <a:r>
              <a:rPr lang="en-IN" dirty="0">
                <a:solidFill>
                  <a:schemeClr val="accent1">
                    <a:lumMod val="75000"/>
                  </a:schemeClr>
                </a:solidFill>
              </a:rPr>
              <a:t> Performing complex analytical queries on large datasets.</a:t>
            </a:r>
          </a:p>
          <a:p>
            <a:pPr>
              <a:lnSpc>
                <a:spcPct val="150000"/>
              </a:lnSpc>
              <a:buFont typeface="Arial" panose="020B0604020202020204" pitchFamily="34" charset="0"/>
              <a:buChar char="•"/>
            </a:pPr>
            <a:r>
              <a:rPr lang="en-IN" b="1" dirty="0">
                <a:solidFill>
                  <a:schemeClr val="accent1">
                    <a:lumMod val="75000"/>
                  </a:schemeClr>
                </a:solidFill>
              </a:rPr>
              <a:t>Data mining:</a:t>
            </a:r>
            <a:r>
              <a:rPr lang="en-IN" dirty="0">
                <a:solidFill>
                  <a:schemeClr val="accent1">
                    <a:lumMod val="75000"/>
                  </a:schemeClr>
                </a:solidFill>
              </a:rPr>
              <a:t> Discovering patterns and trends in large datasets.</a:t>
            </a:r>
          </a:p>
        </p:txBody>
      </p:sp>
    </p:spTree>
    <p:extLst>
      <p:ext uri="{BB962C8B-B14F-4D97-AF65-F5344CB8AC3E}">
        <p14:creationId xmlns:p14="http://schemas.microsoft.com/office/powerpoint/2010/main" val="4238873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EC3E0BC-95BA-7D63-A888-5007C18B2741}"/>
              </a:ext>
            </a:extLst>
          </p:cNvPr>
          <p:cNvSpPr>
            <a:spLocks noChangeArrowheads="1"/>
          </p:cNvSpPr>
          <p:nvPr/>
        </p:nvSpPr>
        <p:spPr bwMode="auto">
          <a:xfrm>
            <a:off x="348792" y="201537"/>
            <a:ext cx="3195685"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Arial" panose="020B0604020202020204" pitchFamily="34" charset="0"/>
              </a:rPr>
              <a:t>Graph Databases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sp>
        <p:nvSpPr>
          <p:cNvPr id="3" name="Rectangle 2">
            <a:extLst>
              <a:ext uri="{FF2B5EF4-FFF2-40B4-BE49-F238E27FC236}">
                <a16:creationId xmlns:a16="http://schemas.microsoft.com/office/drawing/2014/main" id="{CB351D97-3282-88D5-08E2-5044F5FE055A}"/>
              </a:ext>
            </a:extLst>
          </p:cNvPr>
          <p:cNvSpPr>
            <a:spLocks noChangeArrowheads="1"/>
          </p:cNvSpPr>
          <p:nvPr/>
        </p:nvSpPr>
        <p:spPr bwMode="auto">
          <a:xfrm>
            <a:off x="348792" y="709368"/>
            <a:ext cx="11494416"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accent1">
                    <a:lumMod val="75000"/>
                  </a:schemeClr>
                </a:solidFill>
                <a:effectLst/>
                <a:latin typeface="Arial" panose="020B0604020202020204" pitchFamily="34" charset="0"/>
              </a:rPr>
              <a:t>Graph databases</a:t>
            </a:r>
            <a:r>
              <a:rPr kumimoji="0" lang="en-US" altLang="en-US" sz="1400" b="0" i="0" u="none" strike="noStrike" cap="none" normalizeH="0" baseline="0" dirty="0">
                <a:ln>
                  <a:noFill/>
                </a:ln>
                <a:solidFill>
                  <a:schemeClr val="accent1">
                    <a:lumMod val="75000"/>
                  </a:schemeClr>
                </a:solidFill>
                <a:effectLst/>
                <a:latin typeface="Arial" panose="020B0604020202020204" pitchFamily="34" charset="0"/>
              </a:rPr>
              <a:t> are a type of NoSQL database that store data as a graph, consisting of nodes (vertices) and edges (relationships). This makes them well-suited for representing data with complex relationships and networks.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accent1">
                  <a:lumMod val="75000"/>
                </a:schemeClr>
              </a:solidFill>
              <a:effectLst/>
              <a:latin typeface="Arial" panose="020B0604020202020204" pitchFamily="34" charset="0"/>
            </a:endParaRPr>
          </a:p>
        </p:txBody>
      </p:sp>
      <p:pic>
        <p:nvPicPr>
          <p:cNvPr id="2052" name="Picture 4" descr="Friendship network with nodes representing user, edges representing friendship, and node attribute as the home-city. Cities in USA by states Cities in Texas">
            <a:extLst>
              <a:ext uri="{FF2B5EF4-FFF2-40B4-BE49-F238E27FC236}">
                <a16:creationId xmlns:a16="http://schemas.microsoft.com/office/drawing/2014/main" id="{BD8AEEE4-51F4-DF94-CB9F-FCCBE3F111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8792" y="1400175"/>
            <a:ext cx="4477732" cy="271933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ED5F5A91-BA6A-1BB6-BF6C-00EADBB7988F}"/>
              </a:ext>
            </a:extLst>
          </p:cNvPr>
          <p:cNvSpPr txBox="1"/>
          <p:nvPr/>
        </p:nvSpPr>
        <p:spPr>
          <a:xfrm>
            <a:off x="4957715" y="1657588"/>
            <a:ext cx="7016684" cy="2126864"/>
          </a:xfrm>
          <a:prstGeom prst="rect">
            <a:avLst/>
          </a:prstGeom>
          <a:noFill/>
        </p:spPr>
        <p:txBody>
          <a:bodyPr wrap="square">
            <a:spAutoFit/>
          </a:bodyPr>
          <a:lstStyle/>
          <a:p>
            <a:pPr>
              <a:lnSpc>
                <a:spcPct val="150000"/>
              </a:lnSpc>
            </a:pPr>
            <a:r>
              <a:rPr lang="en-IN" b="1" dirty="0"/>
              <a:t>Nodes, Edges, and Properties:</a:t>
            </a:r>
            <a:endParaRPr lang="en-IN" dirty="0"/>
          </a:p>
          <a:p>
            <a:pPr>
              <a:lnSpc>
                <a:spcPct val="150000"/>
              </a:lnSpc>
              <a:buFont typeface="Arial" panose="020B0604020202020204" pitchFamily="34" charset="0"/>
              <a:buChar char="•"/>
            </a:pPr>
            <a:r>
              <a:rPr lang="en-IN" b="1" dirty="0"/>
              <a:t>Nodes:</a:t>
            </a:r>
            <a:r>
              <a:rPr lang="en-IN" dirty="0"/>
              <a:t> Represent entities or objects in the graph.</a:t>
            </a:r>
          </a:p>
          <a:p>
            <a:pPr>
              <a:lnSpc>
                <a:spcPct val="150000"/>
              </a:lnSpc>
              <a:buFont typeface="Arial" panose="020B0604020202020204" pitchFamily="34" charset="0"/>
              <a:buChar char="•"/>
            </a:pPr>
            <a:r>
              <a:rPr lang="en-IN" b="1" dirty="0"/>
              <a:t>Edges:</a:t>
            </a:r>
            <a:r>
              <a:rPr lang="en-IN" dirty="0"/>
              <a:t> Represent connections or relationships between nodes.</a:t>
            </a:r>
          </a:p>
          <a:p>
            <a:pPr>
              <a:lnSpc>
                <a:spcPct val="150000"/>
              </a:lnSpc>
              <a:buFont typeface="Arial" panose="020B0604020202020204" pitchFamily="34" charset="0"/>
              <a:buChar char="•"/>
            </a:pPr>
            <a:r>
              <a:rPr lang="en-IN" b="1" dirty="0"/>
              <a:t>Properties:</a:t>
            </a:r>
            <a:r>
              <a:rPr lang="en-IN" dirty="0"/>
              <a:t> Key-value pairs </a:t>
            </a:r>
            <a:r>
              <a:rPr lang="en-IN" sz="1400" dirty="0"/>
              <a:t>associated</a:t>
            </a:r>
            <a:r>
              <a:rPr lang="en-IN" dirty="0"/>
              <a:t> with nodes and edges that store additional information</a:t>
            </a:r>
          </a:p>
        </p:txBody>
      </p:sp>
      <p:sp>
        <p:nvSpPr>
          <p:cNvPr id="6" name="Rectangle 5">
            <a:extLst>
              <a:ext uri="{FF2B5EF4-FFF2-40B4-BE49-F238E27FC236}">
                <a16:creationId xmlns:a16="http://schemas.microsoft.com/office/drawing/2014/main" id="{7849F5BC-A42E-670B-AA48-5BFA0B4B4B6A}"/>
              </a:ext>
            </a:extLst>
          </p:cNvPr>
          <p:cNvSpPr>
            <a:spLocks noChangeArrowheads="1"/>
          </p:cNvSpPr>
          <p:nvPr/>
        </p:nvSpPr>
        <p:spPr bwMode="auto">
          <a:xfrm>
            <a:off x="348793" y="4492530"/>
            <a:ext cx="11494415"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accent1">
                    <a:lumMod val="75000"/>
                  </a:schemeClr>
                </a:solidFill>
                <a:effectLst/>
                <a:latin typeface="Arial" panose="020B0604020202020204" pitchFamily="34" charset="0"/>
              </a:rPr>
              <a:t>In this example, users are represented as nodes, and friendships are represented as edges. Each node might have properties like</a:t>
            </a:r>
            <a:r>
              <a:rPr kumimoji="0" lang="en-US" altLang="en-US" sz="2800" b="0" i="0" u="none" strike="noStrike" cap="none" normalizeH="0" baseline="0" dirty="0">
                <a:ln>
                  <a:noFill/>
                </a:ln>
                <a:solidFill>
                  <a:schemeClr val="accent1">
                    <a:lumMod val="75000"/>
                  </a:schemeClr>
                </a:solidFill>
                <a:effectLst/>
                <a:latin typeface="Arial" panose="020B0604020202020204" pitchFamily="34" charset="0"/>
              </a:rPr>
              <a:t> </a:t>
            </a:r>
            <a:r>
              <a:rPr kumimoji="0" lang="en-US" altLang="en-US" sz="1200" b="0" i="0" u="none" strike="noStrike" cap="none" normalizeH="0" baseline="0" dirty="0">
                <a:ln>
                  <a:noFill/>
                </a:ln>
                <a:solidFill>
                  <a:schemeClr val="accent1">
                    <a:lumMod val="75000"/>
                  </a:schemeClr>
                </a:solidFill>
                <a:effectLst/>
                <a:latin typeface="Arial Unicode MS"/>
              </a:rPr>
              <a:t>name</a:t>
            </a:r>
            <a:r>
              <a:rPr kumimoji="0" lang="en-US" altLang="en-US" sz="1050" b="0" i="0" u="none" strike="noStrike" cap="none" normalizeH="0" baseline="0" dirty="0">
                <a:ln>
                  <a:noFill/>
                </a:ln>
                <a:solidFill>
                  <a:schemeClr val="accent1">
                    <a:lumMod val="75000"/>
                  </a:schemeClr>
                </a:solidFill>
                <a:effectLst/>
              </a:rPr>
              <a:t>,</a:t>
            </a:r>
            <a:r>
              <a:rPr kumimoji="0" lang="en-US" altLang="en-US" sz="2800" b="0" i="0" u="none" strike="noStrike" cap="none" normalizeH="0" baseline="0" dirty="0">
                <a:ln>
                  <a:noFill/>
                </a:ln>
                <a:solidFill>
                  <a:schemeClr val="accent1">
                    <a:lumMod val="75000"/>
                  </a:schemeClr>
                </a:solidFill>
                <a:effectLst/>
                <a:latin typeface="Arial" panose="020B0604020202020204" pitchFamily="34" charset="0"/>
              </a:rPr>
              <a:t> </a:t>
            </a:r>
            <a:r>
              <a:rPr kumimoji="0" lang="en-US" altLang="en-US" sz="1200" b="0" i="0" u="none" strike="noStrike" cap="none" normalizeH="0" baseline="0" dirty="0">
                <a:ln>
                  <a:noFill/>
                </a:ln>
                <a:solidFill>
                  <a:schemeClr val="accent1">
                    <a:lumMod val="75000"/>
                  </a:schemeClr>
                </a:solidFill>
                <a:effectLst/>
                <a:latin typeface="Arial Unicode MS"/>
              </a:rPr>
              <a:t>email</a:t>
            </a:r>
            <a:r>
              <a:rPr kumimoji="0" lang="en-US" altLang="en-US" sz="800" b="0" i="0" u="none" strike="noStrike" cap="none" normalizeH="0" baseline="0" dirty="0">
                <a:ln>
                  <a:noFill/>
                </a:ln>
                <a:solidFill>
                  <a:schemeClr val="accent1">
                    <a:lumMod val="75000"/>
                  </a:schemeClr>
                </a:solidFill>
                <a:effectLst/>
              </a:rPr>
              <a:t>,</a:t>
            </a:r>
            <a:r>
              <a:rPr kumimoji="0" lang="en-US" altLang="en-US" sz="1800" b="0" i="0" u="none" strike="noStrike" cap="none" normalizeH="0" baseline="0" dirty="0">
                <a:ln>
                  <a:noFill/>
                </a:ln>
                <a:solidFill>
                  <a:schemeClr val="accent1">
                    <a:lumMod val="75000"/>
                  </a:schemeClr>
                </a:solidFill>
                <a:effectLst/>
                <a:latin typeface="Arial" panose="020B0604020202020204" pitchFamily="34" charset="0"/>
              </a:rPr>
              <a:t> and </a:t>
            </a:r>
            <a:r>
              <a:rPr kumimoji="0" lang="en-US" altLang="en-US" sz="1200" b="0" i="0" u="none" strike="noStrike" cap="none" normalizeH="0" baseline="0" dirty="0">
                <a:ln>
                  <a:noFill/>
                </a:ln>
                <a:solidFill>
                  <a:schemeClr val="accent1">
                    <a:lumMod val="75000"/>
                  </a:schemeClr>
                </a:solidFill>
                <a:effectLst/>
                <a:latin typeface="Arial Unicode MS"/>
              </a:rPr>
              <a:t>age</a:t>
            </a:r>
            <a:r>
              <a:rPr kumimoji="0" lang="en-US" altLang="en-US" sz="800" b="0" i="0" u="none" strike="noStrike" cap="none" normalizeH="0" baseline="0" dirty="0">
                <a:ln>
                  <a:noFill/>
                </a:ln>
                <a:solidFill>
                  <a:schemeClr val="accent1">
                    <a:lumMod val="75000"/>
                  </a:schemeClr>
                </a:solidFill>
                <a:effectLst/>
              </a:rPr>
              <a:t>,</a:t>
            </a:r>
            <a:r>
              <a:rPr kumimoji="0" lang="en-US" altLang="en-US" sz="1800" b="0" i="0" u="none" strike="noStrike" cap="none" normalizeH="0" baseline="0" dirty="0">
                <a:ln>
                  <a:noFill/>
                </a:ln>
                <a:solidFill>
                  <a:schemeClr val="accent1">
                    <a:lumMod val="75000"/>
                  </a:schemeClr>
                </a:solidFill>
                <a:effectLst/>
                <a:latin typeface="Arial" panose="020B0604020202020204" pitchFamily="34" charset="0"/>
              </a:rPr>
              <a:t> while each edge might have properties like </a:t>
            </a:r>
            <a:r>
              <a:rPr kumimoji="0" lang="en-US" altLang="en-US" sz="1400" b="0" i="0" u="none" strike="noStrike" cap="none" normalizeH="0" baseline="0" dirty="0">
                <a:ln>
                  <a:noFill/>
                </a:ln>
                <a:solidFill>
                  <a:schemeClr val="accent1">
                    <a:lumMod val="75000"/>
                  </a:schemeClr>
                </a:solidFill>
                <a:effectLst/>
                <a:latin typeface="Arial Unicode MS"/>
              </a:rPr>
              <a:t>created_at</a:t>
            </a:r>
            <a:r>
              <a:rPr kumimoji="0" lang="en-US" altLang="en-US" sz="1100" b="0" i="0" u="none" strike="noStrike" cap="none" normalizeH="0" baseline="0" dirty="0">
                <a:ln>
                  <a:noFill/>
                </a:ln>
                <a:solidFill>
                  <a:schemeClr val="accent1">
                    <a:lumMod val="75000"/>
                  </a:schemeClr>
                </a:solidFill>
                <a:effectLst/>
              </a:rPr>
              <a:t>  </a:t>
            </a:r>
            <a:r>
              <a:rPr lang="en-US" altLang="en-US" sz="1100" dirty="0">
                <a:solidFill>
                  <a:schemeClr val="accent1">
                    <a:lumMod val="75000"/>
                  </a:schemeClr>
                </a:solidFill>
              </a:rPr>
              <a:t>and </a:t>
            </a:r>
            <a:r>
              <a:rPr kumimoji="0" lang="en-US" altLang="en-US" sz="1400" b="0" i="0" u="none" strike="noStrike" cap="none" normalizeH="0" baseline="0" dirty="0">
                <a:ln>
                  <a:noFill/>
                </a:ln>
                <a:solidFill>
                  <a:schemeClr val="accent1">
                    <a:lumMod val="75000"/>
                  </a:schemeClr>
                </a:solidFill>
                <a:effectLst/>
                <a:latin typeface="Arial Unicode MS"/>
              </a:rPr>
              <a:t>status</a:t>
            </a:r>
            <a:r>
              <a:rPr kumimoji="0" lang="en-US" altLang="en-US" sz="1100" b="0" i="0" u="none" strike="noStrike" cap="none" normalizeH="0" baseline="0" dirty="0">
                <a:ln>
                  <a:noFill/>
                </a:ln>
                <a:solidFill>
                  <a:schemeClr val="accent1">
                    <a:lumMod val="75000"/>
                  </a:schemeClr>
                </a:solidFill>
                <a:effectLst/>
              </a:rPr>
              <a:t>.</a:t>
            </a:r>
            <a:r>
              <a:rPr kumimoji="0" lang="en-US" altLang="en-US" sz="3200" b="0" i="0" u="none" strike="noStrike" cap="none" normalizeH="0" baseline="0" dirty="0">
                <a:ln>
                  <a:noFill/>
                </a:ln>
                <a:solidFill>
                  <a:schemeClr val="accent1">
                    <a:lumMod val="75000"/>
                  </a:schemeClr>
                </a:solidFill>
                <a:effectLst/>
                <a:latin typeface="Arial" panose="020B0604020202020204" pitchFamily="34" charset="0"/>
              </a:rPr>
              <a:t> </a:t>
            </a:r>
            <a:endParaRPr kumimoji="0" lang="en-US" altLang="en-US" sz="1800" b="0" i="0" u="none" strike="noStrike" cap="none" normalizeH="0" baseline="0" dirty="0">
              <a:ln>
                <a:noFill/>
              </a:ln>
              <a:solidFill>
                <a:schemeClr val="accent1">
                  <a:lumMod val="75000"/>
                </a:schemeClr>
              </a:solidFill>
              <a:effectLst/>
              <a:latin typeface="Arial" panose="020B0604020202020204" pitchFamily="34" charset="0"/>
            </a:endParaRPr>
          </a:p>
        </p:txBody>
      </p:sp>
      <p:sp>
        <p:nvSpPr>
          <p:cNvPr id="8" name="TextBox 7">
            <a:extLst>
              <a:ext uri="{FF2B5EF4-FFF2-40B4-BE49-F238E27FC236}">
                <a16:creationId xmlns:a16="http://schemas.microsoft.com/office/drawing/2014/main" id="{D82EDB0F-0A92-13FC-0BDC-03A2EA647329}"/>
              </a:ext>
            </a:extLst>
          </p:cNvPr>
          <p:cNvSpPr txBox="1"/>
          <p:nvPr/>
        </p:nvSpPr>
        <p:spPr>
          <a:xfrm>
            <a:off x="348792" y="5538208"/>
            <a:ext cx="11625607" cy="1220847"/>
          </a:xfrm>
          <a:prstGeom prst="rect">
            <a:avLst/>
          </a:prstGeom>
          <a:noFill/>
        </p:spPr>
        <p:txBody>
          <a:bodyPr wrap="square">
            <a:spAutoFit/>
          </a:bodyPr>
          <a:lstStyle/>
          <a:p>
            <a:pPr marL="298450" marR="5080" lvl="1" indent="-285750">
              <a:lnSpc>
                <a:spcPts val="1600"/>
              </a:lnSpc>
              <a:spcBef>
                <a:spcPts val="215"/>
              </a:spcBef>
              <a:buFont typeface="Arial" panose="020B0604020202020204" pitchFamily="34" charset="0"/>
              <a:buChar char="•"/>
            </a:pPr>
            <a:r>
              <a:rPr lang="en-US" sz="1600" dirty="0">
                <a:latin typeface="Arial MT"/>
                <a:cs typeface="Arial MT"/>
              </a:rPr>
              <a:t>Data is represented as nodes (entities) and edges (relationships) between nodes.</a:t>
            </a:r>
          </a:p>
          <a:p>
            <a:pPr marL="298450" marR="5080" lvl="1" indent="-285750">
              <a:lnSpc>
                <a:spcPts val="1600"/>
              </a:lnSpc>
              <a:spcBef>
                <a:spcPts val="215"/>
              </a:spcBef>
              <a:buFont typeface="Arial" panose="020B0604020202020204" pitchFamily="34" charset="0"/>
              <a:buChar char="•"/>
            </a:pPr>
            <a:r>
              <a:rPr lang="en-US" sz="1600" dirty="0">
                <a:latin typeface="Arial MT"/>
                <a:cs typeface="Arial MT"/>
              </a:rPr>
              <a:t>Designed to handle highly interconnected data and complex relationships.</a:t>
            </a:r>
          </a:p>
          <a:p>
            <a:pPr marL="298450" marR="5080" lvl="1" indent="-285750">
              <a:lnSpc>
                <a:spcPts val="1600"/>
              </a:lnSpc>
              <a:spcBef>
                <a:spcPts val="215"/>
              </a:spcBef>
              <a:buFont typeface="Arial" panose="020B0604020202020204" pitchFamily="34" charset="0"/>
              <a:buChar char="•"/>
            </a:pPr>
            <a:r>
              <a:rPr lang="en-US" sz="1600" dirty="0">
                <a:latin typeface="Arial MT"/>
                <a:cs typeface="Arial MT"/>
              </a:rPr>
              <a:t>Suitable for social networks, recommendation engines, and knowledge graphs.</a:t>
            </a:r>
          </a:p>
          <a:p>
            <a:pPr marL="298450" marR="5080" lvl="1" indent="-285750">
              <a:lnSpc>
                <a:spcPts val="1600"/>
              </a:lnSpc>
              <a:spcBef>
                <a:spcPts val="215"/>
              </a:spcBef>
              <a:buFont typeface="Arial" panose="020B0604020202020204" pitchFamily="34" charset="0"/>
              <a:buChar char="•"/>
            </a:pPr>
            <a:r>
              <a:rPr lang="en-US" sz="1600" dirty="0">
                <a:latin typeface="Arial MT"/>
                <a:cs typeface="Arial MT"/>
              </a:rPr>
              <a:t>Examples: Neo4j, Amazon Neptune</a:t>
            </a:r>
          </a:p>
          <a:p>
            <a:pPr marL="12700" marR="5080" lvl="1">
              <a:lnSpc>
                <a:spcPts val="1600"/>
              </a:lnSpc>
              <a:spcBef>
                <a:spcPts val="215"/>
              </a:spcBef>
            </a:pPr>
            <a:endParaRPr lang="en-US" sz="1600" dirty="0">
              <a:latin typeface="Arial MT"/>
              <a:cs typeface="Arial MT"/>
            </a:endParaRPr>
          </a:p>
        </p:txBody>
      </p:sp>
    </p:spTree>
    <p:extLst>
      <p:ext uri="{BB962C8B-B14F-4D97-AF65-F5344CB8AC3E}">
        <p14:creationId xmlns:p14="http://schemas.microsoft.com/office/powerpoint/2010/main" val="8198381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EE51A5B-481B-FA16-598B-8CD6637F3B8C}"/>
              </a:ext>
            </a:extLst>
          </p:cNvPr>
          <p:cNvSpPr txBox="1"/>
          <p:nvPr/>
        </p:nvSpPr>
        <p:spPr>
          <a:xfrm>
            <a:off x="744718" y="1861696"/>
            <a:ext cx="11576115" cy="2542363"/>
          </a:xfrm>
          <a:prstGeom prst="rect">
            <a:avLst/>
          </a:prstGeom>
          <a:noFill/>
        </p:spPr>
        <p:txBody>
          <a:bodyPr wrap="square">
            <a:spAutoFit/>
          </a:bodyPr>
          <a:lstStyle/>
          <a:p>
            <a:pPr>
              <a:lnSpc>
                <a:spcPct val="150000"/>
              </a:lnSpc>
            </a:pPr>
            <a:r>
              <a:rPr lang="en-IN" b="1" dirty="0">
                <a:solidFill>
                  <a:schemeClr val="accent1">
                    <a:lumMod val="75000"/>
                  </a:schemeClr>
                </a:solidFill>
              </a:rPr>
              <a:t>Use Cases:</a:t>
            </a:r>
            <a:endParaRPr lang="en-IN" dirty="0">
              <a:solidFill>
                <a:schemeClr val="accent1">
                  <a:lumMod val="75000"/>
                </a:schemeClr>
              </a:solidFill>
            </a:endParaRPr>
          </a:p>
          <a:p>
            <a:pPr>
              <a:lnSpc>
                <a:spcPct val="150000"/>
              </a:lnSpc>
              <a:buFont typeface="Arial" panose="020B0604020202020204" pitchFamily="34" charset="0"/>
              <a:buChar char="•"/>
            </a:pPr>
            <a:r>
              <a:rPr lang="en-IN" b="1" dirty="0">
                <a:solidFill>
                  <a:schemeClr val="accent1">
                    <a:lumMod val="75000"/>
                  </a:schemeClr>
                </a:solidFill>
              </a:rPr>
              <a:t>Social networks:</a:t>
            </a:r>
            <a:r>
              <a:rPr lang="en-IN" dirty="0">
                <a:solidFill>
                  <a:schemeClr val="accent1">
                    <a:lumMod val="75000"/>
                  </a:schemeClr>
                </a:solidFill>
              </a:rPr>
              <a:t> </a:t>
            </a:r>
            <a:r>
              <a:rPr lang="en-IN" dirty="0" err="1">
                <a:solidFill>
                  <a:schemeClr val="accent1">
                    <a:lumMod val="75000"/>
                  </a:schemeClr>
                </a:solidFill>
              </a:rPr>
              <a:t>Modeling</a:t>
            </a:r>
            <a:r>
              <a:rPr lang="en-IN" dirty="0">
                <a:solidFill>
                  <a:schemeClr val="accent1">
                    <a:lumMod val="75000"/>
                  </a:schemeClr>
                </a:solidFill>
              </a:rPr>
              <a:t> relationships between users, groups, and content.</a:t>
            </a:r>
          </a:p>
          <a:p>
            <a:pPr>
              <a:lnSpc>
                <a:spcPct val="150000"/>
              </a:lnSpc>
              <a:buFont typeface="Arial" panose="020B0604020202020204" pitchFamily="34" charset="0"/>
              <a:buChar char="•"/>
            </a:pPr>
            <a:r>
              <a:rPr lang="en-IN" b="1" dirty="0">
                <a:solidFill>
                  <a:schemeClr val="accent1">
                    <a:lumMod val="75000"/>
                  </a:schemeClr>
                </a:solidFill>
              </a:rPr>
              <a:t>Recommendation systems:</a:t>
            </a:r>
            <a:r>
              <a:rPr lang="en-IN" dirty="0">
                <a:solidFill>
                  <a:schemeClr val="accent1">
                    <a:lumMod val="75000"/>
                  </a:schemeClr>
                </a:solidFill>
              </a:rPr>
              <a:t> Suggesting items or content based on user preferences and connections.</a:t>
            </a:r>
          </a:p>
          <a:p>
            <a:pPr>
              <a:lnSpc>
                <a:spcPct val="150000"/>
              </a:lnSpc>
              <a:buFont typeface="Arial" panose="020B0604020202020204" pitchFamily="34" charset="0"/>
              <a:buChar char="•"/>
            </a:pPr>
            <a:r>
              <a:rPr lang="en-IN" b="1" dirty="0">
                <a:solidFill>
                  <a:schemeClr val="accent1">
                    <a:lumMod val="75000"/>
                  </a:schemeClr>
                </a:solidFill>
              </a:rPr>
              <a:t>Fraud detection:</a:t>
            </a:r>
            <a:r>
              <a:rPr lang="en-IN" dirty="0">
                <a:solidFill>
                  <a:schemeClr val="accent1">
                    <a:lumMod val="75000"/>
                  </a:schemeClr>
                </a:solidFill>
              </a:rPr>
              <a:t> Identifying patterns of fraudulent activity in networks.</a:t>
            </a:r>
          </a:p>
          <a:p>
            <a:pPr>
              <a:lnSpc>
                <a:spcPct val="150000"/>
              </a:lnSpc>
              <a:buFont typeface="Arial" panose="020B0604020202020204" pitchFamily="34" charset="0"/>
              <a:buChar char="•"/>
            </a:pPr>
            <a:r>
              <a:rPr lang="en-IN" b="1" dirty="0">
                <a:solidFill>
                  <a:schemeClr val="accent1">
                    <a:lumMod val="75000"/>
                  </a:schemeClr>
                </a:solidFill>
              </a:rPr>
              <a:t>Knowledge graphs:</a:t>
            </a:r>
            <a:r>
              <a:rPr lang="en-IN" dirty="0">
                <a:solidFill>
                  <a:schemeClr val="accent1">
                    <a:lumMod val="75000"/>
                  </a:schemeClr>
                </a:solidFill>
              </a:rPr>
              <a:t> Representing knowledge and relationships between entities.</a:t>
            </a:r>
          </a:p>
          <a:p>
            <a:pPr>
              <a:lnSpc>
                <a:spcPct val="150000"/>
              </a:lnSpc>
              <a:buFont typeface="Arial" panose="020B0604020202020204" pitchFamily="34" charset="0"/>
              <a:buChar char="•"/>
            </a:pPr>
            <a:r>
              <a:rPr lang="en-IN" b="1" dirty="0">
                <a:solidFill>
                  <a:schemeClr val="accent1">
                    <a:lumMod val="75000"/>
                  </a:schemeClr>
                </a:solidFill>
              </a:rPr>
              <a:t>Network analysis:</a:t>
            </a:r>
            <a:r>
              <a:rPr lang="en-IN" dirty="0">
                <a:solidFill>
                  <a:schemeClr val="accent1">
                    <a:lumMod val="75000"/>
                  </a:schemeClr>
                </a:solidFill>
              </a:rPr>
              <a:t> Analyzing networks to identify key players, clusters, and communities.</a:t>
            </a:r>
          </a:p>
        </p:txBody>
      </p:sp>
    </p:spTree>
    <p:extLst>
      <p:ext uri="{BB962C8B-B14F-4D97-AF65-F5344CB8AC3E}">
        <p14:creationId xmlns:p14="http://schemas.microsoft.com/office/powerpoint/2010/main" val="12718016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32855"/>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D648871-4ED9-F64B-1C1D-85B84BD286E4}"/>
              </a:ext>
            </a:extLst>
          </p:cNvPr>
          <p:cNvSpPr txBox="1"/>
          <p:nvPr/>
        </p:nvSpPr>
        <p:spPr>
          <a:xfrm>
            <a:off x="0" y="1861497"/>
            <a:ext cx="3935420" cy="2862322"/>
          </a:xfrm>
          <a:prstGeom prst="rect">
            <a:avLst/>
          </a:prstGeom>
          <a:noFill/>
        </p:spPr>
        <p:txBody>
          <a:bodyPr wrap="square" rtlCol="0">
            <a:spAutoFit/>
          </a:bodyPr>
          <a:lstStyle/>
          <a:p>
            <a:pPr algn="ctr"/>
            <a:r>
              <a:rPr lang="en-IN" sz="6000" dirty="0">
                <a:solidFill>
                  <a:schemeClr val="bg1"/>
                </a:solidFill>
                <a:latin typeface="Impact" panose="020B0806030902050204" pitchFamily="34" charset="0"/>
              </a:rPr>
              <a:t>T</a:t>
            </a:r>
            <a:r>
              <a:rPr lang="en-IN" sz="6000" dirty="0">
                <a:solidFill>
                  <a:srgbClr val="FFC000"/>
                </a:solidFill>
                <a:latin typeface="Impact" panose="020B0806030902050204" pitchFamily="34" charset="0"/>
              </a:rPr>
              <a:t>Y</a:t>
            </a:r>
            <a:r>
              <a:rPr lang="en-IN" sz="6000" dirty="0">
                <a:solidFill>
                  <a:schemeClr val="bg1"/>
                </a:solidFill>
                <a:latin typeface="Impact" panose="020B0806030902050204" pitchFamily="34" charset="0"/>
              </a:rPr>
              <a:t>P</a:t>
            </a:r>
            <a:r>
              <a:rPr lang="en-IN" sz="6000" dirty="0">
                <a:solidFill>
                  <a:srgbClr val="FFC000"/>
                </a:solidFill>
                <a:latin typeface="Impact" panose="020B0806030902050204" pitchFamily="34" charset="0"/>
              </a:rPr>
              <a:t>E</a:t>
            </a:r>
            <a:r>
              <a:rPr lang="en-IN" sz="6000" dirty="0">
                <a:solidFill>
                  <a:schemeClr val="bg1"/>
                </a:solidFill>
                <a:latin typeface="Impact" panose="020B0806030902050204" pitchFamily="34" charset="0"/>
              </a:rPr>
              <a:t>S</a:t>
            </a:r>
          </a:p>
          <a:p>
            <a:pPr algn="ctr"/>
            <a:r>
              <a:rPr lang="en-IN" sz="6000" dirty="0">
                <a:solidFill>
                  <a:schemeClr val="bg1"/>
                </a:solidFill>
                <a:latin typeface="Impact" panose="020B0806030902050204" pitchFamily="34" charset="0"/>
              </a:rPr>
              <a:t> </a:t>
            </a:r>
            <a:r>
              <a:rPr lang="en-IN" sz="6000" dirty="0">
                <a:solidFill>
                  <a:srgbClr val="FFC000"/>
                </a:solidFill>
                <a:latin typeface="Impact" panose="020B0806030902050204" pitchFamily="34" charset="0"/>
              </a:rPr>
              <a:t>O</a:t>
            </a:r>
            <a:r>
              <a:rPr lang="en-IN" sz="6000" dirty="0">
                <a:solidFill>
                  <a:schemeClr val="bg1"/>
                </a:solidFill>
                <a:latin typeface="Impact" panose="020B0806030902050204" pitchFamily="34" charset="0"/>
              </a:rPr>
              <a:t>F </a:t>
            </a:r>
          </a:p>
          <a:p>
            <a:pPr algn="ctr"/>
            <a:r>
              <a:rPr lang="en-IN" sz="6000" dirty="0">
                <a:solidFill>
                  <a:schemeClr val="bg1"/>
                </a:solidFill>
                <a:latin typeface="Impact" panose="020B0806030902050204" pitchFamily="34" charset="0"/>
              </a:rPr>
              <a:t>D</a:t>
            </a:r>
            <a:r>
              <a:rPr lang="en-IN" sz="6000" dirty="0">
                <a:solidFill>
                  <a:srgbClr val="FFC000"/>
                </a:solidFill>
                <a:latin typeface="Impact" panose="020B0806030902050204" pitchFamily="34" charset="0"/>
              </a:rPr>
              <a:t>A</a:t>
            </a:r>
            <a:r>
              <a:rPr lang="en-IN" sz="6000" dirty="0">
                <a:solidFill>
                  <a:schemeClr val="bg1"/>
                </a:solidFill>
                <a:latin typeface="Impact" panose="020B0806030902050204" pitchFamily="34" charset="0"/>
              </a:rPr>
              <a:t>T</a:t>
            </a:r>
            <a:r>
              <a:rPr lang="en-IN" sz="6000" dirty="0">
                <a:solidFill>
                  <a:srgbClr val="FFC000"/>
                </a:solidFill>
                <a:latin typeface="Impact" panose="020B0806030902050204" pitchFamily="34" charset="0"/>
              </a:rPr>
              <a:t>A</a:t>
            </a:r>
            <a:r>
              <a:rPr lang="en-IN" sz="6000" dirty="0">
                <a:solidFill>
                  <a:schemeClr val="bg1"/>
                </a:solidFill>
                <a:latin typeface="Impact" panose="020B0806030902050204" pitchFamily="34" charset="0"/>
              </a:rPr>
              <a:t>B</a:t>
            </a:r>
            <a:r>
              <a:rPr lang="en-IN" sz="6000" dirty="0">
                <a:solidFill>
                  <a:srgbClr val="FFC000"/>
                </a:solidFill>
                <a:latin typeface="Impact" panose="020B0806030902050204" pitchFamily="34" charset="0"/>
              </a:rPr>
              <a:t>A</a:t>
            </a:r>
            <a:r>
              <a:rPr lang="en-IN" sz="6000" dirty="0">
                <a:solidFill>
                  <a:schemeClr val="bg1"/>
                </a:solidFill>
                <a:latin typeface="Impact" panose="020B0806030902050204" pitchFamily="34" charset="0"/>
              </a:rPr>
              <a:t>SE </a:t>
            </a:r>
          </a:p>
        </p:txBody>
      </p:sp>
      <p:sp>
        <p:nvSpPr>
          <p:cNvPr id="5" name="Arrow: Right 4">
            <a:extLst>
              <a:ext uri="{FF2B5EF4-FFF2-40B4-BE49-F238E27FC236}">
                <a16:creationId xmlns:a16="http://schemas.microsoft.com/office/drawing/2014/main" id="{F0D7225A-7E3F-2186-2487-727641EC55C9}"/>
              </a:ext>
            </a:extLst>
          </p:cNvPr>
          <p:cNvSpPr/>
          <p:nvPr/>
        </p:nvSpPr>
        <p:spPr>
          <a:xfrm rot="20044639">
            <a:off x="4059055" y="2592311"/>
            <a:ext cx="2147894" cy="386656"/>
          </a:xfrm>
          <a:prstGeom prst="rightArrow">
            <a:avLst>
              <a:gd name="adj1" fmla="val 50000"/>
              <a:gd name="adj2" fmla="val 108056"/>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 name="TextBox 6">
            <a:extLst>
              <a:ext uri="{FF2B5EF4-FFF2-40B4-BE49-F238E27FC236}">
                <a16:creationId xmlns:a16="http://schemas.microsoft.com/office/drawing/2014/main" id="{60515F7B-CCDB-5AC2-29AD-4D35DD06A179}"/>
              </a:ext>
            </a:extLst>
          </p:cNvPr>
          <p:cNvSpPr txBox="1"/>
          <p:nvPr/>
        </p:nvSpPr>
        <p:spPr>
          <a:xfrm>
            <a:off x="6330584" y="1311281"/>
            <a:ext cx="5539017" cy="830997"/>
          </a:xfrm>
          <a:prstGeom prst="rect">
            <a:avLst/>
          </a:prstGeom>
          <a:noFill/>
        </p:spPr>
        <p:txBody>
          <a:bodyPr wrap="none" rtlCol="0">
            <a:spAutoFit/>
          </a:bodyPr>
          <a:lstStyle/>
          <a:p>
            <a:pPr algn="ctr"/>
            <a:r>
              <a:rPr lang="en-IN" sz="2400" b="1" dirty="0">
                <a:solidFill>
                  <a:schemeClr val="bg1"/>
                </a:solidFill>
              </a:rPr>
              <a:t>RDBMS </a:t>
            </a:r>
          </a:p>
          <a:p>
            <a:pPr algn="ctr"/>
            <a:r>
              <a:rPr lang="en-IN" sz="2400" b="1" dirty="0">
                <a:solidFill>
                  <a:schemeClr val="bg1"/>
                </a:solidFill>
              </a:rPr>
              <a:t>(Rational  Database Management System)</a:t>
            </a:r>
          </a:p>
        </p:txBody>
      </p:sp>
      <p:sp>
        <p:nvSpPr>
          <p:cNvPr id="8" name="Arrow: Right 7">
            <a:extLst>
              <a:ext uri="{FF2B5EF4-FFF2-40B4-BE49-F238E27FC236}">
                <a16:creationId xmlns:a16="http://schemas.microsoft.com/office/drawing/2014/main" id="{3A95B1F6-316E-C890-777B-91C30C143283}"/>
              </a:ext>
            </a:extLst>
          </p:cNvPr>
          <p:cNvSpPr/>
          <p:nvPr/>
        </p:nvSpPr>
        <p:spPr>
          <a:xfrm rot="800075">
            <a:off x="4167055" y="3535138"/>
            <a:ext cx="2147894" cy="386656"/>
          </a:xfrm>
          <a:prstGeom prst="rightArrow">
            <a:avLst>
              <a:gd name="adj1" fmla="val 50000"/>
              <a:gd name="adj2" fmla="val 108056"/>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TextBox 8">
            <a:extLst>
              <a:ext uri="{FF2B5EF4-FFF2-40B4-BE49-F238E27FC236}">
                <a16:creationId xmlns:a16="http://schemas.microsoft.com/office/drawing/2014/main" id="{8508B222-D87B-B669-D946-96313A188895}"/>
              </a:ext>
            </a:extLst>
          </p:cNvPr>
          <p:cNvSpPr txBox="1"/>
          <p:nvPr/>
        </p:nvSpPr>
        <p:spPr>
          <a:xfrm>
            <a:off x="6557805" y="3748775"/>
            <a:ext cx="1721946" cy="830997"/>
          </a:xfrm>
          <a:prstGeom prst="rect">
            <a:avLst/>
          </a:prstGeom>
          <a:noFill/>
        </p:spPr>
        <p:txBody>
          <a:bodyPr wrap="none" rtlCol="0">
            <a:spAutoFit/>
          </a:bodyPr>
          <a:lstStyle/>
          <a:p>
            <a:pPr algn="ctr"/>
            <a:r>
              <a:rPr lang="en-IN" sz="2400" b="1" dirty="0">
                <a:solidFill>
                  <a:schemeClr val="bg1"/>
                </a:solidFill>
              </a:rPr>
              <a:t>No- SQL </a:t>
            </a:r>
            <a:br>
              <a:rPr lang="en-IN" sz="2400" b="1" dirty="0">
                <a:solidFill>
                  <a:schemeClr val="bg1"/>
                </a:solidFill>
              </a:rPr>
            </a:br>
            <a:r>
              <a:rPr lang="en-IN" sz="2400" b="1" dirty="0">
                <a:solidFill>
                  <a:schemeClr val="bg1"/>
                </a:solidFill>
              </a:rPr>
              <a:t>(No sequel )</a:t>
            </a:r>
          </a:p>
        </p:txBody>
      </p:sp>
    </p:spTree>
    <p:extLst>
      <p:ext uri="{BB962C8B-B14F-4D97-AF65-F5344CB8AC3E}">
        <p14:creationId xmlns:p14="http://schemas.microsoft.com/office/powerpoint/2010/main" val="30801398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824A6B6-341B-D693-DD0B-59CFCAADA1D3}"/>
              </a:ext>
            </a:extLst>
          </p:cNvPr>
          <p:cNvSpPr txBox="1"/>
          <p:nvPr/>
        </p:nvSpPr>
        <p:spPr>
          <a:xfrm>
            <a:off x="337401" y="230113"/>
            <a:ext cx="6094428" cy="461665"/>
          </a:xfrm>
          <a:prstGeom prst="rect">
            <a:avLst/>
          </a:prstGeom>
          <a:noFill/>
        </p:spPr>
        <p:txBody>
          <a:bodyPr wrap="square">
            <a:spAutoFit/>
          </a:bodyPr>
          <a:lstStyle/>
          <a:p>
            <a:r>
              <a:rPr lang="en-IN" sz="2400" b="1" dirty="0">
                <a:solidFill>
                  <a:srgbClr val="032855"/>
                </a:solidFill>
              </a:rPr>
              <a:t>Advantages of NoSQL</a:t>
            </a:r>
          </a:p>
        </p:txBody>
      </p:sp>
      <p:sp>
        <p:nvSpPr>
          <p:cNvPr id="5" name="TextBox 4">
            <a:extLst>
              <a:ext uri="{FF2B5EF4-FFF2-40B4-BE49-F238E27FC236}">
                <a16:creationId xmlns:a16="http://schemas.microsoft.com/office/drawing/2014/main" id="{98241D0C-CCFC-2CB5-765D-780D30BA6A31}"/>
              </a:ext>
            </a:extLst>
          </p:cNvPr>
          <p:cNvSpPr txBox="1"/>
          <p:nvPr/>
        </p:nvSpPr>
        <p:spPr>
          <a:xfrm>
            <a:off x="337401" y="833454"/>
            <a:ext cx="11512092" cy="5481116"/>
          </a:xfrm>
          <a:prstGeom prst="rect">
            <a:avLst/>
          </a:prstGeom>
          <a:noFill/>
        </p:spPr>
        <p:txBody>
          <a:bodyPr wrap="square">
            <a:spAutoFit/>
          </a:bodyPr>
          <a:lstStyle/>
          <a:p>
            <a:pPr>
              <a:lnSpc>
                <a:spcPct val="150000"/>
              </a:lnSpc>
            </a:pPr>
            <a:r>
              <a:rPr lang="en-IN" sz="1500" b="1" dirty="0">
                <a:solidFill>
                  <a:srgbClr val="032855"/>
                </a:solidFill>
                <a:highlight>
                  <a:srgbClr val="FFFF00"/>
                </a:highlight>
              </a:rPr>
              <a:t>Scalability</a:t>
            </a:r>
            <a:r>
              <a:rPr lang="en-IN" sz="1500" b="1" dirty="0">
                <a:highlight>
                  <a:srgbClr val="FFFF00"/>
                </a:highlight>
              </a:rPr>
              <a:t>:</a:t>
            </a:r>
          </a:p>
          <a:p>
            <a:pPr>
              <a:lnSpc>
                <a:spcPct val="150000"/>
              </a:lnSpc>
            </a:pPr>
            <a:endParaRPr lang="en-IN" sz="1500" dirty="0"/>
          </a:p>
          <a:p>
            <a:pPr>
              <a:lnSpc>
                <a:spcPct val="150000"/>
              </a:lnSpc>
              <a:buFont typeface="Arial" panose="020B0604020202020204" pitchFamily="34" charset="0"/>
              <a:buChar char="•"/>
            </a:pPr>
            <a:r>
              <a:rPr lang="en-IN" sz="1500" b="1" dirty="0"/>
              <a:t>Horizontal scaling:</a:t>
            </a:r>
            <a:r>
              <a:rPr lang="en-IN" sz="1500" dirty="0"/>
              <a:t> NoSQL databases can easily scale horizontally by adding more servers to handle increased workloads, making them suitable for large-scale applications.</a:t>
            </a:r>
          </a:p>
          <a:p>
            <a:pPr>
              <a:lnSpc>
                <a:spcPct val="150000"/>
              </a:lnSpc>
              <a:buFont typeface="Arial" panose="020B0604020202020204" pitchFamily="34" charset="0"/>
              <a:buChar char="•"/>
            </a:pPr>
            <a:r>
              <a:rPr lang="en-IN" sz="1500" b="1" dirty="0"/>
              <a:t>Flexibility:</a:t>
            </a:r>
            <a:r>
              <a:rPr lang="en-IN" sz="1500" dirty="0"/>
              <a:t> NoSQL databases can handle unstructured or semi-structured data, making them adaptable to changing data requirements.</a:t>
            </a:r>
          </a:p>
          <a:p>
            <a:pPr>
              <a:lnSpc>
                <a:spcPct val="150000"/>
              </a:lnSpc>
            </a:pPr>
            <a:endParaRPr lang="en-IN" sz="1500" b="1" dirty="0"/>
          </a:p>
          <a:p>
            <a:pPr>
              <a:lnSpc>
                <a:spcPct val="150000"/>
              </a:lnSpc>
            </a:pPr>
            <a:r>
              <a:rPr lang="en-IN" sz="1500" b="1" dirty="0">
                <a:solidFill>
                  <a:srgbClr val="032855"/>
                </a:solidFill>
                <a:highlight>
                  <a:srgbClr val="FFFF00"/>
                </a:highlight>
              </a:rPr>
              <a:t>Performance</a:t>
            </a:r>
            <a:r>
              <a:rPr lang="en-IN" sz="1500" b="1" dirty="0">
                <a:highlight>
                  <a:srgbClr val="FFFF00"/>
                </a:highlight>
              </a:rPr>
              <a:t>:</a:t>
            </a:r>
            <a:endParaRPr lang="en-IN" sz="1500" dirty="0">
              <a:highlight>
                <a:srgbClr val="FFFF00"/>
              </a:highlight>
            </a:endParaRPr>
          </a:p>
          <a:p>
            <a:pPr>
              <a:lnSpc>
                <a:spcPct val="150000"/>
              </a:lnSpc>
              <a:buFont typeface="Arial" panose="020B0604020202020204" pitchFamily="34" charset="0"/>
              <a:buChar char="•"/>
            </a:pPr>
            <a:endParaRPr lang="en-IN" sz="1500" b="1" dirty="0"/>
          </a:p>
          <a:p>
            <a:pPr>
              <a:lnSpc>
                <a:spcPct val="150000"/>
              </a:lnSpc>
              <a:buFont typeface="Arial" panose="020B0604020202020204" pitchFamily="34" charset="0"/>
              <a:buChar char="•"/>
            </a:pPr>
            <a:r>
              <a:rPr lang="en-IN" sz="1500" b="1" dirty="0"/>
              <a:t>Optimized for specific workloads:</a:t>
            </a:r>
            <a:r>
              <a:rPr lang="en-IN" sz="1500" dirty="0"/>
              <a:t> NoSQL databases are often optimized for specific workloads, such as real-time analytics or high-throughput data processing.</a:t>
            </a:r>
          </a:p>
          <a:p>
            <a:pPr>
              <a:lnSpc>
                <a:spcPct val="150000"/>
              </a:lnSpc>
              <a:buFont typeface="Arial" panose="020B0604020202020204" pitchFamily="34" charset="0"/>
              <a:buChar char="•"/>
            </a:pPr>
            <a:r>
              <a:rPr lang="en-IN" sz="1500" b="1" dirty="0"/>
              <a:t>Reduced overhead:</a:t>
            </a:r>
            <a:r>
              <a:rPr lang="en-IN" sz="1500" dirty="0"/>
              <a:t> The schema-less or dynamically-</a:t>
            </a:r>
            <a:r>
              <a:rPr lang="en-IN" sz="1500" dirty="0" err="1"/>
              <a:t>schema'd</a:t>
            </a:r>
            <a:r>
              <a:rPr lang="en-IN" sz="1500" dirty="0"/>
              <a:t> nature of NoSQL databases can reduce overhead compared to relational databases</a:t>
            </a:r>
          </a:p>
          <a:p>
            <a:pPr>
              <a:lnSpc>
                <a:spcPct val="150000"/>
              </a:lnSpc>
              <a:buFont typeface="Arial" panose="020B0604020202020204" pitchFamily="34" charset="0"/>
              <a:buChar char="•"/>
            </a:pPr>
            <a:endParaRPr lang="en-IN" sz="1500" dirty="0"/>
          </a:p>
          <a:p>
            <a:r>
              <a:rPr lang="en-IN" sz="1500" b="1" dirty="0">
                <a:highlight>
                  <a:srgbClr val="FFFF00"/>
                </a:highlight>
              </a:rPr>
              <a:t>Cost-effectiveness:</a:t>
            </a:r>
            <a:endParaRPr lang="en-IN" sz="1500" dirty="0">
              <a:highlight>
                <a:srgbClr val="FFFF00"/>
              </a:highlight>
            </a:endParaRPr>
          </a:p>
          <a:p>
            <a:pPr>
              <a:buFont typeface="Arial" panose="020B0604020202020204" pitchFamily="34" charset="0"/>
              <a:buChar char="•"/>
            </a:pPr>
            <a:endParaRPr lang="en-IN" sz="1500" b="1" dirty="0">
              <a:solidFill>
                <a:srgbClr val="032855"/>
              </a:solidFill>
            </a:endParaRPr>
          </a:p>
          <a:p>
            <a:pPr>
              <a:buFont typeface="Arial" panose="020B0604020202020204" pitchFamily="34" charset="0"/>
              <a:buChar char="•"/>
            </a:pPr>
            <a:r>
              <a:rPr lang="en-IN" sz="1500" b="1" dirty="0"/>
              <a:t>Lower hardware requirements:</a:t>
            </a:r>
            <a:r>
              <a:rPr lang="en-IN" sz="1500" dirty="0"/>
              <a:t> NoSQL databases can often be more cost-effective than relational databases, especially for large-scale applications.</a:t>
            </a:r>
          </a:p>
          <a:p>
            <a:pPr>
              <a:lnSpc>
                <a:spcPct val="150000"/>
              </a:lnSpc>
              <a:buFont typeface="Arial" panose="020B0604020202020204" pitchFamily="34" charset="0"/>
              <a:buChar char="•"/>
            </a:pPr>
            <a:endParaRPr lang="en-IN" sz="1500" dirty="0"/>
          </a:p>
        </p:txBody>
      </p:sp>
    </p:spTree>
    <p:extLst>
      <p:ext uri="{BB962C8B-B14F-4D97-AF65-F5344CB8AC3E}">
        <p14:creationId xmlns:p14="http://schemas.microsoft.com/office/powerpoint/2010/main" val="4206240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B07CC68-C6A6-4CC0-9751-9966E253A7B4}"/>
              </a:ext>
            </a:extLst>
          </p:cNvPr>
          <p:cNvSpPr txBox="1"/>
          <p:nvPr/>
        </p:nvSpPr>
        <p:spPr>
          <a:xfrm>
            <a:off x="510618" y="980573"/>
            <a:ext cx="11170763" cy="4896853"/>
          </a:xfrm>
          <a:prstGeom prst="rect">
            <a:avLst/>
          </a:prstGeom>
          <a:noFill/>
        </p:spPr>
        <p:txBody>
          <a:bodyPr wrap="square">
            <a:spAutoFit/>
          </a:bodyPr>
          <a:lstStyle/>
          <a:p>
            <a:pPr>
              <a:lnSpc>
                <a:spcPct val="150000"/>
              </a:lnSpc>
            </a:pPr>
            <a:r>
              <a:rPr lang="en-IN" sz="2400" b="1" dirty="0">
                <a:solidFill>
                  <a:srgbClr val="DAA600"/>
                </a:solidFill>
              </a:rPr>
              <a:t>Specific Use Cases Where NoSQL Excels</a:t>
            </a:r>
          </a:p>
          <a:p>
            <a:pPr>
              <a:lnSpc>
                <a:spcPct val="150000"/>
              </a:lnSpc>
            </a:pPr>
            <a:endParaRPr lang="en-IN" sz="2400" b="1" dirty="0">
              <a:solidFill>
                <a:srgbClr val="032855"/>
              </a:solidFill>
            </a:endParaRPr>
          </a:p>
          <a:p>
            <a:pPr>
              <a:lnSpc>
                <a:spcPct val="150000"/>
              </a:lnSpc>
              <a:buFont typeface="Arial" panose="020B0604020202020204" pitchFamily="34" charset="0"/>
              <a:buChar char="•"/>
            </a:pPr>
            <a:r>
              <a:rPr lang="en-IN" b="1" dirty="0">
                <a:solidFill>
                  <a:srgbClr val="032855"/>
                </a:solidFill>
              </a:rPr>
              <a:t>Real-time analytics:</a:t>
            </a:r>
            <a:r>
              <a:rPr lang="en-IN" dirty="0">
                <a:solidFill>
                  <a:srgbClr val="032855"/>
                </a:solidFill>
              </a:rPr>
              <a:t> Processing and analyzing large volumes of data in real-time, such as IoT data or financial data.</a:t>
            </a:r>
          </a:p>
          <a:p>
            <a:pPr>
              <a:lnSpc>
                <a:spcPct val="150000"/>
              </a:lnSpc>
              <a:buFont typeface="Arial" panose="020B0604020202020204" pitchFamily="34" charset="0"/>
              <a:buChar char="•"/>
            </a:pPr>
            <a:endParaRPr lang="en-IN" dirty="0">
              <a:solidFill>
                <a:srgbClr val="032855"/>
              </a:solidFill>
            </a:endParaRPr>
          </a:p>
          <a:p>
            <a:pPr>
              <a:lnSpc>
                <a:spcPct val="150000"/>
              </a:lnSpc>
              <a:buFont typeface="Arial" panose="020B0604020202020204" pitchFamily="34" charset="0"/>
              <a:buChar char="•"/>
            </a:pPr>
            <a:r>
              <a:rPr lang="en-IN" b="1" dirty="0">
                <a:solidFill>
                  <a:srgbClr val="032855"/>
                </a:solidFill>
              </a:rPr>
              <a:t>Content management systems:</a:t>
            </a:r>
            <a:r>
              <a:rPr lang="en-IN" dirty="0">
                <a:solidFill>
                  <a:srgbClr val="032855"/>
                </a:solidFill>
              </a:rPr>
              <a:t> Storing and managing unstructured content, such as documents, images, and videos.</a:t>
            </a:r>
          </a:p>
          <a:p>
            <a:pPr>
              <a:lnSpc>
                <a:spcPct val="150000"/>
              </a:lnSpc>
              <a:buFont typeface="Arial" panose="020B0604020202020204" pitchFamily="34" charset="0"/>
              <a:buChar char="•"/>
            </a:pPr>
            <a:endParaRPr lang="en-IN" b="1" dirty="0">
              <a:solidFill>
                <a:srgbClr val="032855"/>
              </a:solidFill>
            </a:endParaRPr>
          </a:p>
          <a:p>
            <a:pPr>
              <a:lnSpc>
                <a:spcPct val="150000"/>
              </a:lnSpc>
              <a:buFont typeface="Arial" panose="020B0604020202020204" pitchFamily="34" charset="0"/>
              <a:buChar char="•"/>
            </a:pPr>
            <a:r>
              <a:rPr lang="en-IN" b="1" dirty="0">
                <a:solidFill>
                  <a:srgbClr val="032855"/>
                </a:solidFill>
              </a:rPr>
              <a:t>Mobile applications:</a:t>
            </a:r>
            <a:r>
              <a:rPr lang="en-IN" dirty="0">
                <a:solidFill>
                  <a:srgbClr val="032855"/>
                </a:solidFill>
              </a:rPr>
              <a:t> Handling large amounts of user data and providing low-latency responses.</a:t>
            </a:r>
          </a:p>
          <a:p>
            <a:pPr>
              <a:lnSpc>
                <a:spcPct val="150000"/>
              </a:lnSpc>
              <a:buFont typeface="Arial" panose="020B0604020202020204" pitchFamily="34" charset="0"/>
              <a:buChar char="•"/>
            </a:pPr>
            <a:endParaRPr lang="en-IN" b="1" dirty="0">
              <a:solidFill>
                <a:srgbClr val="032855"/>
              </a:solidFill>
            </a:endParaRPr>
          </a:p>
          <a:p>
            <a:pPr>
              <a:lnSpc>
                <a:spcPct val="150000"/>
              </a:lnSpc>
              <a:buFont typeface="Arial" panose="020B0604020202020204" pitchFamily="34" charset="0"/>
              <a:buChar char="•"/>
            </a:pPr>
            <a:r>
              <a:rPr lang="en-IN" b="1" dirty="0">
                <a:solidFill>
                  <a:srgbClr val="032855"/>
                </a:solidFill>
              </a:rPr>
              <a:t>Gaming:</a:t>
            </a:r>
            <a:r>
              <a:rPr lang="en-IN" dirty="0">
                <a:solidFill>
                  <a:srgbClr val="032855"/>
                </a:solidFill>
              </a:rPr>
              <a:t> Storing and processing game data, such as player profiles, game stats, and leaderboards.</a:t>
            </a:r>
          </a:p>
          <a:p>
            <a:pPr>
              <a:lnSpc>
                <a:spcPct val="150000"/>
              </a:lnSpc>
              <a:buFont typeface="Arial" panose="020B0604020202020204" pitchFamily="34" charset="0"/>
              <a:buChar char="•"/>
            </a:pPr>
            <a:endParaRPr lang="en-IN" b="1" dirty="0">
              <a:solidFill>
                <a:srgbClr val="032855"/>
              </a:solidFill>
            </a:endParaRPr>
          </a:p>
          <a:p>
            <a:pPr>
              <a:lnSpc>
                <a:spcPct val="150000"/>
              </a:lnSpc>
              <a:buFont typeface="Arial" panose="020B0604020202020204" pitchFamily="34" charset="0"/>
              <a:buChar char="•"/>
            </a:pPr>
            <a:r>
              <a:rPr lang="en-IN" b="1" dirty="0">
                <a:solidFill>
                  <a:srgbClr val="032855"/>
                </a:solidFill>
              </a:rPr>
              <a:t>Social networks:</a:t>
            </a:r>
            <a:r>
              <a:rPr lang="en-IN" dirty="0">
                <a:solidFill>
                  <a:srgbClr val="032855"/>
                </a:solidFill>
              </a:rPr>
              <a:t> Managing large-scale social graphs and user interactions.</a:t>
            </a:r>
          </a:p>
        </p:txBody>
      </p:sp>
    </p:spTree>
    <p:extLst>
      <p:ext uri="{BB962C8B-B14F-4D97-AF65-F5344CB8AC3E}">
        <p14:creationId xmlns:p14="http://schemas.microsoft.com/office/powerpoint/2010/main" val="34914127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7311E4C-4DBF-404F-6482-004B29A2D5C6}"/>
              </a:ext>
            </a:extLst>
          </p:cNvPr>
          <p:cNvSpPr txBox="1"/>
          <p:nvPr/>
        </p:nvSpPr>
        <p:spPr>
          <a:xfrm>
            <a:off x="370002" y="182978"/>
            <a:ext cx="6094428" cy="523220"/>
          </a:xfrm>
          <a:prstGeom prst="rect">
            <a:avLst/>
          </a:prstGeom>
          <a:noFill/>
        </p:spPr>
        <p:txBody>
          <a:bodyPr wrap="square">
            <a:spAutoFit/>
          </a:bodyPr>
          <a:lstStyle/>
          <a:p>
            <a:r>
              <a:rPr lang="en-IN" sz="2800" b="1" dirty="0">
                <a:solidFill>
                  <a:srgbClr val="032855"/>
                </a:solidFill>
              </a:rPr>
              <a:t>Disadvantages of NoSQL</a:t>
            </a:r>
          </a:p>
        </p:txBody>
      </p:sp>
      <p:sp>
        <p:nvSpPr>
          <p:cNvPr id="5" name="TextBox 4">
            <a:extLst>
              <a:ext uri="{FF2B5EF4-FFF2-40B4-BE49-F238E27FC236}">
                <a16:creationId xmlns:a16="http://schemas.microsoft.com/office/drawing/2014/main" id="{437492AA-AEBD-CA60-6A86-DF811C0A6828}"/>
              </a:ext>
            </a:extLst>
          </p:cNvPr>
          <p:cNvSpPr txBox="1"/>
          <p:nvPr/>
        </p:nvSpPr>
        <p:spPr>
          <a:xfrm>
            <a:off x="370002" y="1185950"/>
            <a:ext cx="11649173" cy="4486100"/>
          </a:xfrm>
          <a:prstGeom prst="rect">
            <a:avLst/>
          </a:prstGeom>
          <a:noFill/>
        </p:spPr>
        <p:txBody>
          <a:bodyPr wrap="square">
            <a:spAutoFit/>
          </a:bodyPr>
          <a:lstStyle/>
          <a:p>
            <a:pPr>
              <a:lnSpc>
                <a:spcPct val="150000"/>
              </a:lnSpc>
            </a:pPr>
            <a:r>
              <a:rPr lang="en-IN" sz="1600" b="1" dirty="0">
                <a:solidFill>
                  <a:srgbClr val="DAA600"/>
                </a:solidFill>
                <a:highlight>
                  <a:srgbClr val="032855"/>
                </a:highlight>
              </a:rPr>
              <a:t>Lack of ACID compliance:</a:t>
            </a:r>
            <a:endParaRPr lang="en-IN" sz="1600" dirty="0">
              <a:solidFill>
                <a:srgbClr val="DAA600"/>
              </a:solidFill>
              <a:highlight>
                <a:srgbClr val="032855"/>
              </a:highlight>
            </a:endParaRPr>
          </a:p>
          <a:p>
            <a:pPr>
              <a:lnSpc>
                <a:spcPct val="150000"/>
              </a:lnSpc>
              <a:buFont typeface="Arial" panose="020B0604020202020204" pitchFamily="34" charset="0"/>
              <a:buChar char="•"/>
            </a:pPr>
            <a:endParaRPr lang="en-IN" sz="1600" b="1" dirty="0"/>
          </a:p>
          <a:p>
            <a:pPr>
              <a:lnSpc>
                <a:spcPct val="150000"/>
              </a:lnSpc>
              <a:buFont typeface="Arial" panose="020B0604020202020204" pitchFamily="34" charset="0"/>
              <a:buChar char="•"/>
            </a:pPr>
            <a:r>
              <a:rPr lang="en-IN" sz="1600" b="1" dirty="0"/>
              <a:t>Eventual consistency:</a:t>
            </a:r>
            <a:r>
              <a:rPr lang="en-IN" sz="1600" dirty="0"/>
              <a:t> Many NoSQL databases prioritize availability and partition tolerance over strong consistency, which can lead to data inconsistencies in certain scenarios.</a:t>
            </a:r>
          </a:p>
          <a:p>
            <a:pPr>
              <a:lnSpc>
                <a:spcPct val="150000"/>
              </a:lnSpc>
              <a:buFont typeface="Arial" panose="020B0604020202020204" pitchFamily="34" charset="0"/>
              <a:buChar char="•"/>
            </a:pPr>
            <a:endParaRPr lang="en-IN" sz="1600" b="1" dirty="0"/>
          </a:p>
          <a:p>
            <a:pPr>
              <a:lnSpc>
                <a:spcPct val="150000"/>
              </a:lnSpc>
              <a:buFont typeface="Arial" panose="020B0604020202020204" pitchFamily="34" charset="0"/>
              <a:buChar char="•"/>
            </a:pPr>
            <a:r>
              <a:rPr lang="en-IN" sz="1600" b="1" dirty="0"/>
              <a:t>Complex query capabilities:</a:t>
            </a:r>
            <a:r>
              <a:rPr lang="en-IN" sz="1600" dirty="0"/>
              <a:t> While NoSQL databases have improved query capabilities in recent years, they may still be less powerful than relational databases for complex joins, aggregations, and subqueries.</a:t>
            </a:r>
          </a:p>
          <a:p>
            <a:pPr>
              <a:lnSpc>
                <a:spcPct val="150000"/>
              </a:lnSpc>
            </a:pPr>
            <a:endParaRPr lang="en-IN" sz="1600" b="1" dirty="0">
              <a:solidFill>
                <a:srgbClr val="DAA600"/>
              </a:solidFill>
              <a:highlight>
                <a:srgbClr val="032855"/>
              </a:highlight>
            </a:endParaRPr>
          </a:p>
          <a:p>
            <a:pPr>
              <a:lnSpc>
                <a:spcPct val="150000"/>
              </a:lnSpc>
            </a:pPr>
            <a:r>
              <a:rPr lang="en-IN" sz="1600" b="1" dirty="0">
                <a:solidFill>
                  <a:srgbClr val="DAA600"/>
                </a:solidFill>
                <a:highlight>
                  <a:srgbClr val="032855"/>
                </a:highlight>
              </a:rPr>
              <a:t>Potential data inconsistency:</a:t>
            </a:r>
            <a:endParaRPr lang="en-IN" sz="1600" dirty="0">
              <a:solidFill>
                <a:srgbClr val="DAA600"/>
              </a:solidFill>
              <a:highlight>
                <a:srgbClr val="032855"/>
              </a:highlight>
            </a:endParaRPr>
          </a:p>
          <a:p>
            <a:pPr>
              <a:lnSpc>
                <a:spcPct val="150000"/>
              </a:lnSpc>
              <a:buFont typeface="Arial" panose="020B0604020202020204" pitchFamily="34" charset="0"/>
              <a:buChar char="•"/>
            </a:pPr>
            <a:endParaRPr lang="en-IN" sz="1600" b="1" dirty="0"/>
          </a:p>
          <a:p>
            <a:pPr>
              <a:lnSpc>
                <a:spcPct val="150000"/>
              </a:lnSpc>
              <a:buFont typeface="Arial" panose="020B0604020202020204" pitchFamily="34" charset="0"/>
              <a:buChar char="•"/>
            </a:pPr>
            <a:r>
              <a:rPr lang="en-IN" sz="1600" b="1" dirty="0"/>
              <a:t>Schema evolution:</a:t>
            </a:r>
            <a:r>
              <a:rPr lang="en-IN" sz="1600" dirty="0"/>
              <a:t> The flexibility of NoSQL databases can make it easier to introduce schema changes, but it can also increase the risk of data inconsistencies if not managed carefully.</a:t>
            </a:r>
          </a:p>
        </p:txBody>
      </p:sp>
    </p:spTree>
    <p:extLst>
      <p:ext uri="{BB962C8B-B14F-4D97-AF65-F5344CB8AC3E}">
        <p14:creationId xmlns:p14="http://schemas.microsoft.com/office/powerpoint/2010/main" val="186641208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C2B675C-2DE8-1B7F-495E-1B26871E2891}"/>
              </a:ext>
            </a:extLst>
          </p:cNvPr>
          <p:cNvSpPr txBox="1"/>
          <p:nvPr/>
        </p:nvSpPr>
        <p:spPr>
          <a:xfrm>
            <a:off x="473696" y="1170636"/>
            <a:ext cx="12124046" cy="3562770"/>
          </a:xfrm>
          <a:prstGeom prst="rect">
            <a:avLst/>
          </a:prstGeom>
          <a:noFill/>
        </p:spPr>
        <p:txBody>
          <a:bodyPr wrap="square">
            <a:spAutoFit/>
          </a:bodyPr>
          <a:lstStyle/>
          <a:p>
            <a:pPr>
              <a:lnSpc>
                <a:spcPct val="150000"/>
              </a:lnSpc>
            </a:pPr>
            <a:r>
              <a:rPr lang="en-IN" sz="2000" b="1" dirty="0">
                <a:solidFill>
                  <a:srgbClr val="DAA600"/>
                </a:solidFill>
              </a:rPr>
              <a:t>When to Consider Using a Relational Database Instead</a:t>
            </a:r>
          </a:p>
          <a:p>
            <a:pPr>
              <a:lnSpc>
                <a:spcPct val="150000"/>
              </a:lnSpc>
            </a:pPr>
            <a:endParaRPr lang="en-IN" sz="2000" b="1" dirty="0">
              <a:solidFill>
                <a:srgbClr val="DAA600"/>
              </a:solidFill>
            </a:endParaRPr>
          </a:p>
          <a:p>
            <a:pPr>
              <a:lnSpc>
                <a:spcPct val="150000"/>
              </a:lnSpc>
              <a:buFont typeface="Arial" panose="020B0604020202020204" pitchFamily="34" charset="0"/>
              <a:buChar char="•"/>
            </a:pPr>
            <a:r>
              <a:rPr lang="en-IN" sz="1600" b="1" dirty="0">
                <a:solidFill>
                  <a:srgbClr val="032855"/>
                </a:solidFill>
              </a:rPr>
              <a:t>Complex data relationships:</a:t>
            </a:r>
            <a:r>
              <a:rPr lang="en-IN" sz="1600" dirty="0">
                <a:solidFill>
                  <a:srgbClr val="032855"/>
                </a:solidFill>
              </a:rPr>
              <a:t> If your data has complex relationships and requires intricate joins and aggregations, a relational database might be a better choice.</a:t>
            </a:r>
          </a:p>
          <a:p>
            <a:pPr>
              <a:lnSpc>
                <a:spcPct val="150000"/>
              </a:lnSpc>
              <a:buFont typeface="Arial" panose="020B0604020202020204" pitchFamily="34" charset="0"/>
              <a:buChar char="•"/>
            </a:pPr>
            <a:endParaRPr lang="en-IN" sz="1600" dirty="0">
              <a:solidFill>
                <a:srgbClr val="032855"/>
              </a:solidFill>
            </a:endParaRPr>
          </a:p>
          <a:p>
            <a:pPr>
              <a:lnSpc>
                <a:spcPct val="150000"/>
              </a:lnSpc>
              <a:buFont typeface="Arial" panose="020B0604020202020204" pitchFamily="34" charset="0"/>
              <a:buChar char="•"/>
            </a:pPr>
            <a:r>
              <a:rPr lang="en-IN" sz="1600" b="1" dirty="0">
                <a:solidFill>
                  <a:srgbClr val="032855"/>
                </a:solidFill>
              </a:rPr>
              <a:t>ACID compliance:</a:t>
            </a:r>
            <a:r>
              <a:rPr lang="en-IN" sz="1600" dirty="0">
                <a:solidFill>
                  <a:srgbClr val="032855"/>
                </a:solidFill>
              </a:rPr>
              <a:t> If strong consistency and atomicity are critical for your application, a relational database is generally the preferred option.</a:t>
            </a:r>
          </a:p>
          <a:p>
            <a:pPr>
              <a:lnSpc>
                <a:spcPct val="150000"/>
              </a:lnSpc>
              <a:buFont typeface="Arial" panose="020B0604020202020204" pitchFamily="34" charset="0"/>
              <a:buChar char="•"/>
            </a:pPr>
            <a:endParaRPr lang="en-IN" sz="1600" b="1" dirty="0">
              <a:solidFill>
                <a:srgbClr val="032855"/>
              </a:solidFill>
            </a:endParaRPr>
          </a:p>
          <a:p>
            <a:pPr>
              <a:lnSpc>
                <a:spcPct val="150000"/>
              </a:lnSpc>
              <a:buFont typeface="Arial" panose="020B0604020202020204" pitchFamily="34" charset="0"/>
              <a:buChar char="•"/>
            </a:pPr>
            <a:r>
              <a:rPr lang="en-IN" sz="1600" b="1" dirty="0">
                <a:solidFill>
                  <a:srgbClr val="032855"/>
                </a:solidFill>
              </a:rPr>
              <a:t>Legacy systems:</a:t>
            </a:r>
            <a:r>
              <a:rPr lang="en-IN" sz="1600" dirty="0">
                <a:solidFill>
                  <a:srgbClr val="032855"/>
                </a:solidFill>
              </a:rPr>
              <a:t> If you have existing systems that rely heavily on relational databases, it may be more cost-effective to continue using them rather than migrating to NoSQL</a:t>
            </a:r>
          </a:p>
        </p:txBody>
      </p:sp>
    </p:spTree>
    <p:extLst>
      <p:ext uri="{BB962C8B-B14F-4D97-AF65-F5344CB8AC3E}">
        <p14:creationId xmlns:p14="http://schemas.microsoft.com/office/powerpoint/2010/main" val="129966194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56A1088E-A841-64C2-1C89-96834F117A19}"/>
              </a:ext>
            </a:extLst>
          </p:cNvPr>
          <p:cNvGraphicFramePr>
            <a:graphicFrameLocks noGrp="1"/>
          </p:cNvGraphicFramePr>
          <p:nvPr>
            <p:extLst>
              <p:ext uri="{D42A27DB-BD31-4B8C-83A1-F6EECF244321}">
                <p14:modId xmlns:p14="http://schemas.microsoft.com/office/powerpoint/2010/main" val="2452810738"/>
              </p:ext>
            </p:extLst>
          </p:nvPr>
        </p:nvGraphicFramePr>
        <p:xfrm>
          <a:off x="1160373" y="1434304"/>
          <a:ext cx="9866631" cy="4966494"/>
        </p:xfrm>
        <a:graphic>
          <a:graphicData uri="http://schemas.openxmlformats.org/drawingml/2006/table">
            <a:tbl>
              <a:tblPr>
                <a:tableStyleId>{125E5076-3810-47DD-B79F-674D7AD40C01}</a:tableStyleId>
              </a:tblPr>
              <a:tblGrid>
                <a:gridCol w="3288877">
                  <a:extLst>
                    <a:ext uri="{9D8B030D-6E8A-4147-A177-3AD203B41FA5}">
                      <a16:colId xmlns:a16="http://schemas.microsoft.com/office/drawing/2014/main" val="2168815726"/>
                    </a:ext>
                  </a:extLst>
                </a:gridCol>
                <a:gridCol w="3288877">
                  <a:extLst>
                    <a:ext uri="{9D8B030D-6E8A-4147-A177-3AD203B41FA5}">
                      <a16:colId xmlns:a16="http://schemas.microsoft.com/office/drawing/2014/main" val="2135383754"/>
                    </a:ext>
                  </a:extLst>
                </a:gridCol>
                <a:gridCol w="3288877">
                  <a:extLst>
                    <a:ext uri="{9D8B030D-6E8A-4147-A177-3AD203B41FA5}">
                      <a16:colId xmlns:a16="http://schemas.microsoft.com/office/drawing/2014/main" val="223468014"/>
                    </a:ext>
                  </a:extLst>
                </a:gridCol>
              </a:tblGrid>
              <a:tr h="360015">
                <a:tc>
                  <a:txBody>
                    <a:bodyPr/>
                    <a:lstStyle/>
                    <a:p>
                      <a:pPr algn="ctr"/>
                      <a:r>
                        <a:rPr lang="en-IN" sz="1600" b="1"/>
                        <a:t>Criteria</a:t>
                      </a:r>
                    </a:p>
                  </a:txBody>
                  <a:tcPr marL="79115" marR="79115" marT="39558" marB="39558" anchor="ctr"/>
                </a:tc>
                <a:tc>
                  <a:txBody>
                    <a:bodyPr/>
                    <a:lstStyle/>
                    <a:p>
                      <a:pPr algn="ctr"/>
                      <a:r>
                        <a:rPr lang="en-IN" sz="1600" b="1" dirty="0"/>
                        <a:t>SQL</a:t>
                      </a:r>
                    </a:p>
                  </a:txBody>
                  <a:tcPr marL="79115" marR="79115" marT="39558" marB="39558" anchor="ctr"/>
                </a:tc>
                <a:tc>
                  <a:txBody>
                    <a:bodyPr/>
                    <a:lstStyle/>
                    <a:p>
                      <a:pPr algn="ctr"/>
                      <a:r>
                        <a:rPr lang="en-IN" sz="1600" b="1" dirty="0"/>
                        <a:t>NoSQL</a:t>
                      </a:r>
                    </a:p>
                  </a:txBody>
                  <a:tcPr marL="79115" marR="79115" marT="39558" marB="39558" anchor="ctr"/>
                </a:tc>
                <a:extLst>
                  <a:ext uri="{0D108BD9-81ED-4DB2-BD59-A6C34878D82A}">
                    <a16:rowId xmlns:a16="http://schemas.microsoft.com/office/drawing/2014/main" val="1069295072"/>
                  </a:ext>
                </a:extLst>
              </a:tr>
              <a:tr h="631836">
                <a:tc>
                  <a:txBody>
                    <a:bodyPr/>
                    <a:lstStyle/>
                    <a:p>
                      <a:pPr algn="ctr"/>
                      <a:r>
                        <a:rPr lang="en-IN" sz="1600" b="1"/>
                        <a:t>Data Model</a:t>
                      </a:r>
                      <a:endParaRPr lang="en-IN" sz="1600"/>
                    </a:p>
                  </a:txBody>
                  <a:tcPr marL="79115" marR="79115" marT="39558" marB="39558" anchor="ctr"/>
                </a:tc>
                <a:tc>
                  <a:txBody>
                    <a:bodyPr/>
                    <a:lstStyle/>
                    <a:p>
                      <a:pPr algn="ctr"/>
                      <a:r>
                        <a:rPr lang="en-IN" sz="1600" dirty="0"/>
                        <a:t>Relational (tables, rows, columns)</a:t>
                      </a:r>
                    </a:p>
                  </a:txBody>
                  <a:tcPr marL="79115" marR="79115" marT="39558" marB="39558" anchor="ctr"/>
                </a:tc>
                <a:tc>
                  <a:txBody>
                    <a:bodyPr/>
                    <a:lstStyle/>
                    <a:p>
                      <a:pPr algn="ctr"/>
                      <a:r>
                        <a:rPr lang="en-IN" sz="1600"/>
                        <a:t>Document, key-value, graph, wide-column</a:t>
                      </a:r>
                    </a:p>
                  </a:txBody>
                  <a:tcPr marL="79115" marR="79115" marT="39558" marB="39558" anchor="ctr"/>
                </a:tc>
                <a:extLst>
                  <a:ext uri="{0D108BD9-81ED-4DB2-BD59-A6C34878D82A}">
                    <a16:rowId xmlns:a16="http://schemas.microsoft.com/office/drawing/2014/main" val="3320291469"/>
                  </a:ext>
                </a:extLst>
              </a:tr>
              <a:tr h="631836">
                <a:tc>
                  <a:txBody>
                    <a:bodyPr/>
                    <a:lstStyle/>
                    <a:p>
                      <a:pPr algn="ctr"/>
                      <a:r>
                        <a:rPr lang="en-IN" sz="1600" b="1"/>
                        <a:t>Schema</a:t>
                      </a:r>
                      <a:endParaRPr lang="en-IN" sz="1600"/>
                    </a:p>
                  </a:txBody>
                  <a:tcPr marL="79115" marR="79115" marT="39558" marB="39558" anchor="ctr"/>
                </a:tc>
                <a:tc>
                  <a:txBody>
                    <a:bodyPr/>
                    <a:lstStyle/>
                    <a:p>
                      <a:pPr algn="ctr"/>
                      <a:r>
                        <a:rPr lang="en-IN" sz="1600"/>
                        <a:t>Fixed schema</a:t>
                      </a:r>
                    </a:p>
                  </a:txBody>
                  <a:tcPr marL="79115" marR="79115" marT="39558" marB="39558" anchor="ctr"/>
                </a:tc>
                <a:tc>
                  <a:txBody>
                    <a:bodyPr/>
                    <a:lstStyle/>
                    <a:p>
                      <a:pPr algn="ctr"/>
                      <a:r>
                        <a:rPr lang="en-IN" sz="1600" dirty="0"/>
                        <a:t>Schema-less or dynamically-</a:t>
                      </a:r>
                      <a:r>
                        <a:rPr lang="en-IN" sz="1600" dirty="0" err="1"/>
                        <a:t>schema'd</a:t>
                      </a:r>
                      <a:endParaRPr lang="en-IN" sz="1600" dirty="0"/>
                    </a:p>
                  </a:txBody>
                  <a:tcPr marL="79115" marR="79115" marT="39558" marB="39558" anchor="ctr"/>
                </a:tc>
                <a:extLst>
                  <a:ext uri="{0D108BD9-81ED-4DB2-BD59-A6C34878D82A}">
                    <a16:rowId xmlns:a16="http://schemas.microsoft.com/office/drawing/2014/main" val="3124345249"/>
                  </a:ext>
                </a:extLst>
              </a:tr>
              <a:tr h="631836">
                <a:tc>
                  <a:txBody>
                    <a:bodyPr/>
                    <a:lstStyle/>
                    <a:p>
                      <a:pPr algn="ctr"/>
                      <a:r>
                        <a:rPr lang="en-IN" sz="1600" b="1"/>
                        <a:t>Scalability</a:t>
                      </a:r>
                      <a:endParaRPr lang="en-IN" sz="1600"/>
                    </a:p>
                  </a:txBody>
                  <a:tcPr marL="79115" marR="79115" marT="39558" marB="39558" anchor="ctr"/>
                </a:tc>
                <a:tc>
                  <a:txBody>
                    <a:bodyPr/>
                    <a:lstStyle/>
                    <a:p>
                      <a:pPr algn="ctr"/>
                      <a:r>
                        <a:rPr lang="en-IN" sz="1600" dirty="0"/>
                        <a:t>Vertical scaling (adding hardware to a single server)</a:t>
                      </a:r>
                    </a:p>
                  </a:txBody>
                  <a:tcPr marL="79115" marR="79115" marT="39558" marB="39558" anchor="ctr"/>
                </a:tc>
                <a:tc>
                  <a:txBody>
                    <a:bodyPr/>
                    <a:lstStyle/>
                    <a:p>
                      <a:pPr algn="ctr"/>
                      <a:r>
                        <a:rPr lang="en-IN" sz="1600"/>
                        <a:t>Horizontal scaling (adding more servers)</a:t>
                      </a:r>
                    </a:p>
                  </a:txBody>
                  <a:tcPr marL="79115" marR="79115" marT="39558" marB="39558" anchor="ctr"/>
                </a:tc>
                <a:extLst>
                  <a:ext uri="{0D108BD9-81ED-4DB2-BD59-A6C34878D82A}">
                    <a16:rowId xmlns:a16="http://schemas.microsoft.com/office/drawing/2014/main" val="3514791685"/>
                  </a:ext>
                </a:extLst>
              </a:tr>
              <a:tr h="903657">
                <a:tc>
                  <a:txBody>
                    <a:bodyPr/>
                    <a:lstStyle/>
                    <a:p>
                      <a:pPr algn="ctr"/>
                      <a:r>
                        <a:rPr lang="en-IN" sz="1600" b="1"/>
                        <a:t>Performance</a:t>
                      </a:r>
                      <a:endParaRPr lang="en-IN" sz="1600"/>
                    </a:p>
                  </a:txBody>
                  <a:tcPr marL="79115" marR="79115" marT="39558" marB="39558" anchor="ctr"/>
                </a:tc>
                <a:tc>
                  <a:txBody>
                    <a:bodyPr/>
                    <a:lstStyle/>
                    <a:p>
                      <a:pPr algn="ctr"/>
                      <a:r>
                        <a:rPr lang="en-IN" sz="1600"/>
                        <a:t>Generally good for structured data and complex queries</a:t>
                      </a:r>
                    </a:p>
                  </a:txBody>
                  <a:tcPr marL="79115" marR="79115" marT="39558" marB="39558" anchor="ctr"/>
                </a:tc>
                <a:tc>
                  <a:txBody>
                    <a:bodyPr/>
                    <a:lstStyle/>
                    <a:p>
                      <a:pPr algn="ctr"/>
                      <a:r>
                        <a:rPr lang="en-IN" sz="1600" dirty="0"/>
                        <a:t>Excellent for unstructured data and simple queries, but may vary depending on specific NoSQL type</a:t>
                      </a:r>
                    </a:p>
                  </a:txBody>
                  <a:tcPr marL="79115" marR="79115" marT="39558" marB="39558" anchor="ctr"/>
                </a:tc>
                <a:extLst>
                  <a:ext uri="{0D108BD9-81ED-4DB2-BD59-A6C34878D82A}">
                    <a16:rowId xmlns:a16="http://schemas.microsoft.com/office/drawing/2014/main" val="981335542"/>
                  </a:ext>
                </a:extLst>
              </a:tr>
              <a:tr h="903657">
                <a:tc>
                  <a:txBody>
                    <a:bodyPr/>
                    <a:lstStyle/>
                    <a:p>
                      <a:pPr algn="ctr"/>
                      <a:r>
                        <a:rPr lang="en-IN" sz="1600" b="1"/>
                        <a:t>Consistency</a:t>
                      </a:r>
                      <a:endParaRPr lang="en-IN" sz="1600"/>
                    </a:p>
                  </a:txBody>
                  <a:tcPr marL="79115" marR="79115" marT="39558" marB="39558" anchor="ctr"/>
                </a:tc>
                <a:tc>
                  <a:txBody>
                    <a:bodyPr/>
                    <a:lstStyle/>
                    <a:p>
                      <a:pPr algn="ctr"/>
                      <a:r>
                        <a:rPr lang="en-IN" sz="1600"/>
                        <a:t>Strong consistency (ACID properties)</a:t>
                      </a:r>
                    </a:p>
                  </a:txBody>
                  <a:tcPr marL="79115" marR="79115" marT="39558" marB="39558" anchor="ctr"/>
                </a:tc>
                <a:tc>
                  <a:txBody>
                    <a:bodyPr/>
                    <a:lstStyle/>
                    <a:p>
                      <a:pPr algn="ctr"/>
                      <a:r>
                        <a:rPr lang="en-IN" sz="1600"/>
                        <a:t>Varies depending on the NoSQL type (eventual consistency, weak consistency)</a:t>
                      </a:r>
                    </a:p>
                  </a:txBody>
                  <a:tcPr marL="79115" marR="79115" marT="39558" marB="39558" anchor="ctr"/>
                </a:tc>
                <a:extLst>
                  <a:ext uri="{0D108BD9-81ED-4DB2-BD59-A6C34878D82A}">
                    <a16:rowId xmlns:a16="http://schemas.microsoft.com/office/drawing/2014/main" val="307268150"/>
                  </a:ext>
                </a:extLst>
              </a:tr>
              <a:tr h="903657">
                <a:tc>
                  <a:txBody>
                    <a:bodyPr/>
                    <a:lstStyle/>
                    <a:p>
                      <a:pPr algn="ctr"/>
                      <a:r>
                        <a:rPr lang="en-IN" sz="1600" b="1"/>
                        <a:t>Use Cases</a:t>
                      </a:r>
                      <a:endParaRPr lang="en-IN" sz="1600"/>
                    </a:p>
                  </a:txBody>
                  <a:tcPr marL="79115" marR="79115" marT="39558" marB="39558" anchor="ctr"/>
                </a:tc>
                <a:tc>
                  <a:txBody>
                    <a:bodyPr/>
                    <a:lstStyle/>
                    <a:p>
                      <a:pPr algn="ctr"/>
                      <a:r>
                        <a:rPr lang="en-IN" sz="1600"/>
                        <a:t>Business applications, data warehousing, OLTP (Online Transaction Processing)</a:t>
                      </a:r>
                    </a:p>
                  </a:txBody>
                  <a:tcPr marL="79115" marR="79115" marT="39558" marB="39558" anchor="ctr"/>
                </a:tc>
                <a:tc>
                  <a:txBody>
                    <a:bodyPr/>
                    <a:lstStyle/>
                    <a:p>
                      <a:pPr algn="ctr"/>
                      <a:r>
                        <a:rPr lang="en-IN" sz="1600" dirty="0"/>
                        <a:t>Content management systems, mobile apps, IoT, real-time analytics</a:t>
                      </a:r>
                    </a:p>
                  </a:txBody>
                  <a:tcPr marL="79115" marR="79115" marT="39558" marB="39558" anchor="ctr"/>
                </a:tc>
                <a:extLst>
                  <a:ext uri="{0D108BD9-81ED-4DB2-BD59-A6C34878D82A}">
                    <a16:rowId xmlns:a16="http://schemas.microsoft.com/office/drawing/2014/main" val="51978217"/>
                  </a:ext>
                </a:extLst>
              </a:tr>
            </a:tbl>
          </a:graphicData>
        </a:graphic>
      </p:graphicFrame>
      <p:sp>
        <p:nvSpPr>
          <p:cNvPr id="4" name="TextBox 3">
            <a:extLst>
              <a:ext uri="{FF2B5EF4-FFF2-40B4-BE49-F238E27FC236}">
                <a16:creationId xmlns:a16="http://schemas.microsoft.com/office/drawing/2014/main" id="{0FBEDE3A-7263-010E-B15A-29DC3556B8CC}"/>
              </a:ext>
            </a:extLst>
          </p:cNvPr>
          <p:cNvSpPr txBox="1"/>
          <p:nvPr/>
        </p:nvSpPr>
        <p:spPr>
          <a:xfrm>
            <a:off x="3513134" y="471344"/>
            <a:ext cx="5161108" cy="461665"/>
          </a:xfrm>
          <a:prstGeom prst="rect">
            <a:avLst/>
          </a:prstGeom>
          <a:noFill/>
        </p:spPr>
        <p:txBody>
          <a:bodyPr wrap="square">
            <a:spAutoFit/>
          </a:bodyPr>
          <a:lstStyle/>
          <a:p>
            <a:r>
              <a:rPr lang="en-IN" sz="2400" b="1" dirty="0">
                <a:solidFill>
                  <a:srgbClr val="032855"/>
                </a:solidFill>
              </a:rPr>
              <a:t>SQL vs. NoSQL: A Comparative Analysis</a:t>
            </a:r>
          </a:p>
        </p:txBody>
      </p:sp>
    </p:spTree>
    <p:extLst>
      <p:ext uri="{BB962C8B-B14F-4D97-AF65-F5344CB8AC3E}">
        <p14:creationId xmlns:p14="http://schemas.microsoft.com/office/powerpoint/2010/main" val="374595371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38B678-DB07-6715-2CBF-BED2F2523C0E}"/>
              </a:ext>
            </a:extLst>
          </p:cNvPr>
          <p:cNvSpPr txBox="1"/>
          <p:nvPr/>
        </p:nvSpPr>
        <p:spPr>
          <a:xfrm>
            <a:off x="245096" y="612743"/>
            <a:ext cx="11642103" cy="5594096"/>
          </a:xfrm>
          <a:prstGeom prst="rect">
            <a:avLst/>
          </a:prstGeom>
          <a:noFill/>
        </p:spPr>
        <p:txBody>
          <a:bodyPr wrap="square">
            <a:spAutoFit/>
          </a:bodyPr>
          <a:lstStyle/>
          <a:p>
            <a:pPr>
              <a:lnSpc>
                <a:spcPct val="150000"/>
              </a:lnSpc>
            </a:pPr>
            <a:r>
              <a:rPr lang="en-IN" sz="1600" b="1" dirty="0">
                <a:solidFill>
                  <a:srgbClr val="FFC000"/>
                </a:solidFill>
                <a:highlight>
                  <a:srgbClr val="032855"/>
                </a:highlight>
              </a:rPr>
              <a:t>When to Use SQL:</a:t>
            </a:r>
          </a:p>
          <a:p>
            <a:pPr>
              <a:lnSpc>
                <a:spcPct val="150000"/>
              </a:lnSpc>
              <a:buFont typeface="Arial" panose="020B0604020202020204" pitchFamily="34" charset="0"/>
              <a:buChar char="•"/>
            </a:pPr>
            <a:endParaRPr lang="en-IN" sz="1600" b="1" dirty="0">
              <a:solidFill>
                <a:srgbClr val="032855"/>
              </a:solidFill>
            </a:endParaRPr>
          </a:p>
          <a:p>
            <a:pPr>
              <a:lnSpc>
                <a:spcPct val="150000"/>
              </a:lnSpc>
              <a:buFont typeface="Arial" panose="020B0604020202020204" pitchFamily="34" charset="0"/>
              <a:buChar char="•"/>
            </a:pPr>
            <a:r>
              <a:rPr lang="en-IN" sz="1600" b="1" dirty="0">
                <a:solidFill>
                  <a:srgbClr val="032855"/>
                </a:solidFill>
              </a:rPr>
              <a:t>Structured data:</a:t>
            </a:r>
            <a:r>
              <a:rPr lang="en-IN" sz="1600" dirty="0">
                <a:solidFill>
                  <a:srgbClr val="032855"/>
                </a:solidFill>
              </a:rPr>
              <a:t> When you have well-defined data with clear relationships between entities.</a:t>
            </a:r>
          </a:p>
          <a:p>
            <a:pPr>
              <a:lnSpc>
                <a:spcPct val="150000"/>
              </a:lnSpc>
              <a:buFont typeface="Arial" panose="020B0604020202020204" pitchFamily="34" charset="0"/>
              <a:buChar char="•"/>
            </a:pPr>
            <a:r>
              <a:rPr lang="en-IN" sz="1600" b="1" dirty="0">
                <a:solidFill>
                  <a:srgbClr val="032855"/>
                </a:solidFill>
              </a:rPr>
              <a:t>Complex queries:</a:t>
            </a:r>
            <a:r>
              <a:rPr lang="en-IN" sz="1600" dirty="0">
                <a:solidFill>
                  <a:srgbClr val="032855"/>
                </a:solidFill>
              </a:rPr>
              <a:t> When you need to perform complex joins, aggregations, or subqueries.</a:t>
            </a:r>
          </a:p>
          <a:p>
            <a:pPr>
              <a:lnSpc>
                <a:spcPct val="150000"/>
              </a:lnSpc>
              <a:buFont typeface="Arial" panose="020B0604020202020204" pitchFamily="34" charset="0"/>
              <a:buChar char="•"/>
            </a:pPr>
            <a:r>
              <a:rPr lang="en-IN" sz="1600" b="1" dirty="0">
                <a:solidFill>
                  <a:srgbClr val="032855"/>
                </a:solidFill>
              </a:rPr>
              <a:t>ACID compliance:</a:t>
            </a:r>
            <a:r>
              <a:rPr lang="en-IN" sz="1600" dirty="0">
                <a:solidFill>
                  <a:srgbClr val="032855"/>
                </a:solidFill>
              </a:rPr>
              <a:t> When you require strong consistency and atomicity for transactions.</a:t>
            </a:r>
          </a:p>
          <a:p>
            <a:pPr>
              <a:lnSpc>
                <a:spcPct val="150000"/>
              </a:lnSpc>
              <a:buFont typeface="Arial" panose="020B0604020202020204" pitchFamily="34" charset="0"/>
              <a:buChar char="•"/>
            </a:pPr>
            <a:r>
              <a:rPr lang="en-IN" sz="1600" b="1" dirty="0">
                <a:solidFill>
                  <a:srgbClr val="032855"/>
                </a:solidFill>
              </a:rPr>
              <a:t>Data warehousing:</a:t>
            </a:r>
            <a:r>
              <a:rPr lang="en-IN" sz="1600" dirty="0">
                <a:solidFill>
                  <a:srgbClr val="032855"/>
                </a:solidFill>
              </a:rPr>
              <a:t> For storing and analyzing large datasets.</a:t>
            </a:r>
          </a:p>
          <a:p>
            <a:pPr>
              <a:lnSpc>
                <a:spcPct val="150000"/>
              </a:lnSpc>
            </a:pPr>
            <a:endParaRPr lang="en-IN" sz="1600" b="1" dirty="0">
              <a:solidFill>
                <a:srgbClr val="032855"/>
              </a:solidFill>
            </a:endParaRPr>
          </a:p>
          <a:p>
            <a:pPr>
              <a:lnSpc>
                <a:spcPct val="150000"/>
              </a:lnSpc>
            </a:pPr>
            <a:endParaRPr lang="en-IN" sz="1600" b="1" dirty="0">
              <a:solidFill>
                <a:srgbClr val="032855"/>
              </a:solidFill>
            </a:endParaRPr>
          </a:p>
          <a:p>
            <a:pPr>
              <a:lnSpc>
                <a:spcPct val="150000"/>
              </a:lnSpc>
            </a:pPr>
            <a:endParaRPr lang="en-IN" sz="1600" b="1" dirty="0">
              <a:solidFill>
                <a:srgbClr val="032855"/>
              </a:solidFill>
            </a:endParaRPr>
          </a:p>
          <a:p>
            <a:pPr>
              <a:lnSpc>
                <a:spcPct val="150000"/>
              </a:lnSpc>
            </a:pPr>
            <a:r>
              <a:rPr lang="en-IN" sz="1600" b="1" dirty="0">
                <a:solidFill>
                  <a:srgbClr val="FFC000"/>
                </a:solidFill>
                <a:highlight>
                  <a:srgbClr val="032855"/>
                </a:highlight>
              </a:rPr>
              <a:t>When to Use NoSQL:</a:t>
            </a:r>
          </a:p>
          <a:p>
            <a:pPr>
              <a:lnSpc>
                <a:spcPct val="150000"/>
              </a:lnSpc>
              <a:buFont typeface="Arial" panose="020B0604020202020204" pitchFamily="34" charset="0"/>
              <a:buChar char="•"/>
            </a:pPr>
            <a:endParaRPr lang="en-IN" sz="1600" b="1" dirty="0">
              <a:solidFill>
                <a:srgbClr val="032855"/>
              </a:solidFill>
            </a:endParaRPr>
          </a:p>
          <a:p>
            <a:pPr>
              <a:lnSpc>
                <a:spcPct val="150000"/>
              </a:lnSpc>
              <a:buFont typeface="Arial" panose="020B0604020202020204" pitchFamily="34" charset="0"/>
              <a:buChar char="•"/>
            </a:pPr>
            <a:r>
              <a:rPr lang="en-IN" sz="1600" b="1" dirty="0">
                <a:solidFill>
                  <a:srgbClr val="032855"/>
                </a:solidFill>
              </a:rPr>
              <a:t>Unstructured or semi-structured data:</a:t>
            </a:r>
            <a:r>
              <a:rPr lang="en-IN" sz="1600" dirty="0">
                <a:solidFill>
                  <a:srgbClr val="032855"/>
                </a:solidFill>
              </a:rPr>
              <a:t> When your data doesn't fit neatly into a relational model.</a:t>
            </a:r>
          </a:p>
          <a:p>
            <a:pPr>
              <a:lnSpc>
                <a:spcPct val="150000"/>
              </a:lnSpc>
              <a:buFont typeface="Arial" panose="020B0604020202020204" pitchFamily="34" charset="0"/>
              <a:buChar char="•"/>
            </a:pPr>
            <a:r>
              <a:rPr lang="en-IN" sz="1600" b="1" dirty="0">
                <a:solidFill>
                  <a:srgbClr val="032855"/>
                </a:solidFill>
              </a:rPr>
              <a:t>High scalability:</a:t>
            </a:r>
            <a:r>
              <a:rPr lang="en-IN" sz="1600" dirty="0">
                <a:solidFill>
                  <a:srgbClr val="032855"/>
                </a:solidFill>
              </a:rPr>
              <a:t> When you need to handle large volumes of data and high traffic.</a:t>
            </a:r>
          </a:p>
          <a:p>
            <a:pPr>
              <a:lnSpc>
                <a:spcPct val="150000"/>
              </a:lnSpc>
              <a:buFont typeface="Arial" panose="020B0604020202020204" pitchFamily="34" charset="0"/>
              <a:buChar char="•"/>
            </a:pPr>
            <a:r>
              <a:rPr lang="en-IN" sz="1600" b="1" dirty="0">
                <a:solidFill>
                  <a:srgbClr val="032855"/>
                </a:solidFill>
              </a:rPr>
              <a:t>Flexibility:</a:t>
            </a:r>
            <a:r>
              <a:rPr lang="en-IN" sz="1600" dirty="0">
                <a:solidFill>
                  <a:srgbClr val="032855"/>
                </a:solidFill>
              </a:rPr>
              <a:t> When your data requirements are likely to change over time.</a:t>
            </a:r>
          </a:p>
          <a:p>
            <a:pPr>
              <a:lnSpc>
                <a:spcPct val="150000"/>
              </a:lnSpc>
              <a:buFont typeface="Arial" panose="020B0604020202020204" pitchFamily="34" charset="0"/>
              <a:buChar char="•"/>
            </a:pPr>
            <a:r>
              <a:rPr lang="en-IN" sz="1600" b="1" dirty="0">
                <a:solidFill>
                  <a:srgbClr val="032855"/>
                </a:solidFill>
              </a:rPr>
              <a:t>Real-time analytics:</a:t>
            </a:r>
            <a:r>
              <a:rPr lang="en-IN" sz="1600" dirty="0">
                <a:solidFill>
                  <a:srgbClr val="032855"/>
                </a:solidFill>
              </a:rPr>
              <a:t> For processing and analyzing data in real time</a:t>
            </a:r>
          </a:p>
        </p:txBody>
      </p:sp>
    </p:spTree>
    <p:extLst>
      <p:ext uri="{BB962C8B-B14F-4D97-AF65-F5344CB8AC3E}">
        <p14:creationId xmlns:p14="http://schemas.microsoft.com/office/powerpoint/2010/main" val="206397300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CB718F06-F083-16A3-399D-A3C3F75EB9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75891" y="497870"/>
            <a:ext cx="4440217" cy="118952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41B43993-9B47-E6D4-C79E-28507B1316C3}"/>
              </a:ext>
            </a:extLst>
          </p:cNvPr>
          <p:cNvSpPr txBox="1"/>
          <p:nvPr/>
        </p:nvSpPr>
        <p:spPr>
          <a:xfrm>
            <a:off x="469376" y="2365568"/>
            <a:ext cx="11253248" cy="2819362"/>
          </a:xfrm>
          <a:prstGeom prst="rect">
            <a:avLst/>
          </a:prstGeom>
          <a:noFill/>
        </p:spPr>
        <p:txBody>
          <a:bodyPr wrap="square">
            <a:spAutoFit/>
          </a:bodyPr>
          <a:lstStyle/>
          <a:p>
            <a:pPr>
              <a:lnSpc>
                <a:spcPct val="150000"/>
              </a:lnSpc>
            </a:pPr>
            <a:r>
              <a:rPr lang="en-IN" sz="2400" b="1" dirty="0">
                <a:solidFill>
                  <a:schemeClr val="accent6">
                    <a:lumMod val="75000"/>
                  </a:schemeClr>
                </a:solidFill>
              </a:rPr>
              <a:t>What is MongoDB?</a:t>
            </a:r>
          </a:p>
          <a:p>
            <a:pPr>
              <a:lnSpc>
                <a:spcPct val="150000"/>
              </a:lnSpc>
            </a:pPr>
            <a:endParaRPr lang="en-IN" sz="2400" b="1" dirty="0">
              <a:solidFill>
                <a:schemeClr val="accent6">
                  <a:lumMod val="75000"/>
                </a:schemeClr>
              </a:solidFill>
            </a:endParaRPr>
          </a:p>
          <a:p>
            <a:pPr>
              <a:lnSpc>
                <a:spcPct val="150000"/>
              </a:lnSpc>
            </a:pPr>
            <a:r>
              <a:rPr lang="en-IN" dirty="0">
                <a:solidFill>
                  <a:srgbClr val="24343F"/>
                </a:solidFill>
              </a:rPr>
              <a:t>MongoDB is a </a:t>
            </a:r>
            <a:r>
              <a:rPr lang="en-IN" b="1" dirty="0">
                <a:solidFill>
                  <a:srgbClr val="24343F"/>
                </a:solidFill>
              </a:rPr>
              <a:t>document-oriented NoSQL database</a:t>
            </a:r>
            <a:r>
              <a:rPr lang="en-IN" dirty="0">
                <a:solidFill>
                  <a:srgbClr val="24343F"/>
                </a:solidFill>
              </a:rPr>
              <a:t> designed to store and manage large amounts of unstructured data. Unlike traditional relational databases that use tables and rows, MongoDB stores data in flexible, JSON-like documents. These documents can vary in structure and are grouped into collections, making MongoDB highly scalable and adaptable to various types of data</a:t>
            </a:r>
          </a:p>
        </p:txBody>
      </p:sp>
    </p:spTree>
    <p:extLst>
      <p:ext uri="{BB962C8B-B14F-4D97-AF65-F5344CB8AC3E}">
        <p14:creationId xmlns:p14="http://schemas.microsoft.com/office/powerpoint/2010/main" val="48593712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27C6BA5-53C8-F38B-1F84-9703C70B4EE9}"/>
              </a:ext>
            </a:extLst>
          </p:cNvPr>
          <p:cNvSpPr txBox="1"/>
          <p:nvPr/>
        </p:nvSpPr>
        <p:spPr>
          <a:xfrm>
            <a:off x="1046376" y="1517715"/>
            <a:ext cx="10689996" cy="2761012"/>
          </a:xfrm>
          <a:prstGeom prst="rect">
            <a:avLst/>
          </a:prstGeom>
          <a:noFill/>
        </p:spPr>
        <p:txBody>
          <a:bodyPr wrap="square">
            <a:spAutoFit/>
          </a:bodyPr>
          <a:lstStyle/>
          <a:p>
            <a:pPr marL="469900" marR="5080" lvl="2">
              <a:lnSpc>
                <a:spcPts val="1600"/>
              </a:lnSpc>
              <a:spcBef>
                <a:spcPts val="215"/>
              </a:spcBef>
            </a:pPr>
            <a:endParaRPr lang="en-US" sz="1800" dirty="0">
              <a:latin typeface="Arial MT"/>
              <a:cs typeface="Arial MT"/>
            </a:endParaRPr>
          </a:p>
          <a:p>
            <a:pPr marL="755650" marR="5080" lvl="2" indent="-285750">
              <a:lnSpc>
                <a:spcPts val="1600"/>
              </a:lnSpc>
              <a:spcBef>
                <a:spcPts val="215"/>
              </a:spcBef>
              <a:buFont typeface="Arial" panose="020B0604020202020204" pitchFamily="34" charset="0"/>
              <a:buChar char="•"/>
            </a:pPr>
            <a:r>
              <a:rPr lang="en-US" sz="1800" dirty="0">
                <a:latin typeface="Arial MT"/>
                <a:cs typeface="Arial MT"/>
              </a:rPr>
              <a:t>Mongo :-  Mongo is the command-line shell that connects to a specific instance of </a:t>
            </a:r>
            <a:r>
              <a:rPr lang="en-US" sz="1800" dirty="0" err="1">
                <a:latin typeface="Arial MT"/>
                <a:cs typeface="Arial MT"/>
              </a:rPr>
              <a:t>mongod</a:t>
            </a:r>
            <a:r>
              <a:rPr lang="en-US" sz="1800" dirty="0">
                <a:latin typeface="Arial MT"/>
                <a:cs typeface="Arial MT"/>
              </a:rPr>
              <a:t>. it helps to connect the local host as port no 27017.    </a:t>
            </a:r>
          </a:p>
          <a:p>
            <a:pPr marL="755650" marR="5080" lvl="2" indent="-285750">
              <a:lnSpc>
                <a:spcPts val="1600"/>
              </a:lnSpc>
              <a:spcBef>
                <a:spcPts val="215"/>
              </a:spcBef>
              <a:buFont typeface="Arial" panose="020B0604020202020204" pitchFamily="34" charset="0"/>
              <a:buChar char="•"/>
            </a:pPr>
            <a:endParaRPr lang="en-US" sz="1800" dirty="0">
              <a:latin typeface="Arial MT"/>
              <a:cs typeface="Arial MT"/>
            </a:endParaRPr>
          </a:p>
          <a:p>
            <a:pPr marL="755650" marR="5080" lvl="2" indent="-285750">
              <a:lnSpc>
                <a:spcPts val="1600"/>
              </a:lnSpc>
              <a:spcBef>
                <a:spcPts val="215"/>
              </a:spcBef>
              <a:buFont typeface="Arial" panose="020B0604020202020204" pitchFamily="34" charset="0"/>
              <a:buChar char="•"/>
            </a:pPr>
            <a:r>
              <a:rPr lang="en-US" sz="1800" dirty="0" err="1">
                <a:latin typeface="Arial MT"/>
                <a:cs typeface="Arial MT"/>
              </a:rPr>
              <a:t>Mongod</a:t>
            </a:r>
            <a:r>
              <a:rPr lang="en-US" sz="1800" dirty="0">
                <a:latin typeface="Arial MT"/>
                <a:cs typeface="Arial MT"/>
              </a:rPr>
              <a:t>:- </a:t>
            </a:r>
            <a:r>
              <a:rPr lang="en-US" sz="1800" dirty="0" err="1">
                <a:latin typeface="Arial MT"/>
                <a:cs typeface="Arial MT"/>
              </a:rPr>
              <a:t>Mongod</a:t>
            </a:r>
            <a:r>
              <a:rPr lang="en-US" sz="1800" dirty="0">
                <a:latin typeface="Arial MT"/>
                <a:cs typeface="Arial MT"/>
              </a:rPr>
              <a:t> handles data requests, manages data access, and performs background management operations.</a:t>
            </a:r>
          </a:p>
          <a:p>
            <a:pPr marL="755650" marR="5080" lvl="2" indent="-285750">
              <a:lnSpc>
                <a:spcPts val="1600"/>
              </a:lnSpc>
              <a:spcBef>
                <a:spcPts val="215"/>
              </a:spcBef>
              <a:buFont typeface="Arial" panose="020B0604020202020204" pitchFamily="34" charset="0"/>
              <a:buChar char="•"/>
            </a:pPr>
            <a:endParaRPr lang="en-US" sz="1800" dirty="0">
              <a:latin typeface="Arial MT"/>
              <a:cs typeface="Arial MT"/>
            </a:endParaRPr>
          </a:p>
          <a:p>
            <a:pPr marL="755650" marR="5080" lvl="2" indent="-285750">
              <a:lnSpc>
                <a:spcPts val="1600"/>
              </a:lnSpc>
              <a:spcBef>
                <a:spcPts val="215"/>
              </a:spcBef>
              <a:buFont typeface="Arial" panose="020B0604020202020204" pitchFamily="34" charset="0"/>
              <a:buChar char="•"/>
            </a:pPr>
            <a:r>
              <a:rPr lang="en-US" sz="1800" dirty="0">
                <a:latin typeface="Arial MT"/>
                <a:cs typeface="Arial MT"/>
              </a:rPr>
              <a:t>Mongos:- Provide an interface between the client application and the sharded cluster.       </a:t>
            </a:r>
          </a:p>
          <a:p>
            <a:pPr marL="755650" marR="5080" lvl="2" indent="-285750">
              <a:lnSpc>
                <a:spcPts val="1600"/>
              </a:lnSpc>
              <a:spcBef>
                <a:spcPts val="215"/>
              </a:spcBef>
              <a:buFont typeface="Arial" panose="020B0604020202020204" pitchFamily="34" charset="0"/>
              <a:buChar char="•"/>
            </a:pPr>
            <a:endParaRPr lang="en-US" sz="1800" dirty="0">
              <a:latin typeface="Arial MT"/>
              <a:cs typeface="Arial MT"/>
            </a:endParaRPr>
          </a:p>
          <a:p>
            <a:pPr marL="755650" marR="5080" lvl="2" indent="-285750">
              <a:lnSpc>
                <a:spcPts val="1600"/>
              </a:lnSpc>
              <a:spcBef>
                <a:spcPts val="215"/>
              </a:spcBef>
              <a:buFont typeface="Arial" panose="020B0604020202020204" pitchFamily="34" charset="0"/>
              <a:buChar char="•"/>
            </a:pPr>
            <a:r>
              <a:rPr lang="en-US" sz="1800" dirty="0" err="1">
                <a:latin typeface="Arial MT"/>
                <a:cs typeface="Arial MT"/>
              </a:rPr>
              <a:t>Mongosh</a:t>
            </a:r>
            <a:r>
              <a:rPr lang="en-US" sz="1800" dirty="0">
                <a:latin typeface="Arial MT"/>
                <a:cs typeface="Arial MT"/>
              </a:rPr>
              <a:t>:- it provides a fully functional JavaScript and </a:t>
            </a:r>
            <a:r>
              <a:rPr lang="en-US" sz="1800" dirty="0" err="1">
                <a:latin typeface="Arial MT"/>
                <a:cs typeface="Arial MT"/>
              </a:rPr>
              <a:t>nodejs</a:t>
            </a:r>
            <a:r>
              <a:rPr lang="en-US" sz="1800" dirty="0">
                <a:latin typeface="Arial MT"/>
                <a:cs typeface="Arial MT"/>
              </a:rPr>
              <a:t> environment for interacting with Mongo DB Development.                                       </a:t>
            </a:r>
          </a:p>
          <a:p>
            <a:pPr marL="469900" marR="5080" lvl="2">
              <a:lnSpc>
                <a:spcPts val="1600"/>
              </a:lnSpc>
              <a:spcBef>
                <a:spcPts val="215"/>
              </a:spcBef>
            </a:pPr>
            <a:endParaRPr lang="en-US" sz="1800" dirty="0">
              <a:latin typeface="Arial MT"/>
              <a:cs typeface="Arial MT"/>
            </a:endParaRPr>
          </a:p>
        </p:txBody>
      </p:sp>
      <p:pic>
        <p:nvPicPr>
          <p:cNvPr id="2" name="Picture 2">
            <a:extLst>
              <a:ext uri="{FF2B5EF4-FFF2-40B4-BE49-F238E27FC236}">
                <a16:creationId xmlns:a16="http://schemas.microsoft.com/office/drawing/2014/main" id="{07A0AE9F-0938-6E32-B3F9-8D3C3B08F4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77071" y="6116247"/>
            <a:ext cx="2188188" cy="5862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573964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0872E33-0130-5C4D-CD0A-C8A5E592E473}"/>
              </a:ext>
            </a:extLst>
          </p:cNvPr>
          <p:cNvSpPr txBox="1"/>
          <p:nvPr/>
        </p:nvSpPr>
        <p:spPr>
          <a:xfrm>
            <a:off x="411637" y="443061"/>
            <a:ext cx="11368726" cy="3847207"/>
          </a:xfrm>
          <a:prstGeom prst="rect">
            <a:avLst/>
          </a:prstGeom>
          <a:noFill/>
        </p:spPr>
        <p:txBody>
          <a:bodyPr wrap="square">
            <a:spAutoFit/>
          </a:bodyPr>
          <a:lstStyle/>
          <a:p>
            <a:r>
              <a:rPr lang="en-IN" sz="2000" b="1" dirty="0">
                <a:solidFill>
                  <a:schemeClr val="accent6">
                    <a:lumMod val="50000"/>
                  </a:schemeClr>
                </a:solidFill>
              </a:rPr>
              <a:t>Key Features of MongoDB</a:t>
            </a:r>
          </a:p>
          <a:p>
            <a:pPr marL="285750" indent="-285750">
              <a:buFont typeface="Wingdings" panose="05000000000000000000" pitchFamily="2" charset="2"/>
              <a:buChar char="Ø"/>
            </a:pPr>
            <a:endParaRPr lang="en-IN" sz="1600" b="1" dirty="0">
              <a:solidFill>
                <a:srgbClr val="24343F"/>
              </a:solidFill>
            </a:endParaRPr>
          </a:p>
          <a:p>
            <a:pPr marL="285750" indent="-285750">
              <a:buFont typeface="Wingdings" panose="05000000000000000000" pitchFamily="2" charset="2"/>
              <a:buChar char="Ø"/>
            </a:pPr>
            <a:r>
              <a:rPr lang="en-IN" sz="1600" b="1" dirty="0">
                <a:solidFill>
                  <a:srgbClr val="24343F"/>
                </a:solidFill>
              </a:rPr>
              <a:t>Document-Oriented Storage:</a:t>
            </a:r>
            <a:endParaRPr lang="en-IN" sz="1600" dirty="0">
              <a:solidFill>
                <a:srgbClr val="24343F"/>
              </a:solidFill>
            </a:endParaRPr>
          </a:p>
          <a:p>
            <a:pPr marL="742950" lvl="1" indent="-285750">
              <a:buFont typeface="Wingdings" panose="05000000000000000000" pitchFamily="2" charset="2"/>
              <a:buChar char="Ø"/>
            </a:pPr>
            <a:r>
              <a:rPr lang="en-IN" sz="1600" dirty="0">
                <a:solidFill>
                  <a:srgbClr val="24343F"/>
                </a:solidFill>
              </a:rPr>
              <a:t>MongoDB stores data as documents in a format similar to JSON (JavaScript Object Notation), called BSON (Binary JSON). Each document contains key-value pairs, where the key is a field name, and the value can be a string, number, array, or even another document. This structure allows for flexible and dynamic schemas.</a:t>
            </a:r>
          </a:p>
          <a:p>
            <a:pPr marL="742950" lvl="1" indent="-285750">
              <a:buFont typeface="Wingdings" panose="05000000000000000000" pitchFamily="2" charset="2"/>
              <a:buChar char="Ø"/>
            </a:pPr>
            <a:endParaRPr lang="en-IN" sz="1600" dirty="0">
              <a:solidFill>
                <a:srgbClr val="24343F"/>
              </a:solidFill>
            </a:endParaRPr>
          </a:p>
          <a:p>
            <a:pPr marL="285750" indent="-285750">
              <a:buFont typeface="Wingdings" panose="05000000000000000000" pitchFamily="2" charset="2"/>
              <a:buChar char="Ø"/>
            </a:pPr>
            <a:r>
              <a:rPr lang="en-IN" sz="1600" b="1" dirty="0">
                <a:solidFill>
                  <a:srgbClr val="24343F"/>
                </a:solidFill>
              </a:rPr>
              <a:t>Flexible Schema:</a:t>
            </a:r>
            <a:endParaRPr lang="en-IN" sz="1600" dirty="0">
              <a:solidFill>
                <a:srgbClr val="24343F"/>
              </a:solidFill>
            </a:endParaRPr>
          </a:p>
          <a:p>
            <a:pPr marL="742950" lvl="1" indent="-285750">
              <a:buFont typeface="Wingdings" panose="05000000000000000000" pitchFamily="2" charset="2"/>
              <a:buChar char="Ø"/>
            </a:pPr>
            <a:r>
              <a:rPr lang="en-IN" sz="1600" dirty="0">
                <a:solidFill>
                  <a:srgbClr val="24343F"/>
                </a:solidFill>
              </a:rPr>
              <a:t>Unlike relational databases, MongoDB doesn’t require a predefined schema. You can store documents with different structures in the same collection. This flexibility allows for rapid development and easy adjustments as application requirements change.</a:t>
            </a:r>
          </a:p>
          <a:p>
            <a:pPr marL="742950" lvl="1" indent="-285750">
              <a:buFont typeface="Wingdings" panose="05000000000000000000" pitchFamily="2" charset="2"/>
              <a:buChar char="Ø"/>
            </a:pPr>
            <a:endParaRPr lang="en-IN" sz="1600" dirty="0">
              <a:solidFill>
                <a:srgbClr val="24343F"/>
              </a:solidFill>
            </a:endParaRPr>
          </a:p>
          <a:p>
            <a:pPr marL="285750" indent="-285750">
              <a:buFont typeface="Wingdings" panose="05000000000000000000" pitchFamily="2" charset="2"/>
              <a:buChar char="Ø"/>
            </a:pPr>
            <a:r>
              <a:rPr lang="en-IN" sz="1600" b="1" dirty="0">
                <a:solidFill>
                  <a:srgbClr val="24343F"/>
                </a:solidFill>
              </a:rPr>
              <a:t>Scalability:</a:t>
            </a:r>
            <a:endParaRPr lang="en-IN" sz="1600" dirty="0">
              <a:solidFill>
                <a:srgbClr val="24343F"/>
              </a:solidFill>
            </a:endParaRPr>
          </a:p>
          <a:p>
            <a:pPr marL="742950" lvl="1" indent="-285750">
              <a:buFont typeface="Wingdings" panose="05000000000000000000" pitchFamily="2" charset="2"/>
              <a:buChar char="Ø"/>
            </a:pPr>
            <a:r>
              <a:rPr lang="en-IN" sz="1600" dirty="0">
                <a:solidFill>
                  <a:srgbClr val="24343F"/>
                </a:solidFill>
              </a:rPr>
              <a:t>MongoDB is designed for horizontal scalability through a process called sharding. Sharding allows MongoDB to distribute data across multiple servers or clusters, making it possible to handle large datasets and high traffic volumes efficiently.</a:t>
            </a:r>
          </a:p>
          <a:p>
            <a:pPr marL="742950" lvl="1" indent="-285750">
              <a:buFont typeface="Wingdings" panose="05000000000000000000" pitchFamily="2" charset="2"/>
              <a:buChar char="Ø"/>
            </a:pPr>
            <a:endParaRPr lang="en-IN" sz="1600" dirty="0">
              <a:solidFill>
                <a:srgbClr val="24343F"/>
              </a:solidFill>
            </a:endParaRPr>
          </a:p>
        </p:txBody>
      </p:sp>
      <p:sp>
        <p:nvSpPr>
          <p:cNvPr id="11" name="Rectangle 8">
            <a:extLst>
              <a:ext uri="{FF2B5EF4-FFF2-40B4-BE49-F238E27FC236}">
                <a16:creationId xmlns:a16="http://schemas.microsoft.com/office/drawing/2014/main" id="{C32C53F0-4C15-EE3C-8996-56DAEEBFDE89}"/>
              </a:ext>
            </a:extLst>
          </p:cNvPr>
          <p:cNvSpPr>
            <a:spLocks noChangeArrowheads="1"/>
          </p:cNvSpPr>
          <p:nvPr/>
        </p:nvSpPr>
        <p:spPr bwMode="auto">
          <a:xfrm>
            <a:off x="411637" y="4290268"/>
            <a:ext cx="11368726"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1" i="0" u="none" strike="noStrike" cap="none" normalizeH="0" baseline="0" dirty="0">
                <a:ln>
                  <a:noFill/>
                </a:ln>
                <a:solidFill>
                  <a:srgbClr val="24343F"/>
                </a:solidFill>
                <a:effectLst/>
              </a:rPr>
              <a:t>High Availability:</a:t>
            </a:r>
            <a:endParaRPr kumimoji="0" lang="en-US" altLang="en-US" sz="1600" b="0" i="0" u="none" strike="noStrike" cap="none" normalizeH="0" baseline="0" dirty="0">
              <a:ln>
                <a:noFill/>
              </a:ln>
              <a:solidFill>
                <a:srgbClr val="24343F"/>
              </a:solidFill>
              <a:effectLst/>
            </a:endParaRPr>
          </a:p>
          <a:p>
            <a:pPr marL="742950" lvl="1" indent="-285750" eaLnBrk="0" fontAlgn="base" hangingPunct="0">
              <a:spcBef>
                <a:spcPct val="0"/>
              </a:spcBef>
              <a:spcAft>
                <a:spcPct val="0"/>
              </a:spcAft>
              <a:buFont typeface="Wingdings" panose="05000000000000000000" pitchFamily="2" charset="2"/>
              <a:buChar char="Ø"/>
            </a:pPr>
            <a:r>
              <a:rPr kumimoji="0" lang="en-US" altLang="en-US" sz="1600" b="0" i="0" u="none" strike="noStrike" cap="none" normalizeH="0" baseline="0" dirty="0">
                <a:ln>
                  <a:noFill/>
                </a:ln>
                <a:solidFill>
                  <a:srgbClr val="24343F"/>
                </a:solidFill>
                <a:effectLst/>
              </a:rPr>
              <a:t>MongoDB ensures high availability through replication. It can replicate data across multiple servers, creating redundant copies that protect against data loss and ensure continuous availability even if one server fails.</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sz="1600" b="1" i="0" u="none" strike="noStrike" cap="none" normalizeH="0" baseline="0" dirty="0">
              <a:ln>
                <a:noFill/>
              </a:ln>
              <a:solidFill>
                <a:srgbClr val="24343F"/>
              </a:solidFill>
              <a:effectLst/>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1" i="0" u="none" strike="noStrike" cap="none" normalizeH="0" baseline="0" dirty="0">
                <a:ln>
                  <a:noFill/>
                </a:ln>
                <a:solidFill>
                  <a:srgbClr val="24343F"/>
                </a:solidFill>
                <a:effectLst/>
              </a:rPr>
              <a:t>Rich Query Language:</a:t>
            </a:r>
            <a:endParaRPr kumimoji="0" lang="en-US" altLang="en-US" sz="1600" b="0" i="0" u="none" strike="noStrike" cap="none" normalizeH="0" baseline="0" dirty="0">
              <a:ln>
                <a:noFill/>
              </a:ln>
              <a:solidFill>
                <a:srgbClr val="24343F"/>
              </a:solidFill>
              <a:effectLst/>
            </a:endParaRPr>
          </a:p>
          <a:p>
            <a:pPr marL="742950" lvl="1" indent="-285750" eaLnBrk="0" fontAlgn="base" hangingPunct="0">
              <a:spcBef>
                <a:spcPct val="0"/>
              </a:spcBef>
              <a:spcAft>
                <a:spcPct val="0"/>
              </a:spcAft>
              <a:buFont typeface="Wingdings" panose="05000000000000000000" pitchFamily="2" charset="2"/>
              <a:buChar char="Ø"/>
            </a:pPr>
            <a:r>
              <a:rPr kumimoji="0" lang="en-US" altLang="en-US" sz="1600" b="0" i="0" u="none" strike="noStrike" cap="none" normalizeH="0" baseline="0" dirty="0">
                <a:ln>
                  <a:noFill/>
                </a:ln>
                <a:solidFill>
                  <a:srgbClr val="24343F"/>
                </a:solidFill>
                <a:effectLst/>
              </a:rPr>
              <a:t>MongoDB provides a powerful query language that supports a wide range of operations, such as filtering, sorting, aggregating, and updating data. You can also perform complex queries involving nested documents and arrays.	</a:t>
            </a:r>
          </a:p>
          <a:p>
            <a:pPr marR="0" lvl="0" algn="l" defTabSz="914400" rtl="0" eaLnBrk="0" fontAlgn="base" latinLnBrk="0" hangingPunct="0">
              <a:lnSpc>
                <a:spcPct val="100000"/>
              </a:lnSpc>
              <a:spcBef>
                <a:spcPct val="0"/>
              </a:spcBef>
              <a:spcAft>
                <a:spcPct val="0"/>
              </a:spcAft>
              <a:buClrTx/>
              <a:buSzTx/>
              <a:tabLst/>
            </a:pPr>
            <a:endParaRPr kumimoji="0" lang="en-US" altLang="en-US" sz="1600" b="0" i="0" u="none" strike="noStrike" cap="none" normalizeH="0" baseline="0" dirty="0">
              <a:ln>
                <a:noFill/>
              </a:ln>
              <a:solidFill>
                <a:srgbClr val="24343F"/>
              </a:solidFill>
              <a:effectLst/>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sz="1600" b="0" i="0" u="none" strike="noStrike" cap="none" normalizeH="0" baseline="0" dirty="0">
              <a:ln>
                <a:noFill/>
              </a:ln>
              <a:solidFill>
                <a:srgbClr val="24343F"/>
              </a:solidFill>
              <a:effectLst/>
            </a:endParaRPr>
          </a:p>
        </p:txBody>
      </p:sp>
      <p:pic>
        <p:nvPicPr>
          <p:cNvPr id="2" name="Picture 2">
            <a:extLst>
              <a:ext uri="{FF2B5EF4-FFF2-40B4-BE49-F238E27FC236}">
                <a16:creationId xmlns:a16="http://schemas.microsoft.com/office/drawing/2014/main" id="{CC36266F-6FD0-94D5-1A02-82DAC464A33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77071" y="6116247"/>
            <a:ext cx="2188188" cy="5862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585741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A9453F2-AC8A-FFEE-96FC-CE9E5B83C4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3021" y="2030690"/>
            <a:ext cx="4415003" cy="2530040"/>
          </a:xfrm>
          <a:prstGeom prst="rect">
            <a:avLst/>
          </a:prstGeom>
        </p:spPr>
      </p:pic>
      <p:pic>
        <p:nvPicPr>
          <p:cNvPr id="3" name="Picture 2">
            <a:extLst>
              <a:ext uri="{FF2B5EF4-FFF2-40B4-BE49-F238E27FC236}">
                <a16:creationId xmlns:a16="http://schemas.microsoft.com/office/drawing/2014/main" id="{B647D80D-1F56-0053-ADB0-40DC75E6FDB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15786" y="2030690"/>
            <a:ext cx="5118434" cy="2687178"/>
          </a:xfrm>
          <a:prstGeom prst="rect">
            <a:avLst/>
          </a:prstGeom>
        </p:spPr>
      </p:pic>
      <p:pic>
        <p:nvPicPr>
          <p:cNvPr id="4" name="Picture 2">
            <a:extLst>
              <a:ext uri="{FF2B5EF4-FFF2-40B4-BE49-F238E27FC236}">
                <a16:creationId xmlns:a16="http://schemas.microsoft.com/office/drawing/2014/main" id="{111C0CA5-21D9-E494-6E84-7D98C8EFE4E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77071" y="6116247"/>
            <a:ext cx="2188188" cy="5862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73951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32855"/>
        </a:solidFill>
        <a:effectLst/>
      </p:bgPr>
    </p:b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24C6C355-EA09-E84C-5603-3CF92EB6071A}"/>
              </a:ext>
            </a:extLst>
          </p:cNvPr>
          <p:cNvSpPr txBox="1"/>
          <p:nvPr/>
        </p:nvSpPr>
        <p:spPr>
          <a:xfrm>
            <a:off x="430125" y="532537"/>
            <a:ext cx="9582150" cy="1631216"/>
          </a:xfrm>
          <a:prstGeom prst="rect">
            <a:avLst/>
          </a:prstGeom>
          <a:noFill/>
        </p:spPr>
        <p:txBody>
          <a:bodyPr wrap="square">
            <a:spAutoFit/>
          </a:bodyPr>
          <a:lstStyle/>
          <a:p>
            <a:r>
              <a:rPr lang="en-IN" b="1" u="sng" dirty="0">
                <a:solidFill>
                  <a:srgbClr val="FFC000"/>
                </a:solidFill>
              </a:rPr>
              <a:t>Relational Databases (RDBMS):</a:t>
            </a:r>
          </a:p>
          <a:p>
            <a:endParaRPr lang="en-IN" b="1" dirty="0">
              <a:solidFill>
                <a:srgbClr val="FFC000"/>
              </a:solidFill>
            </a:endParaRPr>
          </a:p>
          <a:p>
            <a:r>
              <a:rPr lang="en-IN" sz="1600" b="1" dirty="0">
                <a:solidFill>
                  <a:srgbClr val="FFC000"/>
                </a:solidFill>
              </a:rPr>
              <a:t>Structure: </a:t>
            </a:r>
            <a:r>
              <a:rPr lang="en-IN" sz="1600" dirty="0">
                <a:solidFill>
                  <a:schemeClr val="bg1"/>
                </a:solidFill>
              </a:rPr>
              <a:t>Data is organized into tables with rows and columns.   </a:t>
            </a:r>
          </a:p>
          <a:p>
            <a:r>
              <a:rPr lang="en-IN" sz="1600" b="1" dirty="0">
                <a:solidFill>
                  <a:srgbClr val="FFC000"/>
                </a:solidFill>
              </a:rPr>
              <a:t>Relationships:</a:t>
            </a:r>
            <a:r>
              <a:rPr lang="en-IN" sz="1600" b="1" dirty="0">
                <a:solidFill>
                  <a:schemeClr val="bg1"/>
                </a:solidFill>
              </a:rPr>
              <a:t> </a:t>
            </a:r>
            <a:r>
              <a:rPr lang="en-IN" sz="1600" dirty="0">
                <a:solidFill>
                  <a:schemeClr val="bg1"/>
                </a:solidFill>
              </a:rPr>
              <a:t>Data between tables is linked using relationships (primary and foreign keys). </a:t>
            </a:r>
          </a:p>
          <a:p>
            <a:r>
              <a:rPr lang="en-IN" sz="1600" b="1" dirty="0">
                <a:solidFill>
                  <a:srgbClr val="FFC000"/>
                </a:solidFill>
              </a:rPr>
              <a:t>Query Language: </a:t>
            </a:r>
            <a:r>
              <a:rPr lang="en-IN" sz="1600" dirty="0">
                <a:solidFill>
                  <a:schemeClr val="bg1"/>
                </a:solidFill>
              </a:rPr>
              <a:t>SQL (Structured Query Language) is used to interact with the database.  </a:t>
            </a:r>
          </a:p>
          <a:p>
            <a:r>
              <a:rPr lang="en-IN" sz="1600" b="1" dirty="0">
                <a:solidFill>
                  <a:srgbClr val="FFC000"/>
                </a:solidFill>
              </a:rPr>
              <a:t>Examples: </a:t>
            </a:r>
            <a:r>
              <a:rPr lang="en-IN" sz="1600" dirty="0">
                <a:solidFill>
                  <a:schemeClr val="bg1"/>
                </a:solidFill>
              </a:rPr>
              <a:t>MySQL, PostgreSQL, Oracle Database, Microsoft SQL Server. </a:t>
            </a:r>
          </a:p>
        </p:txBody>
      </p:sp>
      <p:pic>
        <p:nvPicPr>
          <p:cNvPr id="9" name="Picture 8">
            <a:extLst>
              <a:ext uri="{FF2B5EF4-FFF2-40B4-BE49-F238E27FC236}">
                <a16:creationId xmlns:a16="http://schemas.microsoft.com/office/drawing/2014/main" id="{00000000-0008-0000-0600-000003000000}"/>
              </a:ext>
            </a:extLst>
          </p:cNvPr>
          <p:cNvPicPr>
            <a:picLocks noChangeAspect="1"/>
          </p:cNvPicPr>
          <p:nvPr/>
        </p:nvPicPr>
        <p:blipFill>
          <a:blip r:embed="rId2"/>
          <a:stretch>
            <a:fillRect/>
          </a:stretch>
        </p:blipFill>
        <p:spPr>
          <a:xfrm>
            <a:off x="430125" y="2390775"/>
            <a:ext cx="11571375" cy="4277588"/>
          </a:xfrm>
          <a:prstGeom prst="rect">
            <a:avLst/>
          </a:prstGeom>
        </p:spPr>
      </p:pic>
    </p:spTree>
    <p:extLst>
      <p:ext uri="{BB962C8B-B14F-4D97-AF65-F5344CB8AC3E}">
        <p14:creationId xmlns:p14="http://schemas.microsoft.com/office/powerpoint/2010/main" val="388162145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6E8F8AD-73F3-360B-66D2-E40966B17F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07762" y="1252979"/>
            <a:ext cx="7667219" cy="4686376"/>
          </a:xfrm>
          <a:prstGeom prst="rect">
            <a:avLst/>
          </a:prstGeom>
        </p:spPr>
      </p:pic>
      <p:pic>
        <p:nvPicPr>
          <p:cNvPr id="3" name="Picture 2">
            <a:extLst>
              <a:ext uri="{FF2B5EF4-FFF2-40B4-BE49-F238E27FC236}">
                <a16:creationId xmlns:a16="http://schemas.microsoft.com/office/drawing/2014/main" id="{A408938B-6058-D8A0-F46C-ECB8349BD2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77071" y="6116247"/>
            <a:ext cx="2188188" cy="5862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590632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4B0EEA0-86EA-49AA-EF59-A04B533FC6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1913" y="1548621"/>
            <a:ext cx="5369339" cy="3579559"/>
          </a:xfrm>
          <a:prstGeom prst="rect">
            <a:avLst/>
          </a:prstGeom>
        </p:spPr>
      </p:pic>
      <p:pic>
        <p:nvPicPr>
          <p:cNvPr id="3" name="Picture 2">
            <a:extLst>
              <a:ext uri="{FF2B5EF4-FFF2-40B4-BE49-F238E27FC236}">
                <a16:creationId xmlns:a16="http://schemas.microsoft.com/office/drawing/2014/main" id="{E4BB9B43-F610-5A0D-3EEC-14BED9AB27B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85554" y="1416646"/>
            <a:ext cx="5687903" cy="3937779"/>
          </a:xfrm>
          <a:prstGeom prst="rect">
            <a:avLst/>
          </a:prstGeom>
        </p:spPr>
      </p:pic>
      <p:pic>
        <p:nvPicPr>
          <p:cNvPr id="4" name="Picture 2">
            <a:extLst>
              <a:ext uri="{FF2B5EF4-FFF2-40B4-BE49-F238E27FC236}">
                <a16:creationId xmlns:a16="http://schemas.microsoft.com/office/drawing/2014/main" id="{96744D11-F59C-E0AF-18AB-FC0E60BB14D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77071" y="6116247"/>
            <a:ext cx="2188188" cy="5862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334855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E339E8B-956F-57D4-DE51-F4EACD83AB05}"/>
              </a:ext>
            </a:extLst>
          </p:cNvPr>
          <p:cNvSpPr txBox="1"/>
          <p:nvPr/>
        </p:nvSpPr>
        <p:spPr>
          <a:xfrm>
            <a:off x="4055883" y="230112"/>
            <a:ext cx="3221610" cy="523220"/>
          </a:xfrm>
          <a:prstGeom prst="rect">
            <a:avLst/>
          </a:prstGeom>
          <a:noFill/>
        </p:spPr>
        <p:txBody>
          <a:bodyPr wrap="square">
            <a:spAutoFit/>
          </a:bodyPr>
          <a:lstStyle/>
          <a:p>
            <a:r>
              <a:rPr lang="en-US" sz="2800" b="1" dirty="0">
                <a:solidFill>
                  <a:schemeClr val="accent6">
                    <a:lumMod val="75000"/>
                  </a:schemeClr>
                </a:solidFill>
              </a:rPr>
              <a:t>Data Model Design:</a:t>
            </a:r>
            <a:endParaRPr lang="en-IN" sz="2800" b="1" dirty="0">
              <a:solidFill>
                <a:schemeClr val="accent6">
                  <a:lumMod val="75000"/>
                </a:schemeClr>
              </a:solidFill>
            </a:endParaRPr>
          </a:p>
        </p:txBody>
      </p:sp>
      <p:sp>
        <p:nvSpPr>
          <p:cNvPr id="7" name="TextBox 6">
            <a:extLst>
              <a:ext uri="{FF2B5EF4-FFF2-40B4-BE49-F238E27FC236}">
                <a16:creationId xmlns:a16="http://schemas.microsoft.com/office/drawing/2014/main" id="{AA19A812-6749-8B55-8151-14AFEDA13A26}"/>
              </a:ext>
            </a:extLst>
          </p:cNvPr>
          <p:cNvSpPr txBox="1"/>
          <p:nvPr/>
        </p:nvSpPr>
        <p:spPr>
          <a:xfrm>
            <a:off x="725866" y="1131217"/>
            <a:ext cx="10953944" cy="5144998"/>
          </a:xfrm>
          <a:prstGeom prst="rect">
            <a:avLst/>
          </a:prstGeom>
          <a:noFill/>
        </p:spPr>
        <p:txBody>
          <a:bodyPr wrap="square">
            <a:spAutoFit/>
          </a:bodyPr>
          <a:lstStyle/>
          <a:p>
            <a:pPr marL="12700" marR="5080">
              <a:lnSpc>
                <a:spcPts val="1600"/>
              </a:lnSpc>
              <a:spcBef>
                <a:spcPts val="215"/>
              </a:spcBef>
            </a:pPr>
            <a:r>
              <a:rPr lang="en-US" sz="1400" dirty="0">
                <a:latin typeface="Arial MT"/>
                <a:cs typeface="Arial MT"/>
              </a:rPr>
              <a:t> MongoDB provides two types of data models: — Embedded data model and Normalized / Referencing data mode.</a:t>
            </a:r>
          </a:p>
          <a:p>
            <a:pPr marL="12700" marR="5080">
              <a:lnSpc>
                <a:spcPts val="1600"/>
              </a:lnSpc>
              <a:spcBef>
                <a:spcPts val="215"/>
              </a:spcBef>
            </a:pPr>
            <a:endParaRPr lang="en-US" sz="1400" dirty="0">
              <a:latin typeface="Arial MT"/>
              <a:cs typeface="Arial MT"/>
            </a:endParaRPr>
          </a:p>
          <a:p>
            <a:pPr marL="12700" marR="5080">
              <a:lnSpc>
                <a:spcPts val="1600"/>
              </a:lnSpc>
              <a:spcBef>
                <a:spcPts val="215"/>
              </a:spcBef>
            </a:pPr>
            <a:r>
              <a:rPr lang="en-US" sz="1400" dirty="0">
                <a:latin typeface="Arial MT"/>
                <a:cs typeface="Arial MT"/>
              </a:rPr>
              <a:t>     Embedded Data Model :- </a:t>
            </a:r>
          </a:p>
          <a:p>
            <a:pPr marL="12700" marR="5080">
              <a:lnSpc>
                <a:spcPts val="1600"/>
              </a:lnSpc>
              <a:spcBef>
                <a:spcPts val="215"/>
              </a:spcBef>
            </a:pPr>
            <a:endParaRPr lang="en-US" sz="1400" dirty="0">
              <a:latin typeface="Arial MT"/>
              <a:cs typeface="Arial MT"/>
            </a:endParaRPr>
          </a:p>
          <a:p>
            <a:pPr marL="298450" marR="5080" indent="-285750">
              <a:lnSpc>
                <a:spcPts val="1600"/>
              </a:lnSpc>
              <a:spcBef>
                <a:spcPts val="215"/>
              </a:spcBef>
              <a:buFont typeface="Arial" panose="020B0604020202020204" pitchFamily="34" charset="0"/>
              <a:buChar char="•"/>
            </a:pPr>
            <a:r>
              <a:rPr lang="en-US" sz="1400" dirty="0">
                <a:latin typeface="Arial MT"/>
                <a:cs typeface="Arial MT"/>
              </a:rPr>
              <a:t>One-to-one Relationship</a:t>
            </a:r>
          </a:p>
          <a:p>
            <a:pPr marL="298450" marR="5080" indent="-285750">
              <a:lnSpc>
                <a:spcPts val="1600"/>
              </a:lnSpc>
              <a:spcBef>
                <a:spcPts val="215"/>
              </a:spcBef>
              <a:buFont typeface="Arial" panose="020B0604020202020204" pitchFamily="34" charset="0"/>
              <a:buChar char="•"/>
            </a:pPr>
            <a:r>
              <a:rPr lang="en-US" sz="1400" dirty="0">
                <a:latin typeface="Arial MT"/>
                <a:cs typeface="Arial MT"/>
              </a:rPr>
              <a:t>One-to-many Relationship</a:t>
            </a:r>
          </a:p>
          <a:p>
            <a:pPr marL="12700" marR="5080">
              <a:lnSpc>
                <a:spcPts val="1600"/>
              </a:lnSpc>
              <a:spcBef>
                <a:spcPts val="215"/>
              </a:spcBef>
            </a:pPr>
            <a:endParaRPr lang="en-US" sz="1400" dirty="0">
              <a:latin typeface="Arial MT"/>
              <a:cs typeface="Arial MT"/>
            </a:endParaRPr>
          </a:p>
          <a:p>
            <a:pPr marL="927100" marR="5080" lvl="2">
              <a:lnSpc>
                <a:spcPts val="1600"/>
              </a:lnSpc>
              <a:spcBef>
                <a:spcPts val="215"/>
              </a:spcBef>
            </a:pPr>
            <a:r>
              <a:rPr lang="en-US" sz="1400" dirty="0">
                <a:latin typeface="Arial MT"/>
                <a:cs typeface="Arial MT"/>
              </a:rPr>
              <a:t>One-to-one Relationship :- one field mapped into one document.</a:t>
            </a:r>
          </a:p>
          <a:p>
            <a:pPr marL="12700" marR="5080">
              <a:lnSpc>
                <a:spcPts val="1600"/>
              </a:lnSpc>
              <a:spcBef>
                <a:spcPts val="215"/>
              </a:spcBef>
            </a:pPr>
            <a:endParaRPr lang="en-US" sz="1400" dirty="0">
              <a:latin typeface="Arial MT"/>
              <a:cs typeface="Arial MT"/>
            </a:endParaRPr>
          </a:p>
          <a:p>
            <a:pPr marL="927100" marR="5080" lvl="2">
              <a:lnSpc>
                <a:spcPts val="1600"/>
              </a:lnSpc>
              <a:spcBef>
                <a:spcPts val="215"/>
              </a:spcBef>
            </a:pPr>
            <a:r>
              <a:rPr lang="en-US" sz="1400" dirty="0">
                <a:latin typeface="Arial MT"/>
                <a:cs typeface="Arial MT"/>
              </a:rPr>
              <a:t>EX 1:- </a:t>
            </a:r>
          </a:p>
          <a:p>
            <a:pPr marL="1384300" marR="5080" lvl="3">
              <a:lnSpc>
                <a:spcPts val="1600"/>
              </a:lnSpc>
              <a:spcBef>
                <a:spcPts val="215"/>
              </a:spcBef>
            </a:pPr>
            <a:r>
              <a:rPr lang="en-US" sz="1400" dirty="0">
                <a:latin typeface="Arial MT"/>
                <a:cs typeface="Arial MT"/>
              </a:rPr>
              <a:t>{</a:t>
            </a:r>
          </a:p>
          <a:p>
            <a:pPr marL="1384300" marR="5080" lvl="3">
              <a:lnSpc>
                <a:spcPts val="1600"/>
              </a:lnSpc>
              <a:spcBef>
                <a:spcPts val="215"/>
              </a:spcBef>
            </a:pPr>
            <a:r>
              <a:rPr lang="en-US" sz="1400" dirty="0">
                <a:latin typeface="Arial MT"/>
                <a:cs typeface="Arial MT"/>
              </a:rPr>
              <a:t>      field1:{  },</a:t>
            </a:r>
          </a:p>
          <a:p>
            <a:pPr marL="1384300" marR="5080" lvl="3">
              <a:lnSpc>
                <a:spcPts val="1600"/>
              </a:lnSpc>
              <a:spcBef>
                <a:spcPts val="215"/>
              </a:spcBef>
            </a:pPr>
            <a:r>
              <a:rPr lang="en-US" sz="1400" dirty="0">
                <a:latin typeface="Arial MT"/>
                <a:cs typeface="Arial MT"/>
              </a:rPr>
              <a:t>      field2:{  }</a:t>
            </a:r>
          </a:p>
          <a:p>
            <a:pPr marL="1384300" marR="5080" lvl="3">
              <a:lnSpc>
                <a:spcPts val="1600"/>
              </a:lnSpc>
              <a:spcBef>
                <a:spcPts val="215"/>
              </a:spcBef>
            </a:pPr>
            <a:endParaRPr lang="en-US" sz="1400" dirty="0">
              <a:latin typeface="Arial MT"/>
              <a:cs typeface="Arial MT"/>
            </a:endParaRPr>
          </a:p>
          <a:p>
            <a:pPr marL="1384300" marR="5080" lvl="3">
              <a:lnSpc>
                <a:spcPts val="1600"/>
              </a:lnSpc>
              <a:spcBef>
                <a:spcPts val="215"/>
              </a:spcBef>
            </a:pPr>
            <a:r>
              <a:rPr lang="en-US" sz="1400" dirty="0">
                <a:latin typeface="Arial MT"/>
                <a:cs typeface="Arial MT"/>
              </a:rPr>
              <a:t>}</a:t>
            </a:r>
          </a:p>
          <a:p>
            <a:pPr marL="1384300" marR="5080" lvl="3">
              <a:lnSpc>
                <a:spcPts val="1600"/>
              </a:lnSpc>
              <a:spcBef>
                <a:spcPts val="215"/>
              </a:spcBef>
            </a:pPr>
            <a:endParaRPr lang="en-US" sz="1400" dirty="0">
              <a:latin typeface="Arial MT"/>
              <a:cs typeface="Arial MT"/>
            </a:endParaRPr>
          </a:p>
          <a:p>
            <a:pPr marL="927100" marR="5080" lvl="2">
              <a:lnSpc>
                <a:spcPts val="1600"/>
              </a:lnSpc>
              <a:spcBef>
                <a:spcPts val="215"/>
              </a:spcBef>
            </a:pPr>
            <a:r>
              <a:rPr lang="en-US" sz="1400" dirty="0">
                <a:latin typeface="Arial MT"/>
                <a:cs typeface="Arial MT"/>
              </a:rPr>
              <a:t>EX 2:- </a:t>
            </a:r>
          </a:p>
          <a:p>
            <a:pPr marL="1384300" marR="5080" lvl="3">
              <a:lnSpc>
                <a:spcPts val="1600"/>
              </a:lnSpc>
              <a:spcBef>
                <a:spcPts val="215"/>
              </a:spcBef>
            </a:pPr>
            <a:r>
              <a:rPr lang="en-US" sz="1400" dirty="0">
                <a:latin typeface="Arial MT"/>
                <a:cs typeface="Arial MT"/>
              </a:rPr>
              <a:t>{</a:t>
            </a:r>
          </a:p>
          <a:p>
            <a:pPr marL="1384300" marR="5080" lvl="3">
              <a:lnSpc>
                <a:spcPts val="1600"/>
              </a:lnSpc>
              <a:spcBef>
                <a:spcPts val="215"/>
              </a:spcBef>
            </a:pPr>
            <a:r>
              <a:rPr lang="en-US" sz="1400" dirty="0">
                <a:latin typeface="Arial MT"/>
                <a:cs typeface="Arial MT"/>
              </a:rPr>
              <a:t>      field1:{ field3: {  }  },</a:t>
            </a:r>
          </a:p>
          <a:p>
            <a:pPr marL="1384300" marR="5080" lvl="3">
              <a:lnSpc>
                <a:spcPts val="1600"/>
              </a:lnSpc>
              <a:spcBef>
                <a:spcPts val="215"/>
              </a:spcBef>
            </a:pPr>
            <a:r>
              <a:rPr lang="en-US" sz="1400" dirty="0">
                <a:latin typeface="Arial MT"/>
                <a:cs typeface="Arial MT"/>
              </a:rPr>
              <a:t>      field2:{  }</a:t>
            </a:r>
          </a:p>
          <a:p>
            <a:pPr marL="1384300" marR="5080" lvl="3">
              <a:lnSpc>
                <a:spcPts val="1600"/>
              </a:lnSpc>
              <a:spcBef>
                <a:spcPts val="215"/>
              </a:spcBef>
            </a:pPr>
            <a:endParaRPr lang="en-US" sz="1400" dirty="0">
              <a:latin typeface="Arial MT"/>
              <a:cs typeface="Arial MT"/>
            </a:endParaRPr>
          </a:p>
          <a:p>
            <a:pPr marL="1384300" marR="5080" lvl="3">
              <a:lnSpc>
                <a:spcPts val="1600"/>
              </a:lnSpc>
              <a:spcBef>
                <a:spcPts val="215"/>
              </a:spcBef>
            </a:pPr>
            <a:r>
              <a:rPr lang="en-US" sz="1400" dirty="0">
                <a:latin typeface="Arial MT"/>
                <a:cs typeface="Arial MT"/>
              </a:rPr>
              <a:t>}</a:t>
            </a:r>
          </a:p>
        </p:txBody>
      </p:sp>
      <p:pic>
        <p:nvPicPr>
          <p:cNvPr id="2" name="Picture 2">
            <a:extLst>
              <a:ext uri="{FF2B5EF4-FFF2-40B4-BE49-F238E27FC236}">
                <a16:creationId xmlns:a16="http://schemas.microsoft.com/office/drawing/2014/main" id="{851DEC66-2BA4-AD5C-21E7-A4B34B72400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77071" y="6116247"/>
            <a:ext cx="2188188" cy="5862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544185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3">
            <a:extLst>
              <a:ext uri="{FF2B5EF4-FFF2-40B4-BE49-F238E27FC236}">
                <a16:creationId xmlns:a16="http://schemas.microsoft.com/office/drawing/2014/main" id="{6CD625D8-D2DC-DE17-B6D7-1C2F77CDFB95}"/>
              </a:ext>
            </a:extLst>
          </p:cNvPr>
          <p:cNvSpPr txBox="1"/>
          <p:nvPr/>
        </p:nvSpPr>
        <p:spPr>
          <a:xfrm>
            <a:off x="3598277" y="1441516"/>
            <a:ext cx="4603043" cy="3464410"/>
          </a:xfrm>
          <a:prstGeom prst="rect">
            <a:avLst/>
          </a:prstGeom>
        </p:spPr>
        <p:txBody>
          <a:bodyPr vert="horz" wrap="square" lIns="0" tIns="27305" rIns="0" bIns="0" rtlCol="0">
            <a:spAutoFit/>
          </a:bodyPr>
          <a:lstStyle/>
          <a:p>
            <a:pPr marL="12700" marR="5080">
              <a:lnSpc>
                <a:spcPts val="1600"/>
              </a:lnSpc>
              <a:spcBef>
                <a:spcPts val="215"/>
              </a:spcBef>
            </a:pPr>
            <a:r>
              <a:rPr lang="en-US" sz="1400" dirty="0">
                <a:latin typeface="Arial MT"/>
                <a:cs typeface="Arial MT"/>
              </a:rPr>
              <a:t>EX 1:-  One-to-one Relationship</a:t>
            </a:r>
          </a:p>
          <a:p>
            <a:pPr marL="12700" marR="5080">
              <a:lnSpc>
                <a:spcPts val="1600"/>
              </a:lnSpc>
              <a:spcBef>
                <a:spcPts val="215"/>
              </a:spcBef>
            </a:pPr>
            <a:endParaRPr lang="en-US" sz="1400" dirty="0">
              <a:latin typeface="Arial MT"/>
              <a:cs typeface="Arial MT"/>
            </a:endParaRPr>
          </a:p>
          <a:p>
            <a:pPr marL="12700" marR="5080">
              <a:lnSpc>
                <a:spcPts val="1600"/>
              </a:lnSpc>
              <a:spcBef>
                <a:spcPts val="215"/>
              </a:spcBef>
            </a:pPr>
            <a:endParaRPr lang="en-US" sz="1400" dirty="0">
              <a:latin typeface="Arial MT"/>
              <a:cs typeface="Arial MT"/>
            </a:endParaRPr>
          </a:p>
          <a:p>
            <a:pPr marL="469900" marR="5080" lvl="1">
              <a:lnSpc>
                <a:spcPts val="1600"/>
              </a:lnSpc>
              <a:spcBef>
                <a:spcPts val="215"/>
              </a:spcBef>
            </a:pPr>
            <a:r>
              <a:rPr lang="en-US" sz="1400" dirty="0">
                <a:latin typeface="Arial MT"/>
                <a:cs typeface="Arial MT"/>
              </a:rPr>
              <a:t>{</a:t>
            </a:r>
          </a:p>
          <a:p>
            <a:pPr marL="469900" marR="5080" lvl="1">
              <a:lnSpc>
                <a:spcPts val="1600"/>
              </a:lnSpc>
              <a:spcBef>
                <a:spcPts val="215"/>
              </a:spcBef>
            </a:pPr>
            <a:r>
              <a:rPr lang="en-US" sz="1400" dirty="0">
                <a:latin typeface="Arial MT"/>
                <a:cs typeface="Arial MT"/>
              </a:rPr>
              <a:t> id: 01</a:t>
            </a:r>
          </a:p>
          <a:p>
            <a:pPr marL="469900" marR="5080" lvl="1">
              <a:lnSpc>
                <a:spcPts val="1600"/>
              </a:lnSpc>
              <a:spcBef>
                <a:spcPts val="215"/>
              </a:spcBef>
            </a:pPr>
            <a:r>
              <a:rPr lang="en-US" sz="1400" dirty="0">
                <a:latin typeface="Arial MT"/>
                <a:cs typeface="Arial MT"/>
              </a:rPr>
              <a:t> name: “</a:t>
            </a:r>
            <a:r>
              <a:rPr lang="en-US" sz="1400" dirty="0" err="1">
                <a:latin typeface="Arial MT"/>
                <a:cs typeface="Arial MT"/>
              </a:rPr>
              <a:t>abcd</a:t>
            </a:r>
            <a:r>
              <a:rPr lang="en-US" sz="1400" dirty="0">
                <a:latin typeface="Arial MT"/>
                <a:cs typeface="Arial MT"/>
              </a:rPr>
              <a:t>”,</a:t>
            </a:r>
          </a:p>
          <a:p>
            <a:pPr marL="469900" marR="5080" lvl="1">
              <a:lnSpc>
                <a:spcPts val="1600"/>
              </a:lnSpc>
              <a:spcBef>
                <a:spcPts val="215"/>
              </a:spcBef>
            </a:pPr>
            <a:r>
              <a:rPr lang="en-US" sz="1400" dirty="0">
                <a:latin typeface="Arial MT"/>
                <a:cs typeface="Arial MT"/>
              </a:rPr>
              <a:t> Age: 25,</a:t>
            </a:r>
          </a:p>
          <a:p>
            <a:pPr marL="469900" marR="5080" lvl="1">
              <a:lnSpc>
                <a:spcPts val="1600"/>
              </a:lnSpc>
              <a:spcBef>
                <a:spcPts val="215"/>
              </a:spcBef>
            </a:pPr>
            <a:r>
              <a:rPr lang="en-US" sz="1400" dirty="0">
                <a:latin typeface="Arial MT"/>
                <a:cs typeface="Arial MT"/>
              </a:rPr>
              <a:t> Address: { </a:t>
            </a:r>
          </a:p>
          <a:p>
            <a:pPr marL="469900" marR="5080" lvl="1">
              <a:lnSpc>
                <a:spcPts val="1600"/>
              </a:lnSpc>
              <a:spcBef>
                <a:spcPts val="215"/>
              </a:spcBef>
            </a:pPr>
            <a:r>
              <a:rPr lang="en-US" sz="1400" dirty="0">
                <a:latin typeface="Arial MT"/>
                <a:cs typeface="Arial MT"/>
              </a:rPr>
              <a:t>              city: “Lucknow”,</a:t>
            </a:r>
          </a:p>
          <a:p>
            <a:pPr marL="469900" marR="5080" lvl="1">
              <a:lnSpc>
                <a:spcPts val="1600"/>
              </a:lnSpc>
              <a:spcBef>
                <a:spcPts val="215"/>
              </a:spcBef>
            </a:pPr>
            <a:r>
              <a:rPr lang="en-US" sz="1400" dirty="0">
                <a:latin typeface="Arial MT"/>
                <a:cs typeface="Arial MT"/>
              </a:rPr>
              <a:t>              state: “UP”,</a:t>
            </a:r>
          </a:p>
          <a:p>
            <a:pPr marL="469900" marR="5080" lvl="1">
              <a:lnSpc>
                <a:spcPts val="1600"/>
              </a:lnSpc>
              <a:spcBef>
                <a:spcPts val="215"/>
              </a:spcBef>
            </a:pPr>
            <a:r>
              <a:rPr lang="en-US" sz="1400" dirty="0">
                <a:latin typeface="Arial MT"/>
                <a:cs typeface="Arial MT"/>
              </a:rPr>
              <a:t>              zip: “13400”,</a:t>
            </a:r>
          </a:p>
          <a:p>
            <a:pPr marL="469900" marR="5080" lvl="1">
              <a:lnSpc>
                <a:spcPts val="1600"/>
              </a:lnSpc>
              <a:spcBef>
                <a:spcPts val="215"/>
              </a:spcBef>
            </a:pPr>
            <a:r>
              <a:rPr lang="en-US" sz="1400" dirty="0">
                <a:latin typeface="Arial MT"/>
                <a:cs typeface="Arial MT"/>
              </a:rPr>
              <a:t>           }</a:t>
            </a:r>
          </a:p>
          <a:p>
            <a:pPr marL="469900" marR="5080" lvl="1">
              <a:lnSpc>
                <a:spcPts val="1600"/>
              </a:lnSpc>
              <a:spcBef>
                <a:spcPts val="215"/>
              </a:spcBef>
            </a:pPr>
            <a:r>
              <a:rPr lang="en-US" sz="1400" dirty="0">
                <a:latin typeface="Arial MT"/>
                <a:cs typeface="Arial MT"/>
              </a:rPr>
              <a:t>}</a:t>
            </a:r>
          </a:p>
          <a:p>
            <a:pPr marL="12700" marR="5080">
              <a:lnSpc>
                <a:spcPts val="1600"/>
              </a:lnSpc>
              <a:spcBef>
                <a:spcPts val="215"/>
              </a:spcBef>
            </a:pPr>
            <a:endParaRPr lang="en-US" sz="1400" dirty="0">
              <a:latin typeface="Arial MT"/>
              <a:cs typeface="Arial MT"/>
            </a:endParaRPr>
          </a:p>
          <a:p>
            <a:pPr marL="298450" marR="5080" indent="-285750">
              <a:lnSpc>
                <a:spcPts val="1600"/>
              </a:lnSpc>
              <a:spcBef>
                <a:spcPts val="215"/>
              </a:spcBef>
              <a:buFont typeface="Arial" panose="020B0604020202020204" pitchFamily="34" charset="0"/>
              <a:buChar char="•"/>
            </a:pPr>
            <a:r>
              <a:rPr lang="en-US" sz="1400" dirty="0">
                <a:latin typeface="Arial MT"/>
                <a:cs typeface="Arial MT"/>
              </a:rPr>
              <a:t>MongoDB Support 100 Level of Nesting.</a:t>
            </a:r>
          </a:p>
        </p:txBody>
      </p:sp>
      <p:pic>
        <p:nvPicPr>
          <p:cNvPr id="2" name="Picture 2">
            <a:extLst>
              <a:ext uri="{FF2B5EF4-FFF2-40B4-BE49-F238E27FC236}">
                <a16:creationId xmlns:a16="http://schemas.microsoft.com/office/drawing/2014/main" id="{3E4F4DCD-3EDE-C99A-D5E4-09A9C545D6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77071" y="6116247"/>
            <a:ext cx="2188188" cy="5862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921731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3">
            <a:extLst>
              <a:ext uri="{FF2B5EF4-FFF2-40B4-BE49-F238E27FC236}">
                <a16:creationId xmlns:a16="http://schemas.microsoft.com/office/drawing/2014/main" id="{9FF7081E-165E-2352-0A7F-85BB2A9FCA5D}"/>
              </a:ext>
            </a:extLst>
          </p:cNvPr>
          <p:cNvSpPr txBox="1"/>
          <p:nvPr/>
        </p:nvSpPr>
        <p:spPr>
          <a:xfrm>
            <a:off x="1371600" y="1541272"/>
            <a:ext cx="10439400" cy="4618572"/>
          </a:xfrm>
          <a:prstGeom prst="rect">
            <a:avLst/>
          </a:prstGeom>
        </p:spPr>
        <p:txBody>
          <a:bodyPr vert="horz" wrap="square" lIns="0" tIns="27305" rIns="0" bIns="0" rtlCol="0">
            <a:spAutoFit/>
          </a:bodyPr>
          <a:lstStyle/>
          <a:p>
            <a:pPr marL="927100" marR="5080" lvl="2">
              <a:lnSpc>
                <a:spcPts val="1600"/>
              </a:lnSpc>
              <a:spcBef>
                <a:spcPts val="215"/>
              </a:spcBef>
            </a:pPr>
            <a:r>
              <a:rPr lang="en-US" sz="1400" dirty="0">
                <a:latin typeface="Arial MT"/>
                <a:cs typeface="Arial MT"/>
              </a:rPr>
              <a:t>One-to-many Relationship :- one field mapped into multiple document.</a:t>
            </a:r>
          </a:p>
          <a:p>
            <a:pPr marL="12700" marR="5080">
              <a:lnSpc>
                <a:spcPts val="1600"/>
              </a:lnSpc>
              <a:spcBef>
                <a:spcPts val="215"/>
              </a:spcBef>
            </a:pPr>
            <a:endParaRPr lang="en-US" sz="1400" dirty="0">
              <a:latin typeface="Arial MT"/>
              <a:cs typeface="Arial MT"/>
            </a:endParaRPr>
          </a:p>
          <a:p>
            <a:pPr marL="927100" marR="5080" lvl="2">
              <a:lnSpc>
                <a:spcPts val="1600"/>
              </a:lnSpc>
              <a:spcBef>
                <a:spcPts val="215"/>
              </a:spcBef>
            </a:pPr>
            <a:r>
              <a:rPr lang="en-US" sz="1400" dirty="0">
                <a:latin typeface="Arial MT"/>
                <a:cs typeface="Arial MT"/>
              </a:rPr>
              <a:t>EX 1:- </a:t>
            </a:r>
          </a:p>
          <a:p>
            <a:pPr marL="1384300" marR="5080" lvl="3">
              <a:lnSpc>
                <a:spcPts val="1600"/>
              </a:lnSpc>
              <a:spcBef>
                <a:spcPts val="215"/>
              </a:spcBef>
            </a:pPr>
            <a:r>
              <a:rPr lang="en-US" sz="1400" dirty="0">
                <a:latin typeface="Arial MT"/>
                <a:cs typeface="Arial MT"/>
              </a:rPr>
              <a:t>{</a:t>
            </a:r>
          </a:p>
          <a:p>
            <a:pPr marL="1384300" marR="5080" lvl="3">
              <a:lnSpc>
                <a:spcPts val="1600"/>
              </a:lnSpc>
              <a:spcBef>
                <a:spcPts val="215"/>
              </a:spcBef>
            </a:pPr>
            <a:r>
              <a:rPr lang="en-US" sz="1400" dirty="0">
                <a:latin typeface="Arial MT"/>
                <a:cs typeface="Arial MT"/>
              </a:rPr>
              <a:t>      field1:[ {  }, {  }, {  } ]</a:t>
            </a:r>
          </a:p>
          <a:p>
            <a:pPr marL="1384300" marR="5080" lvl="3">
              <a:lnSpc>
                <a:spcPts val="1600"/>
              </a:lnSpc>
              <a:spcBef>
                <a:spcPts val="215"/>
              </a:spcBef>
            </a:pPr>
            <a:endParaRPr lang="en-US" sz="1400" dirty="0">
              <a:latin typeface="Arial MT"/>
              <a:cs typeface="Arial MT"/>
            </a:endParaRPr>
          </a:p>
          <a:p>
            <a:pPr marL="1384300" marR="5080" lvl="3">
              <a:lnSpc>
                <a:spcPts val="1600"/>
              </a:lnSpc>
              <a:spcBef>
                <a:spcPts val="215"/>
              </a:spcBef>
            </a:pPr>
            <a:r>
              <a:rPr lang="en-US" sz="1400" dirty="0">
                <a:latin typeface="Arial MT"/>
                <a:cs typeface="Arial MT"/>
              </a:rPr>
              <a:t>}</a:t>
            </a:r>
          </a:p>
          <a:p>
            <a:pPr marL="2298700" marR="5080" lvl="5">
              <a:lnSpc>
                <a:spcPts val="1600"/>
              </a:lnSpc>
              <a:spcBef>
                <a:spcPts val="215"/>
              </a:spcBef>
            </a:pPr>
            <a:endParaRPr lang="en-US" sz="1400" dirty="0">
              <a:latin typeface="Arial MT"/>
              <a:cs typeface="Arial MT"/>
            </a:endParaRPr>
          </a:p>
          <a:p>
            <a:pPr marL="927100" marR="5080" lvl="2">
              <a:lnSpc>
                <a:spcPts val="1600"/>
              </a:lnSpc>
              <a:spcBef>
                <a:spcPts val="215"/>
              </a:spcBef>
            </a:pPr>
            <a:r>
              <a:rPr lang="en-US" sz="1400" dirty="0">
                <a:latin typeface="Arial MT"/>
                <a:cs typeface="Arial MT"/>
              </a:rPr>
              <a:t>EX 1:- </a:t>
            </a:r>
          </a:p>
          <a:p>
            <a:pPr marL="1384300" marR="5080" lvl="3">
              <a:lnSpc>
                <a:spcPts val="1600"/>
              </a:lnSpc>
              <a:spcBef>
                <a:spcPts val="215"/>
              </a:spcBef>
            </a:pPr>
            <a:r>
              <a:rPr lang="en-US" sz="1400" dirty="0">
                <a:latin typeface="Arial MT"/>
                <a:cs typeface="Arial MT"/>
              </a:rPr>
              <a:t>{</a:t>
            </a:r>
          </a:p>
          <a:p>
            <a:pPr marL="1841500" marR="5080" lvl="4">
              <a:lnSpc>
                <a:spcPts val="1600"/>
              </a:lnSpc>
              <a:spcBef>
                <a:spcPts val="215"/>
              </a:spcBef>
            </a:pPr>
            <a:r>
              <a:rPr lang="en-US" sz="1400" dirty="0">
                <a:latin typeface="Arial MT"/>
                <a:cs typeface="Arial MT"/>
              </a:rPr>
              <a:t> id: 01</a:t>
            </a:r>
          </a:p>
          <a:p>
            <a:pPr marL="1841500" marR="5080" lvl="4">
              <a:lnSpc>
                <a:spcPts val="1600"/>
              </a:lnSpc>
              <a:spcBef>
                <a:spcPts val="215"/>
              </a:spcBef>
            </a:pPr>
            <a:r>
              <a:rPr lang="en-US" sz="1400" dirty="0">
                <a:latin typeface="Arial MT"/>
                <a:cs typeface="Arial MT"/>
              </a:rPr>
              <a:t> name: “</a:t>
            </a:r>
            <a:r>
              <a:rPr lang="en-US" sz="1400" dirty="0" err="1">
                <a:latin typeface="Arial MT"/>
                <a:cs typeface="Arial MT"/>
              </a:rPr>
              <a:t>abcd</a:t>
            </a:r>
            <a:r>
              <a:rPr lang="en-US" sz="1400" dirty="0">
                <a:latin typeface="Arial MT"/>
                <a:cs typeface="Arial MT"/>
              </a:rPr>
              <a:t>”,</a:t>
            </a:r>
          </a:p>
          <a:p>
            <a:pPr marL="1841500" marR="5080" lvl="4">
              <a:lnSpc>
                <a:spcPts val="1600"/>
              </a:lnSpc>
              <a:spcBef>
                <a:spcPts val="215"/>
              </a:spcBef>
            </a:pPr>
            <a:r>
              <a:rPr lang="en-US" sz="1400" dirty="0">
                <a:latin typeface="Arial MT"/>
                <a:cs typeface="Arial MT"/>
              </a:rPr>
              <a:t>Address: [  {  Add_No:1</a:t>
            </a:r>
          </a:p>
          <a:p>
            <a:pPr marL="1841500" marR="5080" lvl="4">
              <a:lnSpc>
                <a:spcPts val="1600"/>
              </a:lnSpc>
              <a:spcBef>
                <a:spcPts val="215"/>
              </a:spcBef>
            </a:pPr>
            <a:r>
              <a:rPr lang="en-US" sz="1400" dirty="0">
                <a:latin typeface="Arial MT"/>
                <a:cs typeface="Arial MT"/>
              </a:rPr>
              <a:t>                      city: “Lucknow”,</a:t>
            </a:r>
          </a:p>
          <a:p>
            <a:pPr marL="1841500" marR="5080" lvl="4">
              <a:lnSpc>
                <a:spcPts val="1600"/>
              </a:lnSpc>
              <a:spcBef>
                <a:spcPts val="215"/>
              </a:spcBef>
            </a:pPr>
            <a:r>
              <a:rPr lang="en-US" sz="1400" dirty="0">
                <a:latin typeface="Arial MT"/>
                <a:cs typeface="Arial MT"/>
              </a:rPr>
              <a:t>                      state: “UP” },</a:t>
            </a:r>
          </a:p>
          <a:p>
            <a:pPr marL="1841500" marR="5080" lvl="4">
              <a:lnSpc>
                <a:spcPts val="1600"/>
              </a:lnSpc>
              <a:spcBef>
                <a:spcPts val="215"/>
              </a:spcBef>
            </a:pPr>
            <a:r>
              <a:rPr lang="en-US" sz="1400" dirty="0">
                <a:latin typeface="Arial MT"/>
                <a:cs typeface="Arial MT"/>
              </a:rPr>
              <a:t>                   {   Add_No:2</a:t>
            </a:r>
          </a:p>
          <a:p>
            <a:pPr marL="1841500" marR="5080" lvl="4">
              <a:lnSpc>
                <a:spcPts val="1600"/>
              </a:lnSpc>
              <a:spcBef>
                <a:spcPts val="215"/>
              </a:spcBef>
            </a:pPr>
            <a:r>
              <a:rPr lang="en-US" sz="1400" dirty="0">
                <a:latin typeface="Arial MT"/>
                <a:cs typeface="Arial MT"/>
              </a:rPr>
              <a:t>                   city: “Bangalore”,</a:t>
            </a:r>
          </a:p>
          <a:p>
            <a:pPr marL="1841500" marR="5080" lvl="4">
              <a:lnSpc>
                <a:spcPts val="1600"/>
              </a:lnSpc>
              <a:spcBef>
                <a:spcPts val="215"/>
              </a:spcBef>
            </a:pPr>
            <a:r>
              <a:rPr lang="en-US" sz="1400" dirty="0">
                <a:latin typeface="Arial MT"/>
                <a:cs typeface="Arial MT"/>
              </a:rPr>
              <a:t>                   state: “Karnataka” }</a:t>
            </a:r>
          </a:p>
          <a:p>
            <a:pPr marL="1841500" marR="5080" lvl="4">
              <a:lnSpc>
                <a:spcPts val="1600"/>
              </a:lnSpc>
              <a:spcBef>
                <a:spcPts val="215"/>
              </a:spcBef>
            </a:pPr>
            <a:r>
              <a:rPr lang="en-US" sz="1400" dirty="0">
                <a:latin typeface="Arial MT"/>
                <a:cs typeface="Arial MT"/>
              </a:rPr>
              <a:t>]</a:t>
            </a:r>
          </a:p>
          <a:p>
            <a:pPr marL="1384300" marR="5080" lvl="3">
              <a:lnSpc>
                <a:spcPts val="1600"/>
              </a:lnSpc>
              <a:spcBef>
                <a:spcPts val="215"/>
              </a:spcBef>
            </a:pPr>
            <a:r>
              <a:rPr lang="en-US" sz="1400" dirty="0">
                <a:latin typeface="Arial MT"/>
                <a:cs typeface="Arial MT"/>
              </a:rPr>
              <a:t>}</a:t>
            </a:r>
          </a:p>
        </p:txBody>
      </p:sp>
      <p:pic>
        <p:nvPicPr>
          <p:cNvPr id="3" name="Picture 2">
            <a:extLst>
              <a:ext uri="{FF2B5EF4-FFF2-40B4-BE49-F238E27FC236}">
                <a16:creationId xmlns:a16="http://schemas.microsoft.com/office/drawing/2014/main" id="{2C641732-E9F6-3C34-5937-765333DB76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77071" y="6116247"/>
            <a:ext cx="2188188" cy="5862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966735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3">
            <a:extLst>
              <a:ext uri="{FF2B5EF4-FFF2-40B4-BE49-F238E27FC236}">
                <a16:creationId xmlns:a16="http://schemas.microsoft.com/office/drawing/2014/main" id="{B2948752-9A13-8F7D-2D4C-56123982DFF0}"/>
              </a:ext>
            </a:extLst>
          </p:cNvPr>
          <p:cNvSpPr txBox="1"/>
          <p:nvPr/>
        </p:nvSpPr>
        <p:spPr>
          <a:xfrm>
            <a:off x="933254" y="886120"/>
            <a:ext cx="10877746" cy="4387740"/>
          </a:xfrm>
          <a:prstGeom prst="rect">
            <a:avLst/>
          </a:prstGeom>
        </p:spPr>
        <p:txBody>
          <a:bodyPr vert="horz" wrap="square" lIns="0" tIns="27305" rIns="0" bIns="0" rtlCol="0">
            <a:spAutoFit/>
          </a:bodyPr>
          <a:lstStyle/>
          <a:p>
            <a:pPr marL="12700" marR="5080">
              <a:lnSpc>
                <a:spcPts val="1600"/>
              </a:lnSpc>
              <a:spcBef>
                <a:spcPts val="215"/>
              </a:spcBef>
            </a:pPr>
            <a:r>
              <a:rPr lang="en-US" sz="1400" dirty="0">
                <a:latin typeface="Arial MT"/>
                <a:cs typeface="Arial MT"/>
              </a:rPr>
              <a:t>Normalized data mode :-</a:t>
            </a:r>
          </a:p>
          <a:p>
            <a:pPr marL="12700" marR="5080">
              <a:lnSpc>
                <a:spcPts val="1600"/>
              </a:lnSpc>
              <a:spcBef>
                <a:spcPts val="215"/>
              </a:spcBef>
            </a:pPr>
            <a:endParaRPr lang="en-US" sz="1400" dirty="0">
              <a:latin typeface="Arial MT"/>
              <a:cs typeface="Arial MT"/>
            </a:endParaRPr>
          </a:p>
          <a:p>
            <a:pPr marL="12700" marR="5080">
              <a:lnSpc>
                <a:spcPts val="1600"/>
              </a:lnSpc>
              <a:spcBef>
                <a:spcPts val="215"/>
              </a:spcBef>
            </a:pPr>
            <a:r>
              <a:rPr lang="en-US" sz="1400" dirty="0">
                <a:latin typeface="Arial MT"/>
                <a:cs typeface="Arial MT"/>
              </a:rPr>
              <a:t>In Referencing we  create other collection , and add a reference .</a:t>
            </a:r>
          </a:p>
          <a:p>
            <a:pPr marL="12700" marR="5080">
              <a:lnSpc>
                <a:spcPts val="1600"/>
              </a:lnSpc>
              <a:spcBef>
                <a:spcPts val="215"/>
              </a:spcBef>
            </a:pPr>
            <a:endParaRPr lang="en-US" sz="1400" dirty="0">
              <a:latin typeface="Arial MT"/>
              <a:cs typeface="Arial MT"/>
            </a:endParaRPr>
          </a:p>
          <a:p>
            <a:pPr marL="469900" marR="5080" lvl="1">
              <a:lnSpc>
                <a:spcPts val="1600"/>
              </a:lnSpc>
              <a:spcBef>
                <a:spcPts val="215"/>
              </a:spcBef>
            </a:pPr>
            <a:r>
              <a:rPr lang="en-US" sz="1400" dirty="0" err="1">
                <a:latin typeface="Arial MT"/>
                <a:cs typeface="Arial MT"/>
              </a:rPr>
              <a:t>Stu_detail</a:t>
            </a:r>
            <a:endParaRPr lang="en-US" sz="1400" dirty="0">
              <a:latin typeface="Arial MT"/>
              <a:cs typeface="Arial MT"/>
            </a:endParaRPr>
          </a:p>
          <a:p>
            <a:pPr marL="469900" marR="5080" lvl="1">
              <a:lnSpc>
                <a:spcPts val="1600"/>
              </a:lnSpc>
              <a:spcBef>
                <a:spcPts val="215"/>
              </a:spcBef>
            </a:pPr>
            <a:r>
              <a:rPr lang="en-US" sz="1400" dirty="0">
                <a:latin typeface="Arial MT"/>
                <a:cs typeface="Arial MT"/>
              </a:rPr>
              <a:t>{</a:t>
            </a:r>
          </a:p>
          <a:p>
            <a:pPr marL="469900" marR="5080" lvl="1">
              <a:lnSpc>
                <a:spcPts val="1600"/>
              </a:lnSpc>
              <a:spcBef>
                <a:spcPts val="215"/>
              </a:spcBef>
            </a:pPr>
            <a:r>
              <a:rPr lang="en-US" sz="1400" dirty="0">
                <a:latin typeface="Arial MT"/>
                <a:cs typeface="Arial MT"/>
              </a:rPr>
              <a:t>       Id:001,</a:t>
            </a:r>
          </a:p>
          <a:p>
            <a:pPr marL="469900" marR="5080" lvl="1">
              <a:lnSpc>
                <a:spcPts val="1600"/>
              </a:lnSpc>
              <a:spcBef>
                <a:spcPts val="215"/>
              </a:spcBef>
            </a:pPr>
            <a:r>
              <a:rPr lang="en-US" sz="1400" dirty="0">
                <a:latin typeface="Arial MT"/>
                <a:cs typeface="Arial MT"/>
              </a:rPr>
              <a:t>        name: “</a:t>
            </a:r>
            <a:r>
              <a:rPr lang="en-US" sz="1400" dirty="0" err="1">
                <a:latin typeface="Arial MT"/>
                <a:cs typeface="Arial MT"/>
              </a:rPr>
              <a:t>abcd</a:t>
            </a:r>
            <a:r>
              <a:rPr lang="en-US" sz="1400" dirty="0">
                <a:latin typeface="Arial MT"/>
                <a:cs typeface="Arial MT"/>
              </a:rPr>
              <a:t>”,</a:t>
            </a:r>
          </a:p>
          <a:p>
            <a:pPr marL="469900" marR="5080" lvl="1">
              <a:lnSpc>
                <a:spcPts val="1600"/>
              </a:lnSpc>
              <a:spcBef>
                <a:spcPts val="215"/>
              </a:spcBef>
            </a:pPr>
            <a:r>
              <a:rPr lang="en-US" sz="1400" dirty="0">
                <a:latin typeface="Arial MT"/>
                <a:cs typeface="Arial MT"/>
              </a:rPr>
              <a:t>        Age: 25,</a:t>
            </a:r>
          </a:p>
          <a:p>
            <a:pPr marL="469900" marR="5080" lvl="1">
              <a:lnSpc>
                <a:spcPts val="1600"/>
              </a:lnSpc>
              <a:spcBef>
                <a:spcPts val="215"/>
              </a:spcBef>
            </a:pPr>
            <a:r>
              <a:rPr lang="en-US" sz="1400" dirty="0">
                <a:latin typeface="Arial MT"/>
                <a:cs typeface="Arial MT"/>
              </a:rPr>
              <a:t>}  </a:t>
            </a:r>
          </a:p>
          <a:p>
            <a:pPr marL="12700" marR="5080">
              <a:lnSpc>
                <a:spcPts val="1600"/>
              </a:lnSpc>
              <a:spcBef>
                <a:spcPts val="215"/>
              </a:spcBef>
            </a:pPr>
            <a:endParaRPr lang="en-US" sz="1400" dirty="0">
              <a:latin typeface="Arial MT"/>
              <a:cs typeface="Arial MT"/>
            </a:endParaRPr>
          </a:p>
          <a:p>
            <a:pPr marL="469900" marR="5080" lvl="1">
              <a:lnSpc>
                <a:spcPts val="1600"/>
              </a:lnSpc>
              <a:spcBef>
                <a:spcPts val="215"/>
              </a:spcBef>
            </a:pPr>
            <a:r>
              <a:rPr lang="en-US" sz="1400" dirty="0">
                <a:latin typeface="Arial MT"/>
                <a:cs typeface="Arial MT"/>
              </a:rPr>
              <a:t>Address</a:t>
            </a:r>
          </a:p>
          <a:p>
            <a:pPr marL="469900" marR="5080" lvl="1">
              <a:lnSpc>
                <a:spcPts val="1600"/>
              </a:lnSpc>
              <a:spcBef>
                <a:spcPts val="215"/>
              </a:spcBef>
            </a:pPr>
            <a:r>
              <a:rPr lang="en-US" sz="1400" dirty="0">
                <a:latin typeface="Arial MT"/>
                <a:cs typeface="Arial MT"/>
              </a:rPr>
              <a:t> { </a:t>
            </a:r>
          </a:p>
          <a:p>
            <a:pPr marL="469900" marR="5080" lvl="1">
              <a:lnSpc>
                <a:spcPts val="1600"/>
              </a:lnSpc>
              <a:spcBef>
                <a:spcPts val="215"/>
              </a:spcBef>
            </a:pPr>
            <a:r>
              <a:rPr lang="en-US" sz="1400" dirty="0">
                <a:latin typeface="Arial MT"/>
                <a:cs typeface="Arial MT"/>
              </a:rPr>
              <a:t>          city: “Lucknow”,</a:t>
            </a:r>
          </a:p>
          <a:p>
            <a:pPr marL="469900" marR="5080" lvl="1">
              <a:lnSpc>
                <a:spcPts val="1600"/>
              </a:lnSpc>
              <a:spcBef>
                <a:spcPts val="215"/>
              </a:spcBef>
            </a:pPr>
            <a:r>
              <a:rPr lang="en-US" sz="1400" dirty="0">
                <a:latin typeface="Arial MT"/>
                <a:cs typeface="Arial MT"/>
              </a:rPr>
              <a:t>          state: “UP”,</a:t>
            </a:r>
          </a:p>
          <a:p>
            <a:pPr marL="469900" marR="5080" lvl="1">
              <a:lnSpc>
                <a:spcPts val="1600"/>
              </a:lnSpc>
              <a:spcBef>
                <a:spcPts val="215"/>
              </a:spcBef>
            </a:pPr>
            <a:r>
              <a:rPr lang="en-US" sz="1400" dirty="0">
                <a:latin typeface="Arial MT"/>
                <a:cs typeface="Arial MT"/>
              </a:rPr>
              <a:t>          user_id:001</a:t>
            </a:r>
          </a:p>
          <a:p>
            <a:pPr marL="469900" marR="5080" lvl="1">
              <a:lnSpc>
                <a:spcPts val="1600"/>
              </a:lnSpc>
              <a:spcBef>
                <a:spcPts val="215"/>
              </a:spcBef>
            </a:pPr>
            <a:r>
              <a:rPr lang="en-US" sz="1400" dirty="0">
                <a:latin typeface="Arial MT"/>
                <a:cs typeface="Arial MT"/>
              </a:rPr>
              <a:t>  }</a:t>
            </a:r>
          </a:p>
          <a:p>
            <a:pPr marL="469900" marR="5080" lvl="1">
              <a:lnSpc>
                <a:spcPts val="1600"/>
              </a:lnSpc>
              <a:spcBef>
                <a:spcPts val="215"/>
              </a:spcBef>
            </a:pPr>
            <a:endParaRPr lang="en-US" sz="1400" dirty="0">
              <a:latin typeface="Arial MT"/>
              <a:cs typeface="Arial MT"/>
            </a:endParaRPr>
          </a:p>
          <a:p>
            <a:pPr marL="12700" marR="5080">
              <a:lnSpc>
                <a:spcPts val="1600"/>
              </a:lnSpc>
              <a:spcBef>
                <a:spcPts val="215"/>
              </a:spcBef>
            </a:pPr>
            <a:endParaRPr lang="en-US" sz="1400" dirty="0">
              <a:latin typeface="Arial MT"/>
              <a:cs typeface="Arial MT"/>
            </a:endParaRPr>
          </a:p>
        </p:txBody>
      </p:sp>
      <p:cxnSp>
        <p:nvCxnSpPr>
          <p:cNvPr id="3" name="Straight Arrow Connector 2">
            <a:extLst>
              <a:ext uri="{FF2B5EF4-FFF2-40B4-BE49-F238E27FC236}">
                <a16:creationId xmlns:a16="http://schemas.microsoft.com/office/drawing/2014/main" id="{163FFDBD-CE07-0490-3CED-B88EF99600A0}"/>
              </a:ext>
            </a:extLst>
          </p:cNvPr>
          <p:cNvCxnSpPr/>
          <p:nvPr/>
        </p:nvCxnSpPr>
        <p:spPr>
          <a:xfrm>
            <a:off x="3160336" y="1864150"/>
            <a:ext cx="2286000" cy="76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B2018FBF-4DAF-CEDF-73EC-17E9C34A165A}"/>
              </a:ext>
            </a:extLst>
          </p:cNvPr>
          <p:cNvSpPr/>
          <p:nvPr/>
        </p:nvSpPr>
        <p:spPr>
          <a:xfrm>
            <a:off x="5598736" y="1864150"/>
            <a:ext cx="19050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2"/>
                </a:solidFill>
              </a:rPr>
              <a:t>collection1</a:t>
            </a:r>
            <a:endParaRPr lang="en-IN" b="1" dirty="0">
              <a:solidFill>
                <a:schemeClr val="bg2"/>
              </a:solidFill>
            </a:endParaRPr>
          </a:p>
        </p:txBody>
      </p:sp>
      <p:cxnSp>
        <p:nvCxnSpPr>
          <p:cNvPr id="5" name="Straight Arrow Connector 4">
            <a:extLst>
              <a:ext uri="{FF2B5EF4-FFF2-40B4-BE49-F238E27FC236}">
                <a16:creationId xmlns:a16="http://schemas.microsoft.com/office/drawing/2014/main" id="{9FB6CB92-6B21-3DD7-BC67-EDD9D9D6BD49}"/>
              </a:ext>
            </a:extLst>
          </p:cNvPr>
          <p:cNvCxnSpPr/>
          <p:nvPr/>
        </p:nvCxnSpPr>
        <p:spPr>
          <a:xfrm>
            <a:off x="3007936" y="3571356"/>
            <a:ext cx="2286000" cy="76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562B8AE2-3987-3CC7-5E94-D65F226C9665}"/>
              </a:ext>
            </a:extLst>
          </p:cNvPr>
          <p:cNvSpPr/>
          <p:nvPr/>
        </p:nvSpPr>
        <p:spPr>
          <a:xfrm>
            <a:off x="5598736" y="3518400"/>
            <a:ext cx="19050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2"/>
                </a:solidFill>
              </a:rPr>
              <a:t>collection2</a:t>
            </a:r>
            <a:endParaRPr lang="en-IN" b="1" dirty="0">
              <a:solidFill>
                <a:schemeClr val="bg2"/>
              </a:solidFill>
            </a:endParaRPr>
          </a:p>
        </p:txBody>
      </p:sp>
      <p:cxnSp>
        <p:nvCxnSpPr>
          <p:cNvPr id="7" name="Straight Arrow Connector 6">
            <a:extLst>
              <a:ext uri="{FF2B5EF4-FFF2-40B4-BE49-F238E27FC236}">
                <a16:creationId xmlns:a16="http://schemas.microsoft.com/office/drawing/2014/main" id="{0725BB81-477B-BEBC-EDE5-6717AA109B30}"/>
              </a:ext>
            </a:extLst>
          </p:cNvPr>
          <p:cNvCxnSpPr/>
          <p:nvPr/>
        </p:nvCxnSpPr>
        <p:spPr>
          <a:xfrm>
            <a:off x="3617536" y="4531150"/>
            <a:ext cx="2286000" cy="152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C7F503B9-5456-5ED6-54E8-EC7252F7DA7B}"/>
              </a:ext>
            </a:extLst>
          </p:cNvPr>
          <p:cNvSpPr/>
          <p:nvPr/>
        </p:nvSpPr>
        <p:spPr>
          <a:xfrm>
            <a:off x="5979736" y="4620884"/>
            <a:ext cx="2209800" cy="3674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Reference</a:t>
            </a:r>
            <a:endParaRPr lang="en-IN" dirty="0"/>
          </a:p>
        </p:txBody>
      </p:sp>
      <p:pic>
        <p:nvPicPr>
          <p:cNvPr id="9" name="Picture 2">
            <a:extLst>
              <a:ext uri="{FF2B5EF4-FFF2-40B4-BE49-F238E27FC236}">
                <a16:creationId xmlns:a16="http://schemas.microsoft.com/office/drawing/2014/main" id="{2DE251DC-7C8F-A21E-9CC9-400D89F6B3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77071" y="6116247"/>
            <a:ext cx="2188188" cy="5862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38495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44B1D30-7FFD-71BB-88E7-1838F4AAF66A}"/>
              </a:ext>
            </a:extLst>
          </p:cNvPr>
          <p:cNvSpPr txBox="1"/>
          <p:nvPr/>
        </p:nvSpPr>
        <p:spPr>
          <a:xfrm>
            <a:off x="3754617" y="277248"/>
            <a:ext cx="4682765" cy="461665"/>
          </a:xfrm>
          <a:prstGeom prst="rect">
            <a:avLst/>
          </a:prstGeom>
          <a:noFill/>
        </p:spPr>
        <p:txBody>
          <a:bodyPr wrap="square">
            <a:spAutoFit/>
          </a:bodyPr>
          <a:lstStyle/>
          <a:p>
            <a:r>
              <a:rPr lang="en-US" sz="2400" b="1">
                <a:solidFill>
                  <a:schemeClr val="accent6">
                    <a:lumMod val="75000"/>
                  </a:schemeClr>
                </a:solidFill>
                <a:latin typeface="Arial MT"/>
                <a:cs typeface="Arial MT"/>
              </a:rPr>
              <a:t>Embedded Data</a:t>
            </a:r>
            <a:r>
              <a:rPr lang="en-US" sz="2400" b="1">
                <a:solidFill>
                  <a:schemeClr val="accent6">
                    <a:lumMod val="75000"/>
                  </a:schemeClr>
                </a:solidFill>
              </a:rPr>
              <a:t> Model Design:</a:t>
            </a:r>
            <a:endParaRPr lang="en-IN" sz="2400" b="1" dirty="0">
              <a:solidFill>
                <a:schemeClr val="accent6">
                  <a:lumMod val="75000"/>
                </a:schemeClr>
              </a:solidFill>
            </a:endParaRPr>
          </a:p>
        </p:txBody>
      </p:sp>
      <p:pic>
        <p:nvPicPr>
          <p:cNvPr id="4" name="Picture 3">
            <a:extLst>
              <a:ext uri="{FF2B5EF4-FFF2-40B4-BE49-F238E27FC236}">
                <a16:creationId xmlns:a16="http://schemas.microsoft.com/office/drawing/2014/main" id="{1B5248A7-A25A-917C-8BB7-0E3A2B10DA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43616" y="1367170"/>
            <a:ext cx="7304768" cy="4123659"/>
          </a:xfrm>
          <a:prstGeom prst="rect">
            <a:avLst/>
          </a:prstGeom>
        </p:spPr>
      </p:pic>
      <p:pic>
        <p:nvPicPr>
          <p:cNvPr id="2" name="Picture 2">
            <a:extLst>
              <a:ext uri="{FF2B5EF4-FFF2-40B4-BE49-F238E27FC236}">
                <a16:creationId xmlns:a16="http://schemas.microsoft.com/office/drawing/2014/main" id="{28580CE3-5A4F-24F3-0E2C-33A089F2F0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77071" y="6116247"/>
            <a:ext cx="2188188" cy="5862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827812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a:extLst>
              <a:ext uri="{FF2B5EF4-FFF2-40B4-BE49-F238E27FC236}">
                <a16:creationId xmlns:a16="http://schemas.microsoft.com/office/drawing/2014/main" id="{0A89EB21-AFF5-0279-379F-83FAFAAF4549}"/>
              </a:ext>
            </a:extLst>
          </p:cNvPr>
          <p:cNvSpPr txBox="1">
            <a:spLocks/>
          </p:cNvSpPr>
          <p:nvPr/>
        </p:nvSpPr>
        <p:spPr>
          <a:xfrm>
            <a:off x="2482784" y="343927"/>
            <a:ext cx="7226431" cy="443711"/>
          </a:xfrm>
          <a:prstGeom prst="rect">
            <a:avLst/>
          </a:prstGeom>
        </p:spPr>
        <p:txBody>
          <a:bodyPr vert="horz" wrap="square" lIns="0" tIns="12700" rIns="0" bIns="0" rtlCol="0">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100"/>
              </a:spcBef>
            </a:pPr>
            <a:r>
              <a:rPr lang="en-US" sz="2800" dirty="0">
                <a:latin typeface="Arial MT"/>
                <a:cs typeface="Arial MT"/>
              </a:rPr>
              <a:t>Normalized / Referencing </a:t>
            </a:r>
            <a:r>
              <a:rPr lang="en-US" sz="2800" dirty="0"/>
              <a:t>Data Model Design:</a:t>
            </a:r>
          </a:p>
        </p:txBody>
      </p:sp>
      <p:pic>
        <p:nvPicPr>
          <p:cNvPr id="5" name="Picture 4">
            <a:extLst>
              <a:ext uri="{FF2B5EF4-FFF2-40B4-BE49-F238E27FC236}">
                <a16:creationId xmlns:a16="http://schemas.microsoft.com/office/drawing/2014/main" id="{FC63D1FB-B9A3-1343-4554-353B1343D8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47899" y="1612769"/>
            <a:ext cx="7696200" cy="4680122"/>
          </a:xfrm>
          <a:prstGeom prst="rect">
            <a:avLst/>
          </a:prstGeom>
        </p:spPr>
      </p:pic>
      <p:pic>
        <p:nvPicPr>
          <p:cNvPr id="2" name="Picture 2">
            <a:extLst>
              <a:ext uri="{FF2B5EF4-FFF2-40B4-BE49-F238E27FC236}">
                <a16:creationId xmlns:a16="http://schemas.microsoft.com/office/drawing/2014/main" id="{A4856F2A-2391-3EC1-D650-7E0F71CB0F3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77071" y="6116247"/>
            <a:ext cx="2188188" cy="5862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251800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D627842-E980-D9BC-0D11-0F97888857B3}"/>
              </a:ext>
            </a:extLst>
          </p:cNvPr>
          <p:cNvSpPr txBox="1"/>
          <p:nvPr/>
        </p:nvSpPr>
        <p:spPr>
          <a:xfrm>
            <a:off x="351149" y="275809"/>
            <a:ext cx="10932736" cy="2031325"/>
          </a:xfrm>
          <a:prstGeom prst="rect">
            <a:avLst/>
          </a:prstGeom>
          <a:noFill/>
        </p:spPr>
        <p:txBody>
          <a:bodyPr wrap="square">
            <a:spAutoFit/>
          </a:bodyPr>
          <a:lstStyle/>
          <a:p>
            <a:r>
              <a:rPr lang="en-IN" b="1" dirty="0">
                <a:solidFill>
                  <a:schemeClr val="accent6">
                    <a:lumMod val="75000"/>
                  </a:schemeClr>
                </a:solidFill>
              </a:rPr>
              <a:t>Create a Database using </a:t>
            </a:r>
            <a:r>
              <a:rPr lang="en-IN" b="1" dirty="0" err="1">
                <a:solidFill>
                  <a:schemeClr val="accent6">
                    <a:lumMod val="75000"/>
                  </a:schemeClr>
                </a:solidFill>
              </a:rPr>
              <a:t>Mongosh</a:t>
            </a:r>
            <a:endParaRPr lang="en-IN" b="1" dirty="0">
              <a:solidFill>
                <a:schemeClr val="accent6">
                  <a:lumMod val="75000"/>
                </a:schemeClr>
              </a:solidFill>
            </a:endParaRPr>
          </a:p>
          <a:p>
            <a:endParaRPr lang="en-IN" b="1" dirty="0">
              <a:solidFill>
                <a:schemeClr val="accent6">
                  <a:lumMod val="75000"/>
                </a:schemeClr>
              </a:solidFill>
            </a:endParaRPr>
          </a:p>
          <a:p>
            <a:r>
              <a:rPr lang="en-IN" dirty="0"/>
              <a:t>After connecting to your database using </a:t>
            </a:r>
            <a:r>
              <a:rPr lang="en-IN" dirty="0" err="1"/>
              <a:t>Mongosh</a:t>
            </a:r>
            <a:r>
              <a:rPr lang="en-IN" dirty="0"/>
              <a:t>, you can see which database you use by typing </a:t>
            </a:r>
            <a:r>
              <a:rPr lang="en-IN" dirty="0" err="1"/>
              <a:t>db</a:t>
            </a:r>
            <a:r>
              <a:rPr lang="en-IN" dirty="0"/>
              <a:t> in your terminal.</a:t>
            </a:r>
          </a:p>
          <a:p>
            <a:endParaRPr lang="en-IN" dirty="0"/>
          </a:p>
          <a:p>
            <a:r>
              <a:rPr lang="en-IN" dirty="0"/>
              <a:t>If you have used the connection string provided by the MongoDB Atlas dashboard, you should be connected to the </a:t>
            </a:r>
            <a:r>
              <a:rPr lang="en-IN" dirty="0" err="1"/>
              <a:t>myFirstDatabase</a:t>
            </a:r>
            <a:r>
              <a:rPr lang="en-IN" dirty="0"/>
              <a:t> database.</a:t>
            </a:r>
          </a:p>
        </p:txBody>
      </p:sp>
      <p:sp>
        <p:nvSpPr>
          <p:cNvPr id="9" name="TextBox 8">
            <a:extLst>
              <a:ext uri="{FF2B5EF4-FFF2-40B4-BE49-F238E27FC236}">
                <a16:creationId xmlns:a16="http://schemas.microsoft.com/office/drawing/2014/main" id="{6949B9CA-64FF-F769-D50B-218225C2DF2F}"/>
              </a:ext>
            </a:extLst>
          </p:cNvPr>
          <p:cNvSpPr txBox="1"/>
          <p:nvPr/>
        </p:nvSpPr>
        <p:spPr>
          <a:xfrm>
            <a:off x="480767" y="2997723"/>
            <a:ext cx="10803118" cy="2585323"/>
          </a:xfrm>
          <a:prstGeom prst="rect">
            <a:avLst/>
          </a:prstGeom>
          <a:noFill/>
        </p:spPr>
        <p:txBody>
          <a:bodyPr wrap="square">
            <a:spAutoFit/>
          </a:bodyPr>
          <a:lstStyle/>
          <a:p>
            <a:r>
              <a:rPr lang="en-IN" b="1" dirty="0">
                <a:solidFill>
                  <a:schemeClr val="accent6">
                    <a:lumMod val="75000"/>
                  </a:schemeClr>
                </a:solidFill>
              </a:rPr>
              <a:t>Show all databases</a:t>
            </a:r>
          </a:p>
          <a:p>
            <a:endParaRPr lang="en-IN" b="1" dirty="0">
              <a:solidFill>
                <a:schemeClr val="accent6">
                  <a:lumMod val="75000"/>
                </a:schemeClr>
              </a:solidFill>
            </a:endParaRPr>
          </a:p>
          <a:p>
            <a:r>
              <a:rPr lang="en-IN" dirty="0"/>
              <a:t>To see all available databases, in your terminal type show dbs.</a:t>
            </a:r>
          </a:p>
          <a:p>
            <a:endParaRPr lang="en-IN" dirty="0"/>
          </a:p>
          <a:p>
            <a:r>
              <a:rPr lang="en-IN" dirty="0"/>
              <a:t>Notice that </a:t>
            </a:r>
            <a:r>
              <a:rPr lang="en-IN" dirty="0" err="1"/>
              <a:t>myFirstDatabase</a:t>
            </a:r>
            <a:r>
              <a:rPr lang="en-IN" dirty="0"/>
              <a:t> is not listed. This is because the database is empty. An empty database is essentially non-</a:t>
            </a:r>
            <a:r>
              <a:rPr lang="en-IN" dirty="0" err="1"/>
              <a:t>existant</a:t>
            </a:r>
            <a:r>
              <a:rPr lang="en-IN" dirty="0"/>
              <a:t>.</a:t>
            </a:r>
          </a:p>
          <a:p>
            <a:endParaRPr lang="en-IN" dirty="0"/>
          </a:p>
          <a:p>
            <a:r>
              <a:rPr lang="en-IN" dirty="0"/>
              <a:t>Change or Create a Database</a:t>
            </a:r>
          </a:p>
          <a:p>
            <a:r>
              <a:rPr lang="en-IN" dirty="0"/>
              <a:t>You can change or create a new database by typing </a:t>
            </a:r>
            <a:r>
              <a:rPr lang="en-IN" dirty="0">
                <a:solidFill>
                  <a:schemeClr val="accent6">
                    <a:lumMod val="75000"/>
                  </a:schemeClr>
                </a:solidFill>
              </a:rPr>
              <a:t>use </a:t>
            </a:r>
            <a:r>
              <a:rPr lang="en-IN" dirty="0"/>
              <a:t>then the name of the database.</a:t>
            </a:r>
          </a:p>
        </p:txBody>
      </p:sp>
      <p:pic>
        <p:nvPicPr>
          <p:cNvPr id="10" name="Picture 2">
            <a:extLst>
              <a:ext uri="{FF2B5EF4-FFF2-40B4-BE49-F238E27FC236}">
                <a16:creationId xmlns:a16="http://schemas.microsoft.com/office/drawing/2014/main" id="{C66FE1C2-F267-5832-45A4-DED62BC573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77071" y="6116247"/>
            <a:ext cx="2188188" cy="5862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563546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0E35EBE-87F8-801E-4EB7-12069A691760}"/>
              </a:ext>
            </a:extLst>
          </p:cNvPr>
          <p:cNvSpPr txBox="1"/>
          <p:nvPr/>
        </p:nvSpPr>
        <p:spPr>
          <a:xfrm>
            <a:off x="869623" y="518474"/>
            <a:ext cx="6094428" cy="369332"/>
          </a:xfrm>
          <a:prstGeom prst="rect">
            <a:avLst/>
          </a:prstGeom>
          <a:noFill/>
        </p:spPr>
        <p:txBody>
          <a:bodyPr wrap="square">
            <a:spAutoFit/>
          </a:bodyPr>
          <a:lstStyle/>
          <a:p>
            <a:r>
              <a:rPr lang="en-IN" b="1" dirty="0">
                <a:solidFill>
                  <a:schemeClr val="accent6">
                    <a:lumMod val="75000"/>
                  </a:schemeClr>
                </a:solidFill>
              </a:rPr>
              <a:t>Create Collection using </a:t>
            </a:r>
            <a:r>
              <a:rPr lang="en-IN" b="1" dirty="0" err="1">
                <a:solidFill>
                  <a:schemeClr val="accent6">
                    <a:lumMod val="75000"/>
                  </a:schemeClr>
                </a:solidFill>
              </a:rPr>
              <a:t>mongosh</a:t>
            </a:r>
            <a:endParaRPr lang="en-IN" b="1" dirty="0">
              <a:solidFill>
                <a:schemeClr val="accent6">
                  <a:lumMod val="75000"/>
                </a:schemeClr>
              </a:solidFill>
            </a:endParaRPr>
          </a:p>
        </p:txBody>
      </p:sp>
      <p:sp>
        <p:nvSpPr>
          <p:cNvPr id="4" name="Rectangle 1">
            <a:extLst>
              <a:ext uri="{FF2B5EF4-FFF2-40B4-BE49-F238E27FC236}">
                <a16:creationId xmlns:a16="http://schemas.microsoft.com/office/drawing/2014/main" id="{4E1107AA-1919-FAAC-9378-5998FC0C05E5}"/>
              </a:ext>
            </a:extLst>
          </p:cNvPr>
          <p:cNvSpPr>
            <a:spLocks noChangeArrowheads="1"/>
          </p:cNvSpPr>
          <p:nvPr/>
        </p:nvSpPr>
        <p:spPr bwMode="auto">
          <a:xfrm>
            <a:off x="869623" y="1533629"/>
            <a:ext cx="9125146" cy="379074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63480" rIns="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mn-lt"/>
              </a:rPr>
              <a:t>There are 2 ways to create a collection.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rgbClr val="000000"/>
              </a:solidFill>
              <a:effectLst/>
              <a:latin typeface="+mn-lt"/>
              <a:cs typeface="Segoe U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mn-lt"/>
                <a:cs typeface="Segoe UI" panose="020B0502040204020203" pitchFamily="34" charset="0"/>
              </a:rPr>
              <a:t>Method 1</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mn-lt"/>
              </a:rPr>
              <a:t>You can create a collection using the </a:t>
            </a:r>
            <a:r>
              <a:rPr kumimoji="0" lang="en-US" altLang="en-US" sz="1400" b="0" i="0" u="none" strike="noStrike" cap="none" normalizeH="0" baseline="0" dirty="0" err="1">
                <a:ln>
                  <a:noFill/>
                </a:ln>
                <a:solidFill>
                  <a:srgbClr val="DC143C"/>
                </a:solidFill>
                <a:effectLst/>
                <a:latin typeface="+mn-lt"/>
              </a:rPr>
              <a:t>createCollection</a:t>
            </a:r>
            <a:r>
              <a:rPr kumimoji="0" lang="en-US" altLang="en-US" sz="1400" b="0" i="0" u="none" strike="noStrike" cap="none" normalizeH="0" baseline="0" dirty="0">
                <a:ln>
                  <a:noFill/>
                </a:ln>
                <a:solidFill>
                  <a:srgbClr val="DC143C"/>
                </a:solidFill>
                <a:effectLst/>
                <a:latin typeface="+mn-lt"/>
              </a:rPr>
              <a:t>()</a:t>
            </a:r>
            <a:r>
              <a:rPr kumimoji="0" lang="en-US" altLang="en-US" sz="1400" b="0" i="0" u="none" strike="noStrike" cap="none" normalizeH="0" baseline="0" dirty="0">
                <a:ln>
                  <a:noFill/>
                </a:ln>
                <a:solidFill>
                  <a:srgbClr val="000000"/>
                </a:solidFill>
                <a:effectLst/>
                <a:latin typeface="+mn-lt"/>
              </a:rPr>
              <a:t> database method.</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400" dirty="0">
              <a:solidFill>
                <a:srgbClr val="000000"/>
              </a:solidFill>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mn-lt"/>
              </a:rPr>
              <a:t>For </a:t>
            </a:r>
            <a:r>
              <a:rPr kumimoji="0" lang="en-US" altLang="en-US" sz="1400" b="0" i="0" u="none" strike="noStrike" cap="none" normalizeH="0" baseline="0" dirty="0" err="1">
                <a:ln>
                  <a:noFill/>
                </a:ln>
                <a:solidFill>
                  <a:srgbClr val="000000"/>
                </a:solidFill>
                <a:effectLst/>
                <a:latin typeface="+mn-lt"/>
              </a:rPr>
              <a:t>eg</a:t>
            </a:r>
            <a:r>
              <a:rPr kumimoji="0" lang="en-US" altLang="en-US" sz="1400" b="0" i="0" u="none" strike="noStrike" cap="none" normalizeH="0" baseline="0" dirty="0">
                <a:ln>
                  <a:noFill/>
                </a:ln>
                <a:solidFill>
                  <a:srgbClr val="000000"/>
                </a:solidFill>
                <a:effectLst/>
                <a:latin typeface="+mn-lt"/>
              </a:rPr>
              <a:t> - </a:t>
            </a:r>
            <a:r>
              <a:rPr lang="en-IN" sz="2400" b="0" i="0" dirty="0" err="1">
                <a:solidFill>
                  <a:schemeClr val="accent6">
                    <a:lumMod val="75000"/>
                  </a:schemeClr>
                </a:solidFill>
                <a:effectLst/>
                <a:latin typeface="+mn-lt"/>
              </a:rPr>
              <a:t>db.createCollection</a:t>
            </a:r>
            <a:r>
              <a:rPr lang="en-IN" sz="2400" b="0" i="0" dirty="0">
                <a:solidFill>
                  <a:schemeClr val="accent6">
                    <a:lumMod val="75000"/>
                  </a:schemeClr>
                </a:solidFill>
                <a:effectLst/>
                <a:latin typeface="+mn-lt"/>
              </a:rPr>
              <a:t>("posts")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IN" altLang="en-US" sz="2400" u="none" strike="noStrike" cap="none" normalizeH="0" baseline="0" dirty="0">
              <a:ln>
                <a:noFill/>
              </a:ln>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lang="en-IN" altLang="en-US" sz="2400" i="0" dirty="0">
                <a:effectLst/>
                <a:latin typeface="+mn-lt"/>
              </a:rPr>
              <a:t>Method 2</a:t>
            </a:r>
          </a:p>
          <a:p>
            <a:pPr marL="0" marR="0" lvl="0" indent="0" algn="l" defTabSz="914400" rtl="0" eaLnBrk="0" fontAlgn="base" latinLnBrk="0" hangingPunct="0">
              <a:lnSpc>
                <a:spcPct val="100000"/>
              </a:lnSpc>
              <a:spcBef>
                <a:spcPct val="0"/>
              </a:spcBef>
              <a:spcAft>
                <a:spcPct val="0"/>
              </a:spcAft>
              <a:buClrTx/>
              <a:buSzTx/>
              <a:buFontTx/>
              <a:buNone/>
              <a:tabLst/>
            </a:pPr>
            <a:r>
              <a:rPr lang="en-IN" altLang="en-US" sz="1400" i="0" dirty="0">
                <a:effectLst/>
                <a:latin typeface="+mn-lt"/>
              </a:rPr>
              <a:t>You can also create a collection during the </a:t>
            </a:r>
            <a:r>
              <a:rPr lang="en-IN" altLang="en-US" sz="1400" i="0" dirty="0">
                <a:solidFill>
                  <a:srgbClr val="FF0000"/>
                </a:solidFill>
                <a:effectLst/>
                <a:latin typeface="+mn-lt"/>
              </a:rPr>
              <a:t>insert</a:t>
            </a:r>
            <a:r>
              <a:rPr lang="en-IN" altLang="en-US" sz="1400" i="0" dirty="0">
                <a:effectLst/>
                <a:latin typeface="+mn-lt"/>
              </a:rPr>
              <a:t> process.</a:t>
            </a:r>
          </a:p>
          <a:p>
            <a:pPr marL="0" marR="0" lvl="0" indent="0" algn="l" defTabSz="914400" rtl="0" eaLnBrk="0" fontAlgn="base" latinLnBrk="0" hangingPunct="0">
              <a:lnSpc>
                <a:spcPct val="100000"/>
              </a:lnSpc>
              <a:spcBef>
                <a:spcPct val="0"/>
              </a:spcBef>
              <a:spcAft>
                <a:spcPct val="0"/>
              </a:spcAft>
              <a:buClrTx/>
              <a:buSzTx/>
              <a:buFontTx/>
              <a:buNone/>
              <a:tabLst/>
            </a:pPr>
            <a:endParaRPr lang="en-IN" altLang="en-US" sz="1400" dirty="0">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lang="en-IN" sz="2400" b="0" i="0" dirty="0" err="1">
                <a:solidFill>
                  <a:schemeClr val="accent6">
                    <a:lumMod val="75000"/>
                  </a:schemeClr>
                </a:solidFill>
                <a:effectLst/>
                <a:latin typeface="Consolas" panose="020B0609020204030204" pitchFamily="49" charset="0"/>
              </a:rPr>
              <a:t>db.posts.insertOne</a:t>
            </a:r>
            <a:r>
              <a:rPr lang="en-IN" sz="2400" b="0" i="0" dirty="0">
                <a:solidFill>
                  <a:schemeClr val="accent6">
                    <a:lumMod val="75000"/>
                  </a:schemeClr>
                </a:solidFill>
                <a:effectLst/>
                <a:latin typeface="Consolas" panose="020B0609020204030204" pitchFamily="49" charset="0"/>
              </a:rPr>
              <a:t>(object)</a:t>
            </a:r>
            <a:endParaRPr lang="en-IN" altLang="en-US" sz="2400" i="0" dirty="0">
              <a:solidFill>
                <a:schemeClr val="accent6">
                  <a:lumMod val="75000"/>
                </a:schemeClr>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accent6">
                  <a:lumMod val="75000"/>
                </a:schemeClr>
              </a:solidFill>
              <a:effectLst/>
              <a:latin typeface="+mn-lt"/>
            </a:endParaRPr>
          </a:p>
        </p:txBody>
      </p:sp>
      <p:pic>
        <p:nvPicPr>
          <p:cNvPr id="6" name="Picture 2">
            <a:extLst>
              <a:ext uri="{FF2B5EF4-FFF2-40B4-BE49-F238E27FC236}">
                <a16:creationId xmlns:a16="http://schemas.microsoft.com/office/drawing/2014/main" id="{E556EB39-DAC6-201F-4E29-D99721302E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77071" y="6116247"/>
            <a:ext cx="2188188" cy="5862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29450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32855"/>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11C96D0-7112-AD89-55EF-3AA7659A5335}"/>
              </a:ext>
            </a:extLst>
          </p:cNvPr>
          <p:cNvSpPr txBox="1"/>
          <p:nvPr/>
        </p:nvSpPr>
        <p:spPr>
          <a:xfrm>
            <a:off x="550607" y="303556"/>
            <a:ext cx="10382864" cy="1754326"/>
          </a:xfrm>
          <a:prstGeom prst="rect">
            <a:avLst/>
          </a:prstGeom>
          <a:noFill/>
        </p:spPr>
        <p:txBody>
          <a:bodyPr wrap="square">
            <a:spAutoFit/>
          </a:bodyPr>
          <a:lstStyle/>
          <a:p>
            <a:r>
              <a:rPr lang="en-IN" b="1" u="sng" dirty="0">
                <a:solidFill>
                  <a:srgbClr val="FFC000"/>
                </a:solidFill>
              </a:rPr>
              <a:t>Non-Relational Databases (NoSQL)</a:t>
            </a:r>
          </a:p>
          <a:p>
            <a:endParaRPr lang="en-IN" dirty="0">
              <a:solidFill>
                <a:schemeClr val="bg1"/>
              </a:solidFill>
            </a:endParaRPr>
          </a:p>
          <a:p>
            <a:r>
              <a:rPr lang="en-IN" dirty="0">
                <a:solidFill>
                  <a:srgbClr val="FFC000"/>
                </a:solidFill>
              </a:rPr>
              <a:t>Structure: </a:t>
            </a:r>
            <a:r>
              <a:rPr lang="en-IN" dirty="0">
                <a:solidFill>
                  <a:schemeClr val="bg1"/>
                </a:solidFill>
              </a:rPr>
              <a:t>More flexible data models like key-value, document, columnar, or graph.   </a:t>
            </a:r>
          </a:p>
          <a:p>
            <a:r>
              <a:rPr lang="en-IN" dirty="0">
                <a:solidFill>
                  <a:srgbClr val="FFC000"/>
                </a:solidFill>
              </a:rPr>
              <a:t>Scalability: </a:t>
            </a:r>
            <a:r>
              <a:rPr lang="en-IN" dirty="0">
                <a:solidFill>
                  <a:schemeClr val="bg1"/>
                </a:solidFill>
              </a:rPr>
              <a:t>Designed to handle large volumes of data and high traffic.   </a:t>
            </a:r>
          </a:p>
          <a:p>
            <a:r>
              <a:rPr lang="en-IN" dirty="0">
                <a:solidFill>
                  <a:srgbClr val="FFC000"/>
                </a:solidFill>
              </a:rPr>
              <a:t>Flexibility: </a:t>
            </a:r>
            <a:r>
              <a:rPr lang="en-IN" dirty="0">
                <a:solidFill>
                  <a:schemeClr val="bg1"/>
                </a:solidFill>
              </a:rPr>
              <a:t>Accommodates diverse data types and structures.   </a:t>
            </a:r>
          </a:p>
          <a:p>
            <a:r>
              <a:rPr lang="en-IN" dirty="0">
                <a:solidFill>
                  <a:srgbClr val="FFC000"/>
                </a:solidFill>
              </a:rPr>
              <a:t>Examples: </a:t>
            </a:r>
            <a:r>
              <a:rPr lang="en-IN" dirty="0">
                <a:solidFill>
                  <a:schemeClr val="bg1"/>
                </a:solidFill>
              </a:rPr>
              <a:t>MongoDB, Cassandra, Redis, Neo4j. </a:t>
            </a:r>
          </a:p>
        </p:txBody>
      </p:sp>
      <p:pic>
        <p:nvPicPr>
          <p:cNvPr id="5126" name="Picture 6" descr="What kinds of data/applications that are suitable to be stored in NoSQL  databases?">
            <a:extLst>
              <a:ext uri="{FF2B5EF4-FFF2-40B4-BE49-F238E27FC236}">
                <a16:creationId xmlns:a16="http://schemas.microsoft.com/office/drawing/2014/main" id="{A850CF9D-CB14-F9C8-2CAC-6F9090872AB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82180" y="2611068"/>
            <a:ext cx="4827639" cy="38112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716962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BE87C47-45D9-E2FA-C924-35A9AD8CBBB5}"/>
              </a:ext>
            </a:extLst>
          </p:cNvPr>
          <p:cNvSpPr>
            <a:spLocks noChangeArrowheads="1"/>
          </p:cNvSpPr>
          <p:nvPr/>
        </p:nvSpPr>
        <p:spPr bwMode="auto">
          <a:xfrm>
            <a:off x="320512" y="1200149"/>
            <a:ext cx="5618376" cy="304463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63480" rIns="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3600" b="0" i="0" u="none" strike="noStrike" cap="none" normalizeH="0" baseline="0" dirty="0">
                <a:ln>
                  <a:noFill/>
                </a:ln>
                <a:solidFill>
                  <a:srgbClr val="000000"/>
                </a:solidFill>
                <a:effectLst/>
                <a:latin typeface="+mn-lt"/>
                <a:cs typeface="Segoe UI" panose="020B0502040204020203" pitchFamily="34" charset="0"/>
              </a:rPr>
              <a:t>Insert Documents</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mn-lt"/>
              </a:rPr>
              <a:t>There are 2 methods to insert documents into a MongoDB database.</a:t>
            </a:r>
            <a:endParaRPr kumimoji="0" lang="en-US" altLang="en-US" sz="2800" b="0" i="0" u="none" strike="noStrike" cap="none" normalizeH="0" baseline="0" dirty="0">
              <a:ln>
                <a:noFill/>
              </a:ln>
              <a:solidFill>
                <a:srgbClr val="000000"/>
              </a:solidFill>
              <a:effectLst/>
              <a:latin typeface="+mn-lt"/>
              <a:cs typeface="Segoe UI" panose="020B0502040204020203" pitchFamily="34"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800" b="0" i="0" u="none" strike="noStrike" cap="none" normalizeH="0" baseline="0" dirty="0" err="1">
                <a:ln>
                  <a:noFill/>
                </a:ln>
                <a:solidFill>
                  <a:srgbClr val="DC143C"/>
                </a:solidFill>
                <a:effectLst/>
                <a:latin typeface="+mn-lt"/>
                <a:cs typeface="Segoe UI" panose="020B0502040204020203" pitchFamily="34" charset="0"/>
              </a:rPr>
              <a:t>insertOne</a:t>
            </a:r>
            <a:r>
              <a:rPr kumimoji="0" lang="en-US" altLang="en-US" sz="2800" b="0" i="0" u="none" strike="noStrike" cap="none" normalizeH="0" baseline="0" dirty="0">
                <a:ln>
                  <a:noFill/>
                </a:ln>
                <a:solidFill>
                  <a:srgbClr val="DC143C"/>
                </a:solidFill>
                <a:effectLst/>
                <a:latin typeface="+mn-lt"/>
                <a:cs typeface="Segoe UI" panose="020B0502040204020203" pitchFamily="34" charset="0"/>
              </a:rPr>
              <a:t>()</a:t>
            </a:r>
            <a:endParaRPr kumimoji="0" lang="en-US" altLang="en-US" sz="2800" b="0" i="0" u="none" strike="noStrike" cap="none" normalizeH="0" baseline="0" dirty="0">
              <a:ln>
                <a:noFill/>
              </a:ln>
              <a:solidFill>
                <a:srgbClr val="000000"/>
              </a:solidFill>
              <a:effectLst/>
              <a:latin typeface="+mn-lt"/>
              <a:cs typeface="Segoe UI" panose="020B0502040204020203" pitchFamily="34"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mn-lt"/>
              </a:rPr>
              <a:t>To insert a single document, use the </a:t>
            </a:r>
            <a:r>
              <a:rPr kumimoji="0" lang="en-US" altLang="en-US" sz="1600" b="0" i="0" u="none" strike="noStrike" cap="none" normalizeH="0" baseline="0" dirty="0" err="1">
                <a:ln>
                  <a:noFill/>
                </a:ln>
                <a:solidFill>
                  <a:srgbClr val="DC143C"/>
                </a:solidFill>
                <a:effectLst/>
                <a:latin typeface="+mn-lt"/>
              </a:rPr>
              <a:t>insertOne</a:t>
            </a:r>
            <a:r>
              <a:rPr kumimoji="0" lang="en-US" altLang="en-US" sz="1600" b="0" i="0" u="none" strike="noStrike" cap="none" normalizeH="0" baseline="0" dirty="0">
                <a:ln>
                  <a:noFill/>
                </a:ln>
                <a:solidFill>
                  <a:srgbClr val="DC143C"/>
                </a:solidFill>
                <a:effectLst/>
                <a:latin typeface="+mn-lt"/>
              </a:rPr>
              <a:t>()</a:t>
            </a:r>
            <a:r>
              <a:rPr kumimoji="0" lang="en-US" altLang="en-US" sz="1600" b="0" i="0" u="none" strike="noStrike" cap="none" normalizeH="0" baseline="0" dirty="0">
                <a:ln>
                  <a:noFill/>
                </a:ln>
                <a:solidFill>
                  <a:srgbClr val="000000"/>
                </a:solidFill>
                <a:effectLst/>
                <a:latin typeface="+mn-lt"/>
              </a:rPr>
              <a:t> method.</a:t>
            </a:r>
            <a:endParaRPr kumimoji="0" lang="en-US" altLang="en-US" sz="105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mn-lt"/>
              </a:rPr>
              <a:t>This method inserts a single object into the database.</a:t>
            </a:r>
            <a:endParaRPr kumimoji="0" lang="en-US" altLang="en-US" sz="2800" b="0" i="0" u="none" strike="noStrike" cap="none" normalizeH="0" baseline="0" dirty="0">
              <a:ln>
                <a:noFill/>
              </a:ln>
              <a:solidFill>
                <a:schemeClr val="tx1"/>
              </a:solidFill>
              <a:effectLst/>
              <a:latin typeface="+mn-lt"/>
            </a:endParaRPr>
          </a:p>
        </p:txBody>
      </p:sp>
      <p:sp>
        <p:nvSpPr>
          <p:cNvPr id="3" name="Rectangle 2">
            <a:extLst>
              <a:ext uri="{FF2B5EF4-FFF2-40B4-BE49-F238E27FC236}">
                <a16:creationId xmlns:a16="http://schemas.microsoft.com/office/drawing/2014/main" id="{9FD62C99-9E51-1A0C-BBF0-D0D0DD23D9C8}"/>
              </a:ext>
            </a:extLst>
          </p:cNvPr>
          <p:cNvSpPr>
            <a:spLocks noChangeArrowheads="1"/>
          </p:cNvSpPr>
          <p:nvPr/>
        </p:nvSpPr>
        <p:spPr bwMode="auto">
          <a:xfrm>
            <a:off x="7343480" y="1729352"/>
            <a:ext cx="2139885" cy="309048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58700" rIns="0" bIns="1587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000000"/>
                </a:solidFill>
                <a:effectLst/>
                <a:latin typeface="Consolas" panose="020B0609020204030204" pitchFamily="49" charset="0"/>
              </a:rPr>
              <a:t>db</a:t>
            </a:r>
            <a:r>
              <a:rPr kumimoji="0" lang="en-US" altLang="en-US" b="0" i="0" u="none" strike="noStrike" cap="none" normalizeH="0" baseline="0" dirty="0" err="1">
                <a:ln>
                  <a:noFill/>
                </a:ln>
                <a:solidFill>
                  <a:srgbClr val="999999"/>
                </a:solidFill>
                <a:effectLst/>
                <a:latin typeface="Consolas" panose="020B0609020204030204" pitchFamily="49" charset="0"/>
              </a:rPr>
              <a:t>.</a:t>
            </a:r>
            <a:r>
              <a:rPr kumimoji="0" lang="en-US" altLang="en-US" b="0" i="0" u="none" strike="noStrike" cap="none" normalizeH="0" baseline="0" dirty="0" err="1">
                <a:ln>
                  <a:noFill/>
                </a:ln>
                <a:solidFill>
                  <a:srgbClr val="000000"/>
                </a:solidFill>
                <a:effectLst/>
                <a:latin typeface="Consolas" panose="020B0609020204030204" pitchFamily="49" charset="0"/>
              </a:rPr>
              <a:t>posts</a:t>
            </a:r>
            <a:r>
              <a:rPr kumimoji="0" lang="en-US" altLang="en-US" b="0" i="0" u="none" strike="noStrike" cap="none" normalizeH="0" baseline="0" dirty="0" err="1">
                <a:ln>
                  <a:noFill/>
                </a:ln>
                <a:solidFill>
                  <a:srgbClr val="999999"/>
                </a:solidFill>
                <a:effectLst/>
                <a:latin typeface="Consolas" panose="020B0609020204030204" pitchFamily="49" charset="0"/>
              </a:rPr>
              <a:t>.</a:t>
            </a:r>
            <a:r>
              <a:rPr kumimoji="0" lang="en-US" altLang="en-US" b="0" i="0" u="none" strike="noStrike" cap="none" normalizeH="0" baseline="0" dirty="0" err="1">
                <a:ln>
                  <a:noFill/>
                </a:ln>
                <a:solidFill>
                  <a:srgbClr val="DD4A68"/>
                </a:solidFill>
                <a:effectLst/>
                <a:latin typeface="Consolas" panose="020B0609020204030204" pitchFamily="49" charset="0"/>
              </a:rPr>
              <a:t>insertOne</a:t>
            </a:r>
            <a:r>
              <a:rPr kumimoji="0" lang="en-US" altLang="en-US" b="0" i="0" u="none" strike="noStrike" cap="none" normalizeH="0" baseline="0" dirty="0">
                <a:ln>
                  <a:noFill/>
                </a:ln>
                <a:solidFill>
                  <a:srgbClr val="999999"/>
                </a:solidFill>
                <a:effectLst/>
                <a:latin typeface="Consolas" panose="020B0609020204030204" pitchFamily="49" charset="0"/>
              </a:rPr>
              <a:t>({</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a:ln>
                  <a:noFill/>
                </a:ln>
                <a:solidFill>
                  <a:srgbClr val="990055"/>
                </a:solidFill>
                <a:effectLst/>
                <a:latin typeface="Consolas" panose="020B0609020204030204" pitchFamily="49" charset="0"/>
              </a:rPr>
              <a:t>title</a:t>
            </a:r>
            <a:r>
              <a:rPr kumimoji="0" lang="en-US" altLang="en-US" b="0" i="0" u="none" strike="noStrike" cap="none" normalizeH="0" baseline="0" dirty="0">
                <a:ln>
                  <a:noFill/>
                </a:ln>
                <a:solidFill>
                  <a:srgbClr val="9A6E3A"/>
                </a:solidFill>
                <a:effectLst/>
                <a:latin typeface="Consolas" panose="020B0609020204030204" pitchFamily="49" charset="0"/>
              </a:rPr>
              <a:t>:</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a:ln>
                  <a:noFill/>
                </a:ln>
                <a:solidFill>
                  <a:srgbClr val="669900"/>
                </a:solidFill>
                <a:effectLst/>
                <a:latin typeface="Consolas" panose="020B0609020204030204" pitchFamily="49" charset="0"/>
              </a:rPr>
              <a:t>"Post Title1"</a:t>
            </a:r>
            <a:r>
              <a:rPr kumimoji="0" lang="en-US" altLang="en-US" b="0" i="0" u="none" strike="noStrike" cap="none" normalizeH="0" baseline="0" dirty="0">
                <a:ln>
                  <a:noFill/>
                </a:ln>
                <a:solidFill>
                  <a:srgbClr val="999999"/>
                </a:solidFill>
                <a:effectLst/>
                <a:latin typeface="Consolas" panose="020B0609020204030204" pitchFamily="49" charset="0"/>
              </a:rPr>
              <a:t>,</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a:ln>
                  <a:noFill/>
                </a:ln>
                <a:solidFill>
                  <a:srgbClr val="990055"/>
                </a:solidFill>
                <a:effectLst/>
                <a:latin typeface="Consolas" panose="020B0609020204030204" pitchFamily="49" charset="0"/>
              </a:rPr>
              <a:t>body</a:t>
            </a:r>
            <a:r>
              <a:rPr kumimoji="0" lang="en-US" altLang="en-US" b="0" i="0" u="none" strike="noStrike" cap="none" normalizeH="0" baseline="0" dirty="0">
                <a:ln>
                  <a:noFill/>
                </a:ln>
                <a:solidFill>
                  <a:srgbClr val="9A6E3A"/>
                </a:solidFill>
                <a:effectLst/>
                <a:latin typeface="Consolas" panose="020B0609020204030204" pitchFamily="49" charset="0"/>
              </a:rPr>
              <a:t>:</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a:ln>
                  <a:noFill/>
                </a:ln>
                <a:solidFill>
                  <a:srgbClr val="669900"/>
                </a:solidFill>
                <a:effectLst/>
                <a:latin typeface="Consolas" panose="020B0609020204030204" pitchFamily="49" charset="0"/>
              </a:rPr>
              <a:t>"Body of post."</a:t>
            </a:r>
            <a:r>
              <a:rPr kumimoji="0" lang="en-US" altLang="en-US" b="0" i="0" u="none" strike="noStrike" cap="none" normalizeH="0" baseline="0" dirty="0">
                <a:ln>
                  <a:noFill/>
                </a:ln>
                <a:solidFill>
                  <a:srgbClr val="999999"/>
                </a:solidFill>
                <a:effectLst/>
                <a:latin typeface="Consolas" panose="020B0609020204030204" pitchFamily="49" charset="0"/>
              </a:rPr>
              <a:t>,</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a:ln>
                  <a:noFill/>
                </a:ln>
                <a:solidFill>
                  <a:srgbClr val="990055"/>
                </a:solidFill>
                <a:effectLst/>
                <a:latin typeface="Consolas" panose="020B0609020204030204" pitchFamily="49" charset="0"/>
              </a:rPr>
              <a:t>category</a:t>
            </a:r>
            <a:r>
              <a:rPr kumimoji="0" lang="en-US" altLang="en-US" b="0" i="0" u="none" strike="noStrike" cap="none" normalizeH="0" baseline="0" dirty="0">
                <a:ln>
                  <a:noFill/>
                </a:ln>
                <a:solidFill>
                  <a:srgbClr val="9A6E3A"/>
                </a:solidFill>
                <a:effectLst/>
                <a:latin typeface="Consolas" panose="020B0609020204030204" pitchFamily="49" charset="0"/>
              </a:rPr>
              <a:t>:</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a:ln>
                  <a:noFill/>
                </a:ln>
                <a:solidFill>
                  <a:srgbClr val="669900"/>
                </a:solidFill>
                <a:effectLst/>
                <a:latin typeface="Consolas" panose="020B0609020204030204" pitchFamily="49" charset="0"/>
              </a:rPr>
              <a:t>"News"</a:t>
            </a:r>
            <a:r>
              <a:rPr kumimoji="0" lang="en-US" altLang="en-US" b="0" i="0" u="none" strike="noStrike" cap="none" normalizeH="0" baseline="0" dirty="0">
                <a:ln>
                  <a:noFill/>
                </a:ln>
                <a:solidFill>
                  <a:srgbClr val="999999"/>
                </a:solidFill>
                <a:effectLst/>
                <a:latin typeface="Consolas" panose="020B0609020204030204" pitchFamily="49" charset="0"/>
              </a:rPr>
              <a:t>,</a:t>
            </a:r>
            <a:r>
              <a:rPr kumimoji="0" lang="en-US" altLang="en-US" b="0"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990055"/>
                </a:solidFill>
                <a:effectLst/>
                <a:latin typeface="Consolas" panose="020B0609020204030204" pitchFamily="49" charset="0"/>
              </a:rPr>
              <a:t>likes</a:t>
            </a:r>
            <a:r>
              <a:rPr kumimoji="0" lang="en-US" altLang="en-US" b="0" i="0" u="none" strike="noStrike" cap="none" normalizeH="0" baseline="0" dirty="0">
                <a:ln>
                  <a:noFill/>
                </a:ln>
                <a:solidFill>
                  <a:srgbClr val="9A6E3A"/>
                </a:solidFill>
                <a:effectLst/>
                <a:latin typeface="Consolas" panose="020B0609020204030204" pitchFamily="49" charset="0"/>
              </a:rPr>
              <a:t>:</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a:ln>
                  <a:noFill/>
                </a:ln>
                <a:solidFill>
                  <a:srgbClr val="990055"/>
                </a:solidFill>
                <a:effectLst/>
                <a:latin typeface="Consolas" panose="020B0609020204030204" pitchFamily="49" charset="0"/>
              </a:rPr>
              <a:t>1</a:t>
            </a:r>
            <a:r>
              <a:rPr kumimoji="0" lang="en-US" altLang="en-US" b="0" i="0" u="none" strike="noStrike" cap="none" normalizeH="0" baseline="0" dirty="0">
                <a:ln>
                  <a:noFill/>
                </a:ln>
                <a:solidFill>
                  <a:srgbClr val="999999"/>
                </a:solidFill>
                <a:effectLst/>
                <a:latin typeface="Consolas" panose="020B0609020204030204" pitchFamily="49" charset="0"/>
              </a:rPr>
              <a:t>,</a:t>
            </a:r>
            <a:r>
              <a:rPr kumimoji="0" lang="en-US" altLang="en-US" b="0"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990055"/>
                </a:solidFill>
                <a:effectLst/>
                <a:latin typeface="Consolas" panose="020B0609020204030204" pitchFamily="49" charset="0"/>
              </a:rPr>
              <a:t>tags</a:t>
            </a:r>
            <a:r>
              <a:rPr kumimoji="0" lang="en-US" altLang="en-US" b="0" i="0" u="none" strike="noStrike" cap="none" normalizeH="0" baseline="0" dirty="0">
                <a:ln>
                  <a:noFill/>
                </a:ln>
                <a:solidFill>
                  <a:srgbClr val="9A6E3A"/>
                </a:solidFill>
                <a:effectLst/>
                <a:latin typeface="Consolas" panose="020B0609020204030204" pitchFamily="49" charset="0"/>
              </a:rPr>
              <a:t>:</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a:ln>
                  <a:noFill/>
                </a:ln>
                <a:solidFill>
                  <a:srgbClr val="999999"/>
                </a:solidFill>
                <a:effectLst/>
                <a:latin typeface="Consolas" panose="020B0609020204030204" pitchFamily="49" charset="0"/>
              </a:rPr>
              <a:t>[</a:t>
            </a:r>
            <a:r>
              <a:rPr kumimoji="0" lang="en-US" altLang="en-US" b="0" i="0" u="none" strike="noStrike" cap="none" normalizeH="0" baseline="0" dirty="0">
                <a:ln>
                  <a:noFill/>
                </a:ln>
                <a:solidFill>
                  <a:srgbClr val="669900"/>
                </a:solidFill>
                <a:effectLst/>
                <a:latin typeface="Consolas" panose="020B0609020204030204" pitchFamily="49" charset="0"/>
              </a:rPr>
              <a:t>"news"</a:t>
            </a:r>
            <a:r>
              <a:rPr kumimoji="0" lang="en-US" altLang="en-US" b="0" i="0" u="none" strike="noStrike" cap="none" normalizeH="0" baseline="0" dirty="0">
                <a:ln>
                  <a:noFill/>
                </a:ln>
                <a:solidFill>
                  <a:srgbClr val="999999"/>
                </a:solidFill>
                <a:effectLst/>
                <a:latin typeface="Consolas" panose="020B0609020204030204" pitchFamily="49" charset="0"/>
              </a:rPr>
              <a:t>,</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a:ln>
                  <a:noFill/>
                </a:ln>
                <a:solidFill>
                  <a:srgbClr val="669900"/>
                </a:solidFill>
                <a:effectLst/>
                <a:latin typeface="Consolas" panose="020B0609020204030204" pitchFamily="49" charset="0"/>
              </a:rPr>
              <a:t>"events"</a:t>
            </a:r>
            <a:r>
              <a:rPr kumimoji="0" lang="en-US" altLang="en-US" b="0" i="0" u="none" strike="noStrike" cap="none" normalizeH="0" baseline="0" dirty="0">
                <a:ln>
                  <a:noFill/>
                </a:ln>
                <a:solidFill>
                  <a:srgbClr val="999999"/>
                </a:solidFill>
                <a:effectLst/>
                <a:latin typeface="Consolas" panose="020B0609020204030204" pitchFamily="49" charset="0"/>
              </a:rPr>
              <a:t>],</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a:ln>
                  <a:noFill/>
                </a:ln>
                <a:solidFill>
                  <a:srgbClr val="990055"/>
                </a:solidFill>
                <a:effectLst/>
                <a:latin typeface="Consolas" panose="020B0609020204030204" pitchFamily="49" charset="0"/>
              </a:rPr>
              <a:t>date</a:t>
            </a:r>
            <a:r>
              <a:rPr kumimoji="0" lang="en-US" altLang="en-US" b="0" i="0" u="none" strike="noStrike" cap="none" normalizeH="0" baseline="0" dirty="0">
                <a:ln>
                  <a:noFill/>
                </a:ln>
                <a:solidFill>
                  <a:srgbClr val="9A6E3A"/>
                </a:solidFill>
                <a:effectLst/>
                <a:latin typeface="Consolas" panose="020B0609020204030204" pitchFamily="49" charset="0"/>
              </a:rPr>
              <a:t>:</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a:ln>
                  <a:noFill/>
                </a:ln>
                <a:solidFill>
                  <a:srgbClr val="DD4A68"/>
                </a:solidFill>
                <a:effectLst/>
                <a:latin typeface="Consolas" panose="020B0609020204030204" pitchFamily="49" charset="0"/>
              </a:rPr>
              <a:t>Date</a:t>
            </a:r>
            <a:r>
              <a:rPr kumimoji="0" lang="en-US" altLang="en-US" b="0" i="0" u="none" strike="noStrike" cap="none" normalizeH="0" baseline="0" dirty="0">
                <a:ln>
                  <a:noFill/>
                </a:ln>
                <a:solidFill>
                  <a:srgbClr val="999999"/>
                </a:solidFill>
                <a:effectLst/>
                <a:latin typeface="Consolas" panose="020B0609020204030204" pitchFamily="49" charset="0"/>
              </a:rPr>
              <a:t>()</a:t>
            </a:r>
            <a:r>
              <a:rPr kumimoji="0" lang="en-US" altLang="en-US" b="0"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999999"/>
                </a:solidFill>
                <a:effectLst/>
                <a:latin typeface="Consolas" panose="020B0609020204030204" pitchFamily="49" charset="0"/>
              </a:rPr>
              <a:t>})</a:t>
            </a:r>
            <a:r>
              <a:rPr kumimoji="0" lang="en-US" altLang="en-US" sz="1400" b="0" i="0" u="none" strike="noStrike" cap="none" normalizeH="0" baseline="0" dirty="0">
                <a:ln>
                  <a:noFill/>
                </a:ln>
                <a:effectLst/>
              </a:rPr>
              <a:t> </a:t>
            </a:r>
            <a:endParaRPr kumimoji="0" lang="en-US" altLang="en-US" sz="4000" b="0" i="0" u="none" strike="noStrike" cap="none" normalizeH="0" baseline="0" dirty="0">
              <a:ln>
                <a:noFill/>
              </a:ln>
              <a:effectLst/>
              <a:latin typeface="Arial" panose="020B0604020202020204" pitchFamily="34" charset="0"/>
            </a:endParaRPr>
          </a:p>
        </p:txBody>
      </p:sp>
      <p:pic>
        <p:nvPicPr>
          <p:cNvPr id="4" name="Picture 2">
            <a:extLst>
              <a:ext uri="{FF2B5EF4-FFF2-40B4-BE49-F238E27FC236}">
                <a16:creationId xmlns:a16="http://schemas.microsoft.com/office/drawing/2014/main" id="{357865EA-6F9A-EF91-0C6D-5798ED002F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77071" y="6116247"/>
            <a:ext cx="2188188" cy="5862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021783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6C564BA-E67F-5F4A-A598-1DEF74B8DFB8}"/>
              </a:ext>
            </a:extLst>
          </p:cNvPr>
          <p:cNvSpPr>
            <a:spLocks noChangeArrowheads="1"/>
          </p:cNvSpPr>
          <p:nvPr/>
        </p:nvSpPr>
        <p:spPr bwMode="auto">
          <a:xfrm>
            <a:off x="669303" y="2287020"/>
            <a:ext cx="3450209" cy="193427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63480" rIns="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400" b="0" i="0" u="none" strike="noStrike" cap="none" normalizeH="0" baseline="0" dirty="0" err="1">
                <a:ln>
                  <a:noFill/>
                </a:ln>
                <a:solidFill>
                  <a:srgbClr val="DC143C"/>
                </a:solidFill>
                <a:effectLst/>
                <a:latin typeface="Consolas" panose="020B0609020204030204" pitchFamily="49" charset="0"/>
                <a:cs typeface="Segoe UI" panose="020B0502040204020203" pitchFamily="34" charset="0"/>
              </a:rPr>
              <a:t>insertMany</a:t>
            </a:r>
            <a:r>
              <a:rPr kumimoji="0" lang="en-US" altLang="en-US" sz="2400" b="0" i="0" u="none" strike="noStrike" cap="none" normalizeH="0" baseline="0" dirty="0">
                <a:ln>
                  <a:noFill/>
                </a:ln>
                <a:solidFill>
                  <a:srgbClr val="DC143C"/>
                </a:solidFill>
                <a:effectLst/>
                <a:latin typeface="Consolas" panose="020B0609020204030204" pitchFamily="49" charset="0"/>
                <a:cs typeface="Segoe UI" panose="020B0502040204020203" pitchFamily="34" charset="0"/>
              </a:rPr>
              <a:t>()</a:t>
            </a:r>
            <a:endParaRPr kumimoji="0" lang="en-US" altLang="en-US" sz="2400" b="0" i="0" u="none" strike="noStrike" cap="none" normalizeH="0" baseline="0" dirty="0">
              <a:ln>
                <a:noFill/>
              </a:ln>
              <a:solidFill>
                <a:srgbClr val="000000"/>
              </a:solidFill>
              <a:effectLst/>
              <a:latin typeface="Segoe UI" panose="020B0502040204020203" pitchFamily="34" charset="0"/>
              <a:cs typeface="Segoe UI" panose="020B0502040204020203" pitchFamily="34"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Verdana" panose="020B0604030504040204" pitchFamily="34" charset="0"/>
              </a:rPr>
              <a:t>To insert multiple documents at once, use the </a:t>
            </a:r>
            <a:r>
              <a:rPr kumimoji="0" lang="en-US" altLang="en-US" sz="1400" b="0" i="0" u="none" strike="noStrike" cap="none" normalizeH="0" baseline="0" dirty="0" err="1">
                <a:ln>
                  <a:noFill/>
                </a:ln>
                <a:solidFill>
                  <a:srgbClr val="DC143C"/>
                </a:solidFill>
                <a:effectLst/>
                <a:latin typeface="Consolas" panose="020B0609020204030204" pitchFamily="49" charset="0"/>
              </a:rPr>
              <a:t>insertMany</a:t>
            </a:r>
            <a:r>
              <a:rPr kumimoji="0" lang="en-US" altLang="en-US" sz="1400" b="0" i="0" u="none" strike="noStrike" cap="none" normalizeH="0" baseline="0" dirty="0">
                <a:ln>
                  <a:noFill/>
                </a:ln>
                <a:solidFill>
                  <a:srgbClr val="DC143C"/>
                </a:solidFill>
                <a:effectLst/>
                <a:latin typeface="Consolas" panose="020B0609020204030204" pitchFamily="49" charset="0"/>
              </a:rPr>
              <a:t>()</a:t>
            </a:r>
            <a:r>
              <a:rPr kumimoji="0" lang="en-US" altLang="en-US" sz="1400" b="0" i="0" u="none" strike="noStrike" cap="none" normalizeH="0" baseline="0" dirty="0">
                <a:ln>
                  <a:noFill/>
                </a:ln>
                <a:solidFill>
                  <a:srgbClr val="000000"/>
                </a:solidFill>
                <a:effectLst/>
                <a:latin typeface="Verdana" panose="020B0604030504040204" pitchFamily="34" charset="0"/>
              </a:rPr>
              <a:t> method.</a:t>
            </a:r>
            <a:endParaRPr kumimoji="0" lang="en-US" altLang="en-US"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Verdana" panose="020B0604030504040204" pitchFamily="34" charset="0"/>
              </a:rPr>
              <a:t>This method inserts an array of objects into the database.</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
        <p:nvSpPr>
          <p:cNvPr id="3" name="Rectangle 2">
            <a:extLst>
              <a:ext uri="{FF2B5EF4-FFF2-40B4-BE49-F238E27FC236}">
                <a16:creationId xmlns:a16="http://schemas.microsoft.com/office/drawing/2014/main" id="{C0D7EEDD-9882-2BFF-B038-29DF3D3C0498}"/>
              </a:ext>
            </a:extLst>
          </p:cNvPr>
          <p:cNvSpPr>
            <a:spLocks noChangeArrowheads="1"/>
          </p:cNvSpPr>
          <p:nvPr/>
        </p:nvSpPr>
        <p:spPr bwMode="auto">
          <a:xfrm>
            <a:off x="5100356" y="271876"/>
            <a:ext cx="5325689" cy="613747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58700" rIns="0" bIns="1587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000000"/>
                </a:solidFill>
                <a:effectLst/>
                <a:latin typeface="Consolas" panose="020B0609020204030204" pitchFamily="49" charset="0"/>
              </a:rPr>
              <a:t>db</a:t>
            </a:r>
            <a:r>
              <a:rPr kumimoji="0" lang="en-US" altLang="en-US" b="0" i="0" u="none" strike="noStrike" cap="none" normalizeH="0" baseline="0" dirty="0" err="1">
                <a:ln>
                  <a:noFill/>
                </a:ln>
                <a:solidFill>
                  <a:srgbClr val="999999"/>
                </a:solidFill>
                <a:effectLst/>
                <a:latin typeface="Consolas" panose="020B0609020204030204" pitchFamily="49" charset="0"/>
              </a:rPr>
              <a:t>.</a:t>
            </a:r>
            <a:r>
              <a:rPr kumimoji="0" lang="en-US" altLang="en-US" b="0" i="0" u="none" strike="noStrike" cap="none" normalizeH="0" baseline="0" dirty="0" err="1">
                <a:ln>
                  <a:noFill/>
                </a:ln>
                <a:solidFill>
                  <a:srgbClr val="000000"/>
                </a:solidFill>
                <a:effectLst/>
                <a:latin typeface="Consolas" panose="020B0609020204030204" pitchFamily="49" charset="0"/>
              </a:rPr>
              <a:t>posts</a:t>
            </a:r>
            <a:r>
              <a:rPr kumimoji="0" lang="en-US" altLang="en-US" b="0" i="0" u="none" strike="noStrike" cap="none" normalizeH="0" baseline="0" dirty="0" err="1">
                <a:ln>
                  <a:noFill/>
                </a:ln>
                <a:solidFill>
                  <a:srgbClr val="999999"/>
                </a:solidFill>
                <a:effectLst/>
                <a:latin typeface="Consolas" panose="020B0609020204030204" pitchFamily="49" charset="0"/>
              </a:rPr>
              <a:t>.</a:t>
            </a:r>
            <a:r>
              <a:rPr kumimoji="0" lang="en-US" altLang="en-US" b="0" i="0" u="none" strike="noStrike" cap="none" normalizeH="0" baseline="0" dirty="0" err="1">
                <a:ln>
                  <a:noFill/>
                </a:ln>
                <a:solidFill>
                  <a:srgbClr val="DD4A68"/>
                </a:solidFill>
                <a:effectLst/>
                <a:latin typeface="Consolas" panose="020B0609020204030204" pitchFamily="49" charset="0"/>
              </a:rPr>
              <a:t>insertMany</a:t>
            </a:r>
            <a:r>
              <a:rPr kumimoji="0" lang="en-US" altLang="en-US" b="0" i="0" u="none" strike="noStrike" cap="none" normalizeH="0" baseline="0" dirty="0">
                <a:ln>
                  <a:noFill/>
                </a:ln>
                <a:solidFill>
                  <a:srgbClr val="999999"/>
                </a:solidFill>
                <a:effectLst/>
                <a:latin typeface="Consolas" panose="020B0609020204030204" pitchFamily="49" charset="0"/>
              </a:rPr>
              <a:t>([</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a:ln>
                  <a:noFill/>
                </a:ln>
                <a:solidFill>
                  <a:srgbClr val="999999"/>
                </a:solidFill>
                <a:effectLst/>
                <a:latin typeface="Consolas" panose="020B0609020204030204" pitchFamily="49" charset="0"/>
              </a:rPr>
              <a:t>{</a:t>
            </a:r>
            <a:r>
              <a:rPr kumimoji="0" lang="en-US" altLang="en-US" b="0"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990055"/>
                </a:solidFill>
                <a:effectLst/>
                <a:latin typeface="Consolas" panose="020B0609020204030204" pitchFamily="49" charset="0"/>
              </a:rPr>
              <a:t>title</a:t>
            </a:r>
            <a:r>
              <a:rPr kumimoji="0" lang="en-US" altLang="en-US" b="0" i="0" u="none" strike="noStrike" cap="none" normalizeH="0" baseline="0" dirty="0">
                <a:ln>
                  <a:noFill/>
                </a:ln>
                <a:solidFill>
                  <a:srgbClr val="9A6E3A"/>
                </a:solidFill>
                <a:effectLst/>
                <a:latin typeface="Consolas" panose="020B0609020204030204" pitchFamily="49" charset="0"/>
              </a:rPr>
              <a:t>:</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a:ln>
                  <a:noFill/>
                </a:ln>
                <a:solidFill>
                  <a:srgbClr val="669900"/>
                </a:solidFill>
                <a:effectLst/>
                <a:latin typeface="Consolas" panose="020B0609020204030204" pitchFamily="49" charset="0"/>
              </a:rPr>
              <a:t>"Post Title 2"</a:t>
            </a:r>
            <a:r>
              <a:rPr kumimoji="0" lang="en-US" altLang="en-US" b="0" i="0" u="none" strike="noStrike" cap="none" normalizeH="0" baseline="0" dirty="0">
                <a:ln>
                  <a:noFill/>
                </a:ln>
                <a:solidFill>
                  <a:srgbClr val="999999"/>
                </a:solidFill>
                <a:effectLst/>
                <a:latin typeface="Consolas" panose="020B0609020204030204" pitchFamily="49" charset="0"/>
              </a:rPr>
              <a:t>,</a:t>
            </a:r>
            <a:r>
              <a:rPr kumimoji="0" lang="en-US" altLang="en-US" b="0"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990055"/>
                </a:solidFill>
                <a:effectLst/>
                <a:latin typeface="Consolas" panose="020B0609020204030204" pitchFamily="49" charset="0"/>
              </a:rPr>
              <a:t>body</a:t>
            </a:r>
            <a:r>
              <a:rPr kumimoji="0" lang="en-US" altLang="en-US" b="0" i="0" u="none" strike="noStrike" cap="none" normalizeH="0" baseline="0" dirty="0">
                <a:ln>
                  <a:noFill/>
                </a:ln>
                <a:solidFill>
                  <a:srgbClr val="9A6E3A"/>
                </a:solidFill>
                <a:effectLst/>
                <a:latin typeface="Consolas" panose="020B0609020204030204" pitchFamily="49" charset="0"/>
              </a:rPr>
              <a:t>:</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a:ln>
                  <a:noFill/>
                </a:ln>
                <a:solidFill>
                  <a:srgbClr val="669900"/>
                </a:solidFill>
                <a:effectLst/>
                <a:latin typeface="Consolas" panose="020B0609020204030204" pitchFamily="49" charset="0"/>
              </a:rPr>
              <a:t>"Body of post."</a:t>
            </a:r>
            <a:r>
              <a:rPr kumimoji="0" lang="en-US" altLang="en-US" b="0" i="0" u="none" strike="noStrike" cap="none" normalizeH="0" baseline="0" dirty="0">
                <a:ln>
                  <a:noFill/>
                </a:ln>
                <a:solidFill>
                  <a:srgbClr val="999999"/>
                </a:solidFill>
                <a:effectLst/>
                <a:latin typeface="Consolas" panose="020B0609020204030204" pitchFamily="49" charset="0"/>
              </a:rPr>
              <a:t>,</a:t>
            </a:r>
            <a:r>
              <a:rPr kumimoji="0" lang="en-US" altLang="en-US" b="0"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990055"/>
                </a:solidFill>
                <a:effectLst/>
                <a:latin typeface="Consolas" panose="020B0609020204030204" pitchFamily="49" charset="0"/>
              </a:rPr>
              <a:t>category</a:t>
            </a:r>
            <a:r>
              <a:rPr kumimoji="0" lang="en-US" altLang="en-US" b="0" i="0" u="none" strike="noStrike" cap="none" normalizeH="0" baseline="0" dirty="0">
                <a:ln>
                  <a:noFill/>
                </a:ln>
                <a:solidFill>
                  <a:srgbClr val="9A6E3A"/>
                </a:solidFill>
                <a:effectLst/>
                <a:latin typeface="Consolas" panose="020B0609020204030204" pitchFamily="49" charset="0"/>
              </a:rPr>
              <a:t>:</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a:ln>
                  <a:noFill/>
                </a:ln>
                <a:solidFill>
                  <a:srgbClr val="669900"/>
                </a:solidFill>
                <a:effectLst/>
                <a:latin typeface="Consolas" panose="020B0609020204030204" pitchFamily="49" charset="0"/>
              </a:rPr>
              <a:t>"Event"</a:t>
            </a:r>
            <a:r>
              <a:rPr kumimoji="0" lang="en-US" altLang="en-US" b="0" i="0" u="none" strike="noStrike" cap="none" normalizeH="0" baseline="0" dirty="0">
                <a:ln>
                  <a:noFill/>
                </a:ln>
                <a:solidFill>
                  <a:srgbClr val="999999"/>
                </a:solidFill>
                <a:effectLst/>
                <a:latin typeface="Consolas" panose="020B0609020204030204" pitchFamily="49" charset="0"/>
              </a:rPr>
              <a:t>,</a:t>
            </a:r>
            <a:r>
              <a:rPr kumimoji="0" lang="en-US" altLang="en-US" b="0"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990055"/>
                </a:solidFill>
                <a:effectLst/>
                <a:latin typeface="Consolas" panose="020B0609020204030204" pitchFamily="49" charset="0"/>
              </a:rPr>
              <a:t>likes</a:t>
            </a:r>
            <a:r>
              <a:rPr kumimoji="0" lang="en-US" altLang="en-US" b="0" i="0" u="none" strike="noStrike" cap="none" normalizeH="0" baseline="0" dirty="0">
                <a:ln>
                  <a:noFill/>
                </a:ln>
                <a:solidFill>
                  <a:srgbClr val="9A6E3A"/>
                </a:solidFill>
                <a:effectLst/>
                <a:latin typeface="Consolas" panose="020B0609020204030204" pitchFamily="49" charset="0"/>
              </a:rPr>
              <a:t>:</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a:ln>
                  <a:noFill/>
                </a:ln>
                <a:solidFill>
                  <a:srgbClr val="990055"/>
                </a:solidFill>
                <a:effectLst/>
                <a:latin typeface="Consolas" panose="020B0609020204030204" pitchFamily="49" charset="0"/>
              </a:rPr>
              <a:t>2</a:t>
            </a:r>
            <a:r>
              <a:rPr kumimoji="0" lang="en-US" altLang="en-US" b="0" i="0" u="none" strike="noStrike" cap="none" normalizeH="0" baseline="0" dirty="0">
                <a:ln>
                  <a:noFill/>
                </a:ln>
                <a:solidFill>
                  <a:srgbClr val="999999"/>
                </a:solidFill>
                <a:effectLst/>
                <a:latin typeface="Consolas" panose="020B0609020204030204" pitchFamily="49" charset="0"/>
              </a:rPr>
              <a:t>,</a:t>
            </a:r>
            <a:r>
              <a:rPr kumimoji="0" lang="en-US" altLang="en-US" b="0"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990055"/>
                </a:solidFill>
                <a:effectLst/>
                <a:latin typeface="Consolas" panose="020B0609020204030204" pitchFamily="49" charset="0"/>
              </a:rPr>
              <a:t>tags</a:t>
            </a:r>
            <a:r>
              <a:rPr kumimoji="0" lang="en-US" altLang="en-US" b="0" i="0" u="none" strike="noStrike" cap="none" normalizeH="0" baseline="0" dirty="0">
                <a:ln>
                  <a:noFill/>
                </a:ln>
                <a:solidFill>
                  <a:srgbClr val="9A6E3A"/>
                </a:solidFill>
                <a:effectLst/>
                <a:latin typeface="Consolas" panose="020B0609020204030204" pitchFamily="49" charset="0"/>
              </a:rPr>
              <a:t>:</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a:ln>
                  <a:noFill/>
                </a:ln>
                <a:solidFill>
                  <a:srgbClr val="999999"/>
                </a:solidFill>
                <a:effectLst/>
                <a:latin typeface="Consolas" panose="020B0609020204030204" pitchFamily="49" charset="0"/>
              </a:rPr>
              <a:t>[</a:t>
            </a:r>
            <a:r>
              <a:rPr kumimoji="0" lang="en-US" altLang="en-US" b="0" i="0" u="none" strike="noStrike" cap="none" normalizeH="0" baseline="0" dirty="0">
                <a:ln>
                  <a:noFill/>
                </a:ln>
                <a:solidFill>
                  <a:srgbClr val="669900"/>
                </a:solidFill>
                <a:effectLst/>
                <a:latin typeface="Consolas" panose="020B0609020204030204" pitchFamily="49" charset="0"/>
              </a:rPr>
              <a:t>"news"</a:t>
            </a:r>
            <a:r>
              <a:rPr kumimoji="0" lang="en-US" altLang="en-US" b="0" i="0" u="none" strike="noStrike" cap="none" normalizeH="0" baseline="0" dirty="0">
                <a:ln>
                  <a:noFill/>
                </a:ln>
                <a:solidFill>
                  <a:srgbClr val="999999"/>
                </a:solidFill>
                <a:effectLst/>
                <a:latin typeface="Consolas" panose="020B0609020204030204" pitchFamily="49" charset="0"/>
              </a:rPr>
              <a:t>,</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a:ln>
                  <a:noFill/>
                </a:ln>
                <a:solidFill>
                  <a:srgbClr val="669900"/>
                </a:solidFill>
                <a:effectLst/>
                <a:latin typeface="Consolas" panose="020B0609020204030204" pitchFamily="49" charset="0"/>
              </a:rPr>
              <a:t>"events"</a:t>
            </a:r>
            <a:r>
              <a:rPr kumimoji="0" lang="en-US" altLang="en-US" b="0" i="0" u="none" strike="noStrike" cap="none" normalizeH="0" baseline="0" dirty="0">
                <a:ln>
                  <a:noFill/>
                </a:ln>
                <a:solidFill>
                  <a:srgbClr val="999999"/>
                </a:solidFill>
                <a:effectLst/>
                <a:latin typeface="Consolas" panose="020B0609020204030204" pitchFamily="49" charset="0"/>
              </a:rPr>
              <a:t>],</a:t>
            </a:r>
            <a:r>
              <a:rPr kumimoji="0" lang="en-US" altLang="en-US" b="0"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990055"/>
                </a:solidFill>
                <a:effectLst/>
                <a:latin typeface="Consolas" panose="020B0609020204030204" pitchFamily="49" charset="0"/>
              </a:rPr>
              <a:t>date</a:t>
            </a:r>
            <a:r>
              <a:rPr kumimoji="0" lang="en-US" altLang="en-US" b="0" i="0" u="none" strike="noStrike" cap="none" normalizeH="0" baseline="0" dirty="0">
                <a:ln>
                  <a:noFill/>
                </a:ln>
                <a:solidFill>
                  <a:srgbClr val="9A6E3A"/>
                </a:solidFill>
                <a:effectLst/>
                <a:latin typeface="Consolas" panose="020B0609020204030204" pitchFamily="49" charset="0"/>
              </a:rPr>
              <a:t>:</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a:ln>
                  <a:noFill/>
                </a:ln>
                <a:solidFill>
                  <a:srgbClr val="DD4A68"/>
                </a:solidFill>
                <a:effectLst/>
                <a:latin typeface="Consolas" panose="020B0609020204030204" pitchFamily="49" charset="0"/>
              </a:rPr>
              <a:t>Date</a:t>
            </a:r>
            <a:r>
              <a:rPr kumimoji="0" lang="en-US" altLang="en-US" b="0" i="0" u="none" strike="noStrike" cap="none" normalizeH="0" baseline="0" dirty="0">
                <a:ln>
                  <a:noFill/>
                </a:ln>
                <a:solidFill>
                  <a:srgbClr val="999999"/>
                </a:solidFill>
                <a:effectLst/>
                <a:latin typeface="Consolas" panose="020B0609020204030204" pitchFamily="49" charset="0"/>
              </a:rPr>
              <a:t>()</a:t>
            </a:r>
            <a:r>
              <a:rPr kumimoji="0" lang="en-US" altLang="en-US" b="0"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999999"/>
                </a:solidFill>
                <a:effectLst/>
                <a:latin typeface="Consolas" panose="020B0609020204030204" pitchFamily="49" charset="0"/>
              </a:rPr>
              <a:t>},</a:t>
            </a:r>
            <a:r>
              <a:rPr kumimoji="0" lang="en-US" altLang="en-US" b="0"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999999"/>
                </a:solidFill>
                <a:effectLst/>
                <a:latin typeface="Consolas" panose="020B0609020204030204" pitchFamily="49" charset="0"/>
              </a:rPr>
              <a:t>{</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a:ln>
                  <a:noFill/>
                </a:ln>
                <a:solidFill>
                  <a:srgbClr val="990055"/>
                </a:solidFill>
                <a:effectLst/>
                <a:latin typeface="Consolas" panose="020B0609020204030204" pitchFamily="49" charset="0"/>
              </a:rPr>
              <a:t>title</a:t>
            </a:r>
            <a:r>
              <a:rPr kumimoji="0" lang="en-US" altLang="en-US" b="0" i="0" u="none" strike="noStrike" cap="none" normalizeH="0" baseline="0" dirty="0">
                <a:ln>
                  <a:noFill/>
                </a:ln>
                <a:solidFill>
                  <a:srgbClr val="9A6E3A"/>
                </a:solidFill>
                <a:effectLst/>
                <a:latin typeface="Consolas" panose="020B0609020204030204" pitchFamily="49" charset="0"/>
              </a:rPr>
              <a:t>:</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a:ln>
                  <a:noFill/>
                </a:ln>
                <a:solidFill>
                  <a:srgbClr val="669900"/>
                </a:solidFill>
                <a:effectLst/>
                <a:latin typeface="Consolas" panose="020B0609020204030204" pitchFamily="49" charset="0"/>
              </a:rPr>
              <a:t>"Post Title 3"</a:t>
            </a:r>
            <a:r>
              <a:rPr kumimoji="0" lang="en-US" altLang="en-US" b="0" i="0" u="none" strike="noStrike" cap="none" normalizeH="0" baseline="0" dirty="0">
                <a:ln>
                  <a:noFill/>
                </a:ln>
                <a:solidFill>
                  <a:srgbClr val="999999"/>
                </a:solidFill>
                <a:effectLst/>
                <a:latin typeface="Consolas" panose="020B0609020204030204" pitchFamily="49" charset="0"/>
              </a:rPr>
              <a:t>,</a:t>
            </a:r>
            <a:r>
              <a:rPr kumimoji="0" lang="en-US" altLang="en-US" b="0"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990055"/>
                </a:solidFill>
                <a:effectLst/>
                <a:latin typeface="Consolas" panose="020B0609020204030204" pitchFamily="49" charset="0"/>
              </a:rPr>
              <a:t>body</a:t>
            </a:r>
            <a:r>
              <a:rPr kumimoji="0" lang="en-US" altLang="en-US" b="0" i="0" u="none" strike="noStrike" cap="none" normalizeH="0" baseline="0" dirty="0">
                <a:ln>
                  <a:noFill/>
                </a:ln>
                <a:solidFill>
                  <a:srgbClr val="9A6E3A"/>
                </a:solidFill>
                <a:effectLst/>
                <a:latin typeface="Consolas" panose="020B0609020204030204" pitchFamily="49" charset="0"/>
              </a:rPr>
              <a:t>:</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a:ln>
                  <a:noFill/>
                </a:ln>
                <a:solidFill>
                  <a:srgbClr val="669900"/>
                </a:solidFill>
                <a:effectLst/>
                <a:latin typeface="Consolas" panose="020B0609020204030204" pitchFamily="49" charset="0"/>
              </a:rPr>
              <a:t>"Body of post."</a:t>
            </a:r>
            <a:r>
              <a:rPr kumimoji="0" lang="en-US" altLang="en-US" b="0" i="0" u="none" strike="noStrike" cap="none" normalizeH="0" baseline="0" dirty="0">
                <a:ln>
                  <a:noFill/>
                </a:ln>
                <a:solidFill>
                  <a:srgbClr val="999999"/>
                </a:solidFill>
                <a:effectLst/>
                <a:latin typeface="Consolas" panose="020B0609020204030204" pitchFamily="49" charset="0"/>
              </a:rPr>
              <a:t>,</a:t>
            </a:r>
            <a:r>
              <a:rPr kumimoji="0" lang="en-US" altLang="en-US" b="0"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990055"/>
                </a:solidFill>
                <a:effectLst/>
                <a:latin typeface="Consolas" panose="020B0609020204030204" pitchFamily="49" charset="0"/>
              </a:rPr>
              <a:t>category</a:t>
            </a:r>
            <a:r>
              <a:rPr kumimoji="0" lang="en-US" altLang="en-US" b="0" i="0" u="none" strike="noStrike" cap="none" normalizeH="0" baseline="0" dirty="0">
                <a:ln>
                  <a:noFill/>
                </a:ln>
                <a:solidFill>
                  <a:srgbClr val="9A6E3A"/>
                </a:solidFill>
                <a:effectLst/>
                <a:latin typeface="Consolas" panose="020B0609020204030204" pitchFamily="49" charset="0"/>
              </a:rPr>
              <a:t>:</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a:ln>
                  <a:noFill/>
                </a:ln>
                <a:solidFill>
                  <a:srgbClr val="669900"/>
                </a:solidFill>
                <a:effectLst/>
                <a:latin typeface="Consolas" panose="020B0609020204030204" pitchFamily="49" charset="0"/>
              </a:rPr>
              <a:t>"Technology"</a:t>
            </a:r>
            <a:r>
              <a:rPr kumimoji="0" lang="en-US" altLang="en-US" b="0" i="0" u="none" strike="noStrike" cap="none" normalizeH="0" baseline="0" dirty="0">
                <a:ln>
                  <a:noFill/>
                </a:ln>
                <a:solidFill>
                  <a:srgbClr val="999999"/>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990055"/>
                </a:solidFill>
                <a:effectLst/>
                <a:latin typeface="Consolas" panose="020B0609020204030204" pitchFamily="49" charset="0"/>
              </a:rPr>
              <a:t>likes</a:t>
            </a:r>
            <a:r>
              <a:rPr kumimoji="0" lang="en-US" altLang="en-US" b="0" i="0" u="none" strike="noStrike" cap="none" normalizeH="0" baseline="0" dirty="0">
                <a:ln>
                  <a:noFill/>
                </a:ln>
                <a:solidFill>
                  <a:srgbClr val="9A6E3A"/>
                </a:solidFill>
                <a:effectLst/>
                <a:latin typeface="Consolas" panose="020B0609020204030204" pitchFamily="49" charset="0"/>
              </a:rPr>
              <a:t>:</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a:ln>
                  <a:noFill/>
                </a:ln>
                <a:solidFill>
                  <a:srgbClr val="990055"/>
                </a:solidFill>
                <a:effectLst/>
                <a:latin typeface="Consolas" panose="020B0609020204030204" pitchFamily="49" charset="0"/>
              </a:rPr>
              <a:t>3</a:t>
            </a:r>
            <a:r>
              <a:rPr kumimoji="0" lang="en-US" altLang="en-US" b="0" i="0" u="none" strike="noStrike" cap="none" normalizeH="0" baseline="0" dirty="0">
                <a:ln>
                  <a:noFill/>
                </a:ln>
                <a:solidFill>
                  <a:srgbClr val="999999"/>
                </a:solidFill>
                <a:effectLst/>
                <a:latin typeface="Consolas" panose="020B0609020204030204" pitchFamily="49" charset="0"/>
              </a:rPr>
              <a:t>,</a:t>
            </a:r>
            <a:r>
              <a:rPr kumimoji="0" lang="en-US" altLang="en-US" b="0"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990055"/>
                </a:solidFill>
                <a:effectLst/>
                <a:latin typeface="Consolas" panose="020B0609020204030204" pitchFamily="49" charset="0"/>
              </a:rPr>
              <a:t>tags</a:t>
            </a:r>
            <a:r>
              <a:rPr kumimoji="0" lang="en-US" altLang="en-US" b="0" i="0" u="none" strike="noStrike" cap="none" normalizeH="0" baseline="0" dirty="0">
                <a:ln>
                  <a:noFill/>
                </a:ln>
                <a:solidFill>
                  <a:srgbClr val="9A6E3A"/>
                </a:solidFill>
                <a:effectLst/>
                <a:latin typeface="Consolas" panose="020B0609020204030204" pitchFamily="49" charset="0"/>
              </a:rPr>
              <a:t>:</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a:ln>
                  <a:noFill/>
                </a:ln>
                <a:solidFill>
                  <a:srgbClr val="999999"/>
                </a:solidFill>
                <a:effectLst/>
                <a:latin typeface="Consolas" panose="020B0609020204030204" pitchFamily="49" charset="0"/>
              </a:rPr>
              <a:t>[</a:t>
            </a:r>
            <a:r>
              <a:rPr kumimoji="0" lang="en-US" altLang="en-US" b="0" i="0" u="none" strike="noStrike" cap="none" normalizeH="0" baseline="0" dirty="0">
                <a:ln>
                  <a:noFill/>
                </a:ln>
                <a:solidFill>
                  <a:srgbClr val="669900"/>
                </a:solidFill>
                <a:effectLst/>
                <a:latin typeface="Consolas" panose="020B0609020204030204" pitchFamily="49" charset="0"/>
              </a:rPr>
              <a:t>"news"</a:t>
            </a:r>
            <a:r>
              <a:rPr kumimoji="0" lang="en-US" altLang="en-US" b="0" i="0" u="none" strike="noStrike" cap="none" normalizeH="0" baseline="0" dirty="0">
                <a:ln>
                  <a:noFill/>
                </a:ln>
                <a:solidFill>
                  <a:srgbClr val="999999"/>
                </a:solidFill>
                <a:effectLst/>
                <a:latin typeface="Consolas" panose="020B0609020204030204" pitchFamily="49" charset="0"/>
              </a:rPr>
              <a:t>,</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a:ln>
                  <a:noFill/>
                </a:ln>
                <a:solidFill>
                  <a:srgbClr val="669900"/>
                </a:solidFill>
                <a:effectLst/>
                <a:latin typeface="Consolas" panose="020B0609020204030204" pitchFamily="49" charset="0"/>
              </a:rPr>
              <a:t>"events"</a:t>
            </a:r>
            <a:r>
              <a:rPr kumimoji="0" lang="en-US" altLang="en-US" b="0" i="0" u="none" strike="noStrike" cap="none" normalizeH="0" baseline="0" dirty="0">
                <a:ln>
                  <a:noFill/>
                </a:ln>
                <a:solidFill>
                  <a:srgbClr val="999999"/>
                </a:solidFill>
                <a:effectLst/>
                <a:latin typeface="Consolas" panose="020B0609020204030204" pitchFamily="49" charset="0"/>
              </a:rPr>
              <a:t>],</a:t>
            </a:r>
            <a:r>
              <a:rPr kumimoji="0" lang="en-US" altLang="en-US" b="0"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990055"/>
                </a:solidFill>
                <a:effectLst/>
                <a:latin typeface="Consolas" panose="020B0609020204030204" pitchFamily="49" charset="0"/>
              </a:rPr>
              <a:t>date</a:t>
            </a:r>
            <a:r>
              <a:rPr kumimoji="0" lang="en-US" altLang="en-US" b="0" i="0" u="none" strike="noStrike" cap="none" normalizeH="0" baseline="0" dirty="0">
                <a:ln>
                  <a:noFill/>
                </a:ln>
                <a:solidFill>
                  <a:srgbClr val="9A6E3A"/>
                </a:solidFill>
                <a:effectLst/>
                <a:latin typeface="Consolas" panose="020B0609020204030204" pitchFamily="49" charset="0"/>
              </a:rPr>
              <a:t>:</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a:ln>
                  <a:noFill/>
                </a:ln>
                <a:solidFill>
                  <a:srgbClr val="DD4A68"/>
                </a:solidFill>
                <a:effectLst/>
                <a:latin typeface="Consolas" panose="020B0609020204030204" pitchFamily="49" charset="0"/>
              </a:rPr>
              <a:t>Date</a:t>
            </a:r>
            <a:r>
              <a:rPr kumimoji="0" lang="en-US" altLang="en-US" b="0" i="0" u="none" strike="noStrike" cap="none" normalizeH="0" baseline="0" dirty="0">
                <a:ln>
                  <a:noFill/>
                </a:ln>
                <a:solidFill>
                  <a:srgbClr val="999999"/>
                </a:solidFill>
                <a:effectLst/>
                <a:latin typeface="Consolas" panose="020B0609020204030204" pitchFamily="49" charset="0"/>
              </a:rPr>
              <a:t>()</a:t>
            </a:r>
            <a:r>
              <a:rPr kumimoji="0" lang="en-US" altLang="en-US" b="0"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999999"/>
                </a:solidFill>
                <a:effectLst/>
                <a:latin typeface="Consolas" panose="020B0609020204030204" pitchFamily="49" charset="0"/>
              </a:rPr>
              <a:t>},</a:t>
            </a:r>
            <a:r>
              <a:rPr kumimoji="0" lang="en-US" altLang="en-US" b="0"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999999"/>
                </a:solidFill>
                <a:effectLst/>
                <a:latin typeface="Consolas" panose="020B0609020204030204" pitchFamily="49" charset="0"/>
              </a:rPr>
              <a:t>{</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a:ln>
                  <a:noFill/>
                </a:ln>
                <a:solidFill>
                  <a:srgbClr val="990055"/>
                </a:solidFill>
                <a:effectLst/>
                <a:latin typeface="Consolas" panose="020B0609020204030204" pitchFamily="49" charset="0"/>
              </a:rPr>
              <a:t>title</a:t>
            </a:r>
            <a:r>
              <a:rPr kumimoji="0" lang="en-US" altLang="en-US" b="0" i="0" u="none" strike="noStrike" cap="none" normalizeH="0" baseline="0" dirty="0">
                <a:ln>
                  <a:noFill/>
                </a:ln>
                <a:solidFill>
                  <a:srgbClr val="9A6E3A"/>
                </a:solidFill>
                <a:effectLst/>
                <a:latin typeface="Consolas" panose="020B0609020204030204" pitchFamily="49" charset="0"/>
              </a:rPr>
              <a:t>:</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a:ln>
                  <a:noFill/>
                </a:ln>
                <a:solidFill>
                  <a:srgbClr val="669900"/>
                </a:solidFill>
                <a:effectLst/>
                <a:latin typeface="Consolas" panose="020B0609020204030204" pitchFamily="49" charset="0"/>
              </a:rPr>
              <a:t>"Post Title 4"</a:t>
            </a:r>
            <a:r>
              <a:rPr kumimoji="0" lang="en-US" altLang="en-US" b="0" i="0" u="none" strike="noStrike" cap="none" normalizeH="0" baseline="0" dirty="0">
                <a:ln>
                  <a:noFill/>
                </a:ln>
                <a:solidFill>
                  <a:srgbClr val="999999"/>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990055"/>
                </a:solidFill>
                <a:effectLst/>
                <a:latin typeface="Consolas" panose="020B0609020204030204" pitchFamily="49" charset="0"/>
              </a:rPr>
              <a:t>body</a:t>
            </a:r>
            <a:r>
              <a:rPr kumimoji="0" lang="en-US" altLang="en-US" b="0" i="0" u="none" strike="noStrike" cap="none" normalizeH="0" baseline="0" dirty="0">
                <a:ln>
                  <a:noFill/>
                </a:ln>
                <a:solidFill>
                  <a:srgbClr val="9A6E3A"/>
                </a:solidFill>
                <a:effectLst/>
                <a:latin typeface="Consolas" panose="020B0609020204030204" pitchFamily="49" charset="0"/>
              </a:rPr>
              <a:t>:</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a:ln>
                  <a:noFill/>
                </a:ln>
                <a:solidFill>
                  <a:srgbClr val="669900"/>
                </a:solidFill>
                <a:effectLst/>
                <a:latin typeface="Consolas" panose="020B0609020204030204" pitchFamily="49" charset="0"/>
              </a:rPr>
              <a:t>"Body of post."</a:t>
            </a:r>
            <a:r>
              <a:rPr kumimoji="0" lang="en-US" altLang="en-US" b="0" i="0" u="none" strike="noStrike" cap="none" normalizeH="0" baseline="0" dirty="0">
                <a:ln>
                  <a:noFill/>
                </a:ln>
                <a:solidFill>
                  <a:srgbClr val="999999"/>
                </a:solidFill>
                <a:effectLst/>
                <a:latin typeface="Consolas" panose="020B0609020204030204" pitchFamily="49" charset="0"/>
              </a:rPr>
              <a:t>,</a:t>
            </a:r>
            <a:r>
              <a:rPr kumimoji="0" lang="en-US" altLang="en-US" b="0"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990055"/>
                </a:solidFill>
                <a:effectLst/>
                <a:latin typeface="Consolas" panose="020B0609020204030204" pitchFamily="49" charset="0"/>
              </a:rPr>
              <a:t>category</a:t>
            </a:r>
            <a:r>
              <a:rPr kumimoji="0" lang="en-US" altLang="en-US" b="0" i="0" u="none" strike="noStrike" cap="none" normalizeH="0" baseline="0" dirty="0">
                <a:ln>
                  <a:noFill/>
                </a:ln>
                <a:solidFill>
                  <a:srgbClr val="9A6E3A"/>
                </a:solidFill>
                <a:effectLst/>
                <a:latin typeface="Consolas" panose="020B0609020204030204" pitchFamily="49" charset="0"/>
              </a:rPr>
              <a:t>:</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a:ln>
                  <a:noFill/>
                </a:ln>
                <a:solidFill>
                  <a:srgbClr val="669900"/>
                </a:solidFill>
                <a:effectLst/>
                <a:latin typeface="Consolas" panose="020B0609020204030204" pitchFamily="49" charset="0"/>
              </a:rPr>
              <a:t>"Event"</a:t>
            </a:r>
            <a:r>
              <a:rPr kumimoji="0" lang="en-US" altLang="en-US" b="0" i="0" u="none" strike="noStrike" cap="none" normalizeH="0" baseline="0" dirty="0">
                <a:ln>
                  <a:noFill/>
                </a:ln>
                <a:solidFill>
                  <a:srgbClr val="999999"/>
                </a:solidFill>
                <a:effectLst/>
                <a:latin typeface="Consolas" panose="020B0609020204030204" pitchFamily="49" charset="0"/>
              </a:rPr>
              <a:t>,</a:t>
            </a:r>
            <a:r>
              <a:rPr kumimoji="0" lang="en-US" altLang="en-US" b="0"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990055"/>
                </a:solidFill>
                <a:effectLst/>
                <a:latin typeface="Consolas" panose="020B0609020204030204" pitchFamily="49" charset="0"/>
              </a:rPr>
              <a:t>likes</a:t>
            </a:r>
            <a:r>
              <a:rPr kumimoji="0" lang="en-US" altLang="en-US" b="0" i="0" u="none" strike="noStrike" cap="none" normalizeH="0" baseline="0" dirty="0">
                <a:ln>
                  <a:noFill/>
                </a:ln>
                <a:solidFill>
                  <a:srgbClr val="9A6E3A"/>
                </a:solidFill>
                <a:effectLst/>
                <a:latin typeface="Consolas" panose="020B0609020204030204" pitchFamily="49" charset="0"/>
              </a:rPr>
              <a:t>:</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a:ln>
                  <a:noFill/>
                </a:ln>
                <a:solidFill>
                  <a:srgbClr val="990055"/>
                </a:solidFill>
                <a:effectLst/>
                <a:latin typeface="Consolas" panose="020B0609020204030204" pitchFamily="49" charset="0"/>
              </a:rPr>
              <a:t>4</a:t>
            </a:r>
            <a:r>
              <a:rPr kumimoji="0" lang="en-US" altLang="en-US" b="0" i="0" u="none" strike="noStrike" cap="none" normalizeH="0" baseline="0" dirty="0">
                <a:ln>
                  <a:noFill/>
                </a:ln>
                <a:solidFill>
                  <a:srgbClr val="999999"/>
                </a:solidFill>
                <a:effectLst/>
                <a:latin typeface="Consolas" panose="020B0609020204030204" pitchFamily="49" charset="0"/>
              </a:rPr>
              <a:t>,</a:t>
            </a:r>
            <a:r>
              <a:rPr kumimoji="0" lang="en-US" altLang="en-US" b="0"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990055"/>
                </a:solidFill>
                <a:effectLst/>
                <a:latin typeface="Consolas" panose="020B0609020204030204" pitchFamily="49" charset="0"/>
              </a:rPr>
              <a:t>tags</a:t>
            </a:r>
            <a:r>
              <a:rPr kumimoji="0" lang="en-US" altLang="en-US" b="0" i="0" u="none" strike="noStrike" cap="none" normalizeH="0" baseline="0" dirty="0">
                <a:ln>
                  <a:noFill/>
                </a:ln>
                <a:solidFill>
                  <a:srgbClr val="9A6E3A"/>
                </a:solidFill>
                <a:effectLst/>
                <a:latin typeface="Consolas" panose="020B0609020204030204" pitchFamily="49" charset="0"/>
              </a:rPr>
              <a:t>:</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a:ln>
                  <a:noFill/>
                </a:ln>
                <a:solidFill>
                  <a:srgbClr val="999999"/>
                </a:solidFill>
                <a:effectLst/>
                <a:latin typeface="Consolas" panose="020B0609020204030204" pitchFamily="49" charset="0"/>
              </a:rPr>
              <a:t>[</a:t>
            </a:r>
            <a:r>
              <a:rPr kumimoji="0" lang="en-US" altLang="en-US" b="0" i="0" u="none" strike="noStrike" cap="none" normalizeH="0" baseline="0" dirty="0">
                <a:ln>
                  <a:noFill/>
                </a:ln>
                <a:solidFill>
                  <a:srgbClr val="669900"/>
                </a:solidFill>
                <a:effectLst/>
                <a:latin typeface="Consolas" panose="020B0609020204030204" pitchFamily="49" charset="0"/>
              </a:rPr>
              <a:t>"news"</a:t>
            </a:r>
            <a:r>
              <a:rPr kumimoji="0" lang="en-US" altLang="en-US" b="0" i="0" u="none" strike="noStrike" cap="none" normalizeH="0" baseline="0" dirty="0">
                <a:ln>
                  <a:noFill/>
                </a:ln>
                <a:solidFill>
                  <a:srgbClr val="999999"/>
                </a:solidFill>
                <a:effectLst/>
                <a:latin typeface="Consolas" panose="020B0609020204030204" pitchFamily="49" charset="0"/>
              </a:rPr>
              <a:t>,</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a:ln>
                  <a:noFill/>
                </a:ln>
                <a:solidFill>
                  <a:srgbClr val="669900"/>
                </a:solidFill>
                <a:effectLst/>
                <a:latin typeface="Consolas" panose="020B0609020204030204" pitchFamily="49" charset="0"/>
              </a:rPr>
              <a:t>"events"</a:t>
            </a:r>
            <a:r>
              <a:rPr kumimoji="0" lang="en-US" altLang="en-US" b="0" i="0" u="none" strike="noStrike" cap="none" normalizeH="0" baseline="0" dirty="0">
                <a:ln>
                  <a:noFill/>
                </a:ln>
                <a:solidFill>
                  <a:srgbClr val="999999"/>
                </a:solidFill>
                <a:effectLst/>
                <a:latin typeface="Consolas" panose="020B0609020204030204" pitchFamily="49" charset="0"/>
              </a:rPr>
              <a:t>],</a:t>
            </a:r>
            <a:r>
              <a:rPr kumimoji="0" lang="en-US" altLang="en-US" b="0" i="0" u="none" strike="noStrike" cap="none" normalizeH="0" baseline="0" dirty="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990055"/>
                </a:solidFill>
                <a:effectLst/>
                <a:latin typeface="Consolas" panose="020B0609020204030204" pitchFamily="49" charset="0"/>
              </a:rPr>
              <a:t>date</a:t>
            </a:r>
            <a:r>
              <a:rPr kumimoji="0" lang="en-US" altLang="en-US" b="0" i="0" u="none" strike="noStrike" cap="none" normalizeH="0" baseline="0" dirty="0">
                <a:ln>
                  <a:noFill/>
                </a:ln>
                <a:solidFill>
                  <a:srgbClr val="9A6E3A"/>
                </a:solidFill>
                <a:effectLst/>
                <a:latin typeface="Consolas" panose="020B0609020204030204" pitchFamily="49" charset="0"/>
              </a:rPr>
              <a:t>:</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a:ln>
                  <a:noFill/>
                </a:ln>
                <a:solidFill>
                  <a:srgbClr val="DD4A68"/>
                </a:solidFill>
                <a:effectLst/>
                <a:latin typeface="Consolas" panose="020B0609020204030204" pitchFamily="49" charset="0"/>
              </a:rPr>
              <a:t>Date</a:t>
            </a:r>
            <a:r>
              <a:rPr kumimoji="0" lang="en-US" altLang="en-US" b="0" i="0" u="none" strike="noStrike" cap="none" normalizeH="0" baseline="0" dirty="0">
                <a:ln>
                  <a:noFill/>
                </a:ln>
                <a:solidFill>
                  <a:srgbClr val="999999"/>
                </a:solidFill>
                <a:effectLst/>
                <a:latin typeface="Consolas" panose="020B0609020204030204" pitchFamily="49" charset="0"/>
              </a:rPr>
              <a:t>()</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a:ln>
                  <a:noFill/>
                </a:ln>
                <a:solidFill>
                  <a:srgbClr val="999999"/>
                </a:solidFill>
                <a:effectLst/>
                <a:latin typeface="Consolas" panose="020B0609020204030204" pitchFamily="49" charset="0"/>
              </a:rPr>
              <a:t>}</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a:ln>
                  <a:noFill/>
                </a:ln>
                <a:solidFill>
                  <a:srgbClr val="999999"/>
                </a:solidFill>
                <a:effectLst/>
                <a:latin typeface="Consolas" panose="020B0609020204030204" pitchFamily="49" charset="0"/>
              </a:rPr>
              <a:t>])</a:t>
            </a:r>
            <a:r>
              <a:rPr kumimoji="0" lang="en-US" altLang="en-US" sz="1400" b="0" i="0" u="none" strike="noStrike" cap="none" normalizeH="0" baseline="0" dirty="0">
                <a:ln>
                  <a:noFill/>
                </a:ln>
                <a:solidFill>
                  <a:schemeClr val="tx1"/>
                </a:solidFill>
                <a:effectLst/>
              </a:rPr>
              <a:t> </a:t>
            </a:r>
            <a:endParaRPr kumimoji="0" lang="en-US" altLang="en-US" sz="4000" b="0" i="0" u="none" strike="noStrike" cap="none" normalizeH="0" baseline="0" dirty="0">
              <a:ln>
                <a:noFill/>
              </a:ln>
              <a:solidFill>
                <a:schemeClr val="tx1"/>
              </a:solidFill>
              <a:effectLst/>
              <a:latin typeface="Arial" panose="020B0604020202020204" pitchFamily="34" charset="0"/>
            </a:endParaRPr>
          </a:p>
        </p:txBody>
      </p:sp>
      <p:pic>
        <p:nvPicPr>
          <p:cNvPr id="4" name="Picture 2">
            <a:extLst>
              <a:ext uri="{FF2B5EF4-FFF2-40B4-BE49-F238E27FC236}">
                <a16:creationId xmlns:a16="http://schemas.microsoft.com/office/drawing/2014/main" id="{A55DD303-12A6-576F-A1FE-C0C2B49B9D3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77071" y="6116247"/>
            <a:ext cx="2188188" cy="5862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336766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3B329850-2E0E-4A24-B148-E17B7B30E2A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77071" y="6116247"/>
            <a:ext cx="2188188" cy="586212"/>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1">
            <a:extLst>
              <a:ext uri="{FF2B5EF4-FFF2-40B4-BE49-F238E27FC236}">
                <a16:creationId xmlns:a16="http://schemas.microsoft.com/office/drawing/2014/main" id="{B8C9CD27-7AA3-C861-B2DE-C5F42C250063}"/>
              </a:ext>
            </a:extLst>
          </p:cNvPr>
          <p:cNvSpPr>
            <a:spLocks noChangeArrowheads="1"/>
          </p:cNvSpPr>
          <p:nvPr/>
        </p:nvSpPr>
        <p:spPr bwMode="auto">
          <a:xfrm>
            <a:off x="320512" y="175352"/>
            <a:ext cx="8201320" cy="267530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63480" rIns="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3600" b="0" i="0" u="none" strike="noStrike" cap="none" normalizeH="0" baseline="0" dirty="0">
                <a:ln>
                  <a:noFill/>
                </a:ln>
                <a:solidFill>
                  <a:srgbClr val="000000"/>
                </a:solidFill>
                <a:effectLst/>
                <a:latin typeface="+mn-lt"/>
                <a:cs typeface="Segoe UI" panose="020B0502040204020203" pitchFamily="34" charset="0"/>
              </a:rPr>
              <a:t>Find Data</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mn-lt"/>
              </a:rPr>
              <a:t>There are 2 methods to find and select data from a MongoDB collection, </a:t>
            </a:r>
            <a:r>
              <a:rPr kumimoji="0" lang="en-US" altLang="en-US" sz="1600" b="0" i="0" u="none" strike="noStrike" cap="none" normalizeH="0" baseline="0" dirty="0">
                <a:ln>
                  <a:noFill/>
                </a:ln>
                <a:solidFill>
                  <a:srgbClr val="DC143C"/>
                </a:solidFill>
                <a:effectLst/>
                <a:latin typeface="+mn-lt"/>
              </a:rPr>
              <a:t>find()</a:t>
            </a:r>
            <a:r>
              <a:rPr kumimoji="0" lang="en-US" altLang="en-US" sz="1600" b="0" i="0" u="none" strike="noStrike" cap="none" normalizeH="0" baseline="0" dirty="0">
                <a:ln>
                  <a:noFill/>
                </a:ln>
                <a:solidFill>
                  <a:srgbClr val="000000"/>
                </a:solidFill>
                <a:effectLst/>
                <a:latin typeface="+mn-lt"/>
              </a:rPr>
              <a:t> and </a:t>
            </a:r>
            <a:r>
              <a:rPr kumimoji="0" lang="en-US" altLang="en-US" sz="1600" b="0" i="0" u="none" strike="noStrike" cap="none" normalizeH="0" baseline="0" dirty="0" err="1">
                <a:ln>
                  <a:noFill/>
                </a:ln>
                <a:solidFill>
                  <a:srgbClr val="DC143C"/>
                </a:solidFill>
                <a:effectLst/>
                <a:latin typeface="+mn-lt"/>
              </a:rPr>
              <a:t>findOne</a:t>
            </a:r>
            <a:r>
              <a:rPr kumimoji="0" lang="en-US" altLang="en-US" sz="1600" b="0" i="0" u="none" strike="noStrike" cap="none" normalizeH="0" baseline="0" dirty="0">
                <a:ln>
                  <a:noFill/>
                </a:ln>
                <a:solidFill>
                  <a:srgbClr val="DC143C"/>
                </a:solidFill>
                <a:effectLst/>
                <a:latin typeface="+mn-lt"/>
              </a:rPr>
              <a:t>()</a:t>
            </a:r>
            <a:r>
              <a:rPr kumimoji="0" lang="en-US" altLang="en-US" sz="1600" b="0" i="0" u="none" strike="noStrike" cap="none" normalizeH="0" baseline="0" dirty="0">
                <a:ln>
                  <a:noFill/>
                </a:ln>
                <a:solidFill>
                  <a:srgbClr val="000000"/>
                </a:solidFill>
                <a:effectLst/>
                <a:latin typeface="+mn-lt"/>
              </a:rPr>
              <a:t>.</a:t>
            </a:r>
            <a:endParaRPr kumimoji="0" lang="en-US" altLang="en-US" sz="2800" b="0" i="0" u="none" strike="noStrike" cap="none" normalizeH="0" baseline="0" dirty="0">
              <a:ln>
                <a:noFill/>
              </a:ln>
              <a:solidFill>
                <a:srgbClr val="000000"/>
              </a:solidFill>
              <a:effectLst/>
              <a:latin typeface="+mn-lt"/>
              <a:cs typeface="Segoe UI" panose="020B0502040204020203" pitchFamily="34"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800" b="0" i="0" u="none" strike="noStrike" cap="none" normalizeH="0" baseline="0" dirty="0">
                <a:ln>
                  <a:noFill/>
                </a:ln>
                <a:solidFill>
                  <a:srgbClr val="DC143C"/>
                </a:solidFill>
                <a:effectLst/>
                <a:latin typeface="+mn-lt"/>
                <a:cs typeface="Segoe UI" panose="020B0502040204020203" pitchFamily="34" charset="0"/>
              </a:rPr>
              <a:t>find()</a:t>
            </a:r>
            <a:endParaRPr kumimoji="0" lang="en-US" altLang="en-US" sz="2800" b="0" i="0" u="none" strike="noStrike" cap="none" normalizeH="0" baseline="0" dirty="0">
              <a:ln>
                <a:noFill/>
              </a:ln>
              <a:solidFill>
                <a:srgbClr val="000000"/>
              </a:solidFill>
              <a:effectLst/>
              <a:latin typeface="+mn-lt"/>
              <a:cs typeface="Segoe UI" panose="020B0502040204020203" pitchFamily="34"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mn-lt"/>
              </a:rPr>
              <a:t>To select data from a collection in MongoDB, we can use the </a:t>
            </a:r>
            <a:r>
              <a:rPr kumimoji="0" lang="en-US" altLang="en-US" sz="1600" b="0" i="0" u="none" strike="noStrike" cap="none" normalizeH="0" baseline="0" dirty="0">
                <a:ln>
                  <a:noFill/>
                </a:ln>
                <a:solidFill>
                  <a:srgbClr val="DC143C"/>
                </a:solidFill>
                <a:effectLst/>
                <a:latin typeface="+mn-lt"/>
              </a:rPr>
              <a:t>find()</a:t>
            </a:r>
            <a:r>
              <a:rPr kumimoji="0" lang="en-US" altLang="en-US" sz="1600" b="0" i="0" u="none" strike="noStrike" cap="none" normalizeH="0" baseline="0" dirty="0">
                <a:ln>
                  <a:noFill/>
                </a:ln>
                <a:solidFill>
                  <a:srgbClr val="000000"/>
                </a:solidFill>
                <a:effectLst/>
                <a:latin typeface="+mn-lt"/>
              </a:rPr>
              <a:t> method.</a:t>
            </a:r>
            <a:endParaRPr kumimoji="0" lang="en-US" altLang="en-US" sz="105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mn-lt"/>
              </a:rPr>
              <a:t>This method accepts a query object. If left empty, all documents will be returned.</a:t>
            </a:r>
            <a:endParaRPr kumimoji="0" lang="en-US" altLang="en-US" sz="2800" b="0" i="0" u="none" strike="noStrike" cap="none" normalizeH="0" baseline="0" dirty="0">
              <a:ln>
                <a:noFill/>
              </a:ln>
              <a:solidFill>
                <a:schemeClr val="tx1"/>
              </a:solidFill>
              <a:effectLst/>
              <a:latin typeface="+mn-lt"/>
            </a:endParaRPr>
          </a:p>
        </p:txBody>
      </p:sp>
      <p:sp>
        <p:nvSpPr>
          <p:cNvPr id="4" name="Rectangle 2">
            <a:extLst>
              <a:ext uri="{FF2B5EF4-FFF2-40B4-BE49-F238E27FC236}">
                <a16:creationId xmlns:a16="http://schemas.microsoft.com/office/drawing/2014/main" id="{6E3B90D4-AECE-8A46-6A82-05398432B2EA}"/>
              </a:ext>
            </a:extLst>
          </p:cNvPr>
          <p:cNvSpPr>
            <a:spLocks noChangeArrowheads="1"/>
          </p:cNvSpPr>
          <p:nvPr/>
        </p:nvSpPr>
        <p:spPr bwMode="auto">
          <a:xfrm>
            <a:off x="320512" y="2932430"/>
            <a:ext cx="4364610" cy="53594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58700" rIns="0" bIns="1587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000000"/>
                </a:solidFill>
                <a:effectLst/>
                <a:latin typeface="Consolas" panose="020B0609020204030204" pitchFamily="49" charset="0"/>
              </a:rPr>
              <a:t>db</a:t>
            </a:r>
            <a:r>
              <a:rPr kumimoji="0" lang="en-US" altLang="en-US" sz="1400" b="0" i="0" u="none" strike="noStrike" cap="none" normalizeH="0" baseline="0">
                <a:ln>
                  <a:noFill/>
                </a:ln>
                <a:solidFill>
                  <a:srgbClr val="999999"/>
                </a:solidFill>
                <a:effectLst/>
                <a:latin typeface="Consolas" panose="020B0609020204030204" pitchFamily="49" charset="0"/>
              </a:rPr>
              <a:t>.</a:t>
            </a:r>
            <a:r>
              <a:rPr kumimoji="0" lang="en-US" altLang="en-US" sz="1400" b="0" i="0" u="none" strike="noStrike" cap="none" normalizeH="0" baseline="0">
                <a:ln>
                  <a:noFill/>
                </a:ln>
                <a:solidFill>
                  <a:srgbClr val="000000"/>
                </a:solidFill>
                <a:effectLst/>
                <a:latin typeface="Consolas" panose="020B0609020204030204" pitchFamily="49" charset="0"/>
              </a:rPr>
              <a:t>posts</a:t>
            </a:r>
            <a:r>
              <a:rPr kumimoji="0" lang="en-US" altLang="en-US" sz="1400" b="0" i="0" u="none" strike="noStrike" cap="none" normalizeH="0" baseline="0">
                <a:ln>
                  <a:noFill/>
                </a:ln>
                <a:solidFill>
                  <a:srgbClr val="999999"/>
                </a:solidFill>
                <a:effectLst/>
                <a:latin typeface="Consolas" panose="020B0609020204030204" pitchFamily="49" charset="0"/>
              </a:rPr>
              <a:t>.</a:t>
            </a:r>
            <a:r>
              <a:rPr kumimoji="0" lang="en-US" altLang="en-US" sz="1400" b="0" i="0" u="none" strike="noStrike" cap="none" normalizeH="0" baseline="0">
                <a:ln>
                  <a:noFill/>
                </a:ln>
                <a:solidFill>
                  <a:srgbClr val="DD4A68"/>
                </a:solidFill>
                <a:effectLst/>
                <a:latin typeface="Consolas" panose="020B0609020204030204" pitchFamily="49" charset="0"/>
              </a:rPr>
              <a:t>find</a:t>
            </a:r>
            <a:r>
              <a:rPr kumimoji="0" lang="en-US" altLang="en-US" sz="1400" b="0" i="0" u="none" strike="noStrike" cap="none" normalizeH="0" baseline="0">
                <a:ln>
                  <a:noFill/>
                </a:ln>
                <a:solidFill>
                  <a:srgbClr val="999999"/>
                </a:solidFill>
                <a:effectLst/>
                <a:latin typeface="Consolas" panose="020B0609020204030204" pitchFamily="49" charset="0"/>
              </a:rPr>
              <a:t>()</a:t>
            </a:r>
            <a:r>
              <a:rPr kumimoji="0" lang="en-US" altLang="en-US" sz="1100" b="0" i="0" u="none" strike="noStrike" cap="none" normalizeH="0" baseline="0">
                <a:ln>
                  <a:noFill/>
                </a:ln>
                <a:solidFill>
                  <a:schemeClr val="tx1"/>
                </a:solidFill>
                <a:effectLst/>
              </a:rPr>
              <a:t> </a:t>
            </a:r>
            <a:endParaRPr kumimoji="0" lang="en-US" altLang="en-US" sz="3200" b="0" i="0" u="none" strike="noStrike" cap="none" normalizeH="0" baseline="0">
              <a:ln>
                <a:noFill/>
              </a:ln>
              <a:solidFill>
                <a:schemeClr val="tx1"/>
              </a:solidFill>
              <a:effectLst/>
              <a:latin typeface="Arial" panose="020B0604020202020204" pitchFamily="34" charset="0"/>
            </a:endParaRPr>
          </a:p>
        </p:txBody>
      </p:sp>
      <p:sp>
        <p:nvSpPr>
          <p:cNvPr id="5" name="Rectangle 3">
            <a:extLst>
              <a:ext uri="{FF2B5EF4-FFF2-40B4-BE49-F238E27FC236}">
                <a16:creationId xmlns:a16="http://schemas.microsoft.com/office/drawing/2014/main" id="{244CDF42-8DB0-D9CC-42F2-A11DE522888C}"/>
              </a:ext>
            </a:extLst>
          </p:cNvPr>
          <p:cNvSpPr>
            <a:spLocks noChangeArrowheads="1"/>
          </p:cNvSpPr>
          <p:nvPr/>
        </p:nvSpPr>
        <p:spPr bwMode="auto">
          <a:xfrm>
            <a:off x="320512" y="3721893"/>
            <a:ext cx="7444987" cy="15164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63480" rIns="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800" b="0" i="0" u="none" strike="noStrike" cap="none" normalizeH="0" baseline="0" dirty="0" err="1">
                <a:ln>
                  <a:noFill/>
                </a:ln>
                <a:solidFill>
                  <a:srgbClr val="DC143C"/>
                </a:solidFill>
                <a:effectLst/>
                <a:latin typeface="+mn-lt"/>
                <a:cs typeface="Segoe UI" panose="020B0502040204020203" pitchFamily="34" charset="0"/>
              </a:rPr>
              <a:t>findOne</a:t>
            </a:r>
            <a:r>
              <a:rPr kumimoji="0" lang="en-US" altLang="en-US" sz="2800" b="0" i="0" u="none" strike="noStrike" cap="none" normalizeH="0" baseline="0" dirty="0">
                <a:ln>
                  <a:noFill/>
                </a:ln>
                <a:solidFill>
                  <a:srgbClr val="DC143C"/>
                </a:solidFill>
                <a:effectLst/>
                <a:latin typeface="+mn-lt"/>
                <a:cs typeface="Segoe UI" panose="020B0502040204020203" pitchFamily="34" charset="0"/>
              </a:rPr>
              <a:t>()</a:t>
            </a:r>
            <a:endParaRPr kumimoji="0" lang="en-US" altLang="en-US" sz="2800" b="0" i="0" u="none" strike="noStrike" cap="none" normalizeH="0" baseline="0" dirty="0">
              <a:ln>
                <a:noFill/>
              </a:ln>
              <a:solidFill>
                <a:srgbClr val="000000"/>
              </a:solidFill>
              <a:effectLst/>
              <a:latin typeface="+mn-lt"/>
              <a:cs typeface="Segoe UI" panose="020B0502040204020203" pitchFamily="34"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mn-lt"/>
              </a:rPr>
              <a:t>To select only one document, we can use the </a:t>
            </a:r>
            <a:r>
              <a:rPr kumimoji="0" lang="en-US" altLang="en-US" sz="1600" b="0" i="0" u="none" strike="noStrike" cap="none" normalizeH="0" baseline="0" dirty="0" err="1">
                <a:ln>
                  <a:noFill/>
                </a:ln>
                <a:solidFill>
                  <a:srgbClr val="DC143C"/>
                </a:solidFill>
                <a:effectLst/>
                <a:latin typeface="+mn-lt"/>
              </a:rPr>
              <a:t>findOne</a:t>
            </a:r>
            <a:r>
              <a:rPr kumimoji="0" lang="en-US" altLang="en-US" sz="1600" b="0" i="0" u="none" strike="noStrike" cap="none" normalizeH="0" baseline="0" dirty="0">
                <a:ln>
                  <a:noFill/>
                </a:ln>
                <a:solidFill>
                  <a:srgbClr val="DC143C"/>
                </a:solidFill>
                <a:effectLst/>
                <a:latin typeface="+mn-lt"/>
              </a:rPr>
              <a:t>()</a:t>
            </a:r>
            <a:r>
              <a:rPr kumimoji="0" lang="en-US" altLang="en-US" sz="1600" b="0" i="0" u="none" strike="noStrike" cap="none" normalizeH="0" baseline="0" dirty="0">
                <a:ln>
                  <a:noFill/>
                </a:ln>
                <a:solidFill>
                  <a:srgbClr val="000000"/>
                </a:solidFill>
                <a:effectLst/>
                <a:latin typeface="+mn-lt"/>
              </a:rPr>
              <a:t> method.</a:t>
            </a:r>
            <a:endParaRPr kumimoji="0" lang="en-US" altLang="en-US" sz="105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mn-lt"/>
              </a:rPr>
              <a:t>This method accepts a query object. If left empty, it will return the first document it finds</a:t>
            </a:r>
            <a:r>
              <a:rPr kumimoji="0" lang="en-US" altLang="en-US" b="0" i="0" u="none" strike="noStrike" cap="none" normalizeH="0" baseline="0" dirty="0">
                <a:ln>
                  <a:noFill/>
                </a:ln>
                <a:solidFill>
                  <a:srgbClr val="000000"/>
                </a:solidFill>
                <a:effectLst/>
                <a:latin typeface="+mn-lt"/>
              </a:rPr>
              <a:t>.</a:t>
            </a:r>
            <a:endParaRPr kumimoji="0" lang="en-US" altLang="en-US" sz="3200" b="0" i="0" u="none" strike="noStrike" cap="none" normalizeH="0" baseline="0" dirty="0">
              <a:ln>
                <a:noFill/>
              </a:ln>
              <a:solidFill>
                <a:schemeClr val="tx1"/>
              </a:solidFill>
              <a:effectLst/>
              <a:latin typeface="+mn-lt"/>
            </a:endParaRPr>
          </a:p>
        </p:txBody>
      </p:sp>
      <p:sp>
        <p:nvSpPr>
          <p:cNvPr id="7" name="Rectangle 4">
            <a:extLst>
              <a:ext uri="{FF2B5EF4-FFF2-40B4-BE49-F238E27FC236}">
                <a16:creationId xmlns:a16="http://schemas.microsoft.com/office/drawing/2014/main" id="{963B85CF-E322-4E9E-EC41-CE59B3C15C73}"/>
              </a:ext>
            </a:extLst>
          </p:cNvPr>
          <p:cNvSpPr>
            <a:spLocks noChangeArrowheads="1"/>
          </p:cNvSpPr>
          <p:nvPr/>
        </p:nvSpPr>
        <p:spPr bwMode="auto">
          <a:xfrm>
            <a:off x="351437" y="5496111"/>
            <a:ext cx="4333685" cy="50516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58700" rIns="0" bIns="1587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000000"/>
                </a:solidFill>
                <a:effectLst/>
                <a:latin typeface="Consolas" panose="020B0609020204030204" pitchFamily="49" charset="0"/>
              </a:rPr>
              <a:t>db</a:t>
            </a:r>
            <a:r>
              <a:rPr kumimoji="0" lang="en-US" altLang="en-US" sz="1200" b="0" i="0" u="none" strike="noStrike" cap="none" normalizeH="0" baseline="0">
                <a:ln>
                  <a:noFill/>
                </a:ln>
                <a:solidFill>
                  <a:srgbClr val="999999"/>
                </a:solidFill>
                <a:effectLst/>
                <a:latin typeface="Consolas" panose="020B0609020204030204" pitchFamily="49" charset="0"/>
              </a:rPr>
              <a:t>.</a:t>
            </a:r>
            <a:r>
              <a:rPr kumimoji="0" lang="en-US" altLang="en-US" sz="1200" b="0" i="0" u="none" strike="noStrike" cap="none" normalizeH="0" baseline="0">
                <a:ln>
                  <a:noFill/>
                </a:ln>
                <a:solidFill>
                  <a:srgbClr val="000000"/>
                </a:solidFill>
                <a:effectLst/>
                <a:latin typeface="Consolas" panose="020B0609020204030204" pitchFamily="49" charset="0"/>
              </a:rPr>
              <a:t>posts</a:t>
            </a:r>
            <a:r>
              <a:rPr kumimoji="0" lang="en-US" altLang="en-US" sz="1200" b="0" i="0" u="none" strike="noStrike" cap="none" normalizeH="0" baseline="0">
                <a:ln>
                  <a:noFill/>
                </a:ln>
                <a:solidFill>
                  <a:srgbClr val="999999"/>
                </a:solidFill>
                <a:effectLst/>
                <a:latin typeface="Consolas" panose="020B0609020204030204" pitchFamily="49" charset="0"/>
              </a:rPr>
              <a:t>.</a:t>
            </a:r>
            <a:r>
              <a:rPr kumimoji="0" lang="en-US" altLang="en-US" sz="1200" b="0" i="0" u="none" strike="noStrike" cap="none" normalizeH="0" baseline="0">
                <a:ln>
                  <a:noFill/>
                </a:ln>
                <a:solidFill>
                  <a:srgbClr val="DD4A68"/>
                </a:solidFill>
                <a:effectLst/>
                <a:latin typeface="Consolas" panose="020B0609020204030204" pitchFamily="49" charset="0"/>
              </a:rPr>
              <a:t>findOne</a:t>
            </a:r>
            <a:r>
              <a:rPr kumimoji="0" lang="en-US" altLang="en-US" sz="1200" b="0" i="0" u="none" strike="noStrike" cap="none" normalizeH="0" baseline="0">
                <a:ln>
                  <a:noFill/>
                </a:ln>
                <a:solidFill>
                  <a:srgbClr val="999999"/>
                </a:solidFill>
                <a:effectLst/>
                <a:latin typeface="Consolas" panose="020B0609020204030204" pitchFamily="49" charset="0"/>
              </a:rPr>
              <a:t>()</a:t>
            </a:r>
            <a:r>
              <a:rPr kumimoji="0" lang="en-US" altLang="en-US" sz="1050" b="0" i="0" u="none" strike="noStrike" cap="none" normalizeH="0" baseline="0">
                <a:ln>
                  <a:noFill/>
                </a:ln>
                <a:solidFill>
                  <a:schemeClr val="tx1"/>
                </a:solidFill>
                <a:effectLst/>
              </a:rPr>
              <a:t> </a:t>
            </a:r>
            <a:endParaRPr kumimoji="0" lang="en-US" altLang="en-US" sz="2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0658658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C7666A83-7A70-FD28-857E-6756AEBB160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77071" y="6116247"/>
            <a:ext cx="2188188" cy="586212"/>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1">
            <a:extLst>
              <a:ext uri="{FF2B5EF4-FFF2-40B4-BE49-F238E27FC236}">
                <a16:creationId xmlns:a16="http://schemas.microsoft.com/office/drawing/2014/main" id="{42312B71-A680-A909-4D0B-CF65A5274438}"/>
              </a:ext>
            </a:extLst>
          </p:cNvPr>
          <p:cNvSpPr>
            <a:spLocks noChangeArrowheads="1"/>
          </p:cNvSpPr>
          <p:nvPr/>
        </p:nvSpPr>
        <p:spPr bwMode="auto">
          <a:xfrm>
            <a:off x="565607" y="1843825"/>
            <a:ext cx="9879292" cy="129730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63480" rIns="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Segoe UI" panose="020B0502040204020203" pitchFamily="34" charset="0"/>
                <a:cs typeface="Segoe UI" panose="020B0502040204020203" pitchFamily="34" charset="0"/>
              </a:rPr>
              <a:t>Projection</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Verdana" panose="020B0604030504040204" pitchFamily="34" charset="0"/>
              </a:rPr>
              <a:t>Both find methods accept a second parameter called </a:t>
            </a:r>
            <a:r>
              <a:rPr kumimoji="0" lang="en-US" altLang="en-US" sz="1200" b="0" i="0" u="none" strike="noStrike" cap="none" normalizeH="0" baseline="0" dirty="0">
                <a:ln>
                  <a:noFill/>
                </a:ln>
                <a:solidFill>
                  <a:srgbClr val="DC143C"/>
                </a:solidFill>
                <a:effectLst/>
                <a:latin typeface="Consolas" panose="020B0609020204030204" pitchFamily="49" charset="0"/>
              </a:rPr>
              <a:t>projection</a:t>
            </a:r>
            <a:r>
              <a:rPr kumimoji="0" lang="en-US" altLang="en-US" sz="1200" b="0" i="0" u="none" strike="noStrike" cap="none" normalizeH="0" baseline="0" dirty="0">
                <a:ln>
                  <a:noFill/>
                </a:ln>
                <a:solidFill>
                  <a:srgbClr val="000000"/>
                </a:solidFill>
                <a:effectLst/>
                <a:latin typeface="Verdana" panose="020B0604030504040204" pitchFamily="34" charset="0"/>
              </a:rPr>
              <a:t>.</a:t>
            </a:r>
            <a:endParaRPr kumimoji="0" lang="en-US" altLang="en-US" sz="900" b="0" i="0" u="none" strike="noStrike" cap="none" normalizeH="0" baseline="0" dirty="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Verdana" panose="020B0604030504040204" pitchFamily="34" charset="0"/>
              </a:rPr>
              <a:t>This parameter is an </a:t>
            </a:r>
            <a:r>
              <a:rPr kumimoji="0" lang="en-US" altLang="en-US" sz="1200" b="0" i="0" u="none" strike="noStrike" cap="none" normalizeH="0" baseline="0" dirty="0">
                <a:ln>
                  <a:noFill/>
                </a:ln>
                <a:solidFill>
                  <a:srgbClr val="DC143C"/>
                </a:solidFill>
                <a:effectLst/>
                <a:latin typeface="Consolas" panose="020B0609020204030204" pitchFamily="49" charset="0"/>
              </a:rPr>
              <a:t>object</a:t>
            </a:r>
            <a:r>
              <a:rPr kumimoji="0" lang="en-US" altLang="en-US" sz="1200" b="0" i="0" u="none" strike="noStrike" cap="none" normalizeH="0" baseline="0" dirty="0">
                <a:ln>
                  <a:noFill/>
                </a:ln>
                <a:solidFill>
                  <a:srgbClr val="000000"/>
                </a:solidFill>
                <a:effectLst/>
                <a:latin typeface="Verdana" panose="020B0604030504040204" pitchFamily="34" charset="0"/>
              </a:rPr>
              <a:t> that describes which fields to include in the results.</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4" name="Rectangle 2">
            <a:extLst>
              <a:ext uri="{FF2B5EF4-FFF2-40B4-BE49-F238E27FC236}">
                <a16:creationId xmlns:a16="http://schemas.microsoft.com/office/drawing/2014/main" id="{A3098B67-E38C-E272-3216-0128BF958FF8}"/>
              </a:ext>
            </a:extLst>
          </p:cNvPr>
          <p:cNvSpPr>
            <a:spLocks noChangeArrowheads="1"/>
          </p:cNvSpPr>
          <p:nvPr/>
        </p:nvSpPr>
        <p:spPr bwMode="auto">
          <a:xfrm>
            <a:off x="565607" y="101440"/>
            <a:ext cx="6636470" cy="106429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63480" rIns="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mn-lt"/>
                <a:cs typeface="Segoe UI" panose="020B0502040204020203" pitchFamily="34" charset="0"/>
              </a:rPr>
              <a:t>Querying Data</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mn-lt"/>
              </a:rPr>
              <a:t>To query, or filter, data we can include a query in our </a:t>
            </a:r>
            <a:r>
              <a:rPr kumimoji="0" lang="en-US" altLang="en-US" sz="1400" b="0" i="0" u="none" strike="noStrike" cap="none" normalizeH="0" baseline="0" dirty="0">
                <a:ln>
                  <a:noFill/>
                </a:ln>
                <a:solidFill>
                  <a:srgbClr val="DC143C"/>
                </a:solidFill>
                <a:effectLst/>
                <a:latin typeface="+mn-lt"/>
              </a:rPr>
              <a:t>find()</a:t>
            </a:r>
            <a:r>
              <a:rPr kumimoji="0" lang="en-US" altLang="en-US" sz="1400" b="0" i="0" u="none" strike="noStrike" cap="none" normalizeH="0" baseline="0" dirty="0">
                <a:ln>
                  <a:noFill/>
                </a:ln>
                <a:solidFill>
                  <a:srgbClr val="000000"/>
                </a:solidFill>
                <a:effectLst/>
                <a:latin typeface="+mn-lt"/>
              </a:rPr>
              <a:t> or </a:t>
            </a:r>
            <a:r>
              <a:rPr kumimoji="0" lang="en-US" altLang="en-US" sz="1400" b="0" i="0" u="none" strike="noStrike" cap="none" normalizeH="0" baseline="0" dirty="0" err="1">
                <a:ln>
                  <a:noFill/>
                </a:ln>
                <a:solidFill>
                  <a:srgbClr val="DC143C"/>
                </a:solidFill>
                <a:effectLst/>
                <a:latin typeface="+mn-lt"/>
              </a:rPr>
              <a:t>findOne</a:t>
            </a:r>
            <a:r>
              <a:rPr kumimoji="0" lang="en-US" altLang="en-US" sz="1400" b="0" i="0" u="none" strike="noStrike" cap="none" normalizeH="0" baseline="0" dirty="0">
                <a:ln>
                  <a:noFill/>
                </a:ln>
                <a:solidFill>
                  <a:srgbClr val="DC143C"/>
                </a:solidFill>
                <a:effectLst/>
                <a:latin typeface="+mn-lt"/>
              </a:rPr>
              <a:t>()</a:t>
            </a:r>
            <a:r>
              <a:rPr kumimoji="0" lang="en-US" altLang="en-US" sz="1400" b="0" i="0" u="none" strike="noStrike" cap="none" normalizeH="0" baseline="0" dirty="0">
                <a:ln>
                  <a:noFill/>
                </a:ln>
                <a:solidFill>
                  <a:srgbClr val="000000"/>
                </a:solidFill>
                <a:effectLst/>
                <a:latin typeface="+mn-lt"/>
              </a:rPr>
              <a:t> methods.</a:t>
            </a:r>
            <a:endParaRPr kumimoji="0" lang="en-US" altLang="en-US" sz="2400" b="0" i="0" u="none" strike="noStrike" cap="none" normalizeH="0" baseline="0" dirty="0">
              <a:ln>
                <a:noFill/>
              </a:ln>
              <a:solidFill>
                <a:schemeClr val="tx1"/>
              </a:solidFill>
              <a:effectLst/>
              <a:latin typeface="+mn-lt"/>
            </a:endParaRPr>
          </a:p>
        </p:txBody>
      </p:sp>
      <p:sp>
        <p:nvSpPr>
          <p:cNvPr id="5" name="Rectangle 3">
            <a:extLst>
              <a:ext uri="{FF2B5EF4-FFF2-40B4-BE49-F238E27FC236}">
                <a16:creationId xmlns:a16="http://schemas.microsoft.com/office/drawing/2014/main" id="{4A25E177-E5CF-068B-4D95-F051192AB71A}"/>
              </a:ext>
            </a:extLst>
          </p:cNvPr>
          <p:cNvSpPr>
            <a:spLocks noChangeArrowheads="1"/>
          </p:cNvSpPr>
          <p:nvPr/>
        </p:nvSpPr>
        <p:spPr bwMode="auto">
          <a:xfrm>
            <a:off x="565607" y="1165730"/>
            <a:ext cx="6466787" cy="53594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58700" rIns="0" bIns="1587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err="1">
                <a:ln>
                  <a:noFill/>
                </a:ln>
                <a:solidFill>
                  <a:srgbClr val="000000"/>
                </a:solidFill>
                <a:effectLst/>
                <a:latin typeface="Consolas" panose="020B0609020204030204" pitchFamily="49" charset="0"/>
              </a:rPr>
              <a:t>db</a:t>
            </a:r>
            <a:r>
              <a:rPr kumimoji="0" lang="en-US" altLang="en-US" sz="1400" b="0" i="0" u="none" strike="noStrike" cap="none" normalizeH="0" baseline="0" dirty="0" err="1">
                <a:ln>
                  <a:noFill/>
                </a:ln>
                <a:solidFill>
                  <a:srgbClr val="999999"/>
                </a:solidFill>
                <a:effectLst/>
                <a:latin typeface="Consolas" panose="020B0609020204030204" pitchFamily="49" charset="0"/>
              </a:rPr>
              <a:t>.</a:t>
            </a:r>
            <a:r>
              <a:rPr kumimoji="0" lang="en-US" altLang="en-US" sz="1400" b="0" i="0" u="none" strike="noStrike" cap="none" normalizeH="0" baseline="0" dirty="0" err="1">
                <a:ln>
                  <a:noFill/>
                </a:ln>
                <a:solidFill>
                  <a:srgbClr val="000000"/>
                </a:solidFill>
                <a:effectLst/>
                <a:latin typeface="Consolas" panose="020B0609020204030204" pitchFamily="49" charset="0"/>
              </a:rPr>
              <a:t>posts</a:t>
            </a:r>
            <a:r>
              <a:rPr kumimoji="0" lang="en-US" altLang="en-US" sz="1400" b="0" i="0" u="none" strike="noStrike" cap="none" normalizeH="0" baseline="0" dirty="0" err="1">
                <a:ln>
                  <a:noFill/>
                </a:ln>
                <a:solidFill>
                  <a:srgbClr val="999999"/>
                </a:solidFill>
                <a:effectLst/>
                <a:latin typeface="Consolas" panose="020B0609020204030204" pitchFamily="49" charset="0"/>
              </a:rPr>
              <a:t>.</a:t>
            </a:r>
            <a:r>
              <a:rPr kumimoji="0" lang="en-US" altLang="en-US" sz="1400" b="0" i="0" u="none" strike="noStrike" cap="none" normalizeH="0" baseline="0" dirty="0" err="1">
                <a:ln>
                  <a:noFill/>
                </a:ln>
                <a:solidFill>
                  <a:srgbClr val="DD4A68"/>
                </a:solidFill>
                <a:effectLst/>
                <a:latin typeface="Consolas" panose="020B0609020204030204" pitchFamily="49" charset="0"/>
              </a:rPr>
              <a:t>find</a:t>
            </a:r>
            <a:r>
              <a:rPr kumimoji="0" lang="en-US" altLang="en-US" sz="1400" b="0" i="0" u="none" strike="noStrike" cap="none" normalizeH="0" baseline="0" dirty="0">
                <a:ln>
                  <a:noFill/>
                </a:ln>
                <a:solidFill>
                  <a:srgbClr val="999999"/>
                </a:solidFill>
                <a:effectLst/>
                <a:latin typeface="Consolas" panose="020B0609020204030204" pitchFamily="49" charset="0"/>
              </a:rPr>
              <a:t>(</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a:ln>
                  <a:noFill/>
                </a:ln>
                <a:solidFill>
                  <a:srgbClr val="999999"/>
                </a:solidFill>
                <a:effectLst/>
                <a:latin typeface="Consolas" panose="020B0609020204030204" pitchFamily="49" charset="0"/>
              </a:rPr>
              <a:t>{</a:t>
            </a:r>
            <a:r>
              <a:rPr kumimoji="0" lang="en-US" altLang="en-US" sz="1400" b="0" i="0" u="none" strike="noStrike" cap="none" normalizeH="0" baseline="0" dirty="0">
                <a:ln>
                  <a:noFill/>
                </a:ln>
                <a:solidFill>
                  <a:srgbClr val="990055"/>
                </a:solidFill>
                <a:effectLst/>
                <a:latin typeface="Consolas" panose="020B0609020204030204" pitchFamily="49" charset="0"/>
              </a:rPr>
              <a:t>category</a:t>
            </a:r>
            <a:r>
              <a:rPr kumimoji="0" lang="en-US" altLang="en-US" sz="1400" b="0" i="0" u="none" strike="noStrike" cap="none" normalizeH="0" baseline="0" dirty="0">
                <a:ln>
                  <a:noFill/>
                </a:ln>
                <a:solidFill>
                  <a:srgbClr val="9A6E3A"/>
                </a:solidFill>
                <a:effectLst/>
                <a:latin typeface="Consolas" panose="020B0609020204030204" pitchFamily="49" charset="0"/>
              </a:rPr>
              <a:t>:</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a:ln>
                  <a:noFill/>
                </a:ln>
                <a:solidFill>
                  <a:srgbClr val="669900"/>
                </a:solidFill>
                <a:effectLst/>
                <a:latin typeface="Consolas" panose="020B0609020204030204" pitchFamily="49" charset="0"/>
              </a:rPr>
              <a:t>"News"</a:t>
            </a:r>
            <a:r>
              <a:rPr kumimoji="0" lang="en-US" altLang="en-US" sz="1400" b="0" i="0" u="none" strike="noStrike" cap="none" normalizeH="0" baseline="0" dirty="0">
                <a:ln>
                  <a:noFill/>
                </a:ln>
                <a:solidFill>
                  <a:srgbClr val="999999"/>
                </a:solidFill>
                <a:effectLst/>
                <a:latin typeface="Consolas" panose="020B0609020204030204" pitchFamily="49" charset="0"/>
              </a:rPr>
              <a:t>}</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a:ln>
                  <a:noFill/>
                </a:ln>
                <a:solidFill>
                  <a:srgbClr val="999999"/>
                </a:solidFill>
                <a:effectLst/>
                <a:latin typeface="Consolas" panose="020B0609020204030204" pitchFamily="49" charset="0"/>
              </a:rPr>
              <a:t>)</a:t>
            </a:r>
            <a:r>
              <a:rPr kumimoji="0" lang="en-US" altLang="en-US" sz="1100" b="0" i="0" u="none" strike="noStrike" cap="none" normalizeH="0" baseline="0" dirty="0">
                <a:ln>
                  <a:noFill/>
                </a:ln>
                <a:solidFill>
                  <a:schemeClr val="tx1"/>
                </a:solidFill>
                <a:effectLst/>
              </a:rPr>
              <a:t> </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
        <p:nvSpPr>
          <p:cNvPr id="6" name="Rectangle 4">
            <a:extLst>
              <a:ext uri="{FF2B5EF4-FFF2-40B4-BE49-F238E27FC236}">
                <a16:creationId xmlns:a16="http://schemas.microsoft.com/office/drawing/2014/main" id="{9427B8F8-12B9-3EAC-88DB-06769F1CAF1C}"/>
              </a:ext>
            </a:extLst>
          </p:cNvPr>
          <p:cNvSpPr>
            <a:spLocks noChangeArrowheads="1"/>
          </p:cNvSpPr>
          <p:nvPr/>
        </p:nvSpPr>
        <p:spPr bwMode="auto">
          <a:xfrm>
            <a:off x="565607" y="3141127"/>
            <a:ext cx="7060678" cy="134770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58700" rIns="0" bIns="15870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Segoe UI" panose="020B0502040204020203" pitchFamily="34" charset="0"/>
                <a:cs typeface="Segoe UI" panose="020B0502040204020203" pitchFamily="34" charset="0"/>
              </a:rPr>
              <a:t>Example</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Verdana" panose="020B0604030504040204" pitchFamily="34" charset="0"/>
              </a:rPr>
              <a:t>This example will only display the </a:t>
            </a:r>
            <a:r>
              <a:rPr kumimoji="0" lang="en-US" altLang="en-US" sz="1400" b="0" i="0" u="none" strike="noStrike" cap="none" normalizeH="0" baseline="0" dirty="0">
                <a:ln>
                  <a:noFill/>
                </a:ln>
                <a:solidFill>
                  <a:srgbClr val="DC143C"/>
                </a:solidFill>
                <a:effectLst/>
                <a:latin typeface="Consolas" panose="020B0609020204030204" pitchFamily="49" charset="0"/>
              </a:rPr>
              <a:t>title</a:t>
            </a:r>
            <a:r>
              <a:rPr kumimoji="0" lang="en-US" altLang="en-US" sz="1400" b="0" i="0" u="none" strike="noStrike" cap="none" normalizeH="0" baseline="0" dirty="0">
                <a:ln>
                  <a:noFill/>
                </a:ln>
                <a:solidFill>
                  <a:srgbClr val="000000"/>
                </a:solidFill>
                <a:effectLst/>
                <a:latin typeface="Verdana" panose="020B0604030504040204" pitchFamily="34" charset="0"/>
              </a:rPr>
              <a:t> and </a:t>
            </a:r>
            <a:r>
              <a:rPr kumimoji="0" lang="en-US" altLang="en-US" sz="1400" b="0" i="0" u="none" strike="noStrike" cap="none" normalizeH="0" baseline="0" dirty="0">
                <a:ln>
                  <a:noFill/>
                </a:ln>
                <a:solidFill>
                  <a:srgbClr val="DC143C"/>
                </a:solidFill>
                <a:effectLst/>
                <a:latin typeface="Consolas" panose="020B0609020204030204" pitchFamily="49" charset="0"/>
              </a:rPr>
              <a:t>date</a:t>
            </a:r>
            <a:r>
              <a:rPr kumimoji="0" lang="en-US" altLang="en-US" sz="1400" b="0" i="0" u="none" strike="noStrike" cap="none" normalizeH="0" baseline="0" dirty="0">
                <a:ln>
                  <a:noFill/>
                </a:ln>
                <a:solidFill>
                  <a:srgbClr val="000000"/>
                </a:solidFill>
                <a:effectLst/>
                <a:latin typeface="Verdana" panose="020B0604030504040204" pitchFamily="34" charset="0"/>
              </a:rPr>
              <a:t> fields in the results.</a:t>
            </a:r>
            <a:endParaRPr kumimoji="0" lang="en-US" altLang="en-US" sz="14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400" b="0" i="0" u="none" strike="noStrike" cap="none" normalizeH="0" baseline="0" dirty="0" err="1">
                <a:ln>
                  <a:noFill/>
                </a:ln>
                <a:solidFill>
                  <a:srgbClr val="000000"/>
                </a:solidFill>
                <a:effectLst/>
                <a:latin typeface="Consolas" panose="020B0609020204030204" pitchFamily="49" charset="0"/>
              </a:rPr>
              <a:t>db</a:t>
            </a:r>
            <a:r>
              <a:rPr kumimoji="0" lang="en-US" altLang="en-US" sz="1400" b="0" i="0" u="none" strike="noStrike" cap="none" normalizeH="0" baseline="0" dirty="0" err="1">
                <a:ln>
                  <a:noFill/>
                </a:ln>
                <a:solidFill>
                  <a:srgbClr val="999999"/>
                </a:solidFill>
                <a:effectLst/>
                <a:latin typeface="Consolas" panose="020B0609020204030204" pitchFamily="49" charset="0"/>
              </a:rPr>
              <a:t>.</a:t>
            </a:r>
            <a:r>
              <a:rPr kumimoji="0" lang="en-US" altLang="en-US" sz="1400" b="0" i="0" u="none" strike="noStrike" cap="none" normalizeH="0" baseline="0" dirty="0" err="1">
                <a:ln>
                  <a:noFill/>
                </a:ln>
                <a:solidFill>
                  <a:srgbClr val="000000"/>
                </a:solidFill>
                <a:effectLst/>
                <a:latin typeface="Consolas" panose="020B0609020204030204" pitchFamily="49" charset="0"/>
              </a:rPr>
              <a:t>posts</a:t>
            </a:r>
            <a:r>
              <a:rPr kumimoji="0" lang="en-US" altLang="en-US" sz="1400" b="0" i="0" u="none" strike="noStrike" cap="none" normalizeH="0" baseline="0" dirty="0" err="1">
                <a:ln>
                  <a:noFill/>
                </a:ln>
                <a:solidFill>
                  <a:srgbClr val="999999"/>
                </a:solidFill>
                <a:effectLst/>
                <a:latin typeface="Consolas" panose="020B0609020204030204" pitchFamily="49" charset="0"/>
              </a:rPr>
              <a:t>.</a:t>
            </a:r>
            <a:r>
              <a:rPr kumimoji="0" lang="en-US" altLang="en-US" sz="1400" b="0" i="0" u="none" strike="noStrike" cap="none" normalizeH="0" baseline="0" dirty="0" err="1">
                <a:ln>
                  <a:noFill/>
                </a:ln>
                <a:solidFill>
                  <a:srgbClr val="DD4A68"/>
                </a:solidFill>
                <a:effectLst/>
                <a:latin typeface="Consolas" panose="020B0609020204030204" pitchFamily="49" charset="0"/>
              </a:rPr>
              <a:t>find</a:t>
            </a:r>
            <a:r>
              <a:rPr kumimoji="0" lang="en-US" altLang="en-US" sz="1400" b="0" i="0" u="none" strike="noStrike" cap="none" normalizeH="0" baseline="0" dirty="0">
                <a:ln>
                  <a:noFill/>
                </a:ln>
                <a:solidFill>
                  <a:srgbClr val="999999"/>
                </a:solidFill>
                <a:effectLst/>
                <a:latin typeface="Consolas" panose="020B0609020204030204" pitchFamily="49" charset="0"/>
              </a:rPr>
              <a:t>({},</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a:ln>
                  <a:noFill/>
                </a:ln>
                <a:solidFill>
                  <a:srgbClr val="999999"/>
                </a:solidFill>
                <a:effectLst/>
                <a:latin typeface="Consolas" panose="020B0609020204030204" pitchFamily="49" charset="0"/>
              </a:rPr>
              <a:t>{</a:t>
            </a:r>
            <a:r>
              <a:rPr kumimoji="0" lang="en-US" altLang="en-US" sz="1400" b="0" i="0" u="none" strike="noStrike" cap="none" normalizeH="0" baseline="0" dirty="0">
                <a:ln>
                  <a:noFill/>
                </a:ln>
                <a:solidFill>
                  <a:srgbClr val="990055"/>
                </a:solidFill>
                <a:effectLst/>
                <a:latin typeface="Consolas" panose="020B0609020204030204" pitchFamily="49" charset="0"/>
              </a:rPr>
              <a:t>title</a:t>
            </a:r>
            <a:r>
              <a:rPr kumimoji="0" lang="en-US" altLang="en-US" sz="1400" b="0" i="0" u="none" strike="noStrike" cap="none" normalizeH="0" baseline="0" dirty="0">
                <a:ln>
                  <a:noFill/>
                </a:ln>
                <a:solidFill>
                  <a:srgbClr val="9A6E3A"/>
                </a:solidFill>
                <a:effectLst/>
                <a:latin typeface="Consolas" panose="020B0609020204030204" pitchFamily="49" charset="0"/>
              </a:rPr>
              <a:t>:</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a:ln>
                  <a:noFill/>
                </a:ln>
                <a:solidFill>
                  <a:srgbClr val="990055"/>
                </a:solidFill>
                <a:effectLst/>
                <a:latin typeface="Consolas" panose="020B0609020204030204" pitchFamily="49" charset="0"/>
              </a:rPr>
              <a:t>1</a:t>
            </a:r>
            <a:r>
              <a:rPr kumimoji="0" lang="en-US" altLang="en-US" sz="1400" b="0" i="0" u="none" strike="noStrike" cap="none" normalizeH="0" baseline="0" dirty="0">
                <a:ln>
                  <a:noFill/>
                </a:ln>
                <a:solidFill>
                  <a:srgbClr val="999999"/>
                </a:solidFill>
                <a:effectLst/>
                <a:latin typeface="Consolas" panose="020B0609020204030204" pitchFamily="49" charset="0"/>
              </a:rPr>
              <a:t>,</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a:ln>
                  <a:noFill/>
                </a:ln>
                <a:solidFill>
                  <a:srgbClr val="990055"/>
                </a:solidFill>
                <a:effectLst/>
                <a:latin typeface="Consolas" panose="020B0609020204030204" pitchFamily="49" charset="0"/>
              </a:rPr>
              <a:t>date</a:t>
            </a:r>
            <a:r>
              <a:rPr kumimoji="0" lang="en-US" altLang="en-US" sz="1400" b="0" i="0" u="none" strike="noStrike" cap="none" normalizeH="0" baseline="0" dirty="0">
                <a:ln>
                  <a:noFill/>
                </a:ln>
                <a:solidFill>
                  <a:srgbClr val="9A6E3A"/>
                </a:solidFill>
                <a:effectLst/>
                <a:latin typeface="Consolas" panose="020B0609020204030204" pitchFamily="49" charset="0"/>
              </a:rPr>
              <a:t>:</a:t>
            </a:r>
            <a:r>
              <a:rPr kumimoji="0" lang="en-US" altLang="en-US" sz="1400" b="0" i="0" u="none" strike="noStrike" cap="none" normalizeH="0" baseline="0" dirty="0">
                <a:ln>
                  <a:noFill/>
                </a:ln>
                <a:solidFill>
                  <a:srgbClr val="000000"/>
                </a:solidFill>
                <a:effectLst/>
                <a:latin typeface="Consolas" panose="020B0609020204030204" pitchFamily="49" charset="0"/>
              </a:rPr>
              <a:t> </a:t>
            </a:r>
            <a:r>
              <a:rPr kumimoji="0" lang="en-US" altLang="en-US" sz="1400" b="0" i="0" u="none" strike="noStrike" cap="none" normalizeH="0" baseline="0" dirty="0">
                <a:ln>
                  <a:noFill/>
                </a:ln>
                <a:solidFill>
                  <a:srgbClr val="990055"/>
                </a:solidFill>
                <a:effectLst/>
                <a:latin typeface="Consolas" panose="020B0609020204030204" pitchFamily="49" charset="0"/>
              </a:rPr>
              <a:t>1</a:t>
            </a:r>
            <a:r>
              <a:rPr kumimoji="0" lang="en-US" altLang="en-US" sz="1400" b="0" i="0" u="none" strike="noStrike" cap="none" normalizeH="0" baseline="0" dirty="0">
                <a:ln>
                  <a:noFill/>
                </a:ln>
                <a:solidFill>
                  <a:srgbClr val="999999"/>
                </a:solidFill>
                <a:effectLst/>
                <a:latin typeface="Consolas" panose="020B0609020204030204" pitchFamily="49" charset="0"/>
              </a:rPr>
              <a:t>})</a:t>
            </a:r>
            <a:r>
              <a:rPr kumimoji="0" lang="en-US" altLang="en-US" sz="1100" b="0" i="0" u="none" strike="noStrike" cap="none" normalizeH="0" baseline="0" dirty="0">
                <a:ln>
                  <a:noFill/>
                </a:ln>
                <a:solidFill>
                  <a:schemeClr val="tx1"/>
                </a:solidFill>
                <a:effectLst/>
              </a:rPr>
              <a:t> </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
        <p:nvSpPr>
          <p:cNvPr id="7" name="Rectangle 5">
            <a:extLst>
              <a:ext uri="{FF2B5EF4-FFF2-40B4-BE49-F238E27FC236}">
                <a16:creationId xmlns:a16="http://schemas.microsoft.com/office/drawing/2014/main" id="{03271888-DCDC-907F-8302-57AFF7FD27F1}"/>
              </a:ext>
            </a:extLst>
          </p:cNvPr>
          <p:cNvSpPr>
            <a:spLocks noChangeArrowheads="1"/>
          </p:cNvSpPr>
          <p:nvPr/>
        </p:nvSpPr>
        <p:spPr bwMode="auto">
          <a:xfrm>
            <a:off x="565607" y="4438429"/>
            <a:ext cx="7871383" cy="181321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58700" rIns="0" bIns="15870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mn-lt"/>
              </a:rPr>
              <a:t>We use a </a:t>
            </a:r>
            <a:r>
              <a:rPr kumimoji="0" lang="en-US" altLang="en-US" sz="1400" b="0" i="0" u="none" strike="noStrike" cap="none" normalizeH="0" baseline="0" dirty="0">
                <a:ln>
                  <a:noFill/>
                </a:ln>
                <a:solidFill>
                  <a:srgbClr val="DC143C"/>
                </a:solidFill>
                <a:effectLst/>
                <a:latin typeface="+mn-lt"/>
              </a:rPr>
              <a:t>1</a:t>
            </a:r>
            <a:r>
              <a:rPr kumimoji="0" lang="en-US" altLang="en-US" sz="1400" b="0" i="0" u="none" strike="noStrike" cap="none" normalizeH="0" baseline="0" dirty="0">
                <a:ln>
                  <a:noFill/>
                </a:ln>
                <a:solidFill>
                  <a:srgbClr val="000000"/>
                </a:solidFill>
                <a:effectLst/>
                <a:latin typeface="+mn-lt"/>
              </a:rPr>
              <a:t> to include a field and </a:t>
            </a:r>
            <a:r>
              <a:rPr kumimoji="0" lang="en-US" altLang="en-US" sz="1400" b="0" i="0" u="none" strike="noStrike" cap="none" normalizeH="0" baseline="0" dirty="0">
                <a:ln>
                  <a:noFill/>
                </a:ln>
                <a:solidFill>
                  <a:srgbClr val="DC143C"/>
                </a:solidFill>
                <a:effectLst/>
                <a:latin typeface="+mn-lt"/>
              </a:rPr>
              <a:t>0</a:t>
            </a:r>
            <a:r>
              <a:rPr kumimoji="0" lang="en-US" altLang="en-US" sz="1400" b="0" i="0" u="none" strike="noStrike" cap="none" normalizeH="0" baseline="0" dirty="0">
                <a:ln>
                  <a:noFill/>
                </a:ln>
                <a:solidFill>
                  <a:srgbClr val="000000"/>
                </a:solidFill>
                <a:effectLst/>
                <a:latin typeface="+mn-lt"/>
              </a:rPr>
              <a:t> to exclude a field.</a:t>
            </a:r>
            <a:endParaRPr kumimoji="0" lang="en-US" altLang="en-US" sz="10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rgbClr val="000000"/>
              </a:solidFill>
              <a:effectLst/>
              <a:latin typeface="+mn-lt"/>
              <a:cs typeface="Segoe U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mn-lt"/>
                <a:cs typeface="Segoe UI" panose="020B0502040204020203" pitchFamily="34" charset="0"/>
              </a:rPr>
              <a:t>Example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mn-lt"/>
              </a:rPr>
              <a:t>This time, let's exclude the </a:t>
            </a:r>
            <a:r>
              <a:rPr kumimoji="0" lang="en-US" altLang="en-US" sz="1400" b="0" i="0" u="none" strike="noStrike" cap="none" normalizeH="0" baseline="0" dirty="0">
                <a:ln>
                  <a:noFill/>
                </a:ln>
                <a:solidFill>
                  <a:srgbClr val="DC143C"/>
                </a:solidFill>
                <a:effectLst/>
                <a:latin typeface="+mn-lt"/>
              </a:rPr>
              <a:t>_id</a:t>
            </a:r>
            <a:r>
              <a:rPr kumimoji="0" lang="en-US" altLang="en-US" sz="1400" b="0" i="0" u="none" strike="noStrike" cap="none" normalizeH="0" baseline="0" dirty="0">
                <a:ln>
                  <a:noFill/>
                </a:ln>
                <a:solidFill>
                  <a:srgbClr val="000000"/>
                </a:solidFill>
                <a:effectLst/>
                <a:latin typeface="+mn-lt"/>
              </a:rPr>
              <a:t> field.</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dirty="0">
              <a:ln>
                <a:noFill/>
              </a:ln>
              <a:solidFill>
                <a:srgbClr val="000000"/>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a:ln>
                  <a:noFill/>
                </a:ln>
                <a:solidFill>
                  <a:srgbClr val="000000"/>
                </a:solidFill>
                <a:effectLst/>
                <a:latin typeface="+mn-lt"/>
              </a:rPr>
              <a:t>db</a:t>
            </a:r>
            <a:r>
              <a:rPr kumimoji="0" lang="en-US" altLang="en-US" sz="1600" b="0" i="0" u="none" strike="noStrike" cap="none" normalizeH="0" baseline="0" dirty="0" err="1">
                <a:ln>
                  <a:noFill/>
                </a:ln>
                <a:solidFill>
                  <a:srgbClr val="999999"/>
                </a:solidFill>
                <a:effectLst/>
                <a:latin typeface="+mn-lt"/>
              </a:rPr>
              <a:t>.</a:t>
            </a:r>
            <a:r>
              <a:rPr kumimoji="0" lang="en-US" altLang="en-US" sz="1600" b="0" i="0" u="none" strike="noStrike" cap="none" normalizeH="0" baseline="0" dirty="0" err="1">
                <a:ln>
                  <a:noFill/>
                </a:ln>
                <a:solidFill>
                  <a:srgbClr val="000000"/>
                </a:solidFill>
                <a:effectLst/>
                <a:latin typeface="+mn-lt"/>
              </a:rPr>
              <a:t>posts</a:t>
            </a:r>
            <a:r>
              <a:rPr kumimoji="0" lang="en-US" altLang="en-US" sz="1600" b="0" i="0" u="none" strike="noStrike" cap="none" normalizeH="0" baseline="0" dirty="0" err="1">
                <a:ln>
                  <a:noFill/>
                </a:ln>
                <a:solidFill>
                  <a:srgbClr val="999999"/>
                </a:solidFill>
                <a:effectLst/>
                <a:latin typeface="+mn-lt"/>
              </a:rPr>
              <a:t>.</a:t>
            </a:r>
            <a:r>
              <a:rPr kumimoji="0" lang="en-US" altLang="en-US" sz="1600" b="0" i="0" u="none" strike="noStrike" cap="none" normalizeH="0" baseline="0" dirty="0" err="1">
                <a:ln>
                  <a:noFill/>
                </a:ln>
                <a:solidFill>
                  <a:srgbClr val="DD4A68"/>
                </a:solidFill>
                <a:effectLst/>
                <a:latin typeface="+mn-lt"/>
              </a:rPr>
              <a:t>find</a:t>
            </a:r>
            <a:r>
              <a:rPr kumimoji="0" lang="en-US" altLang="en-US" sz="1600" b="0" i="0" u="none" strike="noStrike" cap="none" normalizeH="0" baseline="0" dirty="0">
                <a:ln>
                  <a:noFill/>
                </a:ln>
                <a:solidFill>
                  <a:srgbClr val="999999"/>
                </a:solidFill>
                <a:effectLst/>
                <a:latin typeface="+mn-lt"/>
              </a:rPr>
              <a:t>({},</a:t>
            </a:r>
            <a:r>
              <a:rPr kumimoji="0" lang="en-US" altLang="en-US" sz="1600" b="0" i="0" u="none" strike="noStrike" cap="none" normalizeH="0" baseline="0" dirty="0">
                <a:ln>
                  <a:noFill/>
                </a:ln>
                <a:solidFill>
                  <a:srgbClr val="000000"/>
                </a:solidFill>
                <a:effectLst/>
                <a:latin typeface="+mn-lt"/>
              </a:rPr>
              <a:t> </a:t>
            </a:r>
            <a:r>
              <a:rPr kumimoji="0" lang="en-US" altLang="en-US" sz="1600" b="0" i="0" u="none" strike="noStrike" cap="none" normalizeH="0" baseline="0" dirty="0">
                <a:ln>
                  <a:noFill/>
                </a:ln>
                <a:solidFill>
                  <a:srgbClr val="999999"/>
                </a:solidFill>
                <a:effectLst/>
                <a:latin typeface="+mn-lt"/>
              </a:rPr>
              <a:t>{</a:t>
            </a:r>
            <a:r>
              <a:rPr kumimoji="0" lang="en-US" altLang="en-US" sz="1600" b="0" i="0" u="none" strike="noStrike" cap="none" normalizeH="0" baseline="0" dirty="0">
                <a:ln>
                  <a:noFill/>
                </a:ln>
                <a:solidFill>
                  <a:srgbClr val="990055"/>
                </a:solidFill>
                <a:effectLst/>
                <a:latin typeface="+mn-lt"/>
              </a:rPr>
              <a:t>_id</a:t>
            </a:r>
            <a:r>
              <a:rPr kumimoji="0" lang="en-US" altLang="en-US" sz="1600" b="0" i="0" u="none" strike="noStrike" cap="none" normalizeH="0" baseline="0" dirty="0">
                <a:ln>
                  <a:noFill/>
                </a:ln>
                <a:solidFill>
                  <a:srgbClr val="9A6E3A"/>
                </a:solidFill>
                <a:effectLst/>
                <a:latin typeface="+mn-lt"/>
              </a:rPr>
              <a:t>:</a:t>
            </a:r>
            <a:r>
              <a:rPr kumimoji="0" lang="en-US" altLang="en-US" sz="1600" b="0" i="0" u="none" strike="noStrike" cap="none" normalizeH="0" baseline="0" dirty="0">
                <a:ln>
                  <a:noFill/>
                </a:ln>
                <a:solidFill>
                  <a:srgbClr val="000000"/>
                </a:solidFill>
                <a:effectLst/>
                <a:latin typeface="+mn-lt"/>
              </a:rPr>
              <a:t> </a:t>
            </a:r>
            <a:r>
              <a:rPr kumimoji="0" lang="en-US" altLang="en-US" sz="1600" b="0" i="0" u="none" strike="noStrike" cap="none" normalizeH="0" baseline="0" dirty="0">
                <a:ln>
                  <a:noFill/>
                </a:ln>
                <a:solidFill>
                  <a:srgbClr val="990055"/>
                </a:solidFill>
                <a:effectLst/>
                <a:latin typeface="+mn-lt"/>
              </a:rPr>
              <a:t>0</a:t>
            </a:r>
            <a:r>
              <a:rPr kumimoji="0" lang="en-US" altLang="en-US" sz="1600" b="0" i="0" u="none" strike="noStrike" cap="none" normalizeH="0" baseline="0" dirty="0">
                <a:ln>
                  <a:noFill/>
                </a:ln>
                <a:solidFill>
                  <a:srgbClr val="999999"/>
                </a:solidFill>
                <a:effectLst/>
                <a:latin typeface="+mn-lt"/>
              </a:rPr>
              <a:t>,</a:t>
            </a:r>
            <a:r>
              <a:rPr kumimoji="0" lang="en-US" altLang="en-US" sz="1600" b="0" i="0" u="none" strike="noStrike" cap="none" normalizeH="0" baseline="0" dirty="0">
                <a:ln>
                  <a:noFill/>
                </a:ln>
                <a:solidFill>
                  <a:srgbClr val="000000"/>
                </a:solidFill>
                <a:effectLst/>
                <a:latin typeface="+mn-lt"/>
              </a:rPr>
              <a:t> </a:t>
            </a:r>
            <a:r>
              <a:rPr kumimoji="0" lang="en-US" altLang="en-US" sz="1600" b="0" i="0" u="none" strike="noStrike" cap="none" normalizeH="0" baseline="0" dirty="0">
                <a:ln>
                  <a:noFill/>
                </a:ln>
                <a:solidFill>
                  <a:srgbClr val="990055"/>
                </a:solidFill>
                <a:effectLst/>
                <a:latin typeface="+mn-lt"/>
              </a:rPr>
              <a:t>title</a:t>
            </a:r>
            <a:r>
              <a:rPr kumimoji="0" lang="en-US" altLang="en-US" sz="1600" b="0" i="0" u="none" strike="noStrike" cap="none" normalizeH="0" baseline="0" dirty="0">
                <a:ln>
                  <a:noFill/>
                </a:ln>
                <a:solidFill>
                  <a:srgbClr val="9A6E3A"/>
                </a:solidFill>
                <a:effectLst/>
                <a:latin typeface="+mn-lt"/>
              </a:rPr>
              <a:t>:</a:t>
            </a:r>
            <a:r>
              <a:rPr kumimoji="0" lang="en-US" altLang="en-US" sz="1600" b="0" i="0" u="none" strike="noStrike" cap="none" normalizeH="0" baseline="0" dirty="0">
                <a:ln>
                  <a:noFill/>
                </a:ln>
                <a:solidFill>
                  <a:srgbClr val="000000"/>
                </a:solidFill>
                <a:effectLst/>
                <a:latin typeface="+mn-lt"/>
              </a:rPr>
              <a:t> </a:t>
            </a:r>
            <a:r>
              <a:rPr kumimoji="0" lang="en-US" altLang="en-US" sz="1600" b="0" i="0" u="none" strike="noStrike" cap="none" normalizeH="0" baseline="0" dirty="0">
                <a:ln>
                  <a:noFill/>
                </a:ln>
                <a:solidFill>
                  <a:srgbClr val="990055"/>
                </a:solidFill>
                <a:effectLst/>
                <a:latin typeface="+mn-lt"/>
              </a:rPr>
              <a:t>1</a:t>
            </a:r>
            <a:r>
              <a:rPr kumimoji="0" lang="en-US" altLang="en-US" sz="1600" b="0" i="0" u="none" strike="noStrike" cap="none" normalizeH="0" baseline="0" dirty="0">
                <a:ln>
                  <a:noFill/>
                </a:ln>
                <a:solidFill>
                  <a:srgbClr val="999999"/>
                </a:solidFill>
                <a:effectLst/>
                <a:latin typeface="+mn-lt"/>
              </a:rPr>
              <a:t>,</a:t>
            </a:r>
            <a:r>
              <a:rPr kumimoji="0" lang="en-US" altLang="en-US" sz="1600" b="0" i="0" u="none" strike="noStrike" cap="none" normalizeH="0" baseline="0" dirty="0">
                <a:ln>
                  <a:noFill/>
                </a:ln>
                <a:solidFill>
                  <a:srgbClr val="000000"/>
                </a:solidFill>
                <a:effectLst/>
                <a:latin typeface="+mn-lt"/>
              </a:rPr>
              <a:t> </a:t>
            </a:r>
            <a:r>
              <a:rPr kumimoji="0" lang="en-US" altLang="en-US" sz="1600" b="0" i="0" u="none" strike="noStrike" cap="none" normalizeH="0" baseline="0" dirty="0">
                <a:ln>
                  <a:noFill/>
                </a:ln>
                <a:solidFill>
                  <a:srgbClr val="990055"/>
                </a:solidFill>
                <a:effectLst/>
                <a:latin typeface="+mn-lt"/>
              </a:rPr>
              <a:t>date</a:t>
            </a:r>
            <a:r>
              <a:rPr kumimoji="0" lang="en-US" altLang="en-US" sz="1600" b="0" i="0" u="none" strike="noStrike" cap="none" normalizeH="0" baseline="0" dirty="0">
                <a:ln>
                  <a:noFill/>
                </a:ln>
                <a:solidFill>
                  <a:srgbClr val="9A6E3A"/>
                </a:solidFill>
                <a:effectLst/>
                <a:latin typeface="+mn-lt"/>
              </a:rPr>
              <a:t>:</a:t>
            </a:r>
            <a:r>
              <a:rPr kumimoji="0" lang="en-US" altLang="en-US" sz="1600" b="0" i="0" u="none" strike="noStrike" cap="none" normalizeH="0" baseline="0" dirty="0">
                <a:ln>
                  <a:noFill/>
                </a:ln>
                <a:solidFill>
                  <a:srgbClr val="000000"/>
                </a:solidFill>
                <a:effectLst/>
                <a:latin typeface="+mn-lt"/>
              </a:rPr>
              <a:t> </a:t>
            </a:r>
            <a:r>
              <a:rPr kumimoji="0" lang="en-US" altLang="en-US" sz="1600" b="0" i="0" u="none" strike="noStrike" cap="none" normalizeH="0" baseline="0" dirty="0">
                <a:ln>
                  <a:noFill/>
                </a:ln>
                <a:solidFill>
                  <a:srgbClr val="990055"/>
                </a:solidFill>
                <a:effectLst/>
                <a:latin typeface="+mn-lt"/>
              </a:rPr>
              <a:t>1</a:t>
            </a:r>
            <a:r>
              <a:rPr kumimoji="0" lang="en-US" altLang="en-US" sz="1600" b="0" i="0" u="none" strike="noStrike" cap="none" normalizeH="0" baseline="0" dirty="0">
                <a:ln>
                  <a:noFill/>
                </a:ln>
                <a:solidFill>
                  <a:srgbClr val="999999"/>
                </a:solidFill>
                <a:effectLst/>
                <a:latin typeface="+mn-lt"/>
              </a:rPr>
              <a:t>})</a:t>
            </a:r>
            <a:endParaRPr kumimoji="0" lang="en-US" altLang="en-US" sz="3600" b="0" i="0" u="none" strike="noStrike" cap="none" normalizeH="0" baseline="0" dirty="0">
              <a:ln>
                <a:noFill/>
              </a:ln>
              <a:solidFill>
                <a:schemeClr val="tx1"/>
              </a:solidFill>
              <a:effectLst/>
              <a:latin typeface="+mn-lt"/>
            </a:endParaRPr>
          </a:p>
        </p:txBody>
      </p:sp>
    </p:spTree>
    <p:extLst>
      <p:ext uri="{BB962C8B-B14F-4D97-AF65-F5344CB8AC3E}">
        <p14:creationId xmlns:p14="http://schemas.microsoft.com/office/powerpoint/2010/main" val="347614086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80B62CE5-827D-7FCC-267A-5E03451354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77071" y="6125674"/>
            <a:ext cx="2188188" cy="586212"/>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2">
            <a:extLst>
              <a:ext uri="{FF2B5EF4-FFF2-40B4-BE49-F238E27FC236}">
                <a16:creationId xmlns:a16="http://schemas.microsoft.com/office/drawing/2014/main" id="{7A53DF23-4E8E-875F-03E8-9702AAA3824B}"/>
              </a:ext>
            </a:extLst>
          </p:cNvPr>
          <p:cNvSpPr>
            <a:spLocks noChangeArrowheads="1"/>
          </p:cNvSpPr>
          <p:nvPr/>
        </p:nvSpPr>
        <p:spPr bwMode="auto">
          <a:xfrm>
            <a:off x="942681" y="277881"/>
            <a:ext cx="8371001" cy="6302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200" b="1" i="0" u="none" strike="noStrike" cap="none" normalizeH="0" baseline="0" dirty="0">
                <a:ln>
                  <a:noFill/>
                </a:ln>
                <a:solidFill>
                  <a:srgbClr val="FF0000"/>
                </a:solidFill>
                <a:effectLst/>
                <a:latin typeface="Arial" panose="020B0604020202020204" pitchFamily="34" charset="0"/>
              </a:rPr>
              <a:t>Comparison Operators</a:t>
            </a:r>
          </a:p>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en-US" sz="700" b="1" i="0" u="none" strike="noStrike" cap="none" normalizeH="0" baseline="0" dirty="0">
              <a:ln>
                <a:noFill/>
              </a:ln>
              <a:solidFill>
                <a:srgbClr val="FF0000"/>
              </a:solidFill>
              <a:effectLst/>
              <a:latin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600" b="1" i="0" u="none" strike="noStrike" cap="none" normalizeH="0" baseline="0" dirty="0">
                <a:ln>
                  <a:noFill/>
                </a:ln>
                <a:solidFill>
                  <a:schemeClr val="tx1"/>
                </a:solidFill>
                <a:effectLst/>
                <a:latin typeface="Arial" panose="020B0604020202020204" pitchFamily="34" charset="0"/>
              </a:rPr>
              <a:t> </a:t>
            </a:r>
            <a:r>
              <a:rPr kumimoji="0" lang="en-US" altLang="en-US" sz="1400" b="1" i="0" u="none" strike="noStrike" cap="none" normalizeH="0" baseline="0" dirty="0">
                <a:ln>
                  <a:noFill/>
                </a:ln>
                <a:solidFill>
                  <a:schemeClr val="tx1"/>
                </a:solidFill>
                <a:effectLst/>
                <a:latin typeface="Arial" panose="020B0604020202020204" pitchFamily="34" charset="0"/>
              </a:rPr>
              <a:t>$eq</a:t>
            </a:r>
            <a:r>
              <a:rPr kumimoji="0" lang="en-US" altLang="en-US" sz="1400" b="0" i="0" u="none" strike="noStrike" cap="none" normalizeH="0" baseline="0" dirty="0">
                <a:ln>
                  <a:noFill/>
                </a:ln>
                <a:solidFill>
                  <a:schemeClr val="tx1"/>
                </a:solidFill>
                <a:effectLst/>
                <a:latin typeface="Arial" panose="020B0604020202020204" pitchFamily="34" charset="0"/>
              </a:rPr>
              <a:t>: Matches values that are equal to a specified value.</a:t>
            </a:r>
          </a:p>
          <a:p>
            <a:pPr marL="457200" marR="0" lvl="1" indent="0" algn="l" defTabSz="914400" rtl="0" eaLnBrk="0" fontAlgn="base" latinLnBrk="0" hangingPunct="0">
              <a:lnSpc>
                <a:spcPct val="15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Example: </a:t>
            </a:r>
            <a:r>
              <a:rPr kumimoji="0" lang="en-US" altLang="en-US" sz="1050" b="0" i="0" u="none" strike="noStrike" cap="none" normalizeH="0" baseline="0" dirty="0">
                <a:ln>
                  <a:noFill/>
                </a:ln>
                <a:solidFill>
                  <a:srgbClr val="FF0000"/>
                </a:solidFill>
                <a:effectLst/>
                <a:latin typeface="Arial Unicode MS"/>
              </a:rPr>
              <a:t>{ age: { $eq: 25 } }</a:t>
            </a:r>
            <a:endParaRPr kumimoji="0" lang="en-US" altLang="en-US" sz="900" b="0" i="0" u="none" strike="noStrike" cap="none" normalizeH="0" baseline="0" dirty="0">
              <a:ln>
                <a:noFill/>
              </a:ln>
              <a:solidFill>
                <a:srgbClr val="FF0000"/>
              </a:solidFill>
              <a:effectLst/>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$ne</a:t>
            </a:r>
            <a:r>
              <a:rPr kumimoji="0" lang="en-US" altLang="en-US" sz="1400" b="0" i="0" u="none" strike="noStrike" cap="none" normalizeH="0" baseline="0" dirty="0">
                <a:ln>
                  <a:noFill/>
                </a:ln>
                <a:solidFill>
                  <a:schemeClr val="tx1"/>
                </a:solidFill>
                <a:effectLst/>
                <a:latin typeface="Arial" panose="020B0604020202020204" pitchFamily="34" charset="0"/>
              </a:rPr>
              <a:t>: Matches values that are not equal to a specified value.</a:t>
            </a:r>
          </a:p>
          <a:p>
            <a:pPr marL="457200" marR="0" lvl="1" indent="0" algn="l" defTabSz="914400" rtl="0" eaLnBrk="0" fontAlgn="base" latinLnBrk="0" hangingPunct="0">
              <a:lnSpc>
                <a:spcPct val="15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Example: </a:t>
            </a:r>
            <a:r>
              <a:rPr kumimoji="0" lang="en-US" altLang="en-US" sz="1050" b="0" i="0" u="none" strike="noStrike" cap="none" normalizeH="0" baseline="0" dirty="0">
                <a:ln>
                  <a:noFill/>
                </a:ln>
                <a:solidFill>
                  <a:srgbClr val="FF0000"/>
                </a:solidFill>
                <a:effectLst/>
                <a:latin typeface="Arial Unicode MS"/>
              </a:rPr>
              <a:t>{ status: { $ne: "A" } }</a:t>
            </a:r>
            <a:endParaRPr kumimoji="0" lang="en-US" altLang="en-US" sz="900" b="0" i="0" u="none" strike="noStrike" cap="none" normalizeH="0" baseline="0" dirty="0">
              <a:ln>
                <a:noFill/>
              </a:ln>
              <a:solidFill>
                <a:srgbClr val="FF0000"/>
              </a:solidFill>
              <a:effectLst/>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a:t>
            </a:r>
            <a:r>
              <a:rPr kumimoji="0" lang="en-US" altLang="en-US" sz="1400" b="1" i="0" u="none" strike="noStrike" cap="none" normalizeH="0" baseline="0" dirty="0" err="1">
                <a:ln>
                  <a:noFill/>
                </a:ln>
                <a:solidFill>
                  <a:schemeClr val="tx1"/>
                </a:solidFill>
                <a:effectLst/>
                <a:latin typeface="Arial" panose="020B0604020202020204" pitchFamily="34" charset="0"/>
              </a:rPr>
              <a:t>gt</a:t>
            </a:r>
            <a:r>
              <a:rPr kumimoji="0" lang="en-US" altLang="en-US" sz="1400" b="0" i="0" u="none" strike="noStrike" cap="none" normalizeH="0" baseline="0" dirty="0">
                <a:ln>
                  <a:noFill/>
                </a:ln>
                <a:solidFill>
                  <a:schemeClr val="tx1"/>
                </a:solidFill>
                <a:effectLst/>
                <a:latin typeface="Arial" panose="020B0604020202020204" pitchFamily="34" charset="0"/>
              </a:rPr>
              <a:t>: Matches values that are greater than a specified value.</a:t>
            </a:r>
          </a:p>
          <a:p>
            <a:pPr marL="457200" marR="0" lvl="1" indent="0" algn="l" defTabSz="914400" rtl="0" eaLnBrk="0" fontAlgn="base" latinLnBrk="0" hangingPunct="0">
              <a:lnSpc>
                <a:spcPct val="15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Example:</a:t>
            </a:r>
            <a:r>
              <a:rPr kumimoji="0" lang="en-US" altLang="en-US" sz="2000" b="0" i="0" u="none" strike="noStrike" cap="none" normalizeH="0" baseline="0" dirty="0">
                <a:ln>
                  <a:noFill/>
                </a:ln>
                <a:solidFill>
                  <a:srgbClr val="FF0000"/>
                </a:solidFill>
                <a:effectLst/>
                <a:latin typeface="Arial" panose="020B0604020202020204" pitchFamily="34" charset="0"/>
              </a:rPr>
              <a:t> </a:t>
            </a:r>
            <a:r>
              <a:rPr kumimoji="0" lang="en-US" altLang="en-US" sz="1050" b="0" i="0" u="none" strike="noStrike" cap="none" normalizeH="0" baseline="0" dirty="0">
                <a:ln>
                  <a:noFill/>
                </a:ln>
                <a:solidFill>
                  <a:srgbClr val="FF0000"/>
                </a:solidFill>
                <a:effectLst/>
                <a:latin typeface="Arial Unicode MS"/>
              </a:rPr>
              <a:t>{ age: { $</a:t>
            </a:r>
            <a:r>
              <a:rPr kumimoji="0" lang="en-US" altLang="en-US" sz="1050" b="0" i="0" u="none" strike="noStrike" cap="none" normalizeH="0" baseline="0" dirty="0" err="1">
                <a:ln>
                  <a:noFill/>
                </a:ln>
                <a:solidFill>
                  <a:srgbClr val="FF0000"/>
                </a:solidFill>
                <a:effectLst/>
                <a:latin typeface="Arial Unicode MS"/>
              </a:rPr>
              <a:t>gt</a:t>
            </a:r>
            <a:r>
              <a:rPr kumimoji="0" lang="en-US" altLang="en-US" sz="1050" b="0" i="0" u="none" strike="noStrike" cap="none" normalizeH="0" baseline="0" dirty="0">
                <a:ln>
                  <a:noFill/>
                </a:ln>
                <a:solidFill>
                  <a:srgbClr val="FF0000"/>
                </a:solidFill>
                <a:effectLst/>
                <a:latin typeface="Arial Unicode MS"/>
              </a:rPr>
              <a:t>: 18 } }</a:t>
            </a:r>
            <a:endParaRPr kumimoji="0" lang="en-US" altLang="en-US" sz="900" b="0" i="0" u="none" strike="noStrike" cap="none" normalizeH="0" baseline="0" dirty="0">
              <a:ln>
                <a:noFill/>
              </a:ln>
              <a:solidFill>
                <a:srgbClr val="FF0000"/>
              </a:solidFill>
              <a:effectLst/>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a:t>
            </a:r>
            <a:r>
              <a:rPr kumimoji="0" lang="en-US" altLang="en-US" sz="1400" b="1" i="0" u="none" strike="noStrike" cap="none" normalizeH="0" baseline="0" dirty="0" err="1">
                <a:ln>
                  <a:noFill/>
                </a:ln>
                <a:solidFill>
                  <a:schemeClr val="tx1"/>
                </a:solidFill>
                <a:effectLst/>
                <a:latin typeface="Arial" panose="020B0604020202020204" pitchFamily="34" charset="0"/>
              </a:rPr>
              <a:t>gte</a:t>
            </a:r>
            <a:r>
              <a:rPr kumimoji="0" lang="en-US" altLang="en-US" sz="1400" b="0" i="0" u="none" strike="noStrike" cap="none" normalizeH="0" baseline="0" dirty="0">
                <a:ln>
                  <a:noFill/>
                </a:ln>
                <a:solidFill>
                  <a:schemeClr val="tx1"/>
                </a:solidFill>
                <a:effectLst/>
                <a:latin typeface="Arial" panose="020B0604020202020204" pitchFamily="34" charset="0"/>
              </a:rPr>
              <a:t>: Matches values that are greater than or equal to a specified value.</a:t>
            </a:r>
          </a:p>
          <a:p>
            <a:pPr marL="457200" marR="0" lvl="1" indent="0" algn="l" defTabSz="914400" rtl="0" eaLnBrk="0" fontAlgn="base" latinLnBrk="0" hangingPunct="0">
              <a:lnSpc>
                <a:spcPct val="15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Example: </a:t>
            </a:r>
            <a:r>
              <a:rPr kumimoji="0" lang="en-US" altLang="en-US" sz="1050" b="0" i="0" u="none" strike="noStrike" cap="none" normalizeH="0" baseline="0" dirty="0">
                <a:ln>
                  <a:noFill/>
                </a:ln>
                <a:solidFill>
                  <a:srgbClr val="FF0000"/>
                </a:solidFill>
                <a:effectLst/>
                <a:latin typeface="Arial Unicode MS"/>
              </a:rPr>
              <a:t>{ age: { $</a:t>
            </a:r>
            <a:r>
              <a:rPr kumimoji="0" lang="en-US" altLang="en-US" sz="1050" b="0" i="0" u="none" strike="noStrike" cap="none" normalizeH="0" baseline="0" dirty="0" err="1">
                <a:ln>
                  <a:noFill/>
                </a:ln>
                <a:solidFill>
                  <a:srgbClr val="FF0000"/>
                </a:solidFill>
                <a:effectLst/>
                <a:latin typeface="Arial Unicode MS"/>
              </a:rPr>
              <a:t>gte</a:t>
            </a:r>
            <a:r>
              <a:rPr kumimoji="0" lang="en-US" altLang="en-US" sz="1050" b="0" i="0" u="none" strike="noStrike" cap="none" normalizeH="0" baseline="0" dirty="0">
                <a:ln>
                  <a:noFill/>
                </a:ln>
                <a:solidFill>
                  <a:srgbClr val="FF0000"/>
                </a:solidFill>
                <a:effectLst/>
                <a:latin typeface="Arial Unicode MS"/>
              </a:rPr>
              <a:t>: 18 } }</a:t>
            </a:r>
            <a:endParaRPr kumimoji="0" lang="en-US" altLang="en-US" sz="900" b="0" i="0" u="none" strike="noStrike" cap="none" normalizeH="0" baseline="0" dirty="0">
              <a:ln>
                <a:noFill/>
              </a:ln>
              <a:solidFill>
                <a:srgbClr val="FF0000"/>
              </a:solidFill>
              <a:effectLst/>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a:t>
            </a:r>
            <a:r>
              <a:rPr kumimoji="0" lang="en-US" altLang="en-US" sz="1400" b="1" i="0" u="none" strike="noStrike" cap="none" normalizeH="0" baseline="0" dirty="0" err="1">
                <a:ln>
                  <a:noFill/>
                </a:ln>
                <a:solidFill>
                  <a:schemeClr val="tx1"/>
                </a:solidFill>
                <a:effectLst/>
                <a:latin typeface="Arial" panose="020B0604020202020204" pitchFamily="34" charset="0"/>
              </a:rPr>
              <a:t>lt</a:t>
            </a:r>
            <a:r>
              <a:rPr kumimoji="0" lang="en-US" altLang="en-US" sz="1400" b="0" i="0" u="none" strike="noStrike" cap="none" normalizeH="0" baseline="0" dirty="0">
                <a:ln>
                  <a:noFill/>
                </a:ln>
                <a:solidFill>
                  <a:schemeClr val="tx1"/>
                </a:solidFill>
                <a:effectLst/>
                <a:latin typeface="Arial" panose="020B0604020202020204" pitchFamily="34" charset="0"/>
              </a:rPr>
              <a:t>: Matches values that are less than a specified value.</a:t>
            </a:r>
          </a:p>
          <a:p>
            <a:pPr marL="457200" marR="0" lvl="1" indent="0" algn="l" defTabSz="914400" rtl="0" eaLnBrk="0" fontAlgn="base" latinLnBrk="0" hangingPunct="0">
              <a:lnSpc>
                <a:spcPct val="15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Example: </a:t>
            </a:r>
            <a:r>
              <a:rPr kumimoji="0" lang="en-US" altLang="en-US" sz="1050" b="0" i="0" u="none" strike="noStrike" cap="none" normalizeH="0" baseline="0" dirty="0">
                <a:ln>
                  <a:noFill/>
                </a:ln>
                <a:solidFill>
                  <a:srgbClr val="FF0000"/>
                </a:solidFill>
                <a:effectLst/>
                <a:latin typeface="Arial Unicode MS"/>
              </a:rPr>
              <a:t>{ age: { $</a:t>
            </a:r>
            <a:r>
              <a:rPr kumimoji="0" lang="en-US" altLang="en-US" sz="1050" b="0" i="0" u="none" strike="noStrike" cap="none" normalizeH="0" baseline="0" dirty="0" err="1">
                <a:ln>
                  <a:noFill/>
                </a:ln>
                <a:solidFill>
                  <a:srgbClr val="FF0000"/>
                </a:solidFill>
                <a:effectLst/>
                <a:latin typeface="Arial Unicode MS"/>
              </a:rPr>
              <a:t>lt</a:t>
            </a:r>
            <a:r>
              <a:rPr kumimoji="0" lang="en-US" altLang="en-US" sz="1050" b="0" i="0" u="none" strike="noStrike" cap="none" normalizeH="0" baseline="0" dirty="0">
                <a:ln>
                  <a:noFill/>
                </a:ln>
                <a:solidFill>
                  <a:srgbClr val="FF0000"/>
                </a:solidFill>
                <a:effectLst/>
                <a:latin typeface="Arial Unicode MS"/>
              </a:rPr>
              <a:t>: 18 } }</a:t>
            </a:r>
            <a:endParaRPr kumimoji="0" lang="en-US" altLang="en-US" sz="900" b="0" i="0" u="none" strike="noStrike" cap="none" normalizeH="0" baseline="0" dirty="0">
              <a:ln>
                <a:noFill/>
              </a:ln>
              <a:solidFill>
                <a:srgbClr val="FF0000"/>
              </a:solidFill>
              <a:effectLst/>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a:t>
            </a:r>
            <a:r>
              <a:rPr kumimoji="0" lang="en-US" altLang="en-US" sz="1400" b="1" i="0" u="none" strike="noStrike" cap="none" normalizeH="0" baseline="0" dirty="0" err="1">
                <a:ln>
                  <a:noFill/>
                </a:ln>
                <a:solidFill>
                  <a:schemeClr val="tx1"/>
                </a:solidFill>
                <a:effectLst/>
                <a:latin typeface="Arial" panose="020B0604020202020204" pitchFamily="34" charset="0"/>
              </a:rPr>
              <a:t>lte</a:t>
            </a:r>
            <a:r>
              <a:rPr kumimoji="0" lang="en-US" altLang="en-US" sz="1400" b="0" i="0" u="none" strike="noStrike" cap="none" normalizeH="0" baseline="0" dirty="0">
                <a:ln>
                  <a:noFill/>
                </a:ln>
                <a:solidFill>
                  <a:schemeClr val="tx1"/>
                </a:solidFill>
                <a:effectLst/>
                <a:latin typeface="Arial" panose="020B0604020202020204" pitchFamily="34" charset="0"/>
              </a:rPr>
              <a:t>: Matches values that are less than or equal to a specified value.</a:t>
            </a:r>
          </a:p>
          <a:p>
            <a:pPr marL="457200" marR="0" lvl="1" indent="0" algn="l" defTabSz="914400" rtl="0" eaLnBrk="0" fontAlgn="base" latinLnBrk="0" hangingPunct="0">
              <a:lnSpc>
                <a:spcPct val="15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Example</a:t>
            </a:r>
            <a:r>
              <a:rPr kumimoji="0" lang="en-US" altLang="en-US" sz="2000" b="0" i="0" u="none" strike="noStrike" cap="none" normalizeH="0" baseline="0" dirty="0">
                <a:ln>
                  <a:noFill/>
                </a:ln>
                <a:solidFill>
                  <a:srgbClr val="FF0000"/>
                </a:solidFill>
                <a:effectLst/>
                <a:latin typeface="Arial" panose="020B0604020202020204" pitchFamily="34" charset="0"/>
              </a:rPr>
              <a:t>: </a:t>
            </a:r>
            <a:r>
              <a:rPr kumimoji="0" lang="en-US" altLang="en-US" sz="1050" b="0" i="0" u="none" strike="noStrike" cap="none" normalizeH="0" baseline="0" dirty="0">
                <a:ln>
                  <a:noFill/>
                </a:ln>
                <a:solidFill>
                  <a:srgbClr val="FF0000"/>
                </a:solidFill>
                <a:effectLst/>
                <a:latin typeface="Arial Unicode MS"/>
              </a:rPr>
              <a:t>{ age: { $</a:t>
            </a:r>
            <a:r>
              <a:rPr kumimoji="0" lang="en-US" altLang="en-US" sz="1050" b="0" i="0" u="none" strike="noStrike" cap="none" normalizeH="0" baseline="0" dirty="0" err="1">
                <a:ln>
                  <a:noFill/>
                </a:ln>
                <a:solidFill>
                  <a:srgbClr val="FF0000"/>
                </a:solidFill>
                <a:effectLst/>
                <a:latin typeface="Arial Unicode MS"/>
              </a:rPr>
              <a:t>lte</a:t>
            </a:r>
            <a:r>
              <a:rPr kumimoji="0" lang="en-US" altLang="en-US" sz="1050" b="0" i="0" u="none" strike="noStrike" cap="none" normalizeH="0" baseline="0" dirty="0">
                <a:ln>
                  <a:noFill/>
                </a:ln>
                <a:solidFill>
                  <a:srgbClr val="FF0000"/>
                </a:solidFill>
                <a:effectLst/>
                <a:latin typeface="Arial Unicode MS"/>
              </a:rPr>
              <a:t>: 18 } }</a:t>
            </a:r>
            <a:endParaRPr kumimoji="0" lang="en-US" altLang="en-US" sz="900" b="0" i="0" u="none" strike="noStrike" cap="none" normalizeH="0" baseline="0" dirty="0">
              <a:ln>
                <a:noFill/>
              </a:ln>
              <a:solidFill>
                <a:srgbClr val="FF0000"/>
              </a:solidFill>
              <a:effectLst/>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$in</a:t>
            </a:r>
            <a:r>
              <a:rPr kumimoji="0" lang="en-US" altLang="en-US" sz="1400" b="0" i="0" u="none" strike="noStrike" cap="none" normalizeH="0" baseline="0" dirty="0">
                <a:ln>
                  <a:noFill/>
                </a:ln>
                <a:solidFill>
                  <a:schemeClr val="tx1"/>
                </a:solidFill>
                <a:effectLst/>
                <a:latin typeface="Arial" panose="020B0604020202020204" pitchFamily="34" charset="0"/>
              </a:rPr>
              <a:t>: Matches any of the values specified in an array.</a:t>
            </a:r>
          </a:p>
          <a:p>
            <a:pPr marL="457200" marR="0" lvl="1" indent="0" algn="l" defTabSz="914400" rtl="0" eaLnBrk="0" fontAlgn="base" latinLnBrk="0" hangingPunct="0">
              <a:lnSpc>
                <a:spcPct val="15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Example: </a:t>
            </a:r>
            <a:r>
              <a:rPr kumimoji="0" lang="en-US" altLang="en-US" sz="1050" b="0" i="0" u="none" strike="noStrike" cap="none" normalizeH="0" baseline="0" dirty="0">
                <a:ln>
                  <a:noFill/>
                </a:ln>
                <a:solidFill>
                  <a:srgbClr val="FF0000"/>
                </a:solidFill>
                <a:effectLst/>
                <a:latin typeface="Arial Unicode MS"/>
              </a:rPr>
              <a:t>{ status: { $in: ["A", "B"] } }</a:t>
            </a:r>
            <a:endParaRPr kumimoji="0" lang="en-US" altLang="en-US" sz="900" b="0" i="0" u="none" strike="noStrike" cap="none" normalizeH="0" baseline="0" dirty="0">
              <a:ln>
                <a:noFill/>
              </a:ln>
              <a:solidFill>
                <a:srgbClr val="FF0000"/>
              </a:solidFill>
              <a:effectLst/>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a:t>
            </a:r>
            <a:r>
              <a:rPr kumimoji="0" lang="en-US" altLang="en-US" sz="1400" b="1" i="0" u="none" strike="noStrike" cap="none" normalizeH="0" baseline="0" dirty="0" err="1">
                <a:ln>
                  <a:noFill/>
                </a:ln>
                <a:solidFill>
                  <a:schemeClr val="tx1"/>
                </a:solidFill>
                <a:effectLst/>
                <a:latin typeface="Arial" panose="020B0604020202020204" pitchFamily="34" charset="0"/>
              </a:rPr>
              <a:t>nin</a:t>
            </a:r>
            <a:r>
              <a:rPr kumimoji="0" lang="en-US" altLang="en-US" sz="1400" b="0" i="0" u="none" strike="noStrike" cap="none" normalizeH="0" baseline="0" dirty="0">
                <a:ln>
                  <a:noFill/>
                </a:ln>
                <a:solidFill>
                  <a:schemeClr val="tx1"/>
                </a:solidFill>
                <a:effectLst/>
                <a:latin typeface="Arial" panose="020B0604020202020204" pitchFamily="34" charset="0"/>
              </a:rPr>
              <a:t>: Matches none of the values specified in an array.</a:t>
            </a:r>
          </a:p>
          <a:p>
            <a:pPr marL="457200" marR="0" lvl="1" indent="0" algn="l" defTabSz="914400" rtl="0" eaLnBrk="0" fontAlgn="base" latinLnBrk="0" hangingPunct="0">
              <a:lnSpc>
                <a:spcPct val="15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Example: </a:t>
            </a:r>
            <a:r>
              <a:rPr kumimoji="0" lang="en-US" altLang="en-US" sz="1050" b="0" i="0" u="none" strike="noStrike" cap="none" normalizeH="0" baseline="0" dirty="0">
                <a:ln>
                  <a:noFill/>
                </a:ln>
                <a:solidFill>
                  <a:srgbClr val="FF0000"/>
                </a:solidFill>
                <a:effectLst/>
                <a:latin typeface="Arial Unicode MS"/>
              </a:rPr>
              <a:t>{ status: { $</a:t>
            </a:r>
            <a:r>
              <a:rPr kumimoji="0" lang="en-US" altLang="en-US" sz="1050" b="0" i="0" u="none" strike="noStrike" cap="none" normalizeH="0" baseline="0" dirty="0" err="1">
                <a:ln>
                  <a:noFill/>
                </a:ln>
                <a:solidFill>
                  <a:srgbClr val="FF0000"/>
                </a:solidFill>
                <a:effectLst/>
                <a:latin typeface="Arial Unicode MS"/>
              </a:rPr>
              <a:t>nin</a:t>
            </a:r>
            <a:r>
              <a:rPr kumimoji="0" lang="en-US" altLang="en-US" sz="1050" b="0" i="0" u="none" strike="noStrike" cap="none" normalizeH="0" baseline="0" dirty="0">
                <a:ln>
                  <a:noFill/>
                </a:ln>
                <a:solidFill>
                  <a:srgbClr val="FF0000"/>
                </a:solidFill>
                <a:effectLst/>
                <a:latin typeface="Arial Unicode MS"/>
              </a:rPr>
              <a:t>: ["A", "B"] } }</a:t>
            </a:r>
            <a:endParaRPr kumimoji="0" lang="en-US" altLang="en-US" sz="900" b="0" i="0" u="none" strike="noStrike" cap="none" normalizeH="0" baseline="0" dirty="0">
              <a:ln>
                <a:noFill/>
              </a:ln>
              <a:solidFill>
                <a:srgbClr val="FF0000"/>
              </a:solidFill>
              <a:effectLst/>
            </a:endParaRPr>
          </a:p>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2806070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82425B7-91D1-A20F-5E40-CB18C85E9BDA}"/>
              </a:ext>
            </a:extLst>
          </p:cNvPr>
          <p:cNvSpPr>
            <a:spLocks noChangeArrowheads="1"/>
          </p:cNvSpPr>
          <p:nvPr/>
        </p:nvSpPr>
        <p:spPr bwMode="auto">
          <a:xfrm>
            <a:off x="546755" y="502225"/>
            <a:ext cx="10228082" cy="53963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600" b="1" i="0" u="none" strike="noStrike" cap="none" normalizeH="0" baseline="0" dirty="0">
                <a:ln>
                  <a:noFill/>
                </a:ln>
                <a:solidFill>
                  <a:srgbClr val="FF0000"/>
                </a:solidFill>
                <a:effectLst/>
                <a:latin typeface="Arial" panose="020B0604020202020204" pitchFamily="34" charset="0"/>
              </a:rPr>
              <a:t>Logical Operators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$and</a:t>
            </a:r>
            <a:r>
              <a:rPr kumimoji="0" lang="en-US" altLang="en-US" sz="1800" b="0" i="0" u="none" strike="noStrike" cap="none" normalizeH="0" baseline="0" dirty="0">
                <a:ln>
                  <a:noFill/>
                </a:ln>
                <a:solidFill>
                  <a:schemeClr val="tx1"/>
                </a:solidFill>
                <a:effectLst/>
                <a:latin typeface="Arial" panose="020B0604020202020204" pitchFamily="34" charset="0"/>
              </a:rPr>
              <a:t>: Joins query clauses with a logical AND returns all documents that match the conditions of both clauses.</a:t>
            </a:r>
          </a:p>
          <a:p>
            <a:pPr marL="457200" marR="0" lvl="1" indent="0" algn="l" defTabSz="914400" rtl="0" eaLnBrk="0" fontAlgn="base" latinLnBrk="0" hangingPunct="0">
              <a:lnSpc>
                <a:spcPct val="15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Example:</a:t>
            </a:r>
            <a:r>
              <a:rPr kumimoji="0" lang="en-US" altLang="en-US" sz="1800" b="0" i="0" u="none" strike="noStrike" cap="none" normalizeH="0" baseline="0" dirty="0">
                <a:ln>
                  <a:noFill/>
                </a:ln>
                <a:solidFill>
                  <a:srgbClr val="FF0000"/>
                </a:solidFill>
                <a:effectLst/>
                <a:latin typeface="Arial" panose="020B0604020202020204" pitchFamily="34" charset="0"/>
              </a:rPr>
              <a:t> </a:t>
            </a:r>
            <a:r>
              <a:rPr kumimoji="0" lang="en-US" altLang="en-US" sz="1000" b="0" i="0" u="none" strike="noStrike" cap="none" normalizeH="0" baseline="0" dirty="0">
                <a:ln>
                  <a:noFill/>
                </a:ln>
                <a:solidFill>
                  <a:srgbClr val="FF0000"/>
                </a:solidFill>
                <a:effectLst/>
                <a:latin typeface="Arial Unicode MS"/>
              </a:rPr>
              <a:t>{ $and: [ { age: { $</a:t>
            </a:r>
            <a:r>
              <a:rPr kumimoji="0" lang="en-US" altLang="en-US" sz="1000" b="0" i="0" u="none" strike="noStrike" cap="none" normalizeH="0" baseline="0" dirty="0" err="1">
                <a:ln>
                  <a:noFill/>
                </a:ln>
                <a:solidFill>
                  <a:srgbClr val="FF0000"/>
                </a:solidFill>
                <a:effectLst/>
                <a:latin typeface="Arial Unicode MS"/>
              </a:rPr>
              <a:t>gt</a:t>
            </a:r>
            <a:r>
              <a:rPr kumimoji="0" lang="en-US" altLang="en-US" sz="1000" b="0" i="0" u="none" strike="noStrike" cap="none" normalizeH="0" baseline="0" dirty="0">
                <a:ln>
                  <a:noFill/>
                </a:ln>
                <a:solidFill>
                  <a:srgbClr val="FF0000"/>
                </a:solidFill>
                <a:effectLst/>
                <a:latin typeface="Arial Unicode MS"/>
              </a:rPr>
              <a:t>: 25 } }, { status: "A" } ] }</a:t>
            </a:r>
            <a:endParaRPr kumimoji="0" lang="en-US" altLang="en-US" sz="800" b="0" i="0" u="none" strike="noStrike" cap="none" normalizeH="0" baseline="0" dirty="0">
              <a:ln>
                <a:noFill/>
              </a:ln>
              <a:solidFill>
                <a:srgbClr val="FF0000"/>
              </a:solidFill>
              <a:effectLst/>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$or</a:t>
            </a:r>
            <a:r>
              <a:rPr kumimoji="0" lang="en-US" altLang="en-US" sz="1800" b="0" i="0" u="none" strike="noStrike" cap="none" normalizeH="0" baseline="0" dirty="0">
                <a:ln>
                  <a:noFill/>
                </a:ln>
                <a:solidFill>
                  <a:schemeClr val="tx1"/>
                </a:solidFill>
                <a:effectLst/>
                <a:latin typeface="Arial" panose="020B0604020202020204" pitchFamily="34" charset="0"/>
              </a:rPr>
              <a:t>: Joins query clauses with a logical OR and returns all documents that match the conditions of either clause.</a:t>
            </a:r>
          </a:p>
          <a:p>
            <a:pPr marL="457200" marR="0" lvl="1" indent="0" algn="l" defTabSz="914400" rtl="0" eaLnBrk="0" fontAlgn="base" latinLnBrk="0" hangingPunct="0">
              <a:lnSpc>
                <a:spcPct val="15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Example</a:t>
            </a:r>
            <a:r>
              <a:rPr kumimoji="0" lang="en-US" altLang="en-US" sz="1800" b="0" i="0" u="none" strike="noStrike" cap="none" normalizeH="0" baseline="0" dirty="0">
                <a:ln>
                  <a:noFill/>
                </a:ln>
                <a:solidFill>
                  <a:srgbClr val="FF0000"/>
                </a:solidFill>
                <a:effectLst/>
                <a:latin typeface="Arial" panose="020B0604020202020204" pitchFamily="34" charset="0"/>
              </a:rPr>
              <a:t>: </a:t>
            </a:r>
            <a:r>
              <a:rPr kumimoji="0" lang="en-US" altLang="en-US" sz="1000" b="0" i="0" u="none" strike="noStrike" cap="none" normalizeH="0" baseline="0" dirty="0">
                <a:ln>
                  <a:noFill/>
                </a:ln>
                <a:solidFill>
                  <a:srgbClr val="FF0000"/>
                </a:solidFill>
                <a:effectLst/>
                <a:latin typeface="Arial Unicode MS"/>
              </a:rPr>
              <a:t>{ $or: [ { age: { $</a:t>
            </a:r>
            <a:r>
              <a:rPr kumimoji="0" lang="en-US" altLang="en-US" sz="1000" b="0" i="0" u="none" strike="noStrike" cap="none" normalizeH="0" baseline="0" dirty="0" err="1">
                <a:ln>
                  <a:noFill/>
                </a:ln>
                <a:solidFill>
                  <a:srgbClr val="FF0000"/>
                </a:solidFill>
                <a:effectLst/>
                <a:latin typeface="Arial Unicode MS"/>
              </a:rPr>
              <a:t>gt</a:t>
            </a:r>
            <a:r>
              <a:rPr kumimoji="0" lang="en-US" altLang="en-US" sz="1000" b="0" i="0" u="none" strike="noStrike" cap="none" normalizeH="0" baseline="0" dirty="0">
                <a:ln>
                  <a:noFill/>
                </a:ln>
                <a:solidFill>
                  <a:srgbClr val="FF0000"/>
                </a:solidFill>
                <a:effectLst/>
                <a:latin typeface="Arial Unicode MS"/>
              </a:rPr>
              <a:t>: 25 } }, { status: "A" } ] }</a:t>
            </a:r>
            <a:endParaRPr kumimoji="0" lang="en-US" altLang="en-US" sz="800" b="0" i="0" u="none" strike="noStrike" cap="none" normalizeH="0" baseline="0" dirty="0">
              <a:ln>
                <a:noFill/>
              </a:ln>
              <a:solidFill>
                <a:srgbClr val="FF0000"/>
              </a:solidFill>
              <a:effectLst/>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$not</a:t>
            </a:r>
            <a:r>
              <a:rPr kumimoji="0" lang="en-US" altLang="en-US" sz="1800" b="0" i="0" u="none" strike="noStrike" cap="none" normalizeH="0" baseline="0" dirty="0">
                <a:ln>
                  <a:noFill/>
                </a:ln>
                <a:solidFill>
                  <a:schemeClr val="tx1"/>
                </a:solidFill>
                <a:effectLst/>
                <a:latin typeface="Arial" panose="020B0604020202020204" pitchFamily="34" charset="0"/>
              </a:rPr>
              <a:t>: Inverts the effect of a query expression.</a:t>
            </a:r>
          </a:p>
          <a:p>
            <a:pPr marL="457200" marR="0" lvl="1" indent="0" algn="l" defTabSz="914400" rtl="0" eaLnBrk="0" fontAlgn="base" latinLnBrk="0" hangingPunct="0">
              <a:lnSpc>
                <a:spcPct val="15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Example:</a:t>
            </a:r>
            <a:r>
              <a:rPr kumimoji="0" lang="en-US" altLang="en-US" sz="1800" b="0" i="0" u="none" strike="noStrike" cap="none" normalizeH="0" baseline="0" dirty="0">
                <a:ln>
                  <a:noFill/>
                </a:ln>
                <a:solidFill>
                  <a:srgbClr val="FF0000"/>
                </a:solidFill>
                <a:effectLst/>
                <a:latin typeface="Arial" panose="020B0604020202020204" pitchFamily="34" charset="0"/>
              </a:rPr>
              <a:t> </a:t>
            </a:r>
            <a:r>
              <a:rPr kumimoji="0" lang="en-US" altLang="en-US" sz="1000" b="0" i="0" u="none" strike="noStrike" cap="none" normalizeH="0" baseline="0" dirty="0">
                <a:ln>
                  <a:noFill/>
                </a:ln>
                <a:solidFill>
                  <a:srgbClr val="FF0000"/>
                </a:solidFill>
                <a:effectLst/>
                <a:latin typeface="Arial Unicode MS"/>
              </a:rPr>
              <a:t>{ age: { $not: { $</a:t>
            </a:r>
            <a:r>
              <a:rPr kumimoji="0" lang="en-US" altLang="en-US" sz="1000" b="0" i="0" u="none" strike="noStrike" cap="none" normalizeH="0" baseline="0" dirty="0" err="1">
                <a:ln>
                  <a:noFill/>
                </a:ln>
                <a:solidFill>
                  <a:srgbClr val="FF0000"/>
                </a:solidFill>
                <a:effectLst/>
                <a:latin typeface="Arial Unicode MS"/>
              </a:rPr>
              <a:t>gt</a:t>
            </a:r>
            <a:r>
              <a:rPr kumimoji="0" lang="en-US" altLang="en-US" sz="1000" b="0" i="0" u="none" strike="noStrike" cap="none" normalizeH="0" baseline="0" dirty="0">
                <a:ln>
                  <a:noFill/>
                </a:ln>
                <a:solidFill>
                  <a:srgbClr val="FF0000"/>
                </a:solidFill>
                <a:effectLst/>
                <a:latin typeface="Arial Unicode MS"/>
              </a:rPr>
              <a:t>: 25 } } }</a:t>
            </a:r>
            <a:endParaRPr kumimoji="0" lang="en-US" altLang="en-US" sz="800" b="0" i="0" u="none" strike="noStrike" cap="none" normalizeH="0" baseline="0" dirty="0">
              <a:ln>
                <a:noFill/>
              </a:ln>
              <a:solidFill>
                <a:srgbClr val="FF0000"/>
              </a:solidFill>
              <a:effectLst/>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$nor</a:t>
            </a:r>
            <a:r>
              <a:rPr kumimoji="0" lang="en-US" altLang="en-US" sz="1800" b="0" i="0" u="none" strike="noStrike" cap="none" normalizeH="0" baseline="0" dirty="0">
                <a:ln>
                  <a:noFill/>
                </a:ln>
                <a:solidFill>
                  <a:schemeClr val="tx1"/>
                </a:solidFill>
                <a:effectLst/>
                <a:latin typeface="Arial" panose="020B0604020202020204" pitchFamily="34" charset="0"/>
              </a:rPr>
              <a:t>: Joins query clauses with a logical NOR and returns all documents that fail to match both clauses.</a:t>
            </a:r>
          </a:p>
          <a:p>
            <a:pPr marL="457200" marR="0" lvl="1" indent="0" algn="l" defTabSz="914400" rtl="0" eaLnBrk="0" fontAlgn="base" latinLnBrk="0" hangingPunct="0">
              <a:lnSpc>
                <a:spcPct val="15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Example: </a:t>
            </a:r>
            <a:r>
              <a:rPr kumimoji="0" lang="en-US" altLang="en-US" sz="1000" b="0" i="0" u="none" strike="noStrike" cap="none" normalizeH="0" baseline="0" dirty="0">
                <a:ln>
                  <a:noFill/>
                </a:ln>
                <a:solidFill>
                  <a:srgbClr val="FF0000"/>
                </a:solidFill>
                <a:effectLst/>
                <a:latin typeface="Arial Unicode MS"/>
              </a:rPr>
              <a:t>{ $nor: [ { age: { $</a:t>
            </a:r>
            <a:r>
              <a:rPr kumimoji="0" lang="en-US" altLang="en-US" sz="1000" b="0" i="0" u="none" strike="noStrike" cap="none" normalizeH="0" baseline="0" dirty="0" err="1">
                <a:ln>
                  <a:noFill/>
                </a:ln>
                <a:solidFill>
                  <a:srgbClr val="FF0000"/>
                </a:solidFill>
                <a:effectLst/>
                <a:latin typeface="Arial Unicode MS"/>
              </a:rPr>
              <a:t>gt</a:t>
            </a:r>
            <a:r>
              <a:rPr kumimoji="0" lang="en-US" altLang="en-US" sz="1000" b="0" i="0" u="none" strike="noStrike" cap="none" normalizeH="0" baseline="0" dirty="0">
                <a:ln>
                  <a:noFill/>
                </a:ln>
                <a:solidFill>
                  <a:srgbClr val="FF0000"/>
                </a:solidFill>
                <a:effectLst/>
                <a:latin typeface="Arial Unicode MS"/>
              </a:rPr>
              <a:t>: 25 } }, { status: "A" } ] }</a:t>
            </a:r>
            <a:endParaRPr kumimoji="0" lang="en-US" altLang="en-US" sz="800" b="0" i="0" u="none" strike="noStrike" cap="none" normalizeH="0" baseline="0" dirty="0">
              <a:ln>
                <a:noFill/>
              </a:ln>
              <a:solidFill>
                <a:srgbClr val="FF0000"/>
              </a:solidFill>
              <a:effectLst/>
            </a:endParaRPr>
          </a:p>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3" name="Picture 2">
            <a:extLst>
              <a:ext uri="{FF2B5EF4-FFF2-40B4-BE49-F238E27FC236}">
                <a16:creationId xmlns:a16="http://schemas.microsoft.com/office/drawing/2014/main" id="{8B35428F-935D-DB62-4242-F2D5AD4966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77071" y="6125674"/>
            <a:ext cx="2188188" cy="5862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04744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50D749C-6BC1-F832-1FBF-10E923852938}"/>
              </a:ext>
            </a:extLst>
          </p:cNvPr>
          <p:cNvSpPr>
            <a:spLocks noChangeArrowheads="1"/>
          </p:cNvSpPr>
          <p:nvPr/>
        </p:nvSpPr>
        <p:spPr bwMode="auto">
          <a:xfrm>
            <a:off x="260808" y="692225"/>
            <a:ext cx="11368726"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FF0000"/>
                </a:solidFill>
                <a:effectLst/>
                <a:latin typeface="Arial" panose="020B0604020202020204" pitchFamily="34" charset="0"/>
              </a:rPr>
              <a:t>Element Operators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$exists</a:t>
            </a:r>
            <a:r>
              <a:rPr kumimoji="0" lang="en-US" altLang="en-US" sz="1800" b="0" i="0" u="none" strike="noStrike" cap="none" normalizeH="0" baseline="0" dirty="0">
                <a:ln>
                  <a:noFill/>
                </a:ln>
                <a:solidFill>
                  <a:schemeClr val="tx1"/>
                </a:solidFill>
                <a:effectLst/>
                <a:latin typeface="Arial" panose="020B0604020202020204" pitchFamily="34" charset="0"/>
              </a:rPr>
              <a:t>: Matches documents that have the specified field.</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Example: </a:t>
            </a:r>
            <a:r>
              <a:rPr kumimoji="0" lang="en-US" altLang="en-US" sz="1000" b="0" i="0" u="none" strike="noStrike" cap="none" normalizeH="0" baseline="0" dirty="0">
                <a:ln>
                  <a:noFill/>
                </a:ln>
                <a:solidFill>
                  <a:srgbClr val="FF0000"/>
                </a:solidFill>
                <a:effectLst/>
                <a:latin typeface="Arial Unicode MS"/>
              </a:rPr>
              <a:t>{ name: { $exists: true } }</a:t>
            </a:r>
            <a:endParaRPr kumimoji="0" lang="en-US" altLang="en-US" sz="800" b="0" i="0" u="none" strike="noStrike" cap="none" normalizeH="0" baseline="0" dirty="0">
              <a:ln>
                <a:noFill/>
              </a:ln>
              <a:solidFill>
                <a:srgbClr val="FF0000"/>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$type</a:t>
            </a:r>
            <a:r>
              <a:rPr kumimoji="0" lang="en-US" altLang="en-US" sz="1800" b="0" i="0" u="none" strike="noStrike" cap="none" normalizeH="0" baseline="0" dirty="0">
                <a:ln>
                  <a:noFill/>
                </a:ln>
                <a:solidFill>
                  <a:schemeClr val="tx1"/>
                </a:solidFill>
                <a:effectLst/>
                <a:latin typeface="Arial" panose="020B0604020202020204" pitchFamily="34" charset="0"/>
              </a:rPr>
              <a:t>: Selects documents if a field is of the specified type.</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Example: </a:t>
            </a:r>
            <a:r>
              <a:rPr kumimoji="0" lang="en-US" altLang="en-US" sz="1000" b="0" i="0" u="none" strike="noStrike" cap="none" normalizeH="0" baseline="0" dirty="0">
                <a:ln>
                  <a:noFill/>
                </a:ln>
                <a:solidFill>
                  <a:srgbClr val="FF0000"/>
                </a:solidFill>
                <a:effectLst/>
                <a:latin typeface="Arial Unicode MS"/>
              </a:rPr>
              <a:t>{ age: { $type: "int" } }</a:t>
            </a:r>
            <a:endParaRPr kumimoji="0" lang="en-US" altLang="en-US" sz="800" b="0" i="0" u="none" strike="noStrike" cap="none" normalizeH="0" baseline="0" dirty="0">
              <a:ln>
                <a:noFill/>
              </a:ln>
              <a:solidFill>
                <a:srgbClr val="FF0000"/>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2">
            <a:extLst>
              <a:ext uri="{FF2B5EF4-FFF2-40B4-BE49-F238E27FC236}">
                <a16:creationId xmlns:a16="http://schemas.microsoft.com/office/drawing/2014/main" id="{3D1069E6-5DBF-AC91-F25F-A9D1FC8F7C9B}"/>
              </a:ext>
            </a:extLst>
          </p:cNvPr>
          <p:cNvSpPr>
            <a:spLocks noChangeArrowheads="1"/>
          </p:cNvSpPr>
          <p:nvPr/>
        </p:nvSpPr>
        <p:spPr bwMode="auto">
          <a:xfrm>
            <a:off x="260808" y="3303453"/>
            <a:ext cx="11670383"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FF0000"/>
                </a:solidFill>
                <a:effectLst/>
                <a:latin typeface="Arial" panose="020B0604020202020204" pitchFamily="34" charset="0"/>
              </a:rPr>
              <a:t>Array Operators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$all</a:t>
            </a:r>
            <a:r>
              <a:rPr kumimoji="0" lang="en-US" altLang="en-US" sz="1800" b="0" i="0" u="none" strike="noStrike" cap="none" normalizeH="0" baseline="0" dirty="0">
                <a:ln>
                  <a:noFill/>
                </a:ln>
                <a:solidFill>
                  <a:schemeClr val="tx1"/>
                </a:solidFill>
                <a:effectLst/>
                <a:latin typeface="Arial" panose="020B0604020202020204" pitchFamily="34" charset="0"/>
              </a:rPr>
              <a:t>: Matches arrays that contain all elements specified in the query.</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Example: </a:t>
            </a:r>
            <a:r>
              <a:rPr kumimoji="0" lang="en-US" altLang="en-US" sz="1000" b="0" i="0" u="none" strike="noStrike" cap="none" normalizeH="0" baseline="0" dirty="0">
                <a:ln>
                  <a:noFill/>
                </a:ln>
                <a:solidFill>
                  <a:srgbClr val="FF0000"/>
                </a:solidFill>
                <a:effectLst/>
                <a:latin typeface="Arial Unicode MS"/>
              </a:rPr>
              <a:t>{ tags: { $all: ["red", "blue"] } }</a:t>
            </a:r>
            <a:endParaRPr kumimoji="0" lang="en-US" altLang="en-US" sz="800" b="0" i="0" u="none" strike="noStrike" cap="none" normalizeH="0" baseline="0" dirty="0">
              <a:ln>
                <a:noFill/>
              </a:ln>
              <a:solidFill>
                <a:srgbClr val="FF0000"/>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1800" b="1" i="0" u="none" strike="noStrike" cap="none" normalizeH="0" baseline="0" dirty="0" err="1">
                <a:ln>
                  <a:noFill/>
                </a:ln>
                <a:solidFill>
                  <a:schemeClr val="tx1"/>
                </a:solidFill>
                <a:effectLst/>
                <a:latin typeface="Arial" panose="020B0604020202020204" pitchFamily="34" charset="0"/>
              </a:rPr>
              <a:t>elemMatch</a:t>
            </a:r>
            <a:r>
              <a:rPr kumimoji="0" lang="en-US" altLang="en-US" sz="1800" b="0" i="0" u="none" strike="noStrike" cap="none" normalizeH="0" baseline="0" dirty="0">
                <a:ln>
                  <a:noFill/>
                </a:ln>
                <a:solidFill>
                  <a:schemeClr val="tx1"/>
                </a:solidFill>
                <a:effectLst/>
                <a:latin typeface="Arial" panose="020B0604020202020204" pitchFamily="34" charset="0"/>
              </a:rPr>
              <a:t>: Matches documents that contain an array field with at least one element that matches all the specified query criteria.</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Example: </a:t>
            </a:r>
            <a:r>
              <a:rPr kumimoji="0" lang="en-US" altLang="en-US" sz="1000" b="0" i="0" u="none" strike="noStrike" cap="none" normalizeH="0" baseline="0" dirty="0">
                <a:ln>
                  <a:noFill/>
                </a:ln>
                <a:solidFill>
                  <a:srgbClr val="FF0000"/>
                </a:solidFill>
                <a:effectLst/>
                <a:latin typeface="Arial Unicode MS"/>
              </a:rPr>
              <a:t>{ results: { $</a:t>
            </a:r>
            <a:r>
              <a:rPr kumimoji="0" lang="en-US" altLang="en-US" sz="1000" b="0" i="0" u="none" strike="noStrike" cap="none" normalizeH="0" baseline="0" dirty="0" err="1">
                <a:ln>
                  <a:noFill/>
                </a:ln>
                <a:solidFill>
                  <a:srgbClr val="FF0000"/>
                </a:solidFill>
                <a:effectLst/>
                <a:latin typeface="Arial Unicode MS"/>
              </a:rPr>
              <a:t>elemMatch</a:t>
            </a:r>
            <a:r>
              <a:rPr kumimoji="0" lang="en-US" altLang="en-US" sz="1000" b="0" i="0" u="none" strike="noStrike" cap="none" normalizeH="0" baseline="0" dirty="0">
                <a:ln>
                  <a:noFill/>
                </a:ln>
                <a:solidFill>
                  <a:srgbClr val="FF0000"/>
                </a:solidFill>
                <a:effectLst/>
                <a:latin typeface="Arial Unicode MS"/>
              </a:rPr>
              <a:t>: { score: { $</a:t>
            </a:r>
            <a:r>
              <a:rPr kumimoji="0" lang="en-US" altLang="en-US" sz="1000" b="0" i="0" u="none" strike="noStrike" cap="none" normalizeH="0" baseline="0" dirty="0" err="1">
                <a:ln>
                  <a:noFill/>
                </a:ln>
                <a:solidFill>
                  <a:srgbClr val="FF0000"/>
                </a:solidFill>
                <a:effectLst/>
                <a:latin typeface="Arial Unicode MS"/>
              </a:rPr>
              <a:t>gt</a:t>
            </a:r>
            <a:r>
              <a:rPr kumimoji="0" lang="en-US" altLang="en-US" sz="1000" b="0" i="0" u="none" strike="noStrike" cap="none" normalizeH="0" baseline="0" dirty="0">
                <a:ln>
                  <a:noFill/>
                </a:ln>
                <a:solidFill>
                  <a:srgbClr val="FF0000"/>
                </a:solidFill>
                <a:effectLst/>
                <a:latin typeface="Arial Unicode MS"/>
              </a:rPr>
              <a:t>: 80 }, grade: "A" } } }</a:t>
            </a:r>
            <a:endParaRPr kumimoji="0" lang="en-US" altLang="en-US" sz="800" b="0" i="0" u="none" strike="noStrike" cap="none" normalizeH="0" baseline="0" dirty="0">
              <a:ln>
                <a:noFill/>
              </a:ln>
              <a:solidFill>
                <a:srgbClr val="FF0000"/>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$size</a:t>
            </a:r>
            <a:r>
              <a:rPr kumimoji="0" lang="en-US" altLang="en-US" sz="1800" b="0" i="0" u="none" strike="noStrike" cap="none" normalizeH="0" baseline="0" dirty="0">
                <a:ln>
                  <a:noFill/>
                </a:ln>
                <a:solidFill>
                  <a:schemeClr val="tx1"/>
                </a:solidFill>
                <a:effectLst/>
                <a:latin typeface="Arial" panose="020B0604020202020204" pitchFamily="34" charset="0"/>
              </a:rPr>
              <a:t>: Matches any array with the number of elements specified.</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Example: </a:t>
            </a:r>
            <a:r>
              <a:rPr kumimoji="0" lang="en-US" altLang="en-US" sz="1000" b="0" i="0" u="none" strike="noStrike" cap="none" normalizeH="0" baseline="0" dirty="0">
                <a:ln>
                  <a:noFill/>
                </a:ln>
                <a:solidFill>
                  <a:srgbClr val="FF0000"/>
                </a:solidFill>
                <a:effectLst/>
                <a:latin typeface="Arial Unicode MS"/>
              </a:rPr>
              <a:t>{ tags: { $size: 3 } }</a:t>
            </a:r>
            <a:endParaRPr kumimoji="0" lang="en-US" altLang="en-US" sz="800" b="0" i="0" u="none" strike="noStrike" cap="none" normalizeH="0" baseline="0" dirty="0">
              <a:ln>
                <a:noFill/>
              </a:ln>
              <a:solidFill>
                <a:srgbClr val="FF0000"/>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4" name="Picture 2">
            <a:extLst>
              <a:ext uri="{FF2B5EF4-FFF2-40B4-BE49-F238E27FC236}">
                <a16:creationId xmlns:a16="http://schemas.microsoft.com/office/drawing/2014/main" id="{2A11A5A8-99B6-B7F1-257E-0BC91421BB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77071" y="6135101"/>
            <a:ext cx="2188188" cy="5862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270265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47E2DAA-1CEE-721A-4194-7E5EEA941E3D}"/>
              </a:ext>
            </a:extLst>
          </p:cNvPr>
          <p:cNvSpPr>
            <a:spLocks noChangeArrowheads="1"/>
          </p:cNvSpPr>
          <p:nvPr/>
        </p:nvSpPr>
        <p:spPr bwMode="auto">
          <a:xfrm>
            <a:off x="738433" y="300195"/>
            <a:ext cx="8254739" cy="6273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1" i="0" u="none" strike="noStrike" cap="none" normalizeH="0" baseline="0" dirty="0">
                <a:ln>
                  <a:noFill/>
                </a:ln>
                <a:solidFill>
                  <a:srgbClr val="FF0000"/>
                </a:solidFill>
                <a:effectLst/>
                <a:latin typeface="Arial" panose="020B0604020202020204" pitchFamily="34" charset="0"/>
              </a:rPr>
              <a:t>Update Operators</a:t>
            </a:r>
          </a:p>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en-US"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$set</a:t>
            </a:r>
            <a:r>
              <a:rPr kumimoji="0" lang="en-US" altLang="en-US" sz="1800" b="0" i="0" u="none" strike="noStrike" cap="none" normalizeH="0" baseline="0" dirty="0">
                <a:ln>
                  <a:noFill/>
                </a:ln>
                <a:solidFill>
                  <a:schemeClr val="tx1"/>
                </a:solidFill>
                <a:effectLst/>
                <a:latin typeface="Arial" panose="020B0604020202020204" pitchFamily="34" charset="0"/>
              </a:rPr>
              <a:t>: Sets the value of a field in a document.</a:t>
            </a:r>
          </a:p>
          <a:p>
            <a:pPr marL="457200" marR="0" lvl="1" indent="0" algn="l" defTabSz="914400" rtl="0" eaLnBrk="0" fontAlgn="base" latinLnBrk="0" hangingPunct="0">
              <a:lnSpc>
                <a:spcPct val="15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Example: </a:t>
            </a:r>
            <a:r>
              <a:rPr kumimoji="0" lang="en-US" altLang="en-US" sz="1000" b="0" i="0" u="none" strike="noStrike" cap="none" normalizeH="0" baseline="0" dirty="0">
                <a:ln>
                  <a:noFill/>
                </a:ln>
                <a:solidFill>
                  <a:srgbClr val="FF0000"/>
                </a:solidFill>
                <a:effectLst/>
                <a:latin typeface="Arial Unicode MS"/>
              </a:rPr>
              <a:t>{ $set: { age: 30 } }</a:t>
            </a:r>
            <a:endParaRPr kumimoji="0" lang="en-US" altLang="en-US" sz="800" b="0" i="0" u="none" strike="noStrike" cap="none" normalizeH="0" baseline="0" dirty="0">
              <a:ln>
                <a:noFill/>
              </a:ln>
              <a:solidFill>
                <a:srgbClr val="FF0000"/>
              </a:solidFill>
              <a:effectLst/>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$unset</a:t>
            </a:r>
            <a:r>
              <a:rPr kumimoji="0" lang="en-US" altLang="en-US" sz="1800" b="0" i="0" u="none" strike="noStrike" cap="none" normalizeH="0" baseline="0" dirty="0">
                <a:ln>
                  <a:noFill/>
                </a:ln>
                <a:solidFill>
                  <a:schemeClr val="tx1"/>
                </a:solidFill>
                <a:effectLst/>
                <a:latin typeface="Arial" panose="020B0604020202020204" pitchFamily="34" charset="0"/>
              </a:rPr>
              <a:t>: Removes the specified field from a document.</a:t>
            </a:r>
          </a:p>
          <a:p>
            <a:pPr marL="457200" marR="0" lvl="1" indent="0" algn="l" defTabSz="914400" rtl="0" eaLnBrk="0" fontAlgn="base" latinLnBrk="0" hangingPunct="0">
              <a:lnSpc>
                <a:spcPct val="15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Example: </a:t>
            </a:r>
            <a:r>
              <a:rPr kumimoji="0" lang="en-US" altLang="en-US" sz="1000" b="0" i="0" u="none" strike="noStrike" cap="none" normalizeH="0" baseline="0" dirty="0">
                <a:ln>
                  <a:noFill/>
                </a:ln>
                <a:solidFill>
                  <a:srgbClr val="FF0000"/>
                </a:solidFill>
                <a:effectLst/>
                <a:latin typeface="Arial Unicode MS"/>
              </a:rPr>
              <a:t>{ $unset: { age: "" } }</a:t>
            </a:r>
            <a:endParaRPr kumimoji="0" lang="en-US" altLang="en-US" sz="800" b="0" i="0" u="none" strike="noStrike" cap="none" normalizeH="0" baseline="0" dirty="0">
              <a:ln>
                <a:noFill/>
              </a:ln>
              <a:solidFill>
                <a:srgbClr val="FF0000"/>
              </a:solidFill>
              <a:effectLst/>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1800" b="1" i="0" u="none" strike="noStrike" cap="none" normalizeH="0" baseline="0" dirty="0" err="1">
                <a:ln>
                  <a:noFill/>
                </a:ln>
                <a:solidFill>
                  <a:schemeClr val="tx1"/>
                </a:solidFill>
                <a:effectLst/>
                <a:latin typeface="Arial" panose="020B0604020202020204" pitchFamily="34" charset="0"/>
              </a:rPr>
              <a:t>inc</a:t>
            </a:r>
            <a:r>
              <a:rPr kumimoji="0" lang="en-US" altLang="en-US" sz="1800" b="0" i="0" u="none" strike="noStrike" cap="none" normalizeH="0" baseline="0" dirty="0">
                <a:ln>
                  <a:noFill/>
                </a:ln>
                <a:solidFill>
                  <a:schemeClr val="tx1"/>
                </a:solidFill>
                <a:effectLst/>
                <a:latin typeface="Arial" panose="020B0604020202020204" pitchFamily="34" charset="0"/>
              </a:rPr>
              <a:t>: Increments the value of a field by a specified amount.</a:t>
            </a:r>
          </a:p>
          <a:p>
            <a:pPr marL="457200" marR="0" lvl="1" indent="0" algn="l" defTabSz="914400" rtl="0" eaLnBrk="0" fontAlgn="base" latinLnBrk="0" hangingPunct="0">
              <a:lnSpc>
                <a:spcPct val="15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Example: </a:t>
            </a:r>
            <a:r>
              <a:rPr kumimoji="0" lang="en-US" altLang="en-US" sz="1000" b="0" i="0" u="none" strike="noStrike" cap="none" normalizeH="0" baseline="0" dirty="0">
                <a:ln>
                  <a:noFill/>
                </a:ln>
                <a:solidFill>
                  <a:srgbClr val="FF0000"/>
                </a:solidFill>
                <a:effectLst/>
                <a:latin typeface="Arial Unicode MS"/>
              </a:rPr>
              <a:t>{ $</a:t>
            </a:r>
            <a:r>
              <a:rPr kumimoji="0" lang="en-US" altLang="en-US" sz="1000" b="0" i="0" u="none" strike="noStrike" cap="none" normalizeH="0" baseline="0" dirty="0" err="1">
                <a:ln>
                  <a:noFill/>
                </a:ln>
                <a:solidFill>
                  <a:srgbClr val="FF0000"/>
                </a:solidFill>
                <a:effectLst/>
                <a:latin typeface="Arial Unicode MS"/>
              </a:rPr>
              <a:t>inc</a:t>
            </a:r>
            <a:r>
              <a:rPr kumimoji="0" lang="en-US" altLang="en-US" sz="1000" b="0" i="0" u="none" strike="noStrike" cap="none" normalizeH="0" baseline="0" dirty="0">
                <a:ln>
                  <a:noFill/>
                </a:ln>
                <a:solidFill>
                  <a:srgbClr val="FF0000"/>
                </a:solidFill>
                <a:effectLst/>
                <a:latin typeface="Arial Unicode MS"/>
              </a:rPr>
              <a:t>: { age: 1 } }</a:t>
            </a:r>
            <a:endParaRPr kumimoji="0" lang="en-US" altLang="en-US" sz="800" b="0" i="0" u="none" strike="noStrike" cap="none" normalizeH="0" baseline="0" dirty="0">
              <a:ln>
                <a:noFill/>
              </a:ln>
              <a:solidFill>
                <a:srgbClr val="FF0000"/>
              </a:solidFill>
              <a:effectLst/>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$push</a:t>
            </a:r>
            <a:r>
              <a:rPr kumimoji="0" lang="en-US" altLang="en-US" sz="1800" b="0" i="0" u="none" strike="noStrike" cap="none" normalizeH="0" baseline="0" dirty="0">
                <a:ln>
                  <a:noFill/>
                </a:ln>
                <a:solidFill>
                  <a:schemeClr val="tx1"/>
                </a:solidFill>
                <a:effectLst/>
                <a:latin typeface="Arial" panose="020B0604020202020204" pitchFamily="34" charset="0"/>
              </a:rPr>
              <a:t>: Adds an item to an array.</a:t>
            </a:r>
          </a:p>
          <a:p>
            <a:pPr marL="457200" marR="0" lvl="1" indent="0" algn="l" defTabSz="914400" rtl="0" eaLnBrk="0" fontAlgn="base" latinLnBrk="0" hangingPunct="0">
              <a:lnSpc>
                <a:spcPct val="15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Example: </a:t>
            </a:r>
            <a:r>
              <a:rPr kumimoji="0" lang="en-US" altLang="en-US" sz="1000" b="0" i="0" u="none" strike="noStrike" cap="none" normalizeH="0" baseline="0" dirty="0">
                <a:ln>
                  <a:noFill/>
                </a:ln>
                <a:solidFill>
                  <a:srgbClr val="FF0000"/>
                </a:solidFill>
                <a:effectLst/>
                <a:latin typeface="Arial Unicode MS"/>
              </a:rPr>
              <a:t>{ $push: { tags: "blue" } }</a:t>
            </a:r>
            <a:endParaRPr kumimoji="0" lang="en-US" altLang="en-US" sz="800" b="0" i="0" u="none" strike="noStrike" cap="none" normalizeH="0" baseline="0" dirty="0">
              <a:ln>
                <a:noFill/>
              </a:ln>
              <a:solidFill>
                <a:srgbClr val="FF0000"/>
              </a:solidFill>
              <a:effectLst/>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$pull</a:t>
            </a:r>
            <a:r>
              <a:rPr kumimoji="0" lang="en-US" altLang="en-US" sz="1800" b="0" i="0" u="none" strike="noStrike" cap="none" normalizeH="0" baseline="0" dirty="0">
                <a:ln>
                  <a:noFill/>
                </a:ln>
                <a:solidFill>
                  <a:schemeClr val="tx1"/>
                </a:solidFill>
                <a:effectLst/>
                <a:latin typeface="Arial" panose="020B0604020202020204" pitchFamily="34" charset="0"/>
              </a:rPr>
              <a:t>: Removes all instances of a value from an array.</a:t>
            </a:r>
          </a:p>
          <a:p>
            <a:pPr marL="457200" marR="0" lvl="1" indent="0" algn="l" defTabSz="914400" rtl="0" eaLnBrk="0" fontAlgn="base" latinLnBrk="0" hangingPunct="0">
              <a:lnSpc>
                <a:spcPct val="15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Example: </a:t>
            </a:r>
            <a:r>
              <a:rPr kumimoji="0" lang="en-US" altLang="en-US" sz="1000" b="0" i="0" u="none" strike="noStrike" cap="none" normalizeH="0" baseline="0" dirty="0">
                <a:ln>
                  <a:noFill/>
                </a:ln>
                <a:solidFill>
                  <a:srgbClr val="FF0000"/>
                </a:solidFill>
                <a:effectLst/>
                <a:latin typeface="Arial Unicode MS"/>
              </a:rPr>
              <a:t>{ $pull: { tags: "blue" } }</a:t>
            </a:r>
            <a:endParaRPr kumimoji="0" lang="en-US" altLang="en-US" sz="800" b="0" i="0" u="none" strike="noStrike" cap="none" normalizeH="0" baseline="0" dirty="0">
              <a:ln>
                <a:noFill/>
              </a:ln>
              <a:solidFill>
                <a:srgbClr val="FF0000"/>
              </a:solidFill>
              <a:effectLst/>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1800" b="1" i="0" u="none" strike="noStrike" cap="none" normalizeH="0" baseline="0" dirty="0" err="1">
                <a:ln>
                  <a:noFill/>
                </a:ln>
                <a:solidFill>
                  <a:schemeClr val="tx1"/>
                </a:solidFill>
                <a:effectLst/>
                <a:latin typeface="Arial" panose="020B0604020202020204" pitchFamily="34" charset="0"/>
              </a:rPr>
              <a:t>addToSet</a:t>
            </a:r>
            <a:r>
              <a:rPr kumimoji="0" lang="en-US" altLang="en-US" sz="1800" b="0" i="0" u="none" strike="noStrike" cap="none" normalizeH="0" baseline="0" dirty="0">
                <a:ln>
                  <a:noFill/>
                </a:ln>
                <a:solidFill>
                  <a:schemeClr val="tx1"/>
                </a:solidFill>
                <a:effectLst/>
                <a:latin typeface="Arial" panose="020B0604020202020204" pitchFamily="34" charset="0"/>
              </a:rPr>
              <a:t>: Adds an item to an array only if it does not already exist.</a:t>
            </a:r>
          </a:p>
          <a:p>
            <a:pPr marL="457200" marR="0" lvl="1" indent="0" algn="l" defTabSz="914400" rtl="0" eaLnBrk="0" fontAlgn="base" latinLnBrk="0" hangingPunct="0">
              <a:lnSpc>
                <a:spcPct val="15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Example: </a:t>
            </a:r>
            <a:r>
              <a:rPr kumimoji="0" lang="en-US" altLang="en-US" sz="1000" b="0" i="0" u="none" strike="noStrike" cap="none" normalizeH="0" baseline="0" dirty="0">
                <a:ln>
                  <a:noFill/>
                </a:ln>
                <a:solidFill>
                  <a:srgbClr val="FF0000"/>
                </a:solidFill>
                <a:effectLst/>
                <a:latin typeface="Arial Unicode MS"/>
              </a:rPr>
              <a:t>{ $</a:t>
            </a:r>
            <a:r>
              <a:rPr kumimoji="0" lang="en-US" altLang="en-US" sz="1000" b="0" i="0" u="none" strike="noStrike" cap="none" normalizeH="0" baseline="0" dirty="0" err="1">
                <a:ln>
                  <a:noFill/>
                </a:ln>
                <a:solidFill>
                  <a:srgbClr val="FF0000"/>
                </a:solidFill>
                <a:effectLst/>
                <a:latin typeface="Arial Unicode MS"/>
              </a:rPr>
              <a:t>addToSet</a:t>
            </a:r>
            <a:r>
              <a:rPr kumimoji="0" lang="en-US" altLang="en-US" sz="1000" b="0" i="0" u="none" strike="noStrike" cap="none" normalizeH="0" baseline="0" dirty="0">
                <a:ln>
                  <a:noFill/>
                </a:ln>
                <a:solidFill>
                  <a:srgbClr val="FF0000"/>
                </a:solidFill>
                <a:effectLst/>
                <a:latin typeface="Arial Unicode MS"/>
              </a:rPr>
              <a:t>: { tags: "green" } }</a:t>
            </a:r>
            <a:endParaRPr kumimoji="0" lang="en-US" altLang="en-US" sz="800" b="0" i="0" u="none" strike="noStrike" cap="none" normalizeH="0" baseline="0" dirty="0">
              <a:ln>
                <a:noFill/>
              </a:ln>
              <a:solidFill>
                <a:srgbClr val="FF0000"/>
              </a:solidFill>
              <a:effectLst/>
            </a:endParaRPr>
          </a:p>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3" name="Picture 2">
            <a:extLst>
              <a:ext uri="{FF2B5EF4-FFF2-40B4-BE49-F238E27FC236}">
                <a16:creationId xmlns:a16="http://schemas.microsoft.com/office/drawing/2014/main" id="{1DE0574A-18B4-86AD-7793-DE11FE32F3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77071" y="6116247"/>
            <a:ext cx="2188188" cy="5862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341504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91C334B-6111-55E3-3C30-A5F0C634EBA1}"/>
              </a:ext>
            </a:extLst>
          </p:cNvPr>
          <p:cNvSpPr>
            <a:spLocks noChangeArrowheads="1"/>
          </p:cNvSpPr>
          <p:nvPr/>
        </p:nvSpPr>
        <p:spPr bwMode="auto">
          <a:xfrm>
            <a:off x="857839" y="703749"/>
            <a:ext cx="8267307" cy="46115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1" i="0" u="none" strike="noStrike" cap="none" normalizeH="0" baseline="0" dirty="0">
                <a:ln>
                  <a:noFill/>
                </a:ln>
                <a:solidFill>
                  <a:srgbClr val="FF0000"/>
                </a:solidFill>
                <a:effectLst/>
                <a:latin typeface="Arial" panose="020B0604020202020204" pitchFamily="34" charset="0"/>
              </a:rPr>
              <a:t>Aggregation Operators</a:t>
            </a:r>
          </a:p>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en-US" b="1" i="0" u="none" strike="noStrike" cap="none" normalizeH="0" baseline="0" dirty="0">
              <a:ln>
                <a:noFill/>
              </a:ln>
              <a:solidFill>
                <a:srgbClr val="FF0000"/>
              </a:solidFill>
              <a:effectLst/>
              <a:latin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$sum</a:t>
            </a:r>
            <a:r>
              <a:rPr kumimoji="0" lang="en-US" altLang="en-US" sz="1800" b="0" i="0" u="none" strike="noStrike" cap="none" normalizeH="0" baseline="0" dirty="0">
                <a:ln>
                  <a:noFill/>
                </a:ln>
                <a:solidFill>
                  <a:schemeClr val="tx1"/>
                </a:solidFill>
                <a:effectLst/>
                <a:latin typeface="Arial" panose="020B0604020202020204" pitchFamily="34" charset="0"/>
              </a:rPr>
              <a:t>: Returns the sum of numeric values.</a:t>
            </a:r>
          </a:p>
          <a:p>
            <a:pPr marL="457200" marR="0" lvl="1" indent="0" algn="l" defTabSz="914400" rtl="0" eaLnBrk="0" fontAlgn="base" latinLnBrk="0" hangingPunct="0">
              <a:lnSpc>
                <a:spcPct val="15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Example: </a:t>
            </a:r>
            <a:r>
              <a:rPr kumimoji="0" lang="en-US" altLang="en-US" sz="1000" b="0" i="0" u="none" strike="noStrike" cap="none" normalizeH="0" baseline="0" dirty="0">
                <a:ln>
                  <a:noFill/>
                </a:ln>
                <a:solidFill>
                  <a:srgbClr val="FF0000"/>
                </a:solidFill>
                <a:effectLst/>
                <a:latin typeface="Arial Unicode MS"/>
              </a:rPr>
              <a:t>{ $group: { _id: "$category", total: { $sum: "$amount" } } }</a:t>
            </a:r>
            <a:endParaRPr kumimoji="0" lang="en-US" altLang="en-US" sz="800" b="0" i="0" u="none" strike="noStrike" cap="none" normalizeH="0" baseline="0" dirty="0">
              <a:ln>
                <a:noFill/>
              </a:ln>
              <a:solidFill>
                <a:srgbClr val="FF0000"/>
              </a:solidFill>
              <a:effectLst/>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$avg</a:t>
            </a:r>
            <a:r>
              <a:rPr kumimoji="0" lang="en-US" altLang="en-US" sz="1800" b="0" i="0" u="none" strike="noStrike" cap="none" normalizeH="0" baseline="0" dirty="0">
                <a:ln>
                  <a:noFill/>
                </a:ln>
                <a:solidFill>
                  <a:schemeClr val="tx1"/>
                </a:solidFill>
                <a:effectLst/>
                <a:latin typeface="Arial" panose="020B0604020202020204" pitchFamily="34" charset="0"/>
              </a:rPr>
              <a:t>: Returns the average of numeric values.</a:t>
            </a:r>
          </a:p>
          <a:p>
            <a:pPr marL="457200" marR="0" lvl="1" indent="0" algn="l" defTabSz="914400" rtl="0" eaLnBrk="0" fontAlgn="base" latinLnBrk="0" hangingPunct="0">
              <a:lnSpc>
                <a:spcPct val="15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Example: </a:t>
            </a:r>
            <a:r>
              <a:rPr kumimoji="0" lang="en-US" altLang="en-US" sz="1000" b="0" i="0" u="none" strike="noStrike" cap="none" normalizeH="0" baseline="0" dirty="0">
                <a:ln>
                  <a:noFill/>
                </a:ln>
                <a:solidFill>
                  <a:srgbClr val="FF0000"/>
                </a:solidFill>
                <a:effectLst/>
                <a:latin typeface="Arial Unicode MS"/>
              </a:rPr>
              <a:t>{ $group: { _id: null, </a:t>
            </a:r>
            <a:r>
              <a:rPr kumimoji="0" lang="en-US" altLang="en-US" sz="1000" b="0" i="0" u="none" strike="noStrike" cap="none" normalizeH="0" baseline="0" dirty="0" err="1">
                <a:ln>
                  <a:noFill/>
                </a:ln>
                <a:solidFill>
                  <a:srgbClr val="FF0000"/>
                </a:solidFill>
                <a:effectLst/>
                <a:latin typeface="Arial Unicode MS"/>
              </a:rPr>
              <a:t>avgAge</a:t>
            </a:r>
            <a:r>
              <a:rPr kumimoji="0" lang="en-US" altLang="en-US" sz="1000" b="0" i="0" u="none" strike="noStrike" cap="none" normalizeH="0" baseline="0" dirty="0">
                <a:ln>
                  <a:noFill/>
                </a:ln>
                <a:solidFill>
                  <a:srgbClr val="FF0000"/>
                </a:solidFill>
                <a:effectLst/>
                <a:latin typeface="Arial Unicode MS"/>
              </a:rPr>
              <a:t>: { $avg: "$age" } } }</a:t>
            </a:r>
            <a:endParaRPr kumimoji="0" lang="en-US" altLang="en-US" sz="800" b="0" i="0" u="none" strike="noStrike" cap="none" normalizeH="0" baseline="0" dirty="0">
              <a:ln>
                <a:noFill/>
              </a:ln>
              <a:solidFill>
                <a:srgbClr val="FF0000"/>
              </a:solidFill>
              <a:effectLst/>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$min</a:t>
            </a:r>
            <a:r>
              <a:rPr kumimoji="0" lang="en-US" altLang="en-US" sz="1800" b="0" i="0" u="none" strike="noStrike" cap="none" normalizeH="0" baseline="0" dirty="0">
                <a:ln>
                  <a:noFill/>
                </a:ln>
                <a:solidFill>
                  <a:schemeClr val="tx1"/>
                </a:solidFill>
                <a:effectLst/>
                <a:latin typeface="Arial" panose="020B0604020202020204" pitchFamily="34" charset="0"/>
              </a:rPr>
              <a:t>: Returns the minimum value.</a:t>
            </a:r>
          </a:p>
          <a:p>
            <a:pPr marL="457200" marR="0" lvl="1" indent="0" algn="l" defTabSz="914400" rtl="0" eaLnBrk="0" fontAlgn="base" latinLnBrk="0" hangingPunct="0">
              <a:lnSpc>
                <a:spcPct val="15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Example: </a:t>
            </a:r>
            <a:r>
              <a:rPr kumimoji="0" lang="en-US" altLang="en-US" sz="1000" b="0" i="0" u="none" strike="noStrike" cap="none" normalizeH="0" baseline="0" dirty="0">
                <a:ln>
                  <a:noFill/>
                </a:ln>
                <a:solidFill>
                  <a:srgbClr val="FF0000"/>
                </a:solidFill>
                <a:effectLst/>
                <a:latin typeface="Arial Unicode MS"/>
              </a:rPr>
              <a:t>{ $group: { _id: null, </a:t>
            </a:r>
            <a:r>
              <a:rPr kumimoji="0" lang="en-US" altLang="en-US" sz="1000" b="0" i="0" u="none" strike="noStrike" cap="none" normalizeH="0" baseline="0" dirty="0" err="1">
                <a:ln>
                  <a:noFill/>
                </a:ln>
                <a:solidFill>
                  <a:srgbClr val="FF0000"/>
                </a:solidFill>
                <a:effectLst/>
                <a:latin typeface="Arial Unicode MS"/>
              </a:rPr>
              <a:t>minAge</a:t>
            </a:r>
            <a:r>
              <a:rPr kumimoji="0" lang="en-US" altLang="en-US" sz="1000" b="0" i="0" u="none" strike="noStrike" cap="none" normalizeH="0" baseline="0" dirty="0">
                <a:ln>
                  <a:noFill/>
                </a:ln>
                <a:solidFill>
                  <a:srgbClr val="FF0000"/>
                </a:solidFill>
                <a:effectLst/>
                <a:latin typeface="Arial Unicode MS"/>
              </a:rPr>
              <a:t>: { $min: "$age" } } }</a:t>
            </a:r>
            <a:endParaRPr kumimoji="0" lang="en-US" altLang="en-US" sz="800" b="0" i="0" u="none" strike="noStrike" cap="none" normalizeH="0" baseline="0" dirty="0">
              <a:ln>
                <a:noFill/>
              </a:ln>
              <a:solidFill>
                <a:srgbClr val="FF0000"/>
              </a:solidFill>
              <a:effectLst/>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$max</a:t>
            </a:r>
            <a:r>
              <a:rPr kumimoji="0" lang="en-US" altLang="en-US" sz="1800" b="0" i="0" u="none" strike="noStrike" cap="none" normalizeH="0" baseline="0" dirty="0">
                <a:ln>
                  <a:noFill/>
                </a:ln>
                <a:solidFill>
                  <a:schemeClr val="tx1"/>
                </a:solidFill>
                <a:effectLst/>
                <a:latin typeface="Arial" panose="020B0604020202020204" pitchFamily="34" charset="0"/>
              </a:rPr>
              <a:t>: Returns the maximum value.</a:t>
            </a:r>
          </a:p>
          <a:p>
            <a:pPr marL="457200" marR="0" lvl="1" indent="0" algn="l" defTabSz="914400" rtl="0" eaLnBrk="0" fontAlgn="base" latinLnBrk="0" hangingPunct="0">
              <a:lnSpc>
                <a:spcPct val="15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Example: </a:t>
            </a:r>
            <a:r>
              <a:rPr kumimoji="0" lang="en-US" altLang="en-US" sz="1000" b="0" i="0" u="none" strike="noStrike" cap="none" normalizeH="0" baseline="0" dirty="0">
                <a:ln>
                  <a:noFill/>
                </a:ln>
                <a:solidFill>
                  <a:srgbClr val="FF0000"/>
                </a:solidFill>
                <a:effectLst/>
                <a:latin typeface="Arial Unicode MS"/>
              </a:rPr>
              <a:t>{ $group: { _id: null, </a:t>
            </a:r>
            <a:r>
              <a:rPr kumimoji="0" lang="en-US" altLang="en-US" sz="1000" b="0" i="0" u="none" strike="noStrike" cap="none" normalizeH="0" baseline="0" dirty="0" err="1">
                <a:ln>
                  <a:noFill/>
                </a:ln>
                <a:solidFill>
                  <a:srgbClr val="FF0000"/>
                </a:solidFill>
                <a:effectLst/>
                <a:latin typeface="Arial Unicode MS"/>
              </a:rPr>
              <a:t>maxAge</a:t>
            </a:r>
            <a:r>
              <a:rPr kumimoji="0" lang="en-US" altLang="en-US" sz="1000" b="0" i="0" u="none" strike="noStrike" cap="none" normalizeH="0" baseline="0" dirty="0">
                <a:ln>
                  <a:noFill/>
                </a:ln>
                <a:solidFill>
                  <a:srgbClr val="FF0000"/>
                </a:solidFill>
                <a:effectLst/>
                <a:latin typeface="Arial Unicode MS"/>
              </a:rPr>
              <a:t>: { $max: "$age" } } }</a:t>
            </a:r>
            <a:endParaRPr kumimoji="0" lang="en-US" altLang="en-US" sz="800" b="0" i="0" u="none" strike="noStrike" cap="none" normalizeH="0" baseline="0" dirty="0">
              <a:ln>
                <a:noFill/>
              </a:ln>
              <a:solidFill>
                <a:srgbClr val="FF0000"/>
              </a:solidFill>
              <a:effectLst/>
            </a:endParaRPr>
          </a:p>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3" name="Picture 2">
            <a:extLst>
              <a:ext uri="{FF2B5EF4-FFF2-40B4-BE49-F238E27FC236}">
                <a16:creationId xmlns:a16="http://schemas.microsoft.com/office/drawing/2014/main" id="{56457722-5471-BD0B-2C7B-7C66F2EF5A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77071" y="6116247"/>
            <a:ext cx="2188188" cy="5862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623884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25F54250-697C-1A62-5280-A30DFB90F9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77071" y="6116247"/>
            <a:ext cx="2188188" cy="586212"/>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1">
            <a:extLst>
              <a:ext uri="{FF2B5EF4-FFF2-40B4-BE49-F238E27FC236}">
                <a16:creationId xmlns:a16="http://schemas.microsoft.com/office/drawing/2014/main" id="{24799FB9-087A-53FA-FB9C-77996034D4E5}"/>
              </a:ext>
            </a:extLst>
          </p:cNvPr>
          <p:cNvSpPr>
            <a:spLocks noChangeArrowheads="1"/>
          </p:cNvSpPr>
          <p:nvPr/>
        </p:nvSpPr>
        <p:spPr bwMode="auto">
          <a:xfrm>
            <a:off x="435693" y="134428"/>
            <a:ext cx="10435472" cy="161110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63480" rIns="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Segoe UI" panose="020B0502040204020203" pitchFamily="34" charset="0"/>
                <a:cs typeface="Segoe UI" panose="020B0502040204020203" pitchFamily="34" charset="0"/>
              </a:rPr>
              <a:t>Update Document</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Verdana" panose="020B0604030504040204" pitchFamily="34" charset="0"/>
              </a:rPr>
              <a:t>To update an existing document we can use the </a:t>
            </a:r>
            <a:r>
              <a:rPr kumimoji="0" lang="en-US" altLang="en-US" sz="1400" b="0" i="0" u="none" strike="noStrike" cap="none" normalizeH="0" baseline="0" dirty="0" err="1">
                <a:ln>
                  <a:noFill/>
                </a:ln>
                <a:solidFill>
                  <a:srgbClr val="DC143C"/>
                </a:solidFill>
                <a:effectLst/>
                <a:latin typeface="Consolas" panose="020B0609020204030204" pitchFamily="49" charset="0"/>
              </a:rPr>
              <a:t>updateOne</a:t>
            </a:r>
            <a:r>
              <a:rPr kumimoji="0" lang="en-US" altLang="en-US" sz="1400" b="0" i="0" u="none" strike="noStrike" cap="none" normalizeH="0" baseline="0" dirty="0">
                <a:ln>
                  <a:noFill/>
                </a:ln>
                <a:solidFill>
                  <a:srgbClr val="DC143C"/>
                </a:solidFill>
                <a:effectLst/>
                <a:latin typeface="Consolas" panose="020B0609020204030204" pitchFamily="49" charset="0"/>
              </a:rPr>
              <a:t>()</a:t>
            </a:r>
            <a:r>
              <a:rPr kumimoji="0" lang="en-US" altLang="en-US" sz="1400" b="0" i="0" u="none" strike="noStrike" cap="none" normalizeH="0" baseline="0" dirty="0">
                <a:ln>
                  <a:noFill/>
                </a:ln>
                <a:solidFill>
                  <a:srgbClr val="000000"/>
                </a:solidFill>
                <a:effectLst/>
                <a:latin typeface="Verdana" panose="020B0604030504040204" pitchFamily="34" charset="0"/>
              </a:rPr>
              <a:t> or </a:t>
            </a:r>
            <a:r>
              <a:rPr kumimoji="0" lang="en-US" altLang="en-US" sz="1400" b="0" i="0" u="none" strike="noStrike" cap="none" normalizeH="0" baseline="0" dirty="0" err="1">
                <a:ln>
                  <a:noFill/>
                </a:ln>
                <a:solidFill>
                  <a:srgbClr val="DC143C"/>
                </a:solidFill>
                <a:effectLst/>
                <a:latin typeface="Consolas" panose="020B0609020204030204" pitchFamily="49" charset="0"/>
              </a:rPr>
              <a:t>updateMany</a:t>
            </a:r>
            <a:r>
              <a:rPr kumimoji="0" lang="en-US" altLang="en-US" sz="1400" b="0" i="0" u="none" strike="noStrike" cap="none" normalizeH="0" baseline="0" dirty="0">
                <a:ln>
                  <a:noFill/>
                </a:ln>
                <a:solidFill>
                  <a:srgbClr val="DC143C"/>
                </a:solidFill>
                <a:effectLst/>
                <a:latin typeface="Consolas" panose="020B0609020204030204" pitchFamily="49" charset="0"/>
              </a:rPr>
              <a:t>()</a:t>
            </a:r>
            <a:r>
              <a:rPr kumimoji="0" lang="en-US" altLang="en-US" sz="1400" b="0" i="0" u="none" strike="noStrike" cap="none" normalizeH="0" baseline="0" dirty="0">
                <a:ln>
                  <a:noFill/>
                </a:ln>
                <a:solidFill>
                  <a:srgbClr val="000000"/>
                </a:solidFill>
                <a:effectLst/>
                <a:latin typeface="Verdana" panose="020B0604030504040204" pitchFamily="34" charset="0"/>
              </a:rPr>
              <a:t> methods.</a:t>
            </a:r>
            <a:endParaRPr kumimoji="0" lang="en-US" altLang="en-US"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Verdana" panose="020B0604030504040204" pitchFamily="34" charset="0"/>
              </a:rPr>
              <a:t>The first parameter is a query object to define which document or documents should be updated.</a:t>
            </a:r>
            <a:endParaRPr kumimoji="0" lang="en-US" altLang="en-US"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Verdana" panose="020B0604030504040204" pitchFamily="34" charset="0"/>
              </a:rPr>
              <a:t>The second parameter is an object defining the updated data.</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
        <p:nvSpPr>
          <p:cNvPr id="4" name="Rectangle 2">
            <a:extLst>
              <a:ext uri="{FF2B5EF4-FFF2-40B4-BE49-F238E27FC236}">
                <a16:creationId xmlns:a16="http://schemas.microsoft.com/office/drawing/2014/main" id="{3196A562-D8EC-6046-8F75-038F4E34902A}"/>
              </a:ext>
            </a:extLst>
          </p:cNvPr>
          <p:cNvSpPr>
            <a:spLocks noChangeArrowheads="1"/>
          </p:cNvSpPr>
          <p:nvPr/>
        </p:nvSpPr>
        <p:spPr bwMode="auto">
          <a:xfrm>
            <a:off x="435693" y="1998979"/>
            <a:ext cx="9916999" cy="128794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63480" rIns="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400" b="0" i="0" u="none" strike="noStrike" cap="none" normalizeH="0" baseline="0" dirty="0" err="1">
                <a:ln>
                  <a:noFill/>
                </a:ln>
                <a:solidFill>
                  <a:srgbClr val="DC143C"/>
                </a:solidFill>
                <a:effectLst/>
                <a:latin typeface="Consolas" panose="020B0609020204030204" pitchFamily="49" charset="0"/>
                <a:cs typeface="Segoe UI" panose="020B0502040204020203" pitchFamily="34" charset="0"/>
              </a:rPr>
              <a:t>updateOne</a:t>
            </a:r>
            <a:r>
              <a:rPr kumimoji="0" lang="en-US" altLang="en-US" sz="2400" b="0" i="0" u="none" strike="noStrike" cap="none" normalizeH="0" baseline="0" dirty="0">
                <a:ln>
                  <a:noFill/>
                </a:ln>
                <a:solidFill>
                  <a:srgbClr val="DC143C"/>
                </a:solidFill>
                <a:effectLst/>
                <a:latin typeface="Consolas" panose="020B0609020204030204" pitchFamily="49" charset="0"/>
                <a:cs typeface="Segoe UI" panose="020B0502040204020203" pitchFamily="34" charset="0"/>
              </a:rPr>
              <a:t>()</a:t>
            </a:r>
            <a:endParaRPr kumimoji="0" lang="en-US" altLang="en-US" sz="2400" b="0" i="0" u="none" strike="noStrike" cap="none" normalizeH="0" baseline="0" dirty="0">
              <a:ln>
                <a:noFill/>
              </a:ln>
              <a:solidFill>
                <a:srgbClr val="000000"/>
              </a:solidFill>
              <a:effectLst/>
              <a:latin typeface="Segoe UI" panose="020B0502040204020203" pitchFamily="34" charset="0"/>
              <a:cs typeface="Segoe UI" panose="020B0502040204020203" pitchFamily="34"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Verdana" panose="020B0604030504040204" pitchFamily="34" charset="0"/>
              </a:rPr>
              <a:t>The </a:t>
            </a:r>
            <a:r>
              <a:rPr kumimoji="0" lang="en-US" altLang="en-US" sz="1400" b="0" i="0" u="none" strike="noStrike" cap="none" normalizeH="0" baseline="0" dirty="0" err="1">
                <a:ln>
                  <a:noFill/>
                </a:ln>
                <a:solidFill>
                  <a:srgbClr val="DC143C"/>
                </a:solidFill>
                <a:effectLst/>
                <a:latin typeface="Consolas" panose="020B0609020204030204" pitchFamily="49" charset="0"/>
              </a:rPr>
              <a:t>updateOne</a:t>
            </a:r>
            <a:r>
              <a:rPr kumimoji="0" lang="en-US" altLang="en-US" sz="1400" b="0" i="0" u="none" strike="noStrike" cap="none" normalizeH="0" baseline="0" dirty="0">
                <a:ln>
                  <a:noFill/>
                </a:ln>
                <a:solidFill>
                  <a:srgbClr val="DC143C"/>
                </a:solidFill>
                <a:effectLst/>
                <a:latin typeface="Consolas" panose="020B0609020204030204" pitchFamily="49" charset="0"/>
              </a:rPr>
              <a:t>()</a:t>
            </a:r>
            <a:r>
              <a:rPr kumimoji="0" lang="en-US" altLang="en-US" sz="1400" b="0" i="0" u="none" strike="noStrike" cap="none" normalizeH="0" baseline="0" dirty="0">
                <a:ln>
                  <a:noFill/>
                </a:ln>
                <a:solidFill>
                  <a:srgbClr val="000000"/>
                </a:solidFill>
                <a:effectLst/>
                <a:latin typeface="Verdana" panose="020B0604030504040204" pitchFamily="34" charset="0"/>
              </a:rPr>
              <a:t> method will update the first document that is found matching the provided query.</a:t>
            </a:r>
            <a:endParaRPr kumimoji="0" lang="en-US" altLang="en-US"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Verdana" panose="020B0604030504040204" pitchFamily="34" charset="0"/>
              </a:rPr>
              <a:t>Let's see what the "like" count for the post with the title of "Post Title 1":</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
        <p:nvSpPr>
          <p:cNvPr id="6" name="Rectangle 4">
            <a:extLst>
              <a:ext uri="{FF2B5EF4-FFF2-40B4-BE49-F238E27FC236}">
                <a16:creationId xmlns:a16="http://schemas.microsoft.com/office/drawing/2014/main" id="{C8917290-239D-22A3-6235-14FD61A01C8F}"/>
              </a:ext>
            </a:extLst>
          </p:cNvPr>
          <p:cNvSpPr>
            <a:spLocks noChangeArrowheads="1"/>
          </p:cNvSpPr>
          <p:nvPr/>
        </p:nvSpPr>
        <p:spPr bwMode="auto">
          <a:xfrm>
            <a:off x="435693" y="3979641"/>
            <a:ext cx="9040307" cy="144388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58700" rIns="0" bIns="15870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Verdana" panose="020B0604030504040204" pitchFamily="34" charset="0"/>
              </a:rPr>
              <a:t>Now let's update the "likes" on this post to 2. To do this, we need to use the </a:t>
            </a:r>
            <a:r>
              <a:rPr kumimoji="0" lang="en-US" altLang="en-US" sz="1400" b="0" i="0" u="none" strike="noStrike" cap="none" normalizeH="0" baseline="0" dirty="0">
                <a:ln>
                  <a:noFill/>
                </a:ln>
                <a:solidFill>
                  <a:srgbClr val="DC143C"/>
                </a:solidFill>
                <a:effectLst/>
                <a:latin typeface="Consolas" panose="020B0609020204030204" pitchFamily="49" charset="0"/>
              </a:rPr>
              <a:t>$set</a:t>
            </a:r>
            <a:r>
              <a:rPr kumimoji="0" lang="en-US" altLang="en-US" sz="1400" b="0" i="0" u="none" strike="noStrike" cap="none" normalizeH="0" baseline="0" dirty="0">
                <a:ln>
                  <a:noFill/>
                </a:ln>
                <a:solidFill>
                  <a:srgbClr val="000000"/>
                </a:solidFill>
                <a:effectLst/>
                <a:latin typeface="Verdana" panose="020B0604030504040204" pitchFamily="34" charset="0"/>
              </a:rPr>
              <a:t> operator.</a:t>
            </a:r>
            <a:endParaRPr kumimoji="0" lang="en-US" altLang="en-US"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rgbClr val="000000"/>
              </a:solidFill>
              <a:effectLst/>
              <a:latin typeface="Segoe UI" panose="020B0502040204020203" pitchFamily="34" charset="0"/>
              <a:cs typeface="Segoe U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Segoe UI" panose="020B0502040204020203" pitchFamily="34" charset="0"/>
                <a:cs typeface="Segoe UI" panose="020B0502040204020203" pitchFamily="34" charset="0"/>
              </a:rPr>
              <a:t>Example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err="1">
                <a:ln>
                  <a:noFill/>
                </a:ln>
                <a:solidFill>
                  <a:srgbClr val="000000"/>
                </a:solidFill>
                <a:effectLst/>
                <a:latin typeface="Consolas" panose="020B0609020204030204" pitchFamily="49" charset="0"/>
              </a:rPr>
              <a:t>db</a:t>
            </a:r>
            <a:r>
              <a:rPr kumimoji="0" lang="en-US" altLang="en-US" sz="1100" b="0" i="0" u="none" strike="noStrike" cap="none" normalizeH="0" baseline="0" dirty="0" err="1">
                <a:ln>
                  <a:noFill/>
                </a:ln>
                <a:solidFill>
                  <a:srgbClr val="999999"/>
                </a:solidFill>
                <a:effectLst/>
                <a:latin typeface="Consolas" panose="020B0609020204030204" pitchFamily="49" charset="0"/>
              </a:rPr>
              <a:t>.</a:t>
            </a:r>
            <a:r>
              <a:rPr kumimoji="0" lang="en-US" altLang="en-US" sz="1100" b="0" i="0" u="none" strike="noStrike" cap="none" normalizeH="0" baseline="0" dirty="0" err="1">
                <a:ln>
                  <a:noFill/>
                </a:ln>
                <a:solidFill>
                  <a:srgbClr val="000000"/>
                </a:solidFill>
                <a:effectLst/>
                <a:latin typeface="Consolas" panose="020B0609020204030204" pitchFamily="49" charset="0"/>
              </a:rPr>
              <a:t>posts</a:t>
            </a:r>
            <a:r>
              <a:rPr kumimoji="0" lang="en-US" altLang="en-US" sz="1100" b="0" i="0" u="none" strike="noStrike" cap="none" normalizeH="0" baseline="0" dirty="0" err="1">
                <a:ln>
                  <a:noFill/>
                </a:ln>
                <a:solidFill>
                  <a:srgbClr val="999999"/>
                </a:solidFill>
                <a:effectLst/>
                <a:latin typeface="Consolas" panose="020B0609020204030204" pitchFamily="49" charset="0"/>
              </a:rPr>
              <a:t>.</a:t>
            </a:r>
            <a:r>
              <a:rPr kumimoji="0" lang="en-US" altLang="en-US" sz="1100" b="0" i="0" u="none" strike="noStrike" cap="none" normalizeH="0" baseline="0" dirty="0" err="1">
                <a:ln>
                  <a:noFill/>
                </a:ln>
                <a:solidFill>
                  <a:srgbClr val="DD4A68"/>
                </a:solidFill>
                <a:effectLst/>
                <a:latin typeface="Consolas" panose="020B0609020204030204" pitchFamily="49" charset="0"/>
              </a:rPr>
              <a:t>updateOne</a:t>
            </a:r>
            <a:r>
              <a:rPr kumimoji="0" lang="en-US" altLang="en-US" sz="1100" b="0" i="0" u="none" strike="noStrike" cap="none" normalizeH="0" baseline="0" dirty="0">
                <a:ln>
                  <a:noFill/>
                </a:ln>
                <a:solidFill>
                  <a:srgbClr val="999999"/>
                </a:solidFill>
                <a:effectLst/>
                <a:latin typeface="Consolas" panose="020B0609020204030204" pitchFamily="49" charset="0"/>
              </a:rPr>
              <a:t>(</a:t>
            </a:r>
            <a:r>
              <a:rPr kumimoji="0" lang="en-US" altLang="en-US" sz="1100" b="0" i="0" u="none" strike="noStrike" cap="none" normalizeH="0" baseline="0" dirty="0">
                <a:ln>
                  <a:noFill/>
                </a:ln>
                <a:solidFill>
                  <a:srgbClr val="000000"/>
                </a:solidFill>
                <a:effectLst/>
                <a:latin typeface="Consolas" panose="020B0609020204030204" pitchFamily="49" charset="0"/>
              </a:rPr>
              <a:t> </a:t>
            </a:r>
            <a:r>
              <a:rPr kumimoji="0" lang="en-US" altLang="en-US" sz="1100" b="0" i="0" u="none" strike="noStrike" cap="none" normalizeH="0" baseline="0" dirty="0">
                <a:ln>
                  <a:noFill/>
                </a:ln>
                <a:solidFill>
                  <a:srgbClr val="999999"/>
                </a:solidFill>
                <a:effectLst/>
                <a:latin typeface="Consolas" panose="020B0609020204030204" pitchFamily="49" charset="0"/>
              </a:rPr>
              <a:t>{</a:t>
            </a:r>
            <a:r>
              <a:rPr kumimoji="0" lang="en-US" altLang="en-US" sz="1100" b="0" i="0" u="none" strike="noStrike" cap="none" normalizeH="0" baseline="0" dirty="0">
                <a:ln>
                  <a:noFill/>
                </a:ln>
                <a:solidFill>
                  <a:srgbClr val="000000"/>
                </a:solidFill>
                <a:effectLst/>
                <a:latin typeface="Consolas" panose="020B0609020204030204" pitchFamily="49" charset="0"/>
              </a:rPr>
              <a:t> </a:t>
            </a:r>
            <a:r>
              <a:rPr kumimoji="0" lang="en-US" altLang="en-US" sz="1100" b="0" i="0" u="none" strike="noStrike" cap="none" normalizeH="0" baseline="0" dirty="0">
                <a:ln>
                  <a:noFill/>
                </a:ln>
                <a:solidFill>
                  <a:srgbClr val="990055"/>
                </a:solidFill>
                <a:effectLst/>
                <a:latin typeface="Consolas" panose="020B0609020204030204" pitchFamily="49" charset="0"/>
              </a:rPr>
              <a:t>title</a:t>
            </a:r>
            <a:r>
              <a:rPr kumimoji="0" lang="en-US" altLang="en-US" sz="1100" b="0" i="0" u="none" strike="noStrike" cap="none" normalizeH="0" baseline="0" dirty="0">
                <a:ln>
                  <a:noFill/>
                </a:ln>
                <a:solidFill>
                  <a:srgbClr val="9A6E3A"/>
                </a:solidFill>
                <a:effectLst/>
                <a:latin typeface="Consolas" panose="020B0609020204030204" pitchFamily="49" charset="0"/>
              </a:rPr>
              <a:t>:</a:t>
            </a:r>
            <a:r>
              <a:rPr kumimoji="0" lang="en-US" altLang="en-US" sz="1100" b="0" i="0" u="none" strike="noStrike" cap="none" normalizeH="0" baseline="0" dirty="0">
                <a:ln>
                  <a:noFill/>
                </a:ln>
                <a:solidFill>
                  <a:srgbClr val="000000"/>
                </a:solidFill>
                <a:effectLst/>
                <a:latin typeface="Consolas" panose="020B0609020204030204" pitchFamily="49" charset="0"/>
              </a:rPr>
              <a:t> </a:t>
            </a:r>
            <a:r>
              <a:rPr kumimoji="0" lang="en-US" altLang="en-US" sz="1100" b="0" i="0" u="none" strike="noStrike" cap="none" normalizeH="0" baseline="0" dirty="0">
                <a:ln>
                  <a:noFill/>
                </a:ln>
                <a:solidFill>
                  <a:srgbClr val="669900"/>
                </a:solidFill>
                <a:effectLst/>
                <a:latin typeface="Consolas" panose="020B0609020204030204" pitchFamily="49" charset="0"/>
              </a:rPr>
              <a:t>"Post Title 1"</a:t>
            </a:r>
            <a:r>
              <a:rPr kumimoji="0" lang="en-US" altLang="en-US" sz="1100" b="0" i="0" u="none" strike="noStrike" cap="none" normalizeH="0" baseline="0" dirty="0">
                <a:ln>
                  <a:noFill/>
                </a:ln>
                <a:solidFill>
                  <a:srgbClr val="000000"/>
                </a:solidFill>
                <a:effectLst/>
                <a:latin typeface="Consolas" panose="020B0609020204030204" pitchFamily="49" charset="0"/>
              </a:rPr>
              <a:t> </a:t>
            </a:r>
            <a:r>
              <a:rPr kumimoji="0" lang="en-US" altLang="en-US" sz="1100" b="0" i="0" u="none" strike="noStrike" cap="none" normalizeH="0" baseline="0" dirty="0">
                <a:ln>
                  <a:noFill/>
                </a:ln>
                <a:solidFill>
                  <a:srgbClr val="999999"/>
                </a:solidFill>
                <a:effectLst/>
                <a:latin typeface="Consolas" panose="020B0609020204030204" pitchFamily="49" charset="0"/>
              </a:rPr>
              <a:t>},</a:t>
            </a:r>
            <a:r>
              <a:rPr kumimoji="0" lang="en-US" altLang="en-US" sz="1100" b="0" i="0" u="none" strike="noStrike" cap="none" normalizeH="0" baseline="0" dirty="0">
                <a:ln>
                  <a:noFill/>
                </a:ln>
                <a:solidFill>
                  <a:srgbClr val="000000"/>
                </a:solidFill>
                <a:effectLst/>
                <a:latin typeface="Consolas" panose="020B0609020204030204" pitchFamily="49" charset="0"/>
              </a:rPr>
              <a:t> </a:t>
            </a:r>
            <a:r>
              <a:rPr kumimoji="0" lang="en-US" altLang="en-US" sz="1100" b="0" i="0" u="none" strike="noStrike" cap="none" normalizeH="0" baseline="0" dirty="0">
                <a:ln>
                  <a:noFill/>
                </a:ln>
                <a:solidFill>
                  <a:srgbClr val="999999"/>
                </a:solidFill>
                <a:effectLst/>
                <a:latin typeface="Consolas" panose="020B0609020204030204" pitchFamily="49" charset="0"/>
              </a:rPr>
              <a:t>{</a:t>
            </a:r>
            <a:r>
              <a:rPr kumimoji="0" lang="en-US" altLang="en-US" sz="1100" b="0" i="0" u="none" strike="noStrike" cap="none" normalizeH="0" baseline="0" dirty="0">
                <a:ln>
                  <a:noFill/>
                </a:ln>
                <a:solidFill>
                  <a:srgbClr val="000000"/>
                </a:solidFill>
                <a:effectLst/>
                <a:latin typeface="Consolas" panose="020B0609020204030204" pitchFamily="49" charset="0"/>
              </a:rPr>
              <a:t> </a:t>
            </a:r>
            <a:r>
              <a:rPr kumimoji="0" lang="en-US" altLang="en-US" sz="1100" b="0" i="0" u="none" strike="noStrike" cap="none" normalizeH="0" baseline="0" dirty="0">
                <a:ln>
                  <a:noFill/>
                </a:ln>
                <a:solidFill>
                  <a:srgbClr val="990055"/>
                </a:solidFill>
                <a:effectLst/>
                <a:latin typeface="Consolas" panose="020B0609020204030204" pitchFamily="49" charset="0"/>
              </a:rPr>
              <a:t>$set</a:t>
            </a:r>
            <a:r>
              <a:rPr kumimoji="0" lang="en-US" altLang="en-US" sz="1100" b="0" i="0" u="none" strike="noStrike" cap="none" normalizeH="0" baseline="0" dirty="0">
                <a:ln>
                  <a:noFill/>
                </a:ln>
                <a:solidFill>
                  <a:srgbClr val="9A6E3A"/>
                </a:solidFill>
                <a:effectLst/>
                <a:latin typeface="Consolas" panose="020B0609020204030204" pitchFamily="49" charset="0"/>
              </a:rPr>
              <a:t>:</a:t>
            </a:r>
            <a:r>
              <a:rPr kumimoji="0" lang="en-US" altLang="en-US" sz="1100" b="0" i="0" u="none" strike="noStrike" cap="none" normalizeH="0" baseline="0" dirty="0">
                <a:ln>
                  <a:noFill/>
                </a:ln>
                <a:solidFill>
                  <a:srgbClr val="000000"/>
                </a:solidFill>
                <a:effectLst/>
                <a:latin typeface="Consolas" panose="020B0609020204030204" pitchFamily="49" charset="0"/>
              </a:rPr>
              <a:t> </a:t>
            </a:r>
            <a:r>
              <a:rPr kumimoji="0" lang="en-US" altLang="en-US" sz="1100" b="0" i="0" u="none" strike="noStrike" cap="none" normalizeH="0" baseline="0" dirty="0">
                <a:ln>
                  <a:noFill/>
                </a:ln>
                <a:solidFill>
                  <a:srgbClr val="999999"/>
                </a:solidFill>
                <a:effectLst/>
                <a:latin typeface="Consolas" panose="020B0609020204030204" pitchFamily="49" charset="0"/>
              </a:rPr>
              <a:t>{</a:t>
            </a:r>
            <a:r>
              <a:rPr kumimoji="0" lang="en-US" altLang="en-US" sz="1100" b="0" i="0" u="none" strike="noStrike" cap="none" normalizeH="0" baseline="0" dirty="0">
                <a:ln>
                  <a:noFill/>
                </a:ln>
                <a:solidFill>
                  <a:srgbClr val="000000"/>
                </a:solidFill>
                <a:effectLst/>
                <a:latin typeface="Consolas" panose="020B0609020204030204" pitchFamily="49" charset="0"/>
              </a:rPr>
              <a:t> </a:t>
            </a:r>
            <a:r>
              <a:rPr kumimoji="0" lang="en-US" altLang="en-US" sz="1100" b="0" i="0" u="none" strike="noStrike" cap="none" normalizeH="0" baseline="0" dirty="0">
                <a:ln>
                  <a:noFill/>
                </a:ln>
                <a:solidFill>
                  <a:srgbClr val="990055"/>
                </a:solidFill>
                <a:effectLst/>
                <a:latin typeface="Consolas" panose="020B0609020204030204" pitchFamily="49" charset="0"/>
              </a:rPr>
              <a:t>likes</a:t>
            </a:r>
            <a:r>
              <a:rPr kumimoji="0" lang="en-US" altLang="en-US" sz="1100" b="0" i="0" u="none" strike="noStrike" cap="none" normalizeH="0" baseline="0" dirty="0">
                <a:ln>
                  <a:noFill/>
                </a:ln>
                <a:solidFill>
                  <a:srgbClr val="9A6E3A"/>
                </a:solidFill>
                <a:effectLst/>
                <a:latin typeface="Consolas" panose="020B0609020204030204" pitchFamily="49" charset="0"/>
              </a:rPr>
              <a:t>:</a:t>
            </a:r>
            <a:r>
              <a:rPr kumimoji="0" lang="en-US" altLang="en-US" sz="1100" b="0" i="0" u="none" strike="noStrike" cap="none" normalizeH="0" baseline="0" dirty="0">
                <a:ln>
                  <a:noFill/>
                </a:ln>
                <a:solidFill>
                  <a:srgbClr val="000000"/>
                </a:solidFill>
                <a:effectLst/>
                <a:latin typeface="Consolas" panose="020B0609020204030204" pitchFamily="49" charset="0"/>
              </a:rPr>
              <a:t> </a:t>
            </a:r>
            <a:r>
              <a:rPr kumimoji="0" lang="en-US" altLang="en-US" sz="1100" b="0" i="0" u="none" strike="noStrike" cap="none" normalizeH="0" baseline="0" dirty="0">
                <a:ln>
                  <a:noFill/>
                </a:ln>
                <a:solidFill>
                  <a:srgbClr val="990055"/>
                </a:solidFill>
                <a:effectLst/>
                <a:latin typeface="Consolas" panose="020B0609020204030204" pitchFamily="49" charset="0"/>
              </a:rPr>
              <a:t>2</a:t>
            </a:r>
            <a:r>
              <a:rPr kumimoji="0" lang="en-US" altLang="en-US" sz="1100" b="0" i="0" u="none" strike="noStrike" cap="none" normalizeH="0" baseline="0" dirty="0">
                <a:ln>
                  <a:noFill/>
                </a:ln>
                <a:solidFill>
                  <a:srgbClr val="000000"/>
                </a:solidFill>
                <a:effectLst/>
                <a:latin typeface="Consolas" panose="020B0609020204030204" pitchFamily="49" charset="0"/>
              </a:rPr>
              <a:t> </a:t>
            </a:r>
            <a:r>
              <a:rPr kumimoji="0" lang="en-US" altLang="en-US" sz="1100" b="0" i="0" u="none" strike="noStrike" cap="none" normalizeH="0" baseline="0" dirty="0">
                <a:ln>
                  <a:noFill/>
                </a:ln>
                <a:solidFill>
                  <a:srgbClr val="999999"/>
                </a:solidFill>
                <a:effectLst/>
                <a:latin typeface="Consolas" panose="020B0609020204030204" pitchFamily="49" charset="0"/>
              </a:rPr>
              <a:t>}</a:t>
            </a:r>
            <a:r>
              <a:rPr kumimoji="0" lang="en-US" altLang="en-US" sz="1100" b="0" i="0" u="none" strike="noStrike" cap="none" normalizeH="0" baseline="0" dirty="0">
                <a:ln>
                  <a:noFill/>
                </a:ln>
                <a:solidFill>
                  <a:srgbClr val="000000"/>
                </a:solidFill>
                <a:effectLst/>
                <a:latin typeface="Consolas" panose="020B0609020204030204" pitchFamily="49" charset="0"/>
              </a:rPr>
              <a:t> </a:t>
            </a:r>
            <a:r>
              <a:rPr kumimoji="0" lang="en-US" altLang="en-US" sz="1100" b="0" i="0" u="none" strike="noStrike" cap="none" normalizeH="0" baseline="0" dirty="0">
                <a:ln>
                  <a:noFill/>
                </a:ln>
                <a:solidFill>
                  <a:srgbClr val="999999"/>
                </a:solidFill>
                <a:effectLst/>
                <a:latin typeface="Consolas" panose="020B0609020204030204" pitchFamily="49" charset="0"/>
              </a:rPr>
              <a:t>}</a:t>
            </a:r>
            <a:r>
              <a:rPr kumimoji="0" lang="en-US" altLang="en-US" sz="1100" b="0" i="0" u="none" strike="noStrike" cap="none" normalizeH="0" baseline="0" dirty="0">
                <a:ln>
                  <a:noFill/>
                </a:ln>
                <a:solidFill>
                  <a:srgbClr val="000000"/>
                </a:solidFill>
                <a:effectLst/>
                <a:latin typeface="Consolas" panose="020B0609020204030204" pitchFamily="49" charset="0"/>
              </a:rPr>
              <a:t> </a:t>
            </a:r>
            <a:r>
              <a:rPr kumimoji="0" lang="en-US" altLang="en-US" sz="1100" b="0" i="0" u="none" strike="noStrike" cap="none" normalizeH="0" baseline="0" dirty="0">
                <a:ln>
                  <a:noFill/>
                </a:ln>
                <a:solidFill>
                  <a:srgbClr val="999999"/>
                </a:solidFill>
                <a:effectLst/>
                <a:latin typeface="Consolas" panose="020B0609020204030204" pitchFamily="49" charset="0"/>
              </a:rPr>
              <a:t>)</a:t>
            </a:r>
            <a:r>
              <a:rPr kumimoji="0" lang="en-US" altLang="en-US" sz="1100" b="0" i="0" u="none" strike="noStrike" cap="none" normalizeH="0" baseline="0" dirty="0">
                <a:ln>
                  <a:noFill/>
                </a:ln>
                <a:solidFill>
                  <a:srgbClr val="000000"/>
                </a:solidFill>
                <a:effectLst/>
                <a:latin typeface="Consolas" panose="020B0609020204030204" pitchFamily="49" charset="0"/>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75098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32855"/>
        </a:solidFill>
        <a:effectLst/>
      </p:bgPr>
    </p:bg>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556C20E4-978D-1995-95D4-8E569AA0D925}"/>
              </a:ext>
            </a:extLst>
          </p:cNvPr>
          <p:cNvGraphicFramePr>
            <a:graphicFrameLocks noGrp="1"/>
          </p:cNvGraphicFramePr>
          <p:nvPr>
            <p:extLst>
              <p:ext uri="{D42A27DB-BD31-4B8C-83A1-F6EECF244321}">
                <p14:modId xmlns:p14="http://schemas.microsoft.com/office/powerpoint/2010/main" val="2742386566"/>
              </p:ext>
            </p:extLst>
          </p:nvPr>
        </p:nvGraphicFramePr>
        <p:xfrm>
          <a:off x="999203" y="2426630"/>
          <a:ext cx="10193594" cy="3846352"/>
        </p:xfrm>
        <a:graphic>
          <a:graphicData uri="http://schemas.openxmlformats.org/drawingml/2006/table">
            <a:tbl>
              <a:tblPr>
                <a:tableStyleId>{35758FB7-9AC5-4552-8A53-C91805E547FA}</a:tableStyleId>
              </a:tblPr>
              <a:tblGrid>
                <a:gridCol w="2128187">
                  <a:extLst>
                    <a:ext uri="{9D8B030D-6E8A-4147-A177-3AD203B41FA5}">
                      <a16:colId xmlns:a16="http://schemas.microsoft.com/office/drawing/2014/main" val="3494915672"/>
                    </a:ext>
                  </a:extLst>
                </a:gridCol>
                <a:gridCol w="4667542">
                  <a:extLst>
                    <a:ext uri="{9D8B030D-6E8A-4147-A177-3AD203B41FA5}">
                      <a16:colId xmlns:a16="http://schemas.microsoft.com/office/drawing/2014/main" val="3041849062"/>
                    </a:ext>
                  </a:extLst>
                </a:gridCol>
                <a:gridCol w="3397865">
                  <a:extLst>
                    <a:ext uri="{9D8B030D-6E8A-4147-A177-3AD203B41FA5}">
                      <a16:colId xmlns:a16="http://schemas.microsoft.com/office/drawing/2014/main" val="3653443115"/>
                    </a:ext>
                  </a:extLst>
                </a:gridCol>
              </a:tblGrid>
              <a:tr h="530531">
                <a:tc>
                  <a:txBody>
                    <a:bodyPr/>
                    <a:lstStyle/>
                    <a:p>
                      <a:pPr algn="ctr"/>
                      <a:r>
                        <a:rPr lang="en-IN" sz="1600" b="1" dirty="0"/>
                        <a:t>Feature</a:t>
                      </a:r>
                    </a:p>
                  </a:txBody>
                  <a:tcPr marL="83030" marR="83030" marT="41515" marB="41515" anchor="ctr"/>
                </a:tc>
                <a:tc>
                  <a:txBody>
                    <a:bodyPr/>
                    <a:lstStyle/>
                    <a:p>
                      <a:pPr algn="ctr"/>
                      <a:r>
                        <a:rPr lang="en-IN" sz="1600" b="1" dirty="0"/>
                        <a:t>Relational Database</a:t>
                      </a:r>
                    </a:p>
                  </a:txBody>
                  <a:tcPr marL="83030" marR="83030" marT="41515" marB="41515" anchor="ctr"/>
                </a:tc>
                <a:tc>
                  <a:txBody>
                    <a:bodyPr/>
                    <a:lstStyle/>
                    <a:p>
                      <a:pPr algn="ctr"/>
                      <a:r>
                        <a:rPr lang="en-IN" sz="1600" b="1" dirty="0"/>
                        <a:t>Non-Relational Database</a:t>
                      </a:r>
                    </a:p>
                  </a:txBody>
                  <a:tcPr marL="83030" marR="83030" marT="41515" marB="41515" anchor="ctr"/>
                </a:tc>
                <a:extLst>
                  <a:ext uri="{0D108BD9-81ED-4DB2-BD59-A6C34878D82A}">
                    <a16:rowId xmlns:a16="http://schemas.microsoft.com/office/drawing/2014/main" val="2968727535"/>
                  </a:ext>
                </a:extLst>
              </a:tr>
              <a:tr h="530531">
                <a:tc>
                  <a:txBody>
                    <a:bodyPr/>
                    <a:lstStyle/>
                    <a:p>
                      <a:pPr algn="ctr"/>
                      <a:r>
                        <a:rPr lang="en-IN" sz="1600" dirty="0"/>
                        <a:t>Structure</a:t>
                      </a:r>
                    </a:p>
                  </a:txBody>
                  <a:tcPr marL="83030" marR="83030" marT="41515" marB="41515" anchor="ctr"/>
                </a:tc>
                <a:tc>
                  <a:txBody>
                    <a:bodyPr/>
                    <a:lstStyle/>
                    <a:p>
                      <a:pPr algn="ctr"/>
                      <a:r>
                        <a:rPr lang="en-IN" sz="1600" dirty="0"/>
                        <a:t>Rigid, predefined schema</a:t>
                      </a:r>
                    </a:p>
                  </a:txBody>
                  <a:tcPr marL="83030" marR="83030" marT="41515" marB="41515" anchor="ctr"/>
                </a:tc>
                <a:tc>
                  <a:txBody>
                    <a:bodyPr/>
                    <a:lstStyle/>
                    <a:p>
                      <a:pPr algn="ctr"/>
                      <a:r>
                        <a:rPr lang="en-IN" sz="1600" dirty="0"/>
                        <a:t>Flexible, schema-less or dynamic</a:t>
                      </a:r>
                    </a:p>
                  </a:txBody>
                  <a:tcPr marL="83030" marR="83030" marT="41515" marB="41515" anchor="ctr"/>
                </a:tc>
                <a:extLst>
                  <a:ext uri="{0D108BD9-81ED-4DB2-BD59-A6C34878D82A}">
                    <a16:rowId xmlns:a16="http://schemas.microsoft.com/office/drawing/2014/main" val="2788363746"/>
                  </a:ext>
                </a:extLst>
              </a:tr>
              <a:tr h="928430">
                <a:tc>
                  <a:txBody>
                    <a:bodyPr/>
                    <a:lstStyle/>
                    <a:p>
                      <a:pPr algn="ctr"/>
                      <a:r>
                        <a:rPr lang="en-IN" sz="1600" dirty="0"/>
                        <a:t>Scalability</a:t>
                      </a:r>
                    </a:p>
                  </a:txBody>
                  <a:tcPr marL="83030" marR="83030" marT="41515" marB="41515" anchor="ctr"/>
                </a:tc>
                <a:tc>
                  <a:txBody>
                    <a:bodyPr/>
                    <a:lstStyle/>
                    <a:p>
                      <a:pPr algn="ctr"/>
                      <a:r>
                        <a:rPr lang="en-IN" sz="1600" dirty="0"/>
                        <a:t>Vertical scaling (adding hardware)</a:t>
                      </a:r>
                    </a:p>
                  </a:txBody>
                  <a:tcPr marL="83030" marR="83030" marT="41515" marB="41515" anchor="ctr"/>
                </a:tc>
                <a:tc>
                  <a:txBody>
                    <a:bodyPr/>
                    <a:lstStyle/>
                    <a:p>
                      <a:pPr algn="ctr"/>
                      <a:r>
                        <a:rPr lang="en-IN" sz="1600" dirty="0"/>
                        <a:t>Horizontal scaling (adding more nodes)</a:t>
                      </a:r>
                    </a:p>
                  </a:txBody>
                  <a:tcPr marL="83030" marR="83030" marT="41515" marB="41515" anchor="ctr"/>
                </a:tc>
                <a:extLst>
                  <a:ext uri="{0D108BD9-81ED-4DB2-BD59-A6C34878D82A}">
                    <a16:rowId xmlns:a16="http://schemas.microsoft.com/office/drawing/2014/main" val="114138487"/>
                  </a:ext>
                </a:extLst>
              </a:tr>
              <a:tr h="928430">
                <a:tc>
                  <a:txBody>
                    <a:bodyPr/>
                    <a:lstStyle/>
                    <a:p>
                      <a:pPr algn="ctr"/>
                      <a:r>
                        <a:rPr lang="en-IN" sz="1600" dirty="0"/>
                        <a:t>Performance</a:t>
                      </a:r>
                    </a:p>
                  </a:txBody>
                  <a:tcPr marL="83030" marR="83030" marT="41515" marB="41515" anchor="ctr"/>
                </a:tc>
                <a:tc>
                  <a:txBody>
                    <a:bodyPr/>
                    <a:lstStyle/>
                    <a:p>
                      <a:pPr algn="ctr"/>
                      <a:r>
                        <a:rPr lang="en-IN" sz="1600" dirty="0"/>
                        <a:t>Optimized for complex queries</a:t>
                      </a:r>
                    </a:p>
                  </a:txBody>
                  <a:tcPr marL="83030" marR="83030" marT="41515" marB="41515" anchor="ctr"/>
                </a:tc>
                <a:tc>
                  <a:txBody>
                    <a:bodyPr/>
                    <a:lstStyle/>
                    <a:p>
                      <a:pPr algn="ctr"/>
                      <a:r>
                        <a:rPr lang="en-IN" sz="1600" dirty="0"/>
                        <a:t>Optimized for high read/write performance</a:t>
                      </a:r>
                    </a:p>
                  </a:txBody>
                  <a:tcPr marL="83030" marR="83030" marT="41515" marB="41515" anchor="ctr"/>
                </a:tc>
                <a:extLst>
                  <a:ext uri="{0D108BD9-81ED-4DB2-BD59-A6C34878D82A}">
                    <a16:rowId xmlns:a16="http://schemas.microsoft.com/office/drawing/2014/main" val="931661106"/>
                  </a:ext>
                </a:extLst>
              </a:tr>
              <a:tr h="928430">
                <a:tc>
                  <a:txBody>
                    <a:bodyPr/>
                    <a:lstStyle/>
                    <a:p>
                      <a:pPr algn="ctr"/>
                      <a:r>
                        <a:rPr lang="en-IN" sz="1600" dirty="0"/>
                        <a:t>Use Cases</a:t>
                      </a:r>
                    </a:p>
                  </a:txBody>
                  <a:tcPr marL="83030" marR="83030" marT="41515" marB="41515" anchor="ctr"/>
                </a:tc>
                <a:tc>
                  <a:txBody>
                    <a:bodyPr/>
                    <a:lstStyle/>
                    <a:p>
                      <a:pPr algn="ctr"/>
                      <a:r>
                        <a:rPr lang="en-IN" sz="1600" dirty="0"/>
                        <a:t>Complex transactions, data integrity</a:t>
                      </a:r>
                    </a:p>
                  </a:txBody>
                  <a:tcPr marL="83030" marR="83030" marT="41515" marB="41515" anchor="ctr"/>
                </a:tc>
                <a:tc>
                  <a:txBody>
                    <a:bodyPr/>
                    <a:lstStyle/>
                    <a:p>
                      <a:pPr algn="ctr"/>
                      <a:r>
                        <a:rPr lang="en-IN" sz="1600" dirty="0"/>
                        <a:t>Big data, real-time analytics, high volume data</a:t>
                      </a:r>
                    </a:p>
                  </a:txBody>
                  <a:tcPr marL="83030" marR="83030" marT="41515" marB="41515" anchor="ctr"/>
                </a:tc>
                <a:extLst>
                  <a:ext uri="{0D108BD9-81ED-4DB2-BD59-A6C34878D82A}">
                    <a16:rowId xmlns:a16="http://schemas.microsoft.com/office/drawing/2014/main" val="1476414917"/>
                  </a:ext>
                </a:extLst>
              </a:tr>
            </a:tbl>
          </a:graphicData>
        </a:graphic>
      </p:graphicFrame>
      <p:sp>
        <p:nvSpPr>
          <p:cNvPr id="4" name="TextBox 3">
            <a:extLst>
              <a:ext uri="{FF2B5EF4-FFF2-40B4-BE49-F238E27FC236}">
                <a16:creationId xmlns:a16="http://schemas.microsoft.com/office/drawing/2014/main" id="{376A6AAB-80A7-04EA-CBD6-ECE1476071D0}"/>
              </a:ext>
            </a:extLst>
          </p:cNvPr>
          <p:cNvSpPr txBox="1"/>
          <p:nvPr/>
        </p:nvSpPr>
        <p:spPr>
          <a:xfrm>
            <a:off x="1840402" y="857380"/>
            <a:ext cx="3254478" cy="523220"/>
          </a:xfrm>
          <a:prstGeom prst="rect">
            <a:avLst/>
          </a:prstGeom>
          <a:noFill/>
        </p:spPr>
        <p:txBody>
          <a:bodyPr wrap="square">
            <a:spAutoFit/>
          </a:bodyPr>
          <a:lstStyle/>
          <a:p>
            <a:pPr algn="ctr"/>
            <a:r>
              <a:rPr lang="en-IN" sz="2800" b="1" dirty="0">
                <a:solidFill>
                  <a:schemeClr val="bg1"/>
                </a:solidFill>
              </a:rPr>
              <a:t>Relational Database</a:t>
            </a:r>
          </a:p>
        </p:txBody>
      </p:sp>
      <p:pic>
        <p:nvPicPr>
          <p:cNvPr id="8" name="Picture 7">
            <a:extLst>
              <a:ext uri="{FF2B5EF4-FFF2-40B4-BE49-F238E27FC236}">
                <a16:creationId xmlns:a16="http://schemas.microsoft.com/office/drawing/2014/main" id="{2265030C-3A0A-22B2-4947-9251775349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20576" y="789834"/>
            <a:ext cx="792181" cy="676318"/>
          </a:xfrm>
          <a:prstGeom prst="rect">
            <a:avLst/>
          </a:prstGeom>
        </p:spPr>
      </p:pic>
      <p:sp>
        <p:nvSpPr>
          <p:cNvPr id="11" name="TextBox 10">
            <a:extLst>
              <a:ext uri="{FF2B5EF4-FFF2-40B4-BE49-F238E27FC236}">
                <a16:creationId xmlns:a16="http://schemas.microsoft.com/office/drawing/2014/main" id="{62443C58-ECF0-67D6-D3B6-786D52ACB810}"/>
              </a:ext>
            </a:extLst>
          </p:cNvPr>
          <p:cNvSpPr txBox="1"/>
          <p:nvPr/>
        </p:nvSpPr>
        <p:spPr>
          <a:xfrm>
            <a:off x="6351640" y="857380"/>
            <a:ext cx="4188539" cy="523220"/>
          </a:xfrm>
          <a:prstGeom prst="rect">
            <a:avLst/>
          </a:prstGeom>
          <a:noFill/>
        </p:spPr>
        <p:txBody>
          <a:bodyPr wrap="square">
            <a:spAutoFit/>
          </a:bodyPr>
          <a:lstStyle/>
          <a:p>
            <a:pPr algn="ctr"/>
            <a:r>
              <a:rPr lang="en-IN" sz="2800" b="1" dirty="0">
                <a:solidFill>
                  <a:schemeClr val="bg1"/>
                </a:solidFill>
              </a:rPr>
              <a:t>Non-Relational Database</a:t>
            </a:r>
          </a:p>
        </p:txBody>
      </p:sp>
    </p:spTree>
    <p:extLst>
      <p:ext uri="{BB962C8B-B14F-4D97-AF65-F5344CB8AC3E}">
        <p14:creationId xmlns:p14="http://schemas.microsoft.com/office/powerpoint/2010/main" val="180487246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E2A9C419-BF66-8DDE-25B2-FC9A5CF040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77071" y="6116247"/>
            <a:ext cx="2188188" cy="586212"/>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3A29CB1E-DCFD-8257-B11D-3B52B9B75642}"/>
              </a:ext>
            </a:extLst>
          </p:cNvPr>
          <p:cNvSpPr>
            <a:spLocks noChangeArrowheads="1"/>
          </p:cNvSpPr>
          <p:nvPr/>
        </p:nvSpPr>
        <p:spPr bwMode="auto">
          <a:xfrm>
            <a:off x="603314" y="471688"/>
            <a:ext cx="10812545" cy="295731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58700" rIns="0" bIns="15870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400" b="0" i="0" u="none" strike="noStrike" cap="none" normalizeH="0" baseline="0" dirty="0" err="1">
                <a:ln>
                  <a:noFill/>
                </a:ln>
                <a:solidFill>
                  <a:srgbClr val="DC143C"/>
                </a:solidFill>
                <a:effectLst/>
                <a:latin typeface="Consolas" panose="020B0609020204030204" pitchFamily="49" charset="0"/>
                <a:cs typeface="Segoe UI" panose="020B0502040204020203" pitchFamily="34" charset="0"/>
              </a:rPr>
              <a:t>updateMany</a:t>
            </a:r>
            <a:r>
              <a:rPr kumimoji="0" lang="en-US" altLang="en-US" sz="2400" b="0" i="0" u="none" strike="noStrike" cap="none" normalizeH="0" baseline="0" dirty="0">
                <a:ln>
                  <a:noFill/>
                </a:ln>
                <a:solidFill>
                  <a:srgbClr val="DC143C"/>
                </a:solidFill>
                <a:effectLst/>
                <a:latin typeface="Consolas" panose="020B0609020204030204" pitchFamily="49" charset="0"/>
                <a:cs typeface="Segoe UI" panose="020B0502040204020203" pitchFamily="34" charset="0"/>
              </a:rPr>
              <a:t>()</a:t>
            </a:r>
            <a:endParaRPr kumimoji="0" lang="en-US" altLang="en-US" sz="2400" b="0" i="0" u="none" strike="noStrike" cap="none" normalizeH="0" baseline="0" dirty="0">
              <a:ln>
                <a:noFill/>
              </a:ln>
              <a:solidFill>
                <a:srgbClr val="000000"/>
              </a:solidFill>
              <a:effectLst/>
              <a:latin typeface="Segoe UI" panose="020B0502040204020203" pitchFamily="34" charset="0"/>
              <a:cs typeface="Segoe UI" panose="020B0502040204020203" pitchFamily="34"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Verdana" panose="020B0604030504040204" pitchFamily="34" charset="0"/>
              </a:rPr>
              <a:t>The </a:t>
            </a:r>
            <a:r>
              <a:rPr kumimoji="0" lang="en-US" altLang="en-US" sz="1400" b="0" i="0" u="none" strike="noStrike" cap="none" normalizeH="0" baseline="0" dirty="0" err="1">
                <a:ln>
                  <a:noFill/>
                </a:ln>
                <a:solidFill>
                  <a:srgbClr val="DC143C"/>
                </a:solidFill>
                <a:effectLst/>
                <a:latin typeface="Consolas" panose="020B0609020204030204" pitchFamily="49" charset="0"/>
              </a:rPr>
              <a:t>updateMany</a:t>
            </a:r>
            <a:r>
              <a:rPr kumimoji="0" lang="en-US" altLang="en-US" sz="1400" b="0" i="0" u="none" strike="noStrike" cap="none" normalizeH="0" baseline="0" dirty="0">
                <a:ln>
                  <a:noFill/>
                </a:ln>
                <a:solidFill>
                  <a:srgbClr val="DC143C"/>
                </a:solidFill>
                <a:effectLst/>
                <a:latin typeface="Consolas" panose="020B0609020204030204" pitchFamily="49" charset="0"/>
              </a:rPr>
              <a:t>()</a:t>
            </a:r>
            <a:r>
              <a:rPr kumimoji="0" lang="en-US" altLang="en-US" sz="1400" b="0" i="0" u="none" strike="noStrike" cap="none" normalizeH="0" baseline="0" dirty="0">
                <a:ln>
                  <a:noFill/>
                </a:ln>
                <a:solidFill>
                  <a:srgbClr val="000000"/>
                </a:solidFill>
                <a:effectLst/>
                <a:latin typeface="Verdana" panose="020B0604030504040204" pitchFamily="34" charset="0"/>
              </a:rPr>
              <a:t> method will update all documents that match the provided query.</a:t>
            </a:r>
            <a:endParaRPr kumimoji="0" lang="en-US" altLang="en-US"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en-US" sz="2400" b="0" i="0" u="none" strike="noStrike" cap="none" normalizeH="0" baseline="0" dirty="0">
              <a:ln>
                <a:noFill/>
              </a:ln>
              <a:solidFill>
                <a:srgbClr val="000000"/>
              </a:solidFill>
              <a:effectLst/>
              <a:latin typeface="Segoe UI" panose="020B0502040204020203" pitchFamily="34" charset="0"/>
              <a:cs typeface="Segoe UI" panose="020B0502040204020203" pitchFamily="34"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Segoe UI" panose="020B0502040204020203" pitchFamily="34" charset="0"/>
                <a:cs typeface="Segoe UI" panose="020B0502040204020203" pitchFamily="34" charset="0"/>
              </a:rPr>
              <a:t>Example</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Verdana" panose="020B0604030504040204" pitchFamily="34" charset="0"/>
              </a:rPr>
              <a:t>Update </a:t>
            </a:r>
            <a:r>
              <a:rPr kumimoji="0" lang="en-US" altLang="en-US" sz="1400" b="0" i="0" u="none" strike="noStrike" cap="none" normalizeH="0" baseline="0" dirty="0">
                <a:ln>
                  <a:noFill/>
                </a:ln>
                <a:solidFill>
                  <a:srgbClr val="DC143C"/>
                </a:solidFill>
                <a:effectLst/>
                <a:latin typeface="Consolas" panose="020B0609020204030204" pitchFamily="49" charset="0"/>
              </a:rPr>
              <a:t>likes</a:t>
            </a:r>
            <a:r>
              <a:rPr kumimoji="0" lang="en-US" altLang="en-US" sz="1400" b="0" i="0" u="none" strike="noStrike" cap="none" normalizeH="0" baseline="0" dirty="0">
                <a:ln>
                  <a:noFill/>
                </a:ln>
                <a:solidFill>
                  <a:srgbClr val="000000"/>
                </a:solidFill>
                <a:effectLst/>
                <a:latin typeface="Verdana" panose="020B0604030504040204" pitchFamily="34" charset="0"/>
              </a:rPr>
              <a:t> on all documents by 1. For this we will use the </a:t>
            </a:r>
            <a:r>
              <a:rPr kumimoji="0" lang="en-US" altLang="en-US" sz="1400" b="0" i="0" u="none" strike="noStrike" cap="none" normalizeH="0" baseline="0" dirty="0">
                <a:ln>
                  <a:noFill/>
                </a:ln>
                <a:solidFill>
                  <a:srgbClr val="DC143C"/>
                </a:solidFill>
                <a:effectLst/>
                <a:latin typeface="Consolas" panose="020B0609020204030204" pitchFamily="49" charset="0"/>
              </a:rPr>
              <a:t>$</a:t>
            </a:r>
            <a:r>
              <a:rPr kumimoji="0" lang="en-US" altLang="en-US" sz="1400" b="0" i="0" u="none" strike="noStrike" cap="none" normalizeH="0" baseline="0" dirty="0" err="1">
                <a:ln>
                  <a:noFill/>
                </a:ln>
                <a:solidFill>
                  <a:srgbClr val="DC143C"/>
                </a:solidFill>
                <a:effectLst/>
                <a:latin typeface="Consolas" panose="020B0609020204030204" pitchFamily="49" charset="0"/>
              </a:rPr>
              <a:t>inc</a:t>
            </a:r>
            <a:r>
              <a:rPr kumimoji="0" lang="en-US" altLang="en-US" sz="1400" b="0" i="0" u="none" strike="noStrike" cap="none" normalizeH="0" baseline="0" dirty="0">
                <a:ln>
                  <a:noFill/>
                </a:ln>
                <a:solidFill>
                  <a:srgbClr val="000000"/>
                </a:solidFill>
                <a:effectLst/>
                <a:latin typeface="Verdana" panose="020B0604030504040204" pitchFamily="34" charset="0"/>
              </a:rPr>
              <a:t> (increment) operator:</a:t>
            </a:r>
            <a:endParaRPr kumimoji="0" lang="en-US" altLang="en-US" sz="11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600" b="0" i="0" u="none" strike="noStrike" cap="none" normalizeH="0" baseline="0" dirty="0" err="1">
                <a:ln>
                  <a:noFill/>
                </a:ln>
                <a:solidFill>
                  <a:srgbClr val="000000"/>
                </a:solidFill>
                <a:effectLst/>
                <a:latin typeface="Consolas" panose="020B0609020204030204" pitchFamily="49" charset="0"/>
              </a:rPr>
              <a:t>db</a:t>
            </a:r>
            <a:r>
              <a:rPr kumimoji="0" lang="en-US" altLang="en-US" sz="1600" b="0" i="0" u="none" strike="noStrike" cap="none" normalizeH="0" baseline="0" dirty="0" err="1">
                <a:ln>
                  <a:noFill/>
                </a:ln>
                <a:solidFill>
                  <a:srgbClr val="999999"/>
                </a:solidFill>
                <a:effectLst/>
                <a:latin typeface="Consolas" panose="020B0609020204030204" pitchFamily="49" charset="0"/>
              </a:rPr>
              <a:t>.</a:t>
            </a:r>
            <a:r>
              <a:rPr kumimoji="0" lang="en-US" altLang="en-US" sz="1600" b="0" i="0" u="none" strike="noStrike" cap="none" normalizeH="0" baseline="0" dirty="0" err="1">
                <a:ln>
                  <a:noFill/>
                </a:ln>
                <a:solidFill>
                  <a:srgbClr val="000000"/>
                </a:solidFill>
                <a:effectLst/>
                <a:latin typeface="Consolas" panose="020B0609020204030204" pitchFamily="49" charset="0"/>
              </a:rPr>
              <a:t>posts</a:t>
            </a:r>
            <a:r>
              <a:rPr kumimoji="0" lang="en-US" altLang="en-US" sz="1600" b="0" i="0" u="none" strike="noStrike" cap="none" normalizeH="0" baseline="0" dirty="0" err="1">
                <a:ln>
                  <a:noFill/>
                </a:ln>
                <a:solidFill>
                  <a:srgbClr val="999999"/>
                </a:solidFill>
                <a:effectLst/>
                <a:latin typeface="Consolas" panose="020B0609020204030204" pitchFamily="49" charset="0"/>
              </a:rPr>
              <a:t>.</a:t>
            </a:r>
            <a:r>
              <a:rPr kumimoji="0" lang="en-US" altLang="en-US" sz="1600" b="0" i="0" u="none" strike="noStrike" cap="none" normalizeH="0" baseline="0" dirty="0" err="1">
                <a:ln>
                  <a:noFill/>
                </a:ln>
                <a:solidFill>
                  <a:srgbClr val="DD4A68"/>
                </a:solidFill>
                <a:effectLst/>
                <a:latin typeface="Consolas" panose="020B0609020204030204" pitchFamily="49" charset="0"/>
              </a:rPr>
              <a:t>updateMany</a:t>
            </a:r>
            <a:r>
              <a:rPr kumimoji="0" lang="en-US" altLang="en-US" sz="1600" b="0" i="0" u="none" strike="noStrike" cap="none" normalizeH="0" baseline="0" dirty="0">
                <a:ln>
                  <a:noFill/>
                </a:ln>
                <a:solidFill>
                  <a:srgbClr val="999999"/>
                </a:solidFill>
                <a:effectLst/>
                <a:latin typeface="Consolas" panose="020B0609020204030204" pitchFamily="49" charset="0"/>
              </a:rPr>
              <a:t>({},</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a:ln>
                  <a:noFill/>
                </a:ln>
                <a:solidFill>
                  <a:srgbClr val="999999"/>
                </a:solidFill>
                <a:effectLst/>
                <a:latin typeface="Consolas" panose="020B0609020204030204" pitchFamily="49" charset="0"/>
              </a:rPr>
              <a:t>{</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a:ln>
                  <a:noFill/>
                </a:ln>
                <a:solidFill>
                  <a:srgbClr val="990055"/>
                </a:solidFill>
                <a:effectLst/>
                <a:latin typeface="Consolas" panose="020B0609020204030204" pitchFamily="49" charset="0"/>
              </a:rPr>
              <a:t>$</a:t>
            </a:r>
            <a:r>
              <a:rPr kumimoji="0" lang="en-US" altLang="en-US" sz="1600" b="0" i="0" u="none" strike="noStrike" cap="none" normalizeH="0" baseline="0" dirty="0" err="1">
                <a:ln>
                  <a:noFill/>
                </a:ln>
                <a:solidFill>
                  <a:srgbClr val="990055"/>
                </a:solidFill>
                <a:effectLst/>
                <a:latin typeface="Consolas" panose="020B0609020204030204" pitchFamily="49" charset="0"/>
              </a:rPr>
              <a:t>inc</a:t>
            </a:r>
            <a:r>
              <a:rPr kumimoji="0" lang="en-US" altLang="en-US" sz="1600" b="0" i="0" u="none" strike="noStrike" cap="none" normalizeH="0" baseline="0" dirty="0">
                <a:ln>
                  <a:noFill/>
                </a:ln>
                <a:solidFill>
                  <a:srgbClr val="9A6E3A"/>
                </a:solidFill>
                <a:effectLst/>
                <a:latin typeface="Consolas" panose="020B0609020204030204" pitchFamily="49" charset="0"/>
              </a:rPr>
              <a:t>:</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a:ln>
                  <a:noFill/>
                </a:ln>
                <a:solidFill>
                  <a:srgbClr val="999999"/>
                </a:solidFill>
                <a:effectLst/>
                <a:latin typeface="Consolas" panose="020B0609020204030204" pitchFamily="49" charset="0"/>
              </a:rPr>
              <a:t>{</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a:ln>
                  <a:noFill/>
                </a:ln>
                <a:solidFill>
                  <a:srgbClr val="990055"/>
                </a:solidFill>
                <a:effectLst/>
                <a:latin typeface="Consolas" panose="020B0609020204030204" pitchFamily="49" charset="0"/>
              </a:rPr>
              <a:t>likes</a:t>
            </a:r>
            <a:r>
              <a:rPr kumimoji="0" lang="en-US" altLang="en-US" sz="1600" b="0" i="0" u="none" strike="noStrike" cap="none" normalizeH="0" baseline="0" dirty="0">
                <a:ln>
                  <a:noFill/>
                </a:ln>
                <a:solidFill>
                  <a:srgbClr val="9A6E3A"/>
                </a:solidFill>
                <a:effectLst/>
                <a:latin typeface="Consolas" panose="020B0609020204030204" pitchFamily="49" charset="0"/>
              </a:rPr>
              <a:t>:</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a:ln>
                  <a:noFill/>
                </a:ln>
                <a:solidFill>
                  <a:srgbClr val="990055"/>
                </a:solidFill>
                <a:effectLst/>
                <a:latin typeface="Consolas" panose="020B0609020204030204" pitchFamily="49" charset="0"/>
              </a:rPr>
              <a:t>1</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a:ln>
                  <a:noFill/>
                </a:ln>
                <a:solidFill>
                  <a:srgbClr val="999999"/>
                </a:solidFill>
                <a:effectLst/>
                <a:latin typeface="Consolas" panose="020B0609020204030204" pitchFamily="49" charset="0"/>
              </a:rPr>
              <a:t>}</a:t>
            </a:r>
            <a:r>
              <a:rPr kumimoji="0" lang="en-US" altLang="en-US" sz="1600" b="0" i="0" u="none" strike="noStrike" cap="none" normalizeH="0" baseline="0" dirty="0">
                <a:ln>
                  <a:noFill/>
                </a:ln>
                <a:solidFill>
                  <a:srgbClr val="000000"/>
                </a:solidFill>
                <a:effectLst/>
                <a:latin typeface="Consolas" panose="020B0609020204030204" pitchFamily="49" charset="0"/>
              </a:rPr>
              <a:t> </a:t>
            </a:r>
            <a:r>
              <a:rPr kumimoji="0" lang="en-US" altLang="en-US" sz="1600" b="0" i="0" u="none" strike="noStrike" cap="none" normalizeH="0" baseline="0" dirty="0">
                <a:ln>
                  <a:noFill/>
                </a:ln>
                <a:solidFill>
                  <a:srgbClr val="999999"/>
                </a:solidFill>
                <a:effectLst/>
                <a:latin typeface="Consolas" panose="020B0609020204030204" pitchFamily="49" charset="0"/>
              </a:rPr>
              <a:t>})</a:t>
            </a: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6081169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DAB3D63A-990B-8405-D79F-46E5024C23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77071" y="6116247"/>
            <a:ext cx="2188188" cy="58621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FE6AB32E-B802-A251-0B61-942D63F636B9}"/>
              </a:ext>
            </a:extLst>
          </p:cNvPr>
          <p:cNvSpPr txBox="1"/>
          <p:nvPr/>
        </p:nvSpPr>
        <p:spPr>
          <a:xfrm>
            <a:off x="417923" y="0"/>
            <a:ext cx="9643621" cy="923330"/>
          </a:xfrm>
          <a:prstGeom prst="rect">
            <a:avLst/>
          </a:prstGeom>
          <a:noFill/>
        </p:spPr>
        <p:txBody>
          <a:bodyPr wrap="square">
            <a:spAutoFit/>
          </a:bodyPr>
          <a:lstStyle/>
          <a:p>
            <a:endParaRPr lang="en-IN" b="1" dirty="0"/>
          </a:p>
          <a:p>
            <a:r>
              <a:rPr lang="en-IN" b="1" dirty="0"/>
              <a:t>Questions</a:t>
            </a:r>
            <a:r>
              <a:rPr lang="en-IN" dirty="0"/>
              <a:t> </a:t>
            </a:r>
          </a:p>
          <a:p>
            <a:endParaRPr lang="en-IN" dirty="0"/>
          </a:p>
        </p:txBody>
      </p:sp>
      <p:sp>
        <p:nvSpPr>
          <p:cNvPr id="4" name="Rectangle 2">
            <a:extLst>
              <a:ext uri="{FF2B5EF4-FFF2-40B4-BE49-F238E27FC236}">
                <a16:creationId xmlns:a16="http://schemas.microsoft.com/office/drawing/2014/main" id="{184381A6-D1A9-E4CE-4BC1-7ECE45AF1AF5}"/>
              </a:ext>
            </a:extLst>
          </p:cNvPr>
          <p:cNvSpPr>
            <a:spLocks noChangeArrowheads="1"/>
          </p:cNvSpPr>
          <p:nvPr/>
        </p:nvSpPr>
        <p:spPr bwMode="auto">
          <a:xfrm>
            <a:off x="263950" y="844389"/>
            <a:ext cx="11510127" cy="48479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1600" b="1" i="0" u="none" strike="noStrike" cap="none" normalizeH="0" baseline="0" dirty="0">
                <a:ln>
                  <a:noFill/>
                </a:ln>
                <a:solidFill>
                  <a:schemeClr val="tx1"/>
                </a:solidFill>
                <a:effectLst/>
                <a:latin typeface="Arial" panose="020B0604020202020204" pitchFamily="34" charset="0"/>
              </a:rPr>
              <a:t>Update the city of customer with </a:t>
            </a:r>
            <a:r>
              <a:rPr kumimoji="0" lang="en-US" altLang="en-US" sz="1600" b="1" i="0" u="none" strike="noStrike" cap="none" normalizeH="0" baseline="0" dirty="0" err="1">
                <a:ln>
                  <a:noFill/>
                </a:ln>
                <a:solidFill>
                  <a:schemeClr val="tx1"/>
                </a:solidFill>
                <a:effectLst/>
                <a:latin typeface="Arial Unicode MS"/>
              </a:rPr>
              <a:t>customerid</a:t>
            </a:r>
            <a:r>
              <a:rPr kumimoji="0" lang="en-US" altLang="en-US" sz="1600" b="1" i="0" u="none" strike="noStrike" cap="none" normalizeH="0" baseline="0" dirty="0">
                <a:ln>
                  <a:noFill/>
                </a:ln>
                <a:solidFill>
                  <a:schemeClr val="tx1"/>
                </a:solidFill>
                <a:effectLst/>
                <a:latin typeface="Arial Unicode MS"/>
              </a:rPr>
              <a:t>: 102</a:t>
            </a:r>
            <a:r>
              <a:rPr kumimoji="0" lang="en-US" altLang="en-US" sz="1600" b="1" i="0" u="none" strike="noStrike" cap="none" normalizeH="0" baseline="0" dirty="0">
                <a:ln>
                  <a:noFill/>
                </a:ln>
                <a:solidFill>
                  <a:schemeClr val="tx1"/>
                </a:solidFill>
                <a:effectLst/>
              </a:rPr>
              <a:t> to "Los Angeles"</a:t>
            </a:r>
            <a:r>
              <a:rPr kumimoji="0" lang="en-US" altLang="en-US" sz="1600" b="0" i="0" u="none" strike="noStrike" cap="none" normalizeH="0" baseline="0" dirty="0">
                <a:ln>
                  <a:noFill/>
                </a:ln>
                <a:solidFill>
                  <a:schemeClr val="tx1"/>
                </a:solidFill>
                <a:effectLst/>
                <a:latin typeface="Arial" panose="020B0604020202020204" pitchFamily="34" charset="0"/>
              </a:rPr>
              <a:t>.</a:t>
            </a:r>
          </a:p>
          <a:p>
            <a:pPr marL="800100" lvl="1" indent="-342900" eaLnBrk="0" fontAlgn="base" hangingPunct="0">
              <a:lnSpc>
                <a:spcPct val="150000"/>
              </a:lnSpc>
              <a:spcBef>
                <a:spcPct val="0"/>
              </a:spcBef>
              <a:spcAft>
                <a:spcPct val="0"/>
              </a:spcAft>
              <a:buFont typeface="Wingdings" panose="05000000000000000000" pitchFamily="2" charset="2"/>
              <a:buChar char="Ø"/>
            </a:pPr>
            <a:r>
              <a:rPr kumimoji="0" lang="en-US" altLang="en-US" sz="1600" b="0" i="0" u="none" strike="noStrike" cap="none" normalizeH="0" baseline="0" dirty="0">
                <a:ln>
                  <a:noFill/>
                </a:ln>
                <a:solidFill>
                  <a:schemeClr val="tx1"/>
                </a:solidFill>
                <a:effectLst/>
                <a:latin typeface="Arial" panose="020B0604020202020204" pitchFamily="34" charset="0"/>
              </a:rPr>
              <a:t>Use the </a:t>
            </a:r>
            <a:r>
              <a:rPr kumimoji="0" lang="en-US" altLang="en-US" sz="1600" b="0" i="0" u="none" strike="noStrike" cap="none" normalizeH="0" baseline="0" dirty="0">
                <a:ln>
                  <a:noFill/>
                </a:ln>
                <a:solidFill>
                  <a:schemeClr val="tx1"/>
                </a:solidFill>
                <a:effectLst/>
                <a:latin typeface="Arial Unicode MS"/>
              </a:rPr>
              <a:t>$set</a:t>
            </a:r>
            <a:r>
              <a:rPr kumimoji="0" lang="en-US" altLang="en-US" sz="1600" b="0" i="0" u="none" strike="noStrike" cap="none" normalizeH="0" baseline="0" dirty="0">
                <a:ln>
                  <a:noFill/>
                </a:ln>
                <a:solidFill>
                  <a:schemeClr val="tx1"/>
                </a:solidFill>
                <a:effectLst/>
              </a:rPr>
              <a:t> operator to achieve this.</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1600" b="1" i="0" u="none" strike="noStrike" cap="none" normalizeH="0" baseline="0" dirty="0">
                <a:ln>
                  <a:noFill/>
                </a:ln>
                <a:solidFill>
                  <a:schemeClr val="tx1"/>
                </a:solidFill>
                <a:effectLst/>
                <a:latin typeface="Arial" panose="020B0604020202020204" pitchFamily="34" charset="0"/>
              </a:rPr>
              <a:t>Increment the </a:t>
            </a:r>
            <a:r>
              <a:rPr kumimoji="0" lang="en-US" altLang="en-US" sz="1600" b="1" i="0" u="none" strike="noStrike" cap="none" normalizeH="0" baseline="0" dirty="0" err="1">
                <a:ln>
                  <a:noFill/>
                </a:ln>
                <a:solidFill>
                  <a:schemeClr val="tx1"/>
                </a:solidFill>
                <a:effectLst/>
                <a:latin typeface="Arial Unicode MS"/>
              </a:rPr>
              <a:t>customerid</a:t>
            </a:r>
            <a:r>
              <a:rPr kumimoji="0" lang="en-US" altLang="en-US" sz="1600" b="1" i="0" u="none" strike="noStrike" cap="none" normalizeH="0" baseline="0" dirty="0">
                <a:ln>
                  <a:noFill/>
                </a:ln>
                <a:solidFill>
                  <a:schemeClr val="tx1"/>
                </a:solidFill>
                <a:effectLst/>
              </a:rPr>
              <a:t> of customer with </a:t>
            </a:r>
            <a:r>
              <a:rPr kumimoji="0" lang="en-US" altLang="en-US" sz="1600" b="1" i="0" u="none" strike="noStrike" cap="none" normalizeH="0" baseline="0" dirty="0" err="1">
                <a:ln>
                  <a:noFill/>
                </a:ln>
                <a:solidFill>
                  <a:schemeClr val="tx1"/>
                </a:solidFill>
                <a:effectLst/>
                <a:latin typeface="Arial Unicode MS"/>
              </a:rPr>
              <a:t>firstname</a:t>
            </a:r>
            <a:r>
              <a:rPr kumimoji="0" lang="en-US" altLang="en-US" sz="1600" b="1" i="0" u="none" strike="noStrike" cap="none" normalizeH="0" baseline="0" dirty="0">
                <a:ln>
                  <a:noFill/>
                </a:ln>
                <a:solidFill>
                  <a:schemeClr val="tx1"/>
                </a:solidFill>
                <a:effectLst/>
                <a:latin typeface="Arial Unicode MS"/>
              </a:rPr>
              <a:t>: 'Vikas'</a:t>
            </a:r>
            <a:r>
              <a:rPr kumimoji="0" lang="en-US" altLang="en-US" sz="1600" b="1" i="0" u="none" strike="noStrike" cap="none" normalizeH="0" baseline="0" dirty="0">
                <a:ln>
                  <a:noFill/>
                </a:ln>
                <a:solidFill>
                  <a:schemeClr val="tx1"/>
                </a:solidFill>
                <a:effectLst/>
              </a:rPr>
              <a:t> by 5</a:t>
            </a:r>
            <a:r>
              <a:rPr kumimoji="0" lang="en-US" altLang="en-US" sz="1600" b="0" i="0" u="none" strike="noStrike" cap="none" normalizeH="0" baseline="0" dirty="0">
                <a:ln>
                  <a:noFill/>
                </a:ln>
                <a:solidFill>
                  <a:schemeClr val="tx1"/>
                </a:solidFill>
                <a:effectLst/>
                <a:latin typeface="Arial" panose="020B0604020202020204" pitchFamily="34" charset="0"/>
              </a:rPr>
              <a:t>.</a:t>
            </a:r>
          </a:p>
          <a:p>
            <a:pPr marL="800100" lvl="1" indent="-342900" eaLnBrk="0" fontAlgn="base" hangingPunct="0">
              <a:lnSpc>
                <a:spcPct val="150000"/>
              </a:lnSpc>
              <a:spcBef>
                <a:spcPct val="0"/>
              </a:spcBef>
              <a:spcAft>
                <a:spcPct val="0"/>
              </a:spcAft>
              <a:buFont typeface="Wingdings" panose="05000000000000000000" pitchFamily="2" charset="2"/>
              <a:buChar char="Ø"/>
            </a:pPr>
            <a:r>
              <a:rPr kumimoji="0" lang="en-US" altLang="en-US" sz="1600" b="0" i="0" u="none" strike="noStrike" cap="none" normalizeH="0" baseline="0" dirty="0">
                <a:ln>
                  <a:noFill/>
                </a:ln>
                <a:solidFill>
                  <a:schemeClr val="tx1"/>
                </a:solidFill>
                <a:effectLst/>
                <a:latin typeface="Arial" panose="020B0604020202020204" pitchFamily="34" charset="0"/>
              </a:rPr>
              <a:t>Use the </a:t>
            </a:r>
            <a:r>
              <a:rPr kumimoji="0" lang="en-US" altLang="en-US" sz="1600" b="0" i="0" u="none" strike="noStrike" cap="none" normalizeH="0" baseline="0" dirty="0">
                <a:ln>
                  <a:noFill/>
                </a:ln>
                <a:solidFill>
                  <a:schemeClr val="tx1"/>
                </a:solidFill>
                <a:effectLst/>
                <a:latin typeface="Arial Unicode MS"/>
              </a:rPr>
              <a:t>$</a:t>
            </a:r>
            <a:r>
              <a:rPr kumimoji="0" lang="en-US" altLang="en-US" sz="1600" b="0" i="0" u="none" strike="noStrike" cap="none" normalizeH="0" baseline="0" dirty="0" err="1">
                <a:ln>
                  <a:noFill/>
                </a:ln>
                <a:solidFill>
                  <a:schemeClr val="tx1"/>
                </a:solidFill>
                <a:effectLst/>
                <a:latin typeface="Arial Unicode MS"/>
              </a:rPr>
              <a:t>inc</a:t>
            </a:r>
            <a:r>
              <a:rPr kumimoji="0" lang="en-US" altLang="en-US" sz="1600" b="0" i="0" u="none" strike="noStrike" cap="none" normalizeH="0" baseline="0" dirty="0">
                <a:ln>
                  <a:noFill/>
                </a:ln>
                <a:solidFill>
                  <a:schemeClr val="tx1"/>
                </a:solidFill>
                <a:effectLst/>
              </a:rPr>
              <a:t> operator for this.</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1600" b="1" i="0" u="none" strike="noStrike" cap="none" normalizeH="0" baseline="0" dirty="0">
                <a:ln>
                  <a:noFill/>
                </a:ln>
                <a:solidFill>
                  <a:schemeClr val="tx1"/>
                </a:solidFill>
                <a:effectLst/>
                <a:latin typeface="Arial" panose="020B0604020202020204" pitchFamily="34" charset="0"/>
              </a:rPr>
              <a:t>Add a new field </a:t>
            </a:r>
            <a:r>
              <a:rPr kumimoji="0" lang="en-US" altLang="en-US" sz="1600" b="1" i="0" u="none" strike="noStrike" cap="none" normalizeH="0" baseline="0" dirty="0">
                <a:ln>
                  <a:noFill/>
                </a:ln>
                <a:solidFill>
                  <a:schemeClr val="tx1"/>
                </a:solidFill>
                <a:effectLst/>
                <a:latin typeface="Arial Unicode MS"/>
              </a:rPr>
              <a:t>phone: '123-456-7890'</a:t>
            </a:r>
            <a:r>
              <a:rPr kumimoji="0" lang="en-US" altLang="en-US" sz="1600" b="1" i="0" u="none" strike="noStrike" cap="none" normalizeH="0" baseline="0" dirty="0">
                <a:ln>
                  <a:noFill/>
                </a:ln>
                <a:solidFill>
                  <a:schemeClr val="tx1"/>
                </a:solidFill>
                <a:effectLst/>
              </a:rPr>
              <a:t> to the customer with </a:t>
            </a:r>
            <a:r>
              <a:rPr kumimoji="0" lang="en-US" altLang="en-US" sz="1600" b="1" i="0" u="none" strike="noStrike" cap="none" normalizeH="0" baseline="0" dirty="0" err="1">
                <a:ln>
                  <a:noFill/>
                </a:ln>
                <a:solidFill>
                  <a:schemeClr val="tx1"/>
                </a:solidFill>
                <a:effectLst/>
                <a:latin typeface="Arial Unicode MS"/>
              </a:rPr>
              <a:t>customerid</a:t>
            </a:r>
            <a:r>
              <a:rPr kumimoji="0" lang="en-US" altLang="en-US" sz="1600" b="1" i="0" u="none" strike="noStrike" cap="none" normalizeH="0" baseline="0" dirty="0">
                <a:ln>
                  <a:noFill/>
                </a:ln>
                <a:solidFill>
                  <a:schemeClr val="tx1"/>
                </a:solidFill>
                <a:effectLst/>
                <a:latin typeface="Arial Unicode MS"/>
              </a:rPr>
              <a:t>: 100</a:t>
            </a:r>
            <a:r>
              <a:rPr kumimoji="0" lang="en-US" altLang="en-US" sz="1600" b="1" i="0" u="none" strike="noStrike" cap="none" normalizeH="0" baseline="0" dirty="0">
                <a:ln>
                  <a:noFill/>
                </a:ln>
                <a:solidFill>
                  <a:schemeClr val="tx1"/>
                </a:solidFill>
                <a:effectLst/>
              </a:rPr>
              <a:t>.</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800100" lvl="1" indent="-342900" eaLnBrk="0" fontAlgn="base" hangingPunct="0">
              <a:lnSpc>
                <a:spcPct val="150000"/>
              </a:lnSpc>
              <a:spcBef>
                <a:spcPct val="0"/>
              </a:spcBef>
              <a:spcAft>
                <a:spcPct val="0"/>
              </a:spcAft>
              <a:buFont typeface="Wingdings" panose="05000000000000000000" pitchFamily="2" charset="2"/>
              <a:buChar char="Ø"/>
            </a:pPr>
            <a:r>
              <a:rPr kumimoji="0" lang="en-US" altLang="en-US" sz="1600" b="0" i="0" u="none" strike="noStrike" cap="none" normalizeH="0" baseline="0" dirty="0">
                <a:ln>
                  <a:noFill/>
                </a:ln>
                <a:solidFill>
                  <a:schemeClr val="tx1"/>
                </a:solidFill>
                <a:effectLst/>
                <a:latin typeface="Arial" panose="020B0604020202020204" pitchFamily="34" charset="0"/>
              </a:rPr>
              <a:t>Use the </a:t>
            </a:r>
            <a:r>
              <a:rPr kumimoji="0" lang="en-US" altLang="en-US" sz="1600" b="0" i="0" u="none" strike="noStrike" cap="none" normalizeH="0" baseline="0" dirty="0">
                <a:ln>
                  <a:noFill/>
                </a:ln>
                <a:solidFill>
                  <a:schemeClr val="tx1"/>
                </a:solidFill>
                <a:effectLst/>
                <a:latin typeface="Arial Unicode MS"/>
              </a:rPr>
              <a:t>$set</a:t>
            </a:r>
            <a:r>
              <a:rPr kumimoji="0" lang="en-US" altLang="en-US" sz="1600" b="0" i="0" u="none" strike="noStrike" cap="none" normalizeH="0" baseline="0" dirty="0">
                <a:ln>
                  <a:noFill/>
                </a:ln>
                <a:solidFill>
                  <a:schemeClr val="tx1"/>
                </a:solidFill>
                <a:effectLst/>
              </a:rPr>
              <a:t> operator to add this field.</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1600" b="1" i="0" u="none" strike="noStrike" cap="none" normalizeH="0" baseline="0" dirty="0">
                <a:ln>
                  <a:noFill/>
                </a:ln>
                <a:solidFill>
                  <a:schemeClr val="tx1"/>
                </a:solidFill>
                <a:effectLst/>
                <a:latin typeface="Arial" panose="020B0604020202020204" pitchFamily="34" charset="0"/>
              </a:rPr>
              <a:t>Remove the </a:t>
            </a:r>
            <a:r>
              <a:rPr kumimoji="0" lang="en-US" altLang="en-US" sz="1600" b="1" i="0" u="none" strike="noStrike" cap="none" normalizeH="0" baseline="0" dirty="0">
                <a:ln>
                  <a:noFill/>
                </a:ln>
                <a:solidFill>
                  <a:schemeClr val="tx1"/>
                </a:solidFill>
                <a:effectLst/>
                <a:latin typeface="Arial Unicode MS"/>
              </a:rPr>
              <a:t>state</a:t>
            </a:r>
            <a:r>
              <a:rPr kumimoji="0" lang="en-US" altLang="en-US" sz="1600" b="1" i="0" u="none" strike="noStrike" cap="none" normalizeH="0" baseline="0" dirty="0">
                <a:ln>
                  <a:noFill/>
                </a:ln>
                <a:solidFill>
                  <a:schemeClr val="tx1"/>
                </a:solidFill>
                <a:effectLst/>
              </a:rPr>
              <a:t> field from the customer with </a:t>
            </a:r>
            <a:r>
              <a:rPr kumimoji="0" lang="en-US" altLang="en-US" sz="1600" b="1" i="0" u="none" strike="noStrike" cap="none" normalizeH="0" baseline="0" dirty="0" err="1">
                <a:ln>
                  <a:noFill/>
                </a:ln>
                <a:solidFill>
                  <a:schemeClr val="tx1"/>
                </a:solidFill>
                <a:effectLst/>
                <a:latin typeface="Arial Unicode MS"/>
              </a:rPr>
              <a:t>customerid</a:t>
            </a:r>
            <a:r>
              <a:rPr kumimoji="0" lang="en-US" altLang="en-US" sz="1600" b="1" i="0" u="none" strike="noStrike" cap="none" normalizeH="0" baseline="0" dirty="0">
                <a:ln>
                  <a:noFill/>
                </a:ln>
                <a:solidFill>
                  <a:schemeClr val="tx1"/>
                </a:solidFill>
                <a:effectLst/>
                <a:latin typeface="Arial Unicode MS"/>
              </a:rPr>
              <a:t>: 102</a:t>
            </a:r>
            <a:r>
              <a:rPr kumimoji="0" lang="en-US" altLang="en-US" sz="1600" b="1" i="0" u="none" strike="noStrike" cap="none" normalizeH="0" baseline="0" dirty="0">
                <a:ln>
                  <a:noFill/>
                </a:ln>
                <a:solidFill>
                  <a:schemeClr val="tx1"/>
                </a:solidFill>
                <a:effectLst/>
              </a:rPr>
              <a:t>.</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800100" lvl="1" indent="-342900" eaLnBrk="0" fontAlgn="base" hangingPunct="0">
              <a:lnSpc>
                <a:spcPct val="150000"/>
              </a:lnSpc>
              <a:spcBef>
                <a:spcPct val="0"/>
              </a:spcBef>
              <a:spcAft>
                <a:spcPct val="0"/>
              </a:spcAft>
              <a:buFont typeface="Wingdings" panose="05000000000000000000" pitchFamily="2" charset="2"/>
              <a:buChar char="Ø"/>
            </a:pPr>
            <a:r>
              <a:rPr kumimoji="0" lang="en-US" altLang="en-US" sz="1600" b="0" i="0" u="none" strike="noStrike" cap="none" normalizeH="0" baseline="0" dirty="0">
                <a:ln>
                  <a:noFill/>
                </a:ln>
                <a:solidFill>
                  <a:schemeClr val="tx1"/>
                </a:solidFill>
                <a:effectLst/>
                <a:latin typeface="Arial" panose="020B0604020202020204" pitchFamily="34" charset="0"/>
              </a:rPr>
              <a:t>Use the </a:t>
            </a:r>
            <a:r>
              <a:rPr kumimoji="0" lang="en-US" altLang="en-US" sz="1600" b="0" i="0" u="none" strike="noStrike" cap="none" normalizeH="0" baseline="0" dirty="0">
                <a:ln>
                  <a:noFill/>
                </a:ln>
                <a:solidFill>
                  <a:schemeClr val="tx1"/>
                </a:solidFill>
                <a:effectLst/>
                <a:latin typeface="Arial Unicode MS"/>
              </a:rPr>
              <a:t>$unset</a:t>
            </a:r>
            <a:r>
              <a:rPr kumimoji="0" lang="en-US" altLang="en-US" sz="1600" b="0" i="0" u="none" strike="noStrike" cap="none" normalizeH="0" baseline="0" dirty="0">
                <a:ln>
                  <a:noFill/>
                </a:ln>
                <a:solidFill>
                  <a:schemeClr val="tx1"/>
                </a:solidFill>
                <a:effectLst/>
              </a:rPr>
              <a:t> operator to remove this field.</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1600" b="1" i="0" u="none" strike="noStrike" cap="none" normalizeH="0" baseline="0" dirty="0">
                <a:ln>
                  <a:noFill/>
                </a:ln>
                <a:solidFill>
                  <a:schemeClr val="tx1"/>
                </a:solidFill>
                <a:effectLst/>
                <a:latin typeface="Arial" panose="020B0604020202020204" pitchFamily="34" charset="0"/>
              </a:rPr>
              <a:t>Add the tag "premium" to the </a:t>
            </a:r>
            <a:r>
              <a:rPr kumimoji="0" lang="en-US" altLang="en-US" sz="1600" b="1" i="0" u="none" strike="noStrike" cap="none" normalizeH="0" baseline="0" dirty="0">
                <a:ln>
                  <a:noFill/>
                </a:ln>
                <a:solidFill>
                  <a:schemeClr val="tx1"/>
                </a:solidFill>
                <a:effectLst/>
                <a:latin typeface="Arial Unicode MS"/>
              </a:rPr>
              <a:t>tags</a:t>
            </a:r>
            <a:r>
              <a:rPr kumimoji="0" lang="en-US" altLang="en-US" sz="1600" b="1" i="0" u="none" strike="noStrike" cap="none" normalizeH="0" baseline="0" dirty="0">
                <a:ln>
                  <a:noFill/>
                </a:ln>
                <a:solidFill>
                  <a:schemeClr val="tx1"/>
                </a:solidFill>
                <a:effectLst/>
              </a:rPr>
              <a:t> array of the customer with </a:t>
            </a:r>
            <a:r>
              <a:rPr kumimoji="0" lang="en-US" altLang="en-US" sz="1600" b="1" i="0" u="none" strike="noStrike" cap="none" normalizeH="0" baseline="0" dirty="0" err="1">
                <a:ln>
                  <a:noFill/>
                </a:ln>
                <a:solidFill>
                  <a:schemeClr val="tx1"/>
                </a:solidFill>
                <a:effectLst/>
                <a:latin typeface="Arial Unicode MS"/>
              </a:rPr>
              <a:t>customerid</a:t>
            </a:r>
            <a:r>
              <a:rPr kumimoji="0" lang="en-US" altLang="en-US" sz="1600" b="1" i="0" u="none" strike="noStrike" cap="none" normalizeH="0" baseline="0" dirty="0">
                <a:ln>
                  <a:noFill/>
                </a:ln>
                <a:solidFill>
                  <a:schemeClr val="tx1"/>
                </a:solidFill>
                <a:effectLst/>
                <a:latin typeface="Arial Unicode MS"/>
              </a:rPr>
              <a:t>: 100</a:t>
            </a:r>
            <a:r>
              <a:rPr kumimoji="0" lang="en-US" altLang="en-US" sz="1600" b="1" i="0" u="none" strike="noStrike" cap="none" normalizeH="0" baseline="0" dirty="0">
                <a:ln>
                  <a:noFill/>
                </a:ln>
                <a:solidFill>
                  <a:schemeClr val="tx1"/>
                </a:solidFill>
                <a:effectLst/>
              </a:rPr>
              <a:t>, but only if it doesn't already exist.</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800100" lvl="1" indent="-342900" eaLnBrk="0" fontAlgn="base" hangingPunct="0">
              <a:lnSpc>
                <a:spcPct val="150000"/>
              </a:lnSpc>
              <a:spcBef>
                <a:spcPct val="0"/>
              </a:spcBef>
              <a:spcAft>
                <a:spcPct val="0"/>
              </a:spcAft>
              <a:buFont typeface="Wingdings" panose="05000000000000000000" pitchFamily="2" charset="2"/>
              <a:buChar char="Ø"/>
            </a:pPr>
            <a:r>
              <a:rPr kumimoji="0" lang="en-US" altLang="en-US" sz="1600" b="0" i="0" u="none" strike="noStrike" cap="none" normalizeH="0" baseline="0" dirty="0">
                <a:ln>
                  <a:noFill/>
                </a:ln>
                <a:solidFill>
                  <a:schemeClr val="tx1"/>
                </a:solidFill>
                <a:effectLst/>
                <a:latin typeface="Arial" panose="020B0604020202020204" pitchFamily="34" charset="0"/>
              </a:rPr>
              <a:t>Use the </a:t>
            </a:r>
            <a:r>
              <a:rPr kumimoji="0" lang="en-US" altLang="en-US" sz="1600" b="0" i="0" u="none" strike="noStrike" cap="none" normalizeH="0" baseline="0" dirty="0">
                <a:ln>
                  <a:noFill/>
                </a:ln>
                <a:solidFill>
                  <a:schemeClr val="tx1"/>
                </a:solidFill>
                <a:effectLst/>
                <a:latin typeface="Arial Unicode MS"/>
              </a:rPr>
              <a:t>$</a:t>
            </a:r>
            <a:r>
              <a:rPr kumimoji="0" lang="en-US" altLang="en-US" sz="1600" b="0" i="0" u="none" strike="noStrike" cap="none" normalizeH="0" baseline="0" dirty="0" err="1">
                <a:ln>
                  <a:noFill/>
                </a:ln>
                <a:solidFill>
                  <a:schemeClr val="tx1"/>
                </a:solidFill>
                <a:effectLst/>
                <a:latin typeface="Arial Unicode MS"/>
              </a:rPr>
              <a:t>addToSet</a:t>
            </a:r>
            <a:r>
              <a:rPr kumimoji="0" lang="en-US" altLang="en-US" sz="1600" b="0" i="0" u="none" strike="noStrike" cap="none" normalizeH="0" baseline="0" dirty="0">
                <a:ln>
                  <a:noFill/>
                </a:ln>
                <a:solidFill>
                  <a:schemeClr val="tx1"/>
                </a:solidFill>
                <a:effectLst/>
              </a:rPr>
              <a:t> operator to add the tag.</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1600" b="1" i="0" u="none" strike="noStrike" cap="none" normalizeH="0" baseline="0" dirty="0">
                <a:ln>
                  <a:noFill/>
                </a:ln>
                <a:solidFill>
                  <a:schemeClr val="tx1"/>
                </a:solidFill>
                <a:effectLst/>
                <a:latin typeface="Arial" panose="020B0604020202020204" pitchFamily="34" charset="0"/>
              </a:rPr>
              <a:t>Remove the tag "inactive" from the </a:t>
            </a:r>
            <a:r>
              <a:rPr kumimoji="0" lang="en-US" altLang="en-US" sz="1600" b="1" i="0" u="none" strike="noStrike" cap="none" normalizeH="0" baseline="0" dirty="0">
                <a:ln>
                  <a:noFill/>
                </a:ln>
                <a:solidFill>
                  <a:schemeClr val="tx1"/>
                </a:solidFill>
                <a:effectLst/>
                <a:latin typeface="Arial Unicode MS"/>
              </a:rPr>
              <a:t>tags</a:t>
            </a:r>
            <a:r>
              <a:rPr kumimoji="0" lang="en-US" altLang="en-US" sz="1600" b="1" i="0" u="none" strike="noStrike" cap="none" normalizeH="0" baseline="0" dirty="0">
                <a:ln>
                  <a:noFill/>
                </a:ln>
                <a:solidFill>
                  <a:schemeClr val="tx1"/>
                </a:solidFill>
                <a:effectLst/>
              </a:rPr>
              <a:t> array of the customer with </a:t>
            </a:r>
            <a:r>
              <a:rPr kumimoji="0" lang="en-US" altLang="en-US" sz="1600" b="1" i="0" u="none" strike="noStrike" cap="none" normalizeH="0" baseline="0" dirty="0" err="1">
                <a:ln>
                  <a:noFill/>
                </a:ln>
                <a:solidFill>
                  <a:schemeClr val="tx1"/>
                </a:solidFill>
                <a:effectLst/>
                <a:latin typeface="Arial Unicode MS"/>
              </a:rPr>
              <a:t>customerid</a:t>
            </a:r>
            <a:r>
              <a:rPr kumimoji="0" lang="en-US" altLang="en-US" sz="1600" b="1" i="0" u="none" strike="noStrike" cap="none" normalizeH="0" baseline="0" dirty="0">
                <a:ln>
                  <a:noFill/>
                </a:ln>
                <a:solidFill>
                  <a:schemeClr val="tx1"/>
                </a:solidFill>
                <a:effectLst/>
                <a:latin typeface="Arial Unicode MS"/>
              </a:rPr>
              <a:t>: 102</a:t>
            </a:r>
            <a:r>
              <a:rPr kumimoji="0" lang="en-US" altLang="en-US" sz="1600" b="1" i="0" u="none" strike="noStrike" cap="none" normalizeH="0" baseline="0" dirty="0">
                <a:ln>
                  <a:noFill/>
                </a:ln>
                <a:solidFill>
                  <a:schemeClr val="tx1"/>
                </a:solidFill>
                <a:effectLst/>
              </a:rPr>
              <a:t>.</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800100" lvl="1" indent="-342900" eaLnBrk="0" fontAlgn="base" hangingPunct="0">
              <a:lnSpc>
                <a:spcPct val="150000"/>
              </a:lnSpc>
              <a:spcBef>
                <a:spcPct val="0"/>
              </a:spcBef>
              <a:spcAft>
                <a:spcPct val="0"/>
              </a:spcAft>
              <a:buFont typeface="Wingdings" panose="05000000000000000000" pitchFamily="2" charset="2"/>
              <a:buChar char="Ø"/>
            </a:pPr>
            <a:r>
              <a:rPr kumimoji="0" lang="en-US" altLang="en-US" sz="1600" b="0" i="0" u="none" strike="noStrike" cap="none" normalizeH="0" baseline="0" dirty="0">
                <a:ln>
                  <a:noFill/>
                </a:ln>
                <a:solidFill>
                  <a:schemeClr val="tx1"/>
                </a:solidFill>
                <a:effectLst/>
                <a:latin typeface="Arial" panose="020B0604020202020204" pitchFamily="34" charset="0"/>
              </a:rPr>
              <a:t>Use the </a:t>
            </a:r>
            <a:r>
              <a:rPr kumimoji="0" lang="en-US" altLang="en-US" sz="1600" b="0" i="0" u="none" strike="noStrike" cap="none" normalizeH="0" baseline="0" dirty="0">
                <a:ln>
                  <a:noFill/>
                </a:ln>
                <a:solidFill>
                  <a:schemeClr val="tx1"/>
                </a:solidFill>
                <a:effectLst/>
                <a:latin typeface="Arial Unicode MS"/>
              </a:rPr>
              <a:t>$pull</a:t>
            </a:r>
            <a:r>
              <a:rPr kumimoji="0" lang="en-US" altLang="en-US" sz="1600" b="0" i="0" u="none" strike="noStrike" cap="none" normalizeH="0" baseline="0" dirty="0">
                <a:ln>
                  <a:noFill/>
                </a:ln>
                <a:solidFill>
                  <a:schemeClr val="tx1"/>
                </a:solidFill>
                <a:effectLst/>
              </a:rPr>
              <a:t> operator to remove this tag.</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5084761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D9EA7BC-BE6A-C44D-2087-7B5CB7E73172}"/>
              </a:ext>
            </a:extLst>
          </p:cNvPr>
          <p:cNvSpPr>
            <a:spLocks noChangeArrowheads="1"/>
          </p:cNvSpPr>
          <p:nvPr/>
        </p:nvSpPr>
        <p:spPr bwMode="auto">
          <a:xfrm>
            <a:off x="600173" y="236371"/>
            <a:ext cx="9118862" cy="65556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Calculate the total </a:t>
            </a:r>
            <a:r>
              <a:rPr kumimoji="0" lang="en-US" altLang="en-US" sz="1400" b="1" i="0" u="none" strike="noStrike" cap="none" normalizeH="0" baseline="0" dirty="0" err="1">
                <a:ln>
                  <a:noFill/>
                </a:ln>
                <a:solidFill>
                  <a:schemeClr val="tx1"/>
                </a:solidFill>
                <a:effectLst/>
                <a:latin typeface="Arial Unicode MS"/>
              </a:rPr>
              <a:t>customerid</a:t>
            </a:r>
            <a:r>
              <a:rPr kumimoji="0" lang="en-US" altLang="en-US" sz="1400" b="1" i="0" u="none" strike="noStrike" cap="none" normalizeH="0" baseline="0" dirty="0">
                <a:ln>
                  <a:noFill/>
                </a:ln>
                <a:solidFill>
                  <a:schemeClr val="tx1"/>
                </a:solidFill>
                <a:effectLst/>
              </a:rPr>
              <a:t> sum of all customers.</a:t>
            </a:r>
            <a:endParaRPr kumimoji="0" lang="en-US" altLang="en-US" sz="1400" b="0" i="0" u="none" strike="noStrike" cap="none" normalizeH="0" baseline="0" dirty="0">
              <a:ln>
                <a:noFill/>
              </a:ln>
              <a:solidFill>
                <a:schemeClr val="tx1"/>
              </a:solidFill>
              <a:effectLst/>
              <a:latin typeface="Arial" panose="020B0604020202020204" pitchFamily="34" charset="0"/>
            </a:endParaRPr>
          </a:p>
          <a:p>
            <a:pPr lvl="1" eaLnBrk="0" fontAlgn="base" hangingPunct="0">
              <a:spcBef>
                <a:spcPct val="0"/>
              </a:spcBef>
              <a:spcAft>
                <a:spcPct val="0"/>
              </a:spcAft>
              <a:buFontTx/>
              <a:buChar char="•"/>
            </a:pPr>
            <a:r>
              <a:rPr kumimoji="0" lang="en-US" altLang="en-US" sz="1400" b="0" i="0" u="none" strike="noStrike" cap="none" normalizeH="0" baseline="0" dirty="0">
                <a:ln>
                  <a:noFill/>
                </a:ln>
                <a:solidFill>
                  <a:schemeClr val="tx1"/>
                </a:solidFill>
                <a:effectLst/>
                <a:latin typeface="Arial" panose="020B0604020202020204" pitchFamily="34" charset="0"/>
              </a:rPr>
              <a:t>Use the </a:t>
            </a:r>
            <a:r>
              <a:rPr kumimoji="0" lang="en-US" altLang="en-US" sz="1400" b="0" i="0" u="none" strike="noStrike" cap="none" normalizeH="0" baseline="0" dirty="0">
                <a:ln>
                  <a:noFill/>
                </a:ln>
                <a:solidFill>
                  <a:schemeClr val="tx1"/>
                </a:solidFill>
                <a:effectLst/>
                <a:latin typeface="Arial Unicode MS"/>
              </a:rPr>
              <a:t>$sum</a:t>
            </a:r>
            <a:r>
              <a:rPr kumimoji="0" lang="en-US" altLang="en-US" sz="1400" b="0" i="0" u="none" strike="noStrike" cap="none" normalizeH="0" baseline="0" dirty="0">
                <a:ln>
                  <a:noFill/>
                </a:ln>
                <a:solidFill>
                  <a:schemeClr val="tx1"/>
                </a:solidFill>
                <a:effectLst/>
              </a:rPr>
              <a:t> operator to get the total of all </a:t>
            </a:r>
            <a:r>
              <a:rPr kumimoji="0" lang="en-US" altLang="en-US" sz="1400" b="0" i="0" u="none" strike="noStrike" cap="none" normalizeH="0" baseline="0" dirty="0" err="1">
                <a:ln>
                  <a:noFill/>
                </a:ln>
                <a:solidFill>
                  <a:schemeClr val="tx1"/>
                </a:solidFill>
                <a:effectLst/>
                <a:latin typeface="Arial Unicode MS"/>
              </a:rPr>
              <a:t>customerid</a:t>
            </a:r>
            <a:r>
              <a:rPr kumimoji="0" lang="en-US" altLang="en-US" sz="1400" b="0" i="0" u="none" strike="noStrike" cap="none" normalizeH="0" baseline="0" dirty="0">
                <a:ln>
                  <a:noFill/>
                </a:ln>
                <a:solidFill>
                  <a:schemeClr val="tx1"/>
                </a:solidFill>
                <a:effectLst/>
              </a:rPr>
              <a:t> fields.</a:t>
            </a:r>
          </a:p>
          <a:p>
            <a:pPr lvl="1" eaLnBrk="0" fontAlgn="base" hangingPunct="0">
              <a:spcBef>
                <a:spcPct val="0"/>
              </a:spcBef>
              <a:spcAft>
                <a:spcPct val="0"/>
              </a:spcAft>
              <a:buFontTx/>
              <a:buChar char="•"/>
            </a:pP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Find the average </a:t>
            </a:r>
            <a:r>
              <a:rPr kumimoji="0" lang="en-US" altLang="en-US" sz="1400" b="1" i="0" u="none" strike="noStrike" cap="none" normalizeH="0" baseline="0" dirty="0" err="1">
                <a:ln>
                  <a:noFill/>
                </a:ln>
                <a:solidFill>
                  <a:schemeClr val="tx1"/>
                </a:solidFill>
                <a:effectLst/>
                <a:latin typeface="Arial Unicode MS"/>
              </a:rPr>
              <a:t>postalcode</a:t>
            </a:r>
            <a:r>
              <a:rPr kumimoji="0" lang="en-US" altLang="en-US" sz="1400" b="1" i="0" u="none" strike="noStrike" cap="none" normalizeH="0" baseline="0" dirty="0">
                <a:ln>
                  <a:noFill/>
                </a:ln>
                <a:solidFill>
                  <a:schemeClr val="tx1"/>
                </a:solidFill>
                <a:effectLst/>
              </a:rPr>
              <a:t> of customers from the </a:t>
            </a:r>
            <a:r>
              <a:rPr kumimoji="0" lang="en-US" altLang="en-US" sz="1400" b="1" i="0" u="none" strike="noStrike" cap="none" normalizeH="0" baseline="0" dirty="0">
                <a:ln>
                  <a:noFill/>
                </a:ln>
                <a:solidFill>
                  <a:schemeClr val="tx1"/>
                </a:solidFill>
                <a:effectLst/>
                <a:latin typeface="Arial Unicode MS"/>
              </a:rPr>
              <a:t>India</a:t>
            </a:r>
            <a:r>
              <a:rPr kumimoji="0" lang="en-US" altLang="en-US" sz="1400" b="1" i="0" u="none" strike="noStrike" cap="none" normalizeH="0" baseline="0" dirty="0">
                <a:ln>
                  <a:noFill/>
                </a:ln>
                <a:solidFill>
                  <a:schemeClr val="tx1"/>
                </a:solidFill>
                <a:effectLst/>
              </a:rPr>
              <a:t> country.</a:t>
            </a:r>
            <a:endParaRPr kumimoji="0" lang="en-US" altLang="en-US" sz="1400" b="0" i="0" u="none" strike="noStrike" cap="none" normalizeH="0" baseline="0" dirty="0">
              <a:ln>
                <a:noFill/>
              </a:ln>
              <a:solidFill>
                <a:schemeClr val="tx1"/>
              </a:solidFill>
              <a:effectLst/>
              <a:latin typeface="Arial" panose="020B0604020202020204" pitchFamily="34" charset="0"/>
            </a:endParaRPr>
          </a:p>
          <a:p>
            <a:pPr lvl="1" eaLnBrk="0" fontAlgn="base" hangingPunct="0">
              <a:spcBef>
                <a:spcPct val="0"/>
              </a:spcBef>
              <a:spcAft>
                <a:spcPct val="0"/>
              </a:spcAft>
              <a:buFontTx/>
              <a:buChar char="•"/>
            </a:pPr>
            <a:r>
              <a:rPr kumimoji="0" lang="en-US" altLang="en-US" sz="1400" b="0" i="0" u="none" strike="noStrike" cap="none" normalizeH="0" baseline="0" dirty="0">
                <a:ln>
                  <a:noFill/>
                </a:ln>
                <a:solidFill>
                  <a:schemeClr val="tx1"/>
                </a:solidFill>
                <a:effectLst/>
                <a:latin typeface="Arial" panose="020B0604020202020204" pitchFamily="34" charset="0"/>
              </a:rPr>
              <a:t>Use the </a:t>
            </a:r>
            <a:r>
              <a:rPr kumimoji="0" lang="en-US" altLang="en-US" sz="1400" b="0" i="0" u="none" strike="noStrike" cap="none" normalizeH="0" baseline="0" dirty="0">
                <a:ln>
                  <a:noFill/>
                </a:ln>
                <a:solidFill>
                  <a:schemeClr val="tx1"/>
                </a:solidFill>
                <a:effectLst/>
                <a:latin typeface="Arial Unicode MS"/>
              </a:rPr>
              <a:t>$avg</a:t>
            </a:r>
            <a:r>
              <a:rPr kumimoji="0" lang="en-US" altLang="en-US" sz="1400" b="0" i="0" u="none" strike="noStrike" cap="none" normalizeH="0" baseline="0" dirty="0">
                <a:ln>
                  <a:noFill/>
                </a:ln>
                <a:solidFill>
                  <a:schemeClr val="tx1"/>
                </a:solidFill>
                <a:effectLst/>
              </a:rPr>
              <a:t> operator to calculate the average postal code of customers from </a:t>
            </a:r>
            <a:r>
              <a:rPr kumimoji="0" lang="en-US" altLang="en-US" sz="1400" b="0" i="0" u="none" strike="noStrike" cap="none" normalizeH="0" baseline="0" dirty="0">
                <a:ln>
                  <a:noFill/>
                </a:ln>
                <a:solidFill>
                  <a:schemeClr val="tx1"/>
                </a:solidFill>
                <a:effectLst/>
                <a:latin typeface="Arial Unicode MS"/>
              </a:rPr>
              <a:t>India</a:t>
            </a:r>
            <a:r>
              <a:rPr kumimoji="0" lang="en-US" altLang="en-US" sz="1400" b="0" i="0" u="none" strike="noStrike" cap="none" normalizeH="0" baseline="0" dirty="0">
                <a:ln>
                  <a:noFill/>
                </a:ln>
                <a:solidFill>
                  <a:schemeClr val="tx1"/>
                </a:solidFill>
                <a:effectLst/>
              </a:rPr>
              <a:t>.</a:t>
            </a:r>
          </a:p>
          <a:p>
            <a:pPr lvl="1" eaLnBrk="0" fontAlgn="base" hangingPunct="0">
              <a:spcBef>
                <a:spcPct val="0"/>
              </a:spcBef>
              <a:spcAft>
                <a:spcPct val="0"/>
              </a:spcAft>
              <a:buFontTx/>
              <a:buChar char="•"/>
            </a:pP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Get the maximum </a:t>
            </a:r>
            <a:r>
              <a:rPr kumimoji="0" lang="en-US" altLang="en-US" sz="1400" b="1" i="0" u="none" strike="noStrike" cap="none" normalizeH="0" baseline="0" dirty="0" err="1">
                <a:ln>
                  <a:noFill/>
                </a:ln>
                <a:solidFill>
                  <a:schemeClr val="tx1"/>
                </a:solidFill>
                <a:effectLst/>
                <a:latin typeface="Arial Unicode MS"/>
              </a:rPr>
              <a:t>customerid</a:t>
            </a:r>
            <a:r>
              <a:rPr kumimoji="0" lang="en-US" altLang="en-US" sz="1400" b="1" i="0" u="none" strike="noStrike" cap="none" normalizeH="0" baseline="0" dirty="0">
                <a:ln>
                  <a:noFill/>
                </a:ln>
                <a:solidFill>
                  <a:schemeClr val="tx1"/>
                </a:solidFill>
                <a:effectLst/>
              </a:rPr>
              <a:t> across all customers.</a:t>
            </a:r>
            <a:endParaRPr kumimoji="0" lang="en-US" altLang="en-US" sz="1400" b="0" i="0" u="none" strike="noStrike" cap="none" normalizeH="0" baseline="0" dirty="0">
              <a:ln>
                <a:noFill/>
              </a:ln>
              <a:solidFill>
                <a:schemeClr val="tx1"/>
              </a:solidFill>
              <a:effectLst/>
              <a:latin typeface="Arial" panose="020B0604020202020204" pitchFamily="34" charset="0"/>
            </a:endParaRPr>
          </a:p>
          <a:p>
            <a:pPr lvl="1" eaLnBrk="0" fontAlgn="base" hangingPunct="0">
              <a:spcBef>
                <a:spcPct val="0"/>
              </a:spcBef>
              <a:spcAft>
                <a:spcPct val="0"/>
              </a:spcAft>
              <a:buFontTx/>
              <a:buChar char="•"/>
            </a:pPr>
            <a:r>
              <a:rPr kumimoji="0" lang="en-US" altLang="en-US" sz="1400" b="0" i="0" u="none" strike="noStrike" cap="none" normalizeH="0" baseline="0" dirty="0">
                <a:ln>
                  <a:noFill/>
                </a:ln>
                <a:solidFill>
                  <a:schemeClr val="tx1"/>
                </a:solidFill>
                <a:effectLst/>
                <a:latin typeface="Arial" panose="020B0604020202020204" pitchFamily="34" charset="0"/>
              </a:rPr>
              <a:t>Use the </a:t>
            </a:r>
            <a:r>
              <a:rPr kumimoji="0" lang="en-US" altLang="en-US" sz="1400" b="0" i="0" u="none" strike="noStrike" cap="none" normalizeH="0" baseline="0" dirty="0">
                <a:ln>
                  <a:noFill/>
                </a:ln>
                <a:solidFill>
                  <a:schemeClr val="tx1"/>
                </a:solidFill>
                <a:effectLst/>
                <a:latin typeface="Arial Unicode MS"/>
              </a:rPr>
              <a:t>$max</a:t>
            </a:r>
            <a:r>
              <a:rPr kumimoji="0" lang="en-US" altLang="en-US" sz="1400" b="0" i="0" u="none" strike="noStrike" cap="none" normalizeH="0" baseline="0" dirty="0">
                <a:ln>
                  <a:noFill/>
                </a:ln>
                <a:solidFill>
                  <a:schemeClr val="tx1"/>
                </a:solidFill>
                <a:effectLst/>
              </a:rPr>
              <a:t> operator to find the highest </a:t>
            </a:r>
            <a:r>
              <a:rPr kumimoji="0" lang="en-US" altLang="en-US" sz="1400" b="0" i="0" u="none" strike="noStrike" cap="none" normalizeH="0" baseline="0" dirty="0" err="1">
                <a:ln>
                  <a:noFill/>
                </a:ln>
                <a:solidFill>
                  <a:schemeClr val="tx1"/>
                </a:solidFill>
                <a:effectLst/>
                <a:latin typeface="Arial Unicode MS"/>
              </a:rPr>
              <a:t>customerid</a:t>
            </a:r>
            <a:r>
              <a:rPr kumimoji="0" lang="en-US" altLang="en-US" sz="1400" b="0" i="0" u="none" strike="noStrike" cap="none" normalizeH="0" baseline="0" dirty="0">
                <a:ln>
                  <a:noFill/>
                </a:ln>
                <a:solidFill>
                  <a:schemeClr val="tx1"/>
                </a:solidFill>
                <a:effectLst/>
              </a:rPr>
              <a:t>.</a:t>
            </a:r>
          </a:p>
          <a:p>
            <a:pPr lvl="1" eaLnBrk="0" fontAlgn="base" hangingPunct="0">
              <a:spcBef>
                <a:spcPct val="0"/>
              </a:spcBef>
              <a:spcAft>
                <a:spcPct val="0"/>
              </a:spcAft>
              <a:buFontTx/>
              <a:buChar char="•"/>
            </a:pP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Find the minimum </a:t>
            </a:r>
            <a:r>
              <a:rPr kumimoji="0" lang="en-US" altLang="en-US" sz="1400" b="1" i="0" u="none" strike="noStrike" cap="none" normalizeH="0" baseline="0" dirty="0" err="1">
                <a:ln>
                  <a:noFill/>
                </a:ln>
                <a:solidFill>
                  <a:schemeClr val="tx1"/>
                </a:solidFill>
                <a:effectLst/>
                <a:latin typeface="Arial Unicode MS"/>
              </a:rPr>
              <a:t>postalcode</a:t>
            </a:r>
            <a:r>
              <a:rPr kumimoji="0" lang="en-US" altLang="en-US" sz="1400" b="1" i="0" u="none" strike="noStrike" cap="none" normalizeH="0" baseline="0" dirty="0">
                <a:ln>
                  <a:noFill/>
                </a:ln>
                <a:solidFill>
                  <a:schemeClr val="tx1"/>
                </a:solidFill>
                <a:effectLst/>
              </a:rPr>
              <a:t> of customers in the </a:t>
            </a:r>
            <a:r>
              <a:rPr kumimoji="0" lang="en-US" altLang="en-US" sz="1400" b="1" i="0" u="none" strike="noStrike" cap="none" normalizeH="0" baseline="0" dirty="0">
                <a:ln>
                  <a:noFill/>
                </a:ln>
                <a:solidFill>
                  <a:schemeClr val="tx1"/>
                </a:solidFill>
                <a:effectLst/>
                <a:latin typeface="Arial Unicode MS"/>
              </a:rPr>
              <a:t>USA</a:t>
            </a:r>
            <a:r>
              <a:rPr kumimoji="0" lang="en-US" altLang="en-US" sz="1400" b="1" i="0" u="none" strike="noStrike" cap="none" normalizeH="0" baseline="0" dirty="0">
                <a:ln>
                  <a:noFill/>
                </a:ln>
                <a:solidFill>
                  <a:schemeClr val="tx1"/>
                </a:solidFill>
                <a:effectLst/>
              </a:rPr>
              <a:t>.</a:t>
            </a:r>
            <a:endParaRPr kumimoji="0" lang="en-US" altLang="en-US" sz="1400" b="0" i="0" u="none" strike="noStrike" cap="none" normalizeH="0" baseline="0" dirty="0">
              <a:ln>
                <a:noFill/>
              </a:ln>
              <a:solidFill>
                <a:schemeClr val="tx1"/>
              </a:solidFill>
              <a:effectLst/>
              <a:latin typeface="Arial" panose="020B0604020202020204" pitchFamily="34" charset="0"/>
            </a:endParaRPr>
          </a:p>
          <a:p>
            <a:pPr lvl="1" eaLnBrk="0" fontAlgn="base" hangingPunct="0">
              <a:spcBef>
                <a:spcPct val="0"/>
              </a:spcBef>
              <a:spcAft>
                <a:spcPct val="0"/>
              </a:spcAft>
              <a:buFontTx/>
              <a:buChar char="•"/>
            </a:pPr>
            <a:r>
              <a:rPr kumimoji="0" lang="en-US" altLang="en-US" sz="1400" b="0" i="0" u="none" strike="noStrike" cap="none" normalizeH="0" baseline="0" dirty="0">
                <a:ln>
                  <a:noFill/>
                </a:ln>
                <a:solidFill>
                  <a:schemeClr val="tx1"/>
                </a:solidFill>
                <a:effectLst/>
                <a:latin typeface="Arial" panose="020B0604020202020204" pitchFamily="34" charset="0"/>
              </a:rPr>
              <a:t>Use the </a:t>
            </a:r>
            <a:r>
              <a:rPr kumimoji="0" lang="en-US" altLang="en-US" sz="1400" b="0" i="0" u="none" strike="noStrike" cap="none" normalizeH="0" baseline="0" dirty="0">
                <a:ln>
                  <a:noFill/>
                </a:ln>
                <a:solidFill>
                  <a:schemeClr val="tx1"/>
                </a:solidFill>
                <a:effectLst/>
                <a:latin typeface="Arial Unicode MS"/>
              </a:rPr>
              <a:t>$min</a:t>
            </a:r>
            <a:r>
              <a:rPr kumimoji="0" lang="en-US" altLang="en-US" sz="1400" b="0" i="0" u="none" strike="noStrike" cap="none" normalizeH="0" baseline="0" dirty="0">
                <a:ln>
                  <a:noFill/>
                </a:ln>
                <a:solidFill>
                  <a:schemeClr val="tx1"/>
                </a:solidFill>
                <a:effectLst/>
              </a:rPr>
              <a:t> operator to retrieve the smallest postal code for customers in the </a:t>
            </a:r>
            <a:r>
              <a:rPr kumimoji="0" lang="en-US" altLang="en-US" sz="1400" b="0" i="0" u="none" strike="noStrike" cap="none" normalizeH="0" baseline="0" dirty="0">
                <a:ln>
                  <a:noFill/>
                </a:ln>
                <a:solidFill>
                  <a:schemeClr val="tx1"/>
                </a:solidFill>
                <a:effectLst/>
                <a:latin typeface="Arial Unicode MS"/>
              </a:rPr>
              <a:t>USA</a:t>
            </a:r>
            <a:r>
              <a:rPr kumimoji="0" lang="en-US" altLang="en-US" sz="1400" b="0" i="0" u="none" strike="noStrike" cap="none" normalizeH="0" baseline="0" dirty="0">
                <a:ln>
                  <a:noFill/>
                </a:ln>
                <a:solidFill>
                  <a:schemeClr val="tx1"/>
                </a:solidFill>
                <a:effectLst/>
              </a:rPr>
              <a:t>.</a:t>
            </a: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4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Calculate the total number of customers by country.</a:t>
            </a:r>
            <a:endParaRPr kumimoji="0" lang="en-US" altLang="en-US" sz="1400" b="0" i="0" u="none" strike="noStrike" cap="none" normalizeH="0" baseline="0" dirty="0">
              <a:ln>
                <a:noFill/>
              </a:ln>
              <a:solidFill>
                <a:schemeClr val="tx1"/>
              </a:solidFill>
              <a:effectLst/>
              <a:latin typeface="Arial" panose="020B0604020202020204" pitchFamily="34" charset="0"/>
            </a:endParaRPr>
          </a:p>
          <a:p>
            <a:pPr lvl="1" eaLnBrk="0" fontAlgn="base" hangingPunct="0">
              <a:spcBef>
                <a:spcPct val="0"/>
              </a:spcBef>
              <a:spcAft>
                <a:spcPct val="0"/>
              </a:spcAft>
              <a:buFontTx/>
              <a:buChar char="•"/>
            </a:pPr>
            <a:r>
              <a:rPr kumimoji="0" lang="en-US" altLang="en-US" sz="1400" b="0" i="0" u="none" strike="noStrike" cap="none" normalizeH="0" baseline="0" dirty="0">
                <a:ln>
                  <a:noFill/>
                </a:ln>
                <a:solidFill>
                  <a:schemeClr val="tx1"/>
                </a:solidFill>
                <a:effectLst/>
                <a:latin typeface="Arial" panose="020B0604020202020204" pitchFamily="34" charset="0"/>
              </a:rPr>
              <a:t>Use the </a:t>
            </a:r>
            <a:r>
              <a:rPr kumimoji="0" lang="en-US" altLang="en-US" sz="1400" b="0" i="0" u="none" strike="noStrike" cap="none" normalizeH="0" baseline="0" dirty="0">
                <a:ln>
                  <a:noFill/>
                </a:ln>
                <a:solidFill>
                  <a:schemeClr val="tx1"/>
                </a:solidFill>
                <a:effectLst/>
                <a:latin typeface="Arial Unicode MS"/>
              </a:rPr>
              <a:t>$group</a:t>
            </a:r>
            <a:r>
              <a:rPr kumimoji="0" lang="en-US" altLang="en-US" sz="1400" b="0" i="0" u="none" strike="noStrike" cap="none" normalizeH="0" baseline="0" dirty="0">
                <a:ln>
                  <a:noFill/>
                </a:ln>
                <a:solidFill>
                  <a:schemeClr val="tx1"/>
                </a:solidFill>
                <a:effectLst/>
              </a:rPr>
              <a:t> and </a:t>
            </a:r>
            <a:r>
              <a:rPr kumimoji="0" lang="en-US" altLang="en-US" sz="1400" b="0" i="0" u="none" strike="noStrike" cap="none" normalizeH="0" baseline="0" dirty="0">
                <a:ln>
                  <a:noFill/>
                </a:ln>
                <a:solidFill>
                  <a:schemeClr val="tx1"/>
                </a:solidFill>
                <a:effectLst/>
                <a:latin typeface="Arial Unicode MS"/>
              </a:rPr>
              <a:t>$sum</a:t>
            </a:r>
            <a:r>
              <a:rPr kumimoji="0" lang="en-US" altLang="en-US" sz="1400" b="0" i="0" u="none" strike="noStrike" cap="none" normalizeH="0" baseline="0" dirty="0">
                <a:ln>
                  <a:noFill/>
                </a:ln>
                <a:solidFill>
                  <a:schemeClr val="tx1"/>
                </a:solidFill>
                <a:effectLst/>
              </a:rPr>
              <a:t> operators to count the number of customers in each country.</a:t>
            </a: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4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Calculate the average </a:t>
            </a:r>
            <a:r>
              <a:rPr kumimoji="0" lang="en-US" altLang="en-US" sz="1400" b="1" i="0" u="none" strike="noStrike" cap="none" normalizeH="0" baseline="0" dirty="0" err="1">
                <a:ln>
                  <a:noFill/>
                </a:ln>
                <a:solidFill>
                  <a:schemeClr val="tx1"/>
                </a:solidFill>
                <a:effectLst/>
                <a:latin typeface="Arial Unicode MS"/>
              </a:rPr>
              <a:t>postalcode</a:t>
            </a:r>
            <a:r>
              <a:rPr kumimoji="0" lang="en-US" altLang="en-US" sz="1400" b="1" i="0" u="none" strike="noStrike" cap="none" normalizeH="0" baseline="0" dirty="0">
                <a:ln>
                  <a:noFill/>
                </a:ln>
                <a:solidFill>
                  <a:schemeClr val="tx1"/>
                </a:solidFill>
                <a:effectLst/>
              </a:rPr>
              <a:t> for each country.</a:t>
            </a:r>
            <a:endParaRPr kumimoji="0" lang="en-US" altLang="en-US" sz="1400" b="0" i="0" u="none" strike="noStrike" cap="none" normalizeH="0" baseline="0" dirty="0">
              <a:ln>
                <a:noFill/>
              </a:ln>
              <a:solidFill>
                <a:schemeClr val="tx1"/>
              </a:solidFill>
              <a:effectLst/>
              <a:latin typeface="Arial" panose="020B0604020202020204" pitchFamily="34" charset="0"/>
            </a:endParaRPr>
          </a:p>
          <a:p>
            <a:pPr lvl="1" eaLnBrk="0" fontAlgn="base" hangingPunct="0">
              <a:spcBef>
                <a:spcPct val="0"/>
              </a:spcBef>
              <a:spcAft>
                <a:spcPct val="0"/>
              </a:spcAft>
              <a:buFontTx/>
              <a:buChar char="•"/>
            </a:pPr>
            <a:r>
              <a:rPr kumimoji="0" lang="en-US" altLang="en-US" sz="1400" b="0" i="0" u="none" strike="noStrike" cap="none" normalizeH="0" baseline="0" dirty="0">
                <a:ln>
                  <a:noFill/>
                </a:ln>
                <a:solidFill>
                  <a:schemeClr val="tx1"/>
                </a:solidFill>
                <a:effectLst/>
                <a:latin typeface="Arial" panose="020B0604020202020204" pitchFamily="34" charset="0"/>
              </a:rPr>
              <a:t>Use the </a:t>
            </a:r>
            <a:r>
              <a:rPr kumimoji="0" lang="en-US" altLang="en-US" sz="1400" b="0" i="0" u="none" strike="noStrike" cap="none" normalizeH="0" baseline="0" dirty="0">
                <a:ln>
                  <a:noFill/>
                </a:ln>
                <a:solidFill>
                  <a:schemeClr val="tx1"/>
                </a:solidFill>
                <a:effectLst/>
                <a:latin typeface="Arial Unicode MS"/>
              </a:rPr>
              <a:t>$group</a:t>
            </a:r>
            <a:r>
              <a:rPr kumimoji="0" lang="en-US" altLang="en-US" sz="1400" b="0" i="0" u="none" strike="noStrike" cap="none" normalizeH="0" baseline="0" dirty="0">
                <a:ln>
                  <a:noFill/>
                </a:ln>
                <a:solidFill>
                  <a:schemeClr val="tx1"/>
                </a:solidFill>
                <a:effectLst/>
              </a:rPr>
              <a:t> and </a:t>
            </a:r>
            <a:r>
              <a:rPr kumimoji="0" lang="en-US" altLang="en-US" sz="1400" b="0" i="0" u="none" strike="noStrike" cap="none" normalizeH="0" baseline="0" dirty="0">
                <a:ln>
                  <a:noFill/>
                </a:ln>
                <a:solidFill>
                  <a:schemeClr val="tx1"/>
                </a:solidFill>
                <a:effectLst/>
                <a:latin typeface="Arial Unicode MS"/>
              </a:rPr>
              <a:t>$avg</a:t>
            </a:r>
            <a:r>
              <a:rPr kumimoji="0" lang="en-US" altLang="en-US" sz="1400" b="0" i="0" u="none" strike="noStrike" cap="none" normalizeH="0" baseline="0" dirty="0">
                <a:ln>
                  <a:noFill/>
                </a:ln>
                <a:solidFill>
                  <a:schemeClr val="tx1"/>
                </a:solidFill>
                <a:effectLst/>
              </a:rPr>
              <a:t> operators to find the average postal code of customers for each country.</a:t>
            </a: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4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Get the minimum </a:t>
            </a:r>
            <a:r>
              <a:rPr kumimoji="0" lang="en-US" altLang="en-US" sz="1400" b="1" i="0" u="none" strike="noStrike" cap="none" normalizeH="0" baseline="0" dirty="0" err="1">
                <a:ln>
                  <a:noFill/>
                </a:ln>
                <a:solidFill>
                  <a:schemeClr val="tx1"/>
                </a:solidFill>
                <a:effectLst/>
                <a:latin typeface="Arial Unicode MS"/>
              </a:rPr>
              <a:t>customerid</a:t>
            </a:r>
            <a:r>
              <a:rPr kumimoji="0" lang="en-US" altLang="en-US" sz="1400" b="1" i="0" u="none" strike="noStrike" cap="none" normalizeH="0" baseline="0" dirty="0">
                <a:ln>
                  <a:noFill/>
                </a:ln>
                <a:solidFill>
                  <a:schemeClr val="tx1"/>
                </a:solidFill>
                <a:effectLst/>
              </a:rPr>
              <a:t> for customers from </a:t>
            </a:r>
            <a:r>
              <a:rPr kumimoji="0" lang="en-US" altLang="en-US" sz="1400" b="1" i="0" u="none" strike="noStrike" cap="none" normalizeH="0" baseline="0" dirty="0">
                <a:ln>
                  <a:noFill/>
                </a:ln>
                <a:solidFill>
                  <a:schemeClr val="tx1"/>
                </a:solidFill>
                <a:effectLst/>
                <a:latin typeface="Arial Unicode MS"/>
              </a:rPr>
              <a:t>Australia</a:t>
            </a:r>
            <a:r>
              <a:rPr kumimoji="0" lang="en-US" altLang="en-US" sz="1400" b="1" i="0" u="none" strike="noStrike" cap="none" normalizeH="0" baseline="0" dirty="0">
                <a:ln>
                  <a:noFill/>
                </a:ln>
                <a:solidFill>
                  <a:schemeClr val="tx1"/>
                </a:solidFill>
                <a:effectLst/>
              </a:rPr>
              <a:t>.</a:t>
            </a:r>
            <a:endParaRPr kumimoji="0" lang="en-US" altLang="en-US" sz="1400" b="0" i="0" u="none" strike="noStrike" cap="none" normalizeH="0" baseline="0" dirty="0">
              <a:ln>
                <a:noFill/>
              </a:ln>
              <a:solidFill>
                <a:schemeClr val="tx1"/>
              </a:solidFill>
              <a:effectLst/>
              <a:latin typeface="Arial" panose="020B0604020202020204" pitchFamily="34" charset="0"/>
            </a:endParaRPr>
          </a:p>
          <a:p>
            <a:pPr lvl="1" eaLnBrk="0" fontAlgn="base" hangingPunct="0">
              <a:spcBef>
                <a:spcPct val="0"/>
              </a:spcBef>
              <a:spcAft>
                <a:spcPct val="0"/>
              </a:spcAft>
              <a:buFontTx/>
              <a:buChar char="•"/>
            </a:pPr>
            <a:r>
              <a:rPr kumimoji="0" lang="en-US" altLang="en-US" sz="1400" b="0" i="0" u="none" strike="noStrike" cap="none" normalizeH="0" baseline="0" dirty="0">
                <a:ln>
                  <a:noFill/>
                </a:ln>
                <a:solidFill>
                  <a:schemeClr val="tx1"/>
                </a:solidFill>
                <a:effectLst/>
                <a:latin typeface="Arial" panose="020B0604020202020204" pitchFamily="34" charset="0"/>
              </a:rPr>
              <a:t>Use the </a:t>
            </a:r>
            <a:r>
              <a:rPr kumimoji="0" lang="en-US" altLang="en-US" sz="1400" b="0" i="0" u="none" strike="noStrike" cap="none" normalizeH="0" baseline="0" dirty="0">
                <a:ln>
                  <a:noFill/>
                </a:ln>
                <a:solidFill>
                  <a:schemeClr val="tx1"/>
                </a:solidFill>
                <a:effectLst/>
                <a:latin typeface="Arial Unicode MS"/>
              </a:rPr>
              <a:t>$min</a:t>
            </a:r>
            <a:r>
              <a:rPr kumimoji="0" lang="en-US" altLang="en-US" sz="1400" b="0" i="0" u="none" strike="noStrike" cap="none" normalizeH="0" baseline="0" dirty="0">
                <a:ln>
                  <a:noFill/>
                </a:ln>
                <a:solidFill>
                  <a:schemeClr val="tx1"/>
                </a:solidFill>
                <a:effectLst/>
              </a:rPr>
              <a:t> operator to find the smallest </a:t>
            </a:r>
            <a:r>
              <a:rPr kumimoji="0" lang="en-US" altLang="en-US" sz="1400" b="0" i="0" u="none" strike="noStrike" cap="none" normalizeH="0" baseline="0" dirty="0" err="1">
                <a:ln>
                  <a:noFill/>
                </a:ln>
                <a:solidFill>
                  <a:schemeClr val="tx1"/>
                </a:solidFill>
                <a:effectLst/>
                <a:latin typeface="Arial Unicode MS"/>
              </a:rPr>
              <a:t>customerid</a:t>
            </a:r>
            <a:r>
              <a:rPr kumimoji="0" lang="en-US" altLang="en-US" sz="1400" b="0" i="0" u="none" strike="noStrike" cap="none" normalizeH="0" baseline="0" dirty="0">
                <a:ln>
                  <a:noFill/>
                </a:ln>
                <a:solidFill>
                  <a:schemeClr val="tx1"/>
                </a:solidFill>
                <a:effectLst/>
              </a:rPr>
              <a:t> for customers from Australia.</a:t>
            </a: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4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Find the maximum </a:t>
            </a:r>
            <a:r>
              <a:rPr kumimoji="0" lang="en-US" altLang="en-US" sz="1400" b="1" i="0" u="none" strike="noStrike" cap="none" normalizeH="0" baseline="0" dirty="0" err="1">
                <a:ln>
                  <a:noFill/>
                </a:ln>
                <a:solidFill>
                  <a:schemeClr val="tx1"/>
                </a:solidFill>
                <a:effectLst/>
                <a:latin typeface="Arial Unicode MS"/>
              </a:rPr>
              <a:t>postalcode</a:t>
            </a:r>
            <a:r>
              <a:rPr kumimoji="0" lang="en-US" altLang="en-US" sz="1400" b="1" i="0" u="none" strike="noStrike" cap="none" normalizeH="0" baseline="0" dirty="0">
                <a:ln>
                  <a:noFill/>
                </a:ln>
                <a:solidFill>
                  <a:schemeClr val="tx1"/>
                </a:solidFill>
                <a:effectLst/>
              </a:rPr>
              <a:t> of customers in </a:t>
            </a:r>
            <a:r>
              <a:rPr kumimoji="0" lang="en-US" altLang="en-US" sz="1400" b="1" i="0" u="none" strike="noStrike" cap="none" normalizeH="0" baseline="0" dirty="0">
                <a:ln>
                  <a:noFill/>
                </a:ln>
                <a:solidFill>
                  <a:schemeClr val="tx1"/>
                </a:solidFill>
                <a:effectLst/>
                <a:latin typeface="Arial Unicode MS"/>
              </a:rPr>
              <a:t>Germany</a:t>
            </a:r>
            <a:r>
              <a:rPr kumimoji="0" lang="en-US" altLang="en-US" sz="1400" b="1" i="0" u="none" strike="noStrike" cap="none" normalizeH="0" baseline="0" dirty="0">
                <a:ln>
                  <a:noFill/>
                </a:ln>
                <a:solidFill>
                  <a:schemeClr val="tx1"/>
                </a:solidFill>
                <a:effectLst/>
              </a:rPr>
              <a:t>.</a:t>
            </a:r>
            <a:endParaRPr kumimoji="0" lang="en-US" altLang="en-US" sz="1400" b="0" i="0" u="none" strike="noStrike" cap="none" normalizeH="0" baseline="0" dirty="0">
              <a:ln>
                <a:noFill/>
              </a:ln>
              <a:solidFill>
                <a:schemeClr val="tx1"/>
              </a:solidFill>
              <a:effectLst/>
              <a:latin typeface="Arial" panose="020B0604020202020204" pitchFamily="34" charset="0"/>
            </a:endParaRPr>
          </a:p>
          <a:p>
            <a:pPr lvl="1" eaLnBrk="0" fontAlgn="base" hangingPunct="0">
              <a:spcBef>
                <a:spcPct val="0"/>
              </a:spcBef>
              <a:spcAft>
                <a:spcPct val="0"/>
              </a:spcAft>
              <a:buFontTx/>
              <a:buChar char="•"/>
            </a:pPr>
            <a:r>
              <a:rPr kumimoji="0" lang="en-US" altLang="en-US" sz="1400" b="0" i="0" u="none" strike="noStrike" cap="none" normalizeH="0" baseline="0" dirty="0">
                <a:ln>
                  <a:noFill/>
                </a:ln>
                <a:solidFill>
                  <a:schemeClr val="tx1"/>
                </a:solidFill>
                <a:effectLst/>
                <a:latin typeface="Arial" panose="020B0604020202020204" pitchFamily="34" charset="0"/>
              </a:rPr>
              <a:t>Use the </a:t>
            </a:r>
            <a:r>
              <a:rPr kumimoji="0" lang="en-US" altLang="en-US" sz="1400" b="0" i="0" u="none" strike="noStrike" cap="none" normalizeH="0" baseline="0" dirty="0">
                <a:ln>
                  <a:noFill/>
                </a:ln>
                <a:solidFill>
                  <a:schemeClr val="tx1"/>
                </a:solidFill>
                <a:effectLst/>
                <a:latin typeface="Arial Unicode MS"/>
              </a:rPr>
              <a:t>$max</a:t>
            </a:r>
            <a:r>
              <a:rPr kumimoji="0" lang="en-US" altLang="en-US" sz="1400" b="0" i="0" u="none" strike="noStrike" cap="none" normalizeH="0" baseline="0" dirty="0">
                <a:ln>
                  <a:noFill/>
                </a:ln>
                <a:solidFill>
                  <a:schemeClr val="tx1"/>
                </a:solidFill>
                <a:effectLst/>
              </a:rPr>
              <a:t> operator to find the highest postal code for customers in Germany.</a:t>
            </a: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4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Calculate the sum of </a:t>
            </a:r>
            <a:r>
              <a:rPr kumimoji="0" lang="en-US" altLang="en-US" sz="1400" b="1" i="0" u="none" strike="noStrike" cap="none" normalizeH="0" baseline="0" dirty="0" err="1">
                <a:ln>
                  <a:noFill/>
                </a:ln>
                <a:solidFill>
                  <a:schemeClr val="tx1"/>
                </a:solidFill>
                <a:effectLst/>
                <a:latin typeface="Arial Unicode MS"/>
              </a:rPr>
              <a:t>customerid</a:t>
            </a:r>
            <a:r>
              <a:rPr kumimoji="0" lang="en-US" altLang="en-US" sz="1400" b="1" i="0" u="none" strike="noStrike" cap="none" normalizeH="0" baseline="0" dirty="0">
                <a:ln>
                  <a:noFill/>
                </a:ln>
                <a:solidFill>
                  <a:schemeClr val="tx1"/>
                </a:solidFill>
                <a:effectLst/>
              </a:rPr>
              <a:t> for customers from </a:t>
            </a:r>
            <a:r>
              <a:rPr kumimoji="0" lang="en-US" altLang="en-US" sz="1400" b="1" i="0" u="none" strike="noStrike" cap="none" normalizeH="0" baseline="0" dirty="0">
                <a:ln>
                  <a:noFill/>
                </a:ln>
                <a:solidFill>
                  <a:schemeClr val="tx1"/>
                </a:solidFill>
                <a:effectLst/>
                <a:latin typeface="Arial Unicode MS"/>
              </a:rPr>
              <a:t>UK</a:t>
            </a:r>
            <a:r>
              <a:rPr kumimoji="0" lang="en-US" altLang="en-US" sz="1400" b="1" i="0" u="none" strike="noStrike" cap="none" normalizeH="0" baseline="0" dirty="0">
                <a:ln>
                  <a:noFill/>
                </a:ln>
                <a:solidFill>
                  <a:schemeClr val="tx1"/>
                </a:solidFill>
                <a:effectLst/>
              </a:rPr>
              <a:t> and </a:t>
            </a:r>
            <a:r>
              <a:rPr kumimoji="0" lang="en-US" altLang="en-US" sz="1400" b="1" i="0" u="none" strike="noStrike" cap="none" normalizeH="0" baseline="0" dirty="0">
                <a:ln>
                  <a:noFill/>
                </a:ln>
                <a:solidFill>
                  <a:schemeClr val="tx1"/>
                </a:solidFill>
                <a:effectLst/>
                <a:latin typeface="Arial Unicode MS"/>
              </a:rPr>
              <a:t>Spain</a:t>
            </a:r>
            <a:r>
              <a:rPr kumimoji="0" lang="en-US" altLang="en-US" sz="1400" b="1" i="0" u="none" strike="noStrike" cap="none" normalizeH="0" baseline="0" dirty="0">
                <a:ln>
                  <a:noFill/>
                </a:ln>
                <a:solidFill>
                  <a:schemeClr val="tx1"/>
                </a:solidFill>
                <a:effectLst/>
              </a:rPr>
              <a:t>.</a:t>
            </a:r>
            <a:endParaRPr kumimoji="0" lang="en-US" altLang="en-US" sz="1400" b="0" i="0" u="none" strike="noStrike" cap="none" normalizeH="0" baseline="0" dirty="0">
              <a:ln>
                <a:noFill/>
              </a:ln>
              <a:solidFill>
                <a:schemeClr val="tx1"/>
              </a:solidFill>
              <a:effectLst/>
              <a:latin typeface="Arial" panose="020B0604020202020204" pitchFamily="34" charset="0"/>
            </a:endParaRPr>
          </a:p>
          <a:p>
            <a:pPr lvl="1" eaLnBrk="0" fontAlgn="base" hangingPunct="0">
              <a:spcBef>
                <a:spcPct val="0"/>
              </a:spcBef>
              <a:spcAft>
                <a:spcPct val="0"/>
              </a:spcAft>
              <a:buFontTx/>
              <a:buChar char="•"/>
            </a:pPr>
            <a:r>
              <a:rPr kumimoji="0" lang="en-US" altLang="en-US" sz="1400" b="0" i="0" u="none" strike="noStrike" cap="none" normalizeH="0" baseline="0" dirty="0">
                <a:ln>
                  <a:noFill/>
                </a:ln>
                <a:solidFill>
                  <a:schemeClr val="tx1"/>
                </a:solidFill>
                <a:effectLst/>
                <a:latin typeface="Arial" panose="020B0604020202020204" pitchFamily="34" charset="0"/>
              </a:rPr>
              <a:t>Use the </a:t>
            </a:r>
            <a:r>
              <a:rPr kumimoji="0" lang="en-US" altLang="en-US" sz="1400" b="0" i="0" u="none" strike="noStrike" cap="none" normalizeH="0" baseline="0" dirty="0">
                <a:ln>
                  <a:noFill/>
                </a:ln>
                <a:solidFill>
                  <a:schemeClr val="tx1"/>
                </a:solidFill>
                <a:effectLst/>
                <a:latin typeface="Arial Unicode MS"/>
              </a:rPr>
              <a:t>$match</a:t>
            </a:r>
            <a:r>
              <a:rPr kumimoji="0" lang="en-US" altLang="en-US" sz="1400" b="0" i="0" u="none" strike="noStrike" cap="none" normalizeH="0" baseline="0" dirty="0">
                <a:ln>
                  <a:noFill/>
                </a:ln>
                <a:solidFill>
                  <a:schemeClr val="tx1"/>
                </a:solidFill>
                <a:effectLst/>
              </a:rPr>
              <a:t> operator to filter customers from </a:t>
            </a:r>
            <a:r>
              <a:rPr kumimoji="0" lang="en-US" altLang="en-US" sz="1400" b="0" i="0" u="none" strike="noStrike" cap="none" normalizeH="0" baseline="0" dirty="0">
                <a:ln>
                  <a:noFill/>
                </a:ln>
                <a:solidFill>
                  <a:schemeClr val="tx1"/>
                </a:solidFill>
                <a:effectLst/>
                <a:latin typeface="Arial Unicode MS"/>
              </a:rPr>
              <a:t>UK</a:t>
            </a:r>
            <a:r>
              <a:rPr kumimoji="0" lang="en-US" altLang="en-US" sz="1400" b="0" i="0" u="none" strike="noStrike" cap="none" normalizeH="0" baseline="0" dirty="0">
                <a:ln>
                  <a:noFill/>
                </a:ln>
                <a:solidFill>
                  <a:schemeClr val="tx1"/>
                </a:solidFill>
                <a:effectLst/>
              </a:rPr>
              <a:t> and </a:t>
            </a:r>
            <a:r>
              <a:rPr kumimoji="0" lang="en-US" altLang="en-US" sz="1400" b="0" i="0" u="none" strike="noStrike" cap="none" normalizeH="0" baseline="0" dirty="0">
                <a:ln>
                  <a:noFill/>
                </a:ln>
                <a:solidFill>
                  <a:schemeClr val="tx1"/>
                </a:solidFill>
                <a:effectLst/>
                <a:latin typeface="Arial Unicode MS"/>
              </a:rPr>
              <a:t>Spain</a:t>
            </a:r>
            <a:r>
              <a:rPr kumimoji="0" lang="en-US" altLang="en-US" sz="1400" b="0" i="0" u="none" strike="noStrike" cap="none" normalizeH="0" baseline="0" dirty="0">
                <a:ln>
                  <a:noFill/>
                </a:ln>
                <a:solidFill>
                  <a:schemeClr val="tx1"/>
                </a:solidFill>
                <a:effectLst/>
              </a:rPr>
              <a:t> and then use </a:t>
            </a:r>
            <a:r>
              <a:rPr kumimoji="0" lang="en-US" altLang="en-US" sz="1400" b="0" i="0" u="none" strike="noStrike" cap="none" normalizeH="0" baseline="0" dirty="0">
                <a:ln>
                  <a:noFill/>
                </a:ln>
                <a:solidFill>
                  <a:schemeClr val="tx1"/>
                </a:solidFill>
                <a:effectLst/>
                <a:latin typeface="Arial Unicode MS"/>
              </a:rPr>
              <a:t>$sum</a:t>
            </a:r>
            <a:r>
              <a:rPr kumimoji="0" lang="en-US" altLang="en-US" sz="1400" b="0" i="0" u="none" strike="noStrike" cap="none" normalizeH="0" baseline="0" dirty="0">
                <a:ln>
                  <a:noFill/>
                </a:ln>
                <a:solidFill>
                  <a:schemeClr val="tx1"/>
                </a:solidFill>
                <a:effectLst/>
              </a:rPr>
              <a:t> to get the total.</a:t>
            </a: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4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Find the average </a:t>
            </a:r>
            <a:r>
              <a:rPr kumimoji="0" lang="en-US" altLang="en-US" sz="1400" b="1" i="0" u="none" strike="noStrike" cap="none" normalizeH="0" baseline="0" dirty="0" err="1">
                <a:ln>
                  <a:noFill/>
                </a:ln>
                <a:solidFill>
                  <a:schemeClr val="tx1"/>
                </a:solidFill>
                <a:effectLst/>
                <a:latin typeface="Arial Unicode MS"/>
              </a:rPr>
              <a:t>postalcode</a:t>
            </a:r>
            <a:r>
              <a:rPr kumimoji="0" lang="en-US" altLang="en-US" sz="1400" b="1" i="0" u="none" strike="noStrike" cap="none" normalizeH="0" baseline="0" dirty="0">
                <a:ln>
                  <a:noFill/>
                </a:ln>
                <a:solidFill>
                  <a:schemeClr val="tx1"/>
                </a:solidFill>
                <a:effectLst/>
              </a:rPr>
              <a:t> for customers in </a:t>
            </a:r>
            <a:r>
              <a:rPr kumimoji="0" lang="en-US" altLang="en-US" sz="1400" b="1" i="0" u="none" strike="noStrike" cap="none" normalizeH="0" baseline="0" dirty="0">
                <a:ln>
                  <a:noFill/>
                </a:ln>
                <a:solidFill>
                  <a:schemeClr val="tx1"/>
                </a:solidFill>
                <a:effectLst/>
                <a:latin typeface="Arial Unicode MS"/>
              </a:rPr>
              <a:t>New York</a:t>
            </a:r>
            <a:r>
              <a:rPr kumimoji="0" lang="en-US" altLang="en-US" sz="1400" b="1" i="0" u="none" strike="noStrike" cap="none" normalizeH="0" baseline="0" dirty="0">
                <a:ln>
                  <a:noFill/>
                </a:ln>
                <a:solidFill>
                  <a:schemeClr val="tx1"/>
                </a:solidFill>
                <a:effectLst/>
              </a:rPr>
              <a:t>.</a:t>
            </a:r>
            <a:endParaRPr kumimoji="0" lang="en-US" altLang="en-US" sz="1400" b="0" i="0" u="none" strike="noStrike" cap="none" normalizeH="0" baseline="0" dirty="0">
              <a:ln>
                <a:noFill/>
              </a:ln>
              <a:solidFill>
                <a:schemeClr val="tx1"/>
              </a:solidFill>
              <a:effectLst/>
              <a:latin typeface="Arial" panose="020B0604020202020204" pitchFamily="34" charset="0"/>
            </a:endParaRPr>
          </a:p>
          <a:p>
            <a:pPr lvl="1" eaLnBrk="0" fontAlgn="base" hangingPunct="0">
              <a:spcBef>
                <a:spcPct val="0"/>
              </a:spcBef>
              <a:spcAft>
                <a:spcPct val="0"/>
              </a:spcAft>
              <a:buFontTx/>
              <a:buChar char="•"/>
            </a:pPr>
            <a:r>
              <a:rPr kumimoji="0" lang="en-US" altLang="en-US" sz="1400" b="0" i="0" u="none" strike="noStrike" cap="none" normalizeH="0" baseline="0" dirty="0">
                <a:ln>
                  <a:noFill/>
                </a:ln>
                <a:solidFill>
                  <a:schemeClr val="tx1"/>
                </a:solidFill>
                <a:effectLst/>
                <a:latin typeface="Arial" panose="020B0604020202020204" pitchFamily="34" charset="0"/>
              </a:rPr>
              <a:t>Use the </a:t>
            </a:r>
            <a:r>
              <a:rPr kumimoji="0" lang="en-US" altLang="en-US" sz="1400" b="0" i="0" u="none" strike="noStrike" cap="none" normalizeH="0" baseline="0" dirty="0">
                <a:ln>
                  <a:noFill/>
                </a:ln>
                <a:solidFill>
                  <a:schemeClr val="tx1"/>
                </a:solidFill>
                <a:effectLst/>
                <a:latin typeface="Arial Unicode MS"/>
              </a:rPr>
              <a:t>$match</a:t>
            </a:r>
            <a:r>
              <a:rPr kumimoji="0" lang="en-US" altLang="en-US" sz="1400" b="0" i="0" u="none" strike="noStrike" cap="none" normalizeH="0" baseline="0" dirty="0">
                <a:ln>
                  <a:noFill/>
                </a:ln>
                <a:solidFill>
                  <a:schemeClr val="tx1"/>
                </a:solidFill>
                <a:effectLst/>
              </a:rPr>
              <a:t> operator to filter customers from </a:t>
            </a:r>
            <a:r>
              <a:rPr kumimoji="0" lang="en-US" altLang="en-US" sz="1400" b="0" i="0" u="none" strike="noStrike" cap="none" normalizeH="0" baseline="0" dirty="0">
                <a:ln>
                  <a:noFill/>
                </a:ln>
                <a:solidFill>
                  <a:schemeClr val="tx1"/>
                </a:solidFill>
                <a:effectLst/>
                <a:latin typeface="Arial Unicode MS"/>
              </a:rPr>
              <a:t>New York</a:t>
            </a:r>
            <a:r>
              <a:rPr kumimoji="0" lang="en-US" altLang="en-US" sz="1400" b="0" i="0" u="none" strike="noStrike" cap="none" normalizeH="0" baseline="0" dirty="0">
                <a:ln>
                  <a:noFill/>
                </a:ln>
                <a:solidFill>
                  <a:schemeClr val="tx1"/>
                </a:solidFill>
                <a:effectLst/>
              </a:rPr>
              <a:t> and then apply </a:t>
            </a:r>
            <a:r>
              <a:rPr kumimoji="0" lang="en-US" altLang="en-US" sz="1400" b="0" i="0" u="none" strike="noStrike" cap="none" normalizeH="0" baseline="0" dirty="0">
                <a:ln>
                  <a:noFill/>
                </a:ln>
                <a:solidFill>
                  <a:schemeClr val="tx1"/>
                </a:solidFill>
                <a:effectLst/>
                <a:latin typeface="Arial Unicode MS"/>
              </a:rPr>
              <a:t>$avg</a:t>
            </a:r>
            <a:r>
              <a:rPr kumimoji="0" lang="en-US" altLang="en-US" sz="1400" b="0" i="0" u="none" strike="noStrike" cap="none" normalizeH="0" baseline="0" dirty="0">
                <a:ln>
                  <a:noFill/>
                </a:ln>
                <a:solidFill>
                  <a:schemeClr val="tx1"/>
                </a:solidFill>
                <a:effectLst/>
              </a:rPr>
              <a:t> on </a:t>
            </a:r>
            <a:r>
              <a:rPr kumimoji="0" lang="en-US" altLang="en-US" sz="1400" b="0" i="0" u="none" strike="noStrike" cap="none" normalizeH="0" baseline="0" dirty="0" err="1">
                <a:ln>
                  <a:noFill/>
                </a:ln>
                <a:solidFill>
                  <a:schemeClr val="tx1"/>
                </a:solidFill>
                <a:effectLst/>
                <a:latin typeface="Arial Unicode MS"/>
              </a:rPr>
              <a:t>postalcode</a:t>
            </a:r>
            <a:r>
              <a:rPr kumimoji="0" lang="en-US" altLang="en-US" sz="1400" b="0" i="0" u="none" strike="noStrike" cap="none" normalizeH="0" baseline="0" dirty="0">
                <a:ln>
                  <a:noFill/>
                </a:ln>
                <a:solidFill>
                  <a:schemeClr val="tx1"/>
                </a:solidFill>
                <a:effectLst/>
              </a:rPr>
              <a:t>.</a:t>
            </a: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082970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84B449FB-6875-A97E-B21C-2CE8597B3C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77071" y="6116247"/>
            <a:ext cx="2188188" cy="586212"/>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1">
            <a:extLst>
              <a:ext uri="{FF2B5EF4-FFF2-40B4-BE49-F238E27FC236}">
                <a16:creationId xmlns:a16="http://schemas.microsoft.com/office/drawing/2014/main" id="{646B787A-A6D1-6287-CB6B-71CE45A08F9B}"/>
              </a:ext>
            </a:extLst>
          </p:cNvPr>
          <p:cNvSpPr>
            <a:spLocks noChangeArrowheads="1"/>
          </p:cNvSpPr>
          <p:nvPr/>
        </p:nvSpPr>
        <p:spPr bwMode="auto">
          <a:xfrm>
            <a:off x="447677" y="170930"/>
            <a:ext cx="9329394" cy="122080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63480" rIns="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000000"/>
                </a:solidFill>
                <a:effectLst/>
                <a:latin typeface="Segoe UI" panose="020B0502040204020203" pitchFamily="34" charset="0"/>
                <a:cs typeface="Segoe UI" panose="020B0502040204020203" pitchFamily="34" charset="0"/>
              </a:rPr>
              <a:t>Delete Documents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dirty="0">
              <a:ln>
                <a:noFill/>
              </a:ln>
              <a:solidFill>
                <a:srgbClr val="000000"/>
              </a:solidFill>
              <a:effectLst/>
              <a:latin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Verdana" panose="020B0604030504040204" pitchFamily="34" charset="0"/>
              </a:rPr>
              <a:t>We can delete documents by using the methods </a:t>
            </a:r>
            <a:r>
              <a:rPr kumimoji="0" lang="en-US" altLang="en-US" sz="1200" b="0" i="0" u="none" strike="noStrike" cap="none" normalizeH="0" baseline="0" dirty="0" err="1">
                <a:ln>
                  <a:noFill/>
                </a:ln>
                <a:solidFill>
                  <a:srgbClr val="DC143C"/>
                </a:solidFill>
                <a:effectLst/>
                <a:latin typeface="Consolas" panose="020B0609020204030204" pitchFamily="49" charset="0"/>
              </a:rPr>
              <a:t>deleteOne</a:t>
            </a:r>
            <a:r>
              <a:rPr kumimoji="0" lang="en-US" altLang="en-US" sz="1200" b="0" i="0" u="none" strike="noStrike" cap="none" normalizeH="0" baseline="0" dirty="0">
                <a:ln>
                  <a:noFill/>
                </a:ln>
                <a:solidFill>
                  <a:srgbClr val="DC143C"/>
                </a:solidFill>
                <a:effectLst/>
                <a:latin typeface="Consolas" panose="020B0609020204030204" pitchFamily="49" charset="0"/>
              </a:rPr>
              <a:t>()</a:t>
            </a:r>
            <a:r>
              <a:rPr kumimoji="0" lang="en-US" altLang="en-US" sz="1200" b="0" i="0" u="none" strike="noStrike" cap="none" normalizeH="0" baseline="0" dirty="0">
                <a:ln>
                  <a:noFill/>
                </a:ln>
                <a:solidFill>
                  <a:srgbClr val="000000"/>
                </a:solidFill>
                <a:effectLst/>
                <a:latin typeface="Verdana" panose="020B0604030504040204" pitchFamily="34" charset="0"/>
              </a:rPr>
              <a:t> or </a:t>
            </a:r>
            <a:r>
              <a:rPr kumimoji="0" lang="en-US" altLang="en-US" sz="1200" b="0" i="0" u="none" strike="noStrike" cap="none" normalizeH="0" baseline="0" dirty="0" err="1">
                <a:ln>
                  <a:noFill/>
                </a:ln>
                <a:solidFill>
                  <a:srgbClr val="DC143C"/>
                </a:solidFill>
                <a:effectLst/>
                <a:latin typeface="Consolas" panose="020B0609020204030204" pitchFamily="49" charset="0"/>
              </a:rPr>
              <a:t>deleteMany</a:t>
            </a:r>
            <a:r>
              <a:rPr kumimoji="0" lang="en-US" altLang="en-US" sz="1200" b="0" i="0" u="none" strike="noStrike" cap="none" normalizeH="0" baseline="0" dirty="0">
                <a:ln>
                  <a:noFill/>
                </a:ln>
                <a:solidFill>
                  <a:srgbClr val="DC143C"/>
                </a:solidFill>
                <a:effectLst/>
                <a:latin typeface="Consolas" panose="020B0609020204030204" pitchFamily="49" charset="0"/>
              </a:rPr>
              <a:t>()</a:t>
            </a:r>
            <a:r>
              <a:rPr kumimoji="0" lang="en-US" altLang="en-US" sz="1200" b="0" i="0" u="none" strike="noStrike" cap="none" normalizeH="0" baseline="0" dirty="0">
                <a:ln>
                  <a:noFill/>
                </a:ln>
                <a:solidFill>
                  <a:srgbClr val="000000"/>
                </a:solidFill>
                <a:effectLst/>
                <a:latin typeface="Verdana" panose="020B060403050404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Verdana" panose="020B0604030504040204" pitchFamily="34" charset="0"/>
              </a:rPr>
              <a:t>These methods accept a query object. The matching documents will be deleted.</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4" name="Rectangle 2">
            <a:extLst>
              <a:ext uri="{FF2B5EF4-FFF2-40B4-BE49-F238E27FC236}">
                <a16:creationId xmlns:a16="http://schemas.microsoft.com/office/drawing/2014/main" id="{1D2C0B98-B8F3-113B-9087-3817EEEBCDAB}"/>
              </a:ext>
            </a:extLst>
          </p:cNvPr>
          <p:cNvSpPr>
            <a:spLocks noChangeArrowheads="1"/>
          </p:cNvSpPr>
          <p:nvPr/>
        </p:nvSpPr>
        <p:spPr bwMode="auto">
          <a:xfrm>
            <a:off x="490193" y="1715033"/>
            <a:ext cx="7268067" cy="135930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63480" rIns="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err="1">
                <a:ln>
                  <a:noFill/>
                </a:ln>
                <a:solidFill>
                  <a:srgbClr val="DC143C"/>
                </a:solidFill>
                <a:effectLst/>
                <a:latin typeface="Consolas" panose="020B0609020204030204" pitchFamily="49" charset="0"/>
                <a:cs typeface="Segoe UI" panose="020B0502040204020203" pitchFamily="34" charset="0"/>
              </a:rPr>
              <a:t>deleteOne</a:t>
            </a:r>
            <a:r>
              <a:rPr kumimoji="0" lang="en-US" altLang="en-US" sz="2400" b="0" i="0" u="none" strike="noStrike" cap="none" normalizeH="0" baseline="0" dirty="0">
                <a:ln>
                  <a:noFill/>
                </a:ln>
                <a:solidFill>
                  <a:srgbClr val="DC143C"/>
                </a:solidFill>
                <a:effectLst/>
                <a:latin typeface="Consolas" panose="020B0609020204030204" pitchFamily="49" charset="0"/>
                <a:cs typeface="Segoe UI" panose="020B0502040204020203"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rgbClr val="000000"/>
              </a:solidFill>
              <a:effectLst/>
              <a:latin typeface="Segoe UI" panose="020B0502040204020203" pitchFamily="34" charset="0"/>
              <a:cs typeface="Segoe U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Verdana" panose="020B0604030504040204" pitchFamily="34" charset="0"/>
              </a:rPr>
              <a:t>The </a:t>
            </a:r>
            <a:r>
              <a:rPr kumimoji="0" lang="en-US" altLang="en-US" sz="1200" b="0" i="0" u="none" strike="noStrike" cap="none" normalizeH="0" baseline="0" dirty="0" err="1">
                <a:ln>
                  <a:noFill/>
                </a:ln>
                <a:solidFill>
                  <a:srgbClr val="DC143C"/>
                </a:solidFill>
                <a:effectLst/>
                <a:latin typeface="Consolas" panose="020B0609020204030204" pitchFamily="49" charset="0"/>
              </a:rPr>
              <a:t>deleteOne</a:t>
            </a:r>
            <a:r>
              <a:rPr kumimoji="0" lang="en-US" altLang="en-US" sz="1200" b="0" i="0" u="none" strike="noStrike" cap="none" normalizeH="0" baseline="0" dirty="0">
                <a:ln>
                  <a:noFill/>
                </a:ln>
                <a:solidFill>
                  <a:srgbClr val="DC143C"/>
                </a:solidFill>
                <a:effectLst/>
                <a:latin typeface="Consolas" panose="020B0609020204030204" pitchFamily="49" charset="0"/>
              </a:rPr>
              <a:t>()</a:t>
            </a:r>
            <a:r>
              <a:rPr kumimoji="0" lang="en-US" altLang="en-US" sz="1200" b="0" i="0" u="none" strike="noStrike" cap="none" normalizeH="0" baseline="0" dirty="0">
                <a:ln>
                  <a:noFill/>
                </a:ln>
                <a:solidFill>
                  <a:srgbClr val="000000"/>
                </a:solidFill>
                <a:effectLst/>
                <a:latin typeface="Verdana" panose="020B0604030504040204" pitchFamily="34" charset="0"/>
              </a:rPr>
              <a:t> method will delete the first document that matches the query provided.</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6" name="Rectangle 4">
            <a:extLst>
              <a:ext uri="{FF2B5EF4-FFF2-40B4-BE49-F238E27FC236}">
                <a16:creationId xmlns:a16="http://schemas.microsoft.com/office/drawing/2014/main" id="{E37B08BC-1392-54AC-C279-C124059256B1}"/>
              </a:ext>
            </a:extLst>
          </p:cNvPr>
          <p:cNvSpPr>
            <a:spLocks noChangeArrowheads="1"/>
          </p:cNvSpPr>
          <p:nvPr/>
        </p:nvSpPr>
        <p:spPr bwMode="auto">
          <a:xfrm>
            <a:off x="490193" y="4752426"/>
            <a:ext cx="6867523" cy="48977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58700" rIns="0" bIns="1587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err="1">
                <a:ln>
                  <a:noFill/>
                </a:ln>
                <a:solidFill>
                  <a:srgbClr val="000000"/>
                </a:solidFill>
                <a:effectLst/>
                <a:latin typeface="Consolas" panose="020B0609020204030204" pitchFamily="49" charset="0"/>
              </a:rPr>
              <a:t>db</a:t>
            </a:r>
            <a:r>
              <a:rPr kumimoji="0" lang="en-US" altLang="en-US" sz="1100" b="0" i="0" u="none" strike="noStrike" cap="none" normalizeH="0" baseline="0" dirty="0" err="1">
                <a:ln>
                  <a:noFill/>
                </a:ln>
                <a:solidFill>
                  <a:srgbClr val="999999"/>
                </a:solidFill>
                <a:effectLst/>
                <a:latin typeface="Consolas" panose="020B0609020204030204" pitchFamily="49" charset="0"/>
              </a:rPr>
              <a:t>.</a:t>
            </a:r>
            <a:r>
              <a:rPr kumimoji="0" lang="en-US" altLang="en-US" sz="1100" b="0" i="0" u="none" strike="noStrike" cap="none" normalizeH="0" baseline="0" dirty="0" err="1">
                <a:ln>
                  <a:noFill/>
                </a:ln>
                <a:solidFill>
                  <a:srgbClr val="000000"/>
                </a:solidFill>
                <a:effectLst/>
                <a:latin typeface="Consolas" panose="020B0609020204030204" pitchFamily="49" charset="0"/>
              </a:rPr>
              <a:t>posts</a:t>
            </a:r>
            <a:r>
              <a:rPr kumimoji="0" lang="en-US" altLang="en-US" sz="1100" b="0" i="0" u="none" strike="noStrike" cap="none" normalizeH="0" baseline="0" dirty="0" err="1">
                <a:ln>
                  <a:noFill/>
                </a:ln>
                <a:solidFill>
                  <a:srgbClr val="999999"/>
                </a:solidFill>
                <a:effectLst/>
                <a:latin typeface="Consolas" panose="020B0609020204030204" pitchFamily="49" charset="0"/>
              </a:rPr>
              <a:t>.</a:t>
            </a:r>
            <a:r>
              <a:rPr kumimoji="0" lang="en-US" altLang="en-US" sz="1100" b="0" i="0" u="none" strike="noStrike" cap="none" normalizeH="0" baseline="0" dirty="0" err="1">
                <a:ln>
                  <a:noFill/>
                </a:ln>
                <a:solidFill>
                  <a:srgbClr val="DD4A68"/>
                </a:solidFill>
                <a:effectLst/>
                <a:latin typeface="Consolas" panose="020B0609020204030204" pitchFamily="49" charset="0"/>
              </a:rPr>
              <a:t>deleteMany</a:t>
            </a:r>
            <a:r>
              <a:rPr kumimoji="0" lang="en-US" altLang="en-US" sz="1100" b="0" i="0" u="none" strike="noStrike" cap="none" normalizeH="0" baseline="0" dirty="0">
                <a:ln>
                  <a:noFill/>
                </a:ln>
                <a:solidFill>
                  <a:srgbClr val="999999"/>
                </a:solidFill>
                <a:effectLst/>
                <a:latin typeface="Consolas" panose="020B0609020204030204" pitchFamily="49" charset="0"/>
              </a:rPr>
              <a:t>({</a:t>
            </a:r>
            <a:r>
              <a:rPr kumimoji="0" lang="en-US" altLang="en-US" sz="1100" b="0" i="0" u="none" strike="noStrike" cap="none" normalizeH="0" baseline="0" dirty="0">
                <a:ln>
                  <a:noFill/>
                </a:ln>
                <a:solidFill>
                  <a:srgbClr val="000000"/>
                </a:solidFill>
                <a:effectLst/>
                <a:latin typeface="Consolas" panose="020B0609020204030204" pitchFamily="49" charset="0"/>
              </a:rPr>
              <a:t> </a:t>
            </a:r>
            <a:r>
              <a:rPr kumimoji="0" lang="en-US" altLang="en-US" sz="1100" b="0" i="0" u="none" strike="noStrike" cap="none" normalizeH="0" baseline="0" dirty="0">
                <a:ln>
                  <a:noFill/>
                </a:ln>
                <a:solidFill>
                  <a:srgbClr val="990055"/>
                </a:solidFill>
                <a:effectLst/>
                <a:latin typeface="Consolas" panose="020B0609020204030204" pitchFamily="49" charset="0"/>
              </a:rPr>
              <a:t>category</a:t>
            </a:r>
            <a:r>
              <a:rPr kumimoji="0" lang="en-US" altLang="en-US" sz="1100" b="0" i="0" u="none" strike="noStrike" cap="none" normalizeH="0" baseline="0" dirty="0">
                <a:ln>
                  <a:noFill/>
                </a:ln>
                <a:solidFill>
                  <a:srgbClr val="9A6E3A"/>
                </a:solidFill>
                <a:effectLst/>
                <a:latin typeface="Consolas" panose="020B0609020204030204" pitchFamily="49" charset="0"/>
              </a:rPr>
              <a:t>:</a:t>
            </a:r>
            <a:r>
              <a:rPr kumimoji="0" lang="en-US" altLang="en-US" sz="1100" b="0" i="0" u="none" strike="noStrike" cap="none" normalizeH="0" baseline="0" dirty="0">
                <a:ln>
                  <a:noFill/>
                </a:ln>
                <a:solidFill>
                  <a:srgbClr val="000000"/>
                </a:solidFill>
                <a:effectLst/>
                <a:latin typeface="Consolas" panose="020B0609020204030204" pitchFamily="49" charset="0"/>
              </a:rPr>
              <a:t> </a:t>
            </a:r>
            <a:r>
              <a:rPr kumimoji="0" lang="en-US" altLang="en-US" sz="1100" b="0" i="0" u="none" strike="noStrike" cap="none" normalizeH="0" baseline="0" dirty="0">
                <a:ln>
                  <a:noFill/>
                </a:ln>
                <a:solidFill>
                  <a:srgbClr val="669900"/>
                </a:solidFill>
                <a:effectLst/>
                <a:latin typeface="Consolas" panose="020B0609020204030204" pitchFamily="49" charset="0"/>
              </a:rPr>
              <a:t>"Technology"</a:t>
            </a:r>
            <a:r>
              <a:rPr kumimoji="0" lang="en-US" altLang="en-US" sz="1100" b="0" i="0" u="none" strike="noStrike" cap="none" normalizeH="0" baseline="0" dirty="0">
                <a:ln>
                  <a:noFill/>
                </a:ln>
                <a:solidFill>
                  <a:srgbClr val="000000"/>
                </a:solidFill>
                <a:effectLst/>
                <a:latin typeface="Consolas" panose="020B0609020204030204" pitchFamily="49" charset="0"/>
              </a:rPr>
              <a:t> </a:t>
            </a:r>
            <a:r>
              <a:rPr kumimoji="0" lang="en-US" altLang="en-US" sz="1100" b="0" i="0" u="none" strike="noStrike" cap="none" normalizeH="0" baseline="0" dirty="0">
                <a:ln>
                  <a:noFill/>
                </a:ln>
                <a:solidFill>
                  <a:srgbClr val="999999"/>
                </a:solidFill>
                <a:effectLst/>
                <a:latin typeface="Consolas" panose="020B0609020204030204" pitchFamily="49" charset="0"/>
              </a:rPr>
              <a:t>})</a:t>
            </a:r>
            <a:r>
              <a:rPr kumimoji="0" lang="en-US" altLang="en-US" sz="10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
        <p:nvSpPr>
          <p:cNvPr id="7" name="Rectangle 5">
            <a:extLst>
              <a:ext uri="{FF2B5EF4-FFF2-40B4-BE49-F238E27FC236}">
                <a16:creationId xmlns:a16="http://schemas.microsoft.com/office/drawing/2014/main" id="{FAEDCF2B-C034-02A4-8176-AC30375B493B}"/>
              </a:ext>
            </a:extLst>
          </p:cNvPr>
          <p:cNvSpPr>
            <a:spLocks noChangeArrowheads="1"/>
          </p:cNvSpPr>
          <p:nvPr/>
        </p:nvSpPr>
        <p:spPr bwMode="auto">
          <a:xfrm>
            <a:off x="490193" y="3953941"/>
            <a:ext cx="8743457" cy="66680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63480" rIns="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err="1">
                <a:ln>
                  <a:noFill/>
                </a:ln>
                <a:solidFill>
                  <a:srgbClr val="DC143C"/>
                </a:solidFill>
                <a:effectLst/>
                <a:latin typeface="Consolas" panose="020B0609020204030204" pitchFamily="49" charset="0"/>
                <a:cs typeface="Segoe UI" panose="020B0502040204020203" pitchFamily="34" charset="0"/>
              </a:rPr>
              <a:t>deleteMany</a:t>
            </a:r>
            <a:r>
              <a:rPr kumimoji="0" lang="en-US" altLang="en-US" sz="2400" b="0" i="0" u="none" strike="noStrike" cap="none" normalizeH="0" baseline="0" dirty="0">
                <a:ln>
                  <a:noFill/>
                </a:ln>
                <a:solidFill>
                  <a:srgbClr val="DC143C"/>
                </a:solidFill>
                <a:effectLst/>
                <a:latin typeface="Consolas" panose="020B0609020204030204" pitchFamily="49" charset="0"/>
                <a:cs typeface="Segoe UI" panose="020B0502040204020203" pitchFamily="34" charset="0"/>
              </a:rPr>
              <a:t>()</a:t>
            </a:r>
            <a:endParaRPr kumimoji="0" lang="en-US" altLang="en-US" sz="2400" b="0" i="0" u="none" strike="noStrike" cap="none" normalizeH="0" baseline="0" dirty="0">
              <a:ln>
                <a:noFill/>
              </a:ln>
              <a:solidFill>
                <a:srgbClr val="000000"/>
              </a:solidFill>
              <a:effectLst/>
              <a:latin typeface="Segoe UI" panose="020B0502040204020203" pitchFamily="34" charset="0"/>
              <a:cs typeface="Segoe U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00"/>
                </a:solidFill>
                <a:effectLst/>
                <a:latin typeface="Verdana" panose="020B0604030504040204" pitchFamily="34" charset="0"/>
              </a:rPr>
              <a:t>The </a:t>
            </a:r>
            <a:r>
              <a:rPr kumimoji="0" lang="en-US" altLang="en-US" sz="1100" b="0" i="0" u="none" strike="noStrike" cap="none" normalizeH="0" baseline="0" dirty="0" err="1">
                <a:ln>
                  <a:noFill/>
                </a:ln>
                <a:solidFill>
                  <a:srgbClr val="DC143C"/>
                </a:solidFill>
                <a:effectLst/>
                <a:latin typeface="Consolas" panose="020B0609020204030204" pitchFamily="49" charset="0"/>
              </a:rPr>
              <a:t>deleteMany</a:t>
            </a:r>
            <a:r>
              <a:rPr kumimoji="0" lang="en-US" altLang="en-US" sz="1100" b="0" i="0" u="none" strike="noStrike" cap="none" normalizeH="0" baseline="0" dirty="0">
                <a:ln>
                  <a:noFill/>
                </a:ln>
                <a:solidFill>
                  <a:srgbClr val="DC143C"/>
                </a:solidFill>
                <a:effectLst/>
                <a:latin typeface="Consolas" panose="020B0609020204030204" pitchFamily="49" charset="0"/>
              </a:rPr>
              <a:t>()</a:t>
            </a:r>
            <a:r>
              <a:rPr kumimoji="0" lang="en-US" altLang="en-US" sz="1100" b="0" i="0" u="none" strike="noStrike" cap="none" normalizeH="0" baseline="0" dirty="0">
                <a:ln>
                  <a:noFill/>
                </a:ln>
                <a:solidFill>
                  <a:srgbClr val="000000"/>
                </a:solidFill>
                <a:effectLst/>
                <a:latin typeface="Verdana" panose="020B0604030504040204" pitchFamily="34" charset="0"/>
              </a:rPr>
              <a:t> method will delete all documents that match the query provided.</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7">
            <a:extLst>
              <a:ext uri="{FF2B5EF4-FFF2-40B4-BE49-F238E27FC236}">
                <a16:creationId xmlns:a16="http://schemas.microsoft.com/office/drawing/2014/main" id="{1448FA95-5EB9-279B-76F5-47F72B5B16E8}"/>
              </a:ext>
            </a:extLst>
          </p:cNvPr>
          <p:cNvSpPr>
            <a:spLocks noChangeArrowheads="1"/>
          </p:cNvSpPr>
          <p:nvPr/>
        </p:nvSpPr>
        <p:spPr bwMode="auto">
          <a:xfrm>
            <a:off x="490193" y="2827193"/>
            <a:ext cx="3488134" cy="48977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58700" rIns="0" bIns="1587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err="1">
                <a:ln>
                  <a:noFill/>
                </a:ln>
                <a:solidFill>
                  <a:srgbClr val="000000"/>
                </a:solidFill>
                <a:effectLst/>
                <a:latin typeface="Consolas" panose="020B0609020204030204" pitchFamily="49" charset="0"/>
              </a:rPr>
              <a:t>db</a:t>
            </a:r>
            <a:r>
              <a:rPr kumimoji="0" lang="en-US" altLang="en-US" sz="1100" b="0" i="0" u="none" strike="noStrike" cap="none" normalizeH="0" baseline="0" dirty="0" err="1">
                <a:ln>
                  <a:noFill/>
                </a:ln>
                <a:solidFill>
                  <a:srgbClr val="999999"/>
                </a:solidFill>
                <a:effectLst/>
                <a:latin typeface="Consolas" panose="020B0609020204030204" pitchFamily="49" charset="0"/>
              </a:rPr>
              <a:t>.</a:t>
            </a:r>
            <a:r>
              <a:rPr kumimoji="0" lang="en-US" altLang="en-US" sz="1100" b="0" i="0" u="none" strike="noStrike" cap="none" normalizeH="0" baseline="0" dirty="0" err="1">
                <a:ln>
                  <a:noFill/>
                </a:ln>
                <a:solidFill>
                  <a:srgbClr val="000000"/>
                </a:solidFill>
                <a:effectLst/>
                <a:latin typeface="Consolas" panose="020B0609020204030204" pitchFamily="49" charset="0"/>
              </a:rPr>
              <a:t>posts</a:t>
            </a:r>
            <a:r>
              <a:rPr kumimoji="0" lang="en-US" altLang="en-US" sz="1100" b="0" i="0" u="none" strike="noStrike" cap="none" normalizeH="0" baseline="0" dirty="0" err="1">
                <a:ln>
                  <a:noFill/>
                </a:ln>
                <a:solidFill>
                  <a:srgbClr val="999999"/>
                </a:solidFill>
                <a:effectLst/>
                <a:latin typeface="Consolas" panose="020B0609020204030204" pitchFamily="49" charset="0"/>
              </a:rPr>
              <a:t>.</a:t>
            </a:r>
            <a:r>
              <a:rPr kumimoji="0" lang="en-US" altLang="en-US" sz="1100" b="0" i="0" u="none" strike="noStrike" cap="none" normalizeH="0" baseline="0" dirty="0" err="1">
                <a:ln>
                  <a:noFill/>
                </a:ln>
                <a:solidFill>
                  <a:srgbClr val="DD4A68"/>
                </a:solidFill>
                <a:effectLst/>
                <a:latin typeface="Consolas" panose="020B0609020204030204" pitchFamily="49" charset="0"/>
              </a:rPr>
              <a:t>deleteOne</a:t>
            </a:r>
            <a:r>
              <a:rPr kumimoji="0" lang="en-US" altLang="en-US" sz="1100" b="0" i="0" u="none" strike="noStrike" cap="none" normalizeH="0" baseline="0" dirty="0">
                <a:ln>
                  <a:noFill/>
                </a:ln>
                <a:solidFill>
                  <a:srgbClr val="999999"/>
                </a:solidFill>
                <a:effectLst/>
                <a:latin typeface="Consolas" panose="020B0609020204030204" pitchFamily="49" charset="0"/>
              </a:rPr>
              <a:t>({</a:t>
            </a:r>
            <a:r>
              <a:rPr kumimoji="0" lang="en-US" altLang="en-US" sz="1100" b="0" i="0" u="none" strike="noStrike" cap="none" normalizeH="0" baseline="0" dirty="0">
                <a:ln>
                  <a:noFill/>
                </a:ln>
                <a:solidFill>
                  <a:srgbClr val="000000"/>
                </a:solidFill>
                <a:effectLst/>
                <a:latin typeface="Consolas" panose="020B0609020204030204" pitchFamily="49" charset="0"/>
              </a:rPr>
              <a:t> </a:t>
            </a:r>
            <a:r>
              <a:rPr kumimoji="0" lang="en-US" altLang="en-US" sz="1100" b="0" i="0" u="none" strike="noStrike" cap="none" normalizeH="0" baseline="0" dirty="0">
                <a:ln>
                  <a:noFill/>
                </a:ln>
                <a:solidFill>
                  <a:srgbClr val="990055"/>
                </a:solidFill>
                <a:effectLst/>
                <a:latin typeface="Consolas" panose="020B0609020204030204" pitchFamily="49" charset="0"/>
              </a:rPr>
              <a:t>title</a:t>
            </a:r>
            <a:r>
              <a:rPr kumimoji="0" lang="en-US" altLang="en-US" sz="1100" b="0" i="0" u="none" strike="noStrike" cap="none" normalizeH="0" baseline="0" dirty="0">
                <a:ln>
                  <a:noFill/>
                </a:ln>
                <a:solidFill>
                  <a:srgbClr val="9A6E3A"/>
                </a:solidFill>
                <a:effectLst/>
                <a:latin typeface="Consolas" panose="020B0609020204030204" pitchFamily="49" charset="0"/>
              </a:rPr>
              <a:t>:</a:t>
            </a:r>
            <a:r>
              <a:rPr kumimoji="0" lang="en-US" altLang="en-US" sz="1100" b="0" i="0" u="none" strike="noStrike" cap="none" normalizeH="0" baseline="0" dirty="0">
                <a:ln>
                  <a:noFill/>
                </a:ln>
                <a:solidFill>
                  <a:srgbClr val="000000"/>
                </a:solidFill>
                <a:effectLst/>
                <a:latin typeface="Consolas" panose="020B0609020204030204" pitchFamily="49" charset="0"/>
              </a:rPr>
              <a:t> </a:t>
            </a:r>
            <a:r>
              <a:rPr kumimoji="0" lang="en-US" altLang="en-US" sz="1100" b="0" i="0" u="none" strike="noStrike" cap="none" normalizeH="0" baseline="0" dirty="0">
                <a:ln>
                  <a:noFill/>
                </a:ln>
                <a:solidFill>
                  <a:srgbClr val="669900"/>
                </a:solidFill>
                <a:effectLst/>
                <a:latin typeface="Consolas" panose="020B0609020204030204" pitchFamily="49" charset="0"/>
              </a:rPr>
              <a:t>"Post Title 5"</a:t>
            </a:r>
            <a:r>
              <a:rPr kumimoji="0" lang="en-US" altLang="en-US" sz="1100" b="0" i="0" u="none" strike="noStrike" cap="none" normalizeH="0" baseline="0" dirty="0">
                <a:ln>
                  <a:noFill/>
                </a:ln>
                <a:solidFill>
                  <a:srgbClr val="000000"/>
                </a:solidFill>
                <a:effectLst/>
                <a:latin typeface="Consolas" panose="020B0609020204030204" pitchFamily="49" charset="0"/>
              </a:rPr>
              <a:t> </a:t>
            </a:r>
            <a:r>
              <a:rPr kumimoji="0" lang="en-US" altLang="en-US" sz="1100" b="0" i="0" u="none" strike="noStrike" cap="none" normalizeH="0" baseline="0" dirty="0">
                <a:ln>
                  <a:noFill/>
                </a:ln>
                <a:solidFill>
                  <a:srgbClr val="999999"/>
                </a:solidFill>
                <a:effectLst/>
                <a:latin typeface="Consolas" panose="020B0609020204030204" pitchFamily="49" charset="0"/>
              </a:rPr>
              <a:t>})</a:t>
            </a:r>
            <a:r>
              <a:rPr kumimoji="0" lang="en-US" altLang="en-US" sz="10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0579972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00C508FC-5848-3185-9B57-7C307624C9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77071" y="6116247"/>
            <a:ext cx="2188188" cy="58621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95C94A95-590D-F889-D1B9-8C656FE363FD}"/>
              </a:ext>
            </a:extLst>
          </p:cNvPr>
          <p:cNvSpPr txBox="1"/>
          <p:nvPr/>
        </p:nvSpPr>
        <p:spPr>
          <a:xfrm>
            <a:off x="603314" y="1093510"/>
            <a:ext cx="11170763" cy="2585323"/>
          </a:xfrm>
          <a:prstGeom prst="rect">
            <a:avLst/>
          </a:prstGeom>
          <a:noFill/>
        </p:spPr>
        <p:txBody>
          <a:bodyPr wrap="square">
            <a:spAutoFit/>
          </a:bodyPr>
          <a:lstStyle/>
          <a:p>
            <a:pPr algn="l"/>
            <a:r>
              <a:rPr lang="en-IN" b="0" i="0" dirty="0">
                <a:solidFill>
                  <a:srgbClr val="001E2B"/>
                </a:solidFill>
                <a:effectLst/>
                <a:latin typeface="Euclid Circular A"/>
              </a:rPr>
              <a:t>An aggregation pipeline consists of one or more stages that process documents:</a:t>
            </a:r>
          </a:p>
          <a:p>
            <a:pPr algn="l"/>
            <a:endParaRPr lang="en-IN" b="0" i="0" dirty="0">
              <a:solidFill>
                <a:srgbClr val="001E2B"/>
              </a:solidFill>
              <a:effectLst/>
              <a:latin typeface="Euclid Circular A"/>
            </a:endParaRPr>
          </a:p>
          <a:p>
            <a:pPr marL="285750" indent="-285750" algn="l">
              <a:buFont typeface="Arial" panose="020B0604020202020204" pitchFamily="34" charset="0"/>
              <a:buChar char="•"/>
            </a:pPr>
            <a:r>
              <a:rPr lang="en-IN" b="0" i="0" dirty="0">
                <a:solidFill>
                  <a:srgbClr val="001E2B"/>
                </a:solidFill>
                <a:effectLst/>
                <a:latin typeface="Euclid Circular A"/>
              </a:rPr>
              <a:t>Each stage performs an operation on the input documents. For example, a stage can filter documents, group documents, and calculate values.</a:t>
            </a:r>
          </a:p>
          <a:p>
            <a:pPr marL="285750" indent="-285750" algn="l">
              <a:buFont typeface="Arial" panose="020B0604020202020204" pitchFamily="34" charset="0"/>
              <a:buChar char="•"/>
            </a:pPr>
            <a:endParaRPr lang="en-IN" b="0" i="0" dirty="0">
              <a:solidFill>
                <a:srgbClr val="001E2B"/>
              </a:solidFill>
              <a:effectLst/>
              <a:latin typeface="Euclid Circular A"/>
            </a:endParaRPr>
          </a:p>
          <a:p>
            <a:pPr marL="285750" indent="-285750" algn="l">
              <a:buFont typeface="Arial" panose="020B0604020202020204" pitchFamily="34" charset="0"/>
              <a:buChar char="•"/>
            </a:pPr>
            <a:r>
              <a:rPr lang="en-IN" b="0" i="0" dirty="0">
                <a:solidFill>
                  <a:srgbClr val="001E2B"/>
                </a:solidFill>
                <a:effectLst/>
                <a:latin typeface="Euclid Circular A"/>
              </a:rPr>
              <a:t>The documents that are output from a stage are passed to the next stage.</a:t>
            </a:r>
          </a:p>
          <a:p>
            <a:pPr marL="285750" indent="-285750" algn="l">
              <a:buFont typeface="Arial" panose="020B0604020202020204" pitchFamily="34" charset="0"/>
              <a:buChar char="•"/>
            </a:pPr>
            <a:endParaRPr lang="en-IN" b="0" i="0" dirty="0">
              <a:solidFill>
                <a:srgbClr val="001E2B"/>
              </a:solidFill>
              <a:effectLst/>
              <a:latin typeface="Euclid Circular A"/>
            </a:endParaRPr>
          </a:p>
          <a:p>
            <a:pPr marL="285750" indent="-285750" algn="l">
              <a:buFont typeface="Arial" panose="020B0604020202020204" pitchFamily="34" charset="0"/>
              <a:buChar char="•"/>
            </a:pPr>
            <a:r>
              <a:rPr lang="en-IN" b="0" i="0" dirty="0">
                <a:solidFill>
                  <a:srgbClr val="001E2B"/>
                </a:solidFill>
                <a:effectLst/>
                <a:latin typeface="Euclid Circular A"/>
              </a:rPr>
              <a:t>An aggregation pipeline can return results for groups of documents. For example, return the total, average, maximum, and minimum values.</a:t>
            </a:r>
          </a:p>
        </p:txBody>
      </p:sp>
      <p:sp>
        <p:nvSpPr>
          <p:cNvPr id="6" name="TextBox 5">
            <a:extLst>
              <a:ext uri="{FF2B5EF4-FFF2-40B4-BE49-F238E27FC236}">
                <a16:creationId xmlns:a16="http://schemas.microsoft.com/office/drawing/2014/main" id="{7DD77829-0069-DA3A-E56B-4E4A2A9D5F50}"/>
              </a:ext>
            </a:extLst>
          </p:cNvPr>
          <p:cNvSpPr txBox="1"/>
          <p:nvPr/>
        </p:nvSpPr>
        <p:spPr>
          <a:xfrm>
            <a:off x="603314" y="399795"/>
            <a:ext cx="6094428" cy="400110"/>
          </a:xfrm>
          <a:prstGeom prst="rect">
            <a:avLst/>
          </a:prstGeom>
          <a:noFill/>
        </p:spPr>
        <p:txBody>
          <a:bodyPr wrap="square">
            <a:spAutoFit/>
          </a:bodyPr>
          <a:lstStyle/>
          <a:p>
            <a:r>
              <a:rPr lang="en-IN" sz="2000" b="1" dirty="0"/>
              <a:t>Aggregation Pipeline</a:t>
            </a:r>
          </a:p>
        </p:txBody>
      </p:sp>
    </p:spTree>
    <p:extLst>
      <p:ext uri="{BB962C8B-B14F-4D97-AF65-F5344CB8AC3E}">
        <p14:creationId xmlns:p14="http://schemas.microsoft.com/office/powerpoint/2010/main" val="20315128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65D96422-F8E5-6489-9158-2134CA45BC7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77071" y="6116247"/>
            <a:ext cx="2188188" cy="58621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97D9BBF3-524F-952C-A373-21771E25B365}"/>
              </a:ext>
            </a:extLst>
          </p:cNvPr>
          <p:cNvSpPr txBox="1"/>
          <p:nvPr/>
        </p:nvSpPr>
        <p:spPr>
          <a:xfrm>
            <a:off x="131974" y="301658"/>
            <a:ext cx="11726945" cy="892552"/>
          </a:xfrm>
          <a:prstGeom prst="rect">
            <a:avLst/>
          </a:prstGeom>
          <a:noFill/>
        </p:spPr>
        <p:txBody>
          <a:bodyPr wrap="square">
            <a:spAutoFit/>
          </a:bodyPr>
          <a:lstStyle/>
          <a:p>
            <a:r>
              <a:rPr lang="en-IN" sz="2000" b="1" dirty="0">
                <a:solidFill>
                  <a:srgbClr val="FF0000"/>
                </a:solidFill>
              </a:rPr>
              <a:t>$match (Filter Documents)</a:t>
            </a:r>
            <a:br>
              <a:rPr lang="en-IN" sz="2000" b="1" dirty="0">
                <a:solidFill>
                  <a:srgbClr val="FF0000"/>
                </a:solidFill>
              </a:rPr>
            </a:br>
            <a:r>
              <a:rPr lang="en-IN" sz="1600" dirty="0"/>
              <a:t>Filters the documents based on a condition (similar to the SQL WHERE clause).</a:t>
            </a:r>
          </a:p>
          <a:p>
            <a:r>
              <a:rPr lang="en-IN" sz="1600" dirty="0"/>
              <a:t>Example: Retrieve only documents where age is greater than 30.</a:t>
            </a:r>
            <a:endParaRPr lang="en-IN" dirty="0"/>
          </a:p>
        </p:txBody>
      </p:sp>
      <p:sp>
        <p:nvSpPr>
          <p:cNvPr id="7" name="TextBox 6">
            <a:extLst>
              <a:ext uri="{FF2B5EF4-FFF2-40B4-BE49-F238E27FC236}">
                <a16:creationId xmlns:a16="http://schemas.microsoft.com/office/drawing/2014/main" id="{497B7151-E582-D375-822C-0C77E97C8456}"/>
              </a:ext>
            </a:extLst>
          </p:cNvPr>
          <p:cNvSpPr txBox="1"/>
          <p:nvPr/>
        </p:nvSpPr>
        <p:spPr>
          <a:xfrm>
            <a:off x="2688996" y="1567595"/>
            <a:ext cx="3730657" cy="923330"/>
          </a:xfrm>
          <a:prstGeom prst="rect">
            <a:avLst/>
          </a:prstGeom>
          <a:noFill/>
        </p:spPr>
        <p:txBody>
          <a:bodyPr wrap="square">
            <a:spAutoFit/>
          </a:bodyPr>
          <a:lstStyle/>
          <a:p>
            <a:r>
              <a:rPr lang="en-IN" dirty="0" err="1"/>
              <a:t>db.users.aggregate</a:t>
            </a:r>
            <a:r>
              <a:rPr lang="en-IN" dirty="0"/>
              <a:t>([</a:t>
            </a:r>
          </a:p>
          <a:p>
            <a:r>
              <a:rPr lang="en-IN" dirty="0"/>
              <a:t>  { $match: { age: { $</a:t>
            </a:r>
            <a:r>
              <a:rPr lang="en-IN" dirty="0" err="1"/>
              <a:t>gt</a:t>
            </a:r>
            <a:r>
              <a:rPr lang="en-IN" dirty="0"/>
              <a:t>: 30 } } }</a:t>
            </a:r>
          </a:p>
          <a:p>
            <a:r>
              <a:rPr lang="en-IN" dirty="0"/>
              <a:t>])</a:t>
            </a:r>
          </a:p>
        </p:txBody>
      </p:sp>
      <p:sp>
        <p:nvSpPr>
          <p:cNvPr id="9" name="TextBox 8">
            <a:extLst>
              <a:ext uri="{FF2B5EF4-FFF2-40B4-BE49-F238E27FC236}">
                <a16:creationId xmlns:a16="http://schemas.microsoft.com/office/drawing/2014/main" id="{05216E94-A551-0E63-DA3D-77E604929EC6}"/>
              </a:ext>
            </a:extLst>
          </p:cNvPr>
          <p:cNvSpPr txBox="1"/>
          <p:nvPr/>
        </p:nvSpPr>
        <p:spPr>
          <a:xfrm>
            <a:off x="128831" y="3572261"/>
            <a:ext cx="11400149" cy="892552"/>
          </a:xfrm>
          <a:prstGeom prst="rect">
            <a:avLst/>
          </a:prstGeom>
          <a:noFill/>
        </p:spPr>
        <p:txBody>
          <a:bodyPr wrap="square">
            <a:spAutoFit/>
          </a:bodyPr>
          <a:lstStyle/>
          <a:p>
            <a:r>
              <a:rPr lang="en-IN" sz="2000" b="1" dirty="0">
                <a:solidFill>
                  <a:srgbClr val="FF0000"/>
                </a:solidFill>
              </a:rPr>
              <a:t>$group (Group Documents)</a:t>
            </a:r>
          </a:p>
          <a:p>
            <a:r>
              <a:rPr lang="en-IN" sz="1600" dirty="0"/>
              <a:t>Groups the documents by a specified field and can calculate aggregated values such as sum, average, count, etc.</a:t>
            </a:r>
          </a:p>
          <a:p>
            <a:r>
              <a:rPr lang="en-IN" sz="1600" dirty="0"/>
              <a:t>Example: Group users by city and count the number of users in each city.</a:t>
            </a:r>
          </a:p>
        </p:txBody>
      </p:sp>
      <p:sp>
        <p:nvSpPr>
          <p:cNvPr id="11" name="TextBox 10">
            <a:extLst>
              <a:ext uri="{FF2B5EF4-FFF2-40B4-BE49-F238E27FC236}">
                <a16:creationId xmlns:a16="http://schemas.microsoft.com/office/drawing/2014/main" id="{8945E403-C7DD-17FB-995B-FFD3AC75BBF3}"/>
              </a:ext>
            </a:extLst>
          </p:cNvPr>
          <p:cNvSpPr txBox="1"/>
          <p:nvPr/>
        </p:nvSpPr>
        <p:spPr>
          <a:xfrm>
            <a:off x="2754984" y="5272956"/>
            <a:ext cx="3664669" cy="1200329"/>
          </a:xfrm>
          <a:prstGeom prst="rect">
            <a:avLst/>
          </a:prstGeom>
          <a:noFill/>
        </p:spPr>
        <p:txBody>
          <a:bodyPr wrap="square">
            <a:spAutoFit/>
          </a:bodyPr>
          <a:lstStyle/>
          <a:p>
            <a:r>
              <a:rPr lang="en-IN" dirty="0" err="1"/>
              <a:t>db.users.aggregate</a:t>
            </a:r>
            <a:r>
              <a:rPr lang="en-IN" dirty="0"/>
              <a:t>([</a:t>
            </a:r>
          </a:p>
          <a:p>
            <a:r>
              <a:rPr lang="en-IN" dirty="0"/>
              <a:t>  { $group: { _id: "$city", </a:t>
            </a:r>
            <a:r>
              <a:rPr lang="en-IN" dirty="0" err="1"/>
              <a:t>totalUsers</a:t>
            </a:r>
            <a:r>
              <a:rPr lang="en-IN" dirty="0"/>
              <a:t>: { $sum: 1 } } }</a:t>
            </a:r>
          </a:p>
          <a:p>
            <a:r>
              <a:rPr lang="en-IN" dirty="0"/>
              <a:t>])</a:t>
            </a:r>
          </a:p>
        </p:txBody>
      </p:sp>
    </p:spTree>
    <p:extLst>
      <p:ext uri="{BB962C8B-B14F-4D97-AF65-F5344CB8AC3E}">
        <p14:creationId xmlns:p14="http://schemas.microsoft.com/office/powerpoint/2010/main" val="354545244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304C1322-893C-D686-34B4-FA4FD35967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77071" y="6116247"/>
            <a:ext cx="2188188" cy="586212"/>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A73A0CC6-3153-7CCF-9142-8F44F1F7B0C4}"/>
              </a:ext>
            </a:extLst>
          </p:cNvPr>
          <p:cNvSpPr txBox="1"/>
          <p:nvPr/>
        </p:nvSpPr>
        <p:spPr>
          <a:xfrm>
            <a:off x="273376" y="410634"/>
            <a:ext cx="11547835" cy="892552"/>
          </a:xfrm>
          <a:prstGeom prst="rect">
            <a:avLst/>
          </a:prstGeom>
          <a:noFill/>
        </p:spPr>
        <p:txBody>
          <a:bodyPr wrap="square">
            <a:spAutoFit/>
          </a:bodyPr>
          <a:lstStyle/>
          <a:p>
            <a:r>
              <a:rPr lang="en-IN" sz="2000" b="1" dirty="0">
                <a:solidFill>
                  <a:srgbClr val="FF0000"/>
                </a:solidFill>
              </a:rPr>
              <a:t>$project (Reshape Documents)</a:t>
            </a:r>
          </a:p>
          <a:p>
            <a:r>
              <a:rPr lang="en-IN" sz="1600" dirty="0"/>
              <a:t>Reshapes documents by specifying the fields to include or exclude, and you can also add computed </a:t>
            </a:r>
            <a:r>
              <a:rPr lang="en-IN" sz="1600" dirty="0" err="1"/>
              <a:t>fields.Example</a:t>
            </a:r>
            <a:r>
              <a:rPr lang="en-IN" sz="1600" dirty="0"/>
              <a:t>: Only include the name and age fields, and calculate a new field </a:t>
            </a:r>
            <a:r>
              <a:rPr lang="en-IN" sz="1600" dirty="0" err="1"/>
              <a:t>ageInMonths</a:t>
            </a:r>
            <a:r>
              <a:rPr lang="en-IN" sz="1600" dirty="0"/>
              <a:t>.</a:t>
            </a:r>
          </a:p>
        </p:txBody>
      </p:sp>
      <p:sp>
        <p:nvSpPr>
          <p:cNvPr id="16" name="TextBox 15">
            <a:extLst>
              <a:ext uri="{FF2B5EF4-FFF2-40B4-BE49-F238E27FC236}">
                <a16:creationId xmlns:a16="http://schemas.microsoft.com/office/drawing/2014/main" id="{65BCA052-6F0A-8116-4681-EF6C6316823B}"/>
              </a:ext>
            </a:extLst>
          </p:cNvPr>
          <p:cNvSpPr txBox="1"/>
          <p:nvPr/>
        </p:nvSpPr>
        <p:spPr>
          <a:xfrm>
            <a:off x="1086440" y="1635550"/>
            <a:ext cx="6094428" cy="1200329"/>
          </a:xfrm>
          <a:prstGeom prst="rect">
            <a:avLst/>
          </a:prstGeom>
          <a:noFill/>
        </p:spPr>
        <p:txBody>
          <a:bodyPr wrap="square">
            <a:spAutoFit/>
          </a:bodyPr>
          <a:lstStyle/>
          <a:p>
            <a:r>
              <a:rPr lang="en-IN" dirty="0" err="1"/>
              <a:t>db.users.aggregate</a:t>
            </a:r>
            <a:r>
              <a:rPr lang="en-IN" dirty="0"/>
              <a:t>([</a:t>
            </a:r>
          </a:p>
          <a:p>
            <a:r>
              <a:rPr lang="en-IN" dirty="0"/>
              <a:t>  { $project: { name: 1, age: 1, </a:t>
            </a:r>
            <a:r>
              <a:rPr lang="en-IN" dirty="0" err="1"/>
              <a:t>ageInMonths</a:t>
            </a:r>
            <a:r>
              <a:rPr lang="en-IN" dirty="0"/>
              <a:t>: { $multiply: ["$age", 12] } } }</a:t>
            </a:r>
          </a:p>
          <a:p>
            <a:r>
              <a:rPr lang="en-IN" dirty="0"/>
              <a:t>])</a:t>
            </a:r>
          </a:p>
        </p:txBody>
      </p:sp>
      <p:sp>
        <p:nvSpPr>
          <p:cNvPr id="4" name="TextBox 3">
            <a:extLst>
              <a:ext uri="{FF2B5EF4-FFF2-40B4-BE49-F238E27FC236}">
                <a16:creationId xmlns:a16="http://schemas.microsoft.com/office/drawing/2014/main" id="{C2E7F7F3-AC18-F2F9-994C-0E0E73A9C88B}"/>
              </a:ext>
            </a:extLst>
          </p:cNvPr>
          <p:cNvSpPr txBox="1"/>
          <p:nvPr/>
        </p:nvSpPr>
        <p:spPr>
          <a:xfrm>
            <a:off x="273376" y="3429000"/>
            <a:ext cx="8918044" cy="892552"/>
          </a:xfrm>
          <a:prstGeom prst="rect">
            <a:avLst/>
          </a:prstGeom>
          <a:noFill/>
        </p:spPr>
        <p:txBody>
          <a:bodyPr wrap="square">
            <a:spAutoFit/>
          </a:bodyPr>
          <a:lstStyle/>
          <a:p>
            <a:r>
              <a:rPr lang="en-IN" sz="2000" b="1" dirty="0">
                <a:solidFill>
                  <a:srgbClr val="FF0000"/>
                </a:solidFill>
              </a:rPr>
              <a:t>$sort (Sort Documents)</a:t>
            </a:r>
          </a:p>
          <a:p>
            <a:r>
              <a:rPr lang="en-IN" sz="1600" dirty="0"/>
              <a:t>Sorts the documents by a specified field in ascending or descending </a:t>
            </a:r>
            <a:r>
              <a:rPr lang="en-IN" sz="1600" dirty="0" err="1"/>
              <a:t>order.Example</a:t>
            </a:r>
            <a:r>
              <a:rPr lang="en-IN" sz="1600" dirty="0"/>
              <a:t>: Sort users by age in descending order.</a:t>
            </a:r>
          </a:p>
        </p:txBody>
      </p:sp>
      <p:sp>
        <p:nvSpPr>
          <p:cNvPr id="6" name="TextBox 5">
            <a:extLst>
              <a:ext uri="{FF2B5EF4-FFF2-40B4-BE49-F238E27FC236}">
                <a16:creationId xmlns:a16="http://schemas.microsoft.com/office/drawing/2014/main" id="{490F81E9-FD2E-4F39-986E-B2F642FD3674}"/>
              </a:ext>
            </a:extLst>
          </p:cNvPr>
          <p:cNvSpPr txBox="1"/>
          <p:nvPr/>
        </p:nvSpPr>
        <p:spPr>
          <a:xfrm>
            <a:off x="1755742" y="4745396"/>
            <a:ext cx="6094428" cy="923330"/>
          </a:xfrm>
          <a:prstGeom prst="rect">
            <a:avLst/>
          </a:prstGeom>
          <a:noFill/>
        </p:spPr>
        <p:txBody>
          <a:bodyPr wrap="square">
            <a:spAutoFit/>
          </a:bodyPr>
          <a:lstStyle/>
          <a:p>
            <a:r>
              <a:rPr lang="en-IN" dirty="0" err="1"/>
              <a:t>db.users.aggregate</a:t>
            </a:r>
            <a:r>
              <a:rPr lang="en-IN" dirty="0"/>
              <a:t>([</a:t>
            </a:r>
          </a:p>
          <a:p>
            <a:r>
              <a:rPr lang="en-IN" dirty="0"/>
              <a:t>  { $sort: { age: -1 } }</a:t>
            </a:r>
          </a:p>
          <a:p>
            <a:r>
              <a:rPr lang="en-IN" dirty="0"/>
              <a:t>])</a:t>
            </a:r>
          </a:p>
        </p:txBody>
      </p:sp>
    </p:spTree>
    <p:extLst>
      <p:ext uri="{BB962C8B-B14F-4D97-AF65-F5344CB8AC3E}">
        <p14:creationId xmlns:p14="http://schemas.microsoft.com/office/powerpoint/2010/main" val="283143326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F6B70AFF-9575-9FF0-1570-1C2485A829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77071" y="6116247"/>
            <a:ext cx="2188188" cy="58621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FF9E708-88BA-A572-605D-41E17BA4C648}"/>
              </a:ext>
            </a:extLst>
          </p:cNvPr>
          <p:cNvSpPr txBox="1"/>
          <p:nvPr/>
        </p:nvSpPr>
        <p:spPr>
          <a:xfrm>
            <a:off x="273378" y="282804"/>
            <a:ext cx="11472420" cy="677108"/>
          </a:xfrm>
          <a:prstGeom prst="rect">
            <a:avLst/>
          </a:prstGeom>
          <a:noFill/>
        </p:spPr>
        <p:txBody>
          <a:bodyPr wrap="square">
            <a:spAutoFit/>
          </a:bodyPr>
          <a:lstStyle/>
          <a:p>
            <a:r>
              <a:rPr lang="en-IN" sz="2000" b="1" dirty="0">
                <a:solidFill>
                  <a:srgbClr val="FF0000"/>
                </a:solidFill>
              </a:rPr>
              <a:t>$skip (Skip Documents)</a:t>
            </a:r>
          </a:p>
          <a:p>
            <a:r>
              <a:rPr lang="en-IN" sz="1600" dirty="0"/>
              <a:t>Skips the first N documents in the result </a:t>
            </a:r>
            <a:r>
              <a:rPr lang="en-IN" sz="1600" dirty="0" err="1"/>
              <a:t>set.Example</a:t>
            </a:r>
            <a:r>
              <a:rPr lang="en-IN" sz="1600" dirty="0"/>
              <a:t>: Skip the first 3 users in the result set</a:t>
            </a:r>
            <a:r>
              <a:rPr lang="en-IN" dirty="0"/>
              <a:t>.</a:t>
            </a:r>
          </a:p>
        </p:txBody>
      </p:sp>
      <p:sp>
        <p:nvSpPr>
          <p:cNvPr id="8" name="TextBox 7">
            <a:extLst>
              <a:ext uri="{FF2B5EF4-FFF2-40B4-BE49-F238E27FC236}">
                <a16:creationId xmlns:a16="http://schemas.microsoft.com/office/drawing/2014/main" id="{005E97A9-1728-3AD3-FE9E-AE2128F890AF}"/>
              </a:ext>
            </a:extLst>
          </p:cNvPr>
          <p:cNvSpPr txBox="1"/>
          <p:nvPr/>
        </p:nvSpPr>
        <p:spPr>
          <a:xfrm>
            <a:off x="1774596" y="1188025"/>
            <a:ext cx="6094428" cy="923330"/>
          </a:xfrm>
          <a:prstGeom prst="rect">
            <a:avLst/>
          </a:prstGeom>
          <a:noFill/>
        </p:spPr>
        <p:txBody>
          <a:bodyPr wrap="square">
            <a:spAutoFit/>
          </a:bodyPr>
          <a:lstStyle/>
          <a:p>
            <a:r>
              <a:rPr lang="en-IN" dirty="0" err="1"/>
              <a:t>db.users.aggregate</a:t>
            </a:r>
            <a:r>
              <a:rPr lang="en-IN" dirty="0"/>
              <a:t>([</a:t>
            </a:r>
          </a:p>
          <a:p>
            <a:r>
              <a:rPr lang="en-IN" dirty="0"/>
              <a:t>  { $skip: 3 }</a:t>
            </a:r>
          </a:p>
          <a:p>
            <a:r>
              <a:rPr lang="en-IN" dirty="0"/>
              <a:t>])</a:t>
            </a:r>
          </a:p>
        </p:txBody>
      </p:sp>
      <p:sp>
        <p:nvSpPr>
          <p:cNvPr id="10" name="TextBox 9">
            <a:extLst>
              <a:ext uri="{FF2B5EF4-FFF2-40B4-BE49-F238E27FC236}">
                <a16:creationId xmlns:a16="http://schemas.microsoft.com/office/drawing/2014/main" id="{5DD98C92-FFDA-A408-E424-D2B20AEB376C}"/>
              </a:ext>
            </a:extLst>
          </p:cNvPr>
          <p:cNvSpPr txBox="1"/>
          <p:nvPr/>
        </p:nvSpPr>
        <p:spPr>
          <a:xfrm>
            <a:off x="273378" y="2692692"/>
            <a:ext cx="11691881" cy="1200329"/>
          </a:xfrm>
          <a:prstGeom prst="rect">
            <a:avLst/>
          </a:prstGeom>
          <a:noFill/>
        </p:spPr>
        <p:txBody>
          <a:bodyPr wrap="square">
            <a:spAutoFit/>
          </a:bodyPr>
          <a:lstStyle/>
          <a:p>
            <a:r>
              <a:rPr lang="en-IN" b="1">
                <a:solidFill>
                  <a:srgbClr val="FF0000"/>
                </a:solidFill>
              </a:rPr>
              <a:t>$unwind (Deconstruct Array Fields)</a:t>
            </a:r>
          </a:p>
          <a:p>
            <a:r>
              <a:rPr lang="en-IN"/>
              <a:t>Deconstructs an array field into multiple documents, where each document contains a single value from the array.Example: Assume each user document has an array of hobbies. Unwind the hobbies array so each document represents a single hobby.</a:t>
            </a:r>
            <a:endParaRPr lang="en-IN" dirty="0"/>
          </a:p>
        </p:txBody>
      </p:sp>
      <p:sp>
        <p:nvSpPr>
          <p:cNvPr id="12" name="TextBox 11">
            <a:extLst>
              <a:ext uri="{FF2B5EF4-FFF2-40B4-BE49-F238E27FC236}">
                <a16:creationId xmlns:a16="http://schemas.microsoft.com/office/drawing/2014/main" id="{D3A3C938-B908-BA40-2665-59272554CB39}"/>
              </a:ext>
            </a:extLst>
          </p:cNvPr>
          <p:cNvSpPr txBox="1"/>
          <p:nvPr/>
        </p:nvSpPr>
        <p:spPr>
          <a:xfrm>
            <a:off x="2820971" y="4383712"/>
            <a:ext cx="6094428" cy="923330"/>
          </a:xfrm>
          <a:prstGeom prst="rect">
            <a:avLst/>
          </a:prstGeom>
          <a:noFill/>
        </p:spPr>
        <p:txBody>
          <a:bodyPr wrap="square">
            <a:spAutoFit/>
          </a:bodyPr>
          <a:lstStyle/>
          <a:p>
            <a:r>
              <a:rPr lang="en-IN" dirty="0" err="1"/>
              <a:t>db.users.aggregate</a:t>
            </a:r>
            <a:r>
              <a:rPr lang="en-IN" dirty="0"/>
              <a:t>([</a:t>
            </a:r>
          </a:p>
          <a:p>
            <a:r>
              <a:rPr lang="en-IN" dirty="0"/>
              <a:t>  { $unwind: "$hobbies" }</a:t>
            </a:r>
          </a:p>
          <a:p>
            <a:r>
              <a:rPr lang="en-IN" dirty="0"/>
              <a:t>])</a:t>
            </a:r>
          </a:p>
        </p:txBody>
      </p:sp>
    </p:spTree>
    <p:extLst>
      <p:ext uri="{BB962C8B-B14F-4D97-AF65-F5344CB8AC3E}">
        <p14:creationId xmlns:p14="http://schemas.microsoft.com/office/powerpoint/2010/main" val="262511395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8C4CBB76-072A-3963-2CD2-36AB7B81545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77071" y="6116247"/>
            <a:ext cx="2188188" cy="58621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2B37E9ED-BBFF-EE46-662C-7AE57EDA1205}"/>
              </a:ext>
            </a:extLst>
          </p:cNvPr>
          <p:cNvSpPr txBox="1"/>
          <p:nvPr/>
        </p:nvSpPr>
        <p:spPr>
          <a:xfrm>
            <a:off x="360574" y="292478"/>
            <a:ext cx="11196687" cy="923330"/>
          </a:xfrm>
          <a:prstGeom prst="rect">
            <a:avLst/>
          </a:prstGeom>
          <a:noFill/>
        </p:spPr>
        <p:txBody>
          <a:bodyPr wrap="square">
            <a:spAutoFit/>
          </a:bodyPr>
          <a:lstStyle/>
          <a:p>
            <a:r>
              <a:rPr lang="en-IN" b="1" dirty="0">
                <a:solidFill>
                  <a:srgbClr val="FF0000"/>
                </a:solidFill>
              </a:rPr>
              <a:t> $lookup (Join Documents)</a:t>
            </a:r>
          </a:p>
          <a:p>
            <a:r>
              <a:rPr lang="en-IN" dirty="0"/>
              <a:t>Performs a left outer join between two </a:t>
            </a:r>
            <a:r>
              <a:rPr lang="en-IN" dirty="0" err="1"/>
              <a:t>collections.Example</a:t>
            </a:r>
            <a:r>
              <a:rPr lang="en-IN" dirty="0"/>
              <a:t>: Join the users collection with the orders collection to show the orders of each user.</a:t>
            </a:r>
          </a:p>
        </p:txBody>
      </p:sp>
      <p:sp>
        <p:nvSpPr>
          <p:cNvPr id="7" name="TextBox 6">
            <a:extLst>
              <a:ext uri="{FF2B5EF4-FFF2-40B4-BE49-F238E27FC236}">
                <a16:creationId xmlns:a16="http://schemas.microsoft.com/office/drawing/2014/main" id="{D6563E86-3AB5-7913-41CF-B349C576D055}"/>
              </a:ext>
            </a:extLst>
          </p:cNvPr>
          <p:cNvSpPr txBox="1"/>
          <p:nvPr/>
        </p:nvSpPr>
        <p:spPr>
          <a:xfrm>
            <a:off x="3538980" y="1346843"/>
            <a:ext cx="6094428" cy="2585323"/>
          </a:xfrm>
          <a:prstGeom prst="rect">
            <a:avLst/>
          </a:prstGeom>
          <a:noFill/>
        </p:spPr>
        <p:txBody>
          <a:bodyPr wrap="square">
            <a:spAutoFit/>
          </a:bodyPr>
          <a:lstStyle/>
          <a:p>
            <a:r>
              <a:rPr lang="en-IN" dirty="0" err="1"/>
              <a:t>db.users.aggregate</a:t>
            </a:r>
            <a:r>
              <a:rPr lang="en-IN" dirty="0"/>
              <a:t>([</a:t>
            </a:r>
          </a:p>
          <a:p>
            <a:r>
              <a:rPr lang="en-IN" dirty="0"/>
              <a:t>  { $lookup: {</a:t>
            </a:r>
          </a:p>
          <a:p>
            <a:r>
              <a:rPr lang="en-IN" dirty="0"/>
              <a:t>      from: "orders",</a:t>
            </a:r>
          </a:p>
          <a:p>
            <a:r>
              <a:rPr lang="en-IN" dirty="0"/>
              <a:t>      </a:t>
            </a:r>
            <a:r>
              <a:rPr lang="en-IN" dirty="0" err="1"/>
              <a:t>localField</a:t>
            </a:r>
            <a:r>
              <a:rPr lang="en-IN" dirty="0"/>
              <a:t>: "_id",</a:t>
            </a:r>
          </a:p>
          <a:p>
            <a:r>
              <a:rPr lang="en-IN" dirty="0"/>
              <a:t>      </a:t>
            </a:r>
            <a:r>
              <a:rPr lang="en-IN" dirty="0" err="1"/>
              <a:t>foreignField</a:t>
            </a:r>
            <a:r>
              <a:rPr lang="en-IN" dirty="0"/>
              <a:t>: "</a:t>
            </a:r>
            <a:r>
              <a:rPr lang="en-IN" dirty="0" err="1"/>
              <a:t>userId</a:t>
            </a:r>
            <a:r>
              <a:rPr lang="en-IN" dirty="0"/>
              <a:t>",</a:t>
            </a:r>
          </a:p>
          <a:p>
            <a:r>
              <a:rPr lang="en-IN" dirty="0"/>
              <a:t>      as: "</a:t>
            </a:r>
            <a:r>
              <a:rPr lang="en-IN" dirty="0" err="1"/>
              <a:t>userOrders</a:t>
            </a:r>
            <a:r>
              <a:rPr lang="en-IN" dirty="0"/>
              <a:t>"</a:t>
            </a:r>
          </a:p>
          <a:p>
            <a:r>
              <a:rPr lang="en-IN" dirty="0"/>
              <a:t>    }</a:t>
            </a:r>
          </a:p>
          <a:p>
            <a:r>
              <a:rPr lang="en-IN" dirty="0"/>
              <a:t>  }</a:t>
            </a:r>
          </a:p>
          <a:p>
            <a:r>
              <a:rPr lang="en-IN" dirty="0"/>
              <a:t>])</a:t>
            </a:r>
          </a:p>
        </p:txBody>
      </p:sp>
      <p:sp>
        <p:nvSpPr>
          <p:cNvPr id="9" name="TextBox 8">
            <a:extLst>
              <a:ext uri="{FF2B5EF4-FFF2-40B4-BE49-F238E27FC236}">
                <a16:creationId xmlns:a16="http://schemas.microsoft.com/office/drawing/2014/main" id="{D40027A5-0E0B-6FB4-AB12-887BF3F068A7}"/>
              </a:ext>
            </a:extLst>
          </p:cNvPr>
          <p:cNvSpPr txBox="1"/>
          <p:nvPr/>
        </p:nvSpPr>
        <p:spPr>
          <a:xfrm>
            <a:off x="266307" y="4232883"/>
            <a:ext cx="11517197" cy="923330"/>
          </a:xfrm>
          <a:prstGeom prst="rect">
            <a:avLst/>
          </a:prstGeom>
          <a:noFill/>
        </p:spPr>
        <p:txBody>
          <a:bodyPr wrap="square">
            <a:spAutoFit/>
          </a:bodyPr>
          <a:lstStyle/>
          <a:p>
            <a:r>
              <a:rPr lang="en-IN" b="1" dirty="0">
                <a:solidFill>
                  <a:srgbClr val="FF0000"/>
                </a:solidFill>
              </a:rPr>
              <a:t>$</a:t>
            </a:r>
            <a:r>
              <a:rPr lang="en-IN" b="1" dirty="0" err="1">
                <a:solidFill>
                  <a:srgbClr val="FF0000"/>
                </a:solidFill>
              </a:rPr>
              <a:t>addFields</a:t>
            </a:r>
            <a:r>
              <a:rPr lang="en-IN" b="1" dirty="0">
                <a:solidFill>
                  <a:srgbClr val="FF0000"/>
                </a:solidFill>
              </a:rPr>
              <a:t> (Add/Modify Fields)</a:t>
            </a:r>
          </a:p>
          <a:p>
            <a:r>
              <a:rPr lang="en-IN" dirty="0"/>
              <a:t>Adds new fields or modifies existing fields in the </a:t>
            </a:r>
            <a:r>
              <a:rPr lang="en-IN" dirty="0" err="1"/>
              <a:t>documents.Example</a:t>
            </a:r>
            <a:r>
              <a:rPr lang="en-IN" dirty="0"/>
              <a:t>: Add a new field </a:t>
            </a:r>
            <a:r>
              <a:rPr lang="en-IN" dirty="0" err="1"/>
              <a:t>fullName</a:t>
            </a:r>
            <a:r>
              <a:rPr lang="en-IN" dirty="0"/>
              <a:t> by concatenating </a:t>
            </a:r>
            <a:r>
              <a:rPr lang="en-IN" dirty="0" err="1"/>
              <a:t>firstName</a:t>
            </a:r>
            <a:r>
              <a:rPr lang="en-IN" dirty="0"/>
              <a:t> and </a:t>
            </a:r>
            <a:r>
              <a:rPr lang="en-IN" dirty="0" err="1"/>
              <a:t>lastName</a:t>
            </a:r>
            <a:r>
              <a:rPr lang="en-IN" dirty="0"/>
              <a:t>.</a:t>
            </a:r>
          </a:p>
        </p:txBody>
      </p:sp>
      <p:sp>
        <p:nvSpPr>
          <p:cNvPr id="11" name="TextBox 10">
            <a:extLst>
              <a:ext uri="{FF2B5EF4-FFF2-40B4-BE49-F238E27FC236}">
                <a16:creationId xmlns:a16="http://schemas.microsoft.com/office/drawing/2014/main" id="{A70DEAAB-954D-9B1E-7955-7C669E962B3B}"/>
              </a:ext>
            </a:extLst>
          </p:cNvPr>
          <p:cNvSpPr txBox="1"/>
          <p:nvPr/>
        </p:nvSpPr>
        <p:spPr>
          <a:xfrm>
            <a:off x="2509887" y="5516082"/>
            <a:ext cx="6094428" cy="1200329"/>
          </a:xfrm>
          <a:prstGeom prst="rect">
            <a:avLst/>
          </a:prstGeom>
          <a:noFill/>
        </p:spPr>
        <p:txBody>
          <a:bodyPr wrap="square">
            <a:spAutoFit/>
          </a:bodyPr>
          <a:lstStyle/>
          <a:p>
            <a:r>
              <a:rPr lang="en-IN" dirty="0" err="1"/>
              <a:t>db.users.aggregate</a:t>
            </a:r>
            <a:r>
              <a:rPr lang="en-IN" dirty="0"/>
              <a:t>([</a:t>
            </a:r>
          </a:p>
          <a:p>
            <a:r>
              <a:rPr lang="en-IN" dirty="0"/>
              <a:t>  { $</a:t>
            </a:r>
            <a:r>
              <a:rPr lang="en-IN" dirty="0" err="1"/>
              <a:t>addFields</a:t>
            </a:r>
            <a:r>
              <a:rPr lang="en-IN" dirty="0"/>
              <a:t>: { </a:t>
            </a:r>
            <a:r>
              <a:rPr lang="en-IN" dirty="0" err="1"/>
              <a:t>fullName</a:t>
            </a:r>
            <a:r>
              <a:rPr lang="en-IN" dirty="0"/>
              <a:t>: { $</a:t>
            </a:r>
            <a:r>
              <a:rPr lang="en-IN" dirty="0" err="1"/>
              <a:t>concat</a:t>
            </a:r>
            <a:r>
              <a:rPr lang="en-IN" dirty="0"/>
              <a:t>: ["$</a:t>
            </a:r>
            <a:r>
              <a:rPr lang="en-IN" dirty="0" err="1"/>
              <a:t>firstName</a:t>
            </a:r>
            <a:r>
              <a:rPr lang="en-IN" dirty="0"/>
              <a:t>", " ", "$</a:t>
            </a:r>
            <a:r>
              <a:rPr lang="en-IN" dirty="0" err="1"/>
              <a:t>lastName</a:t>
            </a:r>
            <a:r>
              <a:rPr lang="en-IN" dirty="0"/>
              <a:t>"] } } }</a:t>
            </a:r>
          </a:p>
          <a:p>
            <a:r>
              <a:rPr lang="en-IN" dirty="0"/>
              <a:t>])</a:t>
            </a:r>
          </a:p>
        </p:txBody>
      </p:sp>
    </p:spTree>
    <p:extLst>
      <p:ext uri="{BB962C8B-B14F-4D97-AF65-F5344CB8AC3E}">
        <p14:creationId xmlns:p14="http://schemas.microsoft.com/office/powerpoint/2010/main" val="30101196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AF5A4174-8533-7BE7-E207-CA326FB851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77071" y="6116247"/>
            <a:ext cx="2188188" cy="58621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6D15F197-D9EC-3761-44DC-3D34EF8646B7}"/>
              </a:ext>
            </a:extLst>
          </p:cNvPr>
          <p:cNvSpPr txBox="1"/>
          <p:nvPr/>
        </p:nvSpPr>
        <p:spPr>
          <a:xfrm>
            <a:off x="4388320" y="254523"/>
            <a:ext cx="3415359" cy="369332"/>
          </a:xfrm>
          <a:prstGeom prst="rect">
            <a:avLst/>
          </a:prstGeom>
          <a:noFill/>
        </p:spPr>
        <p:txBody>
          <a:bodyPr wrap="none" rtlCol="0">
            <a:spAutoFit/>
          </a:bodyPr>
          <a:lstStyle/>
          <a:p>
            <a:r>
              <a:rPr lang="en-IN" b="1" dirty="0">
                <a:solidFill>
                  <a:srgbClr val="FF0000"/>
                </a:solidFill>
              </a:rPr>
              <a:t>Question for Aggregative </a:t>
            </a:r>
            <a:r>
              <a:rPr lang="en-US" b="1" dirty="0">
                <a:solidFill>
                  <a:srgbClr val="FF0000"/>
                </a:solidFill>
              </a:rPr>
              <a:t>pipeline</a:t>
            </a:r>
          </a:p>
        </p:txBody>
      </p:sp>
      <p:sp>
        <p:nvSpPr>
          <p:cNvPr id="5" name="TextBox 4">
            <a:extLst>
              <a:ext uri="{FF2B5EF4-FFF2-40B4-BE49-F238E27FC236}">
                <a16:creationId xmlns:a16="http://schemas.microsoft.com/office/drawing/2014/main" id="{4F4B36C0-C522-ADD4-EB5F-40421229165E}"/>
              </a:ext>
            </a:extLst>
          </p:cNvPr>
          <p:cNvSpPr txBox="1"/>
          <p:nvPr/>
        </p:nvSpPr>
        <p:spPr>
          <a:xfrm>
            <a:off x="699941" y="1219928"/>
            <a:ext cx="9858080" cy="4204356"/>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dirty="0"/>
              <a:t>Calculate the total sale price of all type.</a:t>
            </a:r>
          </a:p>
          <a:p>
            <a:pPr marL="285750" indent="-285750">
              <a:lnSpc>
                <a:spcPct val="150000"/>
              </a:lnSpc>
              <a:buFont typeface="Arial" panose="020B0604020202020204" pitchFamily="34" charset="0"/>
              <a:buChar char="•"/>
            </a:pPr>
            <a:r>
              <a:rPr lang="en-IN" dirty="0"/>
              <a:t>Find the average rating of products by category.</a:t>
            </a:r>
          </a:p>
          <a:p>
            <a:pPr marL="285750" indent="-285750">
              <a:lnSpc>
                <a:spcPct val="150000"/>
              </a:lnSpc>
              <a:buFont typeface="Arial" panose="020B0604020202020204" pitchFamily="34" charset="0"/>
              <a:buChar char="•"/>
            </a:pPr>
            <a:r>
              <a:rPr lang="en-IN" dirty="0"/>
              <a:t>Get the total discount offered on each product.</a:t>
            </a:r>
          </a:p>
          <a:p>
            <a:pPr marL="285750" indent="-285750">
              <a:lnSpc>
                <a:spcPct val="150000"/>
              </a:lnSpc>
              <a:buFont typeface="Arial" panose="020B0604020202020204" pitchFamily="34" charset="0"/>
              <a:buChar char="•"/>
            </a:pPr>
            <a:r>
              <a:rPr lang="en-IN" dirty="0"/>
              <a:t>Find the top 3 highest rated products.</a:t>
            </a:r>
            <a:endParaRPr lang="en-US" dirty="0"/>
          </a:p>
          <a:p>
            <a:pPr marL="285750" indent="-285750">
              <a:lnSpc>
                <a:spcPct val="150000"/>
              </a:lnSpc>
              <a:buFont typeface="Arial" panose="020B0604020202020204" pitchFamily="34" charset="0"/>
              <a:buChar char="•"/>
            </a:pPr>
            <a:r>
              <a:rPr lang="en-IN" dirty="0"/>
              <a:t>Find the total number of products in each sub-category.</a:t>
            </a:r>
          </a:p>
          <a:p>
            <a:pPr marL="285750" indent="-285750">
              <a:lnSpc>
                <a:spcPct val="150000"/>
              </a:lnSpc>
              <a:buFont typeface="Arial" panose="020B0604020202020204" pitchFamily="34" charset="0"/>
              <a:buChar char="•"/>
            </a:pPr>
            <a:r>
              <a:rPr lang="en-IN" dirty="0"/>
              <a:t>Find the average sale price of products by brand.</a:t>
            </a:r>
          </a:p>
          <a:p>
            <a:pPr marL="285750" indent="-285750">
              <a:lnSpc>
                <a:spcPct val="150000"/>
              </a:lnSpc>
              <a:buFont typeface="Arial" panose="020B0604020202020204" pitchFamily="34" charset="0"/>
              <a:buChar char="•"/>
            </a:pPr>
            <a:r>
              <a:rPr lang="en-IN" dirty="0"/>
              <a:t>Get the product with the maximum discount (difference between market price and sale price)</a:t>
            </a:r>
          </a:p>
          <a:p>
            <a:pPr>
              <a:lnSpc>
                <a:spcPct val="150000"/>
              </a:lnSpc>
            </a:pPr>
            <a:br>
              <a:rPr lang="en-IN" dirty="0"/>
            </a:br>
            <a:br>
              <a:rPr lang="en-IN" dirty="0"/>
            </a:br>
            <a:endParaRPr lang="en-IN" dirty="0"/>
          </a:p>
        </p:txBody>
      </p:sp>
    </p:spTree>
    <p:extLst>
      <p:ext uri="{BB962C8B-B14F-4D97-AF65-F5344CB8AC3E}">
        <p14:creationId xmlns:p14="http://schemas.microsoft.com/office/powerpoint/2010/main" val="29312552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32855"/>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E4492A5-C4F5-00CC-F21D-26EFB4E2D92F}"/>
              </a:ext>
            </a:extLst>
          </p:cNvPr>
          <p:cNvSpPr txBox="1"/>
          <p:nvPr/>
        </p:nvSpPr>
        <p:spPr>
          <a:xfrm>
            <a:off x="589934" y="1988262"/>
            <a:ext cx="3519948" cy="2123658"/>
          </a:xfrm>
          <a:prstGeom prst="rect">
            <a:avLst/>
          </a:prstGeom>
          <a:noFill/>
        </p:spPr>
        <p:txBody>
          <a:bodyPr wrap="square">
            <a:spAutoFit/>
          </a:bodyPr>
          <a:lstStyle/>
          <a:p>
            <a:pPr algn="ctr"/>
            <a:r>
              <a:rPr lang="en-IN" sz="4400" dirty="0">
                <a:solidFill>
                  <a:schemeClr val="bg1"/>
                </a:solidFill>
                <a:latin typeface="Impact" panose="020B0806030902050204" pitchFamily="34" charset="0"/>
              </a:rPr>
              <a:t>LI</a:t>
            </a:r>
            <a:r>
              <a:rPr lang="en-IN" sz="4400" dirty="0">
                <a:solidFill>
                  <a:srgbClr val="FFC000"/>
                </a:solidFill>
                <a:latin typeface="Impact" panose="020B0806030902050204" pitchFamily="34" charset="0"/>
              </a:rPr>
              <a:t>M</a:t>
            </a:r>
            <a:r>
              <a:rPr lang="en-IN" sz="4400" dirty="0">
                <a:solidFill>
                  <a:schemeClr val="bg1"/>
                </a:solidFill>
                <a:latin typeface="Impact" panose="020B0806030902050204" pitchFamily="34" charset="0"/>
              </a:rPr>
              <a:t>ITA</a:t>
            </a:r>
            <a:r>
              <a:rPr lang="en-IN" sz="4400" dirty="0">
                <a:solidFill>
                  <a:srgbClr val="FFC000"/>
                </a:solidFill>
                <a:latin typeface="Impact" panose="020B0806030902050204" pitchFamily="34" charset="0"/>
              </a:rPr>
              <a:t>T</a:t>
            </a:r>
            <a:r>
              <a:rPr lang="en-IN" sz="4400" dirty="0">
                <a:solidFill>
                  <a:schemeClr val="bg1"/>
                </a:solidFill>
                <a:latin typeface="Impact" panose="020B0806030902050204" pitchFamily="34" charset="0"/>
              </a:rPr>
              <a:t>ION OF R</a:t>
            </a:r>
            <a:r>
              <a:rPr lang="en-IN" sz="4400" dirty="0">
                <a:solidFill>
                  <a:srgbClr val="FFC000"/>
                </a:solidFill>
                <a:latin typeface="Impact" panose="020B0806030902050204" pitchFamily="34" charset="0"/>
              </a:rPr>
              <a:t>E</a:t>
            </a:r>
            <a:r>
              <a:rPr lang="en-IN" sz="4400" dirty="0">
                <a:solidFill>
                  <a:schemeClr val="bg1"/>
                </a:solidFill>
                <a:latin typeface="Impact" panose="020B0806030902050204" pitchFamily="34" charset="0"/>
              </a:rPr>
              <a:t>LATI</a:t>
            </a:r>
            <a:r>
              <a:rPr lang="en-IN" sz="4400" dirty="0">
                <a:solidFill>
                  <a:srgbClr val="FFC000"/>
                </a:solidFill>
                <a:latin typeface="Impact" panose="020B0806030902050204" pitchFamily="34" charset="0"/>
              </a:rPr>
              <a:t>O</a:t>
            </a:r>
            <a:r>
              <a:rPr lang="en-IN" sz="4400" dirty="0">
                <a:solidFill>
                  <a:schemeClr val="bg1"/>
                </a:solidFill>
                <a:latin typeface="Impact" panose="020B0806030902050204" pitchFamily="34" charset="0"/>
              </a:rPr>
              <a:t>NAL </a:t>
            </a:r>
            <a:r>
              <a:rPr lang="en-IN" sz="4400" dirty="0">
                <a:solidFill>
                  <a:srgbClr val="FFC000"/>
                </a:solidFill>
                <a:latin typeface="Impact" panose="020B0806030902050204" pitchFamily="34" charset="0"/>
              </a:rPr>
              <a:t>D</a:t>
            </a:r>
            <a:r>
              <a:rPr lang="en-IN" sz="4400" dirty="0">
                <a:solidFill>
                  <a:schemeClr val="bg1"/>
                </a:solidFill>
                <a:latin typeface="Impact" panose="020B0806030902050204" pitchFamily="34" charset="0"/>
              </a:rPr>
              <a:t>ATA</a:t>
            </a:r>
            <a:r>
              <a:rPr lang="en-IN" sz="4400" dirty="0">
                <a:solidFill>
                  <a:srgbClr val="FFC000"/>
                </a:solidFill>
                <a:latin typeface="Impact" panose="020B0806030902050204" pitchFamily="34" charset="0"/>
              </a:rPr>
              <a:t>B</a:t>
            </a:r>
            <a:r>
              <a:rPr lang="en-IN" sz="4400" dirty="0">
                <a:solidFill>
                  <a:schemeClr val="bg1"/>
                </a:solidFill>
                <a:latin typeface="Impact" panose="020B0806030902050204" pitchFamily="34" charset="0"/>
              </a:rPr>
              <a:t>ASE</a:t>
            </a:r>
          </a:p>
        </p:txBody>
      </p:sp>
      <p:sp>
        <p:nvSpPr>
          <p:cNvPr id="5" name="TextBox 4">
            <a:extLst>
              <a:ext uri="{FF2B5EF4-FFF2-40B4-BE49-F238E27FC236}">
                <a16:creationId xmlns:a16="http://schemas.microsoft.com/office/drawing/2014/main" id="{D23237AF-2868-D601-C835-737486FCDD1B}"/>
              </a:ext>
            </a:extLst>
          </p:cNvPr>
          <p:cNvSpPr txBox="1"/>
          <p:nvPr/>
        </p:nvSpPr>
        <p:spPr>
          <a:xfrm>
            <a:off x="5299590" y="495825"/>
            <a:ext cx="6096000" cy="5866350"/>
          </a:xfrm>
          <a:prstGeom prst="rect">
            <a:avLst/>
          </a:prstGeom>
          <a:noFill/>
        </p:spPr>
        <p:txBody>
          <a:bodyPr wrap="square">
            <a:spAutoFit/>
          </a:bodyPr>
          <a:lstStyle/>
          <a:p>
            <a:pPr>
              <a:lnSpc>
                <a:spcPct val="150000"/>
              </a:lnSpc>
            </a:pPr>
            <a:r>
              <a:rPr lang="en-IN" b="1" dirty="0">
                <a:solidFill>
                  <a:srgbClr val="FFC000"/>
                </a:solidFill>
              </a:rPr>
              <a:t>Scalability Challenges</a:t>
            </a:r>
          </a:p>
          <a:p>
            <a:pPr>
              <a:lnSpc>
                <a:spcPct val="150000"/>
              </a:lnSpc>
            </a:pPr>
            <a:endParaRPr lang="en-IN" b="1" dirty="0">
              <a:solidFill>
                <a:srgbClr val="FFC000"/>
              </a:solidFill>
            </a:endParaRPr>
          </a:p>
          <a:p>
            <a:pPr>
              <a:lnSpc>
                <a:spcPct val="150000"/>
              </a:lnSpc>
              <a:buFont typeface="+mj-lt"/>
              <a:buAutoNum type="arabicPeriod"/>
            </a:pPr>
            <a:r>
              <a:rPr lang="en-IN" b="1" dirty="0">
                <a:solidFill>
                  <a:srgbClr val="FFC000"/>
                </a:solidFill>
              </a:rPr>
              <a:t>Vertical Scalability</a:t>
            </a:r>
            <a:r>
              <a:rPr lang="en-IN" dirty="0">
                <a:solidFill>
                  <a:srgbClr val="FFC000"/>
                </a:solidFill>
              </a:rPr>
              <a:t>: </a:t>
            </a:r>
            <a:r>
              <a:rPr lang="en-IN" dirty="0">
                <a:solidFill>
                  <a:schemeClr val="bg1"/>
                </a:solidFill>
              </a:rPr>
              <a:t>Traditional relational databases (RDBMS) often rely on vertical scaling, which involves adding more power (CPU, RAM, storage) to a single server. This approach has physical and financial limitations.</a:t>
            </a:r>
          </a:p>
          <a:p>
            <a:pPr>
              <a:lnSpc>
                <a:spcPct val="150000"/>
              </a:lnSpc>
              <a:buFont typeface="+mj-lt"/>
              <a:buAutoNum type="arabicPeriod"/>
            </a:pPr>
            <a:r>
              <a:rPr lang="en-IN" b="1" dirty="0">
                <a:solidFill>
                  <a:srgbClr val="FFC000"/>
                </a:solidFill>
              </a:rPr>
              <a:t>Horizontal Scalability</a:t>
            </a:r>
            <a:r>
              <a:rPr lang="en-IN" dirty="0">
                <a:solidFill>
                  <a:srgbClr val="FFC000"/>
                </a:solidFill>
              </a:rPr>
              <a:t>: </a:t>
            </a:r>
            <a:r>
              <a:rPr lang="en-IN" dirty="0">
                <a:solidFill>
                  <a:schemeClr val="bg1"/>
                </a:solidFill>
              </a:rPr>
              <a:t>RDBMS are less adept at horizontal scaling, which involves adding more servers to distribute the load. Maintaining consistency and managing distributed transactions across multiple nodes can be complex.</a:t>
            </a:r>
          </a:p>
          <a:p>
            <a:pPr>
              <a:lnSpc>
                <a:spcPct val="150000"/>
              </a:lnSpc>
              <a:buFont typeface="+mj-lt"/>
              <a:buAutoNum type="arabicPeriod"/>
            </a:pPr>
            <a:r>
              <a:rPr lang="en-IN" b="1" dirty="0">
                <a:solidFill>
                  <a:srgbClr val="FFC000"/>
                </a:solidFill>
              </a:rPr>
              <a:t>Data Volume</a:t>
            </a:r>
            <a:r>
              <a:rPr lang="en-IN" dirty="0">
                <a:solidFill>
                  <a:srgbClr val="FFC000"/>
                </a:solidFill>
              </a:rPr>
              <a:t>: </a:t>
            </a:r>
            <a:r>
              <a:rPr lang="en-IN" dirty="0">
                <a:solidFill>
                  <a:schemeClr val="bg1"/>
                </a:solidFill>
              </a:rPr>
              <a:t>RDBMS can struggle with very large datasets. As data grows exponentially, the performance of read/write operations and the ability to back up and restore data efficiently can degrade.</a:t>
            </a:r>
          </a:p>
        </p:txBody>
      </p:sp>
    </p:spTree>
    <p:extLst>
      <p:ext uri="{BB962C8B-B14F-4D97-AF65-F5344CB8AC3E}">
        <p14:creationId xmlns:p14="http://schemas.microsoft.com/office/powerpoint/2010/main" val="396766674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FAD64DC8-4B3D-F595-D7B4-A82464E227F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77071" y="6125674"/>
            <a:ext cx="2188188" cy="586212"/>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2">
            <a:extLst>
              <a:ext uri="{FF2B5EF4-FFF2-40B4-BE49-F238E27FC236}">
                <a16:creationId xmlns:a16="http://schemas.microsoft.com/office/drawing/2014/main" id="{0FCADAC6-7033-6A3C-CB61-9A6CCE551373}"/>
              </a:ext>
            </a:extLst>
          </p:cNvPr>
          <p:cNvSpPr>
            <a:spLocks noChangeArrowheads="1"/>
          </p:cNvSpPr>
          <p:nvPr/>
        </p:nvSpPr>
        <p:spPr bwMode="auto">
          <a:xfrm>
            <a:off x="39182" y="1146324"/>
            <a:ext cx="11965259" cy="25340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Primary Index</a:t>
            </a:r>
            <a:r>
              <a:rPr kumimoji="0" lang="en-US" altLang="en-US" sz="1800" b="0" i="0" u="none" strike="noStrike" cap="none" normalizeH="0" baseline="0" dirty="0">
                <a:ln>
                  <a:noFill/>
                </a:ln>
                <a:solidFill>
                  <a:schemeClr val="tx1"/>
                </a:solidFill>
                <a:effectLst/>
                <a:latin typeface="Arial" panose="020B0604020202020204" pitchFamily="34" charset="0"/>
              </a:rPr>
              <a:t>: Created on the </a:t>
            </a:r>
            <a:r>
              <a:rPr kumimoji="0" lang="en-US" altLang="en-US" b="0" i="0" u="none" strike="noStrike" cap="none" normalizeH="0" baseline="0" dirty="0">
                <a:ln>
                  <a:noFill/>
                </a:ln>
                <a:solidFill>
                  <a:schemeClr val="tx1"/>
                </a:solidFill>
                <a:effectLst/>
                <a:latin typeface="Arial Unicode MS"/>
              </a:rPr>
              <a:t>_id</a:t>
            </a:r>
            <a:r>
              <a:rPr kumimoji="0" lang="en-US" altLang="en-US" b="0" i="0" u="none" strike="noStrike" cap="none" normalizeH="0" baseline="0" dirty="0">
                <a:ln>
                  <a:noFill/>
                </a:ln>
                <a:solidFill>
                  <a:schemeClr val="tx1"/>
                </a:solidFill>
                <a:effectLst/>
              </a:rPr>
              <a:t> field by default. This is a unique index for every document, which helps MongoDB quickly locate documents by their unique ID.</a:t>
            </a: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Single Field Index</a:t>
            </a:r>
            <a:r>
              <a:rPr kumimoji="0" lang="en-US" altLang="en-US" sz="1800" b="0" i="0" u="none" strike="noStrike" cap="none" normalizeH="0" baseline="0" dirty="0">
                <a:ln>
                  <a:noFill/>
                </a:ln>
                <a:solidFill>
                  <a:schemeClr val="tx1"/>
                </a:solidFill>
                <a:effectLst/>
                <a:latin typeface="Arial" panose="020B0604020202020204" pitchFamily="34" charset="0"/>
              </a:rPr>
              <a:t>: Created on a single field to improve queries that only involve that field.</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Compound Index</a:t>
            </a:r>
            <a:r>
              <a:rPr kumimoji="0" lang="en-US" altLang="en-US" sz="1800" b="0" i="0" u="none" strike="noStrike" cap="none" normalizeH="0" baseline="0" dirty="0">
                <a:ln>
                  <a:noFill/>
                </a:ln>
                <a:solidFill>
                  <a:schemeClr val="tx1"/>
                </a:solidFill>
                <a:effectLst/>
                <a:latin typeface="Arial" panose="020B0604020202020204" pitchFamily="34" charset="0"/>
              </a:rPr>
              <a:t>: Created on multiple fields, enabling more efficient querying on combinations of those fields.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Multikey Index</a:t>
            </a:r>
            <a:r>
              <a:rPr kumimoji="0" lang="en-US" altLang="en-US" sz="1800" b="0" i="0" u="none" strike="noStrike" cap="none" normalizeH="0" baseline="0" dirty="0">
                <a:ln>
                  <a:noFill/>
                </a:ln>
                <a:solidFill>
                  <a:schemeClr val="tx1"/>
                </a:solidFill>
                <a:effectLst/>
                <a:latin typeface="Arial" panose="020B0604020202020204" pitchFamily="34" charset="0"/>
              </a:rPr>
              <a:t>: Created on array fields to optimize queries involving array values.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Text Index</a:t>
            </a:r>
            <a:r>
              <a:rPr kumimoji="0" lang="en-US" altLang="en-US" sz="1800" b="0" i="0" u="none" strike="noStrike" cap="none" normalizeH="0" baseline="0" dirty="0">
                <a:ln>
                  <a:noFill/>
                </a:ln>
                <a:solidFill>
                  <a:schemeClr val="tx1"/>
                </a:solidFill>
                <a:effectLst/>
                <a:latin typeface="Arial" panose="020B0604020202020204" pitchFamily="34" charset="0"/>
              </a:rPr>
              <a:t>: Used for text search, allowing search within string fields for words or phrases.</a:t>
            </a:r>
          </a:p>
        </p:txBody>
      </p:sp>
      <p:sp>
        <p:nvSpPr>
          <p:cNvPr id="6" name="TextBox 5">
            <a:extLst>
              <a:ext uri="{FF2B5EF4-FFF2-40B4-BE49-F238E27FC236}">
                <a16:creationId xmlns:a16="http://schemas.microsoft.com/office/drawing/2014/main" id="{78924262-35B7-AA89-70C4-26A196755BB1}"/>
              </a:ext>
            </a:extLst>
          </p:cNvPr>
          <p:cNvSpPr txBox="1"/>
          <p:nvPr/>
        </p:nvSpPr>
        <p:spPr>
          <a:xfrm>
            <a:off x="5135691" y="490194"/>
            <a:ext cx="1302815" cy="400110"/>
          </a:xfrm>
          <a:prstGeom prst="rect">
            <a:avLst/>
          </a:prstGeom>
          <a:noFill/>
        </p:spPr>
        <p:txBody>
          <a:bodyPr wrap="square" rtlCol="0">
            <a:spAutoFit/>
          </a:bodyPr>
          <a:lstStyle/>
          <a:p>
            <a:r>
              <a:rPr lang="en-IN" sz="2000" b="1" dirty="0"/>
              <a:t>Indexing </a:t>
            </a:r>
          </a:p>
        </p:txBody>
      </p:sp>
    </p:spTree>
    <p:extLst>
      <p:ext uri="{BB962C8B-B14F-4D97-AF65-F5344CB8AC3E}">
        <p14:creationId xmlns:p14="http://schemas.microsoft.com/office/powerpoint/2010/main" val="223255616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8A9556-41D6-3D61-05B8-6DA1FF371A3D}"/>
            </a:ext>
          </a:extLst>
        </p:cNvPr>
        <p:cNvGrpSpPr/>
        <p:nvPr/>
      </p:nvGrpSpPr>
      <p:grpSpPr>
        <a:xfrm>
          <a:off x="0" y="0"/>
          <a:ext cx="0" cy="0"/>
          <a:chOff x="0" y="0"/>
          <a:chExt cx="0" cy="0"/>
        </a:xfrm>
      </p:grpSpPr>
      <p:pic>
        <p:nvPicPr>
          <p:cNvPr id="2" name="Picture 2">
            <a:extLst>
              <a:ext uri="{FF2B5EF4-FFF2-40B4-BE49-F238E27FC236}">
                <a16:creationId xmlns:a16="http://schemas.microsoft.com/office/drawing/2014/main" id="{62575697-762C-E5C0-5759-F89F80CD118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77071" y="6125674"/>
            <a:ext cx="2188188" cy="586212"/>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1">
            <a:extLst>
              <a:ext uri="{FF2B5EF4-FFF2-40B4-BE49-F238E27FC236}">
                <a16:creationId xmlns:a16="http://schemas.microsoft.com/office/drawing/2014/main" id="{9A811E73-4DB3-1EE5-AA08-395F9985A939}"/>
              </a:ext>
            </a:extLst>
          </p:cNvPr>
          <p:cNvSpPr>
            <a:spLocks noChangeArrowheads="1"/>
          </p:cNvSpPr>
          <p:nvPr/>
        </p:nvSpPr>
        <p:spPr bwMode="auto">
          <a:xfrm>
            <a:off x="424206" y="161423"/>
            <a:ext cx="11613823"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latin typeface="Arial" panose="020B0604020202020204" pitchFamily="34" charset="0"/>
              </a:rPr>
              <a:t>1. Creating a Single Field Index</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Arial" panose="020B0604020202020204" pitchFamily="34" charset="0"/>
              </a:rPr>
              <a:t>Suppose we frequently query the collection by </a:t>
            </a:r>
            <a:r>
              <a:rPr kumimoji="0" lang="en-US" altLang="en-US" b="0" i="0" u="none" strike="noStrike" cap="none" normalizeH="0" baseline="0" dirty="0">
                <a:ln>
                  <a:noFill/>
                </a:ln>
                <a:solidFill>
                  <a:schemeClr val="tx1"/>
                </a:solidFill>
                <a:effectLst/>
                <a:latin typeface="Arial Unicode MS"/>
              </a:rPr>
              <a:t>age</a:t>
            </a:r>
            <a:r>
              <a:rPr kumimoji="0" lang="en-US" altLang="en-US" b="0" i="0" u="none" strike="noStrike" cap="none" normalizeH="0" baseline="0" dirty="0">
                <a:ln>
                  <a:noFill/>
                </a:ln>
                <a:solidFill>
                  <a:schemeClr val="tx1"/>
                </a:solidFill>
                <a:effectLst/>
              </a:rPr>
              <a:t>. We can create an index on the </a:t>
            </a:r>
            <a:r>
              <a:rPr kumimoji="0" lang="en-US" altLang="en-US" b="0" i="0" u="none" strike="noStrike" cap="none" normalizeH="0" baseline="0" dirty="0">
                <a:ln>
                  <a:noFill/>
                </a:ln>
                <a:solidFill>
                  <a:schemeClr val="tx1"/>
                </a:solidFill>
                <a:effectLst/>
                <a:latin typeface="Arial Unicode MS"/>
              </a:rPr>
              <a:t>age</a:t>
            </a:r>
            <a:r>
              <a:rPr kumimoji="0" lang="en-US" altLang="en-US" b="0" i="0" u="none" strike="noStrike" cap="none" normalizeH="0" baseline="0" dirty="0">
                <a:ln>
                  <a:noFill/>
                </a:ln>
                <a:solidFill>
                  <a:schemeClr val="tx1"/>
                </a:solidFill>
                <a:effectLst/>
              </a:rPr>
              <a:t> field like this:</a:t>
            </a:r>
            <a:endParaRPr kumimoji="0" lang="en-US" altLang="en-US" b="0" i="0" u="none" strike="noStrike" cap="none" normalizeH="0" baseline="0" dirty="0">
              <a:ln>
                <a:noFill/>
              </a:ln>
              <a:solidFill>
                <a:schemeClr val="tx1"/>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rgbClr val="FF0000"/>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FF0000"/>
                </a:solidFill>
                <a:effectLst/>
                <a:latin typeface="Arial Unicode MS"/>
              </a:rPr>
              <a:t>db.students.createIndex</a:t>
            </a:r>
            <a:r>
              <a:rPr kumimoji="0" lang="en-US" altLang="en-US" b="0" i="0" u="none" strike="noStrike" cap="none" normalizeH="0" baseline="0" dirty="0">
                <a:ln>
                  <a:noFill/>
                </a:ln>
                <a:solidFill>
                  <a:srgbClr val="FF0000"/>
                </a:solidFill>
                <a:effectLst/>
                <a:latin typeface="Arial Unicode MS"/>
              </a:rPr>
              <a:t>({ age: 1 }) </a:t>
            </a:r>
            <a:endParaRPr kumimoji="0" lang="en-US" altLang="en-US" b="0" i="0" u="none" strike="noStrike" cap="none" normalizeH="0" baseline="0" dirty="0">
              <a:ln>
                <a:noFill/>
              </a:ln>
              <a:solidFill>
                <a:srgbClr val="FF0000"/>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Arial" panose="020B0604020202020204" pitchFamily="34" charset="0"/>
              </a:rPr>
              <a:t>Here: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Unicode MS"/>
              </a:rPr>
              <a:t>age</a:t>
            </a:r>
            <a:r>
              <a:rPr kumimoji="0" lang="en-US" altLang="en-US" b="0" i="0" u="none" strike="noStrike" cap="none" normalizeH="0" baseline="0" dirty="0">
                <a:ln>
                  <a:noFill/>
                </a:ln>
                <a:solidFill>
                  <a:schemeClr val="tx1"/>
                </a:solidFill>
                <a:effectLst/>
              </a:rPr>
              <a:t>: Field to be indexed.</a:t>
            </a: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Unicode MS"/>
              </a:rPr>
              <a:t>1</a:t>
            </a:r>
            <a:r>
              <a:rPr kumimoji="0" lang="en-US" altLang="en-US" b="0" i="0" u="none" strike="noStrike" cap="none" normalizeH="0" baseline="0" dirty="0">
                <a:ln>
                  <a:noFill/>
                </a:ln>
                <a:solidFill>
                  <a:schemeClr val="tx1"/>
                </a:solidFill>
                <a:effectLst/>
              </a:rPr>
              <a:t>: Specifies ascending order (use </a:t>
            </a:r>
            <a:r>
              <a:rPr kumimoji="0" lang="en-US" altLang="en-US" b="0" i="0" u="none" strike="noStrike" cap="none" normalizeH="0" baseline="0" dirty="0">
                <a:ln>
                  <a:noFill/>
                </a:ln>
                <a:solidFill>
                  <a:schemeClr val="tx1"/>
                </a:solidFill>
                <a:effectLst/>
                <a:latin typeface="Arial Unicode MS"/>
              </a:rPr>
              <a:t>-1</a:t>
            </a:r>
            <a:r>
              <a:rPr kumimoji="0" lang="en-US" altLang="en-US" b="0" i="0" u="none" strike="noStrike" cap="none" normalizeH="0" baseline="0" dirty="0">
                <a:ln>
                  <a:noFill/>
                </a:ln>
                <a:solidFill>
                  <a:schemeClr val="tx1"/>
                </a:solidFill>
                <a:effectLst/>
              </a:rPr>
              <a:t> for descending).</a:t>
            </a: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4" name="Rectangle 2">
            <a:extLst>
              <a:ext uri="{FF2B5EF4-FFF2-40B4-BE49-F238E27FC236}">
                <a16:creationId xmlns:a16="http://schemas.microsoft.com/office/drawing/2014/main" id="{A743AE8C-DD05-53A0-A3B9-802DD2804523}"/>
              </a:ext>
            </a:extLst>
          </p:cNvPr>
          <p:cNvSpPr>
            <a:spLocks noChangeArrowheads="1"/>
          </p:cNvSpPr>
          <p:nvPr/>
        </p:nvSpPr>
        <p:spPr bwMode="auto">
          <a:xfrm>
            <a:off x="424206" y="2957093"/>
            <a:ext cx="8632491"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latin typeface="Arial" panose="020B0604020202020204" pitchFamily="34" charset="0"/>
              </a:rPr>
              <a:t>2. Creating a Compound Index</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Arial" panose="020B0604020202020204" pitchFamily="34" charset="0"/>
              </a:rPr>
              <a:t>If we often query </a:t>
            </a:r>
            <a:r>
              <a:rPr kumimoji="0" lang="en-US" altLang="en-US" b="0" i="0" u="none" strike="noStrike" cap="none" normalizeH="0" baseline="0" dirty="0">
                <a:ln>
                  <a:noFill/>
                </a:ln>
                <a:solidFill>
                  <a:schemeClr val="tx1"/>
                </a:solidFill>
                <a:effectLst/>
                <a:latin typeface="Arial Unicode MS"/>
              </a:rPr>
              <a:t>students</a:t>
            </a:r>
            <a:r>
              <a:rPr kumimoji="0" lang="en-US" altLang="en-US" b="0" i="0" u="none" strike="noStrike" cap="none" normalizeH="0" baseline="0" dirty="0">
                <a:ln>
                  <a:noFill/>
                </a:ln>
                <a:solidFill>
                  <a:schemeClr val="tx1"/>
                </a:solidFill>
                <a:effectLst/>
              </a:rPr>
              <a:t> by both </a:t>
            </a:r>
            <a:r>
              <a:rPr kumimoji="0" lang="en-US" altLang="en-US" b="0" i="0" u="none" strike="noStrike" cap="none" normalizeH="0" baseline="0" dirty="0">
                <a:ln>
                  <a:noFill/>
                </a:ln>
                <a:solidFill>
                  <a:schemeClr val="tx1"/>
                </a:solidFill>
                <a:effectLst/>
                <a:latin typeface="Arial Unicode MS"/>
              </a:rPr>
              <a:t>grade</a:t>
            </a:r>
            <a:r>
              <a:rPr kumimoji="0" lang="en-US" altLang="en-US" b="0" i="0" u="none" strike="noStrike" cap="none" normalizeH="0" baseline="0" dirty="0">
                <a:ln>
                  <a:noFill/>
                </a:ln>
                <a:solidFill>
                  <a:schemeClr val="tx1"/>
                </a:solidFill>
                <a:effectLst/>
              </a:rPr>
              <a:t> and </a:t>
            </a:r>
            <a:r>
              <a:rPr kumimoji="0" lang="en-US" altLang="en-US" b="0" i="0" u="none" strike="noStrike" cap="none" normalizeH="0" baseline="0" dirty="0">
                <a:ln>
                  <a:noFill/>
                </a:ln>
                <a:solidFill>
                  <a:schemeClr val="tx1"/>
                </a:solidFill>
                <a:effectLst/>
                <a:latin typeface="Arial Unicode MS"/>
              </a:rPr>
              <a:t>age</a:t>
            </a:r>
            <a:r>
              <a:rPr kumimoji="0" lang="en-US" altLang="en-US" b="0" i="0" u="none" strike="noStrike" cap="none" normalizeH="0" baseline="0" dirty="0">
                <a:ln>
                  <a:noFill/>
                </a:ln>
                <a:solidFill>
                  <a:schemeClr val="tx1"/>
                </a:solidFill>
                <a:effectLst/>
              </a:rPr>
              <a:t>, we can create a compound index:</a:t>
            </a:r>
            <a:endParaRPr kumimoji="0" lang="en-US" altLang="en-US" b="0" i="0" u="none" strike="noStrike" cap="none" normalizeH="0" baseline="0" dirty="0">
              <a:ln>
                <a:noFill/>
              </a:ln>
              <a:solidFill>
                <a:schemeClr val="tx1"/>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FF0000"/>
                </a:solidFill>
                <a:effectLst/>
                <a:latin typeface="Arial Unicode MS"/>
              </a:rPr>
              <a:t>db.students.createIndex</a:t>
            </a:r>
            <a:r>
              <a:rPr kumimoji="0" lang="en-US" altLang="en-US" b="0" i="0" u="none" strike="noStrike" cap="none" normalizeH="0" baseline="0" dirty="0">
                <a:ln>
                  <a:noFill/>
                </a:ln>
                <a:solidFill>
                  <a:srgbClr val="FF0000"/>
                </a:solidFill>
                <a:effectLst/>
                <a:latin typeface="Arial Unicode MS"/>
              </a:rPr>
              <a:t>({ grade: 1, age: 1 }) </a:t>
            </a:r>
            <a:endParaRPr kumimoji="0" lang="en-US" altLang="en-US" b="0" i="0" u="none" strike="noStrike" cap="none" normalizeH="0" baseline="0" dirty="0">
              <a:ln>
                <a:noFill/>
              </a:ln>
              <a:solidFill>
                <a:srgbClr val="FF0000"/>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Arial" panose="020B0604020202020204" pitchFamily="34" charset="0"/>
              </a:rPr>
              <a:t>This compound index will optimize queries that filter by both </a:t>
            </a:r>
            <a:r>
              <a:rPr kumimoji="0" lang="en-US" altLang="en-US" b="0" i="0" u="none" strike="noStrike" cap="none" normalizeH="0" baseline="0" dirty="0">
                <a:ln>
                  <a:noFill/>
                </a:ln>
                <a:solidFill>
                  <a:schemeClr val="tx1"/>
                </a:solidFill>
                <a:effectLst/>
                <a:latin typeface="Arial Unicode MS"/>
              </a:rPr>
              <a:t>grade</a:t>
            </a:r>
            <a:r>
              <a:rPr kumimoji="0" lang="en-US" altLang="en-US" b="0" i="0" u="none" strike="noStrike" cap="none" normalizeH="0" baseline="0" dirty="0">
                <a:ln>
                  <a:noFill/>
                </a:ln>
                <a:solidFill>
                  <a:schemeClr val="tx1"/>
                </a:solidFill>
                <a:effectLst/>
              </a:rPr>
              <a:t> and </a:t>
            </a:r>
            <a:r>
              <a:rPr kumimoji="0" lang="en-US" altLang="en-US" b="0" i="0" u="none" strike="noStrike" cap="none" normalizeH="0" baseline="0" dirty="0">
                <a:ln>
                  <a:noFill/>
                </a:ln>
                <a:solidFill>
                  <a:schemeClr val="tx1"/>
                </a:solidFill>
                <a:effectLst/>
                <a:latin typeface="Arial Unicode MS"/>
              </a:rPr>
              <a:t>age</a:t>
            </a:r>
            <a:r>
              <a:rPr kumimoji="0" lang="en-US" altLang="en-US" b="0" i="0" u="none" strike="noStrike" cap="none" normalizeH="0" baseline="0" dirty="0">
                <a:ln>
                  <a:noFill/>
                </a:ln>
                <a:solidFill>
                  <a:schemeClr val="tx1"/>
                </a:solidFill>
                <a:effectLst/>
              </a:rPr>
              <a:t>, such as:</a:t>
            </a:r>
            <a:endParaRPr kumimoji="0" lang="en-US" altLang="en-US" b="0" i="0" u="none" strike="noStrike" cap="none" normalizeH="0" baseline="0" dirty="0">
              <a:ln>
                <a:noFill/>
              </a:ln>
              <a:solidFill>
                <a:schemeClr val="tx1"/>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FF0000"/>
                </a:solidFill>
                <a:effectLst/>
                <a:latin typeface="Arial Unicode MS"/>
              </a:rPr>
              <a:t>db.students.find</a:t>
            </a:r>
            <a:r>
              <a:rPr kumimoji="0" lang="en-US" altLang="en-US" b="0" i="0" u="none" strike="noStrike" cap="none" normalizeH="0" baseline="0" dirty="0">
                <a:ln>
                  <a:noFill/>
                </a:ln>
                <a:solidFill>
                  <a:srgbClr val="FF0000"/>
                </a:solidFill>
                <a:effectLst/>
                <a:latin typeface="Arial Unicode MS"/>
              </a:rPr>
              <a:t>({ grade: "A", age: 23 })</a:t>
            </a:r>
            <a:endParaRPr kumimoji="0" lang="en-US" altLang="en-US" b="0" i="0" u="none" strike="noStrike" cap="none" normalizeH="0" baseline="0" dirty="0">
              <a:ln>
                <a:noFill/>
              </a:ln>
              <a:solidFill>
                <a:srgbClr val="FF0000"/>
              </a:solidFill>
              <a:effectLst/>
              <a:latin typeface="Arial" panose="020B0604020202020204" pitchFamily="34" charset="0"/>
            </a:endParaRPr>
          </a:p>
        </p:txBody>
      </p:sp>
    </p:spTree>
    <p:extLst>
      <p:ext uri="{BB962C8B-B14F-4D97-AF65-F5344CB8AC3E}">
        <p14:creationId xmlns:p14="http://schemas.microsoft.com/office/powerpoint/2010/main" val="213302805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7CA645A3-CC8D-A434-713D-D780A31537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77071" y="6116247"/>
            <a:ext cx="2188188" cy="586212"/>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1">
            <a:extLst>
              <a:ext uri="{FF2B5EF4-FFF2-40B4-BE49-F238E27FC236}">
                <a16:creationId xmlns:a16="http://schemas.microsoft.com/office/drawing/2014/main" id="{22001B67-9F76-381F-6482-BAD859A14131}"/>
              </a:ext>
            </a:extLst>
          </p:cNvPr>
          <p:cNvSpPr>
            <a:spLocks noChangeArrowheads="1"/>
          </p:cNvSpPr>
          <p:nvPr/>
        </p:nvSpPr>
        <p:spPr bwMode="auto">
          <a:xfrm>
            <a:off x="461913" y="309365"/>
            <a:ext cx="11538408"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b="1" dirty="0">
                <a:latin typeface="Arial" panose="020B0604020202020204" pitchFamily="34" charset="0"/>
              </a:rPr>
              <a:t>3. </a:t>
            </a:r>
            <a:r>
              <a:rPr kumimoji="0" lang="en-US" altLang="en-US" b="1" i="0" u="none" strike="noStrike" cap="none" normalizeH="0" baseline="0" dirty="0">
                <a:ln>
                  <a:noFill/>
                </a:ln>
                <a:solidFill>
                  <a:schemeClr val="tx1"/>
                </a:solidFill>
                <a:effectLst/>
                <a:latin typeface="Arial" panose="020B0604020202020204" pitchFamily="34" charset="0"/>
              </a:rPr>
              <a:t>Creating a Multikey Index</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Arial" panose="020B0604020202020204" pitchFamily="34" charset="0"/>
              </a:rPr>
              <a:t>If we want to search within the </a:t>
            </a:r>
            <a:r>
              <a:rPr kumimoji="0" lang="en-US" altLang="en-US" b="0" i="0" u="none" strike="noStrike" cap="none" normalizeH="0" baseline="0" dirty="0">
                <a:ln>
                  <a:noFill/>
                </a:ln>
                <a:solidFill>
                  <a:schemeClr val="tx1"/>
                </a:solidFill>
                <a:effectLst/>
                <a:latin typeface="Arial Unicode MS"/>
              </a:rPr>
              <a:t>subjects</a:t>
            </a:r>
            <a:r>
              <a:rPr kumimoji="0" lang="en-US" altLang="en-US" b="0" i="0" u="none" strike="noStrike" cap="none" normalizeH="0" baseline="0" dirty="0">
                <a:ln>
                  <a:noFill/>
                </a:ln>
                <a:solidFill>
                  <a:schemeClr val="tx1"/>
                </a:solidFill>
                <a:effectLst/>
              </a:rPr>
              <a:t> array, MongoDB will create a multikey index automatically:</a:t>
            </a:r>
            <a:endParaRPr kumimoji="0" lang="en-US" altLang="en-US" b="0" i="0" u="none" strike="noStrike" cap="none" normalizeH="0" baseline="0" dirty="0">
              <a:ln>
                <a:noFill/>
              </a:ln>
              <a:solidFill>
                <a:schemeClr val="tx1"/>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FF0000"/>
                </a:solidFill>
                <a:effectLst/>
                <a:latin typeface="Arial Unicode MS"/>
              </a:rPr>
              <a:t>db.students.createIndex</a:t>
            </a:r>
            <a:r>
              <a:rPr kumimoji="0" lang="en-US" altLang="en-US" b="0" i="0" u="none" strike="noStrike" cap="none" normalizeH="0" baseline="0" dirty="0">
                <a:ln>
                  <a:noFill/>
                </a:ln>
                <a:solidFill>
                  <a:srgbClr val="FF0000"/>
                </a:solidFill>
                <a:effectLst/>
                <a:latin typeface="Arial Unicode MS"/>
              </a:rPr>
              <a:t>({ subjects: 1 }) </a:t>
            </a:r>
            <a:endParaRPr kumimoji="0" lang="en-US" altLang="en-US" b="0" i="0" u="none" strike="noStrike" cap="none" normalizeH="0" baseline="0" dirty="0">
              <a:ln>
                <a:noFill/>
              </a:ln>
              <a:solidFill>
                <a:srgbClr val="FF0000"/>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Arial" panose="020B0604020202020204" pitchFamily="34" charset="0"/>
              </a:rPr>
              <a:t>This index allows efficient queries on the </a:t>
            </a:r>
            <a:r>
              <a:rPr kumimoji="0" lang="en-US" altLang="en-US" b="0" i="0" u="none" strike="noStrike" cap="none" normalizeH="0" baseline="0" dirty="0">
                <a:ln>
                  <a:noFill/>
                </a:ln>
                <a:solidFill>
                  <a:schemeClr val="tx1"/>
                </a:solidFill>
                <a:effectLst/>
                <a:latin typeface="Arial Unicode MS"/>
              </a:rPr>
              <a:t>subjects</a:t>
            </a:r>
            <a:r>
              <a:rPr kumimoji="0" lang="en-US" altLang="en-US" b="0" i="0" u="none" strike="noStrike" cap="none" normalizeH="0" baseline="0" dirty="0">
                <a:ln>
                  <a:noFill/>
                </a:ln>
                <a:solidFill>
                  <a:schemeClr val="tx1"/>
                </a:solidFill>
                <a:effectLst/>
              </a:rPr>
              <a:t> array, like:</a:t>
            </a:r>
            <a:endParaRPr kumimoji="0" lang="en-US" altLang="en-US" b="0" i="0" u="none" strike="noStrike" cap="none" normalizeH="0" baseline="0" dirty="0">
              <a:ln>
                <a:noFill/>
              </a:ln>
              <a:solidFill>
                <a:schemeClr val="tx1"/>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FF0000"/>
                </a:solidFill>
                <a:effectLst/>
                <a:latin typeface="Arial Unicode MS"/>
              </a:rPr>
              <a:t>db.students.find</a:t>
            </a:r>
            <a:r>
              <a:rPr kumimoji="0" lang="en-US" altLang="en-US" b="0" i="0" u="none" strike="noStrike" cap="none" normalizeH="0" baseline="0" dirty="0">
                <a:ln>
                  <a:noFill/>
                </a:ln>
                <a:solidFill>
                  <a:srgbClr val="FF0000"/>
                </a:solidFill>
                <a:effectLst/>
                <a:latin typeface="Arial Unicode MS"/>
              </a:rPr>
              <a:t>({ subjects: "Math" })</a:t>
            </a:r>
            <a:endParaRPr kumimoji="0" lang="en-US" altLang="en-US" b="0" i="0" u="none" strike="noStrike" cap="none" normalizeH="0" baseline="0" dirty="0">
              <a:ln>
                <a:noFill/>
              </a:ln>
              <a:solidFill>
                <a:srgbClr val="FF0000"/>
              </a:solidFill>
              <a:effectLst/>
              <a:latin typeface="Arial" panose="020B0604020202020204" pitchFamily="34" charset="0"/>
            </a:endParaRPr>
          </a:p>
        </p:txBody>
      </p:sp>
      <p:sp>
        <p:nvSpPr>
          <p:cNvPr id="4" name="Rectangle 2">
            <a:extLst>
              <a:ext uri="{FF2B5EF4-FFF2-40B4-BE49-F238E27FC236}">
                <a16:creationId xmlns:a16="http://schemas.microsoft.com/office/drawing/2014/main" id="{6B26E3C9-F0F5-B137-F880-75E4638D3BE4}"/>
              </a:ext>
            </a:extLst>
          </p:cNvPr>
          <p:cNvSpPr>
            <a:spLocks noChangeArrowheads="1"/>
          </p:cNvSpPr>
          <p:nvPr/>
        </p:nvSpPr>
        <p:spPr bwMode="auto">
          <a:xfrm>
            <a:off x="461913" y="3212806"/>
            <a:ext cx="10529741"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latin typeface="Arial" panose="020B0604020202020204" pitchFamily="34" charset="0"/>
              </a:rPr>
              <a:t>4. Creating a Text Index</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Arial" panose="020B0604020202020204" pitchFamily="34" charset="0"/>
              </a:rPr>
              <a:t>To enable text search on the </a:t>
            </a:r>
            <a:r>
              <a:rPr kumimoji="0" lang="en-US" altLang="en-US" b="0" i="0" u="none" strike="noStrike" cap="none" normalizeH="0" baseline="0" dirty="0">
                <a:ln>
                  <a:noFill/>
                </a:ln>
                <a:solidFill>
                  <a:schemeClr val="tx1"/>
                </a:solidFill>
                <a:effectLst/>
                <a:latin typeface="Arial Unicode MS"/>
              </a:rPr>
              <a:t>name</a:t>
            </a:r>
            <a:r>
              <a:rPr kumimoji="0" lang="en-US" altLang="en-US" b="0" i="0" u="none" strike="noStrike" cap="none" normalizeH="0" baseline="0" dirty="0">
                <a:ln>
                  <a:noFill/>
                </a:ln>
                <a:solidFill>
                  <a:schemeClr val="tx1"/>
                </a:solidFill>
                <a:effectLst/>
              </a:rPr>
              <a:t> field, you can create a text index:</a:t>
            </a:r>
            <a:endParaRPr kumimoji="0" lang="en-US" altLang="en-US" b="0" i="0" u="none" strike="noStrike" cap="none" normalizeH="0" baseline="0" dirty="0">
              <a:ln>
                <a:noFill/>
              </a:ln>
              <a:solidFill>
                <a:schemeClr val="tx1"/>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FF0000"/>
                </a:solidFill>
                <a:effectLst/>
                <a:latin typeface="Arial Unicode MS"/>
              </a:rPr>
              <a:t>db.students.createIndex</a:t>
            </a:r>
            <a:r>
              <a:rPr kumimoji="0" lang="en-US" altLang="en-US" b="0" i="0" u="none" strike="noStrike" cap="none" normalizeH="0" baseline="0" dirty="0">
                <a:ln>
                  <a:noFill/>
                </a:ln>
                <a:solidFill>
                  <a:srgbClr val="FF0000"/>
                </a:solidFill>
                <a:effectLst/>
                <a:latin typeface="Arial Unicode MS"/>
              </a:rPr>
              <a:t>({ name: "text" }) </a:t>
            </a:r>
            <a:endParaRPr kumimoji="0" lang="en-US" altLang="en-US" b="0" i="0" u="none" strike="noStrike" cap="none" normalizeH="0" baseline="0" dirty="0">
              <a:ln>
                <a:noFill/>
              </a:ln>
              <a:solidFill>
                <a:srgbClr val="FF0000"/>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Arial" panose="020B0604020202020204" pitchFamily="34" charset="0"/>
              </a:rPr>
              <a:t>This allows you to search for documents containing specific words or phrases in </a:t>
            </a:r>
            <a:r>
              <a:rPr kumimoji="0" lang="en-US" altLang="en-US" b="0" i="0" u="none" strike="noStrike" cap="none" normalizeH="0" baseline="0" dirty="0">
                <a:ln>
                  <a:noFill/>
                </a:ln>
                <a:solidFill>
                  <a:schemeClr val="tx1"/>
                </a:solidFill>
                <a:effectLst/>
                <a:latin typeface="Arial Unicode MS"/>
              </a:rPr>
              <a:t>name</a:t>
            </a:r>
            <a:r>
              <a:rPr kumimoji="0" lang="en-US" altLang="en-US" b="0" i="0" u="none" strike="noStrike" cap="none" normalizeH="0" baseline="0" dirty="0">
                <a:ln>
                  <a:noFill/>
                </a:ln>
                <a:solidFill>
                  <a:schemeClr val="tx1"/>
                </a:solidFill>
                <a:effectLst/>
              </a:rPr>
              <a:t>:</a:t>
            </a:r>
            <a:endParaRPr kumimoji="0" lang="en-US" altLang="en-US" b="0" i="0" u="none" strike="noStrike" cap="none" normalizeH="0" baseline="0" dirty="0">
              <a:ln>
                <a:noFill/>
              </a:ln>
              <a:solidFill>
                <a:schemeClr val="tx1"/>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FF0000"/>
                </a:solidFill>
                <a:effectLst/>
                <a:latin typeface="Arial Unicode MS"/>
              </a:rPr>
              <a:t>db.students.find</a:t>
            </a:r>
            <a:r>
              <a:rPr kumimoji="0" lang="en-US" altLang="en-US" b="0" i="0" u="none" strike="noStrike" cap="none" normalizeH="0" baseline="0" dirty="0">
                <a:ln>
                  <a:noFill/>
                </a:ln>
                <a:solidFill>
                  <a:srgbClr val="FF0000"/>
                </a:solidFill>
                <a:effectLst/>
                <a:latin typeface="Arial Unicode MS"/>
              </a:rPr>
              <a:t>({ $text: { $search: "Alice" } })</a:t>
            </a:r>
            <a:endParaRPr kumimoji="0" lang="en-US" altLang="en-US" b="0" i="0" u="none" strike="noStrike" cap="none" normalizeH="0" baseline="0" dirty="0">
              <a:ln>
                <a:noFill/>
              </a:ln>
              <a:solidFill>
                <a:srgbClr val="FF0000"/>
              </a:solidFill>
              <a:effectLst/>
              <a:latin typeface="Arial" panose="020B0604020202020204" pitchFamily="34" charset="0"/>
            </a:endParaRPr>
          </a:p>
        </p:txBody>
      </p:sp>
    </p:spTree>
    <p:extLst>
      <p:ext uri="{BB962C8B-B14F-4D97-AF65-F5344CB8AC3E}">
        <p14:creationId xmlns:p14="http://schemas.microsoft.com/office/powerpoint/2010/main" val="420669465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7C9BD051-570B-F60D-939A-2B169508DC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77071" y="6116247"/>
            <a:ext cx="2188188" cy="586212"/>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1">
            <a:extLst>
              <a:ext uri="{FF2B5EF4-FFF2-40B4-BE49-F238E27FC236}">
                <a16:creationId xmlns:a16="http://schemas.microsoft.com/office/drawing/2014/main" id="{2913A0A8-D90E-BE6B-18CC-84A4879DBD15}"/>
              </a:ext>
            </a:extLst>
          </p:cNvPr>
          <p:cNvSpPr>
            <a:spLocks noChangeArrowheads="1"/>
          </p:cNvSpPr>
          <p:nvPr/>
        </p:nvSpPr>
        <p:spPr bwMode="auto">
          <a:xfrm>
            <a:off x="803338" y="1057515"/>
            <a:ext cx="10067827"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latin typeface="Arial" panose="020B0604020202020204" pitchFamily="34" charset="0"/>
              </a:rPr>
              <a:t>Viewing Indexes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Arial" panose="020B0604020202020204" pitchFamily="34" charset="0"/>
              </a:rPr>
              <a:t>You can view all indexes in a collection using:</a:t>
            </a:r>
            <a:endParaRPr kumimoji="0" lang="en-US" altLang="en-US" b="0" i="0" u="none" strike="noStrike" cap="none" normalizeH="0" baseline="0" dirty="0">
              <a:ln>
                <a:noFill/>
              </a:ln>
              <a:solidFill>
                <a:schemeClr val="tx1"/>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FF0000"/>
                </a:solidFill>
                <a:effectLst/>
                <a:latin typeface="Arial Unicode MS"/>
              </a:rPr>
              <a:t>db.students.getIndexes</a:t>
            </a:r>
            <a:r>
              <a:rPr kumimoji="0" lang="en-US" altLang="en-US" b="0" i="0" u="none" strike="noStrike" cap="none" normalizeH="0" baseline="0" dirty="0">
                <a:ln>
                  <a:noFill/>
                </a:ln>
                <a:solidFill>
                  <a:srgbClr val="FF0000"/>
                </a:solidFill>
                <a:effectLst/>
                <a:latin typeface="Arial Unicode MS"/>
              </a:rPr>
              <a:t>() </a:t>
            </a:r>
            <a:endParaRPr kumimoji="0" lang="en-US" altLang="en-US" b="1" i="0" u="none" strike="noStrike" cap="none" normalizeH="0" baseline="0" dirty="0">
              <a:ln>
                <a:noFill/>
              </a:ln>
              <a:solidFill>
                <a:srgbClr val="FF0000"/>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rPr>
              <a:t>Dropping an Index</a:t>
            </a:r>
            <a:endParaRPr kumimoji="0" lang="en-US" altLang="en-US"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Arial" panose="020B0604020202020204" pitchFamily="34" charset="0"/>
              </a:rPr>
              <a:t>To remove an index:</a:t>
            </a:r>
            <a:endParaRPr kumimoji="0" lang="en-US" altLang="en-US" b="0" i="0" u="none" strike="noStrike" cap="none" normalizeH="0" baseline="0" dirty="0">
              <a:ln>
                <a:noFill/>
              </a:ln>
              <a:solidFill>
                <a:schemeClr val="tx1"/>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FF0000"/>
                </a:solidFill>
                <a:effectLst/>
                <a:latin typeface="Arial Unicode MS"/>
              </a:rPr>
              <a:t>db.students.dropIndex</a:t>
            </a:r>
            <a:r>
              <a:rPr kumimoji="0" lang="en-US" altLang="en-US" b="0" i="0" u="none" strike="noStrike" cap="none" normalizeH="0" baseline="0" dirty="0">
                <a:ln>
                  <a:noFill/>
                </a:ln>
                <a:solidFill>
                  <a:srgbClr val="FF0000"/>
                </a:solidFill>
                <a:effectLst/>
                <a:latin typeface="Arial Unicode MS"/>
              </a:rPr>
              <a:t>("</a:t>
            </a:r>
            <a:r>
              <a:rPr kumimoji="0" lang="en-US" altLang="en-US" b="0" i="0" u="none" strike="noStrike" cap="none" normalizeH="0" baseline="0" dirty="0" err="1">
                <a:ln>
                  <a:noFill/>
                </a:ln>
                <a:solidFill>
                  <a:srgbClr val="FF0000"/>
                </a:solidFill>
                <a:effectLst/>
                <a:latin typeface="Arial Unicode MS"/>
              </a:rPr>
              <a:t>index_name</a:t>
            </a:r>
            <a:r>
              <a:rPr kumimoji="0" lang="en-US" altLang="en-US" b="0" i="0" u="none" strike="noStrike" cap="none" normalizeH="0" baseline="0" dirty="0">
                <a:ln>
                  <a:noFill/>
                </a:ln>
                <a:solidFill>
                  <a:srgbClr val="FF0000"/>
                </a:solidFill>
                <a:effectLst/>
                <a:latin typeface="Arial Unicode MS"/>
              </a:rPr>
              <a:t>")</a:t>
            </a:r>
            <a:endParaRPr kumimoji="0" lang="en-US" altLang="en-US" b="0" i="0" u="none" strike="noStrike" cap="none" normalizeH="0" baseline="0" dirty="0">
              <a:ln>
                <a:noFill/>
              </a:ln>
              <a:solidFill>
                <a:srgbClr val="FF0000"/>
              </a:solidFill>
              <a:effectLst/>
              <a:latin typeface="Arial" panose="020B0604020202020204" pitchFamily="34" charset="0"/>
            </a:endParaRPr>
          </a:p>
        </p:txBody>
      </p:sp>
    </p:spTree>
    <p:extLst>
      <p:ext uri="{BB962C8B-B14F-4D97-AF65-F5344CB8AC3E}">
        <p14:creationId xmlns:p14="http://schemas.microsoft.com/office/powerpoint/2010/main" val="119739177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319511-66CD-1642-61E9-51E46E14C483}"/>
            </a:ext>
          </a:extLst>
        </p:cNvPr>
        <p:cNvGrpSpPr/>
        <p:nvPr/>
      </p:nvGrpSpPr>
      <p:grpSpPr>
        <a:xfrm>
          <a:off x="0" y="0"/>
          <a:ext cx="0" cy="0"/>
          <a:chOff x="0" y="0"/>
          <a:chExt cx="0" cy="0"/>
        </a:xfrm>
      </p:grpSpPr>
      <p:pic>
        <p:nvPicPr>
          <p:cNvPr id="2" name="Picture 2">
            <a:extLst>
              <a:ext uri="{FF2B5EF4-FFF2-40B4-BE49-F238E27FC236}">
                <a16:creationId xmlns:a16="http://schemas.microsoft.com/office/drawing/2014/main" id="{AF10C2EC-A541-A988-F5F0-5E7091E2CC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77071" y="6116247"/>
            <a:ext cx="2188188" cy="58621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A9E1713A-2B9C-B795-20E7-C1DE08129816}"/>
              </a:ext>
            </a:extLst>
          </p:cNvPr>
          <p:cNvSpPr txBox="1"/>
          <p:nvPr/>
        </p:nvSpPr>
        <p:spPr>
          <a:xfrm>
            <a:off x="3048786" y="305527"/>
            <a:ext cx="6094428" cy="369332"/>
          </a:xfrm>
          <a:prstGeom prst="rect">
            <a:avLst/>
          </a:prstGeom>
          <a:noFill/>
        </p:spPr>
        <p:txBody>
          <a:bodyPr wrap="square">
            <a:spAutoFit/>
          </a:bodyPr>
          <a:lstStyle/>
          <a:p>
            <a:r>
              <a:rPr lang="en-IN" sz="1800" b="1" i="0" u="none" strike="noStrike" baseline="0" dirty="0">
                <a:latin typeface="Verdana" panose="020B0604030504040204" pitchFamily="34" charset="0"/>
              </a:rPr>
              <a:t>Query by a Field in an Embedded Document</a:t>
            </a:r>
            <a:endParaRPr lang="en-IN" b="1" dirty="0"/>
          </a:p>
        </p:txBody>
      </p:sp>
      <p:sp>
        <p:nvSpPr>
          <p:cNvPr id="7" name="TextBox 6">
            <a:extLst>
              <a:ext uri="{FF2B5EF4-FFF2-40B4-BE49-F238E27FC236}">
                <a16:creationId xmlns:a16="http://schemas.microsoft.com/office/drawing/2014/main" id="{B5D758A6-7900-243C-C988-FE41A596F77F}"/>
              </a:ext>
            </a:extLst>
          </p:cNvPr>
          <p:cNvSpPr txBox="1"/>
          <p:nvPr/>
        </p:nvSpPr>
        <p:spPr>
          <a:xfrm>
            <a:off x="180681" y="1048558"/>
            <a:ext cx="11621678" cy="646331"/>
          </a:xfrm>
          <a:prstGeom prst="rect">
            <a:avLst/>
          </a:prstGeom>
          <a:noFill/>
        </p:spPr>
        <p:txBody>
          <a:bodyPr wrap="square">
            <a:spAutoFit/>
          </a:bodyPr>
          <a:lstStyle/>
          <a:p>
            <a:r>
              <a:rPr lang="en-IN" dirty="0"/>
              <a:t>In MongoDB, an </a:t>
            </a:r>
            <a:r>
              <a:rPr lang="en-IN" b="1" dirty="0"/>
              <a:t>embedded document</a:t>
            </a:r>
            <a:r>
              <a:rPr lang="en-IN" dirty="0"/>
              <a:t> is a document nested within another document. You can query by a field within an embedded document by using dot notation, which allows you to access the nested fields directly</a:t>
            </a:r>
          </a:p>
        </p:txBody>
      </p:sp>
      <p:sp>
        <p:nvSpPr>
          <p:cNvPr id="8" name="Rectangle 1">
            <a:extLst>
              <a:ext uri="{FF2B5EF4-FFF2-40B4-BE49-F238E27FC236}">
                <a16:creationId xmlns:a16="http://schemas.microsoft.com/office/drawing/2014/main" id="{FB4B0BD4-6D4F-53D8-4AD6-4AF19CEB93D0}"/>
              </a:ext>
            </a:extLst>
          </p:cNvPr>
          <p:cNvSpPr>
            <a:spLocks noChangeArrowheads="1"/>
          </p:cNvSpPr>
          <p:nvPr/>
        </p:nvSpPr>
        <p:spPr bwMode="auto">
          <a:xfrm>
            <a:off x="688158" y="2136339"/>
            <a:ext cx="9417376"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latin typeface="Arial" panose="020B0604020202020204" pitchFamily="34" charset="0"/>
              </a:rPr>
              <a:t>Finding a Document by City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Arial" panose="020B0604020202020204" pitchFamily="34" charset="0"/>
              </a:rPr>
              <a:t>Let’s say you want to find students who live in "New York." You would write the query like this:</a:t>
            </a:r>
            <a:endParaRPr kumimoji="0" lang="en-US" altLang="en-US" b="0" i="0" u="none" strike="noStrike" cap="none" normalizeH="0" baseline="0" dirty="0">
              <a:ln>
                <a:noFill/>
              </a:ln>
              <a:solidFill>
                <a:schemeClr val="tx1"/>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rgbClr val="FF0000"/>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a:ln>
                  <a:noFill/>
                </a:ln>
                <a:solidFill>
                  <a:srgbClr val="FF0000"/>
                </a:solidFill>
                <a:effectLst/>
                <a:latin typeface="Arial Unicode MS"/>
              </a:rPr>
              <a:t>db.students.find</a:t>
            </a:r>
            <a:r>
              <a:rPr kumimoji="0" lang="en-US" altLang="en-US" b="0" i="0" u="none" strike="noStrike" cap="none" normalizeH="0" baseline="0" dirty="0">
                <a:ln>
                  <a:noFill/>
                </a:ln>
                <a:solidFill>
                  <a:srgbClr val="FF0000"/>
                </a:solidFill>
                <a:effectLst/>
                <a:latin typeface="Arial Unicode MS"/>
              </a:rPr>
              <a:t>({ "</a:t>
            </a:r>
            <a:r>
              <a:rPr kumimoji="0" lang="en-US" altLang="en-US" b="0" i="0" u="none" strike="noStrike" cap="none" normalizeH="0" baseline="0" dirty="0" err="1">
                <a:ln>
                  <a:noFill/>
                </a:ln>
                <a:solidFill>
                  <a:srgbClr val="FF0000"/>
                </a:solidFill>
                <a:effectLst/>
                <a:latin typeface="Arial Unicode MS"/>
              </a:rPr>
              <a:t>address.city</a:t>
            </a:r>
            <a:r>
              <a:rPr kumimoji="0" lang="en-US" altLang="en-US" b="0" i="0" u="none" strike="noStrike" cap="none" normalizeH="0" baseline="0" dirty="0">
                <a:ln>
                  <a:noFill/>
                </a:ln>
                <a:solidFill>
                  <a:srgbClr val="FF0000"/>
                </a:solidFill>
                <a:effectLst/>
                <a:latin typeface="Arial Unicode MS"/>
              </a:rPr>
              <a:t>": "New York" })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rgbClr val="FF0000"/>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Unicode MS"/>
              </a:rPr>
              <a:t>“</a:t>
            </a:r>
            <a:r>
              <a:rPr kumimoji="0" lang="en-US" altLang="en-US" b="0" i="0" u="none" strike="noStrike" cap="none" normalizeH="0" baseline="0" dirty="0" err="1">
                <a:ln>
                  <a:noFill/>
                </a:ln>
                <a:solidFill>
                  <a:schemeClr val="tx1"/>
                </a:solidFill>
                <a:effectLst/>
                <a:latin typeface="Arial Unicode MS"/>
              </a:rPr>
              <a:t>address.city</a:t>
            </a:r>
            <a:r>
              <a:rPr kumimoji="0" lang="en-US" altLang="en-US" b="0" i="0" u="none" strike="noStrike" cap="none" normalizeH="0" baseline="0" dirty="0">
                <a:ln>
                  <a:noFill/>
                </a:ln>
                <a:solidFill>
                  <a:schemeClr val="tx1"/>
                </a:solidFill>
                <a:effectLst/>
                <a:latin typeface="Arial Unicode MS"/>
              </a:rPr>
              <a:t>"</a:t>
            </a:r>
            <a:r>
              <a:rPr kumimoji="0" lang="en-US" altLang="en-US" b="0" i="0" u="none" strike="noStrike" cap="none" normalizeH="0" baseline="0" dirty="0">
                <a:ln>
                  <a:noFill/>
                </a:ln>
                <a:solidFill>
                  <a:schemeClr val="tx1"/>
                </a:solidFill>
                <a:effectLst/>
              </a:rPr>
              <a:t>: Refers to the </a:t>
            </a:r>
            <a:r>
              <a:rPr kumimoji="0" lang="en-US" altLang="en-US" b="0" i="0" u="none" strike="noStrike" cap="none" normalizeH="0" baseline="0" dirty="0">
                <a:ln>
                  <a:noFill/>
                </a:ln>
                <a:solidFill>
                  <a:schemeClr val="tx1"/>
                </a:solidFill>
                <a:effectLst/>
                <a:latin typeface="Arial Unicode MS"/>
              </a:rPr>
              <a:t>city</a:t>
            </a:r>
            <a:r>
              <a:rPr kumimoji="0" lang="en-US" altLang="en-US" b="0" i="0" u="none" strike="noStrike" cap="none" normalizeH="0" baseline="0" dirty="0">
                <a:ln>
                  <a:noFill/>
                </a:ln>
                <a:solidFill>
                  <a:schemeClr val="tx1"/>
                </a:solidFill>
                <a:effectLst/>
              </a:rPr>
              <a:t> field inside the </a:t>
            </a:r>
            <a:r>
              <a:rPr kumimoji="0" lang="en-US" altLang="en-US" b="0" i="0" u="none" strike="noStrike" cap="none" normalizeH="0" baseline="0" dirty="0">
                <a:ln>
                  <a:noFill/>
                </a:ln>
                <a:solidFill>
                  <a:schemeClr val="tx1"/>
                </a:solidFill>
                <a:effectLst/>
                <a:latin typeface="Arial Unicode MS"/>
              </a:rPr>
              <a:t>address</a:t>
            </a:r>
            <a:r>
              <a:rPr kumimoji="0" lang="en-US" altLang="en-US" b="0" i="0" u="none" strike="noStrike" cap="none" normalizeH="0" baseline="0" dirty="0">
                <a:ln>
                  <a:noFill/>
                </a:ln>
                <a:solidFill>
                  <a:schemeClr val="tx1"/>
                </a:solidFill>
                <a:effectLst/>
              </a:rPr>
              <a:t> embedded document.</a:t>
            </a: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Unicode MS"/>
              </a:rPr>
              <a:t>"New York"</a:t>
            </a:r>
            <a:r>
              <a:rPr kumimoji="0" lang="en-US" altLang="en-US" b="0" i="0" u="none" strike="noStrike" cap="none" normalizeH="0" baseline="0" dirty="0">
                <a:ln>
                  <a:noFill/>
                </a:ln>
                <a:solidFill>
                  <a:schemeClr val="tx1"/>
                </a:solidFill>
                <a:effectLst/>
              </a:rPr>
              <a:t>: The value you are looking for.</a:t>
            </a: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3482007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F1F35E95-8BAD-8B46-4EA2-E428428BCA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77071" y="6116247"/>
            <a:ext cx="2188188" cy="58621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E03EE4D6-A6CB-4FD6-8016-52C75B57DC35}"/>
              </a:ext>
            </a:extLst>
          </p:cNvPr>
          <p:cNvSpPr txBox="1"/>
          <p:nvPr/>
        </p:nvSpPr>
        <p:spPr>
          <a:xfrm>
            <a:off x="954463" y="871135"/>
            <a:ext cx="10433115" cy="5632311"/>
          </a:xfrm>
          <a:prstGeom prst="rect">
            <a:avLst/>
          </a:prstGeom>
          <a:noFill/>
        </p:spPr>
        <p:txBody>
          <a:bodyPr wrap="square">
            <a:spAutoFit/>
          </a:bodyPr>
          <a:lstStyle/>
          <a:p>
            <a:pPr marL="285750" indent="-285750">
              <a:buFont typeface="Arial" panose="020B0604020202020204" pitchFamily="34" charset="0"/>
              <a:buChar char="•"/>
            </a:pPr>
            <a:r>
              <a:rPr lang="en-IN" dirty="0"/>
              <a:t>What is the total sale amount in the document?</a:t>
            </a:r>
          </a:p>
          <a:p>
            <a:pPr marL="285750" indent="-285750">
              <a:buFont typeface="Arial" panose="020B0604020202020204" pitchFamily="34" charset="0"/>
              <a:buChar char="•"/>
            </a:pPr>
            <a:r>
              <a:rPr lang="en-IN" dirty="0"/>
              <a:t>How can we get the names of all products in this sale?</a:t>
            </a:r>
          </a:p>
          <a:p>
            <a:pPr marL="285750" indent="-285750">
              <a:buFont typeface="Arial" panose="020B0604020202020204" pitchFamily="34" charset="0"/>
              <a:buChar char="•"/>
            </a:pPr>
            <a:r>
              <a:rPr lang="en-IN" dirty="0"/>
              <a:t>What is the total quantity of items sold in this sale?</a:t>
            </a:r>
          </a:p>
          <a:p>
            <a:pPr marL="285750" indent="-285750">
              <a:buFont typeface="Arial" panose="020B0604020202020204" pitchFamily="34" charset="0"/>
              <a:buChar char="•"/>
            </a:pPr>
            <a:r>
              <a:rPr lang="en-IN" dirty="0"/>
              <a:t>How can we extract the customer's contact information?</a:t>
            </a:r>
          </a:p>
          <a:p>
            <a:pPr marL="285750" indent="-285750">
              <a:buFont typeface="Arial" panose="020B0604020202020204" pitchFamily="34" charset="0"/>
              <a:buChar char="•"/>
            </a:pPr>
            <a:r>
              <a:rPr lang="en-IN" dirty="0"/>
              <a:t>How can we find the total value (quantity * price) of each product in this sale?</a:t>
            </a:r>
          </a:p>
          <a:p>
            <a:pPr marL="285750" indent="-285750">
              <a:buFont typeface="Arial" panose="020B0604020202020204" pitchFamily="34" charset="0"/>
              <a:buChar char="•"/>
            </a:pPr>
            <a:r>
              <a:rPr lang="en-IN" dirty="0"/>
              <a:t>Who is the salesperson responsible for this sale?</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What is the total revenue generated from both sales</a:t>
            </a:r>
            <a:r>
              <a:rPr lang="en-IN" dirty="0">
                <a:solidFill>
                  <a:srgbClr val="FF0000"/>
                </a:solidFill>
              </a:rPr>
              <a:t>?</a:t>
            </a:r>
          </a:p>
          <a:p>
            <a:pPr marL="285750" indent="-285750">
              <a:buFont typeface="Arial" panose="020B0604020202020204" pitchFamily="34" charset="0"/>
              <a:buChar char="•"/>
            </a:pPr>
            <a:r>
              <a:rPr lang="en-IN" dirty="0"/>
              <a:t>How can we get a list of all customers who made a purchase?</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Get a list of all the customers and their total purchased amount.</a:t>
            </a:r>
          </a:p>
          <a:p>
            <a:pPr marL="285750" indent="-285750">
              <a:buFont typeface="Arial" panose="020B0604020202020204" pitchFamily="34" charset="0"/>
              <a:buChar char="•"/>
            </a:pPr>
            <a:r>
              <a:rPr lang="en-IN" dirty="0"/>
              <a:t>Get the total quantity sold for each product across all over the sales.</a:t>
            </a:r>
          </a:p>
          <a:p>
            <a:pPr marL="285750" indent="-285750">
              <a:buFont typeface="Arial" panose="020B0604020202020204" pitchFamily="34" charset="0"/>
              <a:buChar char="•"/>
            </a:pPr>
            <a:r>
              <a:rPr lang="en-IN" dirty="0"/>
              <a:t> Retrieve the top 3 customers by the total spending.</a:t>
            </a:r>
          </a:p>
          <a:p>
            <a:pPr marL="285750" indent="-285750">
              <a:buFont typeface="Arial" panose="020B0604020202020204" pitchFamily="34" charset="0"/>
              <a:buChar char="•"/>
            </a:pPr>
            <a:endParaRPr lang="en-IN" dirty="0"/>
          </a:p>
          <a:p>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endParaRPr lang="en-IN" dirty="0"/>
          </a:p>
        </p:txBody>
      </p:sp>
    </p:spTree>
    <p:extLst>
      <p:ext uri="{BB962C8B-B14F-4D97-AF65-F5344CB8AC3E}">
        <p14:creationId xmlns:p14="http://schemas.microsoft.com/office/powerpoint/2010/main" val="119961150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B409AFB9-2294-86E8-89D2-0E465CFADC1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77071" y="6116247"/>
            <a:ext cx="2188188" cy="58621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B18A5613-DD78-79DB-D512-24C9EA3E7B3D}"/>
              </a:ext>
            </a:extLst>
          </p:cNvPr>
          <p:cNvSpPr txBox="1"/>
          <p:nvPr/>
        </p:nvSpPr>
        <p:spPr>
          <a:xfrm>
            <a:off x="5151575" y="282804"/>
            <a:ext cx="1888850" cy="461665"/>
          </a:xfrm>
          <a:prstGeom prst="rect">
            <a:avLst/>
          </a:prstGeom>
          <a:noFill/>
        </p:spPr>
        <p:txBody>
          <a:bodyPr wrap="none" rtlCol="0">
            <a:spAutoFit/>
          </a:bodyPr>
          <a:lstStyle/>
          <a:p>
            <a:r>
              <a:rPr lang="en-IN" sz="2400" b="1" dirty="0"/>
              <a:t>Auto Shading</a:t>
            </a:r>
          </a:p>
        </p:txBody>
      </p:sp>
      <p:sp>
        <p:nvSpPr>
          <p:cNvPr id="5" name="TextBox 4">
            <a:extLst>
              <a:ext uri="{FF2B5EF4-FFF2-40B4-BE49-F238E27FC236}">
                <a16:creationId xmlns:a16="http://schemas.microsoft.com/office/drawing/2014/main" id="{0163F9C5-CA47-AC02-B6A7-1BA8DE85911A}"/>
              </a:ext>
            </a:extLst>
          </p:cNvPr>
          <p:cNvSpPr txBox="1"/>
          <p:nvPr/>
        </p:nvSpPr>
        <p:spPr>
          <a:xfrm>
            <a:off x="254524" y="942680"/>
            <a:ext cx="11710735" cy="1310230"/>
          </a:xfrm>
          <a:prstGeom prst="rect">
            <a:avLst/>
          </a:prstGeom>
          <a:noFill/>
        </p:spPr>
        <p:txBody>
          <a:bodyPr wrap="square">
            <a:spAutoFit/>
          </a:bodyPr>
          <a:lstStyle/>
          <a:p>
            <a:pPr algn="l">
              <a:lnSpc>
                <a:spcPts val="2100"/>
              </a:lnSpc>
              <a:spcAft>
                <a:spcPts val="1200"/>
              </a:spcAft>
            </a:pPr>
            <a:r>
              <a:rPr lang="en-IN" sz="1600" b="0" i="0" dirty="0">
                <a:solidFill>
                  <a:srgbClr val="001E2B"/>
                </a:solidFill>
                <a:effectLst/>
                <a:latin typeface="Euclid Circular A"/>
              </a:rPr>
              <a:t>Sharding is a method for distributing data across multiple machines. MongoDB uses sharding to support deployments with very large data sets and high throughput operations.</a:t>
            </a:r>
          </a:p>
          <a:p>
            <a:pPr algn="l">
              <a:lnSpc>
                <a:spcPts val="2100"/>
              </a:lnSpc>
              <a:spcAft>
                <a:spcPts val="1200"/>
              </a:spcAft>
            </a:pPr>
            <a:r>
              <a:rPr lang="en-IN" sz="1600" b="0" i="0" dirty="0">
                <a:solidFill>
                  <a:srgbClr val="001E2B"/>
                </a:solidFill>
                <a:effectLst/>
                <a:latin typeface="Euclid Circular A"/>
              </a:rPr>
              <a:t>Database systems with large data sets or high throughput applications can challenge the capacity of a single server. For example, high query rates can exhaust the CPU capacity of the server. Working set sizes larger than the system's RAM stress the I/O capacity of disk drives.</a:t>
            </a:r>
          </a:p>
        </p:txBody>
      </p:sp>
      <p:sp>
        <p:nvSpPr>
          <p:cNvPr id="6" name="TextBox 5">
            <a:extLst>
              <a:ext uri="{FF2B5EF4-FFF2-40B4-BE49-F238E27FC236}">
                <a16:creationId xmlns:a16="http://schemas.microsoft.com/office/drawing/2014/main" id="{5FCC9947-CF3C-257A-D673-254E0FCA5B7E}"/>
              </a:ext>
            </a:extLst>
          </p:cNvPr>
          <p:cNvSpPr txBox="1"/>
          <p:nvPr/>
        </p:nvSpPr>
        <p:spPr>
          <a:xfrm>
            <a:off x="358219" y="2451121"/>
            <a:ext cx="11519554" cy="3046988"/>
          </a:xfrm>
          <a:prstGeom prst="rect">
            <a:avLst/>
          </a:prstGeom>
          <a:noFill/>
        </p:spPr>
        <p:txBody>
          <a:bodyPr wrap="square">
            <a:spAutoFit/>
          </a:bodyPr>
          <a:lstStyle/>
          <a:p>
            <a:r>
              <a:rPr lang="en-IN" sz="1600" dirty="0"/>
              <a:t>There are two methods for addressing system growth: vertical and horizontal scaling.</a:t>
            </a:r>
          </a:p>
          <a:p>
            <a:endParaRPr lang="en-IN" sz="1600" dirty="0"/>
          </a:p>
          <a:p>
            <a:r>
              <a:rPr lang="en-IN" sz="1600" b="1" dirty="0">
                <a:highlight>
                  <a:srgbClr val="FFFF00"/>
                </a:highlight>
              </a:rPr>
              <a:t>Vertical Scaling </a:t>
            </a:r>
            <a:r>
              <a:rPr lang="en-IN" sz="1600" dirty="0"/>
              <a:t>involves increasing the capacity of a single server, such as using a more powerful CPU, adding more RAM, or increasing the amount of storage space. Limitations in available technology may restrict a single machine from being sufficiently powerful for a given workload. Additionally, Cloud-based providers have hard ceilings based on available hardware configurations. As a result, there is a practical maximum for vertical scaling.</a:t>
            </a:r>
          </a:p>
          <a:p>
            <a:endParaRPr lang="en-IN" sz="1600" dirty="0"/>
          </a:p>
          <a:p>
            <a:r>
              <a:rPr lang="en-IN" sz="1600" b="1" dirty="0">
                <a:highlight>
                  <a:srgbClr val="FFFF00"/>
                </a:highlight>
              </a:rPr>
              <a:t>Horizontal Scaling </a:t>
            </a:r>
            <a:r>
              <a:rPr lang="en-IN" sz="1600" dirty="0"/>
              <a:t>involves dividing the system dataset and load over multiple servers, adding additional servers to increase capacity as required. While the overall speed or capacity of a single machine may not be high, each machine handles a subset of the overall workload, potentially providing better efficiency than a single high-speed high-capacity server. Expanding the capacity of the deployment only requires adding additional servers as needed, which can be a lower overall cost than high-end hardware for a single machine. The trade off is increased complexity in infrastructure and maintenance for the deployment.</a:t>
            </a:r>
          </a:p>
        </p:txBody>
      </p:sp>
    </p:spTree>
    <p:extLst>
      <p:ext uri="{BB962C8B-B14F-4D97-AF65-F5344CB8AC3E}">
        <p14:creationId xmlns:p14="http://schemas.microsoft.com/office/powerpoint/2010/main" val="244066455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1809470E-B237-865E-09C4-A52AC3977F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77071" y="6116247"/>
            <a:ext cx="2188188" cy="5862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921460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72318DC1-F008-90A2-D6B5-36D60374AD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77071" y="6116247"/>
            <a:ext cx="2188188" cy="5862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099762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1BAC6E59-4208-69DB-D938-170904FC6C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77071" y="6116247"/>
            <a:ext cx="2188188" cy="5862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59035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32855"/>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E4492A5-C4F5-00CC-F21D-26EFB4E2D92F}"/>
              </a:ext>
            </a:extLst>
          </p:cNvPr>
          <p:cNvSpPr txBox="1"/>
          <p:nvPr/>
        </p:nvSpPr>
        <p:spPr>
          <a:xfrm>
            <a:off x="589934" y="1988262"/>
            <a:ext cx="3519948" cy="2123658"/>
          </a:xfrm>
          <a:prstGeom prst="rect">
            <a:avLst/>
          </a:prstGeom>
          <a:noFill/>
        </p:spPr>
        <p:txBody>
          <a:bodyPr wrap="square">
            <a:spAutoFit/>
          </a:bodyPr>
          <a:lstStyle/>
          <a:p>
            <a:pPr algn="ctr"/>
            <a:r>
              <a:rPr lang="en-IN" sz="4400" dirty="0">
                <a:solidFill>
                  <a:schemeClr val="bg1"/>
                </a:solidFill>
                <a:latin typeface="Impact" panose="020B0806030902050204" pitchFamily="34" charset="0"/>
              </a:rPr>
              <a:t>LI</a:t>
            </a:r>
            <a:r>
              <a:rPr lang="en-IN" sz="4400" dirty="0">
                <a:solidFill>
                  <a:srgbClr val="FFC000"/>
                </a:solidFill>
                <a:latin typeface="Impact" panose="020B0806030902050204" pitchFamily="34" charset="0"/>
              </a:rPr>
              <a:t>M</a:t>
            </a:r>
            <a:r>
              <a:rPr lang="en-IN" sz="4400" dirty="0">
                <a:solidFill>
                  <a:schemeClr val="bg1"/>
                </a:solidFill>
                <a:latin typeface="Impact" panose="020B0806030902050204" pitchFamily="34" charset="0"/>
              </a:rPr>
              <a:t>ITA</a:t>
            </a:r>
            <a:r>
              <a:rPr lang="en-IN" sz="4400" dirty="0">
                <a:solidFill>
                  <a:srgbClr val="FFC000"/>
                </a:solidFill>
                <a:latin typeface="Impact" panose="020B0806030902050204" pitchFamily="34" charset="0"/>
              </a:rPr>
              <a:t>T</a:t>
            </a:r>
            <a:r>
              <a:rPr lang="en-IN" sz="4400" dirty="0">
                <a:solidFill>
                  <a:schemeClr val="bg1"/>
                </a:solidFill>
                <a:latin typeface="Impact" panose="020B0806030902050204" pitchFamily="34" charset="0"/>
              </a:rPr>
              <a:t>ION OF R</a:t>
            </a:r>
            <a:r>
              <a:rPr lang="en-IN" sz="4400" dirty="0">
                <a:solidFill>
                  <a:srgbClr val="FFC000"/>
                </a:solidFill>
                <a:latin typeface="Impact" panose="020B0806030902050204" pitchFamily="34" charset="0"/>
              </a:rPr>
              <a:t>E</a:t>
            </a:r>
            <a:r>
              <a:rPr lang="en-IN" sz="4400" dirty="0">
                <a:solidFill>
                  <a:schemeClr val="bg1"/>
                </a:solidFill>
                <a:latin typeface="Impact" panose="020B0806030902050204" pitchFamily="34" charset="0"/>
              </a:rPr>
              <a:t>LATI</a:t>
            </a:r>
            <a:r>
              <a:rPr lang="en-IN" sz="4400" dirty="0">
                <a:solidFill>
                  <a:srgbClr val="FFC000"/>
                </a:solidFill>
                <a:latin typeface="Impact" panose="020B0806030902050204" pitchFamily="34" charset="0"/>
              </a:rPr>
              <a:t>O</a:t>
            </a:r>
            <a:r>
              <a:rPr lang="en-IN" sz="4400" dirty="0">
                <a:solidFill>
                  <a:schemeClr val="bg1"/>
                </a:solidFill>
                <a:latin typeface="Impact" panose="020B0806030902050204" pitchFamily="34" charset="0"/>
              </a:rPr>
              <a:t>NAL </a:t>
            </a:r>
            <a:r>
              <a:rPr lang="en-IN" sz="4400" dirty="0">
                <a:solidFill>
                  <a:srgbClr val="FFC000"/>
                </a:solidFill>
                <a:latin typeface="Impact" panose="020B0806030902050204" pitchFamily="34" charset="0"/>
              </a:rPr>
              <a:t>D</a:t>
            </a:r>
            <a:r>
              <a:rPr lang="en-IN" sz="4400" dirty="0">
                <a:solidFill>
                  <a:schemeClr val="bg1"/>
                </a:solidFill>
                <a:latin typeface="Impact" panose="020B0806030902050204" pitchFamily="34" charset="0"/>
              </a:rPr>
              <a:t>ATA</a:t>
            </a:r>
            <a:r>
              <a:rPr lang="en-IN" sz="4400" dirty="0">
                <a:solidFill>
                  <a:srgbClr val="FFC000"/>
                </a:solidFill>
                <a:latin typeface="Impact" panose="020B0806030902050204" pitchFamily="34" charset="0"/>
              </a:rPr>
              <a:t>B</a:t>
            </a:r>
            <a:r>
              <a:rPr lang="en-IN" sz="4400" dirty="0">
                <a:solidFill>
                  <a:schemeClr val="bg1"/>
                </a:solidFill>
                <a:latin typeface="Impact" panose="020B0806030902050204" pitchFamily="34" charset="0"/>
              </a:rPr>
              <a:t>ASE</a:t>
            </a:r>
          </a:p>
        </p:txBody>
      </p:sp>
      <p:sp>
        <p:nvSpPr>
          <p:cNvPr id="5" name="TextBox 4">
            <a:extLst>
              <a:ext uri="{FF2B5EF4-FFF2-40B4-BE49-F238E27FC236}">
                <a16:creationId xmlns:a16="http://schemas.microsoft.com/office/drawing/2014/main" id="{D23237AF-2868-D601-C835-737486FCDD1B}"/>
              </a:ext>
            </a:extLst>
          </p:cNvPr>
          <p:cNvSpPr txBox="1"/>
          <p:nvPr/>
        </p:nvSpPr>
        <p:spPr>
          <a:xfrm>
            <a:off x="5261490" y="703574"/>
            <a:ext cx="6511410" cy="5450851"/>
          </a:xfrm>
          <a:prstGeom prst="rect">
            <a:avLst/>
          </a:prstGeom>
          <a:noFill/>
        </p:spPr>
        <p:txBody>
          <a:bodyPr wrap="square">
            <a:spAutoFit/>
          </a:bodyPr>
          <a:lstStyle/>
          <a:p>
            <a:pPr>
              <a:lnSpc>
                <a:spcPct val="150000"/>
              </a:lnSpc>
            </a:pPr>
            <a:r>
              <a:rPr lang="en-IN" b="1" dirty="0">
                <a:solidFill>
                  <a:srgbClr val="FFC000"/>
                </a:solidFill>
              </a:rPr>
              <a:t>Flexibility Challenges</a:t>
            </a:r>
          </a:p>
          <a:p>
            <a:pPr>
              <a:lnSpc>
                <a:spcPct val="150000"/>
              </a:lnSpc>
            </a:pPr>
            <a:endParaRPr lang="en-IN" b="1" dirty="0">
              <a:solidFill>
                <a:srgbClr val="FFC000"/>
              </a:solidFill>
            </a:endParaRPr>
          </a:p>
          <a:p>
            <a:pPr>
              <a:lnSpc>
                <a:spcPct val="150000"/>
              </a:lnSpc>
              <a:buFont typeface="+mj-lt"/>
              <a:buAutoNum type="arabicPeriod"/>
            </a:pPr>
            <a:r>
              <a:rPr lang="en-IN" b="1" dirty="0">
                <a:solidFill>
                  <a:srgbClr val="FFC000"/>
                </a:solidFill>
              </a:rPr>
              <a:t>Schema Rigidity</a:t>
            </a:r>
            <a:r>
              <a:rPr lang="en-IN" dirty="0">
                <a:solidFill>
                  <a:srgbClr val="FFC000"/>
                </a:solidFill>
              </a:rPr>
              <a:t>: </a:t>
            </a:r>
            <a:r>
              <a:rPr lang="en-IN" dirty="0">
                <a:solidFill>
                  <a:schemeClr val="bg1"/>
                </a:solidFill>
              </a:rPr>
              <a:t>RDBMS require a predefined schema, making it difficult to handle unstructured or semi-structured data. Any changes to the schema, such as adding a new column, can be disruptive and require downtime.</a:t>
            </a:r>
          </a:p>
          <a:p>
            <a:pPr>
              <a:lnSpc>
                <a:spcPct val="150000"/>
              </a:lnSpc>
              <a:buFont typeface="+mj-lt"/>
              <a:buAutoNum type="arabicPeriod"/>
            </a:pPr>
            <a:r>
              <a:rPr lang="en-IN" b="1" dirty="0">
                <a:solidFill>
                  <a:srgbClr val="FFC000"/>
                </a:solidFill>
              </a:rPr>
              <a:t>Complex Queries</a:t>
            </a:r>
            <a:r>
              <a:rPr lang="en-IN" dirty="0">
                <a:solidFill>
                  <a:srgbClr val="FFC000"/>
                </a:solidFill>
              </a:rPr>
              <a:t>: </a:t>
            </a:r>
            <a:r>
              <a:rPr lang="en-IN" dirty="0">
                <a:solidFill>
                  <a:schemeClr val="bg1"/>
                </a:solidFill>
              </a:rPr>
              <a:t>While RDBMS excel at complex queries and transactions, they can become cumbersome when dealing with flexible or hierarchical data structures, such as JSON or XML, which require extensive mapping.</a:t>
            </a:r>
          </a:p>
          <a:p>
            <a:pPr>
              <a:lnSpc>
                <a:spcPct val="150000"/>
              </a:lnSpc>
              <a:buFont typeface="+mj-lt"/>
              <a:buAutoNum type="arabicPeriod"/>
            </a:pPr>
            <a:r>
              <a:rPr lang="en-IN" b="1" dirty="0">
                <a:solidFill>
                  <a:srgbClr val="FFC000"/>
                </a:solidFill>
              </a:rPr>
              <a:t>Data Types</a:t>
            </a:r>
            <a:r>
              <a:rPr lang="en-IN" dirty="0">
                <a:solidFill>
                  <a:srgbClr val="FFC000"/>
                </a:solidFill>
              </a:rPr>
              <a:t>: </a:t>
            </a:r>
            <a:r>
              <a:rPr lang="en-IN" dirty="0">
                <a:solidFill>
                  <a:schemeClr val="bg1"/>
                </a:solidFill>
              </a:rPr>
              <a:t>The fixed schema design means that integrating new data types or changing existing ones is complex and time-consuming, limiting the flexibility to adapt to new requirements.</a:t>
            </a:r>
          </a:p>
        </p:txBody>
      </p:sp>
    </p:spTree>
    <p:extLst>
      <p:ext uri="{BB962C8B-B14F-4D97-AF65-F5344CB8AC3E}">
        <p14:creationId xmlns:p14="http://schemas.microsoft.com/office/powerpoint/2010/main" val="35209828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32855"/>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E4492A5-C4F5-00CC-F21D-26EFB4E2D92F}"/>
              </a:ext>
            </a:extLst>
          </p:cNvPr>
          <p:cNvSpPr txBox="1"/>
          <p:nvPr/>
        </p:nvSpPr>
        <p:spPr>
          <a:xfrm>
            <a:off x="589934" y="1988262"/>
            <a:ext cx="3519948" cy="2123658"/>
          </a:xfrm>
          <a:prstGeom prst="rect">
            <a:avLst/>
          </a:prstGeom>
          <a:noFill/>
        </p:spPr>
        <p:txBody>
          <a:bodyPr wrap="square">
            <a:spAutoFit/>
          </a:bodyPr>
          <a:lstStyle/>
          <a:p>
            <a:pPr algn="ctr"/>
            <a:r>
              <a:rPr lang="en-IN" sz="4400" dirty="0">
                <a:solidFill>
                  <a:schemeClr val="bg1"/>
                </a:solidFill>
                <a:latin typeface="Impact" panose="020B0806030902050204" pitchFamily="34" charset="0"/>
              </a:rPr>
              <a:t>LI</a:t>
            </a:r>
            <a:r>
              <a:rPr lang="en-IN" sz="4400" dirty="0">
                <a:solidFill>
                  <a:srgbClr val="FFC000"/>
                </a:solidFill>
                <a:latin typeface="Impact" panose="020B0806030902050204" pitchFamily="34" charset="0"/>
              </a:rPr>
              <a:t>M</a:t>
            </a:r>
            <a:r>
              <a:rPr lang="en-IN" sz="4400" dirty="0">
                <a:solidFill>
                  <a:schemeClr val="bg1"/>
                </a:solidFill>
                <a:latin typeface="Impact" panose="020B0806030902050204" pitchFamily="34" charset="0"/>
              </a:rPr>
              <a:t>ITA</a:t>
            </a:r>
            <a:r>
              <a:rPr lang="en-IN" sz="4400" dirty="0">
                <a:solidFill>
                  <a:srgbClr val="FFC000"/>
                </a:solidFill>
                <a:latin typeface="Impact" panose="020B0806030902050204" pitchFamily="34" charset="0"/>
              </a:rPr>
              <a:t>T</a:t>
            </a:r>
            <a:r>
              <a:rPr lang="en-IN" sz="4400" dirty="0">
                <a:solidFill>
                  <a:schemeClr val="bg1"/>
                </a:solidFill>
                <a:latin typeface="Impact" panose="020B0806030902050204" pitchFamily="34" charset="0"/>
              </a:rPr>
              <a:t>ION OF R</a:t>
            </a:r>
            <a:r>
              <a:rPr lang="en-IN" sz="4400" dirty="0">
                <a:solidFill>
                  <a:srgbClr val="FFC000"/>
                </a:solidFill>
                <a:latin typeface="Impact" panose="020B0806030902050204" pitchFamily="34" charset="0"/>
              </a:rPr>
              <a:t>E</a:t>
            </a:r>
            <a:r>
              <a:rPr lang="en-IN" sz="4400" dirty="0">
                <a:solidFill>
                  <a:schemeClr val="bg1"/>
                </a:solidFill>
                <a:latin typeface="Impact" panose="020B0806030902050204" pitchFamily="34" charset="0"/>
              </a:rPr>
              <a:t>LATI</a:t>
            </a:r>
            <a:r>
              <a:rPr lang="en-IN" sz="4400" dirty="0">
                <a:solidFill>
                  <a:srgbClr val="FFC000"/>
                </a:solidFill>
                <a:latin typeface="Impact" panose="020B0806030902050204" pitchFamily="34" charset="0"/>
              </a:rPr>
              <a:t>O</a:t>
            </a:r>
            <a:r>
              <a:rPr lang="en-IN" sz="4400" dirty="0">
                <a:solidFill>
                  <a:schemeClr val="bg1"/>
                </a:solidFill>
                <a:latin typeface="Impact" panose="020B0806030902050204" pitchFamily="34" charset="0"/>
              </a:rPr>
              <a:t>NAL </a:t>
            </a:r>
            <a:r>
              <a:rPr lang="en-IN" sz="4400" dirty="0">
                <a:solidFill>
                  <a:srgbClr val="FFC000"/>
                </a:solidFill>
                <a:latin typeface="Impact" panose="020B0806030902050204" pitchFamily="34" charset="0"/>
              </a:rPr>
              <a:t>D</a:t>
            </a:r>
            <a:r>
              <a:rPr lang="en-IN" sz="4400" dirty="0">
                <a:solidFill>
                  <a:schemeClr val="bg1"/>
                </a:solidFill>
                <a:latin typeface="Impact" panose="020B0806030902050204" pitchFamily="34" charset="0"/>
              </a:rPr>
              <a:t>ATA</a:t>
            </a:r>
            <a:r>
              <a:rPr lang="en-IN" sz="4400" dirty="0">
                <a:solidFill>
                  <a:srgbClr val="FFC000"/>
                </a:solidFill>
                <a:latin typeface="Impact" panose="020B0806030902050204" pitchFamily="34" charset="0"/>
              </a:rPr>
              <a:t>B</a:t>
            </a:r>
            <a:r>
              <a:rPr lang="en-IN" sz="4400" dirty="0">
                <a:solidFill>
                  <a:schemeClr val="bg1"/>
                </a:solidFill>
                <a:latin typeface="Impact" panose="020B0806030902050204" pitchFamily="34" charset="0"/>
              </a:rPr>
              <a:t>ASE</a:t>
            </a:r>
          </a:p>
        </p:txBody>
      </p:sp>
      <p:sp>
        <p:nvSpPr>
          <p:cNvPr id="5" name="TextBox 4">
            <a:extLst>
              <a:ext uri="{FF2B5EF4-FFF2-40B4-BE49-F238E27FC236}">
                <a16:creationId xmlns:a16="http://schemas.microsoft.com/office/drawing/2014/main" id="{D23237AF-2868-D601-C835-737486FCDD1B}"/>
              </a:ext>
            </a:extLst>
          </p:cNvPr>
          <p:cNvSpPr txBox="1"/>
          <p:nvPr/>
        </p:nvSpPr>
        <p:spPr>
          <a:xfrm>
            <a:off x="5090656" y="532414"/>
            <a:ext cx="6511410" cy="5035353"/>
          </a:xfrm>
          <a:prstGeom prst="rect">
            <a:avLst/>
          </a:prstGeom>
          <a:noFill/>
        </p:spPr>
        <p:txBody>
          <a:bodyPr wrap="square">
            <a:spAutoFit/>
          </a:bodyPr>
          <a:lstStyle/>
          <a:p>
            <a:pPr>
              <a:lnSpc>
                <a:spcPct val="150000"/>
              </a:lnSpc>
            </a:pPr>
            <a:r>
              <a:rPr lang="en-IN" b="1" dirty="0">
                <a:solidFill>
                  <a:srgbClr val="FFC000"/>
                </a:solidFill>
              </a:rPr>
              <a:t>Performance Challenges</a:t>
            </a:r>
          </a:p>
          <a:p>
            <a:pPr>
              <a:lnSpc>
                <a:spcPct val="150000"/>
              </a:lnSpc>
            </a:pPr>
            <a:endParaRPr lang="en-IN" b="1" dirty="0">
              <a:solidFill>
                <a:srgbClr val="FFC000"/>
              </a:solidFill>
            </a:endParaRPr>
          </a:p>
          <a:p>
            <a:pPr>
              <a:lnSpc>
                <a:spcPct val="150000"/>
              </a:lnSpc>
              <a:buFont typeface="+mj-lt"/>
              <a:buAutoNum type="arabicPeriod"/>
            </a:pPr>
            <a:r>
              <a:rPr lang="en-IN" b="1" dirty="0">
                <a:solidFill>
                  <a:srgbClr val="FFC000"/>
                </a:solidFill>
              </a:rPr>
              <a:t>High Read/Write Loads</a:t>
            </a:r>
            <a:r>
              <a:rPr lang="en-IN" dirty="0">
                <a:solidFill>
                  <a:srgbClr val="FFC000"/>
                </a:solidFill>
              </a:rPr>
              <a:t>: </a:t>
            </a:r>
            <a:r>
              <a:rPr lang="en-IN" dirty="0">
                <a:solidFill>
                  <a:schemeClr val="bg1"/>
                </a:solidFill>
              </a:rPr>
              <a:t>RDBMS can suffer from performance bottlenecks under high read/write loads due to locking mechanisms and transaction management, which ensure data integrity but slow down performance.</a:t>
            </a:r>
          </a:p>
          <a:p>
            <a:pPr>
              <a:lnSpc>
                <a:spcPct val="150000"/>
              </a:lnSpc>
              <a:buFont typeface="+mj-lt"/>
              <a:buAutoNum type="arabicPeriod"/>
            </a:pPr>
            <a:r>
              <a:rPr lang="en-IN" b="1" dirty="0">
                <a:solidFill>
                  <a:srgbClr val="FFC000"/>
                </a:solidFill>
              </a:rPr>
              <a:t>Indexing and Joins</a:t>
            </a:r>
            <a:r>
              <a:rPr lang="en-IN" dirty="0">
                <a:solidFill>
                  <a:srgbClr val="FFC000"/>
                </a:solidFill>
              </a:rPr>
              <a:t>: </a:t>
            </a:r>
            <a:r>
              <a:rPr lang="en-IN" dirty="0">
                <a:solidFill>
                  <a:schemeClr val="bg1"/>
                </a:solidFill>
              </a:rPr>
              <a:t>While indexing improves query performance, maintaining indexes can slow down write operations. Complex joins across large tables can also significantly degrade performance.</a:t>
            </a:r>
          </a:p>
          <a:p>
            <a:pPr>
              <a:lnSpc>
                <a:spcPct val="150000"/>
              </a:lnSpc>
              <a:buFont typeface="+mj-lt"/>
              <a:buAutoNum type="arabicPeriod"/>
            </a:pPr>
            <a:r>
              <a:rPr lang="en-IN" b="1" dirty="0">
                <a:solidFill>
                  <a:srgbClr val="FFC000"/>
                </a:solidFill>
              </a:rPr>
              <a:t>Concurrency</a:t>
            </a:r>
            <a:r>
              <a:rPr lang="en-IN" dirty="0">
                <a:solidFill>
                  <a:srgbClr val="FFC000"/>
                </a:solidFill>
              </a:rPr>
              <a:t>: </a:t>
            </a:r>
            <a:r>
              <a:rPr lang="en-IN" dirty="0">
                <a:solidFill>
                  <a:schemeClr val="bg1"/>
                </a:solidFill>
              </a:rPr>
              <a:t>Managing concurrent access to data in an RDBMS involves locking mechanisms that can lead to contention, affecting performance and scalability.</a:t>
            </a:r>
          </a:p>
        </p:txBody>
      </p:sp>
    </p:spTree>
    <p:extLst>
      <p:ext uri="{BB962C8B-B14F-4D97-AF65-F5344CB8AC3E}">
        <p14:creationId xmlns:p14="http://schemas.microsoft.com/office/powerpoint/2010/main" val="41504737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4298</TotalTime>
  <Words>7922</Words>
  <Application>Microsoft Office PowerPoint</Application>
  <PresentationFormat>Widescreen</PresentationFormat>
  <Paragraphs>769</Paragraphs>
  <Slides>79</Slides>
  <Notes>1</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79</vt:i4>
      </vt:variant>
    </vt:vector>
  </HeadingPairs>
  <TitlesOfParts>
    <vt:vector size="91" baseType="lpstr">
      <vt:lpstr>Arial Unicode MS</vt:lpstr>
      <vt:lpstr>Arial</vt:lpstr>
      <vt:lpstr>Arial MT</vt:lpstr>
      <vt:lpstr>Calibri</vt:lpstr>
      <vt:lpstr>Calibri Light</vt:lpstr>
      <vt:lpstr>Consolas</vt:lpstr>
      <vt:lpstr>Euclid Circular A</vt:lpstr>
      <vt:lpstr>Impact</vt:lpstr>
      <vt:lpstr>Segoe UI</vt:lpstr>
      <vt:lpstr>Verdana</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vikas budhani</dc:creator>
  <cp:lastModifiedBy>TALLAPUREDDY SAIKIRAN REDDY</cp:lastModifiedBy>
  <cp:revision>158</cp:revision>
  <dcterms:created xsi:type="dcterms:W3CDTF">2024-08-07T08:05:36Z</dcterms:created>
  <dcterms:modified xsi:type="dcterms:W3CDTF">2024-11-10T14:24:30Z</dcterms:modified>
</cp:coreProperties>
</file>