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2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C518-8060-4C27-9404-1181D43AC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9ECBFC-877B-4CCF-BC7E-E60271716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9CBAE1-08E3-4B01-8A54-3E93A4F0CF2F}"/>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72D0239C-3833-48E9-8F49-1DB21F3A2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1C56B-1D46-417E-B1BE-9D7D944CA561}"/>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76949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EC07-E03C-4B0B-9D21-541071E8DE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74B37-C362-4302-A923-28EC64F58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78333-0511-4958-8BC2-0D7BFF649584}"/>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CA18BC39-E0E7-4088-9C10-FFF9A26F1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88503-8A7D-4F25-9676-DC61FB7BC4F7}"/>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11954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67A53-8F7E-47ED-B3A2-F32DCF5279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21127A-A8E3-4AB5-9846-D08DF3FF2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752E7-28D3-4262-BB9C-A64DBC96A6D5}"/>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BDF7C166-ACDA-4E30-916F-76C6DF55A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7B3D0-197A-448A-99F3-56C968A55A32}"/>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13962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EB25-D054-492C-BF88-6BF45501D3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C9E54B-9848-44E9-9F79-CFB41EFDE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F4254-1D82-4257-A721-1637370E6095}"/>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F1DB8125-244C-478C-9CB3-F80B5E1F4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83E36-96FE-47DA-89B2-BE58E195985E}"/>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81564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A2EC-215B-4696-A950-F7F255FD4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EA4449-0023-456E-B04E-8200BF49A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D10B1-9686-4170-A15F-FA8CC1B15DD5}"/>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49516427-33A9-4A4F-B00A-C5FBEA165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263C5-314C-4613-A838-829B7CBD984A}"/>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58451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78FC-77EA-488F-9337-8777B0BA23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D1FB15-E345-4509-9474-C913FCD58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F1266B-57A1-4652-9292-E0FBD8B28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51BA9-F91B-46E0-B9B8-E01C348827D4}"/>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6" name="Footer Placeholder 5">
            <a:extLst>
              <a:ext uri="{FF2B5EF4-FFF2-40B4-BE49-F238E27FC236}">
                <a16:creationId xmlns:a16="http://schemas.microsoft.com/office/drawing/2014/main" id="{769F05B4-28EA-4D19-8EB1-E2ED644F2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DC62D-7BCE-43C5-8CC0-DD9C3BB126FA}"/>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48893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1B67-DB1C-4C62-9CBF-A091BDF99B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7AA7DC-1531-4E59-AF49-58B85E4B3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AAA73-72FE-4A28-9DCB-1121B5B27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5CAD4B-FAEC-4A44-8944-B8304CB38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7F08EC-BE15-4D2D-B1DA-0D9E0F7B4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965165-3B11-4587-8332-D656FDC04D0A}"/>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8" name="Footer Placeholder 7">
            <a:extLst>
              <a:ext uri="{FF2B5EF4-FFF2-40B4-BE49-F238E27FC236}">
                <a16:creationId xmlns:a16="http://schemas.microsoft.com/office/drawing/2014/main" id="{9885624B-2978-4FE9-949A-F068FD1E53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1A14E8-2F43-411D-ADAF-2AEB366B4F2F}"/>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88481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B225-06CE-42F6-AB6F-C665EE4C93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140892-4526-4F5B-A6BA-6F0228114296}"/>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4" name="Footer Placeholder 3">
            <a:extLst>
              <a:ext uri="{FF2B5EF4-FFF2-40B4-BE49-F238E27FC236}">
                <a16:creationId xmlns:a16="http://schemas.microsoft.com/office/drawing/2014/main" id="{FB2C687F-6F46-4F0C-A110-7D01F5766E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B26B8B-2826-487D-A94A-69DF6065809E}"/>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89815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8D5D1-D728-4859-95B4-81ED4E4425F2}"/>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3" name="Footer Placeholder 2">
            <a:extLst>
              <a:ext uri="{FF2B5EF4-FFF2-40B4-BE49-F238E27FC236}">
                <a16:creationId xmlns:a16="http://schemas.microsoft.com/office/drawing/2014/main" id="{2B5F7A08-DB41-4A48-AD55-443FF84573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7C29FB-A6E6-4137-9B54-66D16F67AB43}"/>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241255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C4F8-4342-4981-B2DE-674D304AE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B61313-5324-41E1-AB4E-6ED8EA444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7D0F9-9BCB-4AF1-B324-9A97202BE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30580-2F1E-4EB6-B914-FF959B5A5729}"/>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6" name="Footer Placeholder 5">
            <a:extLst>
              <a:ext uri="{FF2B5EF4-FFF2-40B4-BE49-F238E27FC236}">
                <a16:creationId xmlns:a16="http://schemas.microsoft.com/office/drawing/2014/main" id="{579575AD-8164-4F3F-8E36-2DF10B767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86C7E2-19AC-475C-848E-50C99E97CA03}"/>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363639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DB5B-3451-4596-A485-C38290A73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EDFE51-C2BC-46C1-82B0-48F43D005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D4CF2A-C83B-42E9-8E71-26763EBD9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207CA-D2E8-4D3D-9EB4-2A702B4534F7}"/>
              </a:ext>
            </a:extLst>
          </p:cNvPr>
          <p:cNvSpPr>
            <a:spLocks noGrp="1"/>
          </p:cNvSpPr>
          <p:nvPr>
            <p:ph type="dt" sz="half" idx="10"/>
          </p:nvPr>
        </p:nvSpPr>
        <p:spPr/>
        <p:txBody>
          <a:bodyPr/>
          <a:lstStyle/>
          <a:p>
            <a:fld id="{CB32E9FA-9987-465F-9402-8B673F9FEEB4}" type="datetimeFigureOut">
              <a:rPr lang="en-IN" smtClean="0"/>
              <a:t>19-10-2023</a:t>
            </a:fld>
            <a:endParaRPr lang="en-IN"/>
          </a:p>
        </p:txBody>
      </p:sp>
      <p:sp>
        <p:nvSpPr>
          <p:cNvPr id="6" name="Footer Placeholder 5">
            <a:extLst>
              <a:ext uri="{FF2B5EF4-FFF2-40B4-BE49-F238E27FC236}">
                <a16:creationId xmlns:a16="http://schemas.microsoft.com/office/drawing/2014/main" id="{9751C88D-6B1D-4AE0-AEAA-FB2197E47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874A29-E754-4A37-A32B-70B3BFFD5C6B}"/>
              </a:ext>
            </a:extLst>
          </p:cNvPr>
          <p:cNvSpPr>
            <a:spLocks noGrp="1"/>
          </p:cNvSpPr>
          <p:nvPr>
            <p:ph type="sldNum" sz="quarter" idx="12"/>
          </p:nvPr>
        </p:nvSpPr>
        <p:spPr/>
        <p:txBody>
          <a:bodyPr/>
          <a:lstStyle/>
          <a:p>
            <a:fld id="{B1424553-BD49-45CD-BF34-2803D96B21D3}" type="slidenum">
              <a:rPr lang="en-IN" smtClean="0"/>
              <a:t>‹#›</a:t>
            </a:fld>
            <a:endParaRPr lang="en-IN"/>
          </a:p>
        </p:txBody>
      </p:sp>
    </p:spTree>
    <p:extLst>
      <p:ext uri="{BB962C8B-B14F-4D97-AF65-F5344CB8AC3E}">
        <p14:creationId xmlns:p14="http://schemas.microsoft.com/office/powerpoint/2010/main" val="413959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3A1140-AA62-402E-916C-77162D9EA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A367A-6051-4B26-AE3A-BB8D2CD4D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155D7-70C5-4A1D-B4ED-AE27EC561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2E9FA-9987-465F-9402-8B673F9FEEB4}" type="datetimeFigureOut">
              <a:rPr lang="en-IN" smtClean="0"/>
              <a:t>19-10-2023</a:t>
            </a:fld>
            <a:endParaRPr lang="en-IN"/>
          </a:p>
        </p:txBody>
      </p:sp>
      <p:sp>
        <p:nvSpPr>
          <p:cNvPr id="5" name="Footer Placeholder 4">
            <a:extLst>
              <a:ext uri="{FF2B5EF4-FFF2-40B4-BE49-F238E27FC236}">
                <a16:creationId xmlns:a16="http://schemas.microsoft.com/office/drawing/2014/main" id="{FE8F19E7-3C3A-48E7-8CB4-AC7604C9C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2EE6AA-EF85-4CC7-9E55-67DFF5FAF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553-BD49-45CD-BF34-2803D96B21D3}" type="slidenum">
              <a:rPr lang="en-IN" smtClean="0"/>
              <a:t>‹#›</a:t>
            </a:fld>
            <a:endParaRPr lang="en-IN"/>
          </a:p>
        </p:txBody>
      </p:sp>
    </p:spTree>
    <p:extLst>
      <p:ext uri="{BB962C8B-B14F-4D97-AF65-F5344CB8AC3E}">
        <p14:creationId xmlns:p14="http://schemas.microsoft.com/office/powerpoint/2010/main" val="382206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C1CB-CF6C-427D-B115-6F7EA7380EE7}"/>
              </a:ext>
            </a:extLst>
          </p:cNvPr>
          <p:cNvSpPr>
            <a:spLocks noGrp="1"/>
          </p:cNvSpPr>
          <p:nvPr>
            <p:ph type="title"/>
          </p:nvPr>
        </p:nvSpPr>
        <p:spPr>
          <a:xfrm>
            <a:off x="838200" y="365125"/>
            <a:ext cx="10515600" cy="1103457"/>
          </a:xfrm>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1042CE69-560F-4719-A9EA-2109B9621578}"/>
              </a:ext>
            </a:extLst>
          </p:cNvPr>
          <p:cNvSpPr>
            <a:spLocks noGrp="1"/>
          </p:cNvSpPr>
          <p:nvPr>
            <p:ph idx="1"/>
          </p:nvPr>
        </p:nvSpPr>
        <p:spPr>
          <a:xfrm>
            <a:off x="838200" y="1468582"/>
            <a:ext cx="10515600" cy="4708381"/>
          </a:xfrm>
        </p:spPr>
        <p:txBody>
          <a:bodyPr>
            <a:normAutofit fontScale="92500" lnSpcReduction="10000"/>
          </a:bodyPr>
          <a:lstStyle/>
          <a:p>
            <a:pPr algn="just"/>
            <a:r>
              <a:rPr lang="en-US" dirty="0"/>
              <a:t>Welcome to the module on Performing ROI Analysis and Creating an Automation Design. Let us begin by looking at the example of technology firm, Logix. It's finance department has to send financial data such as salary details to other departments on time, whether or not to automate this time consuming process is an important decision for Logix. Business decisions such as this are made after considering a lot of factors. </a:t>
            </a:r>
          </a:p>
          <a:p>
            <a:pPr algn="just"/>
            <a:r>
              <a:rPr lang="en-US" dirty="0"/>
              <a:t>When it comes to automation it cannot be implemented straight away either. Logix will have to weigh in all the possible scenarios that might arise due to its implementation and then decide accordingly. More specifically the company needs to compare the benefits of automating the process versus the costs involved in doing so. In such instances, return on investment or ROI analysis is performed. It is done right after the complexity assessment is completed. </a:t>
            </a:r>
            <a:endParaRPr lang="en-IN" dirty="0"/>
          </a:p>
        </p:txBody>
      </p:sp>
    </p:spTree>
    <p:extLst>
      <p:ext uri="{BB962C8B-B14F-4D97-AF65-F5344CB8AC3E}">
        <p14:creationId xmlns:p14="http://schemas.microsoft.com/office/powerpoint/2010/main" val="182470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5232-1C2E-45DB-ABF4-4E09964E48BA}"/>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80D54F16-8DF4-47D8-A956-B89824A6CB1E}"/>
              </a:ext>
            </a:extLst>
          </p:cNvPr>
          <p:cNvSpPr>
            <a:spLocks noGrp="1"/>
          </p:cNvSpPr>
          <p:nvPr>
            <p:ph idx="1"/>
          </p:nvPr>
        </p:nvSpPr>
        <p:spPr>
          <a:xfrm>
            <a:off x="838200" y="1298714"/>
            <a:ext cx="10515600" cy="4878250"/>
          </a:xfrm>
        </p:spPr>
        <p:txBody>
          <a:bodyPr>
            <a:normAutofit fontScale="85000" lnSpcReduction="20000"/>
          </a:bodyPr>
          <a:lstStyle/>
          <a:p>
            <a:pPr algn="just"/>
            <a:r>
              <a:rPr lang="en-US" dirty="0"/>
              <a:t>To calculate these savings you need information about specific </a:t>
            </a:r>
            <a:r>
              <a:rPr lang="en-US" dirty="0">
                <a:highlight>
                  <a:srgbClr val="FFFF00"/>
                </a:highlight>
              </a:rPr>
              <a:t>cost savings</a:t>
            </a:r>
            <a:r>
              <a:rPr lang="en-US" dirty="0"/>
              <a:t> due to </a:t>
            </a:r>
            <a:r>
              <a:rPr lang="en-US" dirty="0">
                <a:highlight>
                  <a:srgbClr val="FFFF00"/>
                </a:highlight>
              </a:rPr>
              <a:t>limited customer attrition</a:t>
            </a:r>
            <a:r>
              <a:rPr lang="en-US" dirty="0"/>
              <a:t>, </a:t>
            </a:r>
            <a:r>
              <a:rPr lang="en-US" dirty="0">
                <a:highlight>
                  <a:srgbClr val="FFFF00"/>
                </a:highlight>
              </a:rPr>
              <a:t>decrease in Lost sales</a:t>
            </a:r>
            <a:r>
              <a:rPr lang="en-US" dirty="0"/>
              <a:t> and </a:t>
            </a:r>
            <a:r>
              <a:rPr lang="en-US" dirty="0">
                <a:highlight>
                  <a:srgbClr val="FFFF00"/>
                </a:highlight>
              </a:rPr>
              <a:t>improved customer satisfaction</a:t>
            </a:r>
            <a:r>
              <a:rPr lang="en-US" dirty="0"/>
              <a:t>, and service. Finally, on applying automation the overall process is improved and you waste fewer resources on the process. To calculate these savings, you need information about specific cost savings due to improved internal reputation. </a:t>
            </a:r>
          </a:p>
          <a:p>
            <a:pPr algn="just"/>
            <a:r>
              <a:rPr lang="en-US" dirty="0"/>
              <a:t>Six Sigma waste reduction goals and process improvement, and documentation of processes. After calculating the savings, you need to factor in the costs involved in implementing the automation. These include costs pertaining to setting up and </a:t>
            </a:r>
            <a:r>
              <a:rPr lang="en-US" dirty="0">
                <a:highlight>
                  <a:srgbClr val="FFFF00"/>
                </a:highlight>
              </a:rPr>
              <a:t>maintaining of Automation Anywhere</a:t>
            </a:r>
            <a:r>
              <a:rPr lang="en-US" dirty="0"/>
              <a:t> or AAE software, as well as </a:t>
            </a:r>
            <a:r>
              <a:rPr lang="en-US" dirty="0">
                <a:highlight>
                  <a:srgbClr val="FFFF00"/>
                </a:highlight>
              </a:rPr>
              <a:t>training employees on automation technology</a:t>
            </a:r>
            <a:r>
              <a:rPr lang="en-US" dirty="0"/>
              <a:t>. </a:t>
            </a:r>
          </a:p>
          <a:p>
            <a:pPr algn="just"/>
            <a:r>
              <a:rPr lang="en-US" dirty="0"/>
              <a:t>On adding up the costs in all these categories, you get the total software and training cost. Let us explore these categories in detail. The first category is the cost of AAE software. This includes the </a:t>
            </a:r>
            <a:r>
              <a:rPr lang="en-US" dirty="0">
                <a:highlight>
                  <a:srgbClr val="FFFF00"/>
                </a:highlight>
              </a:rPr>
              <a:t>cost of installing, deploying and maintaining</a:t>
            </a:r>
            <a:r>
              <a:rPr lang="en-US" dirty="0"/>
              <a:t> AAE </a:t>
            </a:r>
            <a:r>
              <a:rPr lang="en-US" dirty="0">
                <a:highlight>
                  <a:srgbClr val="FFFF00"/>
                </a:highlight>
              </a:rPr>
              <a:t>software</a:t>
            </a:r>
            <a:r>
              <a:rPr lang="en-US" dirty="0"/>
              <a:t> including Automation Anywhere Enterprise platform, additional AAE control rooms.</a:t>
            </a:r>
            <a:endParaRPr lang="en-IN" dirty="0"/>
          </a:p>
        </p:txBody>
      </p:sp>
    </p:spTree>
    <p:extLst>
      <p:ext uri="{BB962C8B-B14F-4D97-AF65-F5344CB8AC3E}">
        <p14:creationId xmlns:p14="http://schemas.microsoft.com/office/powerpoint/2010/main" val="365804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1C6B-328D-4579-8ECE-029AD7A2270A}"/>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9577A859-82ED-4300-B389-D83C792782D7}"/>
              </a:ext>
            </a:extLst>
          </p:cNvPr>
          <p:cNvSpPr>
            <a:spLocks noGrp="1"/>
          </p:cNvSpPr>
          <p:nvPr>
            <p:ph idx="1"/>
          </p:nvPr>
        </p:nvSpPr>
        <p:spPr>
          <a:xfrm>
            <a:off x="838200" y="1550504"/>
            <a:ext cx="10515600" cy="4626459"/>
          </a:xfrm>
        </p:spPr>
        <p:txBody>
          <a:bodyPr>
            <a:normAutofit/>
          </a:bodyPr>
          <a:lstStyle/>
          <a:p>
            <a:pPr algn="just"/>
            <a:r>
              <a:rPr lang="en-US" dirty="0"/>
              <a:t>Additional AAE development clients or bot creators, and additional AAE runtime clients or bot runners. Finally there is the </a:t>
            </a:r>
            <a:r>
              <a:rPr lang="en-US" dirty="0">
                <a:highlight>
                  <a:srgbClr val="FFFF00"/>
                </a:highlight>
              </a:rPr>
              <a:t>cost of training employees</a:t>
            </a:r>
            <a:r>
              <a:rPr lang="en-US" dirty="0"/>
              <a:t> so that they can utilize AAE software effectively for automating tasks.</a:t>
            </a:r>
          </a:p>
          <a:p>
            <a:pPr algn="just"/>
            <a:r>
              <a:rPr lang="en-US" dirty="0"/>
              <a:t>ROI is a measure of total profits after accounting for all the costs. By deducting total costs from total savings in a given period, you can determine the ROI for automation in that period. Soft savings are associated with business agility.</a:t>
            </a:r>
          </a:p>
          <a:p>
            <a:pPr algn="just"/>
            <a:r>
              <a:rPr lang="en-US" dirty="0"/>
              <a:t>So that's how ROI analysis helps organizations like Logix, to compare the benefits of automating a process versus the costs involved in doing so.</a:t>
            </a:r>
            <a:endParaRPr lang="en-IN" dirty="0"/>
          </a:p>
        </p:txBody>
      </p:sp>
    </p:spTree>
    <p:extLst>
      <p:ext uri="{BB962C8B-B14F-4D97-AF65-F5344CB8AC3E}">
        <p14:creationId xmlns:p14="http://schemas.microsoft.com/office/powerpoint/2010/main" val="216206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B4CD-B90C-49A0-8F9D-9F7B74663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E17D2A-4820-4804-A00F-1AD57436B42A}"/>
              </a:ext>
            </a:extLst>
          </p:cNvPr>
          <p:cNvSpPr>
            <a:spLocks noGrp="1"/>
          </p:cNvSpPr>
          <p:nvPr>
            <p:ph idx="1"/>
          </p:nvPr>
        </p:nvSpPr>
        <p:spPr/>
        <p:txBody>
          <a:bodyPr>
            <a:normAutofit fontScale="92500" lnSpcReduction="20000"/>
          </a:bodyPr>
          <a:lstStyle/>
          <a:p>
            <a:pPr algn="just"/>
            <a:r>
              <a:rPr lang="en-US" dirty="0"/>
              <a:t>Welcome to the AAE return on investment or ROI calculator. ROI analysis is performed using the </a:t>
            </a:r>
            <a:r>
              <a:rPr lang="en-US" dirty="0">
                <a:highlight>
                  <a:srgbClr val="FFFF00"/>
                </a:highlight>
              </a:rPr>
              <a:t>ROI calculator spreadsheet</a:t>
            </a:r>
            <a:r>
              <a:rPr lang="en-US" dirty="0"/>
              <a:t>. Let's see how </a:t>
            </a:r>
            <a:r>
              <a:rPr lang="en-US" dirty="0" err="1"/>
              <a:t>logix</a:t>
            </a:r>
            <a:r>
              <a:rPr lang="en-US" dirty="0"/>
              <a:t> uses this calculator to estimate the overall profits it will earn due to automation. Let us explore the ROI calculator. The </a:t>
            </a:r>
            <a:r>
              <a:rPr lang="en-US" dirty="0">
                <a:highlight>
                  <a:srgbClr val="FFFF00"/>
                </a:highlight>
              </a:rPr>
              <a:t>ROI calculator is an Excel file containing two sheets: ROI details and ROI summary</a:t>
            </a:r>
            <a:r>
              <a:rPr lang="en-US" dirty="0"/>
              <a:t>.</a:t>
            </a:r>
          </a:p>
          <a:p>
            <a:pPr algn="just"/>
            <a:r>
              <a:rPr lang="en-US" dirty="0"/>
              <a:t> For calculating the net savings due to automation and performing an ROI analysis, you will need to use the ROI details sheet. In this sheet, you will be entering </a:t>
            </a:r>
            <a:r>
              <a:rPr lang="en-US" dirty="0">
                <a:highlight>
                  <a:srgbClr val="FFFF00"/>
                </a:highlight>
              </a:rPr>
              <a:t>numerical data regarding costs and savings related to automation</a:t>
            </a:r>
            <a:r>
              <a:rPr lang="en-US" dirty="0"/>
              <a:t>. The sheet includes the different costs and savings categories that we discussed earlier. </a:t>
            </a:r>
          </a:p>
          <a:p>
            <a:pPr algn="just"/>
            <a:r>
              <a:rPr lang="en-US" dirty="0"/>
              <a:t>Enter the relevant information for each category like </a:t>
            </a:r>
            <a:r>
              <a:rPr lang="en-US" dirty="0">
                <a:highlight>
                  <a:srgbClr val="FFFF00"/>
                </a:highlight>
              </a:rPr>
              <a:t>manual hours saved</a:t>
            </a:r>
            <a:r>
              <a:rPr lang="en-US" dirty="0"/>
              <a:t>, </a:t>
            </a:r>
            <a:r>
              <a:rPr lang="en-US" dirty="0">
                <a:highlight>
                  <a:srgbClr val="FFFF00"/>
                </a:highlight>
              </a:rPr>
              <a:t>improved quality through error reduction</a:t>
            </a:r>
            <a:r>
              <a:rPr lang="en-US" dirty="0"/>
              <a:t>, </a:t>
            </a:r>
            <a:r>
              <a:rPr lang="en-US" dirty="0">
                <a:highlight>
                  <a:srgbClr val="FFFF00"/>
                </a:highlight>
              </a:rPr>
              <a:t>productivity gain</a:t>
            </a:r>
            <a:r>
              <a:rPr lang="en-US" dirty="0"/>
              <a:t>, </a:t>
            </a:r>
            <a:r>
              <a:rPr lang="en-US" dirty="0">
                <a:highlight>
                  <a:srgbClr val="FFFF00"/>
                </a:highlight>
              </a:rPr>
              <a:t>business agility</a:t>
            </a:r>
            <a:r>
              <a:rPr lang="en-US" dirty="0"/>
              <a:t>, </a:t>
            </a:r>
            <a:r>
              <a:rPr lang="en-US" dirty="0">
                <a:highlight>
                  <a:srgbClr val="FFFF00"/>
                </a:highlight>
              </a:rPr>
              <a:t>customer satisfaction </a:t>
            </a:r>
            <a:r>
              <a:rPr lang="en-US" dirty="0"/>
              <a:t>and brand improvement, regulatory compliance and data governance, and cost of solution. </a:t>
            </a:r>
            <a:endParaRPr lang="en-IN" dirty="0"/>
          </a:p>
        </p:txBody>
      </p:sp>
    </p:spTree>
    <p:extLst>
      <p:ext uri="{BB962C8B-B14F-4D97-AF65-F5344CB8AC3E}">
        <p14:creationId xmlns:p14="http://schemas.microsoft.com/office/powerpoint/2010/main" val="253593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02BF-3D7F-4480-9A0D-976938D86654}"/>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6A5F6534-2A3E-487F-8D92-918659EFE9ED}"/>
              </a:ext>
            </a:extLst>
          </p:cNvPr>
          <p:cNvSpPr>
            <a:spLocks noGrp="1"/>
          </p:cNvSpPr>
          <p:nvPr>
            <p:ph idx="1"/>
          </p:nvPr>
        </p:nvSpPr>
        <p:spPr/>
        <p:txBody>
          <a:bodyPr/>
          <a:lstStyle/>
          <a:p>
            <a:pPr algn="just"/>
            <a:r>
              <a:rPr lang="en-US" dirty="0"/>
              <a:t>Thus, you will get the </a:t>
            </a:r>
            <a:r>
              <a:rPr lang="en-US" dirty="0">
                <a:highlight>
                  <a:srgbClr val="FFFF00"/>
                </a:highlight>
              </a:rPr>
              <a:t>data on the saving for each of the categories</a:t>
            </a:r>
            <a:r>
              <a:rPr lang="en-US" dirty="0"/>
              <a:t>. After you have calculated the savings and cost, the total savings summary section will display the gross value of all savings, and the net savings is derived by subtracting automation costs from total savings. </a:t>
            </a:r>
          </a:p>
          <a:p>
            <a:pPr algn="just"/>
            <a:r>
              <a:rPr lang="en-US" dirty="0"/>
              <a:t>The share of each category in the total savings is visible in the pie chart named savings by category. Similarly, the </a:t>
            </a:r>
            <a:r>
              <a:rPr lang="en-US" dirty="0">
                <a:highlight>
                  <a:srgbClr val="FFFF00"/>
                </a:highlight>
              </a:rPr>
              <a:t>ROI summary sheet</a:t>
            </a:r>
            <a:r>
              <a:rPr lang="en-US" dirty="0"/>
              <a:t> presents a </a:t>
            </a:r>
            <a:r>
              <a:rPr lang="en-US" dirty="0">
                <a:highlight>
                  <a:srgbClr val="FFFF00"/>
                </a:highlight>
              </a:rPr>
              <a:t>comprehensive textual and graphical report</a:t>
            </a:r>
            <a:r>
              <a:rPr lang="en-US" dirty="0"/>
              <a:t> of different business value parameters such as the ROI and profit percentages involved in automation.</a:t>
            </a:r>
            <a:endParaRPr lang="en-IN" dirty="0"/>
          </a:p>
        </p:txBody>
      </p:sp>
    </p:spTree>
    <p:extLst>
      <p:ext uri="{BB962C8B-B14F-4D97-AF65-F5344CB8AC3E}">
        <p14:creationId xmlns:p14="http://schemas.microsoft.com/office/powerpoint/2010/main" val="387017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B512-8DD5-44A9-9402-993B007C4048}"/>
              </a:ext>
            </a:extLst>
          </p:cNvPr>
          <p:cNvSpPr>
            <a:spLocks noGrp="1"/>
          </p:cNvSpPr>
          <p:nvPr>
            <p:ph type="title"/>
          </p:nvPr>
        </p:nvSpPr>
        <p:spPr/>
        <p:txBody>
          <a:bodyPr/>
          <a:lstStyle/>
          <a:p>
            <a:pPr algn="ctr"/>
            <a:r>
              <a:rPr lang="en-US" dirty="0"/>
              <a:t>Creating a Automation Design</a:t>
            </a:r>
            <a:endParaRPr lang="en-IN" dirty="0"/>
          </a:p>
        </p:txBody>
      </p:sp>
      <p:pic>
        <p:nvPicPr>
          <p:cNvPr id="5" name="Content Placeholder 4">
            <a:extLst>
              <a:ext uri="{FF2B5EF4-FFF2-40B4-BE49-F238E27FC236}">
                <a16:creationId xmlns:a16="http://schemas.microsoft.com/office/drawing/2014/main" id="{8D6BBD0E-35A0-4649-B281-FF77CEF7F63F}"/>
              </a:ext>
            </a:extLst>
          </p:cNvPr>
          <p:cNvPicPr>
            <a:picLocks noGrp="1" noChangeAspect="1"/>
          </p:cNvPicPr>
          <p:nvPr>
            <p:ph idx="1"/>
          </p:nvPr>
        </p:nvPicPr>
        <p:blipFill>
          <a:blip r:embed="rId2"/>
          <a:stretch>
            <a:fillRect/>
          </a:stretch>
        </p:blipFill>
        <p:spPr>
          <a:xfrm>
            <a:off x="838200" y="1457739"/>
            <a:ext cx="9856304" cy="4719224"/>
          </a:xfrm>
        </p:spPr>
      </p:pic>
    </p:spTree>
    <p:extLst>
      <p:ext uri="{BB962C8B-B14F-4D97-AF65-F5344CB8AC3E}">
        <p14:creationId xmlns:p14="http://schemas.microsoft.com/office/powerpoint/2010/main" val="69016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8D15-3218-406F-AB64-603CE77DC0A4}"/>
              </a:ext>
            </a:extLst>
          </p:cNvPr>
          <p:cNvSpPr>
            <a:spLocks noGrp="1"/>
          </p:cNvSpPr>
          <p:nvPr>
            <p:ph type="title"/>
          </p:nvPr>
        </p:nvSpPr>
        <p:spPr/>
        <p:txBody>
          <a:bodyPr/>
          <a:lstStyle/>
          <a:p>
            <a:pPr algn="ctr"/>
            <a:r>
              <a:rPr lang="en-US" dirty="0"/>
              <a:t>Performing Process Steps</a:t>
            </a:r>
            <a:endParaRPr lang="en-IN" dirty="0"/>
          </a:p>
        </p:txBody>
      </p:sp>
      <p:sp>
        <p:nvSpPr>
          <p:cNvPr id="3" name="Content Placeholder 2">
            <a:extLst>
              <a:ext uri="{FF2B5EF4-FFF2-40B4-BE49-F238E27FC236}">
                <a16:creationId xmlns:a16="http://schemas.microsoft.com/office/drawing/2014/main" id="{7EE0F691-CA0A-4D93-8DA3-28AD6DF65720}"/>
              </a:ext>
            </a:extLst>
          </p:cNvPr>
          <p:cNvSpPr>
            <a:spLocks noGrp="1"/>
          </p:cNvSpPr>
          <p:nvPr>
            <p:ph idx="1"/>
          </p:nvPr>
        </p:nvSpPr>
        <p:spPr>
          <a:xfrm>
            <a:off x="838200" y="1510748"/>
            <a:ext cx="10515600" cy="4982127"/>
          </a:xfrm>
        </p:spPr>
        <p:txBody>
          <a:bodyPr>
            <a:normAutofit fontScale="77500" lnSpcReduction="20000"/>
          </a:bodyPr>
          <a:lstStyle/>
          <a:p>
            <a:pPr algn="just"/>
            <a:r>
              <a:rPr lang="en-US" dirty="0"/>
              <a:t>Logix's finance department is implementing the 10-step automation design process to collate preliminary information for automating their task related to salary handling. Let's see how they are going about this. </a:t>
            </a:r>
          </a:p>
          <a:p>
            <a:pPr algn="just"/>
            <a:r>
              <a:rPr lang="en-US" dirty="0"/>
              <a:t>The 10-step process has been created to help you in a simplified and orderly manner initiate the designing of the process to be automated. Let's find out about each of these steps, one by one. </a:t>
            </a:r>
          </a:p>
          <a:p>
            <a:pPr algn="just"/>
            <a:r>
              <a:rPr lang="en-US" dirty="0"/>
              <a:t>Step 1 is </a:t>
            </a:r>
            <a:r>
              <a:rPr lang="en-US" dirty="0">
                <a:highlight>
                  <a:srgbClr val="FFFF00"/>
                </a:highlight>
              </a:rPr>
              <a:t>installing the required software for automation</a:t>
            </a:r>
            <a:r>
              <a:rPr lang="en-US" dirty="0"/>
              <a:t>. You must install all the necessary components of Automation Anywhere Enterprise, or AAE on all systems where the process will execute. Also, ensure that you provide necessary system permissions to the application, so that the automation execution can be completed unhampered. </a:t>
            </a:r>
          </a:p>
          <a:p>
            <a:pPr algn="just"/>
            <a:r>
              <a:rPr lang="en-US" dirty="0"/>
              <a:t>Step 2 is </a:t>
            </a:r>
            <a:r>
              <a:rPr lang="en-US" dirty="0">
                <a:highlight>
                  <a:srgbClr val="FFFF00"/>
                </a:highlight>
              </a:rPr>
              <a:t>defining the start point for automation</a:t>
            </a:r>
            <a:r>
              <a:rPr lang="en-US" dirty="0"/>
              <a:t>. You need to establish starting factors like interfaces, unique identifiers, and other information related to the fields that you're extracting from and/or inputting to. </a:t>
            </a:r>
          </a:p>
          <a:p>
            <a:pPr algn="just"/>
            <a:r>
              <a:rPr lang="en-US" dirty="0"/>
              <a:t>Step 3 is about </a:t>
            </a:r>
            <a:r>
              <a:rPr lang="en-US" dirty="0">
                <a:highlight>
                  <a:srgbClr val="FFFF00"/>
                </a:highlight>
              </a:rPr>
              <a:t>defining customer experience</a:t>
            </a:r>
            <a:r>
              <a:rPr lang="en-US" dirty="0"/>
              <a:t>. You can usually determine this by outlining the end goal output details, such as who, what, and how's about the output customers training requirements, and the related modifications or improvements that may be required.</a:t>
            </a:r>
            <a:endParaRPr lang="en-IN" dirty="0"/>
          </a:p>
        </p:txBody>
      </p:sp>
    </p:spTree>
    <p:extLst>
      <p:ext uri="{BB962C8B-B14F-4D97-AF65-F5344CB8AC3E}">
        <p14:creationId xmlns:p14="http://schemas.microsoft.com/office/powerpoint/2010/main" val="208198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E017-5E3E-43B5-9E3D-C556AAE11B9A}"/>
              </a:ext>
            </a:extLst>
          </p:cNvPr>
          <p:cNvSpPr>
            <a:spLocks noGrp="1"/>
          </p:cNvSpPr>
          <p:nvPr>
            <p:ph type="title"/>
          </p:nvPr>
        </p:nvSpPr>
        <p:spPr>
          <a:xfrm>
            <a:off x="838200" y="365125"/>
            <a:ext cx="10515600" cy="1158875"/>
          </a:xfrm>
        </p:spPr>
        <p:txBody>
          <a:bodyPr/>
          <a:lstStyle/>
          <a:p>
            <a:pPr algn="ctr"/>
            <a:r>
              <a:rPr lang="en-US" dirty="0"/>
              <a:t>Performing Process Steps</a:t>
            </a:r>
            <a:endParaRPr lang="en-IN" dirty="0"/>
          </a:p>
        </p:txBody>
      </p:sp>
      <p:sp>
        <p:nvSpPr>
          <p:cNvPr id="3" name="Content Placeholder 2">
            <a:extLst>
              <a:ext uri="{FF2B5EF4-FFF2-40B4-BE49-F238E27FC236}">
                <a16:creationId xmlns:a16="http://schemas.microsoft.com/office/drawing/2014/main" id="{679FC8BD-4ECF-4C6D-A9DF-0CDC49981FD3}"/>
              </a:ext>
            </a:extLst>
          </p:cNvPr>
          <p:cNvSpPr>
            <a:spLocks noGrp="1"/>
          </p:cNvSpPr>
          <p:nvPr>
            <p:ph idx="1"/>
          </p:nvPr>
        </p:nvSpPr>
        <p:spPr>
          <a:xfrm>
            <a:off x="838200" y="1524000"/>
            <a:ext cx="10515600" cy="4968875"/>
          </a:xfrm>
        </p:spPr>
        <p:txBody>
          <a:bodyPr>
            <a:normAutofit fontScale="70000" lnSpcReduction="20000"/>
          </a:bodyPr>
          <a:lstStyle/>
          <a:p>
            <a:r>
              <a:rPr lang="en-US" dirty="0"/>
              <a:t>Step 4 is creating </a:t>
            </a:r>
            <a:r>
              <a:rPr lang="en-US" dirty="0">
                <a:highlight>
                  <a:srgbClr val="FFFF00"/>
                </a:highlight>
              </a:rPr>
              <a:t>hands-on design</a:t>
            </a:r>
            <a:r>
              <a:rPr lang="en-US" dirty="0"/>
              <a:t>. You need to predict </a:t>
            </a:r>
            <a:r>
              <a:rPr lang="en-US" dirty="0">
                <a:highlight>
                  <a:srgbClr val="FFFF00"/>
                </a:highlight>
              </a:rPr>
              <a:t>potential problems and scenarios that might come up in automation</a:t>
            </a:r>
            <a:r>
              <a:rPr lang="en-US" dirty="0"/>
              <a:t>, and also </a:t>
            </a:r>
            <a:r>
              <a:rPr lang="en-US" dirty="0">
                <a:highlight>
                  <a:srgbClr val="FFFF00"/>
                </a:highlight>
              </a:rPr>
              <a:t>identify their solutions</a:t>
            </a:r>
            <a:r>
              <a:rPr lang="en-US" dirty="0"/>
              <a:t>. </a:t>
            </a:r>
          </a:p>
          <a:p>
            <a:r>
              <a:rPr lang="en-US" dirty="0"/>
              <a:t>Step 5 is </a:t>
            </a:r>
            <a:r>
              <a:rPr lang="en-US" dirty="0">
                <a:highlight>
                  <a:srgbClr val="FFFF00"/>
                </a:highlight>
              </a:rPr>
              <a:t>managing logs</a:t>
            </a:r>
            <a:r>
              <a:rPr lang="en-US" dirty="0"/>
              <a:t>. Here, you need to figure out ways to smartly handled the huge amount of corresponding data generated during the automation process. For this, note down </a:t>
            </a:r>
            <a:r>
              <a:rPr lang="en-US" dirty="0">
                <a:highlight>
                  <a:srgbClr val="FFFF00"/>
                </a:highlight>
              </a:rPr>
              <a:t>information related to events, error logs, and their reviewers</a:t>
            </a:r>
            <a:r>
              <a:rPr lang="en-US" dirty="0"/>
              <a:t>. </a:t>
            </a:r>
          </a:p>
          <a:p>
            <a:r>
              <a:rPr lang="en-US" dirty="0"/>
              <a:t>Step 6 is determining monitoring plan. Here, you need to define and distribute monitoring duties. Note down ways of handling situations related to continuation of the automation, interruption, restart, </a:t>
            </a:r>
            <a:r>
              <a:rPr lang="en-US" dirty="0">
                <a:highlight>
                  <a:srgbClr val="FFFF00"/>
                </a:highlight>
              </a:rPr>
              <a:t>error notification</a:t>
            </a:r>
            <a:r>
              <a:rPr lang="en-US" dirty="0"/>
              <a:t>, and output handling.</a:t>
            </a:r>
          </a:p>
          <a:p>
            <a:r>
              <a:rPr lang="en-US" dirty="0"/>
              <a:t> Step 7 is </a:t>
            </a:r>
            <a:r>
              <a:rPr lang="en-US" dirty="0">
                <a:highlight>
                  <a:srgbClr val="FFFF00"/>
                </a:highlight>
              </a:rPr>
              <a:t>defining modules.</a:t>
            </a:r>
            <a:r>
              <a:rPr lang="en-US" dirty="0"/>
              <a:t> Here, you need to classify each automation unit in a process as sub-task modules, executable modules, and/or template modules, depending on how these modules are supposed to be executed. A sub-task module is a freestanding automation that can be executed via a run task within the main task, to complete a portion of the end-to-end process. An example of this module can be an automation related to logging onto customer relationship management or CRM or salesforce. On the other hand, an executable module is a freestanding automation that is meant to be executed once to perform a specific action, such as creating all folders necessary for task development. The third type of module, a template module, is a section of AAE commands and variables that can be copied and pasted into a task to speed up the development process, and to keep all tasks consistent. For example, defining task folders and associated variables for task development</a:t>
            </a:r>
            <a:endParaRPr lang="en-IN" dirty="0"/>
          </a:p>
        </p:txBody>
      </p:sp>
    </p:spTree>
    <p:extLst>
      <p:ext uri="{BB962C8B-B14F-4D97-AF65-F5344CB8AC3E}">
        <p14:creationId xmlns:p14="http://schemas.microsoft.com/office/powerpoint/2010/main" val="140272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7DF4-FBBF-4DFF-A393-491CF68CF7CB}"/>
              </a:ext>
            </a:extLst>
          </p:cNvPr>
          <p:cNvSpPr>
            <a:spLocks noGrp="1"/>
          </p:cNvSpPr>
          <p:nvPr>
            <p:ph type="title"/>
          </p:nvPr>
        </p:nvSpPr>
        <p:spPr/>
        <p:txBody>
          <a:bodyPr/>
          <a:lstStyle/>
          <a:p>
            <a:pPr algn="ctr"/>
            <a:r>
              <a:rPr lang="en-US" dirty="0"/>
              <a:t>Performing Process Steps</a:t>
            </a:r>
            <a:endParaRPr lang="en-IN" dirty="0"/>
          </a:p>
        </p:txBody>
      </p:sp>
      <p:sp>
        <p:nvSpPr>
          <p:cNvPr id="3" name="Content Placeholder 2">
            <a:extLst>
              <a:ext uri="{FF2B5EF4-FFF2-40B4-BE49-F238E27FC236}">
                <a16:creationId xmlns:a16="http://schemas.microsoft.com/office/drawing/2014/main" id="{70D42E5E-5D18-4008-BBA1-253C3B068BCD}"/>
              </a:ext>
            </a:extLst>
          </p:cNvPr>
          <p:cNvSpPr>
            <a:spLocks noGrp="1"/>
          </p:cNvSpPr>
          <p:nvPr>
            <p:ph idx="1"/>
          </p:nvPr>
        </p:nvSpPr>
        <p:spPr>
          <a:xfrm>
            <a:off x="838200" y="1524000"/>
            <a:ext cx="10515600" cy="4652963"/>
          </a:xfrm>
        </p:spPr>
        <p:txBody>
          <a:bodyPr>
            <a:normAutofit fontScale="77500" lnSpcReduction="20000"/>
          </a:bodyPr>
          <a:lstStyle/>
          <a:p>
            <a:pPr algn="just"/>
            <a:r>
              <a:rPr lang="en-US" dirty="0"/>
              <a:t>Step 8 is </a:t>
            </a:r>
            <a:r>
              <a:rPr lang="en-US" dirty="0">
                <a:highlight>
                  <a:srgbClr val="FFFF00"/>
                </a:highlight>
              </a:rPr>
              <a:t>utilizing modules defined in the previous step</a:t>
            </a:r>
            <a:r>
              <a:rPr lang="en-US" dirty="0"/>
              <a:t>. In this step, you need to execute and observe the modules to see how they work. While executing a sub-task module, note down list of non vital sections, identify their value, check re-usability of the standalone sub-task modules, if any, and also check for intermediate outputs. While executing an executable module, check if it is performing the specified action. While executing a template module, check if it is able to reduce efforts of the development process, while keeping all tasks consistent. </a:t>
            </a:r>
          </a:p>
          <a:p>
            <a:pPr algn="just"/>
            <a:r>
              <a:rPr lang="en-US" dirty="0"/>
              <a:t>Step 9 is </a:t>
            </a:r>
            <a:r>
              <a:rPr lang="en-US" dirty="0">
                <a:highlight>
                  <a:srgbClr val="FFFF00"/>
                </a:highlight>
              </a:rPr>
              <a:t>creating process workflow</a:t>
            </a:r>
            <a:r>
              <a:rPr lang="en-US" dirty="0"/>
              <a:t>. This step is all about determining and noting down the workflow, based on effectiveness, personnel, and stakeholders. </a:t>
            </a:r>
          </a:p>
          <a:p>
            <a:pPr algn="just"/>
            <a:r>
              <a:rPr lang="en-US" dirty="0"/>
              <a:t>Finally, the last step 10 is </a:t>
            </a:r>
            <a:r>
              <a:rPr lang="en-US" dirty="0">
                <a:highlight>
                  <a:srgbClr val="FFFF00"/>
                </a:highlight>
              </a:rPr>
              <a:t>preparing Infrastructure for deployment of automation</a:t>
            </a:r>
            <a:r>
              <a:rPr lang="en-US" dirty="0"/>
              <a:t>. For this, you need to assess and note down all the required infrastructural elements. You may contact the respective parties handling the infrastructure to obtain the required information. There you go. These 10 steps will pave your way for a robust automation design, and set you up for a promising and productive automation development. Next, you need to fill all the notes and observations you correlated while performing all these steps in the respective sections of the process design template.</a:t>
            </a:r>
            <a:endParaRPr lang="en-IN" dirty="0"/>
          </a:p>
        </p:txBody>
      </p:sp>
    </p:spTree>
    <p:extLst>
      <p:ext uri="{BB962C8B-B14F-4D97-AF65-F5344CB8AC3E}">
        <p14:creationId xmlns:p14="http://schemas.microsoft.com/office/powerpoint/2010/main" val="64769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6EB6-003C-46C1-AC17-9996680513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1A7325-64EF-43DC-84CA-B7579A511295}"/>
              </a:ext>
            </a:extLst>
          </p:cNvPr>
          <p:cNvSpPr>
            <a:spLocks noGrp="1"/>
          </p:cNvSpPr>
          <p:nvPr>
            <p:ph idx="1"/>
          </p:nvPr>
        </p:nvSpPr>
        <p:spPr/>
        <p:txBody>
          <a:bodyPr>
            <a:normAutofit lnSpcReduction="10000"/>
          </a:bodyPr>
          <a:lstStyle/>
          <a:p>
            <a:pPr algn="just"/>
            <a:r>
              <a:rPr lang="en-US" dirty="0"/>
              <a:t>Let us see why. ROI analysis is a measure of the returns derived from automation compared to the time and costs in implementing automation. It gives you an accurate estimate of overall profits you will earn due to automation and this helps you decide whether to pursue automation of any processes or not.</a:t>
            </a:r>
          </a:p>
          <a:p>
            <a:pPr algn="just"/>
            <a:r>
              <a:rPr lang="en-US" dirty="0"/>
              <a:t> ROI analysis is typically carried out when you are constructing a business case for implementing automation. For carrying out ROI analysis you need information pertaining to the possible impact of automation on your organization. </a:t>
            </a:r>
          </a:p>
          <a:p>
            <a:pPr algn="just"/>
            <a:r>
              <a:rPr lang="en-US" dirty="0"/>
              <a:t>You will also need to know the estimated cost of implementing the automation strategy. </a:t>
            </a:r>
            <a:endParaRPr lang="en-IN" dirty="0"/>
          </a:p>
        </p:txBody>
      </p:sp>
    </p:spTree>
    <p:extLst>
      <p:ext uri="{BB962C8B-B14F-4D97-AF65-F5344CB8AC3E}">
        <p14:creationId xmlns:p14="http://schemas.microsoft.com/office/powerpoint/2010/main" val="60044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8C08-53AE-45B3-9BD5-A54F2258E33C}"/>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3887E29F-4797-47A2-BD5C-11237D0AB0C4}"/>
              </a:ext>
            </a:extLst>
          </p:cNvPr>
          <p:cNvSpPr>
            <a:spLocks noGrp="1"/>
          </p:cNvSpPr>
          <p:nvPr>
            <p:ph idx="1"/>
          </p:nvPr>
        </p:nvSpPr>
        <p:spPr/>
        <p:txBody>
          <a:bodyPr>
            <a:normAutofit fontScale="92500" lnSpcReduction="10000"/>
          </a:bodyPr>
          <a:lstStyle/>
          <a:p>
            <a:pPr algn="just"/>
            <a:r>
              <a:rPr lang="en-US" dirty="0"/>
              <a:t>After collecting information related to these points you can utilize the ROI calculator to find out the expected ROI. Based on the results of the ROI and other analyses, you can decide upon automating or not automating any process or task. Once this analysis is over you will have completed all the required key checks and inquiries such as the ones listed here. With these insights, you are ready to start creating </a:t>
            </a:r>
            <a:r>
              <a:rPr lang="en-US" dirty="0">
                <a:highlight>
                  <a:srgbClr val="FFFF00"/>
                </a:highlight>
              </a:rPr>
              <a:t>automation design before the actual automation development</a:t>
            </a:r>
            <a:r>
              <a:rPr lang="en-US" dirty="0"/>
              <a:t>. At Logix after determining all the required parameters, the finance department of the company can create the automation design for the process to be automated. Automation built on an intelligent process design increases efficiency and helps develop </a:t>
            </a:r>
            <a:r>
              <a:rPr lang="en-US" dirty="0">
                <a:highlight>
                  <a:srgbClr val="FFFF00"/>
                </a:highlight>
              </a:rPr>
              <a:t>sustainable and scalable automation</a:t>
            </a:r>
            <a:r>
              <a:rPr lang="en-US" dirty="0"/>
              <a:t>. But is that why it is so very important to create an automation design before moving on to the RPA development phase of the project life-cycle?</a:t>
            </a:r>
            <a:endParaRPr lang="en-IN" dirty="0"/>
          </a:p>
        </p:txBody>
      </p:sp>
    </p:spTree>
    <p:extLst>
      <p:ext uri="{BB962C8B-B14F-4D97-AF65-F5344CB8AC3E}">
        <p14:creationId xmlns:p14="http://schemas.microsoft.com/office/powerpoint/2010/main" val="216596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1746-75BB-438F-BD66-78D03FE8309B}"/>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8C0AA7D8-EC3B-4DFE-99A0-9C2D8DC7598C}"/>
              </a:ext>
            </a:extLst>
          </p:cNvPr>
          <p:cNvSpPr>
            <a:spLocks noGrp="1"/>
          </p:cNvSpPr>
          <p:nvPr>
            <p:ph idx="1"/>
          </p:nvPr>
        </p:nvSpPr>
        <p:spPr/>
        <p:txBody>
          <a:bodyPr>
            <a:normAutofit fontScale="92500" lnSpcReduction="10000"/>
          </a:bodyPr>
          <a:lstStyle/>
          <a:p>
            <a:pPr algn="just"/>
            <a:r>
              <a:rPr lang="en-US" dirty="0"/>
              <a:t>Let's find out. For a robust automated process it's necessary to have </a:t>
            </a:r>
            <a:r>
              <a:rPr lang="en-US" dirty="0">
                <a:highlight>
                  <a:srgbClr val="FFFF00"/>
                </a:highlight>
              </a:rPr>
              <a:t>in place</a:t>
            </a:r>
            <a:r>
              <a:rPr lang="en-US" dirty="0"/>
              <a:t> </a:t>
            </a:r>
            <a:r>
              <a:rPr lang="en-US" dirty="0">
                <a:highlight>
                  <a:srgbClr val="FFFF00"/>
                </a:highlight>
              </a:rPr>
              <a:t>prerequisites</a:t>
            </a:r>
            <a:r>
              <a:rPr lang="en-US" dirty="0"/>
              <a:t>, </a:t>
            </a:r>
            <a:r>
              <a:rPr lang="en-US" dirty="0">
                <a:highlight>
                  <a:srgbClr val="FFFF00"/>
                </a:highlight>
              </a:rPr>
              <a:t>plans</a:t>
            </a:r>
            <a:r>
              <a:rPr lang="en-US" dirty="0"/>
              <a:t>, </a:t>
            </a:r>
            <a:r>
              <a:rPr lang="en-US" dirty="0">
                <a:highlight>
                  <a:srgbClr val="FFFF00"/>
                </a:highlight>
              </a:rPr>
              <a:t>workflows</a:t>
            </a:r>
            <a:r>
              <a:rPr lang="en-US" dirty="0"/>
              <a:t>, and </a:t>
            </a:r>
            <a:r>
              <a:rPr lang="en-US" dirty="0">
                <a:highlight>
                  <a:srgbClr val="FFFF00"/>
                </a:highlight>
              </a:rPr>
              <a:t>Infrastructure</a:t>
            </a:r>
            <a:r>
              <a:rPr lang="en-US" dirty="0"/>
              <a:t>. To determine all these in a simplified and an orderly manner, Logix has created a 10-step process framework. Additionally to be able to manage the entire subsequent RPA project life-cycle more efficiently, they have in place these recommended </a:t>
            </a:r>
            <a:r>
              <a:rPr lang="en-US" dirty="0">
                <a:highlight>
                  <a:srgbClr val="FFFF00"/>
                </a:highlight>
              </a:rPr>
              <a:t>RPA project documents and checklists</a:t>
            </a:r>
            <a:r>
              <a:rPr lang="en-US" dirty="0"/>
              <a:t>. </a:t>
            </a:r>
          </a:p>
          <a:p>
            <a:pPr algn="just"/>
            <a:r>
              <a:rPr lang="en-US" dirty="0"/>
              <a:t>All in all utilizing such a wholesome framework while creating the automation design gives you an informed method and an effective plan for automating any suitable process, not only this it will also help </a:t>
            </a:r>
            <a:r>
              <a:rPr lang="en-US" dirty="0">
                <a:highlight>
                  <a:srgbClr val="FFFF00"/>
                </a:highlight>
              </a:rPr>
              <a:t>reduce</a:t>
            </a:r>
            <a:r>
              <a:rPr lang="en-US" dirty="0"/>
              <a:t> the </a:t>
            </a:r>
            <a:r>
              <a:rPr lang="en-US" dirty="0">
                <a:highlight>
                  <a:srgbClr val="FFFF00"/>
                </a:highlight>
              </a:rPr>
              <a:t>time</a:t>
            </a:r>
            <a:r>
              <a:rPr lang="en-US" dirty="0"/>
              <a:t> normally </a:t>
            </a:r>
            <a:r>
              <a:rPr lang="en-US" dirty="0">
                <a:highlight>
                  <a:srgbClr val="FFFF00"/>
                </a:highlight>
              </a:rPr>
              <a:t>spent in documentation</a:t>
            </a:r>
            <a:r>
              <a:rPr lang="en-US" dirty="0"/>
              <a:t>, </a:t>
            </a:r>
            <a:r>
              <a:rPr lang="en-US" dirty="0">
                <a:highlight>
                  <a:srgbClr val="FFFF00"/>
                </a:highlight>
              </a:rPr>
              <a:t>reduce clerical errors</a:t>
            </a:r>
            <a:r>
              <a:rPr lang="en-US" dirty="0"/>
              <a:t>, and hold RPA team members accountable for their work, </a:t>
            </a:r>
            <a:r>
              <a:rPr lang="en-US" dirty="0">
                <a:highlight>
                  <a:srgbClr val="FFFF00"/>
                </a:highlight>
              </a:rPr>
              <a:t>increasing</a:t>
            </a:r>
            <a:r>
              <a:rPr lang="en-US" dirty="0"/>
              <a:t> the </a:t>
            </a:r>
            <a:r>
              <a:rPr lang="en-US" dirty="0">
                <a:highlight>
                  <a:srgbClr val="FFFF00"/>
                </a:highlight>
              </a:rPr>
              <a:t>productivity and efficiency </a:t>
            </a:r>
            <a:r>
              <a:rPr lang="en-US" dirty="0"/>
              <a:t>of the overall RPA project. </a:t>
            </a:r>
            <a:endParaRPr lang="en-IN" dirty="0"/>
          </a:p>
        </p:txBody>
      </p:sp>
    </p:spTree>
    <p:extLst>
      <p:ext uri="{BB962C8B-B14F-4D97-AF65-F5344CB8AC3E}">
        <p14:creationId xmlns:p14="http://schemas.microsoft.com/office/powerpoint/2010/main" val="278136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911-ED34-44B4-AD9B-01A12FC7CBC2}"/>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9C303489-50AF-44CC-B0C6-70AB1A3686ED}"/>
              </a:ext>
            </a:extLst>
          </p:cNvPr>
          <p:cNvSpPr>
            <a:spLocks noGrp="1"/>
          </p:cNvSpPr>
          <p:nvPr>
            <p:ph idx="1"/>
          </p:nvPr>
        </p:nvSpPr>
        <p:spPr>
          <a:xfrm>
            <a:off x="838200" y="1690688"/>
            <a:ext cx="10515600" cy="4486275"/>
          </a:xfrm>
        </p:spPr>
        <p:txBody>
          <a:bodyPr>
            <a:normAutofit fontScale="92500" lnSpcReduction="10000"/>
          </a:bodyPr>
          <a:lstStyle/>
          <a:p>
            <a:pPr algn="just"/>
            <a:r>
              <a:rPr lang="en-US" dirty="0"/>
              <a:t>That's why organizations like Logix invest in performing return on investment analysis and creating an automation design to determine if creating an automation design can help define everything needed for automation. </a:t>
            </a:r>
          </a:p>
          <a:p>
            <a:pPr algn="just"/>
            <a:r>
              <a:rPr lang="en-US" dirty="0"/>
              <a:t>This gives a positive kickoff to the subsequent RPA development and testing phase of the RPA project life-cycle. Let's now go ahead and delve deeper into how the ROI analysis is performed and also the procedure of each automation design activity that Logix's financial team is going to execute. </a:t>
            </a:r>
          </a:p>
          <a:p>
            <a:pPr algn="just"/>
            <a:r>
              <a:rPr lang="en-US" dirty="0"/>
              <a:t>By the end of this module you will be able to, describe the steps to </a:t>
            </a:r>
            <a:r>
              <a:rPr lang="en-US" dirty="0">
                <a:highlight>
                  <a:srgbClr val="FFFF00"/>
                </a:highlight>
              </a:rPr>
              <a:t>determine the savings and factor in the costs involved in implementing an automation</a:t>
            </a:r>
            <a:r>
              <a:rPr lang="en-US" dirty="0"/>
              <a:t>. </a:t>
            </a:r>
            <a:endParaRPr lang="en-IN" dirty="0"/>
          </a:p>
        </p:txBody>
      </p:sp>
    </p:spTree>
    <p:extLst>
      <p:ext uri="{BB962C8B-B14F-4D97-AF65-F5344CB8AC3E}">
        <p14:creationId xmlns:p14="http://schemas.microsoft.com/office/powerpoint/2010/main" val="111905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0759-7412-4145-832B-5D046515D84E}"/>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F226E226-A64B-424E-BD6F-16D50D750398}"/>
              </a:ext>
            </a:extLst>
          </p:cNvPr>
          <p:cNvSpPr>
            <a:spLocks noGrp="1"/>
          </p:cNvSpPr>
          <p:nvPr>
            <p:ph idx="1"/>
          </p:nvPr>
        </p:nvSpPr>
        <p:spPr>
          <a:xfrm>
            <a:off x="838200" y="1524000"/>
            <a:ext cx="10515600" cy="4652963"/>
          </a:xfrm>
        </p:spPr>
        <p:txBody>
          <a:bodyPr>
            <a:normAutofit fontScale="85000" lnSpcReduction="20000"/>
          </a:bodyPr>
          <a:lstStyle/>
          <a:p>
            <a:pPr algn="just"/>
            <a:r>
              <a:rPr lang="en-US" dirty="0"/>
              <a:t>Perform an ROI analysis for automation using the ROI calculator. Perform the 10-step process to determine preliminary information such as prerequisites, plans, workflows, and infrastructure. Enter the information collated from the 10-step process into the </a:t>
            </a:r>
            <a:r>
              <a:rPr lang="en-US" dirty="0">
                <a:highlight>
                  <a:srgbClr val="FFFF00"/>
                </a:highlight>
              </a:rPr>
              <a:t>process design document</a:t>
            </a:r>
            <a:r>
              <a:rPr lang="en-US" dirty="0"/>
              <a:t>. Define requirements for automation development in the requirement gathering document. </a:t>
            </a:r>
          </a:p>
          <a:p>
            <a:pPr algn="just"/>
            <a:r>
              <a:rPr lang="en-US" dirty="0"/>
              <a:t>Outline the deployment related inputs needed by the production team during deployment in the bot handover document. Maintain details related to RPA projects status throughout the project cycle in the solution design document. </a:t>
            </a:r>
          </a:p>
          <a:p>
            <a:pPr algn="just"/>
            <a:r>
              <a:rPr lang="en-US" dirty="0"/>
              <a:t>Provide the related tests scenarios to be used by the developers in the test case document. Implement best practice of utilizing checklist documents related to code review and deployment. </a:t>
            </a:r>
          </a:p>
          <a:p>
            <a:pPr algn="just"/>
            <a:r>
              <a:rPr lang="en-US" dirty="0"/>
              <a:t>Coming back to our example of the technology firm Logix, the finance department will first analyze the returns to be gained after investing in </a:t>
            </a:r>
            <a:r>
              <a:rPr lang="en-US" dirty="0">
                <a:highlight>
                  <a:srgbClr val="FFFF00"/>
                </a:highlight>
              </a:rPr>
              <a:t>automating the handling of salary slips</a:t>
            </a:r>
            <a:r>
              <a:rPr lang="en-US" dirty="0"/>
              <a:t> and create a suitable automation design to proceed.</a:t>
            </a:r>
            <a:endParaRPr lang="en-IN" dirty="0"/>
          </a:p>
        </p:txBody>
      </p:sp>
    </p:spTree>
    <p:extLst>
      <p:ext uri="{BB962C8B-B14F-4D97-AF65-F5344CB8AC3E}">
        <p14:creationId xmlns:p14="http://schemas.microsoft.com/office/powerpoint/2010/main" val="22901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BDF6-ED16-4CDA-B587-B7EEC3F38F0E}"/>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DCC157CB-2F10-484D-B731-EB099EA0E64B}"/>
              </a:ext>
            </a:extLst>
          </p:cNvPr>
          <p:cNvSpPr>
            <a:spLocks noGrp="1"/>
          </p:cNvSpPr>
          <p:nvPr>
            <p:ph idx="1"/>
          </p:nvPr>
        </p:nvSpPr>
        <p:spPr/>
        <p:txBody>
          <a:bodyPr>
            <a:normAutofit lnSpcReduction="10000"/>
          </a:bodyPr>
          <a:lstStyle/>
          <a:p>
            <a:pPr algn="just"/>
            <a:r>
              <a:rPr lang="en-US" dirty="0"/>
              <a:t>When calculating return on investment or ROI, or automation, you need to consider all the inputs pertaining to savings and costs. For example, at Logix, before the finance department decides to automate the salary slip handling process.</a:t>
            </a:r>
          </a:p>
          <a:p>
            <a:pPr algn="just"/>
            <a:r>
              <a:rPr lang="en-US" dirty="0"/>
              <a:t> It will consider all inputs that will affect the savings and cost of automation. Different categories of possible savings you need to consider in ROI analysis include </a:t>
            </a:r>
            <a:r>
              <a:rPr lang="en-US" dirty="0">
                <a:highlight>
                  <a:srgbClr val="FFFF00"/>
                </a:highlight>
              </a:rPr>
              <a:t>manual hours saved</a:t>
            </a:r>
            <a:r>
              <a:rPr lang="en-US" dirty="0"/>
              <a:t>, </a:t>
            </a:r>
            <a:r>
              <a:rPr lang="en-US" dirty="0">
                <a:highlight>
                  <a:srgbClr val="FFFF00"/>
                </a:highlight>
              </a:rPr>
              <a:t>quality improvement through error reduction</a:t>
            </a:r>
            <a:r>
              <a:rPr lang="en-US" dirty="0"/>
              <a:t>. </a:t>
            </a:r>
            <a:r>
              <a:rPr lang="en-US" dirty="0">
                <a:highlight>
                  <a:srgbClr val="FFFF00"/>
                </a:highlight>
              </a:rPr>
              <a:t>Productivity gain</a:t>
            </a:r>
            <a:r>
              <a:rPr lang="en-US" dirty="0"/>
              <a:t>, </a:t>
            </a:r>
            <a:r>
              <a:rPr lang="en-US" dirty="0">
                <a:highlight>
                  <a:srgbClr val="FFFF00"/>
                </a:highlight>
              </a:rPr>
              <a:t>improved business agility</a:t>
            </a:r>
            <a:r>
              <a:rPr lang="en-US" dirty="0"/>
              <a:t>, </a:t>
            </a:r>
            <a:r>
              <a:rPr lang="en-US" dirty="0">
                <a:highlight>
                  <a:srgbClr val="FFFF00"/>
                </a:highlight>
              </a:rPr>
              <a:t>increased customer satisfaction</a:t>
            </a:r>
            <a:r>
              <a:rPr lang="en-US" dirty="0"/>
              <a:t> and </a:t>
            </a:r>
            <a:r>
              <a:rPr lang="en-US" dirty="0">
                <a:highlight>
                  <a:srgbClr val="FFFF00"/>
                </a:highlight>
              </a:rPr>
              <a:t>brand awareness</a:t>
            </a:r>
            <a:r>
              <a:rPr lang="en-US" dirty="0"/>
              <a:t>, and </a:t>
            </a:r>
            <a:r>
              <a:rPr lang="en-US" dirty="0">
                <a:highlight>
                  <a:srgbClr val="FFFF00"/>
                </a:highlight>
              </a:rPr>
              <a:t>improved regulatory compliance</a:t>
            </a:r>
            <a:r>
              <a:rPr lang="en-US" dirty="0"/>
              <a:t>, and </a:t>
            </a:r>
            <a:r>
              <a:rPr lang="en-US" dirty="0">
                <a:highlight>
                  <a:srgbClr val="FFFF00"/>
                </a:highlight>
              </a:rPr>
              <a:t>data governance</a:t>
            </a:r>
            <a:r>
              <a:rPr lang="en-US" dirty="0"/>
              <a:t>. All of this data combined will determine the total savings in one year. </a:t>
            </a:r>
            <a:endParaRPr lang="en-IN" dirty="0"/>
          </a:p>
        </p:txBody>
      </p:sp>
    </p:spTree>
    <p:extLst>
      <p:ext uri="{BB962C8B-B14F-4D97-AF65-F5344CB8AC3E}">
        <p14:creationId xmlns:p14="http://schemas.microsoft.com/office/powerpoint/2010/main" val="52050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A942-6FE7-4D0D-AEB6-832973448CBA}"/>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B44E43FE-130C-4898-A8C8-764FA88C821A}"/>
              </a:ext>
            </a:extLst>
          </p:cNvPr>
          <p:cNvSpPr>
            <a:spLocks noGrp="1"/>
          </p:cNvSpPr>
          <p:nvPr>
            <p:ph idx="1"/>
          </p:nvPr>
        </p:nvSpPr>
        <p:spPr>
          <a:xfrm>
            <a:off x="838200" y="1832769"/>
            <a:ext cx="10515600" cy="4351338"/>
          </a:xfrm>
        </p:spPr>
        <p:txBody>
          <a:bodyPr>
            <a:normAutofit lnSpcReduction="10000"/>
          </a:bodyPr>
          <a:lstStyle/>
          <a:p>
            <a:pPr algn="just"/>
            <a:r>
              <a:rPr lang="en-US" dirty="0"/>
              <a:t>Let us look at these categories in detail. </a:t>
            </a:r>
            <a:r>
              <a:rPr lang="en-US" dirty="0">
                <a:highlight>
                  <a:srgbClr val="FFFF00"/>
                </a:highlight>
              </a:rPr>
              <a:t>Effectively implementing automation</a:t>
            </a:r>
            <a:r>
              <a:rPr lang="en-US" dirty="0"/>
              <a:t> helps your organization </a:t>
            </a:r>
            <a:r>
              <a:rPr lang="en-US" dirty="0">
                <a:highlight>
                  <a:srgbClr val="FFFF00"/>
                </a:highlight>
              </a:rPr>
              <a:t>save manual hours and costs</a:t>
            </a:r>
            <a:r>
              <a:rPr lang="en-US" dirty="0"/>
              <a:t>. To find out the manual hours saved, you need information about the number of processes being automated. </a:t>
            </a:r>
          </a:p>
          <a:p>
            <a:pPr algn="just"/>
            <a:r>
              <a:rPr lang="en-US" dirty="0">
                <a:highlight>
                  <a:srgbClr val="FFFF00"/>
                </a:highlight>
              </a:rPr>
              <a:t>Average number of hours saved daily by each process, and number of times the process runs in a week</a:t>
            </a:r>
            <a:r>
              <a:rPr lang="en-US" dirty="0"/>
              <a:t>.</a:t>
            </a:r>
          </a:p>
          <a:p>
            <a:pPr algn="just"/>
            <a:r>
              <a:rPr lang="en-US" dirty="0">
                <a:highlight>
                  <a:srgbClr val="FFFF00"/>
                </a:highlight>
              </a:rPr>
              <a:t>Effective automation enables quality improvement through error reduction</a:t>
            </a:r>
            <a:r>
              <a:rPr lang="en-US" dirty="0"/>
              <a:t>. The overall number of errors committed reduce and the results for common processes across the organization are consistent. To calculate these cost savings, you need numerical data related to </a:t>
            </a:r>
            <a:r>
              <a:rPr lang="en-US" dirty="0">
                <a:highlight>
                  <a:srgbClr val="FFFF00"/>
                </a:highlight>
              </a:rPr>
              <a:t>cost per error</a:t>
            </a:r>
            <a:r>
              <a:rPr lang="en-US" dirty="0"/>
              <a:t>, number of hours in which an error occurs.</a:t>
            </a:r>
            <a:endParaRPr lang="en-IN" dirty="0"/>
          </a:p>
        </p:txBody>
      </p:sp>
    </p:spTree>
    <p:extLst>
      <p:ext uri="{BB962C8B-B14F-4D97-AF65-F5344CB8AC3E}">
        <p14:creationId xmlns:p14="http://schemas.microsoft.com/office/powerpoint/2010/main" val="184259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77E2-832B-4B01-BBAC-A84FEDA96BD9}"/>
              </a:ext>
            </a:extLst>
          </p:cNvPr>
          <p:cNvSpPr>
            <a:spLocks noGrp="1"/>
          </p:cNvSpPr>
          <p:nvPr>
            <p:ph type="title"/>
          </p:nvPr>
        </p:nvSpPr>
        <p:spPr/>
        <p:txBody>
          <a:bodyPr/>
          <a:lstStyle/>
          <a:p>
            <a:pPr algn="ctr"/>
            <a:r>
              <a:rPr lang="en-US" dirty="0"/>
              <a:t>ROI</a:t>
            </a:r>
            <a:endParaRPr lang="en-IN" dirty="0"/>
          </a:p>
        </p:txBody>
      </p:sp>
      <p:sp>
        <p:nvSpPr>
          <p:cNvPr id="3" name="Content Placeholder 2">
            <a:extLst>
              <a:ext uri="{FF2B5EF4-FFF2-40B4-BE49-F238E27FC236}">
                <a16:creationId xmlns:a16="http://schemas.microsoft.com/office/drawing/2014/main" id="{161FDA23-7C80-4410-9DEC-C766E5E5C835}"/>
              </a:ext>
            </a:extLst>
          </p:cNvPr>
          <p:cNvSpPr>
            <a:spLocks noGrp="1"/>
          </p:cNvSpPr>
          <p:nvPr>
            <p:ph idx="1"/>
          </p:nvPr>
        </p:nvSpPr>
        <p:spPr>
          <a:xfrm>
            <a:off x="838200" y="1510748"/>
            <a:ext cx="10515600" cy="4666215"/>
          </a:xfrm>
        </p:spPr>
        <p:txBody>
          <a:bodyPr>
            <a:normAutofit fontScale="92500"/>
          </a:bodyPr>
          <a:lstStyle/>
          <a:p>
            <a:pPr algn="just"/>
            <a:r>
              <a:rPr lang="en-US" dirty="0"/>
              <a:t>Productivity gain is another major outcome of automation. Employees can devote more time to tasks involving greater creativity and value. Overall, the organization can achieve much greater efficiency in completing tasks. Thus automation gives you </a:t>
            </a:r>
            <a:r>
              <a:rPr lang="en-US" dirty="0">
                <a:highlight>
                  <a:srgbClr val="FFFF00"/>
                </a:highlight>
              </a:rPr>
              <a:t>incremental benefits in addition to manual hour savings</a:t>
            </a:r>
            <a:r>
              <a:rPr lang="en-US" dirty="0"/>
              <a:t>. To calculate </a:t>
            </a:r>
            <a:r>
              <a:rPr lang="en-US" dirty="0">
                <a:highlight>
                  <a:srgbClr val="FFFF00"/>
                </a:highlight>
              </a:rPr>
              <a:t>productivity gain</a:t>
            </a:r>
            <a:r>
              <a:rPr lang="en-US" dirty="0"/>
              <a:t>, you need to know the </a:t>
            </a:r>
            <a:r>
              <a:rPr lang="en-US" dirty="0">
                <a:highlight>
                  <a:srgbClr val="FFFF00"/>
                </a:highlight>
              </a:rPr>
              <a:t>percentage improvement in productivity due to hours saved</a:t>
            </a:r>
            <a:r>
              <a:rPr lang="en-US" dirty="0"/>
              <a:t>. Automation also improves business agility. Data moves more accurately and quickly. Business margins and soft savings increase.</a:t>
            </a:r>
          </a:p>
          <a:p>
            <a:pPr algn="just"/>
            <a:r>
              <a:rPr lang="en-US" dirty="0"/>
              <a:t>To calculate these savings, you need information about specific cost savings due to </a:t>
            </a:r>
            <a:r>
              <a:rPr lang="en-US" dirty="0">
                <a:highlight>
                  <a:srgbClr val="FFFF00"/>
                </a:highlight>
              </a:rPr>
              <a:t>increased reliability of data</a:t>
            </a:r>
            <a:r>
              <a:rPr lang="en-US" dirty="0"/>
              <a:t>, improvement in morale, improved margins and other soft savings. A successful automation implementation helps you serve customers more effectively and increase brand awareness.</a:t>
            </a:r>
            <a:endParaRPr lang="en-IN" dirty="0"/>
          </a:p>
        </p:txBody>
      </p:sp>
    </p:spTree>
    <p:extLst>
      <p:ext uri="{BB962C8B-B14F-4D97-AF65-F5344CB8AC3E}">
        <p14:creationId xmlns:p14="http://schemas.microsoft.com/office/powerpoint/2010/main" val="1332622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2521</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ROI</vt:lpstr>
      <vt:lpstr>PowerPoint Presentation</vt:lpstr>
      <vt:lpstr>ROI</vt:lpstr>
      <vt:lpstr>ROI</vt:lpstr>
      <vt:lpstr>ROI</vt:lpstr>
      <vt:lpstr>ROI</vt:lpstr>
      <vt:lpstr>ROI</vt:lpstr>
      <vt:lpstr>ROI</vt:lpstr>
      <vt:lpstr>ROI</vt:lpstr>
      <vt:lpstr>ROI</vt:lpstr>
      <vt:lpstr>ROI</vt:lpstr>
      <vt:lpstr>PowerPoint Presentation</vt:lpstr>
      <vt:lpstr>ROI</vt:lpstr>
      <vt:lpstr>Creating a Automation Design</vt:lpstr>
      <vt:lpstr>Performing Process Steps</vt:lpstr>
      <vt:lpstr>Performing Process Steps</vt:lpstr>
      <vt:lpstr>Performing Process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dipen saini</dc:creator>
  <cp:lastModifiedBy>Avnish Thakur</cp:lastModifiedBy>
  <cp:revision>9</cp:revision>
  <dcterms:created xsi:type="dcterms:W3CDTF">2021-10-31T16:45:04Z</dcterms:created>
  <dcterms:modified xsi:type="dcterms:W3CDTF">2023-10-19T11:18:24Z</dcterms:modified>
</cp:coreProperties>
</file>