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4" r:id="rId5"/>
    <p:sldId id="260" r:id="rId6"/>
    <p:sldId id="259" r:id="rId7"/>
    <p:sldId id="261" r:id="rId8"/>
    <p:sldId id="262" r:id="rId9"/>
    <p:sldId id="263" r:id="rId10"/>
    <p:sldId id="265" r:id="rId11"/>
    <p:sldId id="266" r:id="rId12"/>
    <p:sldId id="267" r:id="rId13"/>
    <p:sldId id="274" r:id="rId14"/>
    <p:sldId id="275" r:id="rId15"/>
    <p:sldId id="276" r:id="rId16"/>
    <p:sldId id="277" r:id="rId17"/>
    <p:sldId id="278"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342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98CE4-90A8-4BBB-AAB0-F00FF13BE8A4}" type="datetimeFigureOut">
              <a:rPr lang="en-IN" smtClean="0"/>
              <a:t>23-01-2025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05C9A-F2CF-4B23-87B3-46C1B91FDAE9}" type="slidenum">
              <a:rPr lang="en-IN" smtClean="0"/>
              <a:t>‹#›</a:t>
            </a:fld>
            <a:endParaRPr lang="en-IN"/>
          </a:p>
        </p:txBody>
      </p:sp>
    </p:spTree>
    <p:extLst>
      <p:ext uri="{BB962C8B-B14F-4D97-AF65-F5344CB8AC3E}">
        <p14:creationId xmlns:p14="http://schemas.microsoft.com/office/powerpoint/2010/main" val="414040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F05C9A-F2CF-4B23-87B3-46C1B91FDAE9}" type="slidenum">
              <a:rPr lang="en-IN" smtClean="0"/>
              <a:t>14</a:t>
            </a:fld>
            <a:endParaRPr lang="en-IN"/>
          </a:p>
        </p:txBody>
      </p:sp>
    </p:spTree>
    <p:extLst>
      <p:ext uri="{BB962C8B-B14F-4D97-AF65-F5344CB8AC3E}">
        <p14:creationId xmlns:p14="http://schemas.microsoft.com/office/powerpoint/2010/main" val="219486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C301-1F5F-8C94-9EE4-44C93E51C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D34D62-A9FD-7BE8-703E-F5F159897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520122-3903-F5AF-4CDF-0CBE3901A1FD}"/>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3A532827-3B72-F3FE-0228-CB8B1429F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6F4AC-FE47-4751-7725-7EFF1DB3F07F}"/>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34273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21EA-36BA-2117-D1AF-FCDF9F59AA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1123B-A008-D1F9-DC05-034CD4AF9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D4A74-92E7-9E05-1B27-309715032D7F}"/>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8497551C-D86E-D799-0844-C99CC9F81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A4028-6300-3DC4-A896-9DB68B0FC79B}"/>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248741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50968-6530-57AF-2E4A-C7E67C5D97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4542D-5E45-4E47-58D1-AA6735FA5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66525-3035-6E2B-3701-25261068323E}"/>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E7C1D3A9-5189-8BDE-02F2-BAFDD7FE9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48523-FA3C-0600-7840-2180F71402AA}"/>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264253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FE96-C1CF-9899-F05C-AC9D18A85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399F0-96CF-CA16-699C-C261EFE3C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12DE2-FB62-842E-ECCB-0B7C8B5985B1}"/>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E48F2D30-815E-1B8E-70F8-AD5D389F9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61EB5-7720-61B6-69EF-2DD5C6284C17}"/>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38623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8E8-8DC8-B664-9DDC-E07DFDEE3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B1FF7F-62C4-6D82-DCCE-1014CF072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AA644-9FD6-F768-C66A-65E24B51F935}"/>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FB1CD7F0-3F73-BA88-721B-F72CFC2C6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D38A4-EF69-4BEA-3639-97183A46D597}"/>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27112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3967-8EEF-EDE2-B713-35A06E9A7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961A4B-45B3-9FD8-DFAD-DC8A13CED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CBA5FF-E0CB-30CF-97B8-D8575AF4D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BC0E01-FE3F-8098-1985-1F065977D4A7}"/>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6" name="Footer Placeholder 5">
            <a:extLst>
              <a:ext uri="{FF2B5EF4-FFF2-40B4-BE49-F238E27FC236}">
                <a16:creationId xmlns:a16="http://schemas.microsoft.com/office/drawing/2014/main" id="{A85C05C4-AD81-8C01-B981-67B991AF9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9380F-5181-99C5-D974-1E9156E33D08}"/>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310478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0F96-DBF1-DF2D-F722-4C26D76D79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ABF31F-251E-A53F-B0A8-606AAC418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8E4850-A639-3015-B486-641FF0845C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A1682B-B637-2856-6F43-D6775693B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CDB85-AE0E-4122-6AD7-6FE7813D7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74D92-0D19-2CD1-91EA-CCED08CB5D74}"/>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8" name="Footer Placeholder 7">
            <a:extLst>
              <a:ext uri="{FF2B5EF4-FFF2-40B4-BE49-F238E27FC236}">
                <a16:creationId xmlns:a16="http://schemas.microsoft.com/office/drawing/2014/main" id="{33E79583-FACF-A7B8-95DC-345B32B1B4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55995F-C655-9664-5910-8AB5D5856FD3}"/>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150531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180C-2606-790E-07B4-EA91C632E3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9BA7D-9F46-9308-6D9F-28C0BFF5CFAC}"/>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4" name="Footer Placeholder 3">
            <a:extLst>
              <a:ext uri="{FF2B5EF4-FFF2-40B4-BE49-F238E27FC236}">
                <a16:creationId xmlns:a16="http://schemas.microsoft.com/office/drawing/2014/main" id="{2665D7CC-C91B-2DEE-0416-11FD468FAF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9A8327-8EAA-847B-24F9-7BAC30EE23DD}"/>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279721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3AE3A-D77C-355F-8F4F-AE26A975C2E9}"/>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3" name="Footer Placeholder 2">
            <a:extLst>
              <a:ext uri="{FF2B5EF4-FFF2-40B4-BE49-F238E27FC236}">
                <a16:creationId xmlns:a16="http://schemas.microsoft.com/office/drawing/2014/main" id="{A7829810-5D47-F52A-178C-C58C8517EA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E529A-D3D6-ACFF-E8D2-91D72A0384DF}"/>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83346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0D83-9F46-AA91-BC4C-4A0E17398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A071D2-117F-C365-60A6-30E900D7B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7AEED6-F39E-AA2B-8EE5-7B578F4A5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7F655-F0A5-F73B-799E-D628C2B198FB}"/>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6" name="Footer Placeholder 5">
            <a:extLst>
              <a:ext uri="{FF2B5EF4-FFF2-40B4-BE49-F238E27FC236}">
                <a16:creationId xmlns:a16="http://schemas.microsoft.com/office/drawing/2014/main" id="{8D85EE31-8459-7B27-9478-C8E1C96AD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7629C-0464-FA67-1CFF-7B19C35E3148}"/>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149400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DDB-99EB-F0EF-E0D7-9494C0DFE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6626BD-0AC9-9F06-B702-3DBB62DE29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BB0E17-37DA-1EFD-A793-FA84C96FC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94CE6-E86F-C5AF-69D4-0E72AD9C4A77}"/>
              </a:ext>
            </a:extLst>
          </p:cNvPr>
          <p:cNvSpPr>
            <a:spLocks noGrp="1"/>
          </p:cNvSpPr>
          <p:nvPr>
            <p:ph type="dt" sz="half" idx="10"/>
          </p:nvPr>
        </p:nvSpPr>
        <p:spPr/>
        <p:txBody>
          <a:bodyPr/>
          <a:lstStyle/>
          <a:p>
            <a:fld id="{8E3A692D-D6F7-47EA-B5A1-69F0859289D9}" type="datetimeFigureOut">
              <a:rPr lang="en-IN" smtClean="0"/>
              <a:t>23-01-2025</a:t>
            </a:fld>
            <a:endParaRPr lang="en-IN"/>
          </a:p>
        </p:txBody>
      </p:sp>
      <p:sp>
        <p:nvSpPr>
          <p:cNvPr id="6" name="Footer Placeholder 5">
            <a:extLst>
              <a:ext uri="{FF2B5EF4-FFF2-40B4-BE49-F238E27FC236}">
                <a16:creationId xmlns:a16="http://schemas.microsoft.com/office/drawing/2014/main" id="{F18EEF6A-9015-3865-830C-EA57EF3A73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E4270-C19C-9B0D-A3CF-638CAC13131E}"/>
              </a:ext>
            </a:extLst>
          </p:cNvPr>
          <p:cNvSpPr>
            <a:spLocks noGrp="1"/>
          </p:cNvSpPr>
          <p:nvPr>
            <p:ph type="sldNum" sz="quarter" idx="12"/>
          </p:nvPr>
        </p:nvSpPr>
        <p:spPr/>
        <p:txBody>
          <a:bodyPr/>
          <a:lstStyle/>
          <a:p>
            <a:fld id="{659E7F62-7C64-4371-9BE0-B2B4A002F778}" type="slidenum">
              <a:rPr lang="en-IN" smtClean="0"/>
              <a:t>‹#›</a:t>
            </a:fld>
            <a:endParaRPr lang="en-IN"/>
          </a:p>
        </p:txBody>
      </p:sp>
    </p:spTree>
    <p:extLst>
      <p:ext uri="{BB962C8B-B14F-4D97-AF65-F5344CB8AC3E}">
        <p14:creationId xmlns:p14="http://schemas.microsoft.com/office/powerpoint/2010/main" val="253133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B9603E-B199-44EC-DCF1-815C62FAE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26BB3-DCA0-88D9-DBF4-4C4BE7FE3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D5B6A-7F82-85F5-46C8-E9F60A607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A692D-D6F7-47EA-B5A1-69F0859289D9}" type="datetimeFigureOut">
              <a:rPr lang="en-IN" smtClean="0"/>
              <a:t>23-01-2025</a:t>
            </a:fld>
            <a:endParaRPr lang="en-IN"/>
          </a:p>
        </p:txBody>
      </p:sp>
      <p:sp>
        <p:nvSpPr>
          <p:cNvPr id="5" name="Footer Placeholder 4">
            <a:extLst>
              <a:ext uri="{FF2B5EF4-FFF2-40B4-BE49-F238E27FC236}">
                <a16:creationId xmlns:a16="http://schemas.microsoft.com/office/drawing/2014/main" id="{65947EB5-EA80-B4B8-0FC6-DB1802195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645506-E3A3-C2FB-618D-845E985E8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E7F62-7C64-4371-9BE0-B2B4A002F778}" type="slidenum">
              <a:rPr lang="en-IN" smtClean="0"/>
              <a:t>‹#›</a:t>
            </a:fld>
            <a:endParaRPr lang="en-IN"/>
          </a:p>
        </p:txBody>
      </p:sp>
    </p:spTree>
    <p:extLst>
      <p:ext uri="{BB962C8B-B14F-4D97-AF65-F5344CB8AC3E}">
        <p14:creationId xmlns:p14="http://schemas.microsoft.com/office/powerpoint/2010/main" val="127739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6352D814-E6CB-BF3A-4E7F-22C3F927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CEA04F-BDDE-36B0-237F-16C8AA4E214A}"/>
              </a:ext>
            </a:extLst>
          </p:cNvPr>
          <p:cNvSpPr txBox="1"/>
          <p:nvPr/>
        </p:nvSpPr>
        <p:spPr>
          <a:xfrm>
            <a:off x="3941317" y="0"/>
            <a:ext cx="3411590" cy="1169551"/>
          </a:xfrm>
          <a:prstGeom prst="rect">
            <a:avLst/>
          </a:prstGeom>
          <a:noFill/>
        </p:spPr>
        <p:txBody>
          <a:bodyPr wrap="square">
            <a:spAutoFit/>
          </a:bodyPr>
          <a:lstStyle/>
          <a:p>
            <a:pPr algn="l"/>
            <a:endParaRPr lang="en-IN" sz="1100" b="1" i="0" u="none" strike="noStrike" baseline="0" dirty="0">
              <a:solidFill>
                <a:schemeClr val="accent2">
                  <a:lumMod val="75000"/>
                </a:schemeClr>
              </a:solidFill>
              <a:latin typeface="Calibri" panose="020F0502020204030204" pitchFamily="34" charset="0"/>
            </a:endParaRPr>
          </a:p>
          <a:p>
            <a:endParaRPr lang="en-IN" sz="1100" b="1" i="0" u="none" strike="noStrike" baseline="0" dirty="0">
              <a:solidFill>
                <a:schemeClr val="accent2">
                  <a:lumMod val="75000"/>
                </a:schemeClr>
              </a:solidFill>
              <a:latin typeface="Calibri" panose="020F0502020204030204" pitchFamily="34" charset="0"/>
            </a:endParaRPr>
          </a:p>
          <a:p>
            <a:r>
              <a:rPr lang="en-IN" sz="2400" b="1" i="0" u="none" strike="noStrike" baseline="0" dirty="0">
                <a:solidFill>
                  <a:schemeClr val="accent2">
                    <a:lumMod val="75000"/>
                  </a:schemeClr>
                </a:solidFill>
                <a:latin typeface="Calibri" panose="020F0502020204030204" pitchFamily="34" charset="0"/>
              </a:rPr>
              <a:t>SPARK – INTRODUCTION </a:t>
            </a:r>
          </a:p>
          <a:p>
            <a:endParaRPr lang="en-IN" sz="2400" b="1" i="0" u="none" strike="noStrike" baseline="0" dirty="0">
              <a:solidFill>
                <a:schemeClr val="accent2">
                  <a:lumMod val="75000"/>
                </a:schemeClr>
              </a:solidFill>
              <a:latin typeface="Calibri" panose="020F0502020204030204" pitchFamily="34" charset="0"/>
            </a:endParaRPr>
          </a:p>
        </p:txBody>
      </p:sp>
      <p:sp>
        <p:nvSpPr>
          <p:cNvPr id="9" name="TextBox 8">
            <a:extLst>
              <a:ext uri="{FF2B5EF4-FFF2-40B4-BE49-F238E27FC236}">
                <a16:creationId xmlns:a16="http://schemas.microsoft.com/office/drawing/2014/main" id="{5A508DA6-560F-1686-8A5D-8D1E27AED581}"/>
              </a:ext>
            </a:extLst>
          </p:cNvPr>
          <p:cNvSpPr txBox="1"/>
          <p:nvPr/>
        </p:nvSpPr>
        <p:spPr>
          <a:xfrm>
            <a:off x="509047" y="1169551"/>
            <a:ext cx="11340446" cy="4758354"/>
          </a:xfrm>
          <a:prstGeom prst="rect">
            <a:avLst/>
          </a:prstGeom>
          <a:noFill/>
        </p:spPr>
        <p:txBody>
          <a:bodyPr wrap="square">
            <a:spAutoFit/>
          </a:bodyPr>
          <a:lstStyle/>
          <a:p>
            <a:pPr>
              <a:lnSpc>
                <a:spcPct val="150000"/>
              </a:lnSpc>
            </a:pPr>
            <a:r>
              <a:rPr lang="en-US" sz="2400" b="1" dirty="0">
                <a:solidFill>
                  <a:schemeClr val="accent2">
                    <a:lumMod val="75000"/>
                  </a:schemeClr>
                </a:solidFill>
              </a:rPr>
              <a:t>Hadoop Framework:</a:t>
            </a:r>
          </a:p>
          <a:p>
            <a:pPr>
              <a:lnSpc>
                <a:spcPct val="150000"/>
              </a:lnSpc>
              <a:buFont typeface="+mj-lt"/>
              <a:buAutoNum type="arabicPeriod"/>
            </a:pPr>
            <a:r>
              <a:rPr lang="en-US" b="1" dirty="0"/>
              <a:t>Purpose</a:t>
            </a:r>
            <a:r>
              <a:rPr lang="en-US" dirty="0"/>
              <a:t>: Used extensively by industries to analyze large datasets.</a:t>
            </a:r>
          </a:p>
          <a:p>
            <a:pPr>
              <a:lnSpc>
                <a:spcPct val="150000"/>
              </a:lnSpc>
              <a:buFont typeface="+mj-lt"/>
              <a:buAutoNum type="arabicPeriod"/>
            </a:pPr>
            <a:r>
              <a:rPr lang="en-US" b="1" dirty="0"/>
              <a:t>Programming Model</a:t>
            </a:r>
            <a:r>
              <a:rPr lang="en-US" dirty="0"/>
              <a:t>: Based on </a:t>
            </a:r>
            <a:r>
              <a:rPr lang="en-US" b="1" dirty="0"/>
              <a:t>MapReduce</a:t>
            </a:r>
            <a:r>
              <a:rPr lang="en-US" dirty="0"/>
              <a:t>, which is simple and efficient.</a:t>
            </a:r>
          </a:p>
          <a:p>
            <a:pPr>
              <a:lnSpc>
                <a:spcPct val="150000"/>
              </a:lnSpc>
              <a:buFont typeface="+mj-lt"/>
              <a:buAutoNum type="arabicPeriod"/>
            </a:pPr>
            <a:r>
              <a:rPr lang="en-US" b="1" dirty="0"/>
              <a:t>Advantages</a:t>
            </a:r>
            <a:r>
              <a:rPr lang="en-US" dirty="0"/>
              <a:t>:</a:t>
            </a:r>
          </a:p>
          <a:p>
            <a:pPr marL="742950" lvl="1" indent="-285750">
              <a:lnSpc>
                <a:spcPct val="150000"/>
              </a:lnSpc>
              <a:buFont typeface="+mj-lt"/>
              <a:buAutoNum type="arabicPeriod"/>
            </a:pPr>
            <a:r>
              <a:rPr lang="en-US" dirty="0"/>
              <a:t>Scalable</a:t>
            </a:r>
          </a:p>
          <a:p>
            <a:pPr marL="742950" lvl="1" indent="-285750">
              <a:lnSpc>
                <a:spcPct val="150000"/>
              </a:lnSpc>
              <a:buFont typeface="+mj-lt"/>
              <a:buAutoNum type="arabicPeriod"/>
            </a:pPr>
            <a:r>
              <a:rPr lang="en-US" dirty="0"/>
              <a:t>Flexible</a:t>
            </a:r>
          </a:p>
          <a:p>
            <a:pPr marL="742950" lvl="1" indent="-285750">
              <a:lnSpc>
                <a:spcPct val="150000"/>
              </a:lnSpc>
              <a:buFont typeface="+mj-lt"/>
              <a:buAutoNum type="arabicPeriod"/>
            </a:pPr>
            <a:r>
              <a:rPr lang="en-US" dirty="0"/>
              <a:t>Fault-tolerant</a:t>
            </a:r>
          </a:p>
          <a:p>
            <a:pPr marL="742950" lvl="1" indent="-285750">
              <a:lnSpc>
                <a:spcPct val="150000"/>
              </a:lnSpc>
              <a:buFont typeface="+mj-lt"/>
              <a:buAutoNum type="arabicPeriod"/>
            </a:pPr>
            <a:r>
              <a:rPr lang="en-US" dirty="0"/>
              <a:t>Cost-effective</a:t>
            </a:r>
          </a:p>
          <a:p>
            <a:pPr>
              <a:lnSpc>
                <a:spcPct val="150000"/>
              </a:lnSpc>
              <a:buFont typeface="+mj-lt"/>
              <a:buAutoNum type="arabicPeriod"/>
            </a:pPr>
            <a:r>
              <a:rPr lang="en-US" b="1" dirty="0"/>
              <a:t>Challenge</a:t>
            </a:r>
            <a:r>
              <a:rPr lang="en-US" dirty="0"/>
              <a:t>: Maintaining </a:t>
            </a:r>
            <a:r>
              <a:rPr lang="en-US" b="1" dirty="0"/>
              <a:t>speed</a:t>
            </a:r>
            <a:r>
              <a:rPr lang="en-US" dirty="0"/>
              <a:t> in processing large datasets, including:</a:t>
            </a:r>
          </a:p>
          <a:p>
            <a:pPr marL="742950" lvl="1" indent="-285750">
              <a:lnSpc>
                <a:spcPct val="150000"/>
              </a:lnSpc>
              <a:buFont typeface="+mj-lt"/>
              <a:buAutoNum type="arabicPeriod"/>
            </a:pPr>
            <a:r>
              <a:rPr lang="en-US" b="1" dirty="0"/>
              <a:t>Query waiting time</a:t>
            </a:r>
            <a:endParaRPr lang="en-US" dirty="0"/>
          </a:p>
          <a:p>
            <a:pPr marL="742950" lvl="1" indent="-285750">
              <a:lnSpc>
                <a:spcPct val="150000"/>
              </a:lnSpc>
              <a:buFont typeface="+mj-lt"/>
              <a:buAutoNum type="arabicPeriod"/>
            </a:pPr>
            <a:r>
              <a:rPr lang="en-US" b="1" dirty="0"/>
              <a:t>Program execution time</a:t>
            </a:r>
            <a:endParaRPr lang="en-US" dirty="0"/>
          </a:p>
        </p:txBody>
      </p:sp>
    </p:spTree>
    <p:extLst>
      <p:ext uri="{BB962C8B-B14F-4D97-AF65-F5344CB8AC3E}">
        <p14:creationId xmlns:p14="http://schemas.microsoft.com/office/powerpoint/2010/main" val="101793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4A85-7434-58FE-F312-B34C0EB66484}"/>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CC3B4E81-153C-2457-FDDA-6EA6389E5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BC5A81B-E1B6-2F3B-6728-569348999D23}"/>
              </a:ext>
            </a:extLst>
          </p:cNvPr>
          <p:cNvSpPr txBox="1"/>
          <p:nvPr/>
        </p:nvSpPr>
        <p:spPr>
          <a:xfrm>
            <a:off x="445416" y="404881"/>
            <a:ext cx="11140125" cy="1384995"/>
          </a:xfrm>
          <a:prstGeom prst="rect">
            <a:avLst/>
          </a:prstGeom>
          <a:noFill/>
        </p:spPr>
        <p:txBody>
          <a:bodyPr wrap="square">
            <a:spAutoFit/>
          </a:bodyPr>
          <a:lstStyle/>
          <a:p>
            <a:r>
              <a:rPr lang="en-US" b="1" dirty="0">
                <a:solidFill>
                  <a:srgbClr val="C55A11"/>
                </a:solidFill>
              </a:rPr>
              <a:t>The Two Key Challenges</a:t>
            </a:r>
          </a:p>
          <a:p>
            <a:endParaRPr lang="en-US" b="1" dirty="0"/>
          </a:p>
          <a:p>
            <a:pPr>
              <a:buFont typeface="Arial" panose="020B0604020202020204" pitchFamily="34" charset="0"/>
              <a:buChar char="•"/>
            </a:pPr>
            <a:r>
              <a:rPr lang="en-US" sz="1600" b="1" dirty="0"/>
              <a:t>Storage</a:t>
            </a:r>
            <a:r>
              <a:rPr lang="en-US" sz="1600" dirty="0"/>
              <a:t>: Traditional systems struggle to store vast, varied data efficiently.</a:t>
            </a:r>
          </a:p>
          <a:p>
            <a:pPr>
              <a:buFont typeface="Arial" panose="020B0604020202020204" pitchFamily="34" charset="0"/>
              <a:buChar char="•"/>
            </a:pPr>
            <a:r>
              <a:rPr lang="en-US" sz="1600" b="1" dirty="0"/>
              <a:t>Processing</a:t>
            </a:r>
            <a:r>
              <a:rPr lang="en-US" sz="1600" dirty="0"/>
              <a:t>: Legacy systems are often incapable of processing large datasets quickly, especially when dealing with real-time or batch processing needs.</a:t>
            </a:r>
          </a:p>
        </p:txBody>
      </p:sp>
      <p:sp>
        <p:nvSpPr>
          <p:cNvPr id="3" name="TextBox 2">
            <a:extLst>
              <a:ext uri="{FF2B5EF4-FFF2-40B4-BE49-F238E27FC236}">
                <a16:creationId xmlns:a16="http://schemas.microsoft.com/office/drawing/2014/main" id="{FE86180A-24BC-AB8A-BBB2-300166E8BE47}"/>
              </a:ext>
            </a:extLst>
          </p:cNvPr>
          <p:cNvSpPr txBox="1"/>
          <p:nvPr/>
        </p:nvSpPr>
        <p:spPr>
          <a:xfrm>
            <a:off x="445415" y="2118403"/>
            <a:ext cx="11140125" cy="3323987"/>
          </a:xfrm>
          <a:prstGeom prst="rect">
            <a:avLst/>
          </a:prstGeom>
          <a:noFill/>
        </p:spPr>
        <p:txBody>
          <a:bodyPr wrap="square">
            <a:spAutoFit/>
          </a:bodyPr>
          <a:lstStyle/>
          <a:p>
            <a:r>
              <a:rPr lang="en-US" b="1" dirty="0">
                <a:solidFill>
                  <a:srgbClr val="C55A11"/>
                </a:solidFill>
              </a:rPr>
              <a:t>Solutions to These Challenges</a:t>
            </a:r>
          </a:p>
          <a:p>
            <a:r>
              <a:rPr lang="en-US" sz="1600" dirty="0"/>
              <a:t>There are two architectural approaches to solve the issues of storage and processing:</a:t>
            </a:r>
          </a:p>
          <a:p>
            <a:endParaRPr lang="en-US" sz="1600" dirty="0"/>
          </a:p>
          <a:p>
            <a:pPr>
              <a:buFont typeface="Arial" panose="020B0604020202020204" pitchFamily="34" charset="0"/>
              <a:buChar char="•"/>
            </a:pPr>
            <a:r>
              <a:rPr lang="en-US" sz="1600" b="1" dirty="0">
                <a:solidFill>
                  <a:srgbClr val="C55A11"/>
                </a:solidFill>
              </a:rPr>
              <a:t> Monolithic Architecture</a:t>
            </a:r>
            <a:r>
              <a:rPr lang="en-US" sz="1600" dirty="0">
                <a:solidFill>
                  <a:srgbClr val="C55A11"/>
                </a:solidFill>
              </a:rPr>
              <a:t>:</a:t>
            </a:r>
          </a:p>
          <a:p>
            <a:pPr marL="742950" lvl="1" indent="-285750">
              <a:buFont typeface="Arial" panose="020B0604020202020204" pitchFamily="34" charset="0"/>
              <a:buChar char="•"/>
            </a:pPr>
            <a:r>
              <a:rPr lang="en-US" sz="1600" dirty="0"/>
              <a:t>Centralized systems where storage and computation occur in a single machine or tightly coupled environment.</a:t>
            </a:r>
          </a:p>
          <a:p>
            <a:pPr marL="742950" lvl="1" indent="-285750">
              <a:buFont typeface="Arial" panose="020B0604020202020204" pitchFamily="34" charset="0"/>
              <a:buChar char="•"/>
            </a:pPr>
            <a:r>
              <a:rPr lang="en-US" sz="1600" dirty="0"/>
              <a:t>Issues:</a:t>
            </a:r>
          </a:p>
          <a:p>
            <a:pPr marL="1143000" lvl="2" indent="-228600">
              <a:buFont typeface="Arial" panose="020B0604020202020204" pitchFamily="34" charset="0"/>
              <a:buChar char="•"/>
            </a:pPr>
            <a:r>
              <a:rPr lang="en-US" sz="1600" dirty="0"/>
              <a:t>Lack of scalability as data grows.</a:t>
            </a:r>
          </a:p>
          <a:p>
            <a:pPr marL="1143000" lvl="2" indent="-228600">
              <a:buFont typeface="Arial" panose="020B0604020202020204" pitchFamily="34" charset="0"/>
              <a:buChar char="•"/>
            </a:pPr>
            <a:r>
              <a:rPr lang="en-US" sz="1600" dirty="0"/>
              <a:t>Single point of failure.</a:t>
            </a:r>
          </a:p>
          <a:p>
            <a:pPr marL="1143000" lvl="2" indent="-228600">
              <a:buFont typeface="Arial" panose="020B0604020202020204" pitchFamily="34" charset="0"/>
              <a:buChar char="•"/>
            </a:pPr>
            <a:r>
              <a:rPr lang="en-US" sz="1600" dirty="0"/>
              <a:t>High latency for large-scale data processing.</a:t>
            </a:r>
          </a:p>
          <a:p>
            <a:pPr>
              <a:buFont typeface="Arial" panose="020B0604020202020204" pitchFamily="34" charset="0"/>
              <a:buChar char="•"/>
            </a:pPr>
            <a:endParaRPr lang="en-US" sz="1600" b="1" dirty="0">
              <a:solidFill>
                <a:srgbClr val="C55A11"/>
              </a:solidFill>
            </a:endParaRPr>
          </a:p>
          <a:p>
            <a:pPr>
              <a:buFont typeface="Arial" panose="020B0604020202020204" pitchFamily="34" charset="0"/>
              <a:buChar char="•"/>
            </a:pPr>
            <a:r>
              <a:rPr lang="en-US" sz="1600" b="1" dirty="0">
                <a:solidFill>
                  <a:srgbClr val="C55A11"/>
                </a:solidFill>
              </a:rPr>
              <a:t> Distributed Architecture</a:t>
            </a:r>
            <a:r>
              <a:rPr lang="en-US" sz="1600" dirty="0">
                <a:solidFill>
                  <a:srgbClr val="C55A11"/>
                </a:solidFill>
              </a:rPr>
              <a:t>:</a:t>
            </a:r>
          </a:p>
          <a:p>
            <a:pPr marL="742950" lvl="1" indent="-285750">
              <a:buFont typeface="Arial" panose="020B0604020202020204" pitchFamily="34" charset="0"/>
              <a:buChar char="•"/>
            </a:pPr>
            <a:r>
              <a:rPr lang="en-US" sz="1600" dirty="0"/>
              <a:t>Storage and processing are distributed across multiple nodes in a cluster.</a:t>
            </a:r>
          </a:p>
          <a:p>
            <a:pPr marL="742950" lvl="1" indent="-285750">
              <a:buFont typeface="Arial" panose="020B0604020202020204" pitchFamily="34" charset="0"/>
              <a:buChar char="•"/>
            </a:pPr>
            <a:r>
              <a:rPr lang="en-US" sz="1600" dirty="0"/>
              <a:t>Systems like </a:t>
            </a:r>
            <a:r>
              <a:rPr lang="en-US" sz="1600" b="1" dirty="0"/>
              <a:t>Hadoop</a:t>
            </a:r>
            <a:r>
              <a:rPr lang="en-US" sz="1600" dirty="0"/>
              <a:t> and </a:t>
            </a:r>
            <a:r>
              <a:rPr lang="en-US" sz="1600" b="1" dirty="0"/>
              <a:t>Spark</a:t>
            </a:r>
            <a:r>
              <a:rPr lang="en-US" sz="1600" dirty="0"/>
              <a:t> excel in this approach.</a:t>
            </a:r>
          </a:p>
        </p:txBody>
      </p:sp>
    </p:spTree>
    <p:extLst>
      <p:ext uri="{BB962C8B-B14F-4D97-AF65-F5344CB8AC3E}">
        <p14:creationId xmlns:p14="http://schemas.microsoft.com/office/powerpoint/2010/main" val="28716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5E5B8-46AA-1E7C-D33E-98F7A51E9500}"/>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670D299F-3DA2-41AD-7B15-5E4661BD0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8AD71F-2AAE-3B3E-91BA-C5DD9417FCF9}"/>
              </a:ext>
            </a:extLst>
          </p:cNvPr>
          <p:cNvSpPr txBox="1"/>
          <p:nvPr/>
        </p:nvSpPr>
        <p:spPr>
          <a:xfrm>
            <a:off x="509047" y="358218"/>
            <a:ext cx="10039547" cy="1877437"/>
          </a:xfrm>
          <a:prstGeom prst="rect">
            <a:avLst/>
          </a:prstGeom>
          <a:noFill/>
        </p:spPr>
        <p:txBody>
          <a:bodyPr wrap="square">
            <a:spAutoFit/>
          </a:bodyPr>
          <a:lstStyle/>
          <a:p>
            <a:r>
              <a:rPr lang="en-IN" sz="2000" b="1" dirty="0">
                <a:solidFill>
                  <a:srgbClr val="C55A11"/>
                </a:solidFill>
              </a:rPr>
              <a:t>Spark Architecture</a:t>
            </a:r>
          </a:p>
          <a:p>
            <a:r>
              <a:rPr lang="en-IN" sz="1600" dirty="0"/>
              <a:t>The Spark follows the master-slave architecture. Its cluster consists of a single master and multiple slaves.</a:t>
            </a:r>
          </a:p>
          <a:p>
            <a:endParaRPr lang="en-IN" sz="1600" dirty="0"/>
          </a:p>
          <a:p>
            <a:r>
              <a:rPr lang="en-IN" sz="1600" dirty="0"/>
              <a:t>The Spark architecture depends upon two abstractions:</a:t>
            </a:r>
          </a:p>
          <a:p>
            <a:endParaRPr lang="en-IN" sz="1600" dirty="0"/>
          </a:p>
          <a:p>
            <a:r>
              <a:rPr lang="en-IN" sz="1600" b="1" dirty="0">
                <a:solidFill>
                  <a:srgbClr val="C55A11"/>
                </a:solidFill>
              </a:rPr>
              <a:t>Resilient Distributed Dataset (RDD)</a:t>
            </a:r>
          </a:p>
          <a:p>
            <a:r>
              <a:rPr lang="en-IN" sz="1600" b="1" dirty="0">
                <a:solidFill>
                  <a:srgbClr val="C55A11"/>
                </a:solidFill>
              </a:rPr>
              <a:t>Directed Acyclic Graph (DAG)</a:t>
            </a:r>
          </a:p>
        </p:txBody>
      </p:sp>
    </p:spTree>
    <p:extLst>
      <p:ext uri="{BB962C8B-B14F-4D97-AF65-F5344CB8AC3E}">
        <p14:creationId xmlns:p14="http://schemas.microsoft.com/office/powerpoint/2010/main" val="28220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70A1-5660-BE44-4C3A-E82F556695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553563-45F3-E370-11DB-2F64B48B4BB7}"/>
              </a:ext>
            </a:extLst>
          </p:cNvPr>
          <p:cNvSpPr txBox="1"/>
          <p:nvPr/>
        </p:nvSpPr>
        <p:spPr>
          <a:xfrm>
            <a:off x="188536" y="470870"/>
            <a:ext cx="11462993" cy="1138773"/>
          </a:xfrm>
          <a:prstGeom prst="rect">
            <a:avLst/>
          </a:prstGeom>
          <a:noFill/>
        </p:spPr>
        <p:txBody>
          <a:bodyPr wrap="square">
            <a:spAutoFit/>
          </a:bodyPr>
          <a:lstStyle/>
          <a:p>
            <a:r>
              <a:rPr lang="en-US" sz="2000" b="1" dirty="0">
                <a:solidFill>
                  <a:srgbClr val="DE3423"/>
                </a:solidFill>
              </a:rPr>
              <a:t>Introduction to Scala Programming Language</a:t>
            </a:r>
          </a:p>
          <a:p>
            <a:r>
              <a:rPr lang="en-US" sz="1600" dirty="0"/>
              <a:t>Scala is a </a:t>
            </a:r>
            <a:r>
              <a:rPr lang="en-US" sz="1600" b="1" dirty="0"/>
              <a:t>modern programming language</a:t>
            </a:r>
            <a:r>
              <a:rPr lang="en-US" sz="1600" dirty="0"/>
              <a:t> that combines the features of </a:t>
            </a:r>
            <a:r>
              <a:rPr lang="en-US" sz="1600" b="1" dirty="0"/>
              <a:t>object-oriented programming (OOP)</a:t>
            </a:r>
            <a:r>
              <a:rPr lang="en-US" sz="1600" dirty="0"/>
              <a:t> and </a:t>
            </a:r>
            <a:r>
              <a:rPr lang="en-US" sz="1600" b="1" dirty="0"/>
              <a:t>functional programming (FP)</a:t>
            </a:r>
            <a:r>
              <a:rPr lang="en-US" sz="1600" dirty="0"/>
              <a:t>. It is designed to be concise, scalable, and efficient, making it a popular choice for big data, machine learning, and web applications.</a:t>
            </a:r>
          </a:p>
        </p:txBody>
      </p:sp>
      <p:pic>
        <p:nvPicPr>
          <p:cNvPr id="4" name="Picture 2" descr="Software Development Company Junagadh ...">
            <a:extLst>
              <a:ext uri="{FF2B5EF4-FFF2-40B4-BE49-F238E27FC236}">
                <a16:creationId xmlns:a16="http://schemas.microsoft.com/office/drawing/2014/main" id="{D3C2753B-8879-1EE0-1EA1-73CA6B6E0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CC7A54-9FD8-B908-BC4F-85C88E019204}"/>
              </a:ext>
            </a:extLst>
          </p:cNvPr>
          <p:cNvSpPr txBox="1"/>
          <p:nvPr/>
        </p:nvSpPr>
        <p:spPr>
          <a:xfrm>
            <a:off x="292229" y="2592371"/>
            <a:ext cx="11462993" cy="2123658"/>
          </a:xfrm>
          <a:prstGeom prst="rect">
            <a:avLst/>
          </a:prstGeom>
          <a:noFill/>
        </p:spPr>
        <p:txBody>
          <a:bodyPr wrap="square">
            <a:spAutoFit/>
          </a:bodyPr>
          <a:lstStyle/>
          <a:p>
            <a:r>
              <a:rPr lang="en-US" sz="2000" b="1" dirty="0">
                <a:solidFill>
                  <a:srgbClr val="DE3423"/>
                </a:solidFill>
              </a:rPr>
              <a:t>Basic Fundamentals of Scala Programming</a:t>
            </a:r>
          </a:p>
          <a:p>
            <a:pPr>
              <a:buFont typeface="+mj-lt"/>
              <a:buAutoNum type="arabicPeriod"/>
            </a:pPr>
            <a:r>
              <a:rPr lang="en-US" sz="1600" b="1" dirty="0"/>
              <a:t>Object-Oriented and Functional</a:t>
            </a:r>
            <a:r>
              <a:rPr lang="en-US" sz="1600" dirty="0"/>
              <a:t>:</a:t>
            </a:r>
          </a:p>
          <a:p>
            <a:pPr marL="742950" lvl="1" indent="-285750">
              <a:buFont typeface="+mj-lt"/>
              <a:buAutoNum type="arabicPeriod"/>
            </a:pPr>
            <a:r>
              <a:rPr lang="en-US" sz="1600" dirty="0"/>
              <a:t>Scala supports object-oriented programming, where you work with classes and objects.</a:t>
            </a:r>
          </a:p>
          <a:p>
            <a:pPr marL="742950" lvl="1" indent="-285750">
              <a:buFont typeface="+mj-lt"/>
              <a:buAutoNum type="arabicPeriod"/>
            </a:pPr>
            <a:r>
              <a:rPr lang="en-US" sz="1600" dirty="0"/>
              <a:t>It also supports functional programming, which allows you to write code using functions and immutability.</a:t>
            </a:r>
          </a:p>
          <a:p>
            <a:pPr>
              <a:buFont typeface="+mj-lt"/>
              <a:buAutoNum type="arabicPeriod"/>
            </a:pPr>
            <a:r>
              <a:rPr lang="en-US" sz="1600" b="1" dirty="0"/>
              <a:t>Statically Typed</a:t>
            </a:r>
            <a:r>
              <a:rPr lang="en-US" sz="1600" dirty="0"/>
              <a:t>:</a:t>
            </a:r>
          </a:p>
          <a:p>
            <a:pPr marL="742950" lvl="1" indent="-285750">
              <a:buFont typeface="+mj-lt"/>
              <a:buAutoNum type="arabicPeriod"/>
            </a:pPr>
            <a:r>
              <a:rPr lang="en-US" sz="1600" dirty="0"/>
              <a:t>Scala is a statically typed language, meaning you declare the type of a variable or let Scala infer it for you.</a:t>
            </a:r>
          </a:p>
          <a:p>
            <a:pPr>
              <a:buFont typeface="+mj-lt"/>
              <a:buAutoNum type="arabicPeriod"/>
            </a:pPr>
            <a:r>
              <a:rPr lang="en-US" sz="1600" b="1" dirty="0"/>
              <a:t>Runs on the JVM</a:t>
            </a:r>
            <a:r>
              <a:rPr lang="en-US" sz="1600" dirty="0"/>
              <a:t>:</a:t>
            </a:r>
          </a:p>
          <a:p>
            <a:pPr marL="742950" lvl="1" indent="-285750">
              <a:buFont typeface="+mj-lt"/>
              <a:buAutoNum type="arabicPeriod"/>
            </a:pPr>
            <a:r>
              <a:rPr lang="en-US" sz="1600" dirty="0"/>
              <a:t>Scala is built to run on the Java Virtual Machine (JVM), so it can use Java libraries and frameworks.</a:t>
            </a:r>
          </a:p>
        </p:txBody>
      </p:sp>
    </p:spTree>
    <p:extLst>
      <p:ext uri="{BB962C8B-B14F-4D97-AF65-F5344CB8AC3E}">
        <p14:creationId xmlns:p14="http://schemas.microsoft.com/office/powerpoint/2010/main" val="372873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0E81E-0747-E680-052A-C766C6A1CD33}"/>
            </a:ext>
          </a:extLst>
        </p:cNvPr>
        <p:cNvGrpSpPr/>
        <p:nvPr/>
      </p:nvGrpSpPr>
      <p:grpSpPr>
        <a:xfrm>
          <a:off x="0" y="0"/>
          <a:ext cx="0" cy="0"/>
          <a:chOff x="0" y="0"/>
          <a:chExt cx="0" cy="0"/>
        </a:xfrm>
      </p:grpSpPr>
      <p:pic>
        <p:nvPicPr>
          <p:cNvPr id="4" name="Picture 2" descr="Software Development Company Junagadh ...">
            <a:extLst>
              <a:ext uri="{FF2B5EF4-FFF2-40B4-BE49-F238E27FC236}">
                <a16:creationId xmlns:a16="http://schemas.microsoft.com/office/drawing/2014/main" id="{E950A6B1-92C5-AE37-A726-935D3A28D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9ABF75-3E16-A323-43CE-D33C3E522187}"/>
              </a:ext>
            </a:extLst>
          </p:cNvPr>
          <p:cNvSpPr txBox="1"/>
          <p:nvPr/>
        </p:nvSpPr>
        <p:spPr>
          <a:xfrm>
            <a:off x="216816" y="348792"/>
            <a:ext cx="11793690" cy="2677656"/>
          </a:xfrm>
          <a:prstGeom prst="rect">
            <a:avLst/>
          </a:prstGeom>
          <a:noFill/>
        </p:spPr>
        <p:txBody>
          <a:bodyPr wrap="square">
            <a:spAutoFit/>
          </a:bodyPr>
          <a:lstStyle/>
          <a:p>
            <a:r>
              <a:rPr lang="en-US" sz="2000" b="1" dirty="0">
                <a:solidFill>
                  <a:srgbClr val="DE3423"/>
                </a:solidFill>
              </a:rPr>
              <a:t>Uses of Scala Programming</a:t>
            </a:r>
          </a:p>
          <a:p>
            <a:endParaRPr lang="en-US" sz="2000" b="1" dirty="0">
              <a:solidFill>
                <a:srgbClr val="DE3423"/>
              </a:solidFill>
            </a:endParaRPr>
          </a:p>
          <a:p>
            <a:pPr>
              <a:buFont typeface="+mj-lt"/>
              <a:buAutoNum type="arabicPeriod"/>
            </a:pPr>
            <a:r>
              <a:rPr lang="en-US" sz="1600" b="1" dirty="0"/>
              <a:t>Big Data</a:t>
            </a:r>
            <a:r>
              <a:rPr lang="en-US" sz="1600" dirty="0"/>
              <a:t>:</a:t>
            </a:r>
          </a:p>
          <a:p>
            <a:pPr marL="742950" lvl="1" indent="-285750">
              <a:buFont typeface="+mj-lt"/>
              <a:buAutoNum type="arabicPeriod"/>
            </a:pPr>
            <a:r>
              <a:rPr lang="en-US" sz="1600" dirty="0"/>
              <a:t>Widely used in big data tools like </a:t>
            </a:r>
            <a:r>
              <a:rPr lang="en-US" sz="1600" b="1" dirty="0"/>
              <a:t>Apache Spark</a:t>
            </a:r>
            <a:r>
              <a:rPr lang="en-US" sz="1600" dirty="0"/>
              <a:t>.</a:t>
            </a:r>
          </a:p>
          <a:p>
            <a:pPr>
              <a:buFont typeface="+mj-lt"/>
              <a:buAutoNum type="arabicPeriod"/>
            </a:pPr>
            <a:r>
              <a:rPr lang="en-US" sz="1600" b="1" dirty="0"/>
              <a:t>Web Development</a:t>
            </a:r>
            <a:r>
              <a:rPr lang="en-US" sz="1600" dirty="0"/>
              <a:t>:</a:t>
            </a:r>
          </a:p>
          <a:p>
            <a:pPr marL="742950" lvl="1" indent="-285750">
              <a:buFont typeface="+mj-lt"/>
              <a:buAutoNum type="arabicPeriod"/>
            </a:pPr>
            <a:r>
              <a:rPr lang="en-US" sz="1600" dirty="0"/>
              <a:t>Used for creating scalable web applications.</a:t>
            </a:r>
          </a:p>
          <a:p>
            <a:pPr>
              <a:buFont typeface="+mj-lt"/>
              <a:buAutoNum type="arabicPeriod"/>
            </a:pPr>
            <a:r>
              <a:rPr lang="en-US" sz="1600" b="1" dirty="0"/>
              <a:t>Machine Learning</a:t>
            </a:r>
            <a:r>
              <a:rPr lang="en-US" sz="1600" dirty="0"/>
              <a:t>:</a:t>
            </a:r>
          </a:p>
          <a:p>
            <a:pPr marL="742950" lvl="1" indent="-285750">
              <a:buFont typeface="+mj-lt"/>
              <a:buAutoNum type="arabicPeriod"/>
            </a:pPr>
            <a:r>
              <a:rPr lang="en-US" sz="1600" dirty="0"/>
              <a:t>Provides support for libraries like Breeze for numerical computing.</a:t>
            </a:r>
          </a:p>
          <a:p>
            <a:pPr>
              <a:buFont typeface="+mj-lt"/>
              <a:buAutoNum type="arabicPeriod"/>
            </a:pPr>
            <a:r>
              <a:rPr lang="en-US" sz="1600" b="1" dirty="0"/>
              <a:t>Backend Development</a:t>
            </a:r>
            <a:r>
              <a:rPr lang="en-US" sz="1600" dirty="0"/>
              <a:t>:</a:t>
            </a:r>
          </a:p>
          <a:p>
            <a:pPr marL="742950" lvl="1" indent="-285750">
              <a:buFont typeface="+mj-lt"/>
              <a:buAutoNum type="arabicPeriod"/>
            </a:pPr>
            <a:r>
              <a:rPr lang="en-US" sz="1600" dirty="0"/>
              <a:t>Great for building reliable and concurrent server-side applications</a:t>
            </a:r>
          </a:p>
        </p:txBody>
      </p:sp>
      <p:sp>
        <p:nvSpPr>
          <p:cNvPr id="8" name="TextBox 7">
            <a:extLst>
              <a:ext uri="{FF2B5EF4-FFF2-40B4-BE49-F238E27FC236}">
                <a16:creationId xmlns:a16="http://schemas.microsoft.com/office/drawing/2014/main" id="{60DB5ECA-5077-7DD4-4D89-5528E78EF24D}"/>
              </a:ext>
            </a:extLst>
          </p:cNvPr>
          <p:cNvSpPr txBox="1"/>
          <p:nvPr/>
        </p:nvSpPr>
        <p:spPr>
          <a:xfrm>
            <a:off x="181494" y="3630571"/>
            <a:ext cx="11611438" cy="2369880"/>
          </a:xfrm>
          <a:prstGeom prst="rect">
            <a:avLst/>
          </a:prstGeom>
          <a:noFill/>
        </p:spPr>
        <p:txBody>
          <a:bodyPr wrap="square">
            <a:spAutoFit/>
          </a:bodyPr>
          <a:lstStyle/>
          <a:p>
            <a:r>
              <a:rPr lang="en-US" sz="2000" b="1" dirty="0">
                <a:solidFill>
                  <a:srgbClr val="DE3423"/>
                </a:solidFill>
              </a:rPr>
              <a:t>Advantages of Scala Programming</a:t>
            </a:r>
          </a:p>
          <a:p>
            <a:pPr>
              <a:buFont typeface="+mj-lt"/>
              <a:buAutoNum type="arabicPeriod"/>
            </a:pPr>
            <a:r>
              <a:rPr lang="en-US" sz="1600" b="1" dirty="0"/>
              <a:t>Conciseness</a:t>
            </a:r>
            <a:r>
              <a:rPr lang="en-US" sz="1600" dirty="0"/>
              <a:t>:</a:t>
            </a:r>
          </a:p>
          <a:p>
            <a:pPr marL="742950" lvl="1" indent="-285750">
              <a:buFont typeface="+mj-lt"/>
              <a:buAutoNum type="arabicPeriod"/>
            </a:pPr>
            <a:r>
              <a:rPr lang="en-US" sz="1600" dirty="0"/>
              <a:t>Less code is required compared to Java for similar functionality.</a:t>
            </a:r>
          </a:p>
          <a:p>
            <a:pPr>
              <a:buFont typeface="+mj-lt"/>
              <a:buAutoNum type="arabicPeriod"/>
            </a:pPr>
            <a:r>
              <a:rPr lang="en-US" sz="1600" b="1" dirty="0"/>
              <a:t>Interoperability</a:t>
            </a:r>
            <a:r>
              <a:rPr lang="en-US" sz="1600" dirty="0"/>
              <a:t>:</a:t>
            </a:r>
          </a:p>
          <a:p>
            <a:pPr marL="742950" lvl="1" indent="-285750">
              <a:buFont typeface="+mj-lt"/>
              <a:buAutoNum type="arabicPeriod"/>
            </a:pPr>
            <a:r>
              <a:rPr lang="en-US" sz="1600" dirty="0"/>
              <a:t>Fully compatible with Java, so you can use Java libraries in Scala.</a:t>
            </a:r>
          </a:p>
          <a:p>
            <a:pPr>
              <a:buFont typeface="+mj-lt"/>
              <a:buAutoNum type="arabicPeriod"/>
            </a:pPr>
            <a:r>
              <a:rPr lang="en-US" sz="1600" b="1" dirty="0"/>
              <a:t>Scalability</a:t>
            </a:r>
            <a:r>
              <a:rPr lang="en-US" sz="1600" dirty="0"/>
              <a:t>:</a:t>
            </a:r>
          </a:p>
          <a:p>
            <a:pPr marL="742950" lvl="1" indent="-285750">
              <a:buFont typeface="+mj-lt"/>
              <a:buAutoNum type="arabicPeriod"/>
            </a:pPr>
            <a:r>
              <a:rPr lang="en-US" sz="1600" dirty="0"/>
              <a:t>As the name suggests, Scala is designed for scalability, making it ideal for large applications.</a:t>
            </a:r>
          </a:p>
          <a:p>
            <a:pPr>
              <a:buFont typeface="+mj-lt"/>
              <a:buAutoNum type="arabicPeriod"/>
            </a:pPr>
            <a:r>
              <a:rPr lang="en-US" sz="1600" b="1" dirty="0"/>
              <a:t>Concurrency Support</a:t>
            </a:r>
            <a:r>
              <a:rPr lang="en-US" sz="1600" dirty="0"/>
              <a:t>:</a:t>
            </a:r>
          </a:p>
          <a:p>
            <a:pPr marL="742950" lvl="1" indent="-285750">
              <a:buFont typeface="+mj-lt"/>
              <a:buAutoNum type="arabicPeriod"/>
            </a:pPr>
            <a:r>
              <a:rPr lang="en-US" sz="1600" dirty="0"/>
              <a:t>Provides better support for concurrent and parallel programming.</a:t>
            </a:r>
          </a:p>
        </p:txBody>
      </p:sp>
    </p:spTree>
    <p:extLst>
      <p:ext uri="{BB962C8B-B14F-4D97-AF65-F5344CB8AC3E}">
        <p14:creationId xmlns:p14="http://schemas.microsoft.com/office/powerpoint/2010/main" val="396348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96DE5-5063-1CB5-61A8-2E65AE47CB34}"/>
            </a:ext>
          </a:extLst>
        </p:cNvPr>
        <p:cNvGrpSpPr/>
        <p:nvPr/>
      </p:nvGrpSpPr>
      <p:grpSpPr>
        <a:xfrm>
          <a:off x="0" y="0"/>
          <a:ext cx="0" cy="0"/>
          <a:chOff x="0" y="0"/>
          <a:chExt cx="0" cy="0"/>
        </a:xfrm>
      </p:grpSpPr>
      <p:pic>
        <p:nvPicPr>
          <p:cNvPr id="4" name="Picture 2" descr="Software Development Company Junagadh ...">
            <a:extLst>
              <a:ext uri="{FF2B5EF4-FFF2-40B4-BE49-F238E27FC236}">
                <a16:creationId xmlns:a16="http://schemas.microsoft.com/office/drawing/2014/main" id="{A0FED14C-DF89-B78D-D545-13CD2241A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8069B65-5700-9710-40DC-DC9B7DD7F029}"/>
              </a:ext>
            </a:extLst>
          </p:cNvPr>
          <p:cNvGraphicFramePr>
            <a:graphicFrameLocks noGrp="1"/>
          </p:cNvGraphicFramePr>
          <p:nvPr>
            <p:extLst>
              <p:ext uri="{D42A27DB-BD31-4B8C-83A1-F6EECF244321}">
                <p14:modId xmlns:p14="http://schemas.microsoft.com/office/powerpoint/2010/main" val="3017715917"/>
              </p:ext>
            </p:extLst>
          </p:nvPr>
        </p:nvGraphicFramePr>
        <p:xfrm>
          <a:off x="631597" y="334833"/>
          <a:ext cx="9700180" cy="5778197"/>
        </p:xfrm>
        <a:graphic>
          <a:graphicData uri="http://schemas.openxmlformats.org/drawingml/2006/table">
            <a:tbl>
              <a:tblPr>
                <a:tableStyleId>{5940675A-B579-460E-94D1-54222C63F5DA}</a:tableStyleId>
              </a:tblPr>
              <a:tblGrid>
                <a:gridCol w="968739">
                  <a:extLst>
                    <a:ext uri="{9D8B030D-6E8A-4147-A177-3AD203B41FA5}">
                      <a16:colId xmlns:a16="http://schemas.microsoft.com/office/drawing/2014/main" val="466688208"/>
                    </a:ext>
                  </a:extLst>
                </a:gridCol>
                <a:gridCol w="8731441">
                  <a:extLst>
                    <a:ext uri="{9D8B030D-6E8A-4147-A177-3AD203B41FA5}">
                      <a16:colId xmlns:a16="http://schemas.microsoft.com/office/drawing/2014/main" val="556619850"/>
                    </a:ext>
                  </a:extLst>
                </a:gridCol>
              </a:tblGrid>
              <a:tr h="341857">
                <a:tc>
                  <a:txBody>
                    <a:bodyPr/>
                    <a:lstStyle/>
                    <a:p>
                      <a:pPr algn="l"/>
                      <a:r>
                        <a:rPr lang="en-IN" sz="1600" b="1">
                          <a:effectLst/>
                        </a:rPr>
                        <a:t>Sr.No</a:t>
                      </a:r>
                      <a:endParaRPr lang="en-IN" sz="1600" b="1">
                        <a:effectLst/>
                        <a:latin typeface="inherit"/>
                      </a:endParaRPr>
                    </a:p>
                  </a:txBody>
                  <a:tcPr marL="23207" marR="23207" marT="23207" marB="23207" anchor="ctr"/>
                </a:tc>
                <a:tc>
                  <a:txBody>
                    <a:bodyPr/>
                    <a:lstStyle/>
                    <a:p>
                      <a:pPr algn="ctr"/>
                      <a:r>
                        <a:rPr lang="en-IN" sz="1600" b="1" dirty="0">
                          <a:effectLst/>
                        </a:rPr>
                        <a:t>Data Type &amp; Description</a:t>
                      </a:r>
                      <a:endParaRPr lang="en-IN" sz="1600" b="1" dirty="0">
                        <a:effectLst/>
                        <a:latin typeface="inherit"/>
                      </a:endParaRPr>
                    </a:p>
                  </a:txBody>
                  <a:tcPr marL="23207" marR="23207" marT="23207" marB="23207" anchor="ctr"/>
                </a:tc>
                <a:extLst>
                  <a:ext uri="{0D108BD9-81ED-4DB2-BD59-A6C34878D82A}">
                    <a16:rowId xmlns:a16="http://schemas.microsoft.com/office/drawing/2014/main" val="2129540184"/>
                  </a:ext>
                </a:extLst>
              </a:tr>
              <a:tr h="233361">
                <a:tc>
                  <a:txBody>
                    <a:bodyPr/>
                    <a:lstStyle/>
                    <a:p>
                      <a:pPr algn="ctr"/>
                      <a:r>
                        <a:rPr lang="en-IN" sz="1600" dirty="0">
                          <a:effectLst/>
                        </a:rPr>
                        <a:t>1</a:t>
                      </a:r>
                    </a:p>
                  </a:txBody>
                  <a:tcPr marL="23207" marR="23207" marT="23207" marB="23207" anchor="ctr"/>
                </a:tc>
                <a:tc>
                  <a:txBody>
                    <a:bodyPr/>
                    <a:lstStyle/>
                    <a:p>
                      <a:pPr algn="l"/>
                      <a:r>
                        <a:rPr lang="en-US" sz="1600" b="1" dirty="0">
                          <a:effectLst/>
                        </a:rPr>
                        <a:t>Byte - </a:t>
                      </a:r>
                      <a:r>
                        <a:rPr lang="en-US" sz="1600" dirty="0">
                          <a:effectLst/>
                        </a:rPr>
                        <a:t>8 bit signed value. Range from -128 to 127</a:t>
                      </a:r>
                    </a:p>
                  </a:txBody>
                  <a:tcPr marL="23207" marR="23207" marT="23207" marB="23207" anchor="ctr"/>
                </a:tc>
                <a:extLst>
                  <a:ext uri="{0D108BD9-81ED-4DB2-BD59-A6C34878D82A}">
                    <a16:rowId xmlns:a16="http://schemas.microsoft.com/office/drawing/2014/main" val="3821931973"/>
                  </a:ext>
                </a:extLst>
              </a:tr>
              <a:tr h="341857">
                <a:tc>
                  <a:txBody>
                    <a:bodyPr/>
                    <a:lstStyle/>
                    <a:p>
                      <a:pPr algn="ctr"/>
                      <a:r>
                        <a:rPr lang="en-IN" sz="1600">
                          <a:effectLst/>
                        </a:rPr>
                        <a:t>2</a:t>
                      </a:r>
                    </a:p>
                  </a:txBody>
                  <a:tcPr marL="23207" marR="23207" marT="23207" marB="23207" anchor="ctr"/>
                </a:tc>
                <a:tc>
                  <a:txBody>
                    <a:bodyPr/>
                    <a:lstStyle/>
                    <a:p>
                      <a:pPr algn="l"/>
                      <a:r>
                        <a:rPr lang="en-US" sz="1600" b="1" dirty="0">
                          <a:effectLst/>
                        </a:rPr>
                        <a:t>Short - </a:t>
                      </a:r>
                      <a:r>
                        <a:rPr lang="en-US" sz="1600" dirty="0">
                          <a:effectLst/>
                        </a:rPr>
                        <a:t>16 bit signed value. Range -32768 to 32767</a:t>
                      </a:r>
                    </a:p>
                  </a:txBody>
                  <a:tcPr marL="23207" marR="23207" marT="23207" marB="23207" anchor="ctr"/>
                </a:tc>
                <a:extLst>
                  <a:ext uri="{0D108BD9-81ED-4DB2-BD59-A6C34878D82A}">
                    <a16:rowId xmlns:a16="http://schemas.microsoft.com/office/drawing/2014/main" val="4275607686"/>
                  </a:ext>
                </a:extLst>
              </a:tr>
              <a:tr h="482246">
                <a:tc>
                  <a:txBody>
                    <a:bodyPr/>
                    <a:lstStyle/>
                    <a:p>
                      <a:pPr algn="ctr"/>
                      <a:r>
                        <a:rPr lang="en-IN" sz="1600">
                          <a:effectLst/>
                        </a:rPr>
                        <a:t>3</a:t>
                      </a:r>
                    </a:p>
                  </a:txBody>
                  <a:tcPr marL="23207" marR="23207" marT="23207" marB="23207" anchor="ctr"/>
                </a:tc>
                <a:tc>
                  <a:txBody>
                    <a:bodyPr/>
                    <a:lstStyle/>
                    <a:p>
                      <a:pPr algn="l"/>
                      <a:r>
                        <a:rPr lang="en-US" sz="1600" b="1" dirty="0">
                          <a:effectLst/>
                        </a:rPr>
                        <a:t>Int - </a:t>
                      </a:r>
                      <a:r>
                        <a:rPr lang="en-US" sz="1600" dirty="0">
                          <a:effectLst/>
                        </a:rPr>
                        <a:t>32 bit signed value. Range -2147483648 to 2147483647</a:t>
                      </a:r>
                    </a:p>
                  </a:txBody>
                  <a:tcPr marL="23207" marR="23207" marT="23207" marB="23207" anchor="ctr"/>
                </a:tc>
                <a:extLst>
                  <a:ext uri="{0D108BD9-81ED-4DB2-BD59-A6C34878D82A}">
                    <a16:rowId xmlns:a16="http://schemas.microsoft.com/office/drawing/2014/main" val="2738060441"/>
                  </a:ext>
                </a:extLst>
              </a:tr>
              <a:tr h="482246">
                <a:tc>
                  <a:txBody>
                    <a:bodyPr/>
                    <a:lstStyle/>
                    <a:p>
                      <a:pPr algn="ctr"/>
                      <a:r>
                        <a:rPr lang="en-IN" sz="1600">
                          <a:effectLst/>
                        </a:rPr>
                        <a:t>4</a:t>
                      </a:r>
                    </a:p>
                  </a:txBody>
                  <a:tcPr marL="23207" marR="23207" marT="23207" marB="23207" anchor="ctr"/>
                </a:tc>
                <a:tc>
                  <a:txBody>
                    <a:bodyPr/>
                    <a:lstStyle/>
                    <a:p>
                      <a:pPr algn="l"/>
                      <a:r>
                        <a:rPr lang="en-US" sz="1600" b="1" dirty="0">
                          <a:effectLst/>
                        </a:rPr>
                        <a:t>Long - </a:t>
                      </a:r>
                      <a:r>
                        <a:rPr lang="en-US" sz="1600" dirty="0">
                          <a:effectLst/>
                        </a:rPr>
                        <a:t>64 bit signed value. -9223372036854775808 to 9223372036854775807</a:t>
                      </a:r>
                    </a:p>
                  </a:txBody>
                  <a:tcPr marL="23207" marR="23207" marT="23207" marB="23207" anchor="ctr"/>
                </a:tc>
                <a:extLst>
                  <a:ext uri="{0D108BD9-81ED-4DB2-BD59-A6C34878D82A}">
                    <a16:rowId xmlns:a16="http://schemas.microsoft.com/office/drawing/2014/main" val="1406960558"/>
                  </a:ext>
                </a:extLst>
              </a:tr>
              <a:tr h="341857">
                <a:tc>
                  <a:txBody>
                    <a:bodyPr/>
                    <a:lstStyle/>
                    <a:p>
                      <a:pPr algn="ctr"/>
                      <a:r>
                        <a:rPr lang="en-IN" sz="1600" dirty="0">
                          <a:effectLst/>
                        </a:rPr>
                        <a:t>5</a:t>
                      </a:r>
                    </a:p>
                  </a:txBody>
                  <a:tcPr marL="23207" marR="23207" marT="23207" marB="23207" anchor="ctr"/>
                </a:tc>
                <a:tc>
                  <a:txBody>
                    <a:bodyPr/>
                    <a:lstStyle/>
                    <a:p>
                      <a:pPr algn="l"/>
                      <a:r>
                        <a:rPr lang="en-US" sz="1600" b="1" dirty="0">
                          <a:effectLst/>
                        </a:rPr>
                        <a:t>Float - </a:t>
                      </a:r>
                      <a:r>
                        <a:rPr lang="en-US" sz="1600" dirty="0">
                          <a:effectLst/>
                        </a:rPr>
                        <a:t>32 bit IEEE 754 single-precision float</a:t>
                      </a:r>
                    </a:p>
                  </a:txBody>
                  <a:tcPr marL="23207" marR="23207" marT="23207" marB="23207" anchor="ctr"/>
                </a:tc>
                <a:extLst>
                  <a:ext uri="{0D108BD9-81ED-4DB2-BD59-A6C34878D82A}">
                    <a16:rowId xmlns:a16="http://schemas.microsoft.com/office/drawing/2014/main" val="1493908458"/>
                  </a:ext>
                </a:extLst>
              </a:tr>
              <a:tr h="341857">
                <a:tc>
                  <a:txBody>
                    <a:bodyPr/>
                    <a:lstStyle/>
                    <a:p>
                      <a:pPr algn="ctr"/>
                      <a:r>
                        <a:rPr lang="en-IN" sz="1600">
                          <a:effectLst/>
                        </a:rPr>
                        <a:t>6</a:t>
                      </a:r>
                    </a:p>
                  </a:txBody>
                  <a:tcPr marL="23207" marR="23207" marT="23207" marB="23207" anchor="ctr"/>
                </a:tc>
                <a:tc>
                  <a:txBody>
                    <a:bodyPr/>
                    <a:lstStyle/>
                    <a:p>
                      <a:pPr algn="l"/>
                      <a:r>
                        <a:rPr lang="en-US" sz="1600" b="1" dirty="0">
                          <a:effectLst/>
                        </a:rPr>
                        <a:t>Double - </a:t>
                      </a:r>
                      <a:r>
                        <a:rPr lang="en-US" sz="1600" dirty="0">
                          <a:effectLst/>
                        </a:rPr>
                        <a:t>64 bit IEEE 754 double-precision float</a:t>
                      </a:r>
                    </a:p>
                  </a:txBody>
                  <a:tcPr marL="23207" marR="23207" marT="23207" marB="23207" anchor="ctr"/>
                </a:tc>
                <a:extLst>
                  <a:ext uri="{0D108BD9-81ED-4DB2-BD59-A6C34878D82A}">
                    <a16:rowId xmlns:a16="http://schemas.microsoft.com/office/drawing/2014/main" val="3560193196"/>
                  </a:ext>
                </a:extLst>
              </a:tr>
              <a:tr h="482246">
                <a:tc>
                  <a:txBody>
                    <a:bodyPr/>
                    <a:lstStyle/>
                    <a:p>
                      <a:pPr algn="ctr"/>
                      <a:r>
                        <a:rPr lang="en-IN" sz="1600">
                          <a:effectLst/>
                        </a:rPr>
                        <a:t>7</a:t>
                      </a:r>
                    </a:p>
                  </a:txBody>
                  <a:tcPr marL="23207" marR="23207" marT="23207" marB="23207" anchor="ctr"/>
                </a:tc>
                <a:tc>
                  <a:txBody>
                    <a:bodyPr/>
                    <a:lstStyle/>
                    <a:p>
                      <a:pPr algn="l"/>
                      <a:r>
                        <a:rPr lang="en-US" sz="1600" b="1" dirty="0">
                          <a:effectLst/>
                        </a:rPr>
                        <a:t>Char - </a:t>
                      </a:r>
                      <a:r>
                        <a:rPr lang="en-US" sz="1600" dirty="0">
                          <a:effectLst/>
                        </a:rPr>
                        <a:t>16 bit unsigned Unicode character. Range from U+0000 to U+FFFF</a:t>
                      </a:r>
                    </a:p>
                  </a:txBody>
                  <a:tcPr marL="23207" marR="23207" marT="23207" marB="23207" anchor="ctr"/>
                </a:tc>
                <a:extLst>
                  <a:ext uri="{0D108BD9-81ED-4DB2-BD59-A6C34878D82A}">
                    <a16:rowId xmlns:a16="http://schemas.microsoft.com/office/drawing/2014/main" val="3147131937"/>
                  </a:ext>
                </a:extLst>
              </a:tr>
              <a:tr h="341857">
                <a:tc>
                  <a:txBody>
                    <a:bodyPr/>
                    <a:lstStyle/>
                    <a:p>
                      <a:pPr algn="ctr"/>
                      <a:r>
                        <a:rPr lang="en-IN" sz="1600">
                          <a:effectLst/>
                        </a:rPr>
                        <a:t>8</a:t>
                      </a:r>
                    </a:p>
                  </a:txBody>
                  <a:tcPr marL="23207" marR="23207" marT="23207" marB="23207" anchor="ctr"/>
                </a:tc>
                <a:tc>
                  <a:txBody>
                    <a:bodyPr/>
                    <a:lstStyle/>
                    <a:p>
                      <a:pPr algn="l"/>
                      <a:r>
                        <a:rPr lang="en-US" sz="1600" b="1" dirty="0">
                          <a:effectLst/>
                        </a:rPr>
                        <a:t>String - </a:t>
                      </a:r>
                      <a:r>
                        <a:rPr lang="en-US" sz="1600" dirty="0">
                          <a:effectLst/>
                        </a:rPr>
                        <a:t>A sequence of Chars</a:t>
                      </a:r>
                    </a:p>
                  </a:txBody>
                  <a:tcPr marL="23207" marR="23207" marT="23207" marB="23207" anchor="ctr"/>
                </a:tc>
                <a:extLst>
                  <a:ext uri="{0D108BD9-81ED-4DB2-BD59-A6C34878D82A}">
                    <a16:rowId xmlns:a16="http://schemas.microsoft.com/office/drawing/2014/main" val="1508454057"/>
                  </a:ext>
                </a:extLst>
              </a:tr>
              <a:tr h="341857">
                <a:tc>
                  <a:txBody>
                    <a:bodyPr/>
                    <a:lstStyle/>
                    <a:p>
                      <a:pPr algn="ctr"/>
                      <a:r>
                        <a:rPr lang="en-IN" sz="1600">
                          <a:effectLst/>
                        </a:rPr>
                        <a:t>9</a:t>
                      </a:r>
                    </a:p>
                  </a:txBody>
                  <a:tcPr marL="23207" marR="23207" marT="23207" marB="23207" anchor="ctr"/>
                </a:tc>
                <a:tc>
                  <a:txBody>
                    <a:bodyPr/>
                    <a:lstStyle/>
                    <a:p>
                      <a:pPr algn="l"/>
                      <a:r>
                        <a:rPr lang="en-US" sz="1600" b="1" dirty="0">
                          <a:effectLst/>
                        </a:rPr>
                        <a:t>Boolean - </a:t>
                      </a:r>
                      <a:r>
                        <a:rPr lang="en-US" sz="1600" dirty="0">
                          <a:effectLst/>
                        </a:rPr>
                        <a:t>Either the literal true or the literal false</a:t>
                      </a:r>
                    </a:p>
                  </a:txBody>
                  <a:tcPr marL="23207" marR="23207" marT="23207" marB="23207" anchor="ctr"/>
                </a:tc>
                <a:extLst>
                  <a:ext uri="{0D108BD9-81ED-4DB2-BD59-A6C34878D82A}">
                    <a16:rowId xmlns:a16="http://schemas.microsoft.com/office/drawing/2014/main" val="1872418917"/>
                  </a:ext>
                </a:extLst>
              </a:tr>
              <a:tr h="341857">
                <a:tc>
                  <a:txBody>
                    <a:bodyPr/>
                    <a:lstStyle/>
                    <a:p>
                      <a:pPr algn="ctr"/>
                      <a:r>
                        <a:rPr lang="en-IN" sz="1600">
                          <a:effectLst/>
                        </a:rPr>
                        <a:t>10</a:t>
                      </a:r>
                    </a:p>
                  </a:txBody>
                  <a:tcPr marL="23207" marR="23207" marT="23207" marB="23207" anchor="ctr"/>
                </a:tc>
                <a:tc>
                  <a:txBody>
                    <a:bodyPr/>
                    <a:lstStyle/>
                    <a:p>
                      <a:pPr algn="l"/>
                      <a:r>
                        <a:rPr lang="en-US" sz="1600" b="1" dirty="0">
                          <a:effectLst/>
                        </a:rPr>
                        <a:t>Unit - </a:t>
                      </a:r>
                      <a:r>
                        <a:rPr lang="en-US" sz="1600" dirty="0">
                          <a:effectLst/>
                        </a:rPr>
                        <a:t>Corresponds to no value</a:t>
                      </a:r>
                    </a:p>
                  </a:txBody>
                  <a:tcPr marL="23207" marR="23207" marT="23207" marB="23207" anchor="ctr"/>
                </a:tc>
                <a:extLst>
                  <a:ext uri="{0D108BD9-81ED-4DB2-BD59-A6C34878D82A}">
                    <a16:rowId xmlns:a16="http://schemas.microsoft.com/office/drawing/2014/main" val="748631649"/>
                  </a:ext>
                </a:extLst>
              </a:tr>
              <a:tr h="341857">
                <a:tc>
                  <a:txBody>
                    <a:bodyPr/>
                    <a:lstStyle/>
                    <a:p>
                      <a:pPr algn="ctr"/>
                      <a:r>
                        <a:rPr lang="en-IN" sz="1600">
                          <a:effectLst/>
                        </a:rPr>
                        <a:t>11</a:t>
                      </a:r>
                    </a:p>
                  </a:txBody>
                  <a:tcPr marL="23207" marR="23207" marT="23207" marB="23207" anchor="ctr"/>
                </a:tc>
                <a:tc>
                  <a:txBody>
                    <a:bodyPr/>
                    <a:lstStyle/>
                    <a:p>
                      <a:pPr algn="l"/>
                      <a:r>
                        <a:rPr lang="en-US" sz="1600" b="1" dirty="0">
                          <a:effectLst/>
                        </a:rPr>
                        <a:t>Null - </a:t>
                      </a:r>
                      <a:r>
                        <a:rPr lang="en-US" sz="1600" dirty="0">
                          <a:effectLst/>
                        </a:rPr>
                        <a:t>null or empty reference</a:t>
                      </a:r>
                    </a:p>
                  </a:txBody>
                  <a:tcPr marL="23207" marR="23207" marT="23207" marB="23207" anchor="ctr"/>
                </a:tc>
                <a:extLst>
                  <a:ext uri="{0D108BD9-81ED-4DB2-BD59-A6C34878D82A}">
                    <a16:rowId xmlns:a16="http://schemas.microsoft.com/office/drawing/2014/main" val="579884497"/>
                  </a:ext>
                </a:extLst>
              </a:tr>
              <a:tr h="482246">
                <a:tc>
                  <a:txBody>
                    <a:bodyPr/>
                    <a:lstStyle/>
                    <a:p>
                      <a:pPr algn="ctr"/>
                      <a:r>
                        <a:rPr lang="en-IN" sz="1600">
                          <a:effectLst/>
                        </a:rPr>
                        <a:t>12</a:t>
                      </a:r>
                    </a:p>
                  </a:txBody>
                  <a:tcPr marL="23207" marR="23207" marT="23207" marB="23207" anchor="ctr"/>
                </a:tc>
                <a:tc>
                  <a:txBody>
                    <a:bodyPr/>
                    <a:lstStyle/>
                    <a:p>
                      <a:pPr algn="l"/>
                      <a:r>
                        <a:rPr lang="en-US" sz="1600" b="1" dirty="0">
                          <a:effectLst/>
                        </a:rPr>
                        <a:t>Nothing - </a:t>
                      </a:r>
                      <a:r>
                        <a:rPr lang="en-US" sz="1600" dirty="0">
                          <a:effectLst/>
                        </a:rPr>
                        <a:t>The subtype of every other type; includes no values</a:t>
                      </a:r>
                    </a:p>
                  </a:txBody>
                  <a:tcPr marL="23207" marR="23207" marT="23207" marB="23207" anchor="ctr"/>
                </a:tc>
                <a:extLst>
                  <a:ext uri="{0D108BD9-81ED-4DB2-BD59-A6C34878D82A}">
                    <a16:rowId xmlns:a16="http://schemas.microsoft.com/office/drawing/2014/main" val="3831000311"/>
                  </a:ext>
                </a:extLst>
              </a:tr>
              <a:tr h="482246">
                <a:tc>
                  <a:txBody>
                    <a:bodyPr/>
                    <a:lstStyle/>
                    <a:p>
                      <a:pPr algn="ctr"/>
                      <a:r>
                        <a:rPr lang="en-IN" sz="1600">
                          <a:effectLst/>
                        </a:rPr>
                        <a:t>13</a:t>
                      </a:r>
                    </a:p>
                  </a:txBody>
                  <a:tcPr marL="23207" marR="23207" marT="23207" marB="23207" anchor="ctr"/>
                </a:tc>
                <a:tc>
                  <a:txBody>
                    <a:bodyPr/>
                    <a:lstStyle/>
                    <a:p>
                      <a:pPr algn="l"/>
                      <a:r>
                        <a:rPr lang="en-US" sz="1600" b="1" dirty="0">
                          <a:effectLst/>
                        </a:rPr>
                        <a:t>Any - </a:t>
                      </a:r>
                      <a:r>
                        <a:rPr lang="en-US" sz="1600" dirty="0">
                          <a:effectLst/>
                        </a:rPr>
                        <a:t>The supertype of any type; any object is of type Any</a:t>
                      </a:r>
                    </a:p>
                  </a:txBody>
                  <a:tcPr marL="23207" marR="23207" marT="23207" marB="23207" anchor="ctr"/>
                </a:tc>
                <a:extLst>
                  <a:ext uri="{0D108BD9-81ED-4DB2-BD59-A6C34878D82A}">
                    <a16:rowId xmlns:a16="http://schemas.microsoft.com/office/drawing/2014/main" val="485553840"/>
                  </a:ext>
                </a:extLst>
              </a:tr>
              <a:tr h="341857">
                <a:tc>
                  <a:txBody>
                    <a:bodyPr/>
                    <a:lstStyle/>
                    <a:p>
                      <a:pPr algn="ctr"/>
                      <a:r>
                        <a:rPr lang="en-IN" sz="1600">
                          <a:effectLst/>
                        </a:rPr>
                        <a:t>14</a:t>
                      </a:r>
                    </a:p>
                  </a:txBody>
                  <a:tcPr marL="23207" marR="23207" marT="23207" marB="23207" anchor="ctr"/>
                </a:tc>
                <a:tc>
                  <a:txBody>
                    <a:bodyPr/>
                    <a:lstStyle/>
                    <a:p>
                      <a:pPr algn="l"/>
                      <a:r>
                        <a:rPr lang="en-US" sz="1600" b="1" dirty="0" err="1">
                          <a:effectLst/>
                        </a:rPr>
                        <a:t>AnyRef</a:t>
                      </a:r>
                      <a:r>
                        <a:rPr lang="en-US" sz="1600" b="1" dirty="0">
                          <a:effectLst/>
                        </a:rPr>
                        <a:t> - </a:t>
                      </a:r>
                      <a:r>
                        <a:rPr lang="en-US" sz="1600" dirty="0">
                          <a:effectLst/>
                        </a:rPr>
                        <a:t>The supertype of any reference type</a:t>
                      </a:r>
                    </a:p>
                  </a:txBody>
                  <a:tcPr marL="23207" marR="23207" marT="23207" marB="23207" anchor="ctr"/>
                </a:tc>
                <a:extLst>
                  <a:ext uri="{0D108BD9-81ED-4DB2-BD59-A6C34878D82A}">
                    <a16:rowId xmlns:a16="http://schemas.microsoft.com/office/drawing/2014/main" val="3226821627"/>
                  </a:ext>
                </a:extLst>
              </a:tr>
            </a:tbl>
          </a:graphicData>
        </a:graphic>
      </p:graphicFrame>
    </p:spTree>
    <p:extLst>
      <p:ext uri="{BB962C8B-B14F-4D97-AF65-F5344CB8AC3E}">
        <p14:creationId xmlns:p14="http://schemas.microsoft.com/office/powerpoint/2010/main" val="312560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D0F6E-9ECF-D8C8-B8AE-42A375CA7928}"/>
            </a:ext>
          </a:extLst>
        </p:cNvPr>
        <p:cNvGrpSpPr/>
        <p:nvPr/>
      </p:nvGrpSpPr>
      <p:grpSpPr>
        <a:xfrm>
          <a:off x="0" y="0"/>
          <a:ext cx="0" cy="0"/>
          <a:chOff x="0" y="0"/>
          <a:chExt cx="0" cy="0"/>
        </a:xfrm>
      </p:grpSpPr>
      <p:pic>
        <p:nvPicPr>
          <p:cNvPr id="4" name="Picture 2" descr="Software Development Company Junagadh ...">
            <a:extLst>
              <a:ext uri="{FF2B5EF4-FFF2-40B4-BE49-F238E27FC236}">
                <a16:creationId xmlns:a16="http://schemas.microsoft.com/office/drawing/2014/main" id="{C2C22C97-4672-050C-FF4D-DEF65D57A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BFF22D-F959-5EF2-5551-31DDFF52328B}"/>
              </a:ext>
            </a:extLst>
          </p:cNvPr>
          <p:cNvSpPr txBox="1"/>
          <p:nvPr/>
        </p:nvSpPr>
        <p:spPr>
          <a:xfrm>
            <a:off x="549111" y="593418"/>
            <a:ext cx="9530604" cy="4832092"/>
          </a:xfrm>
          <a:prstGeom prst="rect">
            <a:avLst/>
          </a:prstGeom>
          <a:noFill/>
        </p:spPr>
        <p:txBody>
          <a:bodyPr wrap="square">
            <a:spAutoFit/>
          </a:bodyPr>
          <a:lstStyle/>
          <a:p>
            <a:r>
              <a:rPr lang="en-IN" sz="2000" b="1" dirty="0">
                <a:solidFill>
                  <a:srgbClr val="DE3423"/>
                </a:solidFill>
              </a:rPr>
              <a:t>Types of Variables in Scala</a:t>
            </a:r>
          </a:p>
          <a:p>
            <a:endParaRPr lang="en-IN" dirty="0"/>
          </a:p>
          <a:p>
            <a:pPr marL="285750" indent="-285750">
              <a:buFont typeface="Arial" panose="020B0604020202020204" pitchFamily="34" charset="0"/>
              <a:buChar char="•"/>
            </a:pPr>
            <a:r>
              <a:rPr lang="en-IN" b="1" dirty="0">
                <a:solidFill>
                  <a:srgbClr val="DE3423"/>
                </a:solidFill>
              </a:rPr>
              <a:t>var:</a:t>
            </a:r>
          </a:p>
          <a:p>
            <a:pPr marL="742950" lvl="1" indent="-285750">
              <a:buFont typeface="Arial" panose="020B0604020202020204" pitchFamily="34" charset="0"/>
              <a:buChar char="•"/>
            </a:pPr>
            <a:r>
              <a:rPr lang="en-IN" dirty="0"/>
              <a:t>Mutable variable (its value can be changed).</a:t>
            </a:r>
          </a:p>
          <a:p>
            <a:pPr marL="742950" lvl="1" indent="-285750">
              <a:buFont typeface="Arial" panose="020B0604020202020204" pitchFamily="34" charset="0"/>
              <a:buChar char="•"/>
            </a:pPr>
            <a:r>
              <a:rPr lang="en-IN" dirty="0"/>
              <a:t>Example: var x = 10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err="1">
                <a:solidFill>
                  <a:srgbClr val="DE3423"/>
                </a:solidFill>
              </a:rPr>
              <a:t>val</a:t>
            </a:r>
            <a:r>
              <a:rPr lang="en-IN" b="1" dirty="0">
                <a:solidFill>
                  <a:srgbClr val="DE3423"/>
                </a:solidFill>
              </a:rPr>
              <a:t>:</a:t>
            </a:r>
          </a:p>
          <a:p>
            <a:pPr marL="742950" lvl="1" indent="-285750">
              <a:buFont typeface="Arial" panose="020B0604020202020204" pitchFamily="34" charset="0"/>
              <a:buChar char="•"/>
            </a:pPr>
            <a:r>
              <a:rPr lang="en-IN" dirty="0"/>
              <a:t>Immutable variable (its value cannot be changed).</a:t>
            </a:r>
          </a:p>
          <a:p>
            <a:pPr marL="742950" lvl="1" indent="-285750">
              <a:buFont typeface="Arial" panose="020B0604020202020204" pitchFamily="34" charset="0"/>
              <a:buChar char="•"/>
            </a:pPr>
            <a:r>
              <a:rPr lang="en-IN" dirty="0"/>
              <a:t>Example: </a:t>
            </a:r>
            <a:r>
              <a:rPr lang="en-IN" dirty="0" err="1"/>
              <a:t>val</a:t>
            </a:r>
            <a:r>
              <a:rPr lang="en-IN" dirty="0"/>
              <a:t> y = 20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solidFill>
                  <a:srgbClr val="DE3423"/>
                </a:solidFill>
              </a:rPr>
              <a:t>lazy </a:t>
            </a:r>
            <a:r>
              <a:rPr lang="en-IN" b="1" dirty="0" err="1">
                <a:solidFill>
                  <a:srgbClr val="DE3423"/>
                </a:solidFill>
              </a:rPr>
              <a:t>val</a:t>
            </a:r>
            <a:r>
              <a:rPr lang="en-IN" b="1" dirty="0">
                <a:solidFill>
                  <a:srgbClr val="DE3423"/>
                </a:solidFill>
              </a:rPr>
              <a:t>:</a:t>
            </a:r>
          </a:p>
          <a:p>
            <a:pPr marL="742950" lvl="1" indent="-285750">
              <a:buFont typeface="Arial" panose="020B0604020202020204" pitchFamily="34" charset="0"/>
              <a:buChar char="•"/>
            </a:pPr>
            <a:r>
              <a:rPr lang="en-IN" dirty="0"/>
              <a:t>A variable whose value is computed only when it is accessed.</a:t>
            </a:r>
          </a:p>
          <a:p>
            <a:pPr marL="742950" lvl="1" indent="-285750">
              <a:buFont typeface="Arial" panose="020B0604020202020204" pitchFamily="34" charset="0"/>
              <a:buChar char="•"/>
            </a:pPr>
            <a:r>
              <a:rPr lang="en-IN" dirty="0"/>
              <a:t>Example: lazy </a:t>
            </a:r>
            <a:r>
              <a:rPr lang="en-IN" dirty="0" err="1"/>
              <a:t>val</a:t>
            </a:r>
            <a:r>
              <a:rPr lang="en-IN" dirty="0"/>
              <a:t> z = 30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solidFill>
                  <a:srgbClr val="DE3423"/>
                </a:solidFill>
              </a:rPr>
              <a:t>def:</a:t>
            </a:r>
          </a:p>
          <a:p>
            <a:pPr marL="742950" lvl="1" indent="-285750">
              <a:buFont typeface="Arial" panose="020B0604020202020204" pitchFamily="34" charset="0"/>
              <a:buChar char="•"/>
            </a:pPr>
            <a:r>
              <a:rPr lang="en-IN" dirty="0"/>
              <a:t>Defines a function or value that is calculated when called.	</a:t>
            </a:r>
          </a:p>
          <a:p>
            <a:pPr marL="742950" lvl="1" indent="-285750">
              <a:buFont typeface="Arial" panose="020B0604020202020204" pitchFamily="34" charset="0"/>
              <a:buChar char="•"/>
            </a:pPr>
            <a:r>
              <a:rPr lang="en-IN" dirty="0"/>
              <a:t>Example: def multiply(a: Int, b: Int) = a * b</a:t>
            </a:r>
          </a:p>
        </p:txBody>
      </p:sp>
    </p:spTree>
    <p:extLst>
      <p:ext uri="{BB962C8B-B14F-4D97-AF65-F5344CB8AC3E}">
        <p14:creationId xmlns:p14="http://schemas.microsoft.com/office/powerpoint/2010/main" val="377964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13C6-07DD-D1EE-EED7-39D4F9596508}"/>
            </a:ext>
          </a:extLst>
        </p:cNvPr>
        <p:cNvGrpSpPr/>
        <p:nvPr/>
      </p:nvGrpSpPr>
      <p:grpSpPr>
        <a:xfrm>
          <a:off x="0" y="0"/>
          <a:ext cx="0" cy="0"/>
          <a:chOff x="0" y="0"/>
          <a:chExt cx="0" cy="0"/>
        </a:xfrm>
      </p:grpSpPr>
      <p:pic>
        <p:nvPicPr>
          <p:cNvPr id="4" name="Picture 2" descr="Software Development Company Junagadh ...">
            <a:extLst>
              <a:ext uri="{FF2B5EF4-FFF2-40B4-BE49-F238E27FC236}">
                <a16:creationId xmlns:a16="http://schemas.microsoft.com/office/drawing/2014/main" id="{1114846E-D170-2017-3CF5-41157EC55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CE4D5A-AA08-A4A4-B5FD-3CA2EAD3F1CC}"/>
              </a:ext>
            </a:extLst>
          </p:cNvPr>
          <p:cNvSpPr txBox="1"/>
          <p:nvPr/>
        </p:nvSpPr>
        <p:spPr>
          <a:xfrm>
            <a:off x="311085" y="348792"/>
            <a:ext cx="11236750" cy="4001095"/>
          </a:xfrm>
          <a:prstGeom prst="rect">
            <a:avLst/>
          </a:prstGeom>
          <a:noFill/>
        </p:spPr>
        <p:txBody>
          <a:bodyPr wrap="square">
            <a:spAutoFit/>
          </a:bodyPr>
          <a:lstStyle/>
          <a:p>
            <a:r>
              <a:rPr lang="en-IN" sz="2000" b="1" dirty="0">
                <a:solidFill>
                  <a:srgbClr val="C00000"/>
                </a:solidFill>
              </a:rPr>
              <a:t>String Function : </a:t>
            </a:r>
            <a:endParaRPr lang="en-IN" b="1" dirty="0">
              <a:solidFill>
                <a:srgbClr val="C00000"/>
              </a:solidFill>
            </a:endParaRPr>
          </a:p>
          <a:p>
            <a:r>
              <a:rPr lang="en-IN" dirty="0"/>
              <a:t>Here are some commonly used format specifiers:</a:t>
            </a:r>
          </a:p>
          <a:p>
            <a:endParaRPr lang="en-IN" dirty="0"/>
          </a:p>
          <a:p>
            <a:r>
              <a:rPr lang="en-IN" dirty="0"/>
              <a:t>%s - String</a:t>
            </a:r>
          </a:p>
          <a:p>
            <a:r>
              <a:rPr lang="en-IN" dirty="0"/>
              <a:t>%d - Decimal integer</a:t>
            </a:r>
          </a:p>
          <a:p>
            <a:r>
              <a:rPr lang="en-IN" dirty="0"/>
              <a:t>%f - Floating-point number</a:t>
            </a:r>
          </a:p>
          <a:p>
            <a:r>
              <a:rPr lang="en-IN" dirty="0"/>
              <a:t>%c - Character</a:t>
            </a:r>
          </a:p>
          <a:p>
            <a:r>
              <a:rPr lang="en-IN" dirty="0"/>
              <a:t>%b - Boolean</a:t>
            </a:r>
          </a:p>
          <a:p>
            <a:r>
              <a:rPr lang="en-IN" dirty="0"/>
              <a:t>%x - Hexadecimal integer</a:t>
            </a:r>
          </a:p>
          <a:p>
            <a:r>
              <a:rPr lang="en-IN" dirty="0"/>
              <a:t>%o - Octal integer</a:t>
            </a:r>
          </a:p>
          <a:p>
            <a:r>
              <a:rPr lang="en-IN" dirty="0"/>
              <a:t>%e - Scientific notation (lowercase)</a:t>
            </a:r>
          </a:p>
          <a:p>
            <a:r>
              <a:rPr lang="en-IN" dirty="0"/>
              <a:t>%E - Scientific notation (uppercase)</a:t>
            </a:r>
          </a:p>
          <a:p>
            <a:r>
              <a:rPr lang="en-IN" dirty="0"/>
              <a:t>%g - General format (uses %f or %e based on the value)</a:t>
            </a:r>
          </a:p>
          <a:p>
            <a:r>
              <a:rPr lang="en-IN" dirty="0"/>
              <a:t>%a - Hexadecimal floating-point number</a:t>
            </a:r>
          </a:p>
        </p:txBody>
      </p:sp>
    </p:spTree>
    <p:extLst>
      <p:ext uri="{BB962C8B-B14F-4D97-AF65-F5344CB8AC3E}">
        <p14:creationId xmlns:p14="http://schemas.microsoft.com/office/powerpoint/2010/main" val="264784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8C52-7F79-73EA-B35B-BA8459F615DF}"/>
            </a:ext>
          </a:extLst>
        </p:cNvPr>
        <p:cNvGrpSpPr/>
        <p:nvPr/>
      </p:nvGrpSpPr>
      <p:grpSpPr>
        <a:xfrm>
          <a:off x="0" y="0"/>
          <a:ext cx="0" cy="0"/>
          <a:chOff x="0" y="0"/>
          <a:chExt cx="0" cy="0"/>
        </a:xfrm>
      </p:grpSpPr>
      <p:pic>
        <p:nvPicPr>
          <p:cNvPr id="4" name="Picture 2" descr="Software Development Company Junagadh ...">
            <a:extLst>
              <a:ext uri="{FF2B5EF4-FFF2-40B4-BE49-F238E27FC236}">
                <a16:creationId xmlns:a16="http://schemas.microsoft.com/office/drawing/2014/main" id="{15A6C135-F5A8-D16A-65DA-09ABACF11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715" y="6136849"/>
            <a:ext cx="1930791" cy="64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27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50AE-FC72-E02B-1E2A-27404C43DB4F}"/>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44C6F026-7335-2E75-BB1A-E04463EE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74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FDD10-6E93-340B-87A1-CC297A64C80A}"/>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70739656-757C-9B4E-C74F-11A9C2BB1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DFEBE-DDA9-6507-A6F0-653172F66959}"/>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EA9DB032-BAC2-8790-CACC-F1BE9942D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5636C8-B34C-094B-DF75-B274A673F0D5}"/>
              </a:ext>
            </a:extLst>
          </p:cNvPr>
          <p:cNvSpPr txBox="1"/>
          <p:nvPr/>
        </p:nvSpPr>
        <p:spPr>
          <a:xfrm>
            <a:off x="763570" y="622169"/>
            <a:ext cx="10906813" cy="4342856"/>
          </a:xfrm>
          <a:prstGeom prst="rect">
            <a:avLst/>
          </a:prstGeom>
          <a:noFill/>
        </p:spPr>
        <p:txBody>
          <a:bodyPr wrap="square">
            <a:spAutoFit/>
          </a:bodyPr>
          <a:lstStyle/>
          <a:p>
            <a:pPr>
              <a:lnSpc>
                <a:spcPct val="150000"/>
              </a:lnSpc>
            </a:pPr>
            <a:r>
              <a:rPr lang="en-US" sz="2400" b="1" dirty="0">
                <a:solidFill>
                  <a:schemeClr val="accent2">
                    <a:lumMod val="75000"/>
                  </a:schemeClr>
                </a:solidFill>
              </a:rPr>
              <a:t>Introduction of Apache Spark:</a:t>
            </a:r>
          </a:p>
          <a:p>
            <a:pPr>
              <a:lnSpc>
                <a:spcPct val="150000"/>
              </a:lnSpc>
              <a:buFont typeface="+mj-lt"/>
              <a:buAutoNum type="arabicPeriod"/>
            </a:pPr>
            <a:r>
              <a:rPr lang="en-US" b="1" dirty="0"/>
              <a:t>Reason for Development</a:t>
            </a:r>
            <a:r>
              <a:rPr lang="en-US" dirty="0"/>
              <a:t>: Spark was introduced to </a:t>
            </a:r>
            <a:r>
              <a:rPr lang="en-US" b="1" dirty="0"/>
              <a:t>speed up the computational process</a:t>
            </a:r>
            <a:r>
              <a:rPr lang="en-US" dirty="0"/>
              <a:t> of Hadoop.</a:t>
            </a:r>
          </a:p>
          <a:p>
            <a:pPr>
              <a:lnSpc>
                <a:spcPct val="150000"/>
              </a:lnSpc>
              <a:buFont typeface="+mj-lt"/>
              <a:buAutoNum type="arabicPeriod"/>
            </a:pPr>
            <a:r>
              <a:rPr lang="en-US" b="1" dirty="0"/>
              <a:t>Independent Framework</a:t>
            </a:r>
            <a:r>
              <a:rPr lang="en-US" dirty="0"/>
              <a:t>:</a:t>
            </a:r>
          </a:p>
          <a:p>
            <a:pPr marL="742950" lvl="1" indent="-285750">
              <a:lnSpc>
                <a:spcPct val="150000"/>
              </a:lnSpc>
              <a:buFont typeface="+mj-lt"/>
              <a:buAutoNum type="arabicPeriod"/>
            </a:pPr>
            <a:r>
              <a:rPr lang="en-US" dirty="0"/>
              <a:t>Spark is </a:t>
            </a:r>
            <a:r>
              <a:rPr lang="en-US" b="1" dirty="0"/>
              <a:t>not a modified version of Hadoop</a:t>
            </a:r>
            <a:r>
              <a:rPr lang="en-US" dirty="0"/>
              <a:t>.</a:t>
            </a:r>
          </a:p>
          <a:p>
            <a:pPr marL="742950" lvl="1" indent="-285750">
              <a:lnSpc>
                <a:spcPct val="150000"/>
              </a:lnSpc>
              <a:buFont typeface="+mj-lt"/>
              <a:buAutoNum type="arabicPeriod"/>
            </a:pPr>
            <a:r>
              <a:rPr lang="en-US" dirty="0"/>
              <a:t>It has its </a:t>
            </a:r>
            <a:r>
              <a:rPr lang="en-US" b="1" dirty="0"/>
              <a:t>own cluster management</a:t>
            </a:r>
            <a:r>
              <a:rPr lang="en-US" dirty="0"/>
              <a:t> and doesn’t depend on Hadoop.</a:t>
            </a:r>
          </a:p>
          <a:p>
            <a:pPr>
              <a:lnSpc>
                <a:spcPct val="150000"/>
              </a:lnSpc>
              <a:buFont typeface="+mj-lt"/>
              <a:buAutoNum type="arabicPeriod"/>
            </a:pPr>
            <a:r>
              <a:rPr lang="en-US" b="1" dirty="0"/>
              <a:t>Relationship with Hadoop</a:t>
            </a:r>
            <a:r>
              <a:rPr lang="en-US" dirty="0"/>
              <a:t>:</a:t>
            </a:r>
          </a:p>
          <a:p>
            <a:pPr marL="742950" lvl="1" indent="-285750">
              <a:lnSpc>
                <a:spcPct val="150000"/>
              </a:lnSpc>
              <a:buFont typeface="+mj-lt"/>
              <a:buAutoNum type="arabicPeriod"/>
            </a:pPr>
            <a:r>
              <a:rPr lang="en-US" dirty="0"/>
              <a:t>Hadoop is </a:t>
            </a:r>
            <a:r>
              <a:rPr lang="en-US" b="1" dirty="0"/>
              <a:t>one of the ways to implement Spark</a:t>
            </a:r>
            <a:r>
              <a:rPr lang="en-US" dirty="0"/>
              <a:t>.</a:t>
            </a:r>
          </a:p>
          <a:p>
            <a:pPr marL="742950" lvl="1" indent="-285750">
              <a:lnSpc>
                <a:spcPct val="150000"/>
              </a:lnSpc>
              <a:buFont typeface="+mj-lt"/>
              <a:buAutoNum type="arabicPeriod"/>
            </a:pPr>
            <a:r>
              <a:rPr lang="en-US" dirty="0"/>
              <a:t>Spark uses Hadoop only for:</a:t>
            </a:r>
          </a:p>
          <a:p>
            <a:pPr marL="1143000" lvl="2" indent="-228600">
              <a:lnSpc>
                <a:spcPct val="150000"/>
              </a:lnSpc>
              <a:buFont typeface="+mj-lt"/>
              <a:buAutoNum type="arabicPeriod"/>
            </a:pPr>
            <a:r>
              <a:rPr lang="en-US" b="1" dirty="0"/>
              <a:t>Storage</a:t>
            </a:r>
            <a:r>
              <a:rPr lang="en-US" dirty="0"/>
              <a:t> purposes.</a:t>
            </a:r>
          </a:p>
          <a:p>
            <a:pPr marL="1143000" lvl="2" indent="-228600">
              <a:lnSpc>
                <a:spcPct val="150000"/>
              </a:lnSpc>
              <a:buFont typeface="+mj-lt"/>
              <a:buAutoNum type="arabicPeriod"/>
            </a:pPr>
            <a:r>
              <a:rPr lang="en-US" b="1" dirty="0"/>
              <a:t>Processing</a:t>
            </a:r>
            <a:r>
              <a:rPr lang="en-US" dirty="0"/>
              <a:t>, when needed.</a:t>
            </a:r>
          </a:p>
        </p:txBody>
      </p:sp>
    </p:spTree>
    <p:extLst>
      <p:ext uri="{BB962C8B-B14F-4D97-AF65-F5344CB8AC3E}">
        <p14:creationId xmlns:p14="http://schemas.microsoft.com/office/powerpoint/2010/main" val="88526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A360-A477-3B62-3CD7-5ECE8944A0F2}"/>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2F88CCB1-1669-1AA7-8C51-FA295137C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7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347B-1FD5-9DC2-74E7-3CA61003E79E}"/>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F9FAB4A2-3426-E614-444A-D2E804686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7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73826-AE94-B4C8-D50E-54FE5FD12700}"/>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30A82C9F-7A53-6181-910C-9030A27E9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35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46A4A-5EB3-EA48-4742-1D19D1BA1808}"/>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2BAD71EF-42E4-FB3D-FFFD-F76CFF593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2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69F61-9891-C570-C74A-25675BBA87E5}"/>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65B168F6-F3E1-D851-D7F7-5F6D91C0F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177B03-C1AC-B5EC-8C02-3906B05B7C5C}"/>
              </a:ext>
            </a:extLst>
          </p:cNvPr>
          <p:cNvSpPr txBox="1"/>
          <p:nvPr/>
        </p:nvSpPr>
        <p:spPr>
          <a:xfrm>
            <a:off x="411637" y="196651"/>
            <a:ext cx="11368725" cy="2177776"/>
          </a:xfrm>
          <a:prstGeom prst="rect">
            <a:avLst/>
          </a:prstGeom>
          <a:noFill/>
        </p:spPr>
        <p:txBody>
          <a:bodyPr wrap="square">
            <a:spAutoFit/>
          </a:bodyPr>
          <a:lstStyle/>
          <a:p>
            <a:r>
              <a:rPr lang="en-US" b="1" dirty="0">
                <a:solidFill>
                  <a:schemeClr val="accent2">
                    <a:lumMod val="75000"/>
                  </a:schemeClr>
                </a:solidFill>
              </a:rPr>
              <a:t>Apache Spark </a:t>
            </a:r>
          </a:p>
          <a:p>
            <a:pPr>
              <a:lnSpc>
                <a:spcPct val="150000"/>
              </a:lnSpc>
            </a:pPr>
            <a:r>
              <a:rPr lang="en-US" sz="1600" dirty="0"/>
              <a:t>Apache Spark is a lightning-fast cluster computing technology, designed for fast computation. It is based on Hadoop MapReduce and it extends the MapReduce model to efficiently use it for more types of computations, which includes interactive queries and stream processing. The main feature of Spark is its in-memory cluster computing that increases the processing speed of an application. Spark is designed to cover a wide range of workloads such as batch applications, iterative algorithms, interactive queries and streaming. Apart from supporting all these workload in a respective system, it reduces the management burden of maintaining separate tools. </a:t>
            </a:r>
            <a:endParaRPr lang="en-IN" sz="1600" dirty="0"/>
          </a:p>
        </p:txBody>
      </p:sp>
      <p:sp>
        <p:nvSpPr>
          <p:cNvPr id="4" name="TextBox 3">
            <a:extLst>
              <a:ext uri="{FF2B5EF4-FFF2-40B4-BE49-F238E27FC236}">
                <a16:creationId xmlns:a16="http://schemas.microsoft.com/office/drawing/2014/main" id="{0E14FC8F-D672-4549-ABF8-C393BE352C78}"/>
              </a:ext>
            </a:extLst>
          </p:cNvPr>
          <p:cNvSpPr txBox="1"/>
          <p:nvPr/>
        </p:nvSpPr>
        <p:spPr>
          <a:xfrm>
            <a:off x="411637" y="3337363"/>
            <a:ext cx="11569831" cy="1808444"/>
          </a:xfrm>
          <a:prstGeom prst="rect">
            <a:avLst/>
          </a:prstGeom>
          <a:noFill/>
        </p:spPr>
        <p:txBody>
          <a:bodyPr wrap="square">
            <a:spAutoFit/>
          </a:bodyPr>
          <a:lstStyle/>
          <a:p>
            <a:r>
              <a:rPr lang="en-US" b="1" dirty="0">
                <a:solidFill>
                  <a:srgbClr val="C55A11"/>
                </a:solidFill>
              </a:rPr>
              <a:t>Evolution of Apache Spark </a:t>
            </a:r>
          </a:p>
          <a:p>
            <a:endParaRPr lang="en-US" sz="2400" b="1" dirty="0">
              <a:solidFill>
                <a:srgbClr val="C55A11"/>
              </a:solidFill>
            </a:endParaRPr>
          </a:p>
          <a:p>
            <a:pPr>
              <a:lnSpc>
                <a:spcPct val="150000"/>
              </a:lnSpc>
            </a:pPr>
            <a:r>
              <a:rPr lang="en-US" sz="1600" dirty="0"/>
              <a:t>Spark is one of Hadoop’s sub project developed in 2009 in UC Berkeley’s AMPLab by Matei Zaharia. It was Open Sourced in 2010 under a BSD license. It was donated to Apache software foundation in 2013, and now Apache Spark has become a top level Apache project from Feb-2014.</a:t>
            </a:r>
            <a:endParaRPr lang="en-IN" sz="1600" dirty="0"/>
          </a:p>
        </p:txBody>
      </p:sp>
    </p:spTree>
    <p:extLst>
      <p:ext uri="{BB962C8B-B14F-4D97-AF65-F5344CB8AC3E}">
        <p14:creationId xmlns:p14="http://schemas.microsoft.com/office/powerpoint/2010/main" val="120208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B230D-C32E-BE31-342C-D135841E574F}"/>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F82E51A9-05F4-E166-4162-F123697D7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40EB1-3C6C-CFF5-A244-E9F065A6CDBF}"/>
              </a:ext>
            </a:extLst>
          </p:cNvPr>
          <p:cNvSpPr txBox="1"/>
          <p:nvPr/>
        </p:nvSpPr>
        <p:spPr>
          <a:xfrm>
            <a:off x="433633" y="367920"/>
            <a:ext cx="11569831" cy="1523494"/>
          </a:xfrm>
          <a:prstGeom prst="rect">
            <a:avLst/>
          </a:prstGeom>
          <a:noFill/>
        </p:spPr>
        <p:txBody>
          <a:bodyPr wrap="square">
            <a:spAutoFit/>
          </a:bodyPr>
          <a:lstStyle/>
          <a:p>
            <a:r>
              <a:rPr lang="en-US" b="1" dirty="0">
                <a:solidFill>
                  <a:srgbClr val="C55A11"/>
                </a:solidFill>
              </a:rPr>
              <a:t>What is Unified-</a:t>
            </a:r>
          </a:p>
          <a:p>
            <a:pPr>
              <a:lnSpc>
                <a:spcPct val="150000"/>
              </a:lnSpc>
            </a:pPr>
            <a:r>
              <a:rPr lang="en-US" b="1" dirty="0">
                <a:solidFill>
                  <a:srgbClr val="C55A11"/>
                </a:solidFill>
              </a:rPr>
              <a:t> </a:t>
            </a:r>
            <a:r>
              <a:rPr lang="en-US" sz="1600" dirty="0"/>
              <a:t>Sparks is designed to support wide range of task over the same computing engine.</a:t>
            </a:r>
          </a:p>
          <a:p>
            <a:pPr>
              <a:lnSpc>
                <a:spcPct val="150000"/>
              </a:lnSpc>
            </a:pPr>
            <a:r>
              <a:rPr lang="en-US" sz="1600" dirty="0"/>
              <a:t>For e.g. – Data scientist , Data analyst  and Data engineer all can use the same platform for their analysis , transformation  or modeling.  </a:t>
            </a:r>
            <a:endParaRPr lang="en-IN" sz="1600" dirty="0"/>
          </a:p>
          <a:p>
            <a:endParaRPr lang="en-US" sz="2400" b="1" dirty="0">
              <a:solidFill>
                <a:srgbClr val="C55A11"/>
              </a:solidFill>
            </a:endParaRPr>
          </a:p>
        </p:txBody>
      </p:sp>
      <p:sp>
        <p:nvSpPr>
          <p:cNvPr id="5" name="TextBox 4">
            <a:extLst>
              <a:ext uri="{FF2B5EF4-FFF2-40B4-BE49-F238E27FC236}">
                <a16:creationId xmlns:a16="http://schemas.microsoft.com/office/drawing/2014/main" id="{73357404-05C8-91CE-3B7D-D335D796D939}"/>
              </a:ext>
            </a:extLst>
          </p:cNvPr>
          <p:cNvSpPr txBox="1"/>
          <p:nvPr/>
        </p:nvSpPr>
        <p:spPr>
          <a:xfrm>
            <a:off x="433633" y="2122877"/>
            <a:ext cx="11569831" cy="1439112"/>
          </a:xfrm>
          <a:prstGeom prst="rect">
            <a:avLst/>
          </a:prstGeom>
          <a:noFill/>
        </p:spPr>
        <p:txBody>
          <a:bodyPr wrap="square">
            <a:spAutoFit/>
          </a:bodyPr>
          <a:lstStyle/>
          <a:p>
            <a:r>
              <a:rPr lang="en-US" b="1" dirty="0">
                <a:solidFill>
                  <a:srgbClr val="C55A11"/>
                </a:solidFill>
              </a:rPr>
              <a:t>What is Computing Engine-</a:t>
            </a:r>
          </a:p>
          <a:p>
            <a:pPr marL="285750" indent="-285750">
              <a:lnSpc>
                <a:spcPct val="150000"/>
              </a:lnSpc>
              <a:buFont typeface="Arial" panose="020B0604020202020204" pitchFamily="34" charset="0"/>
              <a:buChar char="•"/>
            </a:pPr>
            <a:r>
              <a:rPr lang="en-US" sz="1600" dirty="0"/>
              <a:t>Sparks is limited to a computing engine. It doesn’t store the data.</a:t>
            </a:r>
          </a:p>
          <a:p>
            <a:pPr marL="285750" indent="-285750">
              <a:lnSpc>
                <a:spcPct val="150000"/>
              </a:lnSpc>
              <a:buFont typeface="Arial" panose="020B0604020202020204" pitchFamily="34" charset="0"/>
              <a:buChar char="•"/>
            </a:pPr>
            <a:r>
              <a:rPr lang="en-US" sz="1600" dirty="0"/>
              <a:t>Spark can connect with different data source like S3 , HDFS, JDBC/ODBC , Azure storage etc.</a:t>
            </a:r>
          </a:p>
          <a:p>
            <a:pPr marL="285750" indent="-285750">
              <a:lnSpc>
                <a:spcPct val="150000"/>
              </a:lnSpc>
              <a:buFont typeface="Arial" panose="020B0604020202020204" pitchFamily="34" charset="0"/>
              <a:buChar char="•"/>
            </a:pPr>
            <a:r>
              <a:rPr lang="en-US" sz="1600" dirty="0"/>
              <a:t>Sparks works with almost all data storage system. </a:t>
            </a:r>
          </a:p>
        </p:txBody>
      </p:sp>
      <p:sp>
        <p:nvSpPr>
          <p:cNvPr id="7" name="TextBox 6">
            <a:extLst>
              <a:ext uri="{FF2B5EF4-FFF2-40B4-BE49-F238E27FC236}">
                <a16:creationId xmlns:a16="http://schemas.microsoft.com/office/drawing/2014/main" id="{3A09E93D-C597-371F-6B27-CF4ACE7ECE06}"/>
              </a:ext>
            </a:extLst>
          </p:cNvPr>
          <p:cNvSpPr txBox="1"/>
          <p:nvPr/>
        </p:nvSpPr>
        <p:spPr>
          <a:xfrm>
            <a:off x="433633" y="3981688"/>
            <a:ext cx="11569830" cy="700448"/>
          </a:xfrm>
          <a:prstGeom prst="rect">
            <a:avLst/>
          </a:prstGeom>
          <a:noFill/>
        </p:spPr>
        <p:txBody>
          <a:bodyPr wrap="square">
            <a:spAutoFit/>
          </a:bodyPr>
          <a:lstStyle/>
          <a:p>
            <a:r>
              <a:rPr lang="en-US" b="1" dirty="0">
                <a:solidFill>
                  <a:srgbClr val="C55A11"/>
                </a:solidFill>
              </a:rPr>
              <a:t>What is Parallel Data Processing -</a:t>
            </a:r>
            <a:endParaRPr lang="en-US" dirty="0"/>
          </a:p>
          <a:p>
            <a:pPr>
              <a:lnSpc>
                <a:spcPct val="150000"/>
              </a:lnSpc>
            </a:pPr>
            <a:r>
              <a:rPr lang="en-US" sz="1600" dirty="0"/>
              <a:t>Parallel data processing is like dividing a big task into smaller parts and working on them at the same time to finish it faster.</a:t>
            </a:r>
            <a:endParaRPr lang="en-IN" sz="1600" dirty="0"/>
          </a:p>
        </p:txBody>
      </p:sp>
    </p:spTree>
    <p:extLst>
      <p:ext uri="{BB962C8B-B14F-4D97-AF65-F5344CB8AC3E}">
        <p14:creationId xmlns:p14="http://schemas.microsoft.com/office/powerpoint/2010/main" val="341684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7E54-BEE0-BE69-EFAB-1ED2EFBD7796}"/>
            </a:ext>
          </a:extLst>
        </p:cNvPr>
        <p:cNvGrpSpPr/>
        <p:nvPr/>
      </p:nvGrpSpPr>
      <p:grpSpPr>
        <a:xfrm>
          <a:off x="0" y="0"/>
          <a:ext cx="0" cy="0"/>
          <a:chOff x="0" y="0"/>
          <a:chExt cx="0" cy="0"/>
        </a:xfrm>
      </p:grpSpPr>
      <p:pic>
        <p:nvPicPr>
          <p:cNvPr id="4" name="Picture 2" descr="Spark Architecture: A Deep Dive. Apache Spark is an open ...">
            <a:extLst>
              <a:ext uri="{FF2B5EF4-FFF2-40B4-BE49-F238E27FC236}">
                <a16:creationId xmlns:a16="http://schemas.microsoft.com/office/drawing/2014/main" id="{C4C284C8-0B42-81F7-CE35-7C31E759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62055"/>
            <a:ext cx="6034691" cy="29813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pache Spark …The big data platform that crushed Hadoop ? | by R RAMYA |  Medium">
            <a:extLst>
              <a:ext uri="{FF2B5EF4-FFF2-40B4-BE49-F238E27FC236}">
                <a16:creationId xmlns:a16="http://schemas.microsoft.com/office/drawing/2014/main" id="{CA60690D-04A3-97E6-56EA-9A86D56BB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C777AE-2F87-2EB5-8D40-B2EDD02FF4BE}"/>
              </a:ext>
            </a:extLst>
          </p:cNvPr>
          <p:cNvSpPr txBox="1"/>
          <p:nvPr/>
        </p:nvSpPr>
        <p:spPr>
          <a:xfrm>
            <a:off x="183101" y="276954"/>
            <a:ext cx="11569830" cy="830997"/>
          </a:xfrm>
          <a:prstGeom prst="rect">
            <a:avLst/>
          </a:prstGeom>
          <a:noFill/>
        </p:spPr>
        <p:txBody>
          <a:bodyPr wrap="square">
            <a:spAutoFit/>
          </a:bodyPr>
          <a:lstStyle/>
          <a:p>
            <a:r>
              <a:rPr lang="en-US" sz="2000" b="1" dirty="0">
                <a:solidFill>
                  <a:srgbClr val="C55A11"/>
                </a:solidFill>
              </a:rPr>
              <a:t>What is Cluster Computing  -</a:t>
            </a:r>
            <a:endParaRPr lang="en-US" sz="1600" b="1" dirty="0">
              <a:solidFill>
                <a:srgbClr val="C55A11"/>
              </a:solidFill>
            </a:endParaRPr>
          </a:p>
          <a:p>
            <a:r>
              <a:rPr lang="en-US" sz="1400" dirty="0"/>
              <a:t>Cluster computing is like teamwork among computers to solve big problems. It involves </a:t>
            </a:r>
            <a:r>
              <a:rPr lang="en-US" sz="1400" b="1" dirty="0"/>
              <a:t>multiple computers (or servers)</a:t>
            </a:r>
            <a:r>
              <a:rPr lang="en-US" sz="1400" dirty="0"/>
              <a:t> working together as a single system to perform tasks, process data, or run applications.</a:t>
            </a:r>
          </a:p>
        </p:txBody>
      </p:sp>
      <p:sp>
        <p:nvSpPr>
          <p:cNvPr id="11" name="TextBox 10">
            <a:extLst>
              <a:ext uri="{FF2B5EF4-FFF2-40B4-BE49-F238E27FC236}">
                <a16:creationId xmlns:a16="http://schemas.microsoft.com/office/drawing/2014/main" id="{1B5C28B7-DD89-EC96-FF8A-40825F809609}"/>
              </a:ext>
            </a:extLst>
          </p:cNvPr>
          <p:cNvSpPr txBox="1"/>
          <p:nvPr/>
        </p:nvSpPr>
        <p:spPr>
          <a:xfrm>
            <a:off x="183099" y="1245665"/>
            <a:ext cx="7396051" cy="1015663"/>
          </a:xfrm>
          <a:prstGeom prst="rect">
            <a:avLst/>
          </a:prstGeom>
          <a:noFill/>
        </p:spPr>
        <p:txBody>
          <a:bodyPr wrap="square">
            <a:spAutoFit/>
          </a:bodyPr>
          <a:lstStyle/>
          <a:p>
            <a:r>
              <a:rPr lang="en-US" b="1" u="sng" dirty="0">
                <a:solidFill>
                  <a:srgbClr val="C55A11"/>
                </a:solidFill>
              </a:rPr>
              <a:t>Driver Program</a:t>
            </a:r>
          </a:p>
          <a:p>
            <a:pPr>
              <a:buFont typeface="Arial" panose="020B0604020202020204" pitchFamily="34" charset="0"/>
              <a:buChar char="•"/>
            </a:pPr>
            <a:r>
              <a:rPr lang="en-US" sz="1400" dirty="0"/>
              <a:t>The </a:t>
            </a:r>
            <a:r>
              <a:rPr lang="en-US" sz="1400" b="1" dirty="0"/>
              <a:t>Driver Program</a:t>
            </a:r>
            <a:r>
              <a:rPr lang="en-US" sz="1400" dirty="0"/>
              <a:t> is where the main code of your application runs.</a:t>
            </a:r>
          </a:p>
          <a:p>
            <a:pPr>
              <a:buFont typeface="Arial" panose="020B0604020202020204" pitchFamily="34" charset="0"/>
              <a:buChar char="•"/>
            </a:pPr>
            <a:r>
              <a:rPr lang="en-US" sz="1400" dirty="0"/>
              <a:t>Inside it, there is a </a:t>
            </a:r>
            <a:r>
              <a:rPr lang="en-US" sz="1400" b="1" dirty="0"/>
              <a:t>SparkContext</a:t>
            </a:r>
            <a:r>
              <a:rPr lang="en-US" sz="1400" dirty="0"/>
              <a:t>, which acts as the entry point for all the Spark functionalities.</a:t>
            </a:r>
          </a:p>
          <a:p>
            <a:pPr>
              <a:buFont typeface="Arial" panose="020B0604020202020204" pitchFamily="34" charset="0"/>
              <a:buChar char="•"/>
            </a:pPr>
            <a:r>
              <a:rPr lang="en-US" sz="1400" dirty="0"/>
              <a:t>Think of </a:t>
            </a:r>
            <a:r>
              <a:rPr lang="en-US" sz="1400" b="1" dirty="0"/>
              <a:t>SparkContext</a:t>
            </a:r>
            <a:r>
              <a:rPr lang="en-US" sz="1400" dirty="0"/>
              <a:t> as the "brain" that coordinates everything.</a:t>
            </a:r>
          </a:p>
        </p:txBody>
      </p:sp>
      <p:sp>
        <p:nvSpPr>
          <p:cNvPr id="13" name="TextBox 12">
            <a:extLst>
              <a:ext uri="{FF2B5EF4-FFF2-40B4-BE49-F238E27FC236}">
                <a16:creationId xmlns:a16="http://schemas.microsoft.com/office/drawing/2014/main" id="{1118305C-5F46-C61B-35E7-2CDE1897385B}"/>
              </a:ext>
            </a:extLst>
          </p:cNvPr>
          <p:cNvSpPr txBox="1"/>
          <p:nvPr/>
        </p:nvSpPr>
        <p:spPr>
          <a:xfrm>
            <a:off x="183098" y="2407546"/>
            <a:ext cx="6915285" cy="984885"/>
          </a:xfrm>
          <a:prstGeom prst="rect">
            <a:avLst/>
          </a:prstGeom>
          <a:noFill/>
        </p:spPr>
        <p:txBody>
          <a:bodyPr wrap="square">
            <a:spAutoFit/>
          </a:bodyPr>
          <a:lstStyle/>
          <a:p>
            <a:r>
              <a:rPr lang="en-US" sz="1600" b="1" u="sng" dirty="0">
                <a:solidFill>
                  <a:srgbClr val="C55A11"/>
                </a:solidFill>
              </a:rPr>
              <a:t>Cluster Manager</a:t>
            </a:r>
          </a:p>
          <a:p>
            <a:pPr>
              <a:buFont typeface="Arial" panose="020B0604020202020204" pitchFamily="34" charset="0"/>
              <a:buChar char="•"/>
            </a:pPr>
            <a:r>
              <a:rPr lang="en-US" sz="1400" dirty="0"/>
              <a:t>The </a:t>
            </a:r>
            <a:r>
              <a:rPr lang="en-US" sz="1400" b="1" dirty="0"/>
              <a:t>Cluster Manager</a:t>
            </a:r>
            <a:r>
              <a:rPr lang="en-US" sz="1400" dirty="0"/>
              <a:t> manages the resources (like CPU and memory) in the cluster.</a:t>
            </a:r>
          </a:p>
          <a:p>
            <a:pPr>
              <a:buFont typeface="Arial" panose="020B0604020202020204" pitchFamily="34" charset="0"/>
              <a:buChar char="•"/>
            </a:pPr>
            <a:r>
              <a:rPr lang="en-US" sz="1400" dirty="0"/>
              <a:t>It is responsible for assigning tasks to worker nodes based on available resources.</a:t>
            </a:r>
          </a:p>
          <a:p>
            <a:pPr>
              <a:buFont typeface="Arial" panose="020B0604020202020204" pitchFamily="34" charset="0"/>
              <a:buChar char="•"/>
            </a:pPr>
            <a:r>
              <a:rPr lang="en-US" sz="1400" dirty="0"/>
              <a:t>The </a:t>
            </a:r>
            <a:r>
              <a:rPr lang="en-US" sz="1400" b="1" dirty="0"/>
              <a:t>Driver Program</a:t>
            </a:r>
            <a:r>
              <a:rPr lang="en-US" sz="1400" dirty="0"/>
              <a:t> communicates with the </a:t>
            </a:r>
            <a:r>
              <a:rPr lang="en-US" sz="1400" b="1" dirty="0"/>
              <a:t>Cluster Manager</a:t>
            </a:r>
            <a:r>
              <a:rPr lang="en-US" sz="1400" dirty="0"/>
              <a:t> to schedule tasks.</a:t>
            </a:r>
          </a:p>
        </p:txBody>
      </p:sp>
      <p:sp>
        <p:nvSpPr>
          <p:cNvPr id="15" name="TextBox 14">
            <a:extLst>
              <a:ext uri="{FF2B5EF4-FFF2-40B4-BE49-F238E27FC236}">
                <a16:creationId xmlns:a16="http://schemas.microsoft.com/office/drawing/2014/main" id="{0D5858F9-EF1C-7A0E-0DEB-6468CF241F74}"/>
              </a:ext>
            </a:extLst>
          </p:cNvPr>
          <p:cNvSpPr txBox="1"/>
          <p:nvPr/>
        </p:nvSpPr>
        <p:spPr>
          <a:xfrm>
            <a:off x="183097" y="3595196"/>
            <a:ext cx="11459005" cy="1415772"/>
          </a:xfrm>
          <a:prstGeom prst="rect">
            <a:avLst/>
          </a:prstGeom>
          <a:noFill/>
        </p:spPr>
        <p:txBody>
          <a:bodyPr wrap="square">
            <a:spAutoFit/>
          </a:bodyPr>
          <a:lstStyle/>
          <a:p>
            <a:r>
              <a:rPr lang="en-US" sz="1600" b="1" u="sng" dirty="0">
                <a:solidFill>
                  <a:srgbClr val="C55A11"/>
                </a:solidFill>
              </a:rPr>
              <a:t>Worker Nodes</a:t>
            </a:r>
          </a:p>
          <a:p>
            <a:pPr>
              <a:buFont typeface="Arial" panose="020B0604020202020204" pitchFamily="34" charset="0"/>
              <a:buChar char="•"/>
            </a:pPr>
            <a:r>
              <a:rPr lang="en-US" sz="1400" dirty="0"/>
              <a:t>These are the machines that do the actual work (processing the data).</a:t>
            </a:r>
          </a:p>
          <a:p>
            <a:pPr>
              <a:buFont typeface="Arial" panose="020B0604020202020204" pitchFamily="34" charset="0"/>
              <a:buChar char="•"/>
            </a:pPr>
            <a:r>
              <a:rPr lang="en-US" sz="1400" dirty="0"/>
              <a:t>Each </a:t>
            </a:r>
            <a:r>
              <a:rPr lang="en-US" sz="1400" b="1" dirty="0"/>
              <a:t>Worker Node</a:t>
            </a:r>
            <a:r>
              <a:rPr lang="en-US" sz="1400" dirty="0"/>
              <a:t> has:</a:t>
            </a:r>
          </a:p>
          <a:p>
            <a:pPr marL="742950" lvl="1" indent="-285750">
              <a:buFont typeface="Arial" panose="020B0604020202020204" pitchFamily="34" charset="0"/>
              <a:buChar char="•"/>
            </a:pPr>
            <a:r>
              <a:rPr lang="en-US" sz="1400" b="1" dirty="0"/>
              <a:t>Executor</a:t>
            </a:r>
            <a:r>
              <a:rPr lang="en-US" sz="1400" dirty="0"/>
              <a:t>: A small program that runs on the worker node. It is responsible for:</a:t>
            </a:r>
          </a:p>
          <a:p>
            <a:pPr marL="1143000" lvl="2" indent="-228600">
              <a:buFont typeface="Arial" panose="020B0604020202020204" pitchFamily="34" charset="0"/>
              <a:buChar char="•"/>
            </a:pPr>
            <a:r>
              <a:rPr lang="en-US" sz="1400" dirty="0"/>
              <a:t>Running </a:t>
            </a:r>
            <a:r>
              <a:rPr lang="en-US" sz="1400" b="1" dirty="0"/>
              <a:t>Tasks</a:t>
            </a:r>
            <a:r>
              <a:rPr lang="en-US" sz="1400" dirty="0"/>
              <a:t> (small units of work).</a:t>
            </a:r>
          </a:p>
          <a:p>
            <a:pPr marL="1143000" lvl="2" indent="-228600">
              <a:buFont typeface="Arial" panose="020B0604020202020204" pitchFamily="34" charset="0"/>
              <a:buChar char="•"/>
            </a:pPr>
            <a:r>
              <a:rPr lang="en-US" sz="1400" dirty="0"/>
              <a:t>Storing intermediate data in its </a:t>
            </a:r>
            <a:r>
              <a:rPr lang="en-US" sz="1400" b="1" dirty="0"/>
              <a:t>Cache</a:t>
            </a:r>
            <a:r>
              <a:rPr lang="en-US" sz="1400" dirty="0"/>
              <a:t> to speed up processing.</a:t>
            </a:r>
          </a:p>
        </p:txBody>
      </p:sp>
      <p:sp>
        <p:nvSpPr>
          <p:cNvPr id="16" name="Rectangle 8">
            <a:extLst>
              <a:ext uri="{FF2B5EF4-FFF2-40B4-BE49-F238E27FC236}">
                <a16:creationId xmlns:a16="http://schemas.microsoft.com/office/drawing/2014/main" id="{CEE2D69D-2BA7-C91F-08BB-0CEDE4268239}"/>
              </a:ext>
            </a:extLst>
          </p:cNvPr>
          <p:cNvSpPr>
            <a:spLocks noChangeArrowheads="1"/>
          </p:cNvSpPr>
          <p:nvPr/>
        </p:nvSpPr>
        <p:spPr bwMode="auto">
          <a:xfrm>
            <a:off x="183097" y="5522030"/>
            <a:ext cx="817618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Driver Program</a:t>
            </a:r>
            <a:r>
              <a:rPr kumimoji="0" lang="en-US" altLang="en-US" sz="1600" b="0" i="0" u="none" strike="noStrike" cap="none" normalizeH="0" baseline="0" dirty="0">
                <a:ln>
                  <a:noFill/>
                </a:ln>
                <a:solidFill>
                  <a:schemeClr val="tx1"/>
                </a:solidFill>
                <a:effectLst/>
                <a:latin typeface="Arial" panose="020B0604020202020204" pitchFamily="34" charset="0"/>
              </a:rPr>
              <a:t> plans what to 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Cluster Manager</a:t>
            </a:r>
            <a:r>
              <a:rPr kumimoji="0" lang="en-US" altLang="en-US" sz="1600" b="0" i="0" u="none" strike="noStrike" cap="none" normalizeH="0" baseline="0" dirty="0">
                <a:ln>
                  <a:noFill/>
                </a:ln>
                <a:solidFill>
                  <a:schemeClr val="tx1"/>
                </a:solidFill>
                <a:effectLst/>
                <a:latin typeface="Arial" panose="020B0604020202020204" pitchFamily="34" charset="0"/>
              </a:rPr>
              <a:t> organizes the workers.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Worker Nodes</a:t>
            </a:r>
            <a:r>
              <a:rPr kumimoji="0" lang="en-US" altLang="en-US" sz="1600" b="0" i="0" u="none" strike="noStrike" cap="none" normalizeH="0" baseline="0" dirty="0">
                <a:ln>
                  <a:noFill/>
                </a:ln>
                <a:solidFill>
                  <a:schemeClr val="tx1"/>
                </a:solidFill>
                <a:effectLst/>
                <a:latin typeface="Arial" panose="020B0604020202020204" pitchFamily="34" charset="0"/>
              </a:rPr>
              <a:t> execute the tasks and store data temporarily if needed. </a:t>
            </a:r>
          </a:p>
        </p:txBody>
      </p:sp>
    </p:spTree>
    <p:extLst>
      <p:ext uri="{BB962C8B-B14F-4D97-AF65-F5344CB8AC3E}">
        <p14:creationId xmlns:p14="http://schemas.microsoft.com/office/powerpoint/2010/main" val="276197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AF9E4-BDA6-6584-229E-EC21B98494D0}"/>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FA818AC8-DCE3-A05F-5F19-E61680F01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F8AE46-CC2E-CE53-A907-6843C8BF2F5A}"/>
              </a:ext>
            </a:extLst>
          </p:cNvPr>
          <p:cNvSpPr txBox="1"/>
          <p:nvPr/>
        </p:nvSpPr>
        <p:spPr>
          <a:xfrm>
            <a:off x="411638" y="433633"/>
            <a:ext cx="11368724" cy="3416320"/>
          </a:xfrm>
          <a:prstGeom prst="rect">
            <a:avLst/>
          </a:prstGeom>
          <a:noFill/>
        </p:spPr>
        <p:txBody>
          <a:bodyPr wrap="square">
            <a:spAutoFit/>
          </a:bodyPr>
          <a:lstStyle/>
          <a:p>
            <a:r>
              <a:rPr lang="en-US" sz="2000" b="1" dirty="0">
                <a:solidFill>
                  <a:schemeClr val="accent2">
                    <a:lumMod val="75000"/>
                  </a:schemeClr>
                </a:solidFill>
              </a:rPr>
              <a:t>Features of Apache</a:t>
            </a:r>
          </a:p>
          <a:p>
            <a:r>
              <a:rPr lang="en-US" dirty="0"/>
              <a:t>Spark Apache Spark has following features. </a:t>
            </a:r>
          </a:p>
          <a:p>
            <a:endParaRPr lang="en-US" b="1" dirty="0"/>
          </a:p>
          <a:p>
            <a:r>
              <a:rPr lang="en-US" b="1" dirty="0"/>
              <a:t>Speed: </a:t>
            </a:r>
            <a:r>
              <a:rPr lang="en-US" dirty="0"/>
              <a:t>Spark helps to run an application in Hadoop cluster, up to 100 times faster in memory, and 10 times faster when running on disk. This is possible by reducing number of read/write operations to disk. It stores the intermediate processing data in memory. 1. SPARK – INTRODUCTION Apache Spark 2 </a:t>
            </a:r>
          </a:p>
          <a:p>
            <a:endParaRPr lang="en-US" b="1" dirty="0"/>
          </a:p>
          <a:p>
            <a:r>
              <a:rPr lang="en-US" b="1" dirty="0"/>
              <a:t>Supports multiple languages:</a:t>
            </a:r>
            <a:r>
              <a:rPr lang="en-US" dirty="0"/>
              <a:t> Spark provides built-in APIs in Java, Scala, or Python. Therefore, you can write applications in different languages. Spark comes up with 80 high-level operators for interactive querying.  </a:t>
            </a:r>
          </a:p>
          <a:p>
            <a:endParaRPr lang="en-US" b="1" dirty="0"/>
          </a:p>
          <a:p>
            <a:r>
              <a:rPr lang="en-US" b="1" dirty="0"/>
              <a:t>Advanced Analytics:</a:t>
            </a:r>
            <a:r>
              <a:rPr lang="en-US" dirty="0"/>
              <a:t> Spark not only supports ‘Map’ and ‘reduce’. It also supports SQL queries, Streaming data, Machine learning (ML), and Graph algorithms. </a:t>
            </a:r>
            <a:endParaRPr lang="en-IN" dirty="0"/>
          </a:p>
        </p:txBody>
      </p:sp>
    </p:spTree>
    <p:extLst>
      <p:ext uri="{BB962C8B-B14F-4D97-AF65-F5344CB8AC3E}">
        <p14:creationId xmlns:p14="http://schemas.microsoft.com/office/powerpoint/2010/main" val="425657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F0A35-1EFB-F755-47B5-6A372E9B4429}"/>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AA49B0E4-12B5-DC02-D822-84F87AF55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1ED60D-EE2C-DE39-38B7-42FC26177237}"/>
              </a:ext>
            </a:extLst>
          </p:cNvPr>
          <p:cNvSpPr txBox="1"/>
          <p:nvPr/>
        </p:nvSpPr>
        <p:spPr>
          <a:xfrm>
            <a:off x="370002" y="220686"/>
            <a:ext cx="6094428" cy="369332"/>
          </a:xfrm>
          <a:prstGeom prst="rect">
            <a:avLst/>
          </a:prstGeom>
          <a:noFill/>
        </p:spPr>
        <p:txBody>
          <a:bodyPr wrap="square">
            <a:spAutoFit/>
          </a:bodyPr>
          <a:lstStyle/>
          <a:p>
            <a:r>
              <a:rPr lang="en-IN" b="1" dirty="0">
                <a:solidFill>
                  <a:srgbClr val="C55A11"/>
                </a:solidFill>
              </a:rPr>
              <a:t>Components of Spark</a:t>
            </a:r>
          </a:p>
        </p:txBody>
      </p:sp>
      <p:pic>
        <p:nvPicPr>
          <p:cNvPr id="5" name="Picture 4">
            <a:extLst>
              <a:ext uri="{FF2B5EF4-FFF2-40B4-BE49-F238E27FC236}">
                <a16:creationId xmlns:a16="http://schemas.microsoft.com/office/drawing/2014/main" id="{A701285E-F303-1B28-FB0D-0A4F45D3043C}"/>
              </a:ext>
            </a:extLst>
          </p:cNvPr>
          <p:cNvPicPr>
            <a:picLocks noChangeAspect="1"/>
          </p:cNvPicPr>
          <p:nvPr/>
        </p:nvPicPr>
        <p:blipFill>
          <a:blip r:embed="rId3"/>
          <a:stretch>
            <a:fillRect/>
          </a:stretch>
        </p:blipFill>
        <p:spPr>
          <a:xfrm>
            <a:off x="2994170" y="1004212"/>
            <a:ext cx="5883150" cy="2613887"/>
          </a:xfrm>
          <a:prstGeom prst="rect">
            <a:avLst/>
          </a:prstGeom>
        </p:spPr>
      </p:pic>
      <p:sp>
        <p:nvSpPr>
          <p:cNvPr id="11" name="TextBox 10">
            <a:extLst>
              <a:ext uri="{FF2B5EF4-FFF2-40B4-BE49-F238E27FC236}">
                <a16:creationId xmlns:a16="http://schemas.microsoft.com/office/drawing/2014/main" id="{E25E0E9B-E7BC-5865-F30B-CC64CE4A5311}"/>
              </a:ext>
            </a:extLst>
          </p:cNvPr>
          <p:cNvSpPr txBox="1"/>
          <p:nvPr/>
        </p:nvSpPr>
        <p:spPr>
          <a:xfrm>
            <a:off x="370002" y="4079451"/>
            <a:ext cx="11478126" cy="584775"/>
          </a:xfrm>
          <a:prstGeom prst="rect">
            <a:avLst/>
          </a:prstGeom>
          <a:noFill/>
        </p:spPr>
        <p:txBody>
          <a:bodyPr wrap="square">
            <a:spAutoFit/>
          </a:bodyPr>
          <a:lstStyle/>
          <a:p>
            <a:r>
              <a:rPr lang="en-US" sz="1600" b="1" dirty="0">
                <a:solidFill>
                  <a:srgbClr val="C55A11"/>
                </a:solidFill>
              </a:rPr>
              <a:t>Apache Spark Core : </a:t>
            </a:r>
            <a:r>
              <a:rPr lang="en-US" sz="1600" dirty="0"/>
              <a:t>Spark Core is the underlying general execution engine for spark platform that all other functionality is built upon. It provides In-Memory computing and referencing datasets in external storage systems.</a:t>
            </a:r>
            <a:endParaRPr lang="en-IN" sz="1600" dirty="0"/>
          </a:p>
        </p:txBody>
      </p:sp>
      <p:sp>
        <p:nvSpPr>
          <p:cNvPr id="13" name="TextBox 12">
            <a:extLst>
              <a:ext uri="{FF2B5EF4-FFF2-40B4-BE49-F238E27FC236}">
                <a16:creationId xmlns:a16="http://schemas.microsoft.com/office/drawing/2014/main" id="{9797789E-E9D9-9161-0218-8E9EDB8407E4}"/>
              </a:ext>
            </a:extLst>
          </p:cNvPr>
          <p:cNvSpPr txBox="1"/>
          <p:nvPr/>
        </p:nvSpPr>
        <p:spPr>
          <a:xfrm>
            <a:off x="370002" y="4751357"/>
            <a:ext cx="11478126" cy="584775"/>
          </a:xfrm>
          <a:prstGeom prst="rect">
            <a:avLst/>
          </a:prstGeom>
          <a:noFill/>
        </p:spPr>
        <p:txBody>
          <a:bodyPr wrap="square">
            <a:spAutoFit/>
          </a:bodyPr>
          <a:lstStyle/>
          <a:p>
            <a:r>
              <a:rPr lang="en-US" sz="1600" b="1" dirty="0">
                <a:solidFill>
                  <a:srgbClr val="C55A11"/>
                </a:solidFill>
              </a:rPr>
              <a:t>Spark SQL Spark : </a:t>
            </a:r>
            <a:r>
              <a:rPr lang="en-US" sz="1600" dirty="0"/>
              <a:t>SQL is a component on top of Spark Core that introduces a new data abstraction called </a:t>
            </a:r>
            <a:r>
              <a:rPr lang="en-US" sz="1600" dirty="0" err="1"/>
              <a:t>SchemaRDD</a:t>
            </a:r>
            <a:r>
              <a:rPr lang="en-US" sz="1600" dirty="0"/>
              <a:t>, which provides support for structured and semi-structured data.</a:t>
            </a:r>
            <a:endParaRPr lang="en-IN" sz="1600" dirty="0"/>
          </a:p>
        </p:txBody>
      </p:sp>
      <p:sp>
        <p:nvSpPr>
          <p:cNvPr id="15" name="TextBox 14">
            <a:extLst>
              <a:ext uri="{FF2B5EF4-FFF2-40B4-BE49-F238E27FC236}">
                <a16:creationId xmlns:a16="http://schemas.microsoft.com/office/drawing/2014/main" id="{9C694B3C-BB3D-78AD-3DF9-D039D0395A90}"/>
              </a:ext>
            </a:extLst>
          </p:cNvPr>
          <p:cNvSpPr txBox="1"/>
          <p:nvPr/>
        </p:nvSpPr>
        <p:spPr>
          <a:xfrm>
            <a:off x="370002" y="5336132"/>
            <a:ext cx="11478126" cy="584775"/>
          </a:xfrm>
          <a:prstGeom prst="rect">
            <a:avLst/>
          </a:prstGeom>
          <a:noFill/>
        </p:spPr>
        <p:txBody>
          <a:bodyPr wrap="square">
            <a:spAutoFit/>
          </a:bodyPr>
          <a:lstStyle/>
          <a:p>
            <a:r>
              <a:rPr lang="en-US" sz="1600" b="1" dirty="0">
                <a:solidFill>
                  <a:srgbClr val="C55A11"/>
                </a:solidFill>
              </a:rPr>
              <a:t>Spark Streaming : </a:t>
            </a:r>
            <a:r>
              <a:rPr lang="en-US" sz="1600" dirty="0"/>
              <a:t>Spark Streaming leverages Spark Core's fast scheduling capability to perform streaming analytics. It ingests data in mini-batches and performs RDD (Resilient Distributed Datasets) transformations on those mini-batches of data.</a:t>
            </a:r>
            <a:endParaRPr lang="en-IN" sz="1600" dirty="0"/>
          </a:p>
        </p:txBody>
      </p:sp>
    </p:spTree>
    <p:extLst>
      <p:ext uri="{BB962C8B-B14F-4D97-AF65-F5344CB8AC3E}">
        <p14:creationId xmlns:p14="http://schemas.microsoft.com/office/powerpoint/2010/main" val="312551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3FB77-9BFE-1993-C11A-CEA6530812BD}"/>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074D7B32-D393-6A0A-F032-95D5014C8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38EB99F-B7FB-27D4-E30D-68FEAFA85F6A}"/>
              </a:ext>
            </a:extLst>
          </p:cNvPr>
          <p:cNvSpPr txBox="1"/>
          <p:nvPr/>
        </p:nvSpPr>
        <p:spPr>
          <a:xfrm>
            <a:off x="356937" y="905848"/>
            <a:ext cx="11478126" cy="1077218"/>
          </a:xfrm>
          <a:prstGeom prst="rect">
            <a:avLst/>
          </a:prstGeom>
          <a:noFill/>
        </p:spPr>
        <p:txBody>
          <a:bodyPr wrap="square">
            <a:spAutoFit/>
          </a:bodyPr>
          <a:lstStyle/>
          <a:p>
            <a:r>
              <a:rPr lang="en-US" sz="1600" b="1" dirty="0" err="1">
                <a:solidFill>
                  <a:srgbClr val="C55A11"/>
                </a:solidFill>
              </a:rPr>
              <a:t>MLlib</a:t>
            </a:r>
            <a:r>
              <a:rPr lang="en-US" sz="1600" b="1" dirty="0">
                <a:solidFill>
                  <a:srgbClr val="C55A11"/>
                </a:solidFill>
              </a:rPr>
              <a:t> (Machine Learning Library) : </a:t>
            </a:r>
            <a:r>
              <a:rPr lang="en-US" sz="1600" dirty="0" err="1"/>
              <a:t>MLlib</a:t>
            </a:r>
            <a:r>
              <a:rPr lang="en-US" sz="1600" dirty="0"/>
              <a:t> is a distributed machine learning framework above Spark because of the distributed memory-based Spark architecture. It is, according to benchmarks, done by the </a:t>
            </a:r>
            <a:r>
              <a:rPr lang="en-US" sz="1600" dirty="0" err="1"/>
              <a:t>MLlib</a:t>
            </a:r>
            <a:r>
              <a:rPr lang="en-US" sz="1600" dirty="0"/>
              <a:t> developers against the Alternating Least Squares (ALS) implementations. Spark </a:t>
            </a:r>
            <a:r>
              <a:rPr lang="en-US" sz="1600" dirty="0" err="1"/>
              <a:t>MLlib</a:t>
            </a:r>
            <a:r>
              <a:rPr lang="en-US" sz="1600" dirty="0"/>
              <a:t> is nine times as fast as the Hadoop disk-based version of Apache Mahout (before Mahout gained a Spark interface). </a:t>
            </a:r>
            <a:endParaRPr lang="en-IN" sz="1600" dirty="0"/>
          </a:p>
        </p:txBody>
      </p:sp>
      <p:sp>
        <p:nvSpPr>
          <p:cNvPr id="3" name="TextBox 2">
            <a:extLst>
              <a:ext uri="{FF2B5EF4-FFF2-40B4-BE49-F238E27FC236}">
                <a16:creationId xmlns:a16="http://schemas.microsoft.com/office/drawing/2014/main" id="{EB8D30A8-785C-BF7C-38D2-0342A4E80AC4}"/>
              </a:ext>
            </a:extLst>
          </p:cNvPr>
          <p:cNvSpPr txBox="1"/>
          <p:nvPr/>
        </p:nvSpPr>
        <p:spPr>
          <a:xfrm>
            <a:off x="356938" y="2409888"/>
            <a:ext cx="11478125" cy="584775"/>
          </a:xfrm>
          <a:prstGeom prst="rect">
            <a:avLst/>
          </a:prstGeom>
          <a:noFill/>
        </p:spPr>
        <p:txBody>
          <a:bodyPr wrap="square">
            <a:spAutoFit/>
          </a:bodyPr>
          <a:lstStyle/>
          <a:p>
            <a:r>
              <a:rPr lang="en-US" sz="1600" b="1" dirty="0" err="1">
                <a:solidFill>
                  <a:srgbClr val="C55A11"/>
                </a:solidFill>
              </a:rPr>
              <a:t>GraphX</a:t>
            </a:r>
            <a:r>
              <a:rPr lang="en-US" sz="1600" b="1" dirty="0">
                <a:solidFill>
                  <a:srgbClr val="C55A11"/>
                </a:solidFill>
              </a:rPr>
              <a:t> : </a:t>
            </a:r>
            <a:r>
              <a:rPr lang="en-US" sz="1600" dirty="0" err="1"/>
              <a:t>GraphX</a:t>
            </a:r>
            <a:r>
              <a:rPr lang="en-US" sz="1600" dirty="0"/>
              <a:t> is a distributed graph-processing framework on top of Spark. It provides an API for expressing graph computation that can model the user-defined graphs by using Pregel abstraction API. It also provides an optimized runtime for this abstraction.</a:t>
            </a:r>
            <a:endParaRPr lang="en-IN" sz="1600" dirty="0"/>
          </a:p>
        </p:txBody>
      </p:sp>
    </p:spTree>
    <p:extLst>
      <p:ext uri="{BB962C8B-B14F-4D97-AF65-F5344CB8AC3E}">
        <p14:creationId xmlns:p14="http://schemas.microsoft.com/office/powerpoint/2010/main" val="278214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E474F-7E69-3285-F906-A001105ACD8F}"/>
            </a:ext>
          </a:extLst>
        </p:cNvPr>
        <p:cNvGrpSpPr/>
        <p:nvPr/>
      </p:nvGrpSpPr>
      <p:grpSpPr>
        <a:xfrm>
          <a:off x="0" y="0"/>
          <a:ext cx="0" cy="0"/>
          <a:chOff x="0" y="0"/>
          <a:chExt cx="0" cy="0"/>
        </a:xfrm>
      </p:grpSpPr>
      <p:pic>
        <p:nvPicPr>
          <p:cNvPr id="1026" name="Picture 2" descr="Apache Spark …The big data platform that crushed Hadoop ? | by R RAMYA |  Medium">
            <a:extLst>
              <a:ext uri="{FF2B5EF4-FFF2-40B4-BE49-F238E27FC236}">
                <a16:creationId xmlns:a16="http://schemas.microsoft.com/office/drawing/2014/main" id="{AF71FD1C-651D-F45C-A9F4-AD712A011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78" y="5797484"/>
            <a:ext cx="2298442" cy="93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1D12E8-DB63-F605-DFF8-98CF3E0B9D4C}"/>
              </a:ext>
            </a:extLst>
          </p:cNvPr>
          <p:cNvSpPr txBox="1"/>
          <p:nvPr/>
        </p:nvSpPr>
        <p:spPr>
          <a:xfrm>
            <a:off x="169682" y="1857078"/>
            <a:ext cx="11912338" cy="2308324"/>
          </a:xfrm>
          <a:prstGeom prst="rect">
            <a:avLst/>
          </a:prstGeom>
          <a:noFill/>
        </p:spPr>
        <p:txBody>
          <a:bodyPr wrap="square">
            <a:spAutoFit/>
          </a:bodyPr>
          <a:lstStyle/>
          <a:p>
            <a:r>
              <a:rPr lang="en-US" sz="1600" dirty="0"/>
              <a:t>In the modern data landscape, businesses deal with massive volumes of data in diverse forms. Traditional databases like </a:t>
            </a:r>
            <a:r>
              <a:rPr lang="en-US" sz="1600" b="1" dirty="0"/>
              <a:t>Oracle</a:t>
            </a:r>
            <a:r>
              <a:rPr lang="en-US" sz="1600" dirty="0"/>
              <a:t>, </a:t>
            </a:r>
            <a:r>
              <a:rPr lang="en-US" sz="1600" b="1" dirty="0"/>
              <a:t>Teradata</a:t>
            </a:r>
            <a:r>
              <a:rPr lang="en-US" sz="1600" dirty="0"/>
              <a:t>, and </a:t>
            </a:r>
            <a:r>
              <a:rPr lang="en-US" sz="1600" b="1" dirty="0"/>
              <a:t>MySQL</a:t>
            </a:r>
            <a:r>
              <a:rPr lang="en-US" sz="1600" dirty="0"/>
              <a:t> were designed to handle structured data efficiently but face limitations with:</a:t>
            </a:r>
          </a:p>
          <a:p>
            <a:pPr marL="285750" indent="-285750">
              <a:buFont typeface="Arial" panose="020B0604020202020204" pitchFamily="34" charset="0"/>
              <a:buChar char="•"/>
            </a:pPr>
            <a:r>
              <a:rPr lang="en-US" sz="1600" b="1" dirty="0"/>
              <a:t>Semi-structured data</a:t>
            </a:r>
            <a:r>
              <a:rPr lang="en-US" sz="1600" dirty="0"/>
              <a:t> (e.g., JSON, XML)</a:t>
            </a:r>
          </a:p>
          <a:p>
            <a:pPr marL="285750" indent="-285750">
              <a:buFont typeface="Arial" panose="020B0604020202020204" pitchFamily="34" charset="0"/>
              <a:buChar char="•"/>
            </a:pPr>
            <a:r>
              <a:rPr lang="en-US" sz="1600" b="1" dirty="0"/>
              <a:t>Unstructured data</a:t>
            </a:r>
            <a:r>
              <a:rPr lang="en-US" sz="1600" dirty="0"/>
              <a:t> (e.g., images, videos, logs)</a:t>
            </a:r>
          </a:p>
          <a:p>
            <a:endParaRPr lang="en-US" sz="1600" dirty="0"/>
          </a:p>
          <a:p>
            <a:r>
              <a:rPr lang="en-US" sz="1600" dirty="0"/>
              <a:t>Modern data processing requires a system that can handle:</a:t>
            </a:r>
          </a:p>
          <a:p>
            <a:r>
              <a:rPr lang="en-US" sz="1600" b="1" dirty="0">
                <a:solidFill>
                  <a:srgbClr val="C55A11"/>
                </a:solidFill>
              </a:rPr>
              <a:t>Velocity</a:t>
            </a:r>
            <a:r>
              <a:rPr lang="en-US" sz="1600" dirty="0">
                <a:solidFill>
                  <a:srgbClr val="C55A11"/>
                </a:solidFill>
              </a:rPr>
              <a:t>: </a:t>
            </a:r>
            <a:r>
              <a:rPr lang="en-US" sz="1600" dirty="0"/>
              <a:t>The speed at which data is generated (e.g., real-time sensor data, streaming logs).</a:t>
            </a:r>
          </a:p>
          <a:p>
            <a:r>
              <a:rPr lang="en-US" sz="1600" b="1" dirty="0">
                <a:solidFill>
                  <a:srgbClr val="C55A11"/>
                </a:solidFill>
              </a:rPr>
              <a:t>Variety</a:t>
            </a:r>
            <a:r>
              <a:rPr lang="en-US" sz="1600" dirty="0">
                <a:solidFill>
                  <a:srgbClr val="C55A11"/>
                </a:solidFill>
              </a:rPr>
              <a:t>: </a:t>
            </a:r>
            <a:r>
              <a:rPr lang="en-US" sz="1600" dirty="0"/>
              <a:t>The diversity in data formats (structured, semi-structured, and unstructured).</a:t>
            </a:r>
          </a:p>
          <a:p>
            <a:r>
              <a:rPr lang="en-US" sz="1600" b="1" dirty="0">
                <a:solidFill>
                  <a:srgbClr val="C55A11"/>
                </a:solidFill>
              </a:rPr>
              <a:t>Volume</a:t>
            </a:r>
            <a:r>
              <a:rPr lang="en-US" sz="1600" dirty="0">
                <a:solidFill>
                  <a:srgbClr val="C55A11"/>
                </a:solidFill>
              </a:rPr>
              <a:t>: </a:t>
            </a:r>
            <a:r>
              <a:rPr lang="en-US" sz="1600" dirty="0"/>
              <a:t>The massive scale of data (terabytes to petabytes).</a:t>
            </a:r>
          </a:p>
        </p:txBody>
      </p:sp>
      <p:sp>
        <p:nvSpPr>
          <p:cNvPr id="6" name="AutoShape 6" descr="Why Text for Inquiry">
            <a:extLst>
              <a:ext uri="{FF2B5EF4-FFF2-40B4-BE49-F238E27FC236}">
                <a16:creationId xmlns:a16="http://schemas.microsoft.com/office/drawing/2014/main" id="{B3B06644-B327-598F-7FB6-85DD64B18A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4" name="Group 13">
            <a:extLst>
              <a:ext uri="{FF2B5EF4-FFF2-40B4-BE49-F238E27FC236}">
                <a16:creationId xmlns:a16="http://schemas.microsoft.com/office/drawing/2014/main" id="{4BD8C106-AA56-7552-3B68-988B5E1ABCC9}"/>
              </a:ext>
            </a:extLst>
          </p:cNvPr>
          <p:cNvGrpSpPr/>
          <p:nvPr/>
        </p:nvGrpSpPr>
        <p:grpSpPr>
          <a:xfrm>
            <a:off x="4114979" y="-25338"/>
            <a:ext cx="2615759" cy="1757776"/>
            <a:chOff x="4124406" y="-136366"/>
            <a:chExt cx="2971373" cy="1993444"/>
          </a:xfrm>
        </p:grpSpPr>
        <p:pic>
          <p:nvPicPr>
            <p:cNvPr id="9" name="Picture 8">
              <a:extLst>
                <a:ext uri="{FF2B5EF4-FFF2-40B4-BE49-F238E27FC236}">
                  <a16:creationId xmlns:a16="http://schemas.microsoft.com/office/drawing/2014/main" id="{7D72E1BB-1455-14E0-FBB9-68DCCA9D8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406" y="-136366"/>
              <a:ext cx="2971373" cy="1850741"/>
            </a:xfrm>
            <a:prstGeom prst="rect">
              <a:avLst/>
            </a:prstGeom>
          </p:spPr>
        </p:pic>
        <p:sp>
          <p:nvSpPr>
            <p:cNvPr id="11" name="TextBox 10">
              <a:extLst>
                <a:ext uri="{FF2B5EF4-FFF2-40B4-BE49-F238E27FC236}">
                  <a16:creationId xmlns:a16="http://schemas.microsoft.com/office/drawing/2014/main" id="{6019F482-2F63-A365-8CE9-F9BF2726266E}"/>
                </a:ext>
              </a:extLst>
            </p:cNvPr>
            <p:cNvSpPr txBox="1"/>
            <p:nvPr/>
          </p:nvSpPr>
          <p:spPr>
            <a:xfrm>
              <a:off x="4482982" y="1333858"/>
              <a:ext cx="2254219" cy="523220"/>
            </a:xfrm>
            <a:prstGeom prst="rect">
              <a:avLst/>
            </a:prstGeom>
            <a:noFill/>
          </p:spPr>
          <p:txBody>
            <a:bodyPr wrap="square">
              <a:spAutoFit/>
            </a:bodyPr>
            <a:lstStyle/>
            <a:p>
              <a:r>
                <a:rPr lang="en-US" sz="2400" b="1" dirty="0">
                  <a:solidFill>
                    <a:schemeClr val="tx1">
                      <a:lumMod val="95000"/>
                      <a:lumOff val="5000"/>
                    </a:schemeClr>
                  </a:solidFill>
                </a:rPr>
                <a:t>Apache Spark</a:t>
              </a:r>
              <a:endParaRPr lang="en-IN" sz="2400" dirty="0">
                <a:solidFill>
                  <a:schemeClr val="tx1">
                    <a:lumMod val="95000"/>
                    <a:lumOff val="5000"/>
                  </a:schemeClr>
                </a:solidFill>
              </a:endParaRPr>
            </a:p>
          </p:txBody>
        </p:sp>
      </p:grpSp>
      <p:sp>
        <p:nvSpPr>
          <p:cNvPr id="13" name="TextBox 12">
            <a:extLst>
              <a:ext uri="{FF2B5EF4-FFF2-40B4-BE49-F238E27FC236}">
                <a16:creationId xmlns:a16="http://schemas.microsoft.com/office/drawing/2014/main" id="{CCA4CFFE-7784-A8A1-5261-27DF1AF008B2}"/>
              </a:ext>
            </a:extLst>
          </p:cNvPr>
          <p:cNvSpPr txBox="1"/>
          <p:nvPr/>
        </p:nvSpPr>
        <p:spPr>
          <a:xfrm>
            <a:off x="109980" y="4290042"/>
            <a:ext cx="11912338" cy="2123658"/>
          </a:xfrm>
          <a:prstGeom prst="rect">
            <a:avLst/>
          </a:prstGeom>
          <a:noFill/>
        </p:spPr>
        <p:txBody>
          <a:bodyPr wrap="square">
            <a:spAutoFit/>
          </a:bodyPr>
          <a:lstStyle/>
          <a:p>
            <a:r>
              <a:rPr lang="en-IN" sz="1600" b="1" dirty="0">
                <a:solidFill>
                  <a:srgbClr val="C55A11"/>
                </a:solidFill>
              </a:rPr>
              <a:t>ETL vs. ELT</a:t>
            </a:r>
          </a:p>
          <a:p>
            <a:pPr>
              <a:buFont typeface="Arial" panose="020B0604020202020204" pitchFamily="34" charset="0"/>
              <a:buChar char="•"/>
            </a:pPr>
            <a:r>
              <a:rPr lang="en-IN" sz="1600" b="1" dirty="0">
                <a:solidFill>
                  <a:srgbClr val="C55A11"/>
                </a:solidFill>
              </a:rPr>
              <a:t> Earlier Approach: ETL (Extract, Transform, Load)</a:t>
            </a:r>
          </a:p>
          <a:p>
            <a:pPr marL="742950" lvl="1" indent="-285750">
              <a:buFont typeface="Arial" panose="020B0604020202020204" pitchFamily="34" charset="0"/>
              <a:buChar char="•"/>
            </a:pPr>
            <a:r>
              <a:rPr lang="en-IN" sz="1600" dirty="0"/>
              <a:t>Data was </a:t>
            </a:r>
            <a:r>
              <a:rPr lang="en-IN" sz="1600" b="1" dirty="0"/>
              <a:t>transformed first</a:t>
            </a:r>
            <a:r>
              <a:rPr lang="en-IN" sz="1600" dirty="0"/>
              <a:t> before loading it into storage systems like data warehouses.</a:t>
            </a:r>
          </a:p>
          <a:p>
            <a:pPr marL="742950" lvl="1" indent="-285750">
              <a:buFont typeface="Arial" panose="020B0604020202020204" pitchFamily="34" charset="0"/>
              <a:buChar char="•"/>
            </a:pPr>
            <a:r>
              <a:rPr lang="en-IN" sz="1600" dirty="0"/>
              <a:t>Transformation limited scalability as the process was centralized.</a:t>
            </a:r>
          </a:p>
          <a:p>
            <a:pPr>
              <a:buFont typeface="Arial" panose="020B0604020202020204" pitchFamily="34" charset="0"/>
              <a:buChar char="•"/>
            </a:pPr>
            <a:r>
              <a:rPr lang="en-IN" sz="1600" b="1">
                <a:solidFill>
                  <a:srgbClr val="C55A11"/>
                </a:solidFill>
              </a:rPr>
              <a:t> Modern </a:t>
            </a:r>
            <a:r>
              <a:rPr lang="en-IN" sz="1600" b="1" dirty="0">
                <a:solidFill>
                  <a:srgbClr val="C55A11"/>
                </a:solidFill>
              </a:rPr>
              <a:t>Approach: ELT (Extract, Load, Transform)</a:t>
            </a:r>
            <a:endParaRPr lang="en-IN" sz="1600" dirty="0">
              <a:solidFill>
                <a:srgbClr val="C55A11"/>
              </a:solidFill>
            </a:endParaRPr>
          </a:p>
          <a:p>
            <a:pPr marL="742950" lvl="1" indent="-285750">
              <a:buFont typeface="Arial" panose="020B0604020202020204" pitchFamily="34" charset="0"/>
              <a:buChar char="•"/>
            </a:pPr>
            <a:r>
              <a:rPr lang="en-IN" sz="1600" dirty="0"/>
              <a:t>Data is </a:t>
            </a:r>
            <a:r>
              <a:rPr lang="en-IN" sz="1600" b="1" dirty="0"/>
              <a:t>loaded first</a:t>
            </a:r>
            <a:r>
              <a:rPr lang="en-IN" sz="1600" dirty="0"/>
              <a:t> into distributed storage systems (like Hadoop HDFS, cloud storage).</a:t>
            </a:r>
          </a:p>
          <a:p>
            <a:pPr marL="742950" lvl="1" indent="-285750">
              <a:buFont typeface="Arial" panose="020B0604020202020204" pitchFamily="34" charset="0"/>
              <a:buChar char="•"/>
            </a:pPr>
            <a:r>
              <a:rPr lang="en-IN" sz="1600" dirty="0"/>
              <a:t>Transformations happen </a:t>
            </a:r>
            <a:r>
              <a:rPr lang="en-IN" sz="1600" b="1" dirty="0"/>
              <a:t>post-load</a:t>
            </a:r>
            <a:r>
              <a:rPr lang="en-IN" sz="1600" dirty="0"/>
              <a:t> using distributed computing frameworks like Apache Spark.</a:t>
            </a:r>
          </a:p>
          <a:p>
            <a:pPr marL="742950" lvl="1" indent="-285750">
              <a:buFont typeface="Arial" panose="020B0604020202020204" pitchFamily="34" charset="0"/>
              <a:buChar char="•"/>
            </a:pPr>
            <a:r>
              <a:rPr lang="en-IN" sz="1600" dirty="0"/>
              <a:t>ELT provides greater flexibility and scalability, especially for processing diverse datasets.</a:t>
            </a:r>
          </a:p>
        </p:txBody>
      </p:sp>
    </p:spTree>
    <p:extLst>
      <p:ext uri="{BB962C8B-B14F-4D97-AF65-F5344CB8AC3E}">
        <p14:creationId xmlns:p14="http://schemas.microsoft.com/office/powerpoint/2010/main" val="2212748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4246</TotalTime>
  <Words>1971</Words>
  <Application>Microsoft Office PowerPoint</Application>
  <PresentationFormat>Widescreen</PresentationFormat>
  <Paragraphs>204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budhani</dc:creator>
  <cp:lastModifiedBy>vikas budhani</cp:lastModifiedBy>
  <cp:revision>25</cp:revision>
  <dcterms:created xsi:type="dcterms:W3CDTF">2025-01-03T18:07:43Z</dcterms:created>
  <dcterms:modified xsi:type="dcterms:W3CDTF">2025-01-23T11:17:15Z</dcterms:modified>
</cp:coreProperties>
</file>