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3" r:id="rId1"/>
    <p:sldMasterId id="2147483694" r:id="rId2"/>
  </p:sldMasterIdLst>
  <p:notesMasterIdLst>
    <p:notesMasterId r:id="rId24"/>
  </p:notesMasterIdLst>
  <p:sldIdLst>
    <p:sldId id="256" r:id="rId3"/>
    <p:sldId id="262" r:id="rId4"/>
    <p:sldId id="265" r:id="rId5"/>
    <p:sldId id="286" r:id="rId6"/>
    <p:sldId id="287" r:id="rId7"/>
    <p:sldId id="288" r:id="rId8"/>
    <p:sldId id="289" r:id="rId9"/>
    <p:sldId id="291" r:id="rId10"/>
    <p:sldId id="293" r:id="rId11"/>
    <p:sldId id="322" r:id="rId12"/>
    <p:sldId id="324" r:id="rId13"/>
    <p:sldId id="323" r:id="rId14"/>
    <p:sldId id="325" r:id="rId15"/>
    <p:sldId id="326" r:id="rId16"/>
    <p:sldId id="327" r:id="rId17"/>
    <p:sldId id="294" r:id="rId18"/>
    <p:sldId id="328" r:id="rId19"/>
    <p:sldId id="296" r:id="rId20"/>
    <p:sldId id="329" r:id="rId21"/>
    <p:sldId id="330" r:id="rId22"/>
    <p:sldId id="285" r:id="rId23"/>
  </p:sldIdLst>
  <p:sldSz cx="9144000" cy="5143500" type="screen16x9"/>
  <p:notesSz cx="6858000" cy="9144000"/>
  <p:embeddedFontLst>
    <p:embeddedFont>
      <p:font typeface="Georgia" panose="02040502050405020303" pitchFamily="18" charset="0"/>
      <p:regular r:id="rId25"/>
      <p:bold r:id="rId26"/>
      <p:italic r:id="rId27"/>
      <p:boldItalic r:id="rId28"/>
    </p:embeddedFont>
    <p:embeddedFont>
      <p:font typeface="Calibri" panose="020F0502020204030204" pitchFamily="34" charset="0"/>
      <p:regular r:id="rId29"/>
      <p:bold r:id="rId30"/>
      <p:italic r:id="rId31"/>
      <p:boldItalic r:id="rId32"/>
    </p:embeddedFont>
    <p:embeddedFont>
      <p:font typeface="Helvetica Neue"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39" userDrawn="1">
          <p15:clr>
            <a:srgbClr val="A4A3A4"/>
          </p15:clr>
        </p15:guide>
        <p15:guide id="2" pos="521" userDrawn="1">
          <p15:clr>
            <a:srgbClr val="A4A3A4"/>
          </p15:clr>
        </p15:guide>
        <p15:guide id="3" pos="5151" userDrawn="1">
          <p15:clr>
            <a:srgbClr val="A4A3A4"/>
          </p15:clr>
        </p15:guide>
        <p15:guide id="4" orient="horz" pos="2825" userDrawn="1">
          <p15:clr>
            <a:srgbClr val="A4A3A4"/>
          </p15:clr>
        </p15:guide>
        <p15:guide id="5" pos="2831" userDrawn="1">
          <p15:clr>
            <a:srgbClr val="A4A3A4"/>
          </p15:clr>
        </p15:guide>
        <p15:guide id="6" orient="horz" pos="3156"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Bruno" initials="MB" lastIdx="3" clrIdx="0">
    <p:extLst>
      <p:ext uri="{19B8F6BF-5375-455C-9EA6-DF929625EA0E}">
        <p15:presenceInfo xmlns:p15="http://schemas.microsoft.com/office/powerpoint/2012/main" userId="Mark Bru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4BE"/>
    <a:srgbClr val="D9D9D9"/>
    <a:srgbClr val="968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88" autoAdjust="0"/>
  </p:normalViewPr>
  <p:slideViewPr>
    <p:cSldViewPr snapToGrid="0">
      <p:cViewPr varScale="1">
        <p:scale>
          <a:sx n="88" d="100"/>
          <a:sy n="88" d="100"/>
        </p:scale>
        <p:origin x="660" y="52"/>
      </p:cViewPr>
      <p:guideLst>
        <p:guide orient="horz" pos="839"/>
        <p:guide pos="521"/>
        <p:guide pos="5151"/>
        <p:guide orient="horz" pos="2825"/>
        <p:guide pos="2831"/>
        <p:guide orient="horz" pos="3156"/>
      </p:guideLst>
    </p:cSldViewPr>
  </p:slideViewPr>
  <p:notesTextViewPr>
    <p:cViewPr>
      <p:scale>
        <a:sx n="3" d="2"/>
        <a:sy n="3" d="2"/>
      </p:scale>
      <p:origin x="0" y="0"/>
    </p:cViewPr>
  </p:notesTextViewPr>
  <p:notesViewPr>
    <p:cSldViewPr snapToGrid="0" showGuides="1">
      <p:cViewPr varScale="1">
        <p:scale>
          <a:sx n="67" d="100"/>
          <a:sy n="67" d="100"/>
        </p:scale>
        <p:origin x="274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69850" marR="0" lvl="0"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1pPr>
            <a:lvl2pPr marL="527050" marR="0" lvl="1"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2pPr>
            <a:lvl3pPr marL="984250" marR="0" lvl="2"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3pPr>
            <a:lvl4pPr marL="1441450" marR="0" lvl="3"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4pPr>
            <a:lvl5pPr marL="1898650" marR="0" lvl="4"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5pPr>
            <a:lvl6pPr marL="2355850" marR="0" lvl="5"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6pPr>
            <a:lvl7pPr marL="2813050" marR="0" lvl="6"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7pPr>
            <a:lvl8pPr marL="3270250" marR="0" lvl="7"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8pPr>
            <a:lvl9pPr marL="3727450" marR="0" lvl="8" indent="0" algn="l" rtl="0">
              <a:spcBef>
                <a:spcPts val="0"/>
              </a:spcBef>
              <a:buClr>
                <a:schemeClr val="dk1"/>
              </a:buClr>
              <a:buSzPct val="100000"/>
              <a:buFont typeface="Arial"/>
              <a:buChar char="■"/>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1673030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06" name="Shape 306"/>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34229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868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4481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49294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325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r>
              <a:rPr lang="en-US" sz="1100" b="0" i="0" u="none" strike="noStrike" cap="none" dirty="0" smtClean="0">
                <a:solidFill>
                  <a:schemeClr val="dk1"/>
                </a:solidFill>
                <a:latin typeface="Arial"/>
                <a:ea typeface="Arial"/>
                <a:cs typeface="Arial"/>
                <a:sym typeface="Arial"/>
              </a:rPr>
              <a:t>Instructor Note:  Use this time to review the students’ pre-work</a:t>
            </a:r>
            <a:r>
              <a:rPr lang="en-US" sz="1100" b="0" i="0" u="none" strike="noStrike" cap="none" baseline="0" dirty="0" smtClean="0">
                <a:solidFill>
                  <a:schemeClr val="dk1"/>
                </a:solidFill>
                <a:latin typeface="Arial"/>
                <a:ea typeface="Arial"/>
                <a:cs typeface="Arial"/>
                <a:sym typeface="Arial"/>
              </a:rPr>
              <a:t> to ensure that they are ready to proceed with Phase 3.</a:t>
            </a: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33064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a:buSzPct val="25000"/>
              <a:buNone/>
            </a:pPr>
            <a:r>
              <a:rPr lang="en-US" b="0" dirty="0">
                <a:solidFill>
                  <a:schemeClr val="tx1"/>
                </a:solidFill>
              </a:rPr>
              <a:t>Instructor Note: refer to Appendix6_Section3_2_SQLPrepTable.txt for solution SQL scripts.</a:t>
            </a:r>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1853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07372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24826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r>
              <a:rPr lang="en-US" sz="1100" b="0" i="0" u="none" strike="noStrike" cap="none" dirty="0" smtClean="0">
                <a:solidFill>
                  <a:schemeClr val="dk1"/>
                </a:solidFill>
                <a:latin typeface="Arial"/>
                <a:ea typeface="Arial"/>
                <a:cs typeface="Arial"/>
                <a:sym typeface="Arial"/>
              </a:rPr>
              <a:t>Instructors:</a:t>
            </a:r>
            <a:r>
              <a:rPr lang="en-US" sz="1100" b="0" i="0" u="none" strike="noStrike" cap="none" baseline="0" dirty="0" smtClean="0">
                <a:solidFill>
                  <a:schemeClr val="dk1"/>
                </a:solidFill>
                <a:latin typeface="Arial"/>
                <a:ea typeface="Arial"/>
                <a:cs typeface="Arial"/>
                <a:sym typeface="Arial"/>
              </a:rPr>
              <a:t> Consider if you want your students to submit documentation of completion of the assignment (e.g., screen shots and email, </a:t>
            </a:r>
            <a:r>
              <a:rPr lang="en-US" sz="1100" b="0" i="0" u="none" strike="noStrike" cap="none" baseline="0" dirty="0" err="1" smtClean="0">
                <a:solidFill>
                  <a:schemeClr val="dk1"/>
                </a:solidFill>
                <a:latin typeface="Arial"/>
                <a:ea typeface="Arial"/>
                <a:cs typeface="Arial"/>
                <a:sym typeface="Arial"/>
              </a:rPr>
              <a:t>etc</a:t>
            </a:r>
            <a:r>
              <a:rPr lang="en-US" sz="1100" b="0" i="0" u="none" strike="noStrike" cap="none" baseline="0" dirty="0" smtClean="0">
                <a:solidFill>
                  <a:schemeClr val="dk1"/>
                </a:solidFill>
                <a:latin typeface="Arial"/>
                <a:ea typeface="Arial"/>
                <a:cs typeface="Arial"/>
                <a:sym typeface="Arial"/>
              </a:rPr>
              <a:t>) and modify steps as appropriate.</a:t>
            </a: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49231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7813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70" name="Shape 370"/>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502392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37993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669" name="Shape 6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472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2146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3080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ct val="25000"/>
              <a:buFont typeface="Arial"/>
              <a:buNone/>
              <a:tabLst/>
              <a:defRPr/>
            </a:pPr>
            <a:r>
              <a:rPr lang="en-US" sz="1100" b="0" i="0" u="none" strike="noStrike" cap="none" dirty="0" smtClean="0">
                <a:solidFill>
                  <a:schemeClr val="dk1"/>
                </a:solidFill>
                <a:latin typeface="Arial"/>
                <a:ea typeface="Arial"/>
                <a:cs typeface="Arial"/>
                <a:sym typeface="Arial"/>
              </a:rPr>
              <a:t>Instructor Note:  Please update this slide with the location where you have uploaded the case materials to make them available to the students.</a:t>
            </a:r>
          </a:p>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1115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49380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93300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292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2" name="Shape 39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194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ection header 1 2">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1" name="Shape 11"/>
          <p:cNvSpPr/>
          <p:nvPr/>
        </p:nvSpPr>
        <p:spPr>
          <a:xfrm>
            <a:off x="-26150" y="0"/>
            <a:ext cx="9192900" cy="5172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 name="Shape 12"/>
          <p:cNvSpPr/>
          <p:nvPr/>
        </p:nvSpPr>
        <p:spPr>
          <a:xfrm>
            <a:off x="351450" y="0"/>
            <a:ext cx="8815200" cy="47502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Section header 1 1 2">
    <p:spTree>
      <p:nvGrpSpPr>
        <p:cNvPr id="1" name="Shape 155"/>
        <p:cNvGrpSpPr/>
        <p:nvPr/>
      </p:nvGrpSpPr>
      <p:grpSpPr>
        <a:xfrm>
          <a:off x="0" y="0"/>
          <a:ext cx="0" cy="0"/>
          <a:chOff x="0" y="0"/>
          <a:chExt cx="0" cy="0"/>
        </a:xfrm>
      </p:grpSpPr>
      <p:sp>
        <p:nvSpPr>
          <p:cNvPr id="156" name="Shape 156"/>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57" name="Shape 157"/>
          <p:cNvSpPr/>
          <p:nvPr/>
        </p:nvSpPr>
        <p:spPr>
          <a:xfrm>
            <a:off x="-26150" y="0"/>
            <a:ext cx="9192900" cy="51726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58" name="Shape 158"/>
          <p:cNvSpPr/>
          <p:nvPr/>
        </p:nvSpPr>
        <p:spPr>
          <a:xfrm>
            <a:off x="351450" y="0"/>
            <a:ext cx="8815200" cy="47502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59" name="Shape 15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Recruiting  | 2017</a:t>
            </a:r>
          </a:p>
        </p:txBody>
      </p:sp>
      <p:sp>
        <p:nvSpPr>
          <p:cNvPr id="160" name="Shape 160"/>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PwC</a:t>
            </a:r>
          </a:p>
        </p:txBody>
      </p:sp>
      <p:pic>
        <p:nvPicPr>
          <p:cNvPr id="161" name="Shape 161"/>
          <p:cNvPicPr preferRelativeResize="0"/>
          <p:nvPr/>
        </p:nvPicPr>
        <p:blipFill rotWithShape="1">
          <a:blip r:embed="rId2">
            <a:alphaModFix amt="14000"/>
          </a:blip>
          <a:srcRect t="4128" r="-8399" b="4511"/>
          <a:stretch/>
        </p:blipFill>
        <p:spPr>
          <a:xfrm>
            <a:off x="3293800" y="0"/>
            <a:ext cx="5143397" cy="475362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body 1">
    <p:spTree>
      <p:nvGrpSpPr>
        <p:cNvPr id="1" name="Shape 162"/>
        <p:cNvGrpSpPr/>
        <p:nvPr/>
      </p:nvGrpSpPr>
      <p:grpSpPr>
        <a:xfrm>
          <a:off x="0" y="0"/>
          <a:ext cx="0" cy="0"/>
          <a:chOff x="0" y="0"/>
          <a:chExt cx="0" cy="0"/>
        </a:xfrm>
      </p:grpSpPr>
      <p:sp>
        <p:nvSpPr>
          <p:cNvPr id="163" name="Shape 163"/>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2017</a:t>
            </a:r>
          </a:p>
        </p:txBody>
      </p:sp>
      <p:sp>
        <p:nvSpPr>
          <p:cNvPr id="165" name="Shape 165"/>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5" name="Shape 153"/>
          <p:cNvSpPr txBox="1"/>
          <p:nvPr userDrawn="1"/>
        </p:nvSpPr>
        <p:spPr>
          <a:xfrm>
            <a:off x="7324924" y="4878243"/>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endParaRPr lang="en" sz="600" b="0" i="0" u="none" strike="noStrike" cap="none" dirty="0" smtClean="0">
              <a:solidFill>
                <a:srgbClr val="FFB4BE"/>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B4BE"/>
                </a:solidFill>
                <a:latin typeface="Georgia"/>
                <a:ea typeface="Georgia"/>
                <a:cs typeface="Georgia"/>
                <a:sym typeface="Georgia"/>
              </a:rPr>
              <a:t>PwC</a:t>
            </a:r>
            <a:endParaRPr lang="en" sz="600" b="0" i="0" u="none" strike="noStrike" cap="none" dirty="0">
              <a:solidFill>
                <a:srgbClr val="FFB4BE"/>
              </a:solidFill>
              <a:latin typeface="Georgia"/>
              <a:ea typeface="Georgia"/>
              <a:cs typeface="Georgia"/>
              <a:sym typeface="Georg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2 1">
    <p:spTree>
      <p:nvGrpSpPr>
        <p:cNvPr id="1" name="Shape 166"/>
        <p:cNvGrpSpPr/>
        <p:nvPr/>
      </p:nvGrpSpPr>
      <p:grpSpPr>
        <a:xfrm>
          <a:off x="0" y="0"/>
          <a:ext cx="0" cy="0"/>
          <a:chOff x="0" y="0"/>
          <a:chExt cx="0" cy="0"/>
        </a:xfrm>
      </p:grpSpPr>
      <p:sp>
        <p:nvSpPr>
          <p:cNvPr id="167" name="Shape 167"/>
          <p:cNvSpPr/>
          <p:nvPr/>
        </p:nvSpPr>
        <p:spPr>
          <a:xfrm>
            <a:off x="0" y="5035700"/>
            <a:ext cx="9144000" cy="107800"/>
          </a:xfrm>
          <a:prstGeom prst="flowChartProcess">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68" name="Shape 168"/>
          <p:cNvSpPr/>
          <p:nvPr/>
        </p:nvSpPr>
        <p:spPr>
          <a:xfrm>
            <a:off x="0" y="0"/>
            <a:ext cx="2494750" cy="5066500"/>
          </a:xfrm>
          <a:prstGeom prst="flowChartProcess">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69" name="Shape 16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Recruiting  | 2017</a:t>
            </a:r>
          </a:p>
        </p:txBody>
      </p:sp>
      <p:sp>
        <p:nvSpPr>
          <p:cNvPr id="170" name="Shape 170"/>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2 1 1 1 1 1">
    <p:spTree>
      <p:nvGrpSpPr>
        <p:cNvPr id="1" name="Shape 171"/>
        <p:cNvGrpSpPr/>
        <p:nvPr/>
      </p:nvGrpSpPr>
      <p:grpSpPr>
        <a:xfrm>
          <a:off x="0" y="0"/>
          <a:ext cx="0" cy="0"/>
          <a:chOff x="0" y="0"/>
          <a:chExt cx="0" cy="0"/>
        </a:xfrm>
      </p:grpSpPr>
      <p:sp>
        <p:nvSpPr>
          <p:cNvPr id="172" name="Shape 172"/>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73" name="Shape 173"/>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74" name="Shape 174"/>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Recruiting  | 2017</a:t>
            </a:r>
          </a:p>
        </p:txBody>
      </p:sp>
      <p:sp>
        <p:nvSpPr>
          <p:cNvPr id="175" name="Shape 175"/>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176" name="Shape 176"/>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77" name="Shape 177"/>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78" name="Shape 178"/>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79" name="Shape 17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2017</a:t>
            </a:r>
          </a:p>
        </p:txBody>
      </p:sp>
      <p:sp>
        <p:nvSpPr>
          <p:cNvPr id="180" name="Shape 180"/>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grpSp>
        <p:nvGrpSpPr>
          <p:cNvPr id="181" name="Shape 181"/>
          <p:cNvGrpSpPr/>
          <p:nvPr/>
        </p:nvGrpSpPr>
        <p:grpSpPr>
          <a:xfrm>
            <a:off x="865799" y="2363127"/>
            <a:ext cx="5886974" cy="409623"/>
            <a:chOff x="865799" y="2363127"/>
            <a:chExt cx="5886974" cy="409623"/>
          </a:xfrm>
        </p:grpSpPr>
        <p:sp>
          <p:nvSpPr>
            <p:cNvPr id="182" name="Shape 182"/>
            <p:cNvSpPr/>
            <p:nvPr/>
          </p:nvSpPr>
          <p:spPr>
            <a:xfrm flipH="1">
              <a:off x="865799" y="2370750"/>
              <a:ext cx="5840700" cy="4020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83" name="Shape 183"/>
            <p:cNvSpPr/>
            <p:nvPr/>
          </p:nvSpPr>
          <p:spPr>
            <a:xfrm rot="5400000" flipH="1">
              <a:off x="4015274" y="-874"/>
              <a:ext cx="373499" cy="51015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grpSp>
      <p:grpSp>
        <p:nvGrpSpPr>
          <p:cNvPr id="184" name="Shape 184"/>
          <p:cNvGrpSpPr/>
          <p:nvPr/>
        </p:nvGrpSpPr>
        <p:grpSpPr>
          <a:xfrm>
            <a:off x="865799" y="1770527"/>
            <a:ext cx="5886974" cy="409548"/>
            <a:chOff x="865799" y="1770527"/>
            <a:chExt cx="5886974" cy="409548"/>
          </a:xfrm>
        </p:grpSpPr>
        <p:sp>
          <p:nvSpPr>
            <p:cNvPr id="185" name="Shape 185"/>
            <p:cNvSpPr/>
            <p:nvPr/>
          </p:nvSpPr>
          <p:spPr>
            <a:xfrm flipH="1">
              <a:off x="865799" y="1778075"/>
              <a:ext cx="5840700" cy="4020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86" name="Shape 186"/>
            <p:cNvSpPr/>
            <p:nvPr/>
          </p:nvSpPr>
          <p:spPr>
            <a:xfrm rot="5400000" flipH="1">
              <a:off x="4015274" y="-593474"/>
              <a:ext cx="373499" cy="51015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grpSp>
      <p:grpSp>
        <p:nvGrpSpPr>
          <p:cNvPr id="187" name="Shape 187"/>
          <p:cNvGrpSpPr/>
          <p:nvPr/>
        </p:nvGrpSpPr>
        <p:grpSpPr>
          <a:xfrm>
            <a:off x="865799" y="2926075"/>
            <a:ext cx="5886975" cy="439350"/>
            <a:chOff x="865799" y="2926075"/>
            <a:chExt cx="5886975" cy="439350"/>
          </a:xfrm>
        </p:grpSpPr>
        <p:sp>
          <p:nvSpPr>
            <p:cNvPr id="188" name="Shape 188"/>
            <p:cNvSpPr/>
            <p:nvPr/>
          </p:nvSpPr>
          <p:spPr>
            <a:xfrm flipH="1">
              <a:off x="865799" y="2963425"/>
              <a:ext cx="5840700" cy="4020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89" name="Shape 189"/>
            <p:cNvSpPr/>
            <p:nvPr/>
          </p:nvSpPr>
          <p:spPr>
            <a:xfrm rot="5400000" flipH="1">
              <a:off x="4000275" y="584575"/>
              <a:ext cx="410999" cy="50939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grpSp>
      <p:grpSp>
        <p:nvGrpSpPr>
          <p:cNvPr id="190" name="Shape 190"/>
          <p:cNvGrpSpPr/>
          <p:nvPr/>
        </p:nvGrpSpPr>
        <p:grpSpPr>
          <a:xfrm>
            <a:off x="865799" y="3526550"/>
            <a:ext cx="5886975" cy="431550"/>
            <a:chOff x="865799" y="3526550"/>
            <a:chExt cx="5886975" cy="431550"/>
          </a:xfrm>
        </p:grpSpPr>
        <p:sp>
          <p:nvSpPr>
            <p:cNvPr id="191" name="Shape 191"/>
            <p:cNvSpPr/>
            <p:nvPr/>
          </p:nvSpPr>
          <p:spPr>
            <a:xfrm flipH="1">
              <a:off x="865799" y="3556100"/>
              <a:ext cx="5840700" cy="4020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92" name="Shape 192"/>
            <p:cNvSpPr/>
            <p:nvPr/>
          </p:nvSpPr>
          <p:spPr>
            <a:xfrm rot="5400000" flipH="1">
              <a:off x="4004175" y="1181150"/>
              <a:ext cx="403199" cy="50939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grpSp>
      <p:grpSp>
        <p:nvGrpSpPr>
          <p:cNvPr id="193" name="Shape 193"/>
          <p:cNvGrpSpPr/>
          <p:nvPr/>
        </p:nvGrpSpPr>
        <p:grpSpPr>
          <a:xfrm>
            <a:off x="865799" y="1185400"/>
            <a:ext cx="5886973" cy="402000"/>
            <a:chOff x="865799" y="1185400"/>
            <a:chExt cx="5886973" cy="402000"/>
          </a:xfrm>
        </p:grpSpPr>
        <p:sp>
          <p:nvSpPr>
            <p:cNvPr id="194" name="Shape 194"/>
            <p:cNvSpPr/>
            <p:nvPr/>
          </p:nvSpPr>
          <p:spPr>
            <a:xfrm flipH="1">
              <a:off x="865799" y="1185400"/>
              <a:ext cx="5840700" cy="4020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95" name="Shape 195"/>
            <p:cNvSpPr/>
            <p:nvPr/>
          </p:nvSpPr>
          <p:spPr>
            <a:xfrm rot="5400000" flipH="1">
              <a:off x="4011374" y="-1182349"/>
              <a:ext cx="373499" cy="510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2 1 1 1 1 1 1">
    <p:spTree>
      <p:nvGrpSpPr>
        <p:cNvPr id="1" name="Shape 196"/>
        <p:cNvGrpSpPr/>
        <p:nvPr/>
      </p:nvGrpSpPr>
      <p:grpSpPr>
        <a:xfrm>
          <a:off x="0" y="0"/>
          <a:ext cx="0" cy="0"/>
          <a:chOff x="0" y="0"/>
          <a:chExt cx="0" cy="0"/>
        </a:xfrm>
      </p:grpSpPr>
      <p:sp>
        <p:nvSpPr>
          <p:cNvPr id="197" name="Shape 197"/>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98" name="Shape 198"/>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99" name="Shape 19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Recruiting  | 2017</a:t>
            </a:r>
          </a:p>
        </p:txBody>
      </p:sp>
      <p:sp>
        <p:nvSpPr>
          <p:cNvPr id="200" name="Shape 200"/>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201" name="Shape 201"/>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02" name="Shape 202"/>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03" name="Shape 203"/>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04" name="Shape 204"/>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2017</a:t>
            </a:r>
          </a:p>
        </p:txBody>
      </p:sp>
      <p:sp>
        <p:nvSpPr>
          <p:cNvPr id="205" name="Shape 205"/>
          <p:cNvSpPr txBox="1"/>
          <p:nvPr/>
        </p:nvSpPr>
        <p:spPr>
          <a:xfrm>
            <a:off x="7038995" y="495443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dirty="0">
                <a:solidFill>
                  <a:srgbClr val="666666"/>
                </a:solidFill>
                <a:latin typeface="Georgia"/>
                <a:ea typeface="Georgia"/>
                <a:cs typeface="Georgia"/>
                <a:sym typeface="Georgia"/>
              </a:rPr>
              <a:t>PwC</a:t>
            </a:r>
          </a:p>
        </p:txBody>
      </p:sp>
      <p:grpSp>
        <p:nvGrpSpPr>
          <p:cNvPr id="206" name="Shape 206"/>
          <p:cNvGrpSpPr/>
          <p:nvPr/>
        </p:nvGrpSpPr>
        <p:grpSpPr>
          <a:xfrm>
            <a:off x="865749" y="1185400"/>
            <a:ext cx="6610800" cy="599399"/>
            <a:chOff x="865749" y="1185400"/>
            <a:chExt cx="6610800" cy="599399"/>
          </a:xfrm>
        </p:grpSpPr>
        <p:sp>
          <p:nvSpPr>
            <p:cNvPr id="207" name="Shape 207"/>
            <p:cNvSpPr/>
            <p:nvPr/>
          </p:nvSpPr>
          <p:spPr>
            <a:xfrm flipH="1">
              <a:off x="865749" y="1185400"/>
              <a:ext cx="6541500" cy="599399"/>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08" name="Shape 208"/>
            <p:cNvSpPr/>
            <p:nvPr/>
          </p:nvSpPr>
          <p:spPr>
            <a:xfrm rot="5400000" flipH="1">
              <a:off x="4853350" y="-880619"/>
              <a:ext cx="5570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grpSp>
        <p:nvGrpSpPr>
          <p:cNvPr id="209" name="Shape 209"/>
          <p:cNvGrpSpPr/>
          <p:nvPr/>
        </p:nvGrpSpPr>
        <p:grpSpPr>
          <a:xfrm>
            <a:off x="865749" y="1899349"/>
            <a:ext cx="6610800" cy="609068"/>
            <a:chOff x="865749" y="1899349"/>
            <a:chExt cx="6610800" cy="609068"/>
          </a:xfrm>
        </p:grpSpPr>
        <p:sp>
          <p:nvSpPr>
            <p:cNvPr id="210" name="Shape 210"/>
            <p:cNvSpPr/>
            <p:nvPr/>
          </p:nvSpPr>
          <p:spPr>
            <a:xfrm flipH="1">
              <a:off x="865749" y="1909018"/>
              <a:ext cx="6541500" cy="599399"/>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11" name="Shape 211"/>
            <p:cNvSpPr/>
            <p:nvPr/>
          </p:nvSpPr>
          <p:spPr>
            <a:xfrm rot="5400000" flipH="1">
              <a:off x="4848850" y="-162250"/>
              <a:ext cx="566100"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grpSp>
        <p:nvGrpSpPr>
          <p:cNvPr id="212" name="Shape 212"/>
          <p:cNvGrpSpPr/>
          <p:nvPr/>
        </p:nvGrpSpPr>
        <p:grpSpPr>
          <a:xfrm>
            <a:off x="865749" y="2595390"/>
            <a:ext cx="6610800" cy="625622"/>
            <a:chOff x="865749" y="2595390"/>
            <a:chExt cx="6610800" cy="625622"/>
          </a:xfrm>
        </p:grpSpPr>
        <p:sp>
          <p:nvSpPr>
            <p:cNvPr id="213" name="Shape 213"/>
            <p:cNvSpPr/>
            <p:nvPr/>
          </p:nvSpPr>
          <p:spPr>
            <a:xfrm flipH="1">
              <a:off x="865749" y="2621613"/>
              <a:ext cx="6541500" cy="599399"/>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14" name="Shape 214"/>
            <p:cNvSpPr/>
            <p:nvPr/>
          </p:nvSpPr>
          <p:spPr>
            <a:xfrm rot="5400000" flipH="1">
              <a:off x="4843300" y="539340"/>
              <a:ext cx="577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grpSp>
        <p:nvGrpSpPr>
          <p:cNvPr id="215" name="Shape 215"/>
          <p:cNvGrpSpPr/>
          <p:nvPr/>
        </p:nvGrpSpPr>
        <p:grpSpPr>
          <a:xfrm>
            <a:off x="865749" y="3312214"/>
            <a:ext cx="6610800" cy="625622"/>
            <a:chOff x="865749" y="3312214"/>
            <a:chExt cx="6610800" cy="625622"/>
          </a:xfrm>
        </p:grpSpPr>
        <p:sp>
          <p:nvSpPr>
            <p:cNvPr id="216" name="Shape 216"/>
            <p:cNvSpPr/>
            <p:nvPr/>
          </p:nvSpPr>
          <p:spPr>
            <a:xfrm flipH="1">
              <a:off x="865749" y="3338437"/>
              <a:ext cx="6541500" cy="599399"/>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17" name="Shape 217"/>
            <p:cNvSpPr/>
            <p:nvPr/>
          </p:nvSpPr>
          <p:spPr>
            <a:xfrm rot="5400000" flipH="1">
              <a:off x="4843300" y="1256164"/>
              <a:ext cx="577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2 1 1 1 1 1 1 1">
    <p:spTree>
      <p:nvGrpSpPr>
        <p:cNvPr id="1" name="Shape 218"/>
        <p:cNvGrpSpPr/>
        <p:nvPr/>
      </p:nvGrpSpPr>
      <p:grpSpPr>
        <a:xfrm>
          <a:off x="0" y="0"/>
          <a:ext cx="0" cy="0"/>
          <a:chOff x="0" y="0"/>
          <a:chExt cx="0" cy="0"/>
        </a:xfrm>
      </p:grpSpPr>
      <p:sp>
        <p:nvSpPr>
          <p:cNvPr id="219" name="Shape 219"/>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20" name="Shape 220"/>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21" name="Shape 221"/>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Recruiting  | 2017</a:t>
            </a:r>
          </a:p>
        </p:txBody>
      </p:sp>
      <p:sp>
        <p:nvSpPr>
          <p:cNvPr id="222" name="Shape 222"/>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223" name="Shape 223"/>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24" name="Shape 224"/>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25" name="Shape 225"/>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26" name="Shape 226"/>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2017</a:t>
            </a:r>
          </a:p>
        </p:txBody>
      </p:sp>
      <p:sp>
        <p:nvSpPr>
          <p:cNvPr id="227" name="Shape 227"/>
          <p:cNvSpPr txBox="1"/>
          <p:nvPr/>
        </p:nvSpPr>
        <p:spPr>
          <a:xfrm>
            <a:off x="7228375" y="4945798"/>
            <a:ext cx="17225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Font typeface="Georgia"/>
              <a:buNone/>
            </a:pPr>
            <a:endParaRPr sz="600" b="0" i="0" u="none" strike="noStrike" cap="none" dirty="0">
              <a:solidFill>
                <a:srgbClr val="D9D9D9"/>
              </a:solidFill>
              <a:latin typeface="Georgia"/>
              <a:ea typeface="Georgia"/>
              <a:cs typeface="Georgia"/>
              <a:sym typeface="Georgia"/>
            </a:endParaRPr>
          </a:p>
        </p:txBody>
      </p:sp>
      <p:sp>
        <p:nvSpPr>
          <p:cNvPr id="228" name="Shape 228"/>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grpSp>
        <p:nvGrpSpPr>
          <p:cNvPr id="229" name="Shape 229"/>
          <p:cNvGrpSpPr/>
          <p:nvPr/>
        </p:nvGrpSpPr>
        <p:grpSpPr>
          <a:xfrm>
            <a:off x="865749" y="1139701"/>
            <a:ext cx="6610800" cy="1011399"/>
            <a:chOff x="865749" y="1139701"/>
            <a:chExt cx="6610800" cy="1011399"/>
          </a:xfrm>
        </p:grpSpPr>
        <p:sp>
          <p:nvSpPr>
            <p:cNvPr id="230" name="Shape 230"/>
            <p:cNvSpPr/>
            <p:nvPr/>
          </p:nvSpPr>
          <p:spPr>
            <a:xfrm flipH="1">
              <a:off x="865749" y="1185400"/>
              <a:ext cx="6541500" cy="9657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31" name="Shape 231"/>
            <p:cNvSpPr/>
            <p:nvPr/>
          </p:nvSpPr>
          <p:spPr>
            <a:xfrm rot="5400000" flipH="1">
              <a:off x="4660300" y="-733349"/>
              <a:ext cx="943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grpSp>
        <p:nvGrpSpPr>
          <p:cNvPr id="232" name="Shape 232"/>
          <p:cNvGrpSpPr/>
          <p:nvPr/>
        </p:nvGrpSpPr>
        <p:grpSpPr>
          <a:xfrm>
            <a:off x="865749" y="2225149"/>
            <a:ext cx="6610800" cy="999987"/>
            <a:chOff x="865749" y="2225149"/>
            <a:chExt cx="6610800" cy="999987"/>
          </a:xfrm>
        </p:grpSpPr>
        <p:sp>
          <p:nvSpPr>
            <p:cNvPr id="233" name="Shape 233"/>
            <p:cNvSpPr/>
            <p:nvPr/>
          </p:nvSpPr>
          <p:spPr>
            <a:xfrm flipH="1">
              <a:off x="865749" y="2259436"/>
              <a:ext cx="6541500" cy="9657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34" name="Shape 234"/>
            <p:cNvSpPr/>
            <p:nvPr/>
          </p:nvSpPr>
          <p:spPr>
            <a:xfrm rot="5400000" flipH="1">
              <a:off x="4666000" y="346400"/>
              <a:ext cx="931800"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grpSp>
        <p:nvGrpSpPr>
          <p:cNvPr id="235" name="Shape 235"/>
          <p:cNvGrpSpPr/>
          <p:nvPr/>
        </p:nvGrpSpPr>
        <p:grpSpPr>
          <a:xfrm>
            <a:off x="865749" y="3287773"/>
            <a:ext cx="6610800" cy="1011400"/>
            <a:chOff x="865749" y="3287773"/>
            <a:chExt cx="6610800" cy="1011400"/>
          </a:xfrm>
        </p:grpSpPr>
        <p:sp>
          <p:nvSpPr>
            <p:cNvPr id="236" name="Shape 236"/>
            <p:cNvSpPr/>
            <p:nvPr/>
          </p:nvSpPr>
          <p:spPr>
            <a:xfrm flipH="1">
              <a:off x="865749" y="3333473"/>
              <a:ext cx="6541500" cy="9657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37" name="Shape 237"/>
            <p:cNvSpPr/>
            <p:nvPr/>
          </p:nvSpPr>
          <p:spPr>
            <a:xfrm rot="5400000" flipH="1">
              <a:off x="4660300" y="1414723"/>
              <a:ext cx="943199" cy="4689299"/>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FFB6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 Layout 2 1 1 1 1 1 1 1 1">
    <p:spTree>
      <p:nvGrpSpPr>
        <p:cNvPr id="1" name="Shape 238"/>
        <p:cNvGrpSpPr/>
        <p:nvPr/>
      </p:nvGrpSpPr>
      <p:grpSpPr>
        <a:xfrm>
          <a:off x="0" y="0"/>
          <a:ext cx="0" cy="0"/>
          <a:chOff x="0" y="0"/>
          <a:chExt cx="0" cy="0"/>
        </a:xfrm>
      </p:grpSpPr>
      <p:sp>
        <p:nvSpPr>
          <p:cNvPr id="239" name="Shape 239"/>
          <p:cNvSpPr/>
          <p:nvPr/>
        </p:nvSpPr>
        <p:spPr>
          <a:xfrm>
            <a:off x="0" y="5035700"/>
            <a:ext cx="9144000" cy="1078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40" name="Shape 240"/>
          <p:cNvSpPr/>
          <p:nvPr/>
        </p:nvSpPr>
        <p:spPr>
          <a:xfrm>
            <a:off x="0" y="0"/>
            <a:ext cx="2494750" cy="5066500"/>
          </a:xfrm>
          <a:prstGeom prst="flowChartProcess">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41" name="Shape 241"/>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Recruiting  | 2017</a:t>
            </a:r>
          </a:p>
        </p:txBody>
      </p:sp>
      <p:sp>
        <p:nvSpPr>
          <p:cNvPr id="242" name="Shape 242"/>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243" name="Shape 243"/>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44" name="Shape 244"/>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45" name="Shape 245"/>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46" name="Shape 246"/>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2017</a:t>
            </a:r>
          </a:p>
        </p:txBody>
      </p:sp>
      <p:sp>
        <p:nvSpPr>
          <p:cNvPr id="247" name="Shape 247"/>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sp>
        <p:nvSpPr>
          <p:cNvPr id="248" name="Shape 248"/>
          <p:cNvSpPr/>
          <p:nvPr/>
        </p:nvSpPr>
        <p:spPr>
          <a:xfrm>
            <a:off x="6632567" y="1472050"/>
            <a:ext cx="1930799" cy="1360799"/>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49" name="Shape 249"/>
          <p:cNvSpPr/>
          <p:nvPr/>
        </p:nvSpPr>
        <p:spPr>
          <a:xfrm>
            <a:off x="4710400" y="1472050"/>
            <a:ext cx="1930799" cy="1360799"/>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50" name="Shape 250"/>
          <p:cNvSpPr/>
          <p:nvPr/>
        </p:nvSpPr>
        <p:spPr>
          <a:xfrm>
            <a:off x="2777143" y="1472050"/>
            <a:ext cx="1930799" cy="1360799"/>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51" name="Shape 251"/>
          <p:cNvSpPr/>
          <p:nvPr/>
        </p:nvSpPr>
        <p:spPr>
          <a:xfrm>
            <a:off x="848225" y="1472050"/>
            <a:ext cx="1930799" cy="1360799"/>
          </a:xfrm>
          <a:prstGeom prst="rect">
            <a:avLst/>
          </a:prstGeom>
          <a:solidFill>
            <a:schemeClr val="lt2"/>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bg>
      <p:bgPr>
        <a:solidFill>
          <a:srgbClr val="E0301E"/>
        </a:solidFill>
        <a:effectLst/>
      </p:bgPr>
    </p:bg>
    <p:spTree>
      <p:nvGrpSpPr>
        <p:cNvPr id="1" name="Shape 252"/>
        <p:cNvGrpSpPr/>
        <p:nvPr/>
      </p:nvGrpSpPr>
      <p:grpSpPr>
        <a:xfrm>
          <a:off x="0" y="0"/>
          <a:ext cx="0" cy="0"/>
          <a:chOff x="0" y="0"/>
          <a:chExt cx="0" cy="0"/>
        </a:xfrm>
      </p:grpSpPr>
      <p:sp>
        <p:nvSpPr>
          <p:cNvPr id="253" name="Shape 253"/>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FFA392"/>
                </a:solidFill>
                <a:latin typeface="Georgia"/>
                <a:ea typeface="Georgia"/>
                <a:cs typeface="Georgia"/>
                <a:sym typeface="Georgia"/>
              </a:rPr>
              <a:t>Recruiting  | 2017</a:t>
            </a:r>
          </a:p>
        </p:txBody>
      </p:sp>
      <p:sp>
        <p:nvSpPr>
          <p:cNvPr id="254" name="Shape 254"/>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A392"/>
                </a:solidFill>
                <a:latin typeface="Georgia"/>
                <a:ea typeface="Georgia"/>
                <a:cs typeface="Georgia"/>
                <a:sym typeface="Georgia"/>
              </a:rPr>
              <a:t>PwC</a:t>
            </a:r>
          </a:p>
        </p:txBody>
      </p:sp>
      <p:sp>
        <p:nvSpPr>
          <p:cNvPr id="255" name="Shape 255"/>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260"/>
        <p:cNvGrpSpPr/>
        <p:nvPr/>
      </p:nvGrpSpPr>
      <p:grpSpPr>
        <a:xfrm>
          <a:off x="0" y="0"/>
          <a:ext cx="0" cy="0"/>
          <a:chOff x="0" y="0"/>
          <a:chExt cx="0" cy="0"/>
        </a:xfrm>
      </p:grpSpPr>
      <p:sp>
        <p:nvSpPr>
          <p:cNvPr id="261" name="Shape 261"/>
          <p:cNvSpPr txBox="1">
            <a:spLocks noGrp="1"/>
          </p:cNvSpPr>
          <p:nvPr>
            <p:ph type="ctrTitle"/>
          </p:nvPr>
        </p:nvSpPr>
        <p:spPr>
          <a:xfrm>
            <a:off x="311708" y="744575"/>
            <a:ext cx="8520599" cy="2052599"/>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Font typeface="Arial"/>
              <a:buNone/>
              <a:defRPr sz="5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5200">
                <a:solidFill>
                  <a:schemeClr val="dk1"/>
                </a:solidFill>
              </a:defRPr>
            </a:lvl2pPr>
            <a:lvl3pPr lvl="2" indent="0" algn="ctr">
              <a:spcBef>
                <a:spcPts val="0"/>
              </a:spcBef>
              <a:buClr>
                <a:schemeClr val="dk1"/>
              </a:buClr>
              <a:buFont typeface="Arial"/>
              <a:buNone/>
              <a:defRPr sz="5200">
                <a:solidFill>
                  <a:schemeClr val="dk1"/>
                </a:solidFill>
              </a:defRPr>
            </a:lvl3pPr>
            <a:lvl4pPr lvl="3" indent="0" algn="ctr">
              <a:spcBef>
                <a:spcPts val="0"/>
              </a:spcBef>
              <a:buClr>
                <a:schemeClr val="dk1"/>
              </a:buClr>
              <a:buFont typeface="Arial"/>
              <a:buNone/>
              <a:defRPr sz="5200">
                <a:solidFill>
                  <a:schemeClr val="dk1"/>
                </a:solidFill>
              </a:defRPr>
            </a:lvl4pPr>
            <a:lvl5pPr lvl="4" indent="0" algn="ctr">
              <a:spcBef>
                <a:spcPts val="0"/>
              </a:spcBef>
              <a:buClr>
                <a:schemeClr val="dk1"/>
              </a:buClr>
              <a:buFont typeface="Arial"/>
              <a:buNone/>
              <a:defRPr sz="5200">
                <a:solidFill>
                  <a:schemeClr val="dk1"/>
                </a:solidFill>
              </a:defRPr>
            </a:lvl5pPr>
            <a:lvl6pPr lvl="5" indent="0" algn="ctr">
              <a:spcBef>
                <a:spcPts val="0"/>
              </a:spcBef>
              <a:buClr>
                <a:schemeClr val="dk1"/>
              </a:buClr>
              <a:buFont typeface="Arial"/>
              <a:buNone/>
              <a:defRPr sz="5200">
                <a:solidFill>
                  <a:schemeClr val="dk1"/>
                </a:solidFill>
              </a:defRPr>
            </a:lvl6pPr>
            <a:lvl7pPr lvl="6" indent="0" algn="ctr">
              <a:spcBef>
                <a:spcPts val="0"/>
              </a:spcBef>
              <a:buClr>
                <a:schemeClr val="dk1"/>
              </a:buClr>
              <a:buFont typeface="Arial"/>
              <a:buNone/>
              <a:defRPr sz="5200">
                <a:solidFill>
                  <a:schemeClr val="dk1"/>
                </a:solidFill>
              </a:defRPr>
            </a:lvl7pPr>
            <a:lvl8pPr lvl="7" indent="0" algn="ctr">
              <a:spcBef>
                <a:spcPts val="0"/>
              </a:spcBef>
              <a:buClr>
                <a:schemeClr val="dk1"/>
              </a:buClr>
              <a:buFont typeface="Arial"/>
              <a:buNone/>
              <a:defRPr sz="5200">
                <a:solidFill>
                  <a:schemeClr val="dk1"/>
                </a:solidFill>
              </a:defRPr>
            </a:lvl8pPr>
            <a:lvl9pPr lvl="8" indent="0" algn="ctr">
              <a:spcBef>
                <a:spcPts val="0"/>
              </a:spcBef>
              <a:buClr>
                <a:schemeClr val="dk1"/>
              </a:buClr>
              <a:buFont typeface="Arial"/>
              <a:buNone/>
              <a:defRPr sz="5200">
                <a:solidFill>
                  <a:schemeClr val="dk1"/>
                </a:solidFill>
              </a:defRPr>
            </a:lvl9pPr>
          </a:lstStyle>
          <a:p>
            <a:endParaRPr/>
          </a:p>
        </p:txBody>
      </p:sp>
      <p:sp>
        <p:nvSpPr>
          <p:cNvPr id="262" name="Shape 262"/>
          <p:cNvSpPr txBox="1">
            <a:spLocks noGrp="1"/>
          </p:cNvSpPr>
          <p:nvPr>
            <p:ph type="subTitle" idx="1"/>
          </p:nvPr>
        </p:nvSpPr>
        <p:spPr>
          <a:xfrm>
            <a:off x="311700" y="2834125"/>
            <a:ext cx="8520599" cy="7926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800" b="0" i="0" u="none" strike="noStrike" cap="none">
                <a:solidFill>
                  <a:schemeClr val="dk2"/>
                </a:solidFill>
                <a:latin typeface="Arial"/>
                <a:ea typeface="Arial"/>
                <a:cs typeface="Arial"/>
                <a:sym typeface="Arial"/>
              </a:defRPr>
            </a:lvl9pPr>
          </a:lstStyle>
          <a:p>
            <a:endParaRPr/>
          </a:p>
        </p:txBody>
      </p:sp>
      <p:sp>
        <p:nvSpPr>
          <p:cNvPr id="263" name="Shape 263"/>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64"/>
        <p:cNvGrpSpPr/>
        <p:nvPr/>
      </p:nvGrpSpPr>
      <p:grpSpPr>
        <a:xfrm>
          <a:off x="0" y="0"/>
          <a:ext cx="0" cy="0"/>
          <a:chOff x="0" y="0"/>
          <a:chExt cx="0" cy="0"/>
        </a:xfrm>
      </p:grpSpPr>
      <p:sp>
        <p:nvSpPr>
          <p:cNvPr id="265" name="Shape 265"/>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266" name="Shape 266"/>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67" name="Shape 267"/>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pic>
        <p:nvPicPr>
          <p:cNvPr id="268" name="Shape 268"/>
          <p:cNvPicPr preferRelativeResize="0"/>
          <p:nvPr/>
        </p:nvPicPr>
        <p:blipFill rotWithShape="1">
          <a:blip r:embed="rId2">
            <a:alphaModFix/>
          </a:blip>
          <a:srcRect l="15675" t="17641" r="20912"/>
          <a:stretch/>
        </p:blipFill>
        <p:spPr>
          <a:xfrm>
            <a:off x="4335425" y="4868250"/>
            <a:ext cx="282551" cy="275250"/>
          </a:xfrm>
          <a:prstGeom prst="rect">
            <a:avLst/>
          </a:prstGeom>
          <a:noFill/>
          <a:ln>
            <a:noFill/>
          </a:ln>
        </p:spPr>
      </p:pic>
      <p:sp>
        <p:nvSpPr>
          <p:cNvPr id="269" name="Shape 26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Campaign + Collateral Look and Feel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header 1">
    <p:spTree>
      <p:nvGrpSpPr>
        <p:cNvPr id="1" name="Shape 43"/>
        <p:cNvGrpSpPr/>
        <p:nvPr/>
      </p:nvGrpSpPr>
      <p:grpSpPr>
        <a:xfrm>
          <a:off x="0" y="0"/>
          <a:ext cx="0" cy="0"/>
          <a:chOff x="0" y="0"/>
          <a:chExt cx="0" cy="0"/>
        </a:xfrm>
      </p:grpSpPr>
      <p:sp>
        <p:nvSpPr>
          <p:cNvPr id="45" name="Shape 45"/>
          <p:cNvSpPr/>
          <p:nvPr/>
        </p:nvSpPr>
        <p:spPr>
          <a:xfrm>
            <a:off x="-26150" y="0"/>
            <a:ext cx="9192900" cy="5172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46" name="Shape 46"/>
          <p:cNvSpPr/>
          <p:nvPr/>
        </p:nvSpPr>
        <p:spPr>
          <a:xfrm>
            <a:off x="351450" y="0"/>
            <a:ext cx="8815200" cy="47502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48" name="Shape 48"/>
          <p:cNvSpPr txBox="1"/>
          <p:nvPr userDrawn="1"/>
        </p:nvSpPr>
        <p:spPr>
          <a:xfrm>
            <a:off x="725331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dirty="0">
                <a:solidFill>
                  <a:srgbClr val="FFB4BE"/>
                </a:solidFill>
                <a:latin typeface="Georgia"/>
                <a:ea typeface="Georgia"/>
                <a:cs typeface="Georgia"/>
                <a:sym typeface="Georgia"/>
              </a:rPr>
              <a:t>PwC</a:t>
            </a:r>
          </a:p>
        </p:txBody>
      </p:sp>
      <p:sp>
        <p:nvSpPr>
          <p:cNvPr id="7" name="Shape 67"/>
          <p:cNvSpPr txBox="1"/>
          <p:nvPr userDrawn="1"/>
        </p:nvSpPr>
        <p:spPr>
          <a:xfrm>
            <a:off x="7536271" y="4920391"/>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0" i="0" u="none" strike="noStrike" cap="none" baseline="30000">
                <a:solidFill>
                  <a:srgbClr val="FFB4BE"/>
                </a:solidFill>
                <a:latin typeface="Helvetica Neue"/>
                <a:ea typeface="Helvetica Neue"/>
                <a:cs typeface="Helvetica Neue"/>
                <a:sym typeface="Helvetica Neue"/>
              </a:rPr>
              <a:t>‹#›</a:t>
            </a:fld>
            <a:endParaRPr lang="en" sz="1000" b="0" i="0" u="none" strike="noStrike" cap="none" baseline="30000" dirty="0">
              <a:solidFill>
                <a:srgbClr val="FFB4BE"/>
              </a:solidFill>
              <a:latin typeface="Helvetica Neue"/>
              <a:ea typeface="Helvetica Neue"/>
              <a:cs typeface="Helvetica Neue"/>
              <a:sym typeface="Helvetica Neue"/>
            </a:endParaRPr>
          </a:p>
        </p:txBody>
      </p:sp>
      <p:sp>
        <p:nvSpPr>
          <p:cNvPr id="11" name="Shape 44"/>
          <p:cNvSpPr txBox="1">
            <a:spLocks/>
          </p:cNvSpPr>
          <p:nvPr userDrawn="1"/>
        </p:nvSpPr>
        <p:spPr>
          <a:xfrm>
            <a:off x="8472457" y="4477244"/>
            <a:ext cx="548699" cy="3936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buClr>
                <a:srgbClr val="000000"/>
              </a:buClr>
              <a:buSzPct val="25000"/>
              <a:buFont typeface="Arial"/>
              <a:buNone/>
            </a:pPr>
            <a:endParaRPr lang="en" dirty="0">
              <a:latin typeface="Georgia" panose="02040502050405020303" pitchFamily="18" charset="0"/>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2" name="Shape 272"/>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73" name="Shape 273"/>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76" name="Shape 276"/>
          <p:cNvSpPr txBox="1">
            <a:spLocks noGrp="1"/>
          </p:cNvSpPr>
          <p:nvPr>
            <p:ph type="body" idx="1"/>
          </p:nvPr>
        </p:nvSpPr>
        <p:spPr>
          <a:xfrm>
            <a:off x="311700" y="1152475"/>
            <a:ext cx="3999899" cy="3416400"/>
          </a:xfrm>
          <a:prstGeom prst="rect">
            <a:avLst/>
          </a:prstGeom>
          <a:noFill/>
          <a:ln>
            <a:noFill/>
          </a:ln>
        </p:spPr>
        <p:txBody>
          <a:bodyPr wrap="square" lIns="91425" tIns="91425" rIns="91425" bIns="91425" anchor="t" anchorCtr="0"/>
          <a:lstStyle>
            <a:lvl1pPr marL="88900" marR="0" lvl="0"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1pPr>
            <a:lvl2pPr marL="533400" marR="0" lvl="1"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990600" marR="0" lvl="2"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1447800" marR="0" lvl="3"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1905000" marR="0" lvl="4"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2362200" marR="0" lvl="5"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2819400" marR="0" lvl="6"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3276600" marR="0" lvl="7"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3733800" marR="0" lvl="8"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77" name="Shape 277"/>
          <p:cNvSpPr txBox="1">
            <a:spLocks noGrp="1"/>
          </p:cNvSpPr>
          <p:nvPr>
            <p:ph type="body" idx="2"/>
          </p:nvPr>
        </p:nvSpPr>
        <p:spPr>
          <a:xfrm>
            <a:off x="4832400" y="1152475"/>
            <a:ext cx="3999899" cy="3416400"/>
          </a:xfrm>
          <a:prstGeom prst="rect">
            <a:avLst/>
          </a:prstGeom>
          <a:noFill/>
          <a:ln>
            <a:noFill/>
          </a:ln>
        </p:spPr>
        <p:txBody>
          <a:bodyPr wrap="square" lIns="91425" tIns="91425" rIns="91425" bIns="91425" anchor="t" anchorCtr="0"/>
          <a:lstStyle>
            <a:lvl1pPr marL="88900" marR="0" lvl="0"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1pPr>
            <a:lvl2pPr marL="533400" marR="0" lvl="1"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990600" marR="0" lvl="2"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1447800" marR="0" lvl="3"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1905000" marR="0" lvl="4"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2362200" marR="0" lvl="5"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2819400" marR="0" lvl="6"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3276600" marR="0" lvl="7"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3733800" marR="0" lvl="8"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78" name="Shape 278"/>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81" name="Shape 281"/>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311700" y="555600"/>
            <a:ext cx="2807999" cy="755699"/>
          </a:xfrm>
          <a:prstGeom prst="rect">
            <a:avLst/>
          </a:prstGeom>
          <a:noFill/>
          <a:ln>
            <a:noFill/>
          </a:ln>
        </p:spPr>
        <p:txBody>
          <a:bodyPr wrap="square" lIns="91425" tIns="91425" rIns="91425" bIns="91425" anchor="b" anchorCtr="0"/>
          <a:lstStyle>
            <a:lvl1pPr marL="0" marR="0" lvl="0" indent="0" algn="l" rtl="0">
              <a:lnSpc>
                <a:spcPct val="100000"/>
              </a:lnSpc>
              <a:spcBef>
                <a:spcPts val="0"/>
              </a:spcBef>
              <a:spcAft>
                <a:spcPts val="0"/>
              </a:spcAft>
              <a:buClr>
                <a:schemeClr val="dk1"/>
              </a:buClr>
              <a:buFont typeface="Arial"/>
              <a:buNone/>
              <a:defRPr sz="24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400">
                <a:solidFill>
                  <a:schemeClr val="dk1"/>
                </a:solidFill>
              </a:defRPr>
            </a:lvl2pPr>
            <a:lvl3pPr lvl="2" indent="0">
              <a:spcBef>
                <a:spcPts val="0"/>
              </a:spcBef>
              <a:buClr>
                <a:schemeClr val="dk1"/>
              </a:buClr>
              <a:buFont typeface="Arial"/>
              <a:buNone/>
              <a:defRPr sz="2400">
                <a:solidFill>
                  <a:schemeClr val="dk1"/>
                </a:solidFill>
              </a:defRPr>
            </a:lvl3pPr>
            <a:lvl4pPr lvl="3" indent="0">
              <a:spcBef>
                <a:spcPts val="0"/>
              </a:spcBef>
              <a:buClr>
                <a:schemeClr val="dk1"/>
              </a:buClr>
              <a:buFont typeface="Arial"/>
              <a:buNone/>
              <a:defRPr sz="2400">
                <a:solidFill>
                  <a:schemeClr val="dk1"/>
                </a:solidFill>
              </a:defRPr>
            </a:lvl4pPr>
            <a:lvl5pPr lvl="4" indent="0">
              <a:spcBef>
                <a:spcPts val="0"/>
              </a:spcBef>
              <a:buClr>
                <a:schemeClr val="dk1"/>
              </a:buClr>
              <a:buFont typeface="Arial"/>
              <a:buNone/>
              <a:defRPr sz="2400">
                <a:solidFill>
                  <a:schemeClr val="dk1"/>
                </a:solidFill>
              </a:defRPr>
            </a:lvl5pPr>
            <a:lvl6pPr lvl="5" indent="0">
              <a:spcBef>
                <a:spcPts val="0"/>
              </a:spcBef>
              <a:buClr>
                <a:schemeClr val="dk1"/>
              </a:buClr>
              <a:buFont typeface="Arial"/>
              <a:buNone/>
              <a:defRPr sz="2400">
                <a:solidFill>
                  <a:schemeClr val="dk1"/>
                </a:solidFill>
              </a:defRPr>
            </a:lvl6pPr>
            <a:lvl7pPr lvl="6" indent="0">
              <a:spcBef>
                <a:spcPts val="0"/>
              </a:spcBef>
              <a:buClr>
                <a:schemeClr val="dk1"/>
              </a:buClr>
              <a:buFont typeface="Arial"/>
              <a:buNone/>
              <a:defRPr sz="2400">
                <a:solidFill>
                  <a:schemeClr val="dk1"/>
                </a:solidFill>
              </a:defRPr>
            </a:lvl7pPr>
            <a:lvl8pPr lvl="7" indent="0">
              <a:spcBef>
                <a:spcPts val="0"/>
              </a:spcBef>
              <a:buClr>
                <a:schemeClr val="dk1"/>
              </a:buClr>
              <a:buFont typeface="Arial"/>
              <a:buNone/>
              <a:defRPr sz="2400">
                <a:solidFill>
                  <a:schemeClr val="dk1"/>
                </a:solidFill>
              </a:defRPr>
            </a:lvl8pPr>
            <a:lvl9pPr lvl="8" indent="0">
              <a:spcBef>
                <a:spcPts val="0"/>
              </a:spcBef>
              <a:buClr>
                <a:schemeClr val="dk1"/>
              </a:buClr>
              <a:buFont typeface="Arial"/>
              <a:buNone/>
              <a:defRPr sz="2400">
                <a:solidFill>
                  <a:schemeClr val="dk1"/>
                </a:solidFill>
              </a:defRPr>
            </a:lvl9pPr>
          </a:lstStyle>
          <a:p>
            <a:endParaRPr/>
          </a:p>
        </p:txBody>
      </p:sp>
      <p:sp>
        <p:nvSpPr>
          <p:cNvPr id="284" name="Shape 284"/>
          <p:cNvSpPr txBox="1">
            <a:spLocks noGrp="1"/>
          </p:cNvSpPr>
          <p:nvPr>
            <p:ph type="body" idx="1"/>
          </p:nvPr>
        </p:nvSpPr>
        <p:spPr>
          <a:xfrm>
            <a:off x="311700" y="1389600"/>
            <a:ext cx="2807999" cy="3179400"/>
          </a:xfrm>
          <a:prstGeom prst="rect">
            <a:avLst/>
          </a:prstGeom>
          <a:noFill/>
          <a:ln>
            <a:noFill/>
          </a:ln>
        </p:spPr>
        <p:txBody>
          <a:bodyPr wrap="square" lIns="91425" tIns="91425" rIns="91425" bIns="91425" anchor="t" anchorCtr="0"/>
          <a:lstStyle>
            <a:lvl1pPr marL="76200" marR="0" lvl="0"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1pPr>
            <a:lvl2pPr marL="533400" marR="0" lvl="1"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2pPr>
            <a:lvl3pPr marL="990600" marR="0" lvl="2"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3pPr>
            <a:lvl4pPr marL="1447800" marR="0" lvl="3"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4pPr>
            <a:lvl5pPr marL="1905000" marR="0" lvl="4"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5pPr>
            <a:lvl6pPr marL="2362200" marR="0" lvl="5"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6pPr>
            <a:lvl7pPr marL="2819400" marR="0" lvl="6"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7pPr>
            <a:lvl8pPr marL="3276600" marR="0" lvl="7"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8pPr>
            <a:lvl9pPr marL="3733800" marR="0" lvl="8" indent="0" algn="l" rtl="0">
              <a:lnSpc>
                <a:spcPct val="115000"/>
              </a:lnSpc>
              <a:spcBef>
                <a:spcPts val="0"/>
              </a:spcBef>
              <a:spcAft>
                <a:spcPts val="1600"/>
              </a:spcAft>
              <a:buClr>
                <a:schemeClr val="dk2"/>
              </a:buClr>
              <a:buSzPct val="100000"/>
              <a:buFont typeface="Arial"/>
              <a:buChar char="■"/>
              <a:defRPr sz="1200" b="0" i="0" u="none" strike="noStrike" cap="none">
                <a:solidFill>
                  <a:schemeClr val="dk2"/>
                </a:solidFill>
                <a:latin typeface="Arial"/>
                <a:ea typeface="Arial"/>
                <a:cs typeface="Arial"/>
                <a:sym typeface="Arial"/>
              </a:defRPr>
            </a:lvl9pPr>
          </a:lstStyle>
          <a:p>
            <a:endParaRPr/>
          </a:p>
        </p:txBody>
      </p:sp>
      <p:sp>
        <p:nvSpPr>
          <p:cNvPr id="285" name="Shape 285"/>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ain point">
    <p:spTree>
      <p:nvGrpSpPr>
        <p:cNvPr id="1" name="Shape 286"/>
        <p:cNvGrpSpPr/>
        <p:nvPr/>
      </p:nvGrpSpPr>
      <p:grpSpPr>
        <a:xfrm>
          <a:off x="0" y="0"/>
          <a:ext cx="0" cy="0"/>
          <a:chOff x="0" y="0"/>
          <a:chExt cx="0" cy="0"/>
        </a:xfrm>
      </p:grpSpPr>
      <p:sp>
        <p:nvSpPr>
          <p:cNvPr id="287" name="Shape 287"/>
          <p:cNvSpPr txBox="1">
            <a:spLocks noGrp="1"/>
          </p:cNvSpPr>
          <p:nvPr>
            <p:ph type="title"/>
          </p:nvPr>
        </p:nvSpPr>
        <p:spPr>
          <a:xfrm>
            <a:off x="490250" y="450150"/>
            <a:ext cx="6367800" cy="4090800"/>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4800">
                <a:solidFill>
                  <a:schemeClr val="dk1"/>
                </a:solidFill>
              </a:defRPr>
            </a:lvl2pPr>
            <a:lvl3pPr lvl="2" indent="0">
              <a:spcBef>
                <a:spcPts val="0"/>
              </a:spcBef>
              <a:buClr>
                <a:schemeClr val="dk1"/>
              </a:buClr>
              <a:buFont typeface="Arial"/>
              <a:buNone/>
              <a:defRPr sz="4800">
                <a:solidFill>
                  <a:schemeClr val="dk1"/>
                </a:solidFill>
              </a:defRPr>
            </a:lvl3pPr>
            <a:lvl4pPr lvl="3" indent="0">
              <a:spcBef>
                <a:spcPts val="0"/>
              </a:spcBef>
              <a:buClr>
                <a:schemeClr val="dk1"/>
              </a:buClr>
              <a:buFont typeface="Arial"/>
              <a:buNone/>
              <a:defRPr sz="4800">
                <a:solidFill>
                  <a:schemeClr val="dk1"/>
                </a:solidFill>
              </a:defRPr>
            </a:lvl4pPr>
            <a:lvl5pPr lvl="4" indent="0">
              <a:spcBef>
                <a:spcPts val="0"/>
              </a:spcBef>
              <a:buClr>
                <a:schemeClr val="dk1"/>
              </a:buClr>
              <a:buFont typeface="Arial"/>
              <a:buNone/>
              <a:defRPr sz="4800">
                <a:solidFill>
                  <a:schemeClr val="dk1"/>
                </a:solidFill>
              </a:defRPr>
            </a:lvl5pPr>
            <a:lvl6pPr lvl="5" indent="0">
              <a:spcBef>
                <a:spcPts val="0"/>
              </a:spcBef>
              <a:buClr>
                <a:schemeClr val="dk1"/>
              </a:buClr>
              <a:buFont typeface="Arial"/>
              <a:buNone/>
              <a:defRPr sz="4800">
                <a:solidFill>
                  <a:schemeClr val="dk1"/>
                </a:solidFill>
              </a:defRPr>
            </a:lvl6pPr>
            <a:lvl7pPr lvl="6" indent="0">
              <a:spcBef>
                <a:spcPts val="0"/>
              </a:spcBef>
              <a:buClr>
                <a:schemeClr val="dk1"/>
              </a:buClr>
              <a:buFont typeface="Arial"/>
              <a:buNone/>
              <a:defRPr sz="4800">
                <a:solidFill>
                  <a:schemeClr val="dk1"/>
                </a:solidFill>
              </a:defRPr>
            </a:lvl7pPr>
            <a:lvl8pPr lvl="7" indent="0">
              <a:spcBef>
                <a:spcPts val="0"/>
              </a:spcBef>
              <a:buClr>
                <a:schemeClr val="dk1"/>
              </a:buClr>
              <a:buFont typeface="Arial"/>
              <a:buNone/>
              <a:defRPr sz="4800">
                <a:solidFill>
                  <a:schemeClr val="dk1"/>
                </a:solidFill>
              </a:defRPr>
            </a:lvl8pPr>
            <a:lvl9pPr lvl="8" indent="0">
              <a:spcBef>
                <a:spcPts val="0"/>
              </a:spcBef>
              <a:buClr>
                <a:schemeClr val="dk1"/>
              </a:buClr>
              <a:buFont typeface="Arial"/>
              <a:buNone/>
              <a:defRPr sz="4800">
                <a:solidFill>
                  <a:schemeClr val="dk1"/>
                </a:solidFill>
              </a:defRPr>
            </a:lvl9pPr>
          </a:lstStyle>
          <a:p>
            <a:endParaRPr/>
          </a:p>
        </p:txBody>
      </p:sp>
      <p:sp>
        <p:nvSpPr>
          <p:cNvPr id="288" name="Shape 288"/>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89"/>
        <p:cNvGrpSpPr/>
        <p:nvPr/>
      </p:nvGrpSpPr>
      <p:grpSpPr>
        <a:xfrm>
          <a:off x="0" y="0"/>
          <a:ext cx="0" cy="0"/>
          <a:chOff x="0" y="0"/>
          <a:chExt cx="0" cy="0"/>
        </a:xfrm>
      </p:grpSpPr>
      <p:sp>
        <p:nvSpPr>
          <p:cNvPr id="290" name="Shape 290"/>
          <p:cNvSpPr/>
          <p:nvPr/>
        </p:nvSpPr>
        <p:spPr>
          <a:xfrm>
            <a:off x="4572000" y="-125"/>
            <a:ext cx="4572000" cy="5143499"/>
          </a:xfrm>
          <a:prstGeom prst="rect">
            <a:avLst/>
          </a:prstGeom>
          <a:solidFill>
            <a:schemeClr val="lt2"/>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291" name="Shape 291"/>
          <p:cNvSpPr txBox="1">
            <a:spLocks noGrp="1"/>
          </p:cNvSpPr>
          <p:nvPr>
            <p:ph type="title"/>
          </p:nvPr>
        </p:nvSpPr>
        <p:spPr>
          <a:xfrm>
            <a:off x="265500" y="1233175"/>
            <a:ext cx="4045199" cy="14823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Font typeface="Arial"/>
              <a:buNone/>
              <a:defRPr sz="42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4200">
                <a:solidFill>
                  <a:schemeClr val="dk1"/>
                </a:solidFill>
              </a:defRPr>
            </a:lvl2pPr>
            <a:lvl3pPr lvl="2" indent="0" algn="ctr">
              <a:spcBef>
                <a:spcPts val="0"/>
              </a:spcBef>
              <a:buClr>
                <a:schemeClr val="dk1"/>
              </a:buClr>
              <a:buFont typeface="Arial"/>
              <a:buNone/>
              <a:defRPr sz="4200">
                <a:solidFill>
                  <a:schemeClr val="dk1"/>
                </a:solidFill>
              </a:defRPr>
            </a:lvl3pPr>
            <a:lvl4pPr lvl="3" indent="0" algn="ctr">
              <a:spcBef>
                <a:spcPts val="0"/>
              </a:spcBef>
              <a:buClr>
                <a:schemeClr val="dk1"/>
              </a:buClr>
              <a:buFont typeface="Arial"/>
              <a:buNone/>
              <a:defRPr sz="4200">
                <a:solidFill>
                  <a:schemeClr val="dk1"/>
                </a:solidFill>
              </a:defRPr>
            </a:lvl4pPr>
            <a:lvl5pPr lvl="4" indent="0" algn="ctr">
              <a:spcBef>
                <a:spcPts val="0"/>
              </a:spcBef>
              <a:buClr>
                <a:schemeClr val="dk1"/>
              </a:buClr>
              <a:buFont typeface="Arial"/>
              <a:buNone/>
              <a:defRPr sz="4200">
                <a:solidFill>
                  <a:schemeClr val="dk1"/>
                </a:solidFill>
              </a:defRPr>
            </a:lvl5pPr>
            <a:lvl6pPr lvl="5" indent="0" algn="ctr">
              <a:spcBef>
                <a:spcPts val="0"/>
              </a:spcBef>
              <a:buClr>
                <a:schemeClr val="dk1"/>
              </a:buClr>
              <a:buFont typeface="Arial"/>
              <a:buNone/>
              <a:defRPr sz="4200">
                <a:solidFill>
                  <a:schemeClr val="dk1"/>
                </a:solidFill>
              </a:defRPr>
            </a:lvl6pPr>
            <a:lvl7pPr lvl="6" indent="0" algn="ctr">
              <a:spcBef>
                <a:spcPts val="0"/>
              </a:spcBef>
              <a:buClr>
                <a:schemeClr val="dk1"/>
              </a:buClr>
              <a:buFont typeface="Arial"/>
              <a:buNone/>
              <a:defRPr sz="4200">
                <a:solidFill>
                  <a:schemeClr val="dk1"/>
                </a:solidFill>
              </a:defRPr>
            </a:lvl7pPr>
            <a:lvl8pPr lvl="7" indent="0" algn="ctr">
              <a:spcBef>
                <a:spcPts val="0"/>
              </a:spcBef>
              <a:buClr>
                <a:schemeClr val="dk1"/>
              </a:buClr>
              <a:buFont typeface="Arial"/>
              <a:buNone/>
              <a:defRPr sz="4200">
                <a:solidFill>
                  <a:schemeClr val="dk1"/>
                </a:solidFill>
              </a:defRPr>
            </a:lvl8pPr>
            <a:lvl9pPr lvl="8" indent="0" algn="ctr">
              <a:spcBef>
                <a:spcPts val="0"/>
              </a:spcBef>
              <a:buClr>
                <a:schemeClr val="dk1"/>
              </a:buClr>
              <a:buFont typeface="Arial"/>
              <a:buNone/>
              <a:defRPr sz="4200">
                <a:solidFill>
                  <a:schemeClr val="dk1"/>
                </a:solidFill>
              </a:defRPr>
            </a:lvl9pPr>
          </a:lstStyle>
          <a:p>
            <a:endParaRPr/>
          </a:p>
        </p:txBody>
      </p:sp>
      <p:sp>
        <p:nvSpPr>
          <p:cNvPr id="292" name="Shape 292"/>
          <p:cNvSpPr txBox="1">
            <a:spLocks noGrp="1"/>
          </p:cNvSpPr>
          <p:nvPr>
            <p:ph type="subTitle" idx="1"/>
          </p:nvPr>
        </p:nvSpPr>
        <p:spPr>
          <a:xfrm>
            <a:off x="265500" y="2803075"/>
            <a:ext cx="4045199" cy="1235100"/>
          </a:xfrm>
          <a:prstGeom prst="rect">
            <a:avLst/>
          </a:prstGeom>
          <a:noFill/>
          <a:ln>
            <a:noFill/>
          </a:ln>
        </p:spPr>
        <p:txBody>
          <a:bodyPr wrap="square" lIns="91425" tIns="91425" rIns="91425" bIns="91425" anchor="t" anchorCtr="0"/>
          <a:lstStyle>
            <a:lvl1pPr marL="0" marR="0" lvl="0"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1pPr>
            <a:lvl2pPr marL="457200" marR="0" lvl="1"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2pPr>
            <a:lvl3pPr marL="914400" marR="0" lvl="2"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3pPr>
            <a:lvl4pPr marL="1371600" marR="0" lvl="3"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4pPr>
            <a:lvl5pPr marL="1828800" marR="0" lvl="4"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5pPr>
            <a:lvl6pPr marL="2286000" marR="0" lvl="5"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6pPr>
            <a:lvl7pPr marL="2743200" marR="0" lvl="6"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7pPr>
            <a:lvl8pPr marL="3200400" marR="0" lvl="7"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8pPr>
            <a:lvl9pPr marL="3657600" marR="0" lvl="8" indent="0" algn="ctr" rtl="0">
              <a:lnSpc>
                <a:spcPct val="100000"/>
              </a:lnSpc>
              <a:spcBef>
                <a:spcPts val="0"/>
              </a:spcBef>
              <a:spcAft>
                <a:spcPts val="0"/>
              </a:spcAft>
              <a:buClr>
                <a:schemeClr val="dk2"/>
              </a:buClr>
              <a:buFont typeface="Arial"/>
              <a:buNone/>
              <a:defRPr sz="2100" b="0" i="0" u="none" strike="noStrike" cap="none">
                <a:solidFill>
                  <a:schemeClr val="dk2"/>
                </a:solidFill>
                <a:latin typeface="Arial"/>
                <a:ea typeface="Arial"/>
                <a:cs typeface="Arial"/>
                <a:sym typeface="Arial"/>
              </a:defRPr>
            </a:lvl9pPr>
          </a:lstStyle>
          <a:p>
            <a:endParaRPr/>
          </a:p>
        </p:txBody>
      </p:sp>
      <p:sp>
        <p:nvSpPr>
          <p:cNvPr id="293" name="Shape 293"/>
          <p:cNvSpPr txBox="1">
            <a:spLocks noGrp="1"/>
          </p:cNvSpPr>
          <p:nvPr>
            <p:ph type="body" idx="2"/>
          </p:nvPr>
        </p:nvSpPr>
        <p:spPr>
          <a:xfrm>
            <a:off x="4939500" y="724075"/>
            <a:ext cx="3837000" cy="3695099"/>
          </a:xfrm>
          <a:prstGeom prst="rect">
            <a:avLst/>
          </a:prstGeom>
          <a:noFill/>
          <a:ln>
            <a:noFill/>
          </a:ln>
        </p:spPr>
        <p:txBody>
          <a:bodyPr wrap="square" lIns="91425" tIns="91425" rIns="91425" bIns="91425" anchor="ctr"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94" name="Shape 294"/>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Caption">
    <p:spTree>
      <p:nvGrpSpPr>
        <p:cNvPr id="1" name="Shape 295"/>
        <p:cNvGrpSpPr/>
        <p:nvPr/>
      </p:nvGrpSpPr>
      <p:grpSpPr>
        <a:xfrm>
          <a:off x="0" y="0"/>
          <a:ext cx="0" cy="0"/>
          <a:chOff x="0" y="0"/>
          <a:chExt cx="0" cy="0"/>
        </a:xfrm>
      </p:grpSpPr>
      <p:sp>
        <p:nvSpPr>
          <p:cNvPr id="296" name="Shape 296"/>
          <p:cNvSpPr txBox="1">
            <a:spLocks noGrp="1"/>
          </p:cNvSpPr>
          <p:nvPr>
            <p:ph type="body" idx="1"/>
          </p:nvPr>
        </p:nvSpPr>
        <p:spPr>
          <a:xfrm>
            <a:off x="311700" y="4230575"/>
            <a:ext cx="5998800" cy="605100"/>
          </a:xfrm>
          <a:prstGeom prst="rect">
            <a:avLst/>
          </a:prstGeom>
          <a:noFill/>
          <a:ln>
            <a:noFill/>
          </a:ln>
        </p:spPr>
        <p:txBody>
          <a:bodyPr wrap="square" lIns="91425" tIns="91425" rIns="91425" bIns="91425" anchor="ctr" anchorCtr="0"/>
          <a:lstStyle>
            <a:lvl1pPr marL="114300" marR="0" lvl="0" indent="0" algn="l" rtl="0">
              <a:lnSpc>
                <a:spcPct val="100000"/>
              </a:lnSpc>
              <a:spcBef>
                <a:spcPts val="0"/>
              </a:spcBef>
              <a:spcAft>
                <a:spcPts val="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97" name="Shape 297"/>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Big number">
    <p:spTree>
      <p:nvGrpSpPr>
        <p:cNvPr id="1" name="Shape 298"/>
        <p:cNvGrpSpPr/>
        <p:nvPr/>
      </p:nvGrpSpPr>
      <p:grpSpPr>
        <a:xfrm>
          <a:off x="0" y="0"/>
          <a:ext cx="0" cy="0"/>
          <a:chOff x="0" y="0"/>
          <a:chExt cx="0" cy="0"/>
        </a:xfrm>
      </p:grpSpPr>
      <p:sp>
        <p:nvSpPr>
          <p:cNvPr id="299" name="Shape 299"/>
          <p:cNvSpPr txBox="1">
            <a:spLocks noGrp="1"/>
          </p:cNvSpPr>
          <p:nvPr>
            <p:ph type="title"/>
          </p:nvPr>
        </p:nvSpPr>
        <p:spPr>
          <a:xfrm>
            <a:off x="311700" y="1106125"/>
            <a:ext cx="8520599" cy="1963500"/>
          </a:xfrm>
          <a:prstGeom prst="rect">
            <a:avLst/>
          </a:prstGeom>
          <a:noFill/>
          <a:ln>
            <a:noFill/>
          </a:ln>
        </p:spPr>
        <p:txBody>
          <a:bodyPr wrap="square" lIns="91425" tIns="91425" rIns="91425" bIns="91425" anchor="b" anchorCtr="0"/>
          <a:lstStyle>
            <a:lvl1pPr marL="0" marR="0" lvl="0" indent="0" algn="ctr" rtl="0">
              <a:lnSpc>
                <a:spcPct val="100000"/>
              </a:lnSpc>
              <a:spcBef>
                <a:spcPts val="0"/>
              </a:spcBef>
              <a:spcAft>
                <a:spcPts val="0"/>
              </a:spcAft>
              <a:buClr>
                <a:schemeClr val="dk1"/>
              </a:buClr>
              <a:buFont typeface="Arial"/>
              <a:buNone/>
              <a:defRPr sz="12000" b="0"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2000">
                <a:solidFill>
                  <a:schemeClr val="dk1"/>
                </a:solidFill>
              </a:defRPr>
            </a:lvl2pPr>
            <a:lvl3pPr lvl="2" indent="0" algn="ctr">
              <a:spcBef>
                <a:spcPts val="0"/>
              </a:spcBef>
              <a:buClr>
                <a:schemeClr val="dk1"/>
              </a:buClr>
              <a:buFont typeface="Arial"/>
              <a:buNone/>
              <a:defRPr sz="12000">
                <a:solidFill>
                  <a:schemeClr val="dk1"/>
                </a:solidFill>
              </a:defRPr>
            </a:lvl3pPr>
            <a:lvl4pPr lvl="3" indent="0" algn="ctr">
              <a:spcBef>
                <a:spcPts val="0"/>
              </a:spcBef>
              <a:buClr>
                <a:schemeClr val="dk1"/>
              </a:buClr>
              <a:buFont typeface="Arial"/>
              <a:buNone/>
              <a:defRPr sz="12000">
                <a:solidFill>
                  <a:schemeClr val="dk1"/>
                </a:solidFill>
              </a:defRPr>
            </a:lvl4pPr>
            <a:lvl5pPr lvl="4" indent="0" algn="ctr">
              <a:spcBef>
                <a:spcPts val="0"/>
              </a:spcBef>
              <a:buClr>
                <a:schemeClr val="dk1"/>
              </a:buClr>
              <a:buFont typeface="Arial"/>
              <a:buNone/>
              <a:defRPr sz="12000">
                <a:solidFill>
                  <a:schemeClr val="dk1"/>
                </a:solidFill>
              </a:defRPr>
            </a:lvl5pPr>
            <a:lvl6pPr lvl="5" indent="0" algn="ctr">
              <a:spcBef>
                <a:spcPts val="0"/>
              </a:spcBef>
              <a:buClr>
                <a:schemeClr val="dk1"/>
              </a:buClr>
              <a:buFont typeface="Arial"/>
              <a:buNone/>
              <a:defRPr sz="12000">
                <a:solidFill>
                  <a:schemeClr val="dk1"/>
                </a:solidFill>
              </a:defRPr>
            </a:lvl6pPr>
            <a:lvl7pPr lvl="6" indent="0" algn="ctr">
              <a:spcBef>
                <a:spcPts val="0"/>
              </a:spcBef>
              <a:buClr>
                <a:schemeClr val="dk1"/>
              </a:buClr>
              <a:buFont typeface="Arial"/>
              <a:buNone/>
              <a:defRPr sz="12000">
                <a:solidFill>
                  <a:schemeClr val="dk1"/>
                </a:solidFill>
              </a:defRPr>
            </a:lvl7pPr>
            <a:lvl8pPr lvl="7" indent="0" algn="ctr">
              <a:spcBef>
                <a:spcPts val="0"/>
              </a:spcBef>
              <a:buClr>
                <a:schemeClr val="dk1"/>
              </a:buClr>
              <a:buFont typeface="Arial"/>
              <a:buNone/>
              <a:defRPr sz="12000">
                <a:solidFill>
                  <a:schemeClr val="dk1"/>
                </a:solidFill>
              </a:defRPr>
            </a:lvl8pPr>
            <a:lvl9pPr lvl="8" indent="0" algn="ctr">
              <a:spcBef>
                <a:spcPts val="0"/>
              </a:spcBef>
              <a:buClr>
                <a:schemeClr val="dk1"/>
              </a:buClr>
              <a:buFont typeface="Arial"/>
              <a:buNone/>
              <a:defRPr sz="12000">
                <a:solidFill>
                  <a:schemeClr val="dk1"/>
                </a:solidFill>
              </a:defRPr>
            </a:lvl9pPr>
          </a:lstStyle>
          <a:p>
            <a:endParaRPr/>
          </a:p>
        </p:txBody>
      </p:sp>
      <p:sp>
        <p:nvSpPr>
          <p:cNvPr id="300" name="Shape 300"/>
          <p:cNvSpPr txBox="1">
            <a:spLocks noGrp="1"/>
          </p:cNvSpPr>
          <p:nvPr>
            <p:ph type="body" idx="1"/>
          </p:nvPr>
        </p:nvSpPr>
        <p:spPr>
          <a:xfrm>
            <a:off x="311700" y="3152225"/>
            <a:ext cx="8520599" cy="1300800"/>
          </a:xfrm>
          <a:prstGeom prst="rect">
            <a:avLst/>
          </a:prstGeom>
          <a:noFill/>
          <a:ln>
            <a:noFill/>
          </a:ln>
        </p:spPr>
        <p:txBody>
          <a:bodyPr wrap="square" lIns="91425" tIns="91425" rIns="91425" bIns="91425" anchor="t" anchorCtr="0"/>
          <a:lstStyle>
            <a:lvl1pPr marL="114300" marR="0" lvl="0" indent="0" algn="ctr"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ctr"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01" name="Shape 301"/>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2"/>
        <p:cNvGrpSpPr/>
        <p:nvPr/>
      </p:nvGrpSpPr>
      <p:grpSpPr>
        <a:xfrm>
          <a:off x="0" y="0"/>
          <a:ext cx="0" cy="0"/>
          <a:chOff x="0" y="0"/>
          <a:chExt cx="0" cy="0"/>
        </a:xfrm>
      </p:grpSpPr>
      <p:sp>
        <p:nvSpPr>
          <p:cNvPr id="303" name="Shape 303"/>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1 1">
    <p:spTree>
      <p:nvGrpSpPr>
        <p:cNvPr id="1" name="Shape 62"/>
        <p:cNvGrpSpPr/>
        <p:nvPr/>
      </p:nvGrpSpPr>
      <p:grpSpPr>
        <a:xfrm>
          <a:off x="0" y="0"/>
          <a:ext cx="0" cy="0"/>
          <a:chOff x="0" y="0"/>
          <a:chExt cx="0" cy="0"/>
        </a:xfrm>
      </p:grpSpPr>
      <p:sp>
        <p:nvSpPr>
          <p:cNvPr id="63" name="Shape 63"/>
          <p:cNvSpPr/>
          <p:nvPr/>
        </p:nvSpPr>
        <p:spPr>
          <a:xfrm>
            <a:off x="150" y="0"/>
            <a:ext cx="9144000" cy="945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64" name="Shape 64"/>
          <p:cNvSpPr/>
          <p:nvPr/>
        </p:nvSpPr>
        <p:spPr>
          <a:xfrm rot="-5400000">
            <a:off x="3248399" y="-3248363"/>
            <a:ext cx="885599" cy="7382399"/>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DB536A"/>
              </a:solidFill>
              <a:latin typeface="Arial"/>
              <a:ea typeface="Arial"/>
              <a:cs typeface="Arial"/>
              <a:sym typeface="Arial"/>
            </a:endParaRPr>
          </a:p>
        </p:txBody>
      </p:sp>
      <p:sp>
        <p:nvSpPr>
          <p:cNvPr id="16" name="Shape 48"/>
          <p:cNvSpPr txBox="1"/>
          <p:nvPr userDrawn="1"/>
        </p:nvSpPr>
        <p:spPr>
          <a:xfrm>
            <a:off x="725331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dirty="0">
                <a:solidFill>
                  <a:srgbClr val="D9D9D9"/>
                </a:solidFill>
                <a:latin typeface="Georgia" panose="02040502050405020303" pitchFamily="18" charset="0"/>
                <a:ea typeface="Georgia"/>
                <a:cs typeface="Georgia"/>
                <a:sym typeface="Georgia"/>
              </a:rPr>
              <a:t>PwC</a:t>
            </a:r>
          </a:p>
        </p:txBody>
      </p:sp>
      <p:sp>
        <p:nvSpPr>
          <p:cNvPr id="17" name="Shape 67"/>
          <p:cNvSpPr txBox="1"/>
          <p:nvPr userDrawn="1"/>
        </p:nvSpPr>
        <p:spPr>
          <a:xfrm>
            <a:off x="7536271" y="4882291"/>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0" i="0" u="none" strike="noStrike" cap="none" baseline="30000">
                <a:solidFill>
                  <a:srgbClr val="D9D9D9"/>
                </a:solidFill>
                <a:latin typeface="Georgia" panose="02040502050405020303" pitchFamily="18" charset="0"/>
                <a:ea typeface="Helvetica Neue"/>
                <a:cs typeface="Helvetica Neue"/>
                <a:sym typeface="Helvetica Neue"/>
              </a:rPr>
              <a:t>‹#›</a:t>
            </a:fld>
            <a:endParaRPr lang="en" sz="1000" b="0" i="0" u="none" strike="noStrike" cap="none" baseline="30000" dirty="0">
              <a:solidFill>
                <a:srgbClr val="D9D9D9"/>
              </a:solidFill>
              <a:latin typeface="Georgia" panose="02040502050405020303" pitchFamily="18" charset="0"/>
              <a:ea typeface="Helvetica Neue"/>
              <a:cs typeface="Helvetica Neue"/>
              <a:sym typeface="Helvetica Neue"/>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3">
    <p:spTree>
      <p:nvGrpSpPr>
        <p:cNvPr id="1" name="Shape 112"/>
        <p:cNvGrpSpPr/>
        <p:nvPr/>
      </p:nvGrpSpPr>
      <p:grpSpPr>
        <a:xfrm>
          <a:off x="0" y="0"/>
          <a:ext cx="0" cy="0"/>
          <a:chOff x="0" y="0"/>
          <a:chExt cx="0" cy="0"/>
        </a:xfrm>
      </p:grpSpPr>
      <p:sp>
        <p:nvSpPr>
          <p:cNvPr id="113" name="Shape 113"/>
          <p:cNvSpPr/>
          <p:nvPr/>
        </p:nvSpPr>
        <p:spPr>
          <a:xfrm>
            <a:off x="865800" y="1209075"/>
            <a:ext cx="5956199" cy="4020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14" name="Shape 114"/>
          <p:cNvSpPr/>
          <p:nvPr/>
        </p:nvSpPr>
        <p:spPr>
          <a:xfrm rot="-5400000">
            <a:off x="865950" y="1209075"/>
            <a:ext cx="373499" cy="373800"/>
          </a:xfrm>
          <a:prstGeom prst="rect">
            <a:avLst/>
          </a:prstGeom>
          <a:solidFill>
            <a:srgbClr val="DC69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15" name="Shape 115"/>
          <p:cNvSpPr/>
          <p:nvPr/>
        </p:nvSpPr>
        <p:spPr>
          <a:xfrm>
            <a:off x="865800" y="1801750"/>
            <a:ext cx="5956199" cy="4020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16" name="Shape 116"/>
          <p:cNvSpPr/>
          <p:nvPr/>
        </p:nvSpPr>
        <p:spPr>
          <a:xfrm rot="-5400000">
            <a:off x="865950" y="1801750"/>
            <a:ext cx="373499" cy="3738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17" name="Shape 117"/>
          <p:cNvSpPr/>
          <p:nvPr/>
        </p:nvSpPr>
        <p:spPr>
          <a:xfrm>
            <a:off x="865800" y="2422775"/>
            <a:ext cx="5956199" cy="4020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18" name="Shape 118"/>
          <p:cNvSpPr/>
          <p:nvPr/>
        </p:nvSpPr>
        <p:spPr>
          <a:xfrm rot="-5400000">
            <a:off x="865950" y="2422775"/>
            <a:ext cx="373499" cy="373800"/>
          </a:xfrm>
          <a:prstGeom prst="rect">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19" name="Shape 119"/>
          <p:cNvSpPr/>
          <p:nvPr/>
        </p:nvSpPr>
        <p:spPr>
          <a:xfrm>
            <a:off x="865800" y="3043800"/>
            <a:ext cx="5956199" cy="402000"/>
          </a:xfrm>
          <a:prstGeom prst="rect">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0" name="Shape 120"/>
          <p:cNvSpPr/>
          <p:nvPr/>
        </p:nvSpPr>
        <p:spPr>
          <a:xfrm rot="-5400000">
            <a:off x="865950" y="3043800"/>
            <a:ext cx="373499" cy="3738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1" name="Shape 121"/>
          <p:cNvSpPr txBox="1"/>
          <p:nvPr/>
        </p:nvSpPr>
        <p:spPr>
          <a:xfrm>
            <a:off x="7536271" y="4867998"/>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a:solidFill>
                <a:srgbClr val="D9D9D9"/>
              </a:solidFill>
              <a:latin typeface="Helvetica Neue"/>
              <a:ea typeface="Helvetica Neue"/>
              <a:cs typeface="Helvetica Neue"/>
              <a:sym typeface="Helvetica Neue"/>
            </a:endParaRPr>
          </a:p>
        </p:txBody>
      </p:sp>
      <p:sp>
        <p:nvSpPr>
          <p:cNvPr id="122" name="Shape 122"/>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header 4">
    <p:spTree>
      <p:nvGrpSpPr>
        <p:cNvPr id="1" name="Shape 123"/>
        <p:cNvGrpSpPr/>
        <p:nvPr/>
      </p:nvGrpSpPr>
      <p:grpSpPr>
        <a:xfrm>
          <a:off x="0" y="0"/>
          <a:ext cx="0" cy="0"/>
          <a:chOff x="0" y="0"/>
          <a:chExt cx="0" cy="0"/>
        </a:xfrm>
      </p:grpSpPr>
      <p:sp>
        <p:nvSpPr>
          <p:cNvPr id="124" name="Shape 124"/>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25" name="Shape 125"/>
          <p:cNvSpPr/>
          <p:nvPr/>
        </p:nvSpPr>
        <p:spPr>
          <a:xfrm>
            <a:off x="0" y="0"/>
            <a:ext cx="9144000" cy="5172600"/>
          </a:xfrm>
          <a:prstGeom prst="rect">
            <a:avLst/>
          </a:prstGeom>
          <a:solidFill>
            <a:srgbClr val="EFEFE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6" name="Shape 126"/>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27" name="Shape 127"/>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7F7F7F"/>
                </a:solidFill>
                <a:latin typeface="Georgia"/>
                <a:ea typeface="Georgia"/>
                <a:cs typeface="Georgia"/>
                <a:sym typeface="Georgia"/>
              </a:rPr>
              <a:t>Recruiting  </a:t>
            </a:r>
            <a:r>
              <a:rPr lang="en" sz="600" b="0" i="0" u="none" strike="noStrike" cap="none">
                <a:solidFill>
                  <a:srgbClr val="D9D9D9"/>
                </a:solidFill>
                <a:latin typeface="Georgia"/>
                <a:ea typeface="Georgia"/>
                <a:cs typeface="Georgia"/>
                <a:sym typeface="Georgia"/>
              </a:rPr>
              <a:t>| 2017</a:t>
            </a:r>
          </a:p>
        </p:txBody>
      </p:sp>
      <p:sp>
        <p:nvSpPr>
          <p:cNvPr id="128" name="Shape 128"/>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666666"/>
                </a:solidFill>
                <a:latin typeface="Georgia"/>
                <a:ea typeface="Georgia"/>
                <a:cs typeface="Georgia"/>
                <a:sym typeface="Georgia"/>
              </a:rPr>
              <a:t>PwC</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header 3">
    <p:spTree>
      <p:nvGrpSpPr>
        <p:cNvPr id="1" name="Shape 129"/>
        <p:cNvGrpSpPr/>
        <p:nvPr/>
      </p:nvGrpSpPr>
      <p:grpSpPr>
        <a:xfrm>
          <a:off x="0" y="0"/>
          <a:ext cx="0" cy="0"/>
          <a:chOff x="0" y="0"/>
          <a:chExt cx="0" cy="0"/>
        </a:xfrm>
      </p:grpSpPr>
      <p:sp>
        <p:nvSpPr>
          <p:cNvPr id="130" name="Shape 130"/>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31" name="Shape 131"/>
          <p:cNvSpPr/>
          <p:nvPr/>
        </p:nvSpPr>
        <p:spPr>
          <a:xfrm>
            <a:off x="0" y="0"/>
            <a:ext cx="9144000" cy="5172600"/>
          </a:xfrm>
          <a:prstGeom prst="rect">
            <a:avLst/>
          </a:prstGeom>
          <a:solidFill>
            <a:srgbClr val="6023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AD3F39"/>
              </a:solidFill>
              <a:latin typeface="Arial"/>
              <a:ea typeface="Arial"/>
              <a:cs typeface="Arial"/>
              <a:sym typeface="Arial"/>
            </a:endParaRPr>
          </a:p>
        </p:txBody>
      </p:sp>
      <p:sp>
        <p:nvSpPr>
          <p:cNvPr id="132" name="Shape 132"/>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33" name="Shape 133"/>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Recruiting  | 2017</a:t>
            </a:r>
          </a:p>
        </p:txBody>
      </p:sp>
      <p:sp>
        <p:nvSpPr>
          <p:cNvPr id="134" name="Shape 134"/>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B1403B"/>
                </a:solidFill>
                <a:latin typeface="Georgia"/>
                <a:ea typeface="Georgia"/>
                <a:cs typeface="Georgia"/>
                <a:sym typeface="Georgia"/>
              </a:rPr>
              <a:t>PwC</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header 3 1 2 1 1">
    <p:spTree>
      <p:nvGrpSpPr>
        <p:cNvPr id="1" name="Shape 135"/>
        <p:cNvGrpSpPr/>
        <p:nvPr/>
      </p:nvGrpSpPr>
      <p:grpSpPr>
        <a:xfrm>
          <a:off x="0" y="0"/>
          <a:ext cx="0" cy="0"/>
          <a:chOff x="0" y="0"/>
          <a:chExt cx="0" cy="0"/>
        </a:xfrm>
      </p:grpSpPr>
      <p:sp>
        <p:nvSpPr>
          <p:cNvPr id="136" name="Shape 136"/>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37" name="Shape 137"/>
          <p:cNvSpPr/>
          <p:nvPr/>
        </p:nvSpPr>
        <p:spPr>
          <a:xfrm>
            <a:off x="0" y="0"/>
            <a:ext cx="9144000" cy="5172600"/>
          </a:xfrm>
          <a:prstGeom prst="rect">
            <a:avLst/>
          </a:prstGeom>
          <a:solidFill>
            <a:srgbClr val="FFB60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38" name="Shape 138"/>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39" name="Shape 139"/>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Recruiting  | 2017</a:t>
            </a:r>
          </a:p>
        </p:txBody>
      </p:sp>
      <p:sp>
        <p:nvSpPr>
          <p:cNvPr id="140" name="Shape 140"/>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EABE"/>
                </a:solidFill>
                <a:latin typeface="Georgia"/>
                <a:ea typeface="Georgia"/>
                <a:cs typeface="Georgia"/>
                <a:sym typeface="Georgia"/>
              </a:rPr>
              <a:t>PwC</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header 3 1 2 1 1 1">
    <p:spTree>
      <p:nvGrpSpPr>
        <p:cNvPr id="1" name="Shape 141"/>
        <p:cNvGrpSpPr/>
        <p:nvPr/>
      </p:nvGrpSpPr>
      <p:grpSpPr>
        <a:xfrm>
          <a:off x="0" y="0"/>
          <a:ext cx="0" cy="0"/>
          <a:chOff x="0" y="0"/>
          <a:chExt cx="0" cy="0"/>
        </a:xfrm>
      </p:grpSpPr>
      <p:sp>
        <p:nvSpPr>
          <p:cNvPr id="142" name="Shape 142"/>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43" name="Shape 143"/>
          <p:cNvSpPr/>
          <p:nvPr/>
        </p:nvSpPr>
        <p:spPr>
          <a:xfrm>
            <a:off x="0" y="0"/>
            <a:ext cx="9144000" cy="5172600"/>
          </a:xfrm>
          <a:prstGeom prst="rect">
            <a:avLst/>
          </a:prstGeom>
          <a:solidFill>
            <a:srgbClr val="A32020"/>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44" name="Shape 144"/>
          <p:cNvSpPr/>
          <p:nvPr/>
        </p:nvSpPr>
        <p:spPr>
          <a:xfrm>
            <a:off x="351450" y="0"/>
            <a:ext cx="8792399" cy="4750200"/>
          </a:xfrm>
          <a:prstGeom prst="rect">
            <a:avLst/>
          </a:prstGeom>
          <a:solidFill>
            <a:srgbClr val="FFFFFF"/>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45" name="Shape 145"/>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FF7373"/>
                </a:solidFill>
                <a:latin typeface="Georgia"/>
                <a:ea typeface="Georgia"/>
                <a:cs typeface="Georgia"/>
                <a:sym typeface="Georgia"/>
              </a:rPr>
              <a:t>Recruiting  | 2017</a:t>
            </a:r>
          </a:p>
        </p:txBody>
      </p:sp>
      <p:sp>
        <p:nvSpPr>
          <p:cNvPr id="146" name="Shape 146"/>
          <p:cNvSpPr txBox="1"/>
          <p:nvPr/>
        </p:nvSpPr>
        <p:spPr>
          <a:xfrm>
            <a:off x="7010550" y="4953296"/>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a:solidFill>
                  <a:srgbClr val="FF7373"/>
                </a:solidFill>
                <a:latin typeface="Georgia"/>
                <a:ea typeface="Georgia"/>
                <a:cs typeface="Georgia"/>
                <a:sym typeface="Georgia"/>
              </a:rPr>
              <a:t>PwC</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ection header 1 2 1">
    <p:spTree>
      <p:nvGrpSpPr>
        <p:cNvPr id="1" name="Shape 147"/>
        <p:cNvGrpSpPr/>
        <p:nvPr/>
      </p:nvGrpSpPr>
      <p:grpSpPr>
        <a:xfrm>
          <a:off x="0" y="0"/>
          <a:ext cx="0" cy="0"/>
          <a:chOff x="0" y="0"/>
          <a:chExt cx="0" cy="0"/>
        </a:xfrm>
      </p:grpSpPr>
      <p:sp>
        <p:nvSpPr>
          <p:cNvPr id="148" name="Shape 148"/>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 sz="1400" b="0" i="0" u="none" strike="noStrike" cap="none">
                <a:solidFill>
                  <a:srgbClr val="000000"/>
                </a:solidFill>
                <a:latin typeface="Arial"/>
                <a:ea typeface="Arial"/>
                <a:cs typeface="Arial"/>
                <a:sym typeface="Arial"/>
              </a:rPr>
              <a:t>‹#›</a:t>
            </a:fld>
            <a:endParaRPr lang="en" sz="1400" b="0" i="0" u="none" strike="noStrike" cap="none">
              <a:solidFill>
                <a:srgbClr val="000000"/>
              </a:solidFill>
              <a:latin typeface="Arial"/>
              <a:ea typeface="Arial"/>
              <a:cs typeface="Arial"/>
              <a:sym typeface="Arial"/>
            </a:endParaRPr>
          </a:p>
        </p:txBody>
      </p:sp>
      <p:sp>
        <p:nvSpPr>
          <p:cNvPr id="149" name="Shape 149"/>
          <p:cNvSpPr/>
          <p:nvPr/>
        </p:nvSpPr>
        <p:spPr>
          <a:xfrm>
            <a:off x="-26150" y="0"/>
            <a:ext cx="9192900" cy="5172600"/>
          </a:xfrm>
          <a:prstGeom prst="rect">
            <a:avLst/>
          </a:prstGeom>
          <a:solidFill>
            <a:srgbClr val="DB536A"/>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sp>
        <p:nvSpPr>
          <p:cNvPr id="150" name="Shape 150"/>
          <p:cNvSpPr/>
          <p:nvPr/>
        </p:nvSpPr>
        <p:spPr>
          <a:xfrm>
            <a:off x="351450" y="0"/>
            <a:ext cx="8815200" cy="4750200"/>
          </a:xfrm>
          <a:prstGeom prst="rect">
            <a:avLst/>
          </a:prstGeom>
          <a:solidFill>
            <a:srgbClr val="E0301E"/>
          </a:solidFill>
          <a:ln>
            <a:noFill/>
          </a:ln>
        </p:spPr>
        <p:txBody>
          <a:bodyPr wrap="square"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dirty="0">
              <a:solidFill>
                <a:srgbClr val="000000"/>
              </a:solidFill>
              <a:latin typeface="Arial"/>
              <a:ea typeface="Arial"/>
              <a:cs typeface="Arial"/>
              <a:sym typeface="Arial"/>
            </a:endParaRPr>
          </a:p>
        </p:txBody>
      </p:sp>
      <p:pic>
        <p:nvPicPr>
          <p:cNvPr id="151" name="Shape 151"/>
          <p:cNvPicPr preferRelativeResize="0"/>
          <p:nvPr/>
        </p:nvPicPr>
        <p:blipFill rotWithShape="1">
          <a:blip r:embed="rId2">
            <a:alphaModFix amt="14000"/>
          </a:blip>
          <a:srcRect t="4259" b="4706"/>
          <a:stretch/>
        </p:blipFill>
        <p:spPr>
          <a:xfrm>
            <a:off x="3293021" y="0"/>
            <a:ext cx="4554022" cy="4748949"/>
          </a:xfrm>
          <a:prstGeom prst="rect">
            <a:avLst/>
          </a:prstGeom>
          <a:noFill/>
          <a:ln>
            <a:noFill/>
          </a:ln>
        </p:spPr>
      </p:pic>
      <p:sp>
        <p:nvSpPr>
          <p:cNvPr id="152" name="Shape 152"/>
          <p:cNvSpPr txBox="1"/>
          <p:nvPr/>
        </p:nvSpPr>
        <p:spPr>
          <a:xfrm>
            <a:off x="351450" y="4945800"/>
            <a:ext cx="2501400" cy="197699"/>
          </a:xfrm>
          <a:prstGeom prst="rect">
            <a:avLst/>
          </a:prstGeom>
          <a:noFill/>
          <a:ln>
            <a:noFill/>
          </a:ln>
        </p:spPr>
        <p:txBody>
          <a:bodyPr wrap="square" lIns="0" tIns="0" rIns="0" bIns="0" anchor="t" anchorCtr="0">
            <a:noAutofit/>
          </a:bodyPr>
          <a:lstStyle/>
          <a:p>
            <a:pPr marL="0" marR="0" lvl="0" indent="0" algn="l" rtl="0">
              <a:lnSpc>
                <a:spcPct val="100000"/>
              </a:lnSpc>
              <a:spcBef>
                <a:spcPts val="0"/>
              </a:spcBef>
              <a:spcAft>
                <a:spcPts val="0"/>
              </a:spcAft>
              <a:buClr>
                <a:srgbClr val="000000"/>
              </a:buClr>
              <a:buSzPct val="25000"/>
              <a:buFont typeface="Georgia"/>
              <a:buNone/>
            </a:pPr>
            <a:r>
              <a:rPr lang="en" sz="600" b="0" i="0" u="none" strike="noStrike" cap="none">
                <a:solidFill>
                  <a:srgbClr val="FFB4BE"/>
                </a:solidFill>
                <a:latin typeface="Georgia"/>
                <a:ea typeface="Georgia"/>
                <a:cs typeface="Georgia"/>
                <a:sym typeface="Georgia"/>
              </a:rPr>
              <a:t>Recruiting  | 2017</a:t>
            </a:r>
          </a:p>
        </p:txBody>
      </p:sp>
      <p:sp>
        <p:nvSpPr>
          <p:cNvPr id="153" name="Shape 153"/>
          <p:cNvSpPr txBox="1"/>
          <p:nvPr/>
        </p:nvSpPr>
        <p:spPr>
          <a:xfrm>
            <a:off x="7324924" y="4878243"/>
            <a:ext cx="650999" cy="197699"/>
          </a:xfrm>
          <a:prstGeom prst="rect">
            <a:avLst/>
          </a:prstGeom>
          <a:noFill/>
          <a:ln>
            <a:noFill/>
          </a:ln>
        </p:spPr>
        <p:txBody>
          <a:bodyPr wrap="square" lIns="0" tIns="0" rIns="0" bIns="0" anchor="t" anchorCtr="0">
            <a:noAutofit/>
          </a:bodyPr>
          <a:lstStyle/>
          <a:p>
            <a:pPr marL="0" marR="0" lvl="0" indent="0" algn="ctr" rtl="0">
              <a:lnSpc>
                <a:spcPct val="100000"/>
              </a:lnSpc>
              <a:spcBef>
                <a:spcPts val="0"/>
              </a:spcBef>
              <a:spcAft>
                <a:spcPts val="0"/>
              </a:spcAft>
              <a:buClr>
                <a:srgbClr val="000000"/>
              </a:buClr>
              <a:buSzPct val="25000"/>
              <a:buFont typeface="Georgia"/>
              <a:buNone/>
            </a:pPr>
            <a:endParaRPr lang="en" sz="600" b="0" i="0" u="none" strike="noStrike" cap="none" dirty="0" smtClean="0">
              <a:solidFill>
                <a:srgbClr val="FFB4BE"/>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ct val="25000"/>
              <a:buFont typeface="Georgia"/>
              <a:buNone/>
            </a:pPr>
            <a:r>
              <a:rPr lang="en" sz="600" b="0" i="0" u="none" strike="noStrike" cap="none" dirty="0" smtClean="0">
                <a:solidFill>
                  <a:srgbClr val="FFB4BE"/>
                </a:solidFill>
                <a:latin typeface="Georgia"/>
                <a:ea typeface="Georgia"/>
                <a:cs typeface="Georgia"/>
                <a:sym typeface="Georgia"/>
              </a:rPr>
              <a:t>PwC</a:t>
            </a:r>
            <a:endParaRPr lang="en" sz="600" b="0" i="0" u="none" strike="noStrike" cap="none" dirty="0">
              <a:solidFill>
                <a:srgbClr val="FFB4BE"/>
              </a:solidFill>
              <a:latin typeface="Georgia"/>
              <a:ea typeface="Georgia"/>
              <a:cs typeface="Georgia"/>
              <a:sym typeface="Georgia"/>
            </a:endParaRPr>
          </a:p>
        </p:txBody>
      </p:sp>
      <p:sp>
        <p:nvSpPr>
          <p:cNvPr id="9" name="Shape 67"/>
          <p:cNvSpPr txBox="1"/>
          <p:nvPr userDrawn="1"/>
        </p:nvSpPr>
        <p:spPr>
          <a:xfrm>
            <a:off x="7674637" y="4898343"/>
            <a:ext cx="1467900" cy="157499"/>
          </a:xfrm>
          <a:prstGeom prst="rect">
            <a:avLst/>
          </a:prstGeom>
          <a:noFill/>
          <a:ln>
            <a:noFill/>
          </a:ln>
        </p:spPr>
        <p:txBody>
          <a:bodyPr wrap="square" lIns="71425" tIns="71425" rIns="71425" bIns="71425" anchor="t" anchorCtr="0">
            <a:noAutofit/>
          </a:bodyPr>
          <a:lstStyle/>
          <a:p>
            <a:pPr marL="0" marR="0" lvl="0" indent="0" algn="r" rtl="0">
              <a:lnSpc>
                <a:spcPct val="100000"/>
              </a:lnSpc>
              <a:spcBef>
                <a:spcPts val="0"/>
              </a:spcBef>
              <a:spcAft>
                <a:spcPts val="0"/>
              </a:spcAft>
              <a:buClr>
                <a:srgbClr val="D9D9D9"/>
              </a:buClr>
              <a:buSzPct val="25000"/>
              <a:buFont typeface="Helvetica Neue"/>
              <a:buNone/>
            </a:pPr>
            <a:fld id="{00000000-1234-1234-1234-123412341234}" type="slidenum">
              <a:rPr lang="en" sz="1000" b="1" i="0" u="none" strike="noStrike" cap="none" baseline="30000">
                <a:solidFill>
                  <a:srgbClr val="D9D9D9"/>
                </a:solidFill>
                <a:latin typeface="Helvetica Neue"/>
                <a:ea typeface="Helvetica Neue"/>
                <a:cs typeface="Helvetica Neue"/>
                <a:sym typeface="Helvetica Neue"/>
              </a:rPr>
              <a:t>‹#›</a:t>
            </a:fld>
            <a:endParaRPr lang="en" sz="1000" b="1" i="0" u="none" strike="noStrike" cap="none" baseline="30000" dirty="0">
              <a:solidFill>
                <a:srgbClr val="D9D9D9"/>
              </a:solidFill>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800">
                <a:solidFill>
                  <a:schemeClr val="dk1"/>
                </a:solidFill>
              </a:defRPr>
            </a:lvl2pPr>
            <a:lvl3pPr lvl="2" indent="0" rtl="0">
              <a:spcBef>
                <a:spcPts val="0"/>
              </a:spcBef>
              <a:buClr>
                <a:schemeClr val="dk1"/>
              </a:buClr>
              <a:buFont typeface="Arial"/>
              <a:buNone/>
              <a:defRPr sz="2800">
                <a:solidFill>
                  <a:schemeClr val="dk1"/>
                </a:solidFill>
              </a:defRPr>
            </a:lvl3pPr>
            <a:lvl4pPr lvl="3" indent="0" rtl="0">
              <a:spcBef>
                <a:spcPts val="0"/>
              </a:spcBef>
              <a:buClr>
                <a:schemeClr val="dk1"/>
              </a:buClr>
              <a:buFont typeface="Arial"/>
              <a:buNone/>
              <a:defRPr sz="2800">
                <a:solidFill>
                  <a:schemeClr val="dk1"/>
                </a:solidFill>
              </a:defRPr>
            </a:lvl4pPr>
            <a:lvl5pPr lvl="4" indent="0" rtl="0">
              <a:spcBef>
                <a:spcPts val="0"/>
              </a:spcBef>
              <a:buClr>
                <a:schemeClr val="dk1"/>
              </a:buClr>
              <a:buFont typeface="Arial"/>
              <a:buNone/>
              <a:defRPr sz="2800">
                <a:solidFill>
                  <a:schemeClr val="dk1"/>
                </a:solidFill>
              </a:defRPr>
            </a:lvl5pPr>
            <a:lvl6pPr lvl="5" indent="0" rtl="0">
              <a:spcBef>
                <a:spcPts val="0"/>
              </a:spcBef>
              <a:buClr>
                <a:schemeClr val="dk1"/>
              </a:buClr>
              <a:buFont typeface="Arial"/>
              <a:buNone/>
              <a:defRPr sz="2800">
                <a:solidFill>
                  <a:schemeClr val="dk1"/>
                </a:solidFill>
              </a:defRPr>
            </a:lvl6pPr>
            <a:lvl7pPr lvl="6" indent="0" rtl="0">
              <a:spcBef>
                <a:spcPts val="0"/>
              </a:spcBef>
              <a:buClr>
                <a:schemeClr val="dk1"/>
              </a:buClr>
              <a:buFont typeface="Arial"/>
              <a:buNone/>
              <a:defRPr sz="2800">
                <a:solidFill>
                  <a:schemeClr val="dk1"/>
                </a:solidFill>
              </a:defRPr>
            </a:lvl7pPr>
            <a:lvl8pPr lvl="7" indent="0" rtl="0">
              <a:spcBef>
                <a:spcPts val="0"/>
              </a:spcBef>
              <a:buClr>
                <a:schemeClr val="dk1"/>
              </a:buClr>
              <a:buFont typeface="Arial"/>
              <a:buNone/>
              <a:defRPr sz="2800">
                <a:solidFill>
                  <a:schemeClr val="dk1"/>
                </a:solidFill>
              </a:defRPr>
            </a:lvl8pPr>
            <a:lvl9pPr lvl="8" indent="0" rtl="0">
              <a:spcBef>
                <a:spcPts val="0"/>
              </a:spcBef>
              <a:buClr>
                <a:schemeClr val="dk1"/>
              </a:buClr>
              <a:buFont typeface="Arial"/>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8472457" y="4801094"/>
            <a:ext cx="548699"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rgbClr val="999999"/>
              </a:buClr>
              <a:buSzPct val="25000"/>
              <a:buFont typeface="Helvetica Neue"/>
              <a:buNone/>
            </a:pPr>
            <a:fld id="{00000000-1234-1234-1234-123412341234}" type="slidenum">
              <a:rPr lang="en" sz="600" b="0" i="0" u="none" strike="noStrike" cap="none">
                <a:solidFill>
                  <a:srgbClr val="999999"/>
                </a:solidFill>
                <a:latin typeface="Helvetica Neue"/>
                <a:ea typeface="Helvetica Neue"/>
                <a:cs typeface="Helvetica Neue"/>
                <a:sym typeface="Helvetica Neue"/>
              </a:rPr>
              <a:t>‹#›</a:t>
            </a:fld>
            <a:endParaRPr lang="en" sz="600" b="0" i="0" u="none" strike="noStrike" cap="none">
              <a:solidFill>
                <a:srgbClr val="999999"/>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311700" y="445025"/>
            <a:ext cx="8520599" cy="572699"/>
          </a:xfrm>
          <a:prstGeom prst="rect">
            <a:avLst/>
          </a:prstGeom>
          <a:noFill/>
          <a:ln>
            <a:noFill/>
          </a:ln>
        </p:spPr>
        <p:txBody>
          <a:bodyPr wrap="square"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0"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a:solidFill>
                  <a:schemeClr val="dk1"/>
                </a:solidFill>
              </a:defRPr>
            </a:lvl2pPr>
            <a:lvl3pPr lvl="2" indent="0">
              <a:spcBef>
                <a:spcPts val="0"/>
              </a:spcBef>
              <a:buClr>
                <a:schemeClr val="dk1"/>
              </a:buClr>
              <a:buFont typeface="Arial"/>
              <a:buNone/>
              <a:defRPr sz="2800">
                <a:solidFill>
                  <a:schemeClr val="dk1"/>
                </a:solidFill>
              </a:defRPr>
            </a:lvl3pPr>
            <a:lvl4pPr lvl="3" indent="0">
              <a:spcBef>
                <a:spcPts val="0"/>
              </a:spcBef>
              <a:buClr>
                <a:schemeClr val="dk1"/>
              </a:buClr>
              <a:buFont typeface="Arial"/>
              <a:buNone/>
              <a:defRPr sz="2800">
                <a:solidFill>
                  <a:schemeClr val="dk1"/>
                </a:solidFill>
              </a:defRPr>
            </a:lvl4pPr>
            <a:lvl5pPr lvl="4" indent="0">
              <a:spcBef>
                <a:spcPts val="0"/>
              </a:spcBef>
              <a:buClr>
                <a:schemeClr val="dk1"/>
              </a:buClr>
              <a:buFont typeface="Arial"/>
              <a:buNone/>
              <a:defRPr sz="2800">
                <a:solidFill>
                  <a:schemeClr val="dk1"/>
                </a:solidFill>
              </a:defRPr>
            </a:lvl5pPr>
            <a:lvl6pPr lvl="5" indent="0">
              <a:spcBef>
                <a:spcPts val="0"/>
              </a:spcBef>
              <a:buClr>
                <a:schemeClr val="dk1"/>
              </a:buClr>
              <a:buFont typeface="Arial"/>
              <a:buNone/>
              <a:defRPr sz="2800">
                <a:solidFill>
                  <a:schemeClr val="dk1"/>
                </a:solidFill>
              </a:defRPr>
            </a:lvl6pPr>
            <a:lvl7pPr lvl="6" indent="0">
              <a:spcBef>
                <a:spcPts val="0"/>
              </a:spcBef>
              <a:buClr>
                <a:schemeClr val="dk1"/>
              </a:buClr>
              <a:buFont typeface="Arial"/>
              <a:buNone/>
              <a:defRPr sz="2800">
                <a:solidFill>
                  <a:schemeClr val="dk1"/>
                </a:solidFill>
              </a:defRPr>
            </a:lvl7pPr>
            <a:lvl8pPr lvl="7" indent="0">
              <a:spcBef>
                <a:spcPts val="0"/>
              </a:spcBef>
              <a:buClr>
                <a:schemeClr val="dk1"/>
              </a:buClr>
              <a:buFont typeface="Arial"/>
              <a:buNone/>
              <a:defRPr sz="2800">
                <a:solidFill>
                  <a:schemeClr val="dk1"/>
                </a:solidFill>
              </a:defRPr>
            </a:lvl8pPr>
            <a:lvl9pPr lvl="8" indent="0">
              <a:spcBef>
                <a:spcPts val="0"/>
              </a:spcBef>
              <a:buClr>
                <a:schemeClr val="dk1"/>
              </a:buClr>
              <a:buFont typeface="Arial"/>
              <a:buNone/>
              <a:defRPr sz="2800">
                <a:solidFill>
                  <a:schemeClr val="dk1"/>
                </a:solidFill>
              </a:defRPr>
            </a:lvl9pPr>
          </a:lstStyle>
          <a:p>
            <a:endParaRPr/>
          </a:p>
        </p:txBody>
      </p:sp>
      <p:sp>
        <p:nvSpPr>
          <p:cNvPr id="258" name="Shape 258"/>
          <p:cNvSpPr txBox="1">
            <a:spLocks noGrp="1"/>
          </p:cNvSpPr>
          <p:nvPr>
            <p:ph type="body" idx="1"/>
          </p:nvPr>
        </p:nvSpPr>
        <p:spPr>
          <a:xfrm>
            <a:off x="311700" y="1152475"/>
            <a:ext cx="8520599" cy="3416400"/>
          </a:xfrm>
          <a:prstGeom prst="rect">
            <a:avLst/>
          </a:prstGeom>
          <a:noFill/>
          <a:ln>
            <a:noFill/>
          </a:ln>
        </p:spPr>
        <p:txBody>
          <a:bodyPr wrap="square" lIns="91425" tIns="91425" rIns="91425" bIns="91425" anchor="t" anchorCtr="0"/>
          <a:lstStyle>
            <a:lvl1pPr marL="114300" marR="0" lvl="0" indent="0" algn="l" rtl="0">
              <a:lnSpc>
                <a:spcPct val="115000"/>
              </a:lnSpc>
              <a:spcBef>
                <a:spcPts val="0"/>
              </a:spcBef>
              <a:spcAft>
                <a:spcPts val="1600"/>
              </a:spcAft>
              <a:buClr>
                <a:schemeClr val="dk2"/>
              </a:buClr>
              <a:buSzPct val="100000"/>
              <a:buFont typeface="Arial"/>
              <a:buChar char="●"/>
              <a:defRPr sz="1800" b="0" i="0" u="none" strike="noStrike" cap="none">
                <a:solidFill>
                  <a:schemeClr val="dk2"/>
                </a:solidFill>
                <a:latin typeface="Arial"/>
                <a:ea typeface="Arial"/>
                <a:cs typeface="Arial"/>
                <a:sym typeface="Arial"/>
              </a:defRPr>
            </a:lvl1pPr>
            <a:lvl2pPr marL="546100" marR="0" lvl="1"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2pPr>
            <a:lvl3pPr marL="1003300" marR="0" lvl="2"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3pPr>
            <a:lvl4pPr marL="1460500" marR="0" lvl="3"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4pPr>
            <a:lvl5pPr marL="1917700" marR="0" lvl="4"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5pPr>
            <a:lvl6pPr marL="2374900" marR="0" lvl="5"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6pPr>
            <a:lvl7pPr marL="2832100" marR="0" lvl="6"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7pPr>
            <a:lvl8pPr marL="3289300" marR="0" lvl="7"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8pPr>
            <a:lvl9pPr marL="3746500" marR="0" lvl="8" indent="0" algn="l" rtl="0">
              <a:lnSpc>
                <a:spcPct val="115000"/>
              </a:lnSpc>
              <a:spcBef>
                <a:spcPts val="0"/>
              </a:spcBef>
              <a:spcAft>
                <a:spcPts val="1600"/>
              </a:spcAft>
              <a:buClr>
                <a:schemeClr val="dk2"/>
              </a:buClr>
              <a:buSzPct val="1000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259" name="Shape 259"/>
          <p:cNvSpPr txBox="1">
            <a:spLocks noGrp="1"/>
          </p:cNvSpPr>
          <p:nvPr>
            <p:ph type="sldNum" idx="12"/>
          </p:nvPr>
        </p:nvSpPr>
        <p:spPr>
          <a:xfrm>
            <a:off x="8472457" y="4663216"/>
            <a:ext cx="548699" cy="393600"/>
          </a:xfrm>
          <a:prstGeom prst="rect">
            <a:avLst/>
          </a:prstGeom>
          <a:noFill/>
          <a:ln>
            <a:noFill/>
          </a:ln>
        </p:spPr>
        <p:txBody>
          <a:bodyPr wrap="square" lIns="91425" tIns="91425" rIns="91425" bIns="91425" anchor="ctr" anchorCtr="0">
            <a:noAutofit/>
          </a:bodyPr>
          <a:lstStyle/>
          <a:p>
            <a:pPr marL="0" marR="0" lvl="0" indent="0" algn="r" rtl="0">
              <a:lnSpc>
                <a:spcPct val="100000"/>
              </a:lnSpc>
              <a:spcBef>
                <a:spcPts val="0"/>
              </a:spcBef>
              <a:spcAft>
                <a:spcPts val="0"/>
              </a:spcAft>
              <a:buClr>
                <a:schemeClr val="dk2"/>
              </a:buClr>
              <a:buSzPct val="25000"/>
              <a:buFont typeface="Arial"/>
              <a:buNone/>
            </a:pPr>
            <a:fld id="{00000000-1234-1234-1234-123412341234}" type="slidenum">
              <a:rPr lang="en" sz="1000" b="0" i="0" u="none" strike="noStrike" cap="none">
                <a:solidFill>
                  <a:schemeClr val="dk2"/>
                </a:solidFill>
                <a:latin typeface="Arial"/>
                <a:ea typeface="Arial"/>
                <a:cs typeface="Arial"/>
                <a:sym typeface="Arial"/>
              </a:rPr>
              <a:t>‹#›</a:t>
            </a:fld>
            <a:endParaRPr lang="en" sz="1000" b="0" i="0" u="none" strike="noStrike" cap="none">
              <a:solidFill>
                <a:schemeClr val="dk2"/>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hackerearth.com/practice/machine-learning/machine-learning-algorithms/beginners-guide-regression-analysis-plot-interpretations/tutoria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google.com/search?q=basic+linear+equation+graph&amp;rlz=1C1GGRV_enUS753US753&amp;source=lnms&amp;tbm=isch&amp;sa=X&amp;ved=0ahUKEwjf29uDvJPVAhUKfiYKHQBvANIQ_AUICigB&amp;biw=1533&amp;bih=761#tbm=isch&amp;q=basic+fitting+line+graph&amp;imgrc=PG9RR9w1ofQR6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301E"/>
        </a:solidFill>
        <a:effectLst/>
      </p:bgPr>
    </p:bg>
    <p:spTree>
      <p:nvGrpSpPr>
        <p:cNvPr id="1" name="Shape 307"/>
        <p:cNvGrpSpPr/>
        <p:nvPr/>
      </p:nvGrpSpPr>
      <p:grpSpPr>
        <a:xfrm>
          <a:off x="0" y="0"/>
          <a:ext cx="0" cy="0"/>
          <a:chOff x="0" y="0"/>
          <a:chExt cx="0" cy="0"/>
        </a:xfrm>
      </p:grpSpPr>
      <p:pic>
        <p:nvPicPr>
          <p:cNvPr id="310" name="Shape 310"/>
          <p:cNvPicPr preferRelativeResize="0"/>
          <p:nvPr/>
        </p:nvPicPr>
        <p:blipFill rotWithShape="1">
          <a:blip r:embed="rId3">
            <a:alphaModFix/>
          </a:blip>
          <a:srcRect/>
          <a:stretch/>
        </p:blipFill>
        <p:spPr>
          <a:xfrm>
            <a:off x="861425" y="4073433"/>
            <a:ext cx="439200" cy="333000"/>
          </a:xfrm>
          <a:prstGeom prst="rect">
            <a:avLst/>
          </a:prstGeom>
          <a:noFill/>
          <a:ln>
            <a:noFill/>
          </a:ln>
        </p:spPr>
      </p:pic>
      <p:sp>
        <p:nvSpPr>
          <p:cNvPr id="4" name="Shape 308"/>
          <p:cNvSpPr txBox="1"/>
          <p:nvPr/>
        </p:nvSpPr>
        <p:spPr>
          <a:xfrm>
            <a:off x="833950" y="1493151"/>
            <a:ext cx="7557600" cy="2806922"/>
          </a:xfrm>
          <a:prstGeom prst="rect">
            <a:avLst/>
          </a:prstGeom>
          <a:noFill/>
          <a:ln>
            <a:noFill/>
          </a:ln>
        </p:spPr>
        <p:txBody>
          <a:bodyPr wrap="square" lIns="0" tIns="0" rIns="0" bIns="0" anchor="t" anchorCtr="0">
            <a:spAutoFit/>
          </a:bodyPr>
          <a:lstStyle/>
          <a:p>
            <a:pPr lvl="0">
              <a:lnSpc>
                <a:spcPct val="80000"/>
              </a:lnSpc>
              <a:buClr>
                <a:srgbClr val="000000"/>
              </a:buClr>
              <a:buSzPct val="25000"/>
            </a:pPr>
            <a:r>
              <a:rPr lang="en-US" sz="4000" i="1" dirty="0" err="1" smtClean="0">
                <a:solidFill>
                  <a:srgbClr val="FFFFFF"/>
                </a:solidFill>
                <a:latin typeface="Georgia"/>
                <a:ea typeface="Georgia"/>
                <a:cs typeface="Georgia"/>
                <a:sym typeface="Georgia"/>
              </a:rPr>
              <a:t>Bibitor</a:t>
            </a:r>
            <a:r>
              <a:rPr lang="en-US" sz="4000" i="1" dirty="0" smtClean="0">
                <a:solidFill>
                  <a:srgbClr val="FFFFFF"/>
                </a:solidFill>
                <a:latin typeface="Georgia"/>
                <a:ea typeface="Georgia"/>
                <a:cs typeface="Georgia"/>
                <a:sym typeface="Georgia"/>
              </a:rPr>
              <a:t> LLC* </a:t>
            </a:r>
            <a:endParaRPr lang="en-US" sz="4000" i="1" dirty="0" smtClean="0">
              <a:solidFill>
                <a:srgbClr val="FFFFFF"/>
              </a:solidFill>
              <a:latin typeface="Georgia"/>
              <a:ea typeface="Georgia"/>
              <a:cs typeface="Georgia"/>
              <a:sym typeface="Georgia"/>
            </a:endParaRPr>
          </a:p>
          <a:p>
            <a:pPr lvl="0">
              <a:lnSpc>
                <a:spcPct val="80000"/>
              </a:lnSpc>
              <a:buClr>
                <a:srgbClr val="000000"/>
              </a:buClr>
              <a:buSzPct val="25000"/>
            </a:pPr>
            <a:r>
              <a:rPr lang="en-US" sz="4000" i="1" dirty="0" smtClean="0">
                <a:solidFill>
                  <a:srgbClr val="FFFFFF"/>
                </a:solidFill>
                <a:latin typeface="Georgia"/>
                <a:ea typeface="Georgia"/>
                <a:cs typeface="Georgia"/>
                <a:sym typeface="Georgia"/>
              </a:rPr>
              <a:t>Inventory </a:t>
            </a:r>
            <a:r>
              <a:rPr lang="en-US" sz="4000" i="1" dirty="0">
                <a:solidFill>
                  <a:srgbClr val="FFFFFF"/>
                </a:solidFill>
                <a:latin typeface="Georgia"/>
                <a:ea typeface="Georgia"/>
                <a:cs typeface="Georgia"/>
                <a:sym typeface="Georgia"/>
              </a:rPr>
              <a:t>Analysis Case </a:t>
            </a:r>
            <a:r>
              <a:rPr lang="en-US" sz="4000" i="1" dirty="0" smtClean="0">
                <a:solidFill>
                  <a:srgbClr val="FFFFFF"/>
                </a:solidFill>
                <a:latin typeface="Georgia"/>
                <a:ea typeface="Georgia"/>
                <a:cs typeface="Georgia"/>
                <a:sym typeface="Georgia"/>
              </a:rPr>
              <a:t>Study</a:t>
            </a:r>
          </a:p>
          <a:p>
            <a:pPr lvl="0">
              <a:lnSpc>
                <a:spcPct val="80000"/>
              </a:lnSpc>
              <a:buClr>
                <a:srgbClr val="000000"/>
              </a:buClr>
              <a:buSzPct val="25000"/>
            </a:pPr>
            <a:endParaRPr lang="en-US" sz="4000" b="0" i="1" u="none" strike="noStrike" cap="none" dirty="0">
              <a:solidFill>
                <a:srgbClr val="FFFFFF"/>
              </a:solidFill>
              <a:latin typeface="Georgia"/>
              <a:ea typeface="Georgia"/>
              <a:cs typeface="Georgia"/>
              <a:sym typeface="Georgia"/>
            </a:endParaRPr>
          </a:p>
          <a:p>
            <a:pPr lvl="0">
              <a:lnSpc>
                <a:spcPct val="80000"/>
              </a:lnSpc>
              <a:buClr>
                <a:srgbClr val="000000"/>
              </a:buClr>
              <a:buSzPct val="25000"/>
            </a:pPr>
            <a:r>
              <a:rPr lang="en-US" sz="4000" i="1" dirty="0" smtClean="0">
                <a:solidFill>
                  <a:srgbClr val="FFFFFF"/>
                </a:solidFill>
                <a:latin typeface="Georgia"/>
                <a:ea typeface="Georgia"/>
                <a:cs typeface="Georgia"/>
                <a:sym typeface="Georgia"/>
              </a:rPr>
              <a:t>Phase </a:t>
            </a:r>
            <a:r>
              <a:rPr lang="en-US" sz="4000" i="1" dirty="0" smtClean="0">
                <a:solidFill>
                  <a:srgbClr val="FFFFFF"/>
                </a:solidFill>
                <a:latin typeface="Georgia"/>
                <a:ea typeface="Georgia"/>
                <a:cs typeface="Georgia"/>
                <a:sym typeface="Georgia"/>
              </a:rPr>
              <a:t>3</a:t>
            </a:r>
          </a:p>
          <a:p>
            <a:pPr>
              <a:lnSpc>
                <a:spcPct val="80000"/>
              </a:lnSpc>
              <a:buClr>
                <a:srgbClr val="000000"/>
              </a:buClr>
              <a:buSzPct val="25000"/>
            </a:pPr>
            <a:r>
              <a:rPr lang="en-US" dirty="0">
                <a:solidFill>
                  <a:schemeClr val="bg1"/>
                </a:solidFill>
                <a:latin typeface="Georgia" panose="02040502050405020303" pitchFamily="18" charset="0"/>
              </a:rPr>
              <a:t>*Note1:  </a:t>
            </a:r>
            <a:r>
              <a:rPr lang="en-US" dirty="0" err="1">
                <a:solidFill>
                  <a:schemeClr val="bg1"/>
                </a:solidFill>
                <a:latin typeface="Georgia" panose="02040502050405020303" pitchFamily="18" charset="0"/>
              </a:rPr>
              <a:t>Bibitor</a:t>
            </a:r>
            <a:r>
              <a:rPr lang="en-US" dirty="0">
                <a:solidFill>
                  <a:schemeClr val="bg1"/>
                </a:solidFill>
                <a:latin typeface="Georgia" panose="02040502050405020303" pitchFamily="18" charset="0"/>
              </a:rPr>
              <a:t>, LLC is a fictitious company based on data created by the HUB of Analytics Education @ </a:t>
            </a:r>
            <a:r>
              <a:rPr lang="en-US" u="sng" dirty="0">
                <a:solidFill>
                  <a:schemeClr val="bg1"/>
                </a:solidFill>
                <a:latin typeface="Georgia" panose="02040502050405020303" pitchFamily="18" charset="0"/>
              </a:rPr>
              <a:t>www.hubae.org</a:t>
            </a:r>
            <a:r>
              <a:rPr lang="en-US" dirty="0">
                <a:solidFill>
                  <a:schemeClr val="bg1"/>
                </a:solidFill>
                <a:latin typeface="Georgia" panose="02040502050405020303" pitchFamily="18" charset="0"/>
              </a:rPr>
              <a:t>. </a:t>
            </a:r>
            <a:endParaRPr lang="en" i="1" dirty="0">
              <a:solidFill>
                <a:schemeClr val="bg1"/>
              </a:solidFill>
              <a:latin typeface="Georgia" panose="02040502050405020303" pitchFamily="18" charset="0"/>
              <a:ea typeface="Georgia"/>
              <a:cs typeface="Georgia"/>
              <a:sym typeface="Georgia"/>
            </a:endParaRPr>
          </a:p>
          <a:p>
            <a:pPr lvl="0">
              <a:lnSpc>
                <a:spcPct val="80000"/>
              </a:lnSpc>
              <a:buClr>
                <a:srgbClr val="000000"/>
              </a:buClr>
              <a:buSzPct val="25000"/>
            </a:pPr>
            <a:endParaRPr lang="en" sz="4000" b="0" i="1" u="none" strike="noStrike" cap="none" dirty="0">
              <a:solidFill>
                <a:srgbClr val="FFFFFF"/>
              </a:solidFill>
              <a:latin typeface="Georgia"/>
              <a:ea typeface="Georgia"/>
              <a:cs typeface="Georgia"/>
              <a:sym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pic>
        <p:nvPicPr>
          <p:cNvPr id="5" name="Content Placeholder 21"/>
          <p:cNvPicPr>
            <a:picLocks noChangeAspect="1"/>
          </p:cNvPicPr>
          <p:nvPr/>
        </p:nvPicPr>
        <p:blipFill>
          <a:blip r:embed="rId3"/>
          <a:stretch>
            <a:fillRect/>
          </a:stretch>
        </p:blipFill>
        <p:spPr>
          <a:xfrm>
            <a:off x="629686" y="1331913"/>
            <a:ext cx="3506886" cy="1104020"/>
          </a:xfrm>
          <a:prstGeom prst="rect">
            <a:avLst/>
          </a:prstGeom>
        </p:spPr>
      </p:pic>
      <p:sp>
        <p:nvSpPr>
          <p:cNvPr id="9" name="Rectangle 8"/>
          <p:cNvSpPr/>
          <p:nvPr/>
        </p:nvSpPr>
        <p:spPr>
          <a:xfrm>
            <a:off x="4505080" y="924510"/>
            <a:ext cx="3672133" cy="3214021"/>
          </a:xfrm>
          <a:prstGeom prst="rect">
            <a:avLst/>
          </a:prstGeom>
        </p:spPr>
        <p:txBody>
          <a:bodyPr wrap="square">
            <a:spAutoFit/>
          </a:bodyPr>
          <a:lstStyle/>
          <a:p>
            <a:pPr marL="182880" indent="-182880">
              <a:buFont typeface="Arial" panose="020B0604020202020204" pitchFamily="34" charset="0"/>
              <a:buChar char="•"/>
            </a:pPr>
            <a:r>
              <a:rPr lang="en-US" b="1" dirty="0">
                <a:latin typeface="+mj-lt"/>
                <a:ea typeface="Calibri" panose="020F0502020204030204" pitchFamily="34" charset="0"/>
                <a:cs typeface="Times New Roman" panose="02020603050405020304" pitchFamily="18" charset="0"/>
              </a:rPr>
              <a:t>Deriving the Slope of the line of </a:t>
            </a:r>
            <a:r>
              <a:rPr lang="en-US" b="1" dirty="0" smtClean="0">
                <a:latin typeface="+mj-lt"/>
                <a:ea typeface="Calibri" panose="020F0502020204030204" pitchFamily="34" charset="0"/>
                <a:cs typeface="Times New Roman" panose="02020603050405020304" pitchFamily="18" charset="0"/>
              </a:rPr>
              <a:t>best fit</a:t>
            </a:r>
            <a:r>
              <a:rPr lang="en-US" b="1" dirty="0">
                <a:latin typeface="+mj-lt"/>
                <a:ea typeface="Calibri" panose="020F0502020204030204" pitchFamily="34" charset="0"/>
                <a:cs typeface="Times New Roman" panose="02020603050405020304" pitchFamily="18" charset="0"/>
              </a:rPr>
              <a:t>:</a:t>
            </a:r>
          </a:p>
          <a:p>
            <a:pPr marL="365760" lvl="1" indent="-182880">
              <a:lnSpc>
                <a:spcPct val="107000"/>
              </a:lnSpc>
              <a:buFont typeface="Arial" panose="020B0604020202020204" pitchFamily="34" charset="0"/>
              <a:buChar char="-"/>
            </a:pPr>
            <a:r>
              <a:rPr lang="en-US" b="1" dirty="0">
                <a:latin typeface="+mj-lt"/>
                <a:ea typeface="Calibri" panose="020F0502020204030204" pitchFamily="34" charset="0"/>
                <a:cs typeface="Times New Roman" panose="02020603050405020304" pitchFamily="18" charset="0"/>
              </a:rPr>
              <a:t>Numerator: </a:t>
            </a:r>
            <a:r>
              <a:rPr lang="en-US" dirty="0">
                <a:latin typeface="+mj-lt"/>
                <a:ea typeface="Calibri" panose="020F0502020204030204" pitchFamily="34" charset="0"/>
                <a:cs typeface="Times New Roman" panose="02020603050405020304" pitchFamily="18" charset="0"/>
              </a:rPr>
              <a:t>for each known data point, calculate the sum of the </a:t>
            </a:r>
            <a:r>
              <a:rPr lang="en-US" dirty="0" smtClean="0">
                <a:latin typeface="+mj-lt"/>
                <a:ea typeface="Calibri" panose="020F0502020204030204" pitchFamily="34" charset="0"/>
                <a:cs typeface="Times New Roman" panose="02020603050405020304" pitchFamily="18" charset="0"/>
              </a:rPr>
              <a:t>variances –where </a:t>
            </a:r>
            <a:r>
              <a:rPr lang="en-US" dirty="0">
                <a:latin typeface="+mj-lt"/>
                <a:ea typeface="Calibri" panose="020F0502020204030204" pitchFamily="34" charset="0"/>
                <a:cs typeface="Times New Roman" panose="02020603050405020304" pitchFamily="18" charset="0"/>
              </a:rPr>
              <a:t>point </a:t>
            </a:r>
            <a:r>
              <a:rPr lang="en-US" dirty="0">
                <a:solidFill>
                  <a:schemeClr val="tx1"/>
                </a:solidFill>
                <a:latin typeface="+mj-lt"/>
                <a:ea typeface="Calibri" panose="020F0502020204030204" pitchFamily="34" charset="0"/>
                <a:cs typeface="Times New Roman" panose="02020603050405020304" pitchFamily="18" charset="0"/>
              </a:rPr>
              <a:t>        </a:t>
            </a:r>
            <a:r>
              <a:rPr lang="en-US" dirty="0">
                <a:latin typeface="+mj-lt"/>
                <a:ea typeface="Calibri" panose="020F0502020204030204" pitchFamily="34" charset="0"/>
                <a:cs typeface="Times New Roman" panose="02020603050405020304" pitchFamily="18" charset="0"/>
              </a:rPr>
              <a:t>   is each known event, and </a:t>
            </a:r>
            <a:r>
              <a:rPr lang="en-US" dirty="0" smtClean="0">
                <a:latin typeface="+mj-lt"/>
                <a:ea typeface="Calibri" panose="020F0502020204030204" pitchFamily="34" charset="0"/>
                <a:cs typeface="Times New Roman" panose="02020603050405020304" pitchFamily="18" charset="0"/>
              </a:rPr>
              <a:t>     is </a:t>
            </a:r>
            <a:r>
              <a:rPr lang="en-US" dirty="0">
                <a:latin typeface="+mj-lt"/>
                <a:ea typeface="Calibri" panose="020F0502020204030204" pitchFamily="34" charset="0"/>
                <a:cs typeface="Times New Roman" panose="02020603050405020304" pitchFamily="18" charset="0"/>
              </a:rPr>
              <a:t>the calculated mean of the independent variable values, and the </a:t>
            </a:r>
            <a:r>
              <a:rPr lang="en-US" dirty="0" smtClean="0">
                <a:latin typeface="+mj-lt"/>
                <a:ea typeface="Calibri" panose="020F0502020204030204" pitchFamily="34" charset="0"/>
                <a:cs typeface="Times New Roman" panose="02020603050405020304" pitchFamily="18" charset="0"/>
              </a:rPr>
              <a:t>    </a:t>
            </a:r>
            <a:r>
              <a:rPr lang="en-US" dirty="0">
                <a:latin typeface="+mj-lt"/>
                <a:ea typeface="Calibri" panose="020F0502020204030204" pitchFamily="34" charset="0"/>
                <a:cs typeface="Times New Roman" panose="02020603050405020304" pitchFamily="18" charset="0"/>
              </a:rPr>
              <a:t>is the calculated mean of the dependent variable values. </a:t>
            </a:r>
          </a:p>
          <a:p>
            <a:pPr marL="365760" indent="-182880">
              <a:spcAft>
                <a:spcPts val="800"/>
              </a:spcAft>
              <a:buFont typeface="Arial" panose="020B0604020202020204" pitchFamily="34" charset="0"/>
              <a:buChar char="-"/>
            </a:pPr>
            <a:r>
              <a:rPr lang="en-US" b="1" dirty="0">
                <a:latin typeface="+mj-lt"/>
                <a:ea typeface="Calibri" panose="020F0502020204030204" pitchFamily="34" charset="0"/>
                <a:cs typeface="Times New Roman" panose="02020603050405020304" pitchFamily="18" charset="0"/>
              </a:rPr>
              <a:t>Denominator</a:t>
            </a:r>
            <a:r>
              <a:rPr lang="en-US" dirty="0">
                <a:latin typeface="+mj-lt"/>
                <a:ea typeface="Calibri" panose="020F0502020204030204" pitchFamily="34" charset="0"/>
                <a:cs typeface="Times New Roman" panose="02020603050405020304" pitchFamily="18" charset="0"/>
              </a:rPr>
              <a:t>: for each known independent variable value, calculate the sum of squares of </a:t>
            </a:r>
            <a:r>
              <a:rPr lang="en-US" dirty="0" smtClean="0">
                <a:latin typeface="+mj-lt"/>
                <a:ea typeface="Calibri" panose="020F0502020204030204" pitchFamily="34" charset="0"/>
                <a:cs typeface="Times New Roman" panose="02020603050405020304" pitchFamily="18" charset="0"/>
              </a:rPr>
              <a:t>variance – where        </a:t>
            </a:r>
            <a:r>
              <a:rPr lang="en-US" dirty="0">
                <a:latin typeface="+mj-lt"/>
                <a:ea typeface="Calibri" panose="020F0502020204030204" pitchFamily="34" charset="0"/>
                <a:cs typeface="Times New Roman" panose="02020603050405020304" pitchFamily="18" charset="0"/>
              </a:rPr>
              <a:t>is each known independent variable value and      </a:t>
            </a:r>
            <a:r>
              <a:rPr lang="en-US" b="1" dirty="0">
                <a:latin typeface="+mj-lt"/>
                <a:ea typeface="Calibri" panose="020F0502020204030204" pitchFamily="34" charset="0"/>
                <a:cs typeface="Times New Roman" panose="02020603050405020304" pitchFamily="18" charset="0"/>
              </a:rPr>
              <a:t> is the calculated mean</a:t>
            </a:r>
            <a:r>
              <a:rPr lang="en-US" b="1" dirty="0" smtClean="0">
                <a:latin typeface="+mj-lt"/>
                <a:ea typeface="Calibri" panose="020F0502020204030204" pitchFamily="34" charset="0"/>
                <a:cs typeface="Times New Roman" panose="02020603050405020304" pitchFamily="18" charset="0"/>
              </a:rPr>
              <a:t>.</a:t>
            </a:r>
            <a:endParaRPr lang="en-US" b="1" dirty="0">
              <a:latin typeface="+mj-lt"/>
              <a:ea typeface="Calibri" panose="020F0502020204030204" pitchFamily="34" charset="0"/>
              <a:cs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5938577" y="2285289"/>
            <a:ext cx="443783" cy="187754"/>
          </a:xfrm>
          <a:prstGeom prst="rect">
            <a:avLst/>
          </a:prstGeom>
        </p:spPr>
      </p:pic>
      <p:pic>
        <p:nvPicPr>
          <p:cNvPr id="12" name="Picture 11"/>
          <p:cNvPicPr>
            <a:picLocks noChangeAspect="1"/>
          </p:cNvPicPr>
          <p:nvPr/>
        </p:nvPicPr>
        <p:blipFill>
          <a:blip r:embed="rId5"/>
          <a:stretch>
            <a:fillRect/>
          </a:stretch>
        </p:blipFill>
        <p:spPr>
          <a:xfrm>
            <a:off x="5824759" y="2473043"/>
            <a:ext cx="227636" cy="202343"/>
          </a:xfrm>
          <a:prstGeom prst="rect">
            <a:avLst/>
          </a:prstGeom>
        </p:spPr>
      </p:pic>
      <p:pic>
        <p:nvPicPr>
          <p:cNvPr id="13" name="Picture 12"/>
          <p:cNvPicPr>
            <a:picLocks noChangeAspect="1"/>
          </p:cNvPicPr>
          <p:nvPr/>
        </p:nvPicPr>
        <p:blipFill>
          <a:blip r:embed="rId6"/>
          <a:stretch>
            <a:fillRect/>
          </a:stretch>
        </p:blipFill>
        <p:spPr>
          <a:xfrm>
            <a:off x="5236050" y="2965037"/>
            <a:ext cx="193948" cy="202764"/>
          </a:xfrm>
          <a:prstGeom prst="rect">
            <a:avLst/>
          </a:prstGeom>
        </p:spPr>
      </p:pic>
      <p:pic>
        <p:nvPicPr>
          <p:cNvPr id="14" name="Picture 13"/>
          <p:cNvPicPr>
            <a:picLocks noChangeAspect="1"/>
          </p:cNvPicPr>
          <p:nvPr/>
        </p:nvPicPr>
        <p:blipFill>
          <a:blip r:embed="rId7"/>
          <a:stretch>
            <a:fillRect/>
          </a:stretch>
        </p:blipFill>
        <p:spPr>
          <a:xfrm>
            <a:off x="7808338" y="3699189"/>
            <a:ext cx="244658" cy="145648"/>
          </a:xfrm>
          <a:prstGeom prst="rect">
            <a:avLst/>
          </a:prstGeom>
        </p:spPr>
      </p:pic>
      <p:pic>
        <p:nvPicPr>
          <p:cNvPr id="15" name="Picture 14"/>
          <p:cNvPicPr>
            <a:picLocks noChangeAspect="1"/>
          </p:cNvPicPr>
          <p:nvPr/>
        </p:nvPicPr>
        <p:blipFill>
          <a:blip r:embed="rId8"/>
          <a:stretch>
            <a:fillRect/>
          </a:stretch>
        </p:blipFill>
        <p:spPr>
          <a:xfrm>
            <a:off x="5758053" y="3863777"/>
            <a:ext cx="224122" cy="215502"/>
          </a:xfrm>
          <a:prstGeom prst="rect">
            <a:avLst/>
          </a:prstGeom>
        </p:spPr>
      </p:pic>
      <p:sp>
        <p:nvSpPr>
          <p:cNvPr id="2" name="Rectangle 1"/>
          <p:cNvSpPr/>
          <p:nvPr/>
        </p:nvSpPr>
        <p:spPr>
          <a:xfrm>
            <a:off x="4709529" y="4232611"/>
            <a:ext cx="4434471" cy="738664"/>
          </a:xfrm>
          <a:prstGeom prst="rect">
            <a:avLst/>
          </a:prstGeom>
        </p:spPr>
        <p:txBody>
          <a:bodyPr wrap="square">
            <a:spAutoFit/>
          </a:bodyPr>
          <a:lstStyle/>
          <a:p>
            <a:r>
              <a:rPr lang="en-US" dirty="0" smtClean="0"/>
              <a:t>Note: If you want to learn how to process this work in Tableau, refer to Tableau Help &gt; </a:t>
            </a:r>
            <a:r>
              <a:rPr lang="en-US" dirty="0" err="1" smtClean="0"/>
              <a:t>Anayze</a:t>
            </a:r>
            <a:r>
              <a:rPr lang="en-US" dirty="0" smtClean="0"/>
              <a:t> box &gt; Build-It-Yourself Exercises &gt; Build A Line Chart.</a:t>
            </a:r>
            <a:endParaRPr lang="en-US" dirty="0"/>
          </a:p>
        </p:txBody>
      </p:sp>
    </p:spTree>
    <p:extLst>
      <p:ext uri="{BB962C8B-B14F-4D97-AF65-F5344CB8AC3E}">
        <p14:creationId xmlns:p14="http://schemas.microsoft.com/office/powerpoint/2010/main" val="2349780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9" name="Rectangle 8"/>
          <p:cNvSpPr/>
          <p:nvPr/>
        </p:nvSpPr>
        <p:spPr>
          <a:xfrm>
            <a:off x="4505080" y="1331913"/>
            <a:ext cx="3672133" cy="1445267"/>
          </a:xfrm>
          <a:prstGeom prst="rect">
            <a:avLst/>
          </a:prstGeom>
        </p:spPr>
        <p:txBody>
          <a:bodyPr wrap="square">
            <a:spAutoFit/>
          </a:bodyPr>
          <a:lstStyle/>
          <a:p>
            <a:pPr marL="182880" indent="-182880">
              <a:buFont typeface="Arial" panose="020B0604020202020204" pitchFamily="34" charset="0"/>
              <a:buChar char="•"/>
            </a:pPr>
            <a:r>
              <a:rPr lang="en-US" b="1" dirty="0">
                <a:latin typeface="+mj-lt"/>
                <a:ea typeface="Calibri" panose="020F0502020204030204" pitchFamily="34" charset="0"/>
                <a:cs typeface="Times New Roman" panose="02020603050405020304" pitchFamily="18" charset="0"/>
              </a:rPr>
              <a:t>Deriving the Constant of the line of best fit:</a:t>
            </a:r>
          </a:p>
          <a:p>
            <a:pPr marL="365760" lvl="1" indent="-182880">
              <a:lnSpc>
                <a:spcPct val="107000"/>
              </a:lnSpc>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Where a is slope,    is the calculated mean of the dependent variable values, and    </a:t>
            </a:r>
            <a:r>
              <a:rPr lang="en-US" dirty="0" smtClean="0">
                <a:latin typeface="+mj-lt"/>
                <a:ea typeface="Calibri" panose="020F0502020204030204" pitchFamily="34" charset="0"/>
                <a:cs typeface="Times New Roman" panose="02020603050405020304" pitchFamily="18" charset="0"/>
              </a:rPr>
              <a:t>   is </a:t>
            </a:r>
            <a:r>
              <a:rPr lang="en-US" dirty="0">
                <a:latin typeface="+mj-lt"/>
                <a:ea typeface="Calibri" panose="020F0502020204030204" pitchFamily="34" charset="0"/>
                <a:cs typeface="Times New Roman" panose="02020603050405020304" pitchFamily="18" charset="0"/>
              </a:rPr>
              <a:t>the calculated mean of the independent variable values.</a:t>
            </a:r>
          </a:p>
        </p:txBody>
      </p:sp>
      <p:pic>
        <p:nvPicPr>
          <p:cNvPr id="12" name="Picture 11"/>
          <p:cNvPicPr>
            <a:picLocks noChangeAspect="1"/>
          </p:cNvPicPr>
          <p:nvPr/>
        </p:nvPicPr>
        <p:blipFill>
          <a:blip r:embed="rId3"/>
          <a:stretch>
            <a:fillRect/>
          </a:stretch>
        </p:blipFill>
        <p:spPr>
          <a:xfrm>
            <a:off x="5306939" y="2268932"/>
            <a:ext cx="227636" cy="202343"/>
          </a:xfrm>
          <a:prstGeom prst="rect">
            <a:avLst/>
          </a:prstGeom>
        </p:spPr>
      </p:pic>
      <p:pic>
        <p:nvPicPr>
          <p:cNvPr id="10" name="Content Placeholder 10"/>
          <p:cNvPicPr>
            <a:picLocks noChangeAspect="1"/>
          </p:cNvPicPr>
          <p:nvPr/>
        </p:nvPicPr>
        <p:blipFill>
          <a:blip r:embed="rId4"/>
          <a:stretch>
            <a:fillRect/>
          </a:stretch>
        </p:blipFill>
        <p:spPr>
          <a:xfrm>
            <a:off x="834071" y="1340878"/>
            <a:ext cx="3044483" cy="919089"/>
          </a:xfrm>
          <a:prstGeom prst="rect">
            <a:avLst/>
          </a:prstGeom>
        </p:spPr>
      </p:pic>
      <p:pic>
        <p:nvPicPr>
          <p:cNvPr id="16" name="Picture 15"/>
          <p:cNvPicPr>
            <a:picLocks noChangeAspect="1"/>
          </p:cNvPicPr>
          <p:nvPr/>
        </p:nvPicPr>
        <p:blipFill>
          <a:blip r:embed="rId5"/>
          <a:stretch>
            <a:fillRect/>
          </a:stretch>
        </p:blipFill>
        <p:spPr>
          <a:xfrm>
            <a:off x="6341146" y="1777002"/>
            <a:ext cx="161925" cy="276225"/>
          </a:xfrm>
          <a:prstGeom prst="rect">
            <a:avLst/>
          </a:prstGeom>
        </p:spPr>
      </p:pic>
    </p:spTree>
    <p:extLst>
      <p:ext uri="{BB962C8B-B14F-4D97-AF65-F5344CB8AC3E}">
        <p14:creationId xmlns:p14="http://schemas.microsoft.com/office/powerpoint/2010/main" val="2488062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50" y="1978074"/>
            <a:ext cx="5019504" cy="1846659"/>
          </a:xfrm>
          <a:prstGeom prst="rect">
            <a:avLst/>
          </a:prstGeom>
          <a:noFill/>
          <a:ln>
            <a:noFill/>
          </a:ln>
        </p:spPr>
        <p:txBody>
          <a:bodyPr wrap="square" lIns="0" tIns="0" rIns="0" bIns="0" anchor="t" anchorCtr="0">
            <a:spAutoFit/>
          </a:bodyPr>
          <a:lstStyle/>
          <a:p>
            <a:pPr lvl="0">
              <a:buClr>
                <a:srgbClr val="000000"/>
              </a:buClr>
              <a:buSzPct val="25000"/>
            </a:pPr>
            <a:r>
              <a:rPr lang="en-US" sz="4000" i="1" dirty="0">
                <a:solidFill>
                  <a:srgbClr val="FFFFFF"/>
                </a:solidFill>
                <a:latin typeface="Georgia"/>
                <a:ea typeface="Georgia"/>
                <a:cs typeface="Georgia"/>
                <a:sym typeface="Georgia"/>
              </a:rPr>
              <a:t>Phase 3:  Introduction to </a:t>
            </a:r>
            <a:br>
              <a:rPr lang="en-US" sz="4000" i="1" dirty="0">
                <a:solidFill>
                  <a:srgbClr val="FFFFFF"/>
                </a:solidFill>
                <a:latin typeface="Georgia"/>
                <a:ea typeface="Georgia"/>
                <a:cs typeface="Georgia"/>
                <a:sym typeface="Georgia"/>
              </a:rPr>
            </a:br>
            <a:r>
              <a:rPr lang="en-US" sz="4000" i="1" dirty="0">
                <a:solidFill>
                  <a:srgbClr val="FFFFFF"/>
                </a:solidFill>
                <a:latin typeface="Georgia"/>
                <a:ea typeface="Georgia"/>
                <a:cs typeface="Georgia"/>
                <a:sym typeface="Georgia"/>
              </a:rPr>
              <a:t>Statistical Analysis</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Tree>
    <p:extLst>
      <p:ext uri="{BB962C8B-B14F-4D97-AF65-F5344CB8AC3E}">
        <p14:creationId xmlns:p14="http://schemas.microsoft.com/office/powerpoint/2010/main" val="3613186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Statistical Analysis</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646331"/>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dirty="0"/>
              <a:t>Now that you can extract and format data and utilize visualization tools, the steps in this phase will demonstrate how to further use these tools to evaluate the relationships between two continuous variables. </a:t>
            </a:r>
          </a:p>
        </p:txBody>
      </p:sp>
    </p:spTree>
    <p:extLst>
      <p:ext uri="{BB962C8B-B14F-4D97-AF65-F5344CB8AC3E}">
        <p14:creationId xmlns:p14="http://schemas.microsoft.com/office/powerpoint/2010/main" val="8293621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Review of Pre-Work and Case Results</a:t>
            </a:r>
            <a:endParaRPr lang="en" sz="2400" b="0" i="1" u="none" strike="noStrike" cap="none" dirty="0">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3561563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000" i="1" dirty="0">
                <a:solidFill>
                  <a:srgbClr val="FFFFFF"/>
                </a:solidFill>
                <a:latin typeface="Georgia"/>
                <a:ea typeface="Georgia"/>
                <a:cs typeface="Georgia"/>
                <a:sym typeface="Georgia"/>
              </a:rPr>
              <a:t>Practice Ex. 1: Using SQL to calculate the Slope and the Constant for the line of best fit. </a:t>
            </a:r>
            <a:endParaRPr lang="en" sz="2000" b="0" i="1" u="none" strike="noStrike" cap="none" dirty="0">
              <a:solidFill>
                <a:srgbClr val="FFFFFF"/>
              </a:solidFill>
              <a:latin typeface="Georgia"/>
              <a:ea typeface="Georgia"/>
              <a:cs typeface="Georgia"/>
              <a:sym typeface="Georgia"/>
            </a:endParaRPr>
          </a:p>
        </p:txBody>
      </p:sp>
      <p:sp>
        <p:nvSpPr>
          <p:cNvPr id="3" name="Shape 397"/>
          <p:cNvSpPr txBox="1"/>
          <p:nvPr/>
        </p:nvSpPr>
        <p:spPr>
          <a:xfrm>
            <a:off x="822098" y="1296998"/>
            <a:ext cx="7328988" cy="1738938"/>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dirty="0"/>
              <a:t>In your class SQLite database, table ‘VendorInvoicesDec’, we would like to further evaluate the relationship between quantity billed, and the related freight costs.  We are hypothesizing that the larger the quantity billed, the higher the freight costs.  Using SQLite, calculate the Slope and Constant for the ‘best fit’ line equation for these two variables. </a:t>
            </a:r>
          </a:p>
          <a:p>
            <a:pPr marL="228600" lvl="0">
              <a:spcAft>
                <a:spcPts val="600"/>
              </a:spcAft>
              <a:buClr>
                <a:srgbClr val="000000"/>
              </a:buClr>
              <a:buSzPct val="100000"/>
            </a:pPr>
            <a:r>
              <a:rPr lang="en-US" dirty="0" smtClean="0"/>
              <a:t>Slope </a:t>
            </a:r>
            <a:r>
              <a:rPr lang="en-US" dirty="0"/>
              <a:t>= 0.04858</a:t>
            </a:r>
          </a:p>
          <a:p>
            <a:pPr marL="228600" lvl="0">
              <a:spcAft>
                <a:spcPts val="600"/>
              </a:spcAft>
              <a:buClr>
                <a:srgbClr val="000000"/>
              </a:buClr>
              <a:buSzPct val="100000"/>
            </a:pPr>
            <a:r>
              <a:rPr lang="en-US" dirty="0"/>
              <a:t>Constant = </a:t>
            </a:r>
            <a:r>
              <a:rPr lang="en-US" dirty="0" smtClean="0"/>
              <a:t>69.93</a:t>
            </a:r>
          </a:p>
          <a:p>
            <a:pPr marL="228600" lvl="0">
              <a:spcAft>
                <a:spcPts val="600"/>
              </a:spcAft>
              <a:buClr>
                <a:srgbClr val="000000"/>
              </a:buClr>
              <a:buSzPct val="100000"/>
            </a:pPr>
            <a:endParaRPr lang="en-US" dirty="0"/>
          </a:p>
        </p:txBody>
      </p:sp>
      <p:sp>
        <p:nvSpPr>
          <p:cNvPr id="2" name="Rectangle 1"/>
          <p:cNvSpPr/>
          <p:nvPr/>
        </p:nvSpPr>
        <p:spPr>
          <a:xfrm>
            <a:off x="653143" y="3023872"/>
            <a:ext cx="8294914" cy="523220"/>
          </a:xfrm>
          <a:prstGeom prst="rect">
            <a:avLst/>
          </a:prstGeom>
        </p:spPr>
        <p:txBody>
          <a:bodyPr wrap="square">
            <a:spAutoFit/>
          </a:bodyPr>
          <a:lstStyle/>
          <a:p>
            <a:r>
              <a:rPr lang="en-US" dirty="0"/>
              <a:t>Note: You can also create a Trend Line in Tableau. For guidance: Tableau Help &gt; </a:t>
            </a:r>
            <a:r>
              <a:rPr lang="en-US" dirty="0" smtClean="0"/>
              <a:t>Design </a:t>
            </a:r>
            <a:r>
              <a:rPr lang="en-US" dirty="0"/>
              <a:t>Views and Analyze Data &gt; Work with Time &gt; Trend Lines</a:t>
            </a:r>
          </a:p>
        </p:txBody>
      </p:sp>
    </p:spTree>
    <p:extLst>
      <p:ext uri="{BB962C8B-B14F-4D97-AF65-F5344CB8AC3E}">
        <p14:creationId xmlns:p14="http://schemas.microsoft.com/office/powerpoint/2010/main" val="30867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8" y="280075"/>
            <a:ext cx="7344265"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Using Regression in Tableau</a:t>
            </a:r>
            <a:endParaRPr lang="en" sz="2400" b="0" i="1" u="none" strike="noStrike" cap="none" dirty="0">
              <a:solidFill>
                <a:srgbClr val="FFFFFF"/>
              </a:solidFill>
              <a:latin typeface="Georgia"/>
              <a:ea typeface="Georgia"/>
              <a:cs typeface="Georgia"/>
              <a:sym typeface="Georgia"/>
            </a:endParaRPr>
          </a:p>
        </p:txBody>
      </p:sp>
      <p:sp>
        <p:nvSpPr>
          <p:cNvPr id="2" name="Rectangle 1"/>
          <p:cNvSpPr/>
          <p:nvPr/>
        </p:nvSpPr>
        <p:spPr>
          <a:xfrm>
            <a:off x="4505080" y="1331913"/>
            <a:ext cx="3672133" cy="3223959"/>
          </a:xfrm>
          <a:prstGeom prst="rect">
            <a:avLst/>
          </a:prstGeom>
        </p:spPr>
        <p:txBody>
          <a:bodyPr wrap="square">
            <a:spAutoFit/>
          </a:bodyPr>
          <a:lstStyle/>
          <a:p>
            <a:pPr marL="182880" indent="-182880">
              <a:spcAft>
                <a:spcPts val="3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Note from Tableau Help: </a:t>
            </a:r>
          </a:p>
          <a:p>
            <a:pPr marL="457200" indent="-228600">
              <a:spcAft>
                <a:spcPts val="3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"To add trend lines to a view, both axes must contain a field that can be interpreted as a number. </a:t>
            </a:r>
          </a:p>
          <a:p>
            <a:pPr marL="457200" indent="-228600">
              <a:spcAft>
                <a:spcPts val="3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For example, you cannot add a trend line to a view that has </a:t>
            </a:r>
            <a:r>
              <a:rPr lang="en-US" dirty="0" smtClean="0">
                <a:latin typeface="+mj-lt"/>
                <a:ea typeface="Calibri" panose="020F0502020204030204" pitchFamily="34" charset="0"/>
                <a:cs typeface="Times New Roman" panose="02020603050405020304" pitchFamily="18" charset="0"/>
              </a:rPr>
              <a:t>the Product</a:t>
            </a:r>
            <a:r>
              <a:rPr lang="en-US" dirty="0">
                <a:latin typeface="+mj-lt"/>
                <a:ea typeface="Calibri" panose="020F0502020204030204" pitchFamily="34" charset="0"/>
                <a:cs typeface="Times New Roman" panose="02020603050405020304" pitchFamily="18" charset="0"/>
              </a:rPr>
              <a:t> </a:t>
            </a:r>
            <a:r>
              <a:rPr lang="en-US" b="1" dirty="0">
                <a:latin typeface="+mj-lt"/>
                <a:ea typeface="Calibri" panose="020F0502020204030204" pitchFamily="34" charset="0"/>
                <a:cs typeface="Times New Roman" panose="02020603050405020304" pitchFamily="18" charset="0"/>
              </a:rPr>
              <a:t>Category </a:t>
            </a:r>
            <a:r>
              <a:rPr lang="en-US" dirty="0">
                <a:latin typeface="+mj-lt"/>
                <a:ea typeface="Calibri" panose="020F0502020204030204" pitchFamily="34" charset="0"/>
                <a:cs typeface="Times New Roman" panose="02020603050405020304" pitchFamily="18" charset="0"/>
              </a:rPr>
              <a:t>dimension, which contains strings, </a:t>
            </a:r>
            <a:r>
              <a:rPr lang="en-US" dirty="0" smtClean="0">
                <a:latin typeface="+mj-lt"/>
                <a:ea typeface="Calibri" panose="020F0502020204030204" pitchFamily="34" charset="0"/>
                <a:cs typeface="Times New Roman" panose="02020603050405020304" pitchFamily="18" charset="0"/>
              </a:rPr>
              <a:t>on the </a:t>
            </a:r>
            <a:r>
              <a:rPr lang="en-US" b="1" dirty="0" smtClean="0">
                <a:latin typeface="+mj-lt"/>
                <a:ea typeface="Calibri" panose="020F0502020204030204" pitchFamily="34" charset="0"/>
                <a:cs typeface="Times New Roman" panose="02020603050405020304" pitchFamily="18" charset="0"/>
              </a:rPr>
              <a:t>Columns </a:t>
            </a:r>
            <a:r>
              <a:rPr lang="en-US" dirty="0" smtClean="0">
                <a:latin typeface="+mj-lt"/>
                <a:ea typeface="Calibri" panose="020F0502020204030204" pitchFamily="34" charset="0"/>
                <a:cs typeface="Times New Roman" panose="02020603050405020304" pitchFamily="18" charset="0"/>
              </a:rPr>
              <a:t>shelf and the</a:t>
            </a:r>
            <a:r>
              <a:rPr lang="en-US" dirty="0">
                <a:latin typeface="+mj-lt"/>
                <a:ea typeface="Calibri" panose="020F0502020204030204" pitchFamily="34" charset="0"/>
                <a:cs typeface="Times New Roman" panose="02020603050405020304" pitchFamily="18" charset="0"/>
              </a:rPr>
              <a:t> </a:t>
            </a:r>
            <a:r>
              <a:rPr lang="en-US" b="1" dirty="0">
                <a:latin typeface="+mj-lt"/>
                <a:ea typeface="Calibri" panose="020F0502020204030204" pitchFamily="34" charset="0"/>
                <a:cs typeface="Times New Roman" panose="02020603050405020304" pitchFamily="18" charset="0"/>
              </a:rPr>
              <a:t>Profit</a:t>
            </a:r>
            <a:r>
              <a:rPr lang="en-US" dirty="0">
                <a:latin typeface="+mj-lt"/>
                <a:ea typeface="Calibri" panose="020F0502020204030204" pitchFamily="34" charset="0"/>
                <a:cs typeface="Times New Roman" panose="02020603050405020304" pitchFamily="18" charset="0"/>
              </a:rPr>
              <a:t> measure </a:t>
            </a:r>
            <a:r>
              <a:rPr lang="en-US" dirty="0" smtClean="0">
                <a:latin typeface="+mj-lt"/>
                <a:ea typeface="Calibri" panose="020F0502020204030204" pitchFamily="34" charset="0"/>
                <a:cs typeface="Times New Roman" panose="02020603050405020304" pitchFamily="18" charset="0"/>
              </a:rPr>
              <a:t>on the </a:t>
            </a:r>
            <a:r>
              <a:rPr lang="en-US" b="1" dirty="0" smtClean="0">
                <a:latin typeface="+mj-lt"/>
                <a:ea typeface="Calibri" panose="020F0502020204030204" pitchFamily="34" charset="0"/>
                <a:cs typeface="Times New Roman" panose="02020603050405020304" pitchFamily="18" charset="0"/>
              </a:rPr>
              <a:t>Rows</a:t>
            </a:r>
            <a:r>
              <a:rPr lang="en-US" dirty="0">
                <a:latin typeface="+mj-lt"/>
                <a:ea typeface="Calibri" panose="020F0502020204030204" pitchFamily="34" charset="0"/>
                <a:cs typeface="Times New Roman" panose="02020603050405020304" pitchFamily="18" charset="0"/>
              </a:rPr>
              <a:t> shelf. </a:t>
            </a:r>
          </a:p>
          <a:p>
            <a:pPr marL="457200" indent="-228600">
              <a:spcAft>
                <a:spcPts val="300"/>
              </a:spcAft>
              <a:buFont typeface="Arial" panose="020B0604020202020204" pitchFamily="34" charset="0"/>
              <a:buChar char="-"/>
            </a:pPr>
            <a:r>
              <a:rPr lang="en-US" dirty="0">
                <a:latin typeface="+mj-lt"/>
                <a:ea typeface="Calibri" panose="020F0502020204030204" pitchFamily="34" charset="0"/>
                <a:cs typeface="Times New Roman" panose="02020603050405020304" pitchFamily="18" charset="0"/>
              </a:rPr>
              <a:t>However, you can add a trend line to a view of sales over time because both sales and time can be interpreted as numeric values."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721" y="1787909"/>
            <a:ext cx="4256359" cy="2311965"/>
          </a:xfrm>
          <a:prstGeom prst="rect">
            <a:avLst/>
          </a:prstGeom>
        </p:spPr>
      </p:pic>
    </p:spTree>
    <p:extLst>
      <p:ext uri="{BB962C8B-B14F-4D97-AF65-F5344CB8AC3E}">
        <p14:creationId xmlns:p14="http://schemas.microsoft.com/office/powerpoint/2010/main" val="3318734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50" y="1978074"/>
            <a:ext cx="5019504" cy="615553"/>
          </a:xfrm>
          <a:prstGeom prst="rect">
            <a:avLst/>
          </a:prstGeom>
          <a:noFill/>
          <a:ln>
            <a:noFill/>
          </a:ln>
        </p:spPr>
        <p:txBody>
          <a:bodyPr wrap="square" lIns="0" tIns="0" rIns="0" bIns="0" anchor="t" anchorCtr="0">
            <a:spAutoFit/>
          </a:bodyPr>
          <a:lstStyle/>
          <a:p>
            <a:pPr lvl="0">
              <a:buClr>
                <a:srgbClr val="000000"/>
              </a:buClr>
              <a:buSzPct val="25000"/>
            </a:pPr>
            <a:r>
              <a:rPr lang="en-US" sz="4000" i="1" dirty="0">
                <a:solidFill>
                  <a:srgbClr val="FFFFFF"/>
                </a:solidFill>
                <a:latin typeface="Georgia"/>
                <a:ea typeface="Georgia"/>
                <a:cs typeface="Georgia"/>
                <a:sym typeface="Georgia"/>
              </a:rPr>
              <a:t>Case Studies</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Tree>
    <p:extLst>
      <p:ext uri="{BB962C8B-B14F-4D97-AF65-F5344CB8AC3E}">
        <p14:creationId xmlns:p14="http://schemas.microsoft.com/office/powerpoint/2010/main" val="759635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8" y="280075"/>
            <a:ext cx="7344265"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Instructions</a:t>
            </a:r>
            <a:br>
              <a:rPr lang="en-US" sz="2400" i="1" dirty="0">
                <a:solidFill>
                  <a:srgbClr val="FFFFFF"/>
                </a:solidFill>
                <a:latin typeface="Georgia"/>
                <a:ea typeface="Georgia"/>
                <a:cs typeface="Georgia"/>
                <a:sym typeface="Georgia"/>
              </a:rPr>
            </a:br>
            <a:endParaRPr lang="en" sz="2000" b="0" i="1" u="none" strike="noStrike" cap="none" dirty="0">
              <a:solidFill>
                <a:srgbClr val="FFFFFF"/>
              </a:solidFill>
              <a:latin typeface="Georgia"/>
              <a:ea typeface="Georgia"/>
              <a:cs typeface="Georgia"/>
              <a:sym typeface="Georgia"/>
            </a:endParaRPr>
          </a:p>
        </p:txBody>
      </p:sp>
      <p:sp>
        <p:nvSpPr>
          <p:cNvPr id="5" name="Rectangle 4"/>
          <p:cNvSpPr/>
          <p:nvPr/>
        </p:nvSpPr>
        <p:spPr>
          <a:xfrm>
            <a:off x="832947" y="1331913"/>
            <a:ext cx="7344265" cy="1831271"/>
          </a:xfrm>
          <a:prstGeom prst="rect">
            <a:avLst/>
          </a:prstGeom>
        </p:spPr>
        <p:txBody>
          <a:bodyPr wrap="square" lIns="0">
            <a:spAutoFit/>
          </a:bodyPr>
          <a:lstStyle/>
          <a:p>
            <a:pPr marL="228600" indent="-228600">
              <a:spcAft>
                <a:spcPts val="900"/>
              </a:spcAft>
              <a:buFont typeface="Arial" panose="020B0604020202020204" pitchFamily="34" charset="0"/>
              <a:buChar char="•"/>
            </a:pPr>
            <a:r>
              <a:rPr lang="en-US" dirty="0">
                <a:latin typeface="+mj-lt"/>
              </a:rPr>
              <a:t>Analyze one set of independent/dependent variables from each of the two case </a:t>
            </a:r>
            <a:r>
              <a:rPr lang="en-US" dirty="0" smtClean="0">
                <a:latin typeface="+mj-lt"/>
              </a:rPr>
              <a:t>studies on the next 2 slides </a:t>
            </a:r>
            <a:r>
              <a:rPr lang="en-US" dirty="0">
                <a:latin typeface="+mj-lt"/>
              </a:rPr>
              <a:t>and create a tableau worksheet that uses linear regression to provide some insight into the data.  </a:t>
            </a:r>
            <a:endParaRPr lang="en-US" dirty="0" smtClean="0">
              <a:latin typeface="+mj-lt"/>
            </a:endParaRPr>
          </a:p>
          <a:p>
            <a:pPr marL="228600" indent="-228600">
              <a:spcAft>
                <a:spcPts val="900"/>
              </a:spcAft>
              <a:buFont typeface="Arial" panose="020B0604020202020204" pitchFamily="34" charset="0"/>
              <a:buChar char="•"/>
            </a:pPr>
            <a:r>
              <a:rPr lang="en-US" dirty="0" smtClean="0"/>
              <a:t>When selecting your independent/dependent variables, determine your rationale to support the notion that the independent variable precedes or affects the dependent variable and not the other way around. </a:t>
            </a:r>
          </a:p>
          <a:p>
            <a:pPr marL="228600" indent="-228600">
              <a:spcAft>
                <a:spcPts val="900"/>
              </a:spcAft>
              <a:buFont typeface="Arial" panose="020B0604020202020204" pitchFamily="34" charset="0"/>
              <a:buChar char="•"/>
            </a:pPr>
            <a:r>
              <a:rPr lang="en-US" dirty="0" smtClean="0">
                <a:latin typeface="+mj-lt"/>
              </a:rPr>
              <a:t>Document your explanation you observe in these data trends.</a:t>
            </a:r>
            <a:endParaRPr lang="en-US" dirty="0">
              <a:latin typeface="+mj-lt"/>
            </a:endParaRPr>
          </a:p>
        </p:txBody>
      </p:sp>
    </p:spTree>
    <p:extLst>
      <p:ext uri="{BB962C8B-B14F-4D97-AF65-F5344CB8AC3E}">
        <p14:creationId xmlns:p14="http://schemas.microsoft.com/office/powerpoint/2010/main" val="1983998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8" y="280075"/>
            <a:ext cx="7344265"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a:t>
            </a:r>
            <a:r>
              <a:rPr lang="en-US" sz="2400" i="1" dirty="0" smtClean="0">
                <a:solidFill>
                  <a:srgbClr val="FFFFFF"/>
                </a:solidFill>
                <a:latin typeface="Georgia"/>
                <a:ea typeface="Georgia"/>
                <a:cs typeface="Georgia"/>
                <a:sym typeface="Georgia"/>
              </a:rPr>
              <a:t>1 (for reference from phase 2)</a:t>
            </a:r>
            <a:endParaRPr lang="en" sz="2000" b="0" i="1" u="none" strike="noStrike" cap="none" dirty="0">
              <a:solidFill>
                <a:srgbClr val="FFFFFF"/>
              </a:solidFill>
              <a:latin typeface="Georgia"/>
              <a:ea typeface="Georgia"/>
              <a:cs typeface="Georgia"/>
              <a:sym typeface="Georgia"/>
            </a:endParaRPr>
          </a:p>
        </p:txBody>
      </p:sp>
      <p:sp>
        <p:nvSpPr>
          <p:cNvPr id="5" name="Rectangle 4"/>
          <p:cNvSpPr/>
          <p:nvPr/>
        </p:nvSpPr>
        <p:spPr>
          <a:xfrm>
            <a:off x="832947" y="1331913"/>
            <a:ext cx="7344265" cy="1831271"/>
          </a:xfrm>
          <a:prstGeom prst="rect">
            <a:avLst/>
          </a:prstGeom>
        </p:spPr>
        <p:txBody>
          <a:bodyPr wrap="square" lIns="0">
            <a:spAutoFit/>
          </a:bodyPr>
          <a:lstStyle/>
          <a:p>
            <a:pPr marL="228600" indent="-228600">
              <a:spcAft>
                <a:spcPts val="900"/>
              </a:spcAft>
              <a:buFont typeface="Arial" panose="020B0604020202020204" pitchFamily="34" charset="0"/>
              <a:buChar char="•"/>
            </a:pPr>
            <a:r>
              <a:rPr lang="en-US" dirty="0">
                <a:latin typeface="+mj-lt"/>
              </a:rPr>
              <a:t>Executive leadership is looking for dashboard reporting that would be useful to help identify and monitor vendor activity in order to focus efforts strategically on key </a:t>
            </a:r>
            <a:r>
              <a:rPr lang="en-US" dirty="0" smtClean="0">
                <a:latin typeface="+mj-lt"/>
              </a:rPr>
              <a:t>supplier relationships</a:t>
            </a:r>
            <a:r>
              <a:rPr lang="en-US" dirty="0">
                <a:latin typeface="+mj-lt"/>
              </a:rPr>
              <a:t>.</a:t>
            </a:r>
          </a:p>
          <a:p>
            <a:pPr marL="228600" indent="-228600">
              <a:spcAft>
                <a:spcPts val="900"/>
              </a:spcAft>
              <a:buFont typeface="Arial" panose="020B0604020202020204" pitchFamily="34" charset="0"/>
              <a:buChar char="•"/>
            </a:pPr>
            <a:r>
              <a:rPr lang="en-US" dirty="0">
                <a:latin typeface="+mj-lt"/>
              </a:rPr>
              <a:t>Create (1) an aggregate table that includes all critical vendor billings and their associated purchasing activity</a:t>
            </a:r>
          </a:p>
          <a:p>
            <a:pPr marL="228600" indent="-228600">
              <a:spcAft>
                <a:spcPts val="900"/>
              </a:spcAft>
              <a:buFont typeface="Arial" panose="020B0604020202020204" pitchFamily="34" charset="0"/>
              <a:buChar char="•"/>
            </a:pPr>
            <a:r>
              <a:rPr lang="en-US" dirty="0">
                <a:latin typeface="+mj-lt"/>
              </a:rPr>
              <a:t>Create (2) separate tables to store key information, such as ‘top 10 vendors’ by quantity purchased. Name all tables you create ‘c1_Prep_[table_name]’</a:t>
            </a:r>
          </a:p>
        </p:txBody>
      </p:sp>
    </p:spTree>
    <p:extLst>
      <p:ext uri="{BB962C8B-B14F-4D97-AF65-F5344CB8AC3E}">
        <p14:creationId xmlns:p14="http://schemas.microsoft.com/office/powerpoint/2010/main" val="2441098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Shape 372"/>
          <p:cNvSpPr txBox="1"/>
          <p:nvPr/>
        </p:nvSpPr>
        <p:spPr>
          <a:xfrm>
            <a:off x="928450" y="1978074"/>
            <a:ext cx="5019504" cy="1231106"/>
          </a:xfrm>
          <a:prstGeom prst="rect">
            <a:avLst/>
          </a:prstGeom>
          <a:noFill/>
          <a:ln>
            <a:noFill/>
          </a:ln>
        </p:spPr>
        <p:txBody>
          <a:bodyPr wrap="square" lIns="0" tIns="0" rIns="0" bIns="0" anchor="t" anchorCtr="0">
            <a:spAutoFit/>
          </a:bodyPr>
          <a:lstStyle/>
          <a:p>
            <a:pPr lvl="0">
              <a:buClr>
                <a:srgbClr val="000000"/>
              </a:buClr>
              <a:buSzPct val="25000"/>
            </a:pPr>
            <a:r>
              <a:rPr lang="en-US" sz="4000" i="1" dirty="0">
                <a:solidFill>
                  <a:srgbClr val="FFFFFF"/>
                </a:solidFill>
                <a:latin typeface="Georgia"/>
                <a:ea typeface="Georgia"/>
                <a:cs typeface="Georgia"/>
                <a:sym typeface="Georgia"/>
              </a:rPr>
              <a:t>Introduction and Case Overview</a:t>
            </a:r>
            <a:endParaRPr lang="en" sz="4000" b="0" i="1" u="none" strike="noStrike" cap="none" dirty="0">
              <a:solidFill>
                <a:srgbClr val="FFFFFF"/>
              </a:solidFill>
              <a:latin typeface="Georgia"/>
              <a:ea typeface="Georgia"/>
              <a:cs typeface="Georgia"/>
              <a:sym typeface="Georgia"/>
            </a:endParaRPr>
          </a:p>
        </p:txBody>
      </p:sp>
      <p:pic>
        <p:nvPicPr>
          <p:cNvPr id="373" name="Shape 373"/>
          <p:cNvPicPr preferRelativeResize="0"/>
          <p:nvPr/>
        </p:nvPicPr>
        <p:blipFill rotWithShape="1">
          <a:blip r:embed="rId3">
            <a:alphaModFix amt="14000"/>
          </a:blip>
          <a:srcRect t="4259" b="4706"/>
          <a:stretch/>
        </p:blipFill>
        <p:spPr>
          <a:xfrm>
            <a:off x="3293021" y="0"/>
            <a:ext cx="4554022" cy="4748949"/>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8" y="280075"/>
            <a:ext cx="7344265"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a:t>
            </a:r>
            <a:r>
              <a:rPr lang="en-US" sz="2400" i="1" dirty="0" smtClean="0">
                <a:solidFill>
                  <a:srgbClr val="FFFFFF"/>
                </a:solidFill>
                <a:latin typeface="Georgia"/>
                <a:ea typeface="Georgia"/>
                <a:cs typeface="Georgia"/>
                <a:sym typeface="Georgia"/>
              </a:rPr>
              <a:t>2 (for reference from phase 2)</a:t>
            </a:r>
            <a:endParaRPr lang="en" sz="2000" b="0" i="1" u="none" strike="noStrike" cap="none" dirty="0">
              <a:solidFill>
                <a:srgbClr val="FFFFFF"/>
              </a:solidFill>
              <a:latin typeface="Georgia"/>
              <a:ea typeface="Georgia"/>
              <a:cs typeface="Georgia"/>
              <a:sym typeface="Georgia"/>
            </a:endParaRPr>
          </a:p>
        </p:txBody>
      </p:sp>
      <p:sp>
        <p:nvSpPr>
          <p:cNvPr id="5" name="Rectangle 4"/>
          <p:cNvSpPr/>
          <p:nvPr/>
        </p:nvSpPr>
        <p:spPr>
          <a:xfrm>
            <a:off x="743298" y="1331913"/>
            <a:ext cx="7344265" cy="1946687"/>
          </a:xfrm>
          <a:prstGeom prst="rect">
            <a:avLst/>
          </a:prstGeom>
        </p:spPr>
        <p:txBody>
          <a:bodyPr wrap="square">
            <a:spAutoFit/>
          </a:bodyPr>
          <a:lstStyle/>
          <a:p>
            <a:pPr marL="228600" indent="-228600">
              <a:spcAft>
                <a:spcPts val="900"/>
              </a:spcAft>
              <a:buFont typeface="Arial" panose="020B0604020202020204" pitchFamily="34" charset="0"/>
              <a:buChar char="•"/>
            </a:pPr>
            <a:r>
              <a:rPr lang="en-US" dirty="0">
                <a:latin typeface="+mj-lt"/>
              </a:rPr>
              <a:t>You notice that there is inventory that is purchased but sits on the shelf for a long period of time rather than being sold.  </a:t>
            </a:r>
          </a:p>
          <a:p>
            <a:pPr marL="228600" indent="-228600">
              <a:spcAft>
                <a:spcPts val="900"/>
              </a:spcAft>
              <a:buFont typeface="Arial" panose="020B0604020202020204" pitchFamily="34" charset="0"/>
              <a:buChar char="•"/>
            </a:pPr>
            <a:r>
              <a:rPr lang="en-US" dirty="0">
                <a:latin typeface="+mj-lt"/>
              </a:rPr>
              <a:t>As such, there is an opportunity to add value to the procurement process by identifying trends in the timing inventory purchased versus its corresponding sale.  </a:t>
            </a:r>
          </a:p>
          <a:p>
            <a:pPr marL="228600" indent="-228600">
              <a:spcAft>
                <a:spcPts val="900"/>
              </a:spcAft>
              <a:buFont typeface="Arial" panose="020B0604020202020204" pitchFamily="34" charset="0"/>
              <a:buChar char="•"/>
            </a:pPr>
            <a:r>
              <a:rPr lang="en-US" dirty="0">
                <a:latin typeface="+mj-lt"/>
              </a:rPr>
              <a:t>Consider key data points around purchase prices, seasonality, and vendor information in creating an aggregate table for future visual &amp; statistical analysis. </a:t>
            </a:r>
          </a:p>
          <a:p>
            <a:pPr marL="228600" indent="-228600">
              <a:spcAft>
                <a:spcPts val="900"/>
              </a:spcAft>
              <a:buFont typeface="Arial" panose="020B0604020202020204" pitchFamily="34" charset="0"/>
              <a:buChar char="•"/>
            </a:pPr>
            <a:r>
              <a:rPr lang="en-US" dirty="0">
                <a:latin typeface="+mj-lt"/>
              </a:rPr>
              <a:t>Name the table you create ‘</a:t>
            </a:r>
            <a:r>
              <a:rPr lang="en-US" b="1" dirty="0">
                <a:latin typeface="+mj-lt"/>
              </a:rPr>
              <a:t>c2</a:t>
            </a:r>
            <a:r>
              <a:rPr lang="en-US" dirty="0">
                <a:latin typeface="+mj-lt"/>
              </a:rPr>
              <a:t>_Prep_[table_name]’.</a:t>
            </a:r>
          </a:p>
        </p:txBody>
      </p:sp>
    </p:spTree>
    <p:extLst>
      <p:ext uri="{BB962C8B-B14F-4D97-AF65-F5344CB8AC3E}">
        <p14:creationId xmlns:p14="http://schemas.microsoft.com/office/powerpoint/2010/main" val="3708498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0301E"/>
        </a:solidFill>
        <a:effectLst/>
      </p:bgPr>
    </p:bg>
    <p:spTree>
      <p:nvGrpSpPr>
        <p:cNvPr id="1" name="Shape 670"/>
        <p:cNvGrpSpPr/>
        <p:nvPr/>
      </p:nvGrpSpPr>
      <p:grpSpPr>
        <a:xfrm>
          <a:off x="0" y="0"/>
          <a:ext cx="0" cy="0"/>
          <a:chOff x="0" y="0"/>
          <a:chExt cx="0" cy="0"/>
        </a:xfrm>
      </p:grpSpPr>
      <p:sp>
        <p:nvSpPr>
          <p:cNvPr id="671" name="Shape 671"/>
          <p:cNvSpPr txBox="1"/>
          <p:nvPr/>
        </p:nvSpPr>
        <p:spPr>
          <a:xfrm>
            <a:off x="833950" y="1721751"/>
            <a:ext cx="7557600" cy="810900"/>
          </a:xfrm>
          <a:prstGeom prst="rect">
            <a:avLst/>
          </a:prstGeom>
          <a:noFill/>
          <a:ln>
            <a:noFill/>
          </a:ln>
        </p:spPr>
        <p:txBody>
          <a:bodyPr wrap="square" lIns="0" tIns="0" rIns="0" bIns="0" anchor="t" anchorCtr="0">
            <a:noAutofit/>
          </a:bodyPr>
          <a:lstStyle/>
          <a:p>
            <a:pPr marL="0" marR="0" lvl="0" indent="0" algn="l" rtl="0">
              <a:lnSpc>
                <a:spcPct val="80000"/>
              </a:lnSpc>
              <a:spcBef>
                <a:spcPts val="0"/>
              </a:spcBef>
              <a:spcAft>
                <a:spcPts val="0"/>
              </a:spcAft>
              <a:buClr>
                <a:srgbClr val="000000"/>
              </a:buClr>
              <a:buSzPct val="25000"/>
              <a:buFont typeface="Arial"/>
              <a:buNone/>
            </a:pPr>
            <a:r>
              <a:rPr lang="en" sz="4500" b="0" i="1" u="none" strike="noStrike" cap="none">
                <a:solidFill>
                  <a:srgbClr val="FFFFFF"/>
                </a:solidFill>
                <a:latin typeface="Georgia"/>
                <a:ea typeface="Georgia"/>
                <a:cs typeface="Georgia"/>
                <a:sym typeface="Georgia"/>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Objectives</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2300630"/>
          </a:xfrm>
          <a:prstGeom prst="rect">
            <a:avLst/>
          </a:prstGeom>
          <a:noFill/>
          <a:ln>
            <a:noFill/>
          </a:ln>
        </p:spPr>
        <p:txBody>
          <a:bodyPr wrap="square" lIns="0" tIns="0" rIns="0" bIns="0" anchor="t" anchorCtr="0">
            <a:spAutoFit/>
          </a:bodyPr>
          <a:lstStyle/>
          <a:p>
            <a:pPr marL="228600" lvl="0" indent="-228600">
              <a:spcAft>
                <a:spcPts val="900"/>
              </a:spcAft>
              <a:buClr>
                <a:srgbClr val="000000"/>
              </a:buClr>
              <a:buSzPct val="100000"/>
              <a:buFont typeface="Arial" panose="020B0604020202020204" pitchFamily="34" charset="0"/>
              <a:buChar char="•"/>
            </a:pPr>
            <a:r>
              <a:rPr lang="en-US" dirty="0"/>
              <a:t>This case study is designed to enhance your understanding and knowledge of data analytics, including leveraging analytics to make business decisions. </a:t>
            </a:r>
          </a:p>
          <a:p>
            <a:pPr marL="228600" lvl="0" indent="-228600">
              <a:spcAft>
                <a:spcPts val="900"/>
              </a:spcAft>
              <a:buClr>
                <a:srgbClr val="000000"/>
              </a:buClr>
              <a:buSzPct val="100000"/>
              <a:buFont typeface="Arial" panose="020B0604020202020204" pitchFamily="34" charset="0"/>
              <a:buChar char="•"/>
            </a:pPr>
            <a:r>
              <a:rPr lang="en-US" dirty="0"/>
              <a:t>By completing this case, you will obtain the following:</a:t>
            </a:r>
          </a:p>
          <a:p>
            <a:pPr marL="457200" lvl="0" indent="-228600">
              <a:spcAft>
                <a:spcPts val="900"/>
              </a:spcAft>
              <a:buClr>
                <a:srgbClr val="000000"/>
              </a:buClr>
              <a:buSzPct val="100000"/>
              <a:buFont typeface="Arial" panose="020B0604020202020204" pitchFamily="34" charset="0"/>
              <a:buChar char="-"/>
            </a:pPr>
            <a:r>
              <a:rPr lang="en-US" dirty="0"/>
              <a:t>An understanding of what data analytics and visualization are</a:t>
            </a:r>
          </a:p>
          <a:p>
            <a:pPr marL="457200" lvl="0" indent="-228600">
              <a:spcAft>
                <a:spcPts val="900"/>
              </a:spcAft>
              <a:buClr>
                <a:srgbClr val="000000"/>
              </a:buClr>
              <a:buSzPct val="100000"/>
              <a:buFont typeface="Arial" panose="020B0604020202020204" pitchFamily="34" charset="0"/>
              <a:buChar char="-"/>
            </a:pPr>
            <a:r>
              <a:rPr lang="en-US" dirty="0"/>
              <a:t>The ability to utilize analytic tools </a:t>
            </a:r>
          </a:p>
          <a:p>
            <a:pPr marL="457200" lvl="0" indent="-228600">
              <a:spcAft>
                <a:spcPts val="900"/>
              </a:spcAft>
              <a:buClr>
                <a:srgbClr val="000000"/>
              </a:buClr>
              <a:buSzPct val="100000"/>
              <a:buFont typeface="Arial" panose="020B0604020202020204" pitchFamily="34" charset="0"/>
              <a:buChar char="-"/>
            </a:pPr>
            <a:r>
              <a:rPr lang="en-US" dirty="0"/>
              <a:t>Comfort in leveraging data in making decisions </a:t>
            </a:r>
          </a:p>
          <a:p>
            <a:pPr marL="457200" lvl="0" indent="-228600">
              <a:spcAft>
                <a:spcPts val="900"/>
              </a:spcAft>
              <a:buClr>
                <a:srgbClr val="000000"/>
              </a:buClr>
              <a:buSzPct val="100000"/>
              <a:buFont typeface="Arial" panose="020B0604020202020204" pitchFamily="34" charset="0"/>
              <a:buChar char="-"/>
            </a:pPr>
            <a:r>
              <a:rPr lang="en-US" dirty="0"/>
              <a:t>Skills to select data components for analysis and illustrate results to highlight data tracking and identify conditions for exception analysis or business advisory strategy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Format</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127799"/>
            <a:ext cx="7328988" cy="3680495"/>
          </a:xfrm>
          <a:prstGeom prst="rect">
            <a:avLst/>
          </a:prstGeom>
          <a:noFill/>
          <a:ln>
            <a:noFill/>
          </a:ln>
        </p:spPr>
        <p:txBody>
          <a:bodyPr wrap="square" lIns="0" tIns="0" rIns="0" bIns="0" anchor="t" anchorCtr="0">
            <a:spAutoFit/>
          </a:bodyPr>
          <a:lstStyle/>
          <a:p>
            <a:pPr marL="228600" lvl="0" indent="-228600">
              <a:spcAft>
                <a:spcPts val="500"/>
              </a:spcAft>
              <a:buClr>
                <a:srgbClr val="000000"/>
              </a:buClr>
              <a:buSzPct val="100000"/>
              <a:buFont typeface="Arial" panose="020B0604020202020204" pitchFamily="34" charset="0"/>
              <a:buChar char="•"/>
            </a:pPr>
            <a:r>
              <a:rPr lang="en-US" dirty="0"/>
              <a:t>You should plan to work in teams of 4 to 5 students to complete the case. This will give you the opportunity to share the learning, knowledge, and experience.</a:t>
            </a:r>
          </a:p>
          <a:p>
            <a:pPr marL="228600" lvl="0" indent="-228600">
              <a:spcAft>
                <a:spcPts val="500"/>
              </a:spcAft>
              <a:buClr>
                <a:srgbClr val="000000"/>
              </a:buClr>
              <a:buSzPct val="100000"/>
              <a:buFont typeface="Arial" panose="020B0604020202020204" pitchFamily="34" charset="0"/>
              <a:buChar char="•"/>
            </a:pPr>
            <a:r>
              <a:rPr lang="en-US" dirty="0"/>
              <a:t>This case will be delivered in three phases.  Each phase includes an instructional component to learn how to manage the data within the tool and case study exercises utilizing the skills.  </a:t>
            </a:r>
          </a:p>
          <a:p>
            <a:pPr marL="457200" lvl="0" indent="-228600">
              <a:spcAft>
                <a:spcPts val="500"/>
              </a:spcAft>
              <a:buClr>
                <a:srgbClr val="000000"/>
              </a:buClr>
              <a:buSzPct val="100000"/>
              <a:buFont typeface="Arial" panose="020B0604020202020204" pitchFamily="34" charset="0"/>
              <a:buChar char="-"/>
            </a:pPr>
            <a:r>
              <a:rPr lang="en-US" dirty="0" smtClean="0"/>
              <a:t>Phase </a:t>
            </a:r>
            <a:r>
              <a:rPr lang="en-US" dirty="0"/>
              <a:t>1:   Introduction to Data Preparation</a:t>
            </a:r>
          </a:p>
          <a:p>
            <a:pPr marL="685800" lvl="0" indent="-228600">
              <a:spcAft>
                <a:spcPts val="500"/>
              </a:spcAft>
              <a:buClr>
                <a:srgbClr val="000000"/>
              </a:buClr>
              <a:buSzPct val="100000"/>
              <a:buFont typeface="Arial" panose="020B0604020202020204" pitchFamily="34" charset="0"/>
              <a:buChar char="◦"/>
            </a:pPr>
            <a:r>
              <a:rPr lang="en-US" dirty="0"/>
              <a:t>Load data exported from company into SQLite to put it into a format for analysis and create tables which can be used by other analysis tools. </a:t>
            </a:r>
          </a:p>
          <a:p>
            <a:pPr marL="457200" lvl="0" indent="-228600">
              <a:spcAft>
                <a:spcPts val="500"/>
              </a:spcAft>
              <a:buClr>
                <a:srgbClr val="000000"/>
              </a:buClr>
              <a:buSzPct val="100000"/>
              <a:buFont typeface="Arial" panose="020B0604020202020204" pitchFamily="34" charset="0"/>
              <a:buChar char="-"/>
            </a:pPr>
            <a:r>
              <a:rPr lang="en-US" dirty="0"/>
              <a:t>Phase 2:  Introduction to Data Discovery and Visualization</a:t>
            </a:r>
          </a:p>
          <a:p>
            <a:pPr marL="685800" indent="-228600">
              <a:spcAft>
                <a:spcPts val="500"/>
              </a:spcAft>
              <a:buClr>
                <a:srgbClr val="000000"/>
              </a:buClr>
              <a:buSzPct val="100000"/>
              <a:buFont typeface="Arial" panose="020B0604020202020204" pitchFamily="34" charset="0"/>
              <a:buChar char="◦"/>
            </a:pPr>
            <a:r>
              <a:rPr lang="en-US" dirty="0"/>
              <a:t>Using tables created in Phase 1, load data into Tableau to perform analysis then create and interpret visualizations.</a:t>
            </a:r>
          </a:p>
          <a:p>
            <a:pPr marL="457200" lvl="0" indent="-228600">
              <a:spcAft>
                <a:spcPts val="500"/>
              </a:spcAft>
              <a:buClr>
                <a:srgbClr val="000000"/>
              </a:buClr>
              <a:buSzPct val="100000"/>
              <a:buFont typeface="Arial" panose="020B0604020202020204" pitchFamily="34" charset="0"/>
              <a:buChar char="-"/>
            </a:pPr>
            <a:r>
              <a:rPr lang="en-US" dirty="0"/>
              <a:t>Phase 3:  Introduction to Statistical Analysis</a:t>
            </a:r>
          </a:p>
          <a:p>
            <a:pPr marL="685800" indent="-228600">
              <a:spcAft>
                <a:spcPts val="500"/>
              </a:spcAft>
              <a:buClr>
                <a:srgbClr val="000000"/>
              </a:buClr>
              <a:buSzPct val="100000"/>
              <a:buFont typeface="Arial" panose="020B0604020202020204" pitchFamily="34" charset="0"/>
              <a:buChar char="◦"/>
            </a:pPr>
            <a:r>
              <a:rPr lang="en-US" dirty="0"/>
              <a:t>Analyze one set of independent/dependent variables from each of the two case studies and create a tableau worksheet that uses linear regression to provide some insight into the data. </a:t>
            </a:r>
          </a:p>
        </p:txBody>
      </p:sp>
      <p:sp>
        <p:nvSpPr>
          <p:cNvPr id="2" name="Rectangle 1"/>
          <p:cNvSpPr/>
          <p:nvPr/>
        </p:nvSpPr>
        <p:spPr>
          <a:xfrm>
            <a:off x="832949" y="3890436"/>
            <a:ext cx="7344264" cy="91036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404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Materials</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215444"/>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dirty="0"/>
              <a:t>All the materials required to complete the case can be found at </a:t>
            </a:r>
            <a:r>
              <a:rPr lang="en-US" b="1" dirty="0"/>
              <a:t>((LOCATION)). </a:t>
            </a:r>
            <a:endParaRPr lang="en-US" dirty="0"/>
          </a:p>
        </p:txBody>
      </p:sp>
    </p:spTree>
    <p:extLst>
      <p:ext uri="{BB962C8B-B14F-4D97-AF65-F5344CB8AC3E}">
        <p14:creationId xmlns:p14="http://schemas.microsoft.com/office/powerpoint/2010/main" val="837624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Case Background</a:t>
            </a:r>
            <a:endParaRPr lang="en" sz="2400" b="0" i="1" u="none" strike="noStrike" cap="none" dirty="0">
              <a:solidFill>
                <a:srgbClr val="FFFFFF"/>
              </a:solidFill>
              <a:latin typeface="Georgia"/>
              <a:ea typeface="Georgia"/>
              <a:cs typeface="Georgia"/>
              <a:sym typeface="Georgia"/>
            </a:endParaRPr>
          </a:p>
        </p:txBody>
      </p:sp>
      <p:sp>
        <p:nvSpPr>
          <p:cNvPr id="6" name="Shape 397"/>
          <p:cNvSpPr txBox="1"/>
          <p:nvPr/>
        </p:nvSpPr>
        <p:spPr>
          <a:xfrm>
            <a:off x="822098" y="1296998"/>
            <a:ext cx="7328988" cy="1192634"/>
          </a:xfrm>
          <a:prstGeom prst="rect">
            <a:avLst/>
          </a:prstGeom>
          <a:noFill/>
          <a:ln>
            <a:noFill/>
          </a:ln>
        </p:spPr>
        <p:txBody>
          <a:bodyPr wrap="square" lIns="0" tIns="0" rIns="0" bIns="0" anchor="t" anchorCtr="0">
            <a:spAutoFit/>
          </a:bodyPr>
          <a:lstStyle/>
          <a:p>
            <a:pPr marL="228600" lvl="0" indent="-228600">
              <a:spcAft>
                <a:spcPts val="900"/>
              </a:spcAft>
              <a:buClr>
                <a:srgbClr val="000000"/>
              </a:buClr>
              <a:buSzPct val="100000"/>
              <a:buFont typeface="Arial" panose="020B0604020202020204" pitchFamily="34" charset="0"/>
              <a:buChar char="•"/>
            </a:pPr>
            <a:r>
              <a:rPr lang="en-US" dirty="0" err="1" smtClean="0"/>
              <a:t>Bibitor</a:t>
            </a:r>
            <a:r>
              <a:rPr lang="en-US" dirty="0" smtClean="0"/>
              <a:t>, </a:t>
            </a:r>
            <a:r>
              <a:rPr lang="en-US" dirty="0"/>
              <a:t>LLC* is a liquor store chain in the fictional state of Lincoln. It is a major retailer with approximately 80 locations and total sales in excess of $450 million.</a:t>
            </a:r>
          </a:p>
          <a:p>
            <a:pPr marL="228600" lvl="0" indent="-228600">
              <a:spcAft>
                <a:spcPts val="900"/>
              </a:spcAft>
              <a:buClr>
                <a:srgbClr val="000000"/>
              </a:buClr>
              <a:buSzPct val="100000"/>
              <a:buFont typeface="Arial" panose="020B0604020202020204" pitchFamily="34" charset="0"/>
              <a:buChar char="•"/>
            </a:pPr>
            <a:r>
              <a:rPr lang="en-US" dirty="0" err="1" smtClean="0"/>
              <a:t>Bibitor</a:t>
            </a:r>
            <a:r>
              <a:rPr lang="en-US" dirty="0" smtClean="0"/>
              <a:t> </a:t>
            </a:r>
            <a:r>
              <a:rPr lang="en-US" dirty="0"/>
              <a:t>has asked the team to complete due diligence on their wine and spirits business looking at data for their beginning and ending inventory, purchases and sales for a </a:t>
            </a:r>
            <a:r>
              <a:rPr lang="en-US" dirty="0" smtClean="0"/>
              <a:t/>
            </a:r>
            <a:br>
              <a:rPr lang="en-US" dirty="0" smtClean="0"/>
            </a:br>
            <a:r>
              <a:rPr lang="en-US" dirty="0" smtClean="0"/>
              <a:t>12 </a:t>
            </a:r>
            <a:r>
              <a:rPr lang="en-US" dirty="0"/>
              <a:t>month period.</a:t>
            </a:r>
          </a:p>
        </p:txBody>
      </p:sp>
      <p:sp>
        <p:nvSpPr>
          <p:cNvPr id="7" name="Shape 397"/>
          <p:cNvSpPr txBox="1"/>
          <p:nvPr/>
        </p:nvSpPr>
        <p:spPr>
          <a:xfrm>
            <a:off x="829719" y="3060978"/>
            <a:ext cx="7347494" cy="1415772"/>
          </a:xfrm>
          <a:prstGeom prst="rect">
            <a:avLst/>
          </a:prstGeom>
          <a:solidFill>
            <a:srgbClr val="968C6D"/>
          </a:solidFill>
          <a:ln>
            <a:noFill/>
          </a:ln>
        </p:spPr>
        <p:txBody>
          <a:bodyPr wrap="square" lIns="91440" tIns="91440" rIns="91440" bIns="91440" anchor="t" anchorCtr="0">
            <a:spAutoFit/>
          </a:bodyPr>
          <a:lstStyle/>
          <a:p>
            <a:pPr lvl="0">
              <a:spcAft>
                <a:spcPts val="600"/>
              </a:spcAft>
              <a:buClr>
                <a:srgbClr val="000000"/>
              </a:buClr>
              <a:buSzPct val="100000"/>
            </a:pPr>
            <a:r>
              <a:rPr lang="en-US" sz="1000" dirty="0" smtClean="0">
                <a:solidFill>
                  <a:schemeClr val="bg1"/>
                </a:solidFill>
              </a:rPr>
              <a:t>*</a:t>
            </a:r>
            <a:r>
              <a:rPr lang="en-US" sz="1000" dirty="0" err="1" smtClean="0">
                <a:solidFill>
                  <a:schemeClr val="bg1"/>
                </a:solidFill>
              </a:rPr>
              <a:t>Bibitor</a:t>
            </a:r>
            <a:r>
              <a:rPr lang="en-US" sz="1000" dirty="0" smtClean="0">
                <a:solidFill>
                  <a:schemeClr val="bg1"/>
                </a:solidFill>
              </a:rPr>
              <a:t>, </a:t>
            </a:r>
            <a:r>
              <a:rPr lang="en-US" sz="1000" dirty="0">
                <a:solidFill>
                  <a:schemeClr val="bg1"/>
                </a:solidFill>
              </a:rPr>
              <a:t>LLC is a fictitious company </a:t>
            </a:r>
            <a:r>
              <a:rPr lang="en-US" sz="1000" dirty="0" smtClean="0">
                <a:solidFill>
                  <a:schemeClr val="bg1"/>
                </a:solidFill>
              </a:rPr>
              <a:t>based on data created </a:t>
            </a:r>
            <a:r>
              <a:rPr lang="en-US" sz="1000" dirty="0">
                <a:solidFill>
                  <a:schemeClr val="bg1"/>
                </a:solidFill>
              </a:rPr>
              <a:t>by the HUB of Analytics Education @ www.hubae.org.  The HUB of Analytics Education materials are owned by Northeastern University.  PricewaterhouseCoopers LLP is not responsible for any errors or omissions in, or for the results obtained from the use of, the HUB of Analytics Education. The HUB of Analytics Education materials are provided "as is", with no guarantee of completeness, accuracy, timeliness or of the results obtained from the use of this information, and without warranty of any kind. In no event will PricewaterhouseCoopers LLP, or its partners, principals, employees, or agents, be liable to you or anyone else for any decision made or action taken in reliance on the information in the HUB of Analytics Education materials or for any consequential, special or similar damages, even if advised of the possibility of such damages.</a:t>
            </a:r>
          </a:p>
        </p:txBody>
      </p:sp>
    </p:spTree>
    <p:extLst>
      <p:ext uri="{BB962C8B-B14F-4D97-AF65-F5344CB8AC3E}">
        <p14:creationId xmlns:p14="http://schemas.microsoft.com/office/powerpoint/2010/main" val="926033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Getting Started – Phase </a:t>
            </a:r>
            <a:r>
              <a:rPr lang="en-US" sz="2400" i="1" dirty="0" smtClean="0">
                <a:solidFill>
                  <a:srgbClr val="FFFFFF"/>
                </a:solidFill>
                <a:latin typeface="Georgia"/>
                <a:ea typeface="Georgia"/>
                <a:cs typeface="Georgia"/>
                <a:sym typeface="Georgia"/>
              </a:rPr>
              <a:t>3 </a:t>
            </a:r>
            <a:r>
              <a:rPr lang="en-US" sz="2400" i="1" dirty="0">
                <a:solidFill>
                  <a:srgbClr val="FFFFFF"/>
                </a:solidFill>
                <a:latin typeface="Georgia"/>
                <a:ea typeface="Georgia"/>
                <a:cs typeface="Georgia"/>
                <a:sym typeface="Georgia"/>
              </a:rPr>
              <a:t>Pre-work</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1661993"/>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b="1" dirty="0"/>
              <a:t>Review background information on Linear Regression:</a:t>
            </a:r>
          </a:p>
          <a:p>
            <a:pPr marL="457200" lvl="0" indent="-228600">
              <a:spcAft>
                <a:spcPts val="600"/>
              </a:spcAft>
              <a:buClr>
                <a:srgbClr val="000000"/>
              </a:buClr>
              <a:buSzPct val="100000"/>
              <a:buFont typeface="Arial" panose="020B0604020202020204" pitchFamily="34" charset="0"/>
              <a:buChar char="-"/>
            </a:pPr>
            <a:r>
              <a:rPr lang="en-US" i="1" u="sng" dirty="0" smtClean="0">
                <a:hlinkClick r:id="rId3"/>
              </a:rPr>
              <a:t>https</a:t>
            </a:r>
            <a:r>
              <a:rPr lang="en-US" i="1" u="sng" dirty="0">
                <a:hlinkClick r:id="rId3"/>
              </a:rPr>
              <a:t>://www.hackerearth.com/practice/machine-learning/machine-learning-algorithms/beginners-guide-regression-analysis-plot-interpretations/tutorial/</a:t>
            </a:r>
            <a:endParaRPr lang="en-US" dirty="0"/>
          </a:p>
          <a:p>
            <a:pPr marL="228600" indent="-228600">
              <a:buFont typeface="Arial" panose="020B0604020202020204" pitchFamily="34" charset="0"/>
              <a:buChar char="•"/>
            </a:pPr>
            <a:r>
              <a:rPr lang="en-US" dirty="0" smtClean="0"/>
              <a:t>Review </a:t>
            </a:r>
            <a:r>
              <a:rPr lang="en-US" dirty="0"/>
              <a:t>Basic Concepts </a:t>
            </a:r>
            <a:endParaRPr lang="en-US" dirty="0" smtClean="0"/>
          </a:p>
          <a:p>
            <a:pPr marL="457200" indent="-228600">
              <a:buFont typeface="Arial" panose="020B0604020202020204" pitchFamily="34" charset="0"/>
              <a:buChar char="-"/>
            </a:pPr>
            <a:r>
              <a:rPr lang="en-US" b="1" dirty="0"/>
              <a:t>Single-variable Linear Regression (Definition):</a:t>
            </a:r>
            <a:r>
              <a:rPr lang="en-US" dirty="0"/>
              <a:t> a statistical method that allows for the evaluation of the relationship between two continuous variables, one predictor (input) variable –‘x’, and one response (output) variable—‘y</a:t>
            </a:r>
            <a:r>
              <a:rPr lang="en-US" dirty="0" smtClean="0"/>
              <a:t>’. </a:t>
            </a:r>
            <a:endParaRPr lang="en-US" dirty="0"/>
          </a:p>
        </p:txBody>
      </p:sp>
    </p:spTree>
    <p:extLst>
      <p:ext uri="{BB962C8B-B14F-4D97-AF65-F5344CB8AC3E}">
        <p14:creationId xmlns:p14="http://schemas.microsoft.com/office/powerpoint/2010/main" val="794608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sp>
        <p:nvSpPr>
          <p:cNvPr id="397" name="Shape 397"/>
          <p:cNvSpPr txBox="1"/>
          <p:nvPr/>
        </p:nvSpPr>
        <p:spPr>
          <a:xfrm>
            <a:off x="822098" y="1296998"/>
            <a:ext cx="7328988" cy="2169825"/>
          </a:xfrm>
          <a:prstGeom prst="rect">
            <a:avLst/>
          </a:prstGeom>
          <a:noFill/>
          <a:ln>
            <a:noFill/>
          </a:ln>
        </p:spPr>
        <p:txBody>
          <a:bodyPr wrap="square" lIns="0" tIns="0" rIns="0" bIns="0" anchor="t" anchorCtr="0">
            <a:spAutoFit/>
          </a:bodyPr>
          <a:lstStyle/>
          <a:p>
            <a:pPr marL="228600" lvl="0" indent="-228600">
              <a:spcAft>
                <a:spcPts val="600"/>
              </a:spcAft>
              <a:buClr>
                <a:srgbClr val="000000"/>
              </a:buClr>
              <a:buSzPct val="100000"/>
              <a:buFont typeface="Arial" panose="020B0604020202020204" pitchFamily="34" charset="0"/>
              <a:buChar char="•"/>
            </a:pPr>
            <a:r>
              <a:rPr lang="en-US" dirty="0"/>
              <a:t>The </a:t>
            </a:r>
            <a:r>
              <a:rPr lang="en-US" b="1" dirty="0"/>
              <a:t>key function </a:t>
            </a:r>
            <a:r>
              <a:rPr lang="en-US" dirty="0"/>
              <a:t>is the same as the standard form of an algebraic linear equation:</a:t>
            </a:r>
          </a:p>
          <a:p>
            <a:pPr marL="457200" lvl="0" indent="-228600">
              <a:spcAft>
                <a:spcPts val="600"/>
              </a:spcAft>
              <a:buClr>
                <a:srgbClr val="000000"/>
              </a:buClr>
              <a:buSzPct val="100000"/>
            </a:pPr>
            <a:r>
              <a:rPr lang="en-US" dirty="0"/>
              <a:t>f(x) = b + a(x) = y</a:t>
            </a:r>
          </a:p>
          <a:p>
            <a:pPr marL="228600" lvl="0" indent="-228600">
              <a:spcAft>
                <a:spcPts val="600"/>
              </a:spcAft>
              <a:buClr>
                <a:srgbClr val="000000"/>
              </a:buClr>
              <a:buSzPct val="100000"/>
              <a:buFont typeface="Arial" panose="020B0604020202020204" pitchFamily="34" charset="0"/>
              <a:buChar char="•"/>
            </a:pPr>
            <a:r>
              <a:rPr lang="en-US" dirty="0"/>
              <a:t> Where </a:t>
            </a:r>
            <a:r>
              <a:rPr lang="en-US" b="1" dirty="0"/>
              <a:t>x</a:t>
            </a:r>
            <a:r>
              <a:rPr lang="en-US" dirty="0"/>
              <a:t> is the independent (predictor) variable,</a:t>
            </a:r>
            <a:r>
              <a:rPr lang="en-US" b="1" dirty="0"/>
              <a:t> y</a:t>
            </a:r>
            <a:r>
              <a:rPr lang="en-US" dirty="0"/>
              <a:t>, or </a:t>
            </a:r>
            <a:r>
              <a:rPr lang="en-US" b="1" dirty="0"/>
              <a:t>f(x</a:t>
            </a:r>
            <a:r>
              <a:rPr lang="en-US" b="1" dirty="0" smtClean="0"/>
              <a:t>)</a:t>
            </a:r>
            <a:r>
              <a:rPr lang="en-US" dirty="0" smtClean="0"/>
              <a:t>,</a:t>
            </a:r>
            <a:r>
              <a:rPr lang="en-US" b="1" dirty="0" smtClean="0"/>
              <a:t> </a:t>
            </a:r>
            <a:r>
              <a:rPr lang="en-US" dirty="0"/>
              <a:t>is the dependent (response) variable,</a:t>
            </a:r>
            <a:r>
              <a:rPr lang="en-US" b="1" dirty="0"/>
              <a:t> b </a:t>
            </a:r>
            <a:r>
              <a:rPr lang="en-US" dirty="0"/>
              <a:t>is a constant, and </a:t>
            </a:r>
            <a:r>
              <a:rPr lang="en-US" b="1" dirty="0"/>
              <a:t>a</a:t>
            </a:r>
            <a:r>
              <a:rPr lang="en-US" dirty="0"/>
              <a:t> is the slope of the line</a:t>
            </a:r>
            <a:r>
              <a:rPr lang="en-US" dirty="0" smtClean="0"/>
              <a:t>. </a:t>
            </a:r>
            <a:endParaRPr lang="en-US" dirty="0"/>
          </a:p>
          <a:p>
            <a:pPr marL="228600" lvl="0" indent="-228600">
              <a:spcAft>
                <a:spcPts val="600"/>
              </a:spcAft>
              <a:buClr>
                <a:srgbClr val="000000"/>
              </a:buClr>
              <a:buSzPct val="100000"/>
              <a:buFont typeface="Arial" panose="020B0604020202020204" pitchFamily="34" charset="0"/>
              <a:buChar char="•"/>
            </a:pPr>
            <a:r>
              <a:rPr lang="en-US" b="1" dirty="0"/>
              <a:t>Purpose</a:t>
            </a:r>
            <a:r>
              <a:rPr lang="en-US" dirty="0"/>
              <a:t>: we are applying this function in order to predict the outcome of a future event/input</a:t>
            </a:r>
            <a:r>
              <a:rPr lang="en-US" dirty="0" smtClean="0"/>
              <a:t>. </a:t>
            </a:r>
            <a:r>
              <a:rPr lang="en-US" dirty="0"/>
              <a:t>The function approximates the line of ‘best fit’ given the relationship of two variables based upon pre-existing/historical data</a:t>
            </a:r>
            <a:r>
              <a:rPr lang="en-US" dirty="0" smtClean="0"/>
              <a:t>. </a:t>
            </a:r>
            <a:r>
              <a:rPr lang="en-US" dirty="0"/>
              <a:t>As such, in reference to the following example graph, we would expect that new events with input value = 4, would result in an output value of ~12.5. </a:t>
            </a:r>
          </a:p>
        </p:txBody>
      </p:sp>
    </p:spTree>
    <p:extLst>
      <p:ext uri="{BB962C8B-B14F-4D97-AF65-F5344CB8AC3E}">
        <p14:creationId xmlns:p14="http://schemas.microsoft.com/office/powerpoint/2010/main" val="475255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5" name="Shape 395"/>
          <p:cNvSpPr txBox="1"/>
          <p:nvPr/>
        </p:nvSpPr>
        <p:spPr>
          <a:xfrm>
            <a:off x="832949" y="280075"/>
            <a:ext cx="6525794" cy="325499"/>
          </a:xfrm>
          <a:prstGeom prst="rect">
            <a:avLst/>
          </a:prstGeom>
          <a:noFill/>
          <a:ln>
            <a:noFill/>
          </a:ln>
        </p:spPr>
        <p:txBody>
          <a:bodyPr wrap="square" lIns="0" tIns="0" rIns="0" bIns="0" anchor="t" anchorCtr="0">
            <a:noAutofit/>
          </a:bodyPr>
          <a:lstStyle/>
          <a:p>
            <a:pPr lvl="0">
              <a:buClr>
                <a:srgbClr val="000000"/>
              </a:buClr>
              <a:buSzPct val="25000"/>
            </a:pPr>
            <a:r>
              <a:rPr lang="en-US" sz="2400" i="1" dirty="0">
                <a:solidFill>
                  <a:srgbClr val="FFFFFF"/>
                </a:solidFill>
                <a:latin typeface="Georgia"/>
                <a:ea typeface="Georgia"/>
                <a:cs typeface="Georgia"/>
                <a:sym typeface="Georgia"/>
              </a:rPr>
              <a:t>Phase 3 Pre-work</a:t>
            </a:r>
            <a:endParaRPr lang="en" sz="2400" b="0" i="1" u="none" strike="noStrike" cap="none" dirty="0">
              <a:solidFill>
                <a:srgbClr val="FFFFFF"/>
              </a:solidFill>
              <a:latin typeface="Georgia"/>
              <a:ea typeface="Georgia"/>
              <a:cs typeface="Georgia"/>
              <a:sym typeface="Georgia"/>
            </a:endParaRPr>
          </a:p>
        </p:txBody>
      </p:sp>
      <p:pic>
        <p:nvPicPr>
          <p:cNvPr id="3" name="Content Placeholder 10"/>
          <p:cNvPicPr>
            <a:picLocks noChangeAspect="1"/>
          </p:cNvPicPr>
          <p:nvPr/>
        </p:nvPicPr>
        <p:blipFill>
          <a:blip r:embed="rId3"/>
          <a:stretch>
            <a:fillRect/>
          </a:stretch>
        </p:blipFill>
        <p:spPr>
          <a:xfrm>
            <a:off x="827088" y="1331913"/>
            <a:ext cx="3692661" cy="2463908"/>
          </a:xfrm>
          <a:prstGeom prst="rect">
            <a:avLst/>
          </a:prstGeom>
        </p:spPr>
      </p:pic>
      <p:sp>
        <p:nvSpPr>
          <p:cNvPr id="2" name="Rectangle 1"/>
          <p:cNvSpPr/>
          <p:nvPr/>
        </p:nvSpPr>
        <p:spPr>
          <a:xfrm>
            <a:off x="748937" y="4024635"/>
            <a:ext cx="7350124" cy="707886"/>
          </a:xfrm>
          <a:prstGeom prst="rect">
            <a:avLst/>
          </a:prstGeom>
        </p:spPr>
        <p:txBody>
          <a:bodyPr wrap="square">
            <a:spAutoFit/>
          </a:bodyPr>
          <a:lstStyle/>
          <a:p>
            <a:r>
              <a:rPr lang="en-US" sz="1000" b="1" dirty="0">
                <a:latin typeface="Georgia" panose="02040502050405020303" pitchFamily="18" charset="0"/>
                <a:ea typeface="Calibri" panose="020F0502020204030204" pitchFamily="34" charset="0"/>
                <a:cs typeface="Times New Roman" panose="02020603050405020304" pitchFamily="18" charset="0"/>
              </a:rPr>
              <a:t>Source: </a:t>
            </a:r>
            <a:r>
              <a:rPr lang="en-US" sz="1000" u="sng" dirty="0">
                <a:solidFill>
                  <a:srgbClr val="0563C1"/>
                </a:solidFill>
                <a:latin typeface="Georgia" panose="02040502050405020303" pitchFamily="18" charset="0"/>
                <a:ea typeface="Calibri" panose="020F0502020204030204" pitchFamily="34" charset="0"/>
                <a:cs typeface="Times New Roman" panose="02020603050405020304" pitchFamily="18" charset="0"/>
                <a:hlinkClick r:id="rId4"/>
              </a:rPr>
              <a:t>https://</a:t>
            </a:r>
            <a:r>
              <a:rPr lang="en-US" sz="1000" u="sng" dirty="0" smtClean="0">
                <a:solidFill>
                  <a:srgbClr val="0563C1"/>
                </a:solidFill>
                <a:latin typeface="Georgia" panose="02040502050405020303" pitchFamily="18" charset="0"/>
                <a:ea typeface="Calibri" panose="020F0502020204030204" pitchFamily="34" charset="0"/>
                <a:cs typeface="Times New Roman" panose="02020603050405020304" pitchFamily="18" charset="0"/>
                <a:hlinkClick r:id="rId4"/>
              </a:rPr>
              <a:t>www.google.com/search?q=basic+linear+equation+graph&amp;rlz=1C1GGRV_enUS753US753&amp;source=lnms&amp;tbm=isch&amp;sa=X&amp;ved=0ahUKEwjf29uDvJPVAhUKfiYKHQBvANIQ_AUICigB&amp;biw=1533&amp;bih=761#tbm=isch&amp;q=basic+fitting+line+graph&amp;imgrc=PG9RR9w1ofQR6M</a:t>
            </a:r>
            <a:endParaRPr lang="en-US" sz="1000" dirty="0">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8601047"/>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Custom 1">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E030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4257</TotalTime>
  <Words>1046</Words>
  <Application>Microsoft Office PowerPoint</Application>
  <PresentationFormat>On-screen Show (16:9)</PresentationFormat>
  <Paragraphs>81</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Times New Roman</vt:lpstr>
      <vt:lpstr>Georgia</vt:lpstr>
      <vt:lpstr>Arial</vt:lpstr>
      <vt:lpstr>Calibri</vt:lpstr>
      <vt:lpstr>Helvetica Neue</vt:lpstr>
      <vt:lpstr>simple-light-2</vt:lpstr>
      <vt:lpstr>simple-light-2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 Isola</dc:creator>
  <cp:lastModifiedBy>Julie A. Peters</cp:lastModifiedBy>
  <cp:revision>80</cp:revision>
  <dcterms:modified xsi:type="dcterms:W3CDTF">2018-02-21T01:57:42Z</dcterms:modified>
</cp:coreProperties>
</file>