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029" r:id="rId2"/>
    <p:sldId id="4030" r:id="rId3"/>
    <p:sldId id="4031" r:id="rId4"/>
    <p:sldId id="4032" r:id="rId5"/>
    <p:sldId id="4033" r:id="rId6"/>
    <p:sldId id="4034" r:id="rId7"/>
    <p:sldId id="4035" r:id="rId8"/>
    <p:sldId id="4036" r:id="rId9"/>
    <p:sldId id="4037" r:id="rId10"/>
    <p:sldId id="4038" r:id="rId11"/>
    <p:sldId id="4039" r:id="rId12"/>
    <p:sldId id="4040" r:id="rId13"/>
    <p:sldId id="4041" r:id="rId14"/>
    <p:sldId id="4042" r:id="rId15"/>
    <p:sldId id="4043" r:id="rId16"/>
    <p:sldId id="4044" r:id="rId17"/>
    <p:sldId id="4045" r:id="rId18"/>
    <p:sldId id="4046" r:id="rId19"/>
    <p:sldId id="4047" r:id="rId20"/>
    <p:sldId id="4048" r:id="rId21"/>
    <p:sldId id="4049" r:id="rId22"/>
    <p:sldId id="4050" r:id="rId23"/>
    <p:sldId id="4051" r:id="rId24"/>
    <p:sldId id="405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3BD"/>
    <a:srgbClr val="FF0066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34659-0ED1-4E51-86A0-9BBF4E66109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35501-1542-45B6-9AF4-9929E24F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7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035-66C3-4887-AFB5-741198C05989}" type="datetime1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1BC8-94F8-45FC-B95B-8E7D82B4A049}" type="datetime1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1F87-1041-451E-898C-31740E1620AA}" type="datetime1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DD95-F8C8-4514-86FA-F689F6E88E95}" type="datetime1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670-6007-4C62-8F59-41E1CC4F9BDC}" type="datetime1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668A-9FCB-47AB-ACD6-07FD44555D1C}" type="datetime1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513F-6A83-4B3A-BB09-049F4E61F634}" type="datetime1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FEFD-3C69-4305-A7B6-834AA69834DB}" type="datetime1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C8DF-4781-438A-A2D9-AAF8FD8F57EF}" type="datetime1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8A8-40AC-4BD4-B073-C21DF81FB59C}" type="datetime1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9324-6718-4C38-A249-E09CAC183CDE}" type="datetime1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1/15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74D95-0A6A-4FF0-A602-FE349279ABDC}" type="datetime1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1/15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FCA6B7-70B1-BDD1-B4CE-53131AAE07C5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4" descr="What is Terraform: Everything You Need to Know - Digital Class">
            <a:extLst>
              <a:ext uri="{FF2B5EF4-FFF2-40B4-BE49-F238E27FC236}">
                <a16:creationId xmlns:a16="http://schemas.microsoft.com/office/drawing/2014/main" id="{53433F3F-964D-CDC9-910F-64722CFEC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" y="1042831"/>
            <a:ext cx="9421553" cy="471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4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CF87C-58AC-CB7E-DA1C-8686FA20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0B662-3565-17AA-F598-4BE5490FA3CE}"/>
              </a:ext>
            </a:extLst>
          </p:cNvPr>
          <p:cNvSpPr txBox="1"/>
          <p:nvPr/>
        </p:nvSpPr>
        <p:spPr>
          <a:xfrm>
            <a:off x="149903" y="719527"/>
            <a:ext cx="5261053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Terraform Work?</a:t>
            </a:r>
          </a:p>
          <a:p>
            <a:pPr algn="just">
              <a:lnSpc>
                <a:spcPct val="150000"/>
              </a:lnSpc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Terraform workflow consists of three stages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Write: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defines resources, </a:t>
            </a:r>
            <a:r>
              <a:rPr lang="en-US" b="0" i="0" dirty="0">
                <a:solidFill>
                  <a:srgbClr val="3B3D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may be across multiple cloud providers and services.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B3D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Terraform creates an execution plan describing the infrastructure it will create, update, or destroy based on the existing infrastructure and your configuration.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Apply: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B3D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approval, Terraform performs the proposed operations in the correct order, respecting any resource dependencies.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D6DE7D-2A6B-7456-BFF8-FAC3F9CAD30B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6CE0E-BA76-F1BF-0D87-4837F763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44" y="765599"/>
            <a:ext cx="6315856" cy="58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4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047B-CAD2-C332-B692-B6592BF2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D0CD8-920F-323E-2E1B-B4649195D88F}"/>
              </a:ext>
            </a:extLst>
          </p:cNvPr>
          <p:cNvSpPr txBox="1"/>
          <p:nvPr/>
        </p:nvSpPr>
        <p:spPr>
          <a:xfrm>
            <a:off x="149902" y="719527"/>
            <a:ext cx="11887199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Language Syntax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Syntax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escribes the native grammar of the Terraform language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Hashi Corp's proprietary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(Hashi Corp Configuration Language)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for humans to read and write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Configuration Syntax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escribes how to represent Terraform language constructs 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 for humans to read and edit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generate and parse programmatically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9D6A28-A00A-8935-235F-95674C900A9D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1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24F24-0F43-D085-7254-3FA426CA8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44EFE9-9885-8EF1-F2CC-353BB1AEA031}"/>
              </a:ext>
            </a:extLst>
          </p:cNvPr>
          <p:cNvSpPr txBox="1"/>
          <p:nvPr/>
        </p:nvSpPr>
        <p:spPr>
          <a:xfrm>
            <a:off x="149902" y="719527"/>
            <a:ext cx="11887199" cy="615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Language Syntax (Contd.)</a:t>
            </a:r>
          </a:p>
          <a:p>
            <a:pPr>
              <a:lnSpc>
                <a:spcPct val="130000"/>
              </a:lnSpc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Terraform Language Key Constructs</a:t>
            </a:r>
            <a:endParaRPr lang="en-US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around two key syntax constructs: arguments and blocks</a:t>
            </a:r>
          </a:p>
          <a:p>
            <a:pPr marL="2857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</a:p>
          <a:p>
            <a:pPr marL="742950" lvl="2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assigns a value to a particular name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identifier before the equals sign is the </a:t>
            </a:r>
            <a:r>
              <a:rPr lang="en-US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name</a:t>
            </a:r>
          </a:p>
          <a:p>
            <a:pPr marL="742950" lvl="2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after the equals sign is the </a:t>
            </a:r>
            <a:r>
              <a:rPr lang="en-US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argument's value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</a:p>
          <a:p>
            <a:pPr marL="742950" lvl="2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is a container for other content</a:t>
            </a:r>
          </a:p>
          <a:p>
            <a:pPr marL="742950" lvl="2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starts with a keyword that represents its type</a:t>
            </a:r>
          </a:p>
          <a:p>
            <a:pPr marL="742950" lvl="2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type defines how many labels must follow the type keyword</a:t>
            </a:r>
          </a:p>
          <a:p>
            <a:pPr marL="1200150" lvl="3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block types 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need any labels</a:t>
            </a:r>
          </a:p>
          <a:p>
            <a:pPr marL="719138" lvl="3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body</a:t>
            </a:r>
          </a:p>
          <a:p>
            <a:pPr marL="1176338" lvl="4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with a { after the labels (if any label exists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76338" lvl="4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Ends with }</a:t>
            </a:r>
          </a:p>
          <a:p>
            <a:pPr marL="1176338" lvl="4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further arguments </a:t>
            </a:r>
          </a:p>
          <a:p>
            <a:pPr marL="1176338" lvl="4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contain other blocks (nested blocks)</a:t>
            </a: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6AF553-F702-AFD1-2D46-18712294D0B8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7F420-4BA7-CAAD-F897-62B39DEB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500" y="1012918"/>
            <a:ext cx="2891000" cy="7792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11DC66-A0B1-C3FE-EB9C-97329BFD66F5}"/>
              </a:ext>
            </a:extLst>
          </p:cNvPr>
          <p:cNvCxnSpPr>
            <a:cxnSpLocks/>
          </p:cNvCxnSpPr>
          <p:nvPr/>
        </p:nvCxnSpPr>
        <p:spPr>
          <a:xfrm flipV="1">
            <a:off x="8892386" y="1655913"/>
            <a:ext cx="0" cy="64449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96D573-86F2-B80C-8F5C-FBD05D031AD5}"/>
              </a:ext>
            </a:extLst>
          </p:cNvPr>
          <p:cNvCxnSpPr>
            <a:cxnSpLocks/>
          </p:cNvCxnSpPr>
          <p:nvPr/>
        </p:nvCxnSpPr>
        <p:spPr>
          <a:xfrm flipV="1">
            <a:off x="10398833" y="1655913"/>
            <a:ext cx="0" cy="64449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86B617-A390-4292-5C03-75BF7DD27F28}"/>
              </a:ext>
            </a:extLst>
          </p:cNvPr>
          <p:cNvSpPr txBox="1"/>
          <p:nvPr/>
        </p:nvSpPr>
        <p:spPr>
          <a:xfrm>
            <a:off x="8246500" y="2353433"/>
            <a:ext cx="1487009" cy="446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64112-7422-CB56-3C38-D5433F09A53A}"/>
              </a:ext>
            </a:extLst>
          </p:cNvPr>
          <p:cNvSpPr txBox="1"/>
          <p:nvPr/>
        </p:nvSpPr>
        <p:spPr>
          <a:xfrm>
            <a:off x="9812429" y="2353433"/>
            <a:ext cx="1487009" cy="446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BB4287-48AF-DC82-E7BB-163B25D60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281" y="3770657"/>
            <a:ext cx="2796420" cy="15593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C439B0-D777-B443-5133-38B312B90BC0}"/>
              </a:ext>
            </a:extLst>
          </p:cNvPr>
          <p:cNvCxnSpPr>
            <a:cxnSpLocks/>
          </p:cNvCxnSpPr>
          <p:nvPr/>
        </p:nvCxnSpPr>
        <p:spPr>
          <a:xfrm flipV="1">
            <a:off x="7573156" y="4057255"/>
            <a:ext cx="844351" cy="1007755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06D786-A065-DD6B-9CEA-7AFA377EB9D6}"/>
              </a:ext>
            </a:extLst>
          </p:cNvPr>
          <p:cNvSpPr txBox="1"/>
          <p:nvPr/>
        </p:nvSpPr>
        <p:spPr>
          <a:xfrm>
            <a:off x="6588996" y="5020821"/>
            <a:ext cx="1663285" cy="446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1400" dirty="0">
                <a:solidFill>
                  <a:schemeClr val="accent1"/>
                </a:solidFill>
              </a:rPr>
              <a:t>Block type key word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14F6E-12C3-A91C-A598-9F351F12D462}"/>
              </a:ext>
            </a:extLst>
          </p:cNvPr>
          <p:cNvCxnSpPr>
            <a:cxnSpLocks/>
          </p:cNvCxnSpPr>
          <p:nvPr/>
        </p:nvCxnSpPr>
        <p:spPr>
          <a:xfrm flipH="1" flipV="1">
            <a:off x="9800483" y="4058231"/>
            <a:ext cx="1468373" cy="64449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70B65B-AF4F-0203-A5C7-B52A664A0BA2}"/>
              </a:ext>
            </a:extLst>
          </p:cNvPr>
          <p:cNvCxnSpPr>
            <a:cxnSpLocks/>
          </p:cNvCxnSpPr>
          <p:nvPr/>
        </p:nvCxnSpPr>
        <p:spPr>
          <a:xfrm flipH="1" flipV="1">
            <a:off x="10586512" y="4063704"/>
            <a:ext cx="682344" cy="57207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79B63D-D818-DC8B-B162-E1C6B3174F91}"/>
              </a:ext>
            </a:extLst>
          </p:cNvPr>
          <p:cNvSpPr txBox="1"/>
          <p:nvPr/>
        </p:nvSpPr>
        <p:spPr>
          <a:xfrm>
            <a:off x="11306885" y="4571438"/>
            <a:ext cx="601519" cy="2625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1400" dirty="0">
                <a:solidFill>
                  <a:schemeClr val="accent1"/>
                </a:solidFill>
              </a:rPr>
              <a:t>Labels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3EA573F-6FB7-2D3D-CC2E-4644CCC01F80}"/>
              </a:ext>
            </a:extLst>
          </p:cNvPr>
          <p:cNvSpPr/>
          <p:nvPr/>
        </p:nvSpPr>
        <p:spPr>
          <a:xfrm>
            <a:off x="9970363" y="4531503"/>
            <a:ext cx="319270" cy="504305"/>
          </a:xfrm>
          <a:prstGeom prst="rightBrace">
            <a:avLst/>
          </a:prstGeom>
          <a:ln>
            <a:solidFill>
              <a:srgbClr val="2662F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617B13-1CCF-EEEA-A8C5-DC8B8371E612}"/>
              </a:ext>
            </a:extLst>
          </p:cNvPr>
          <p:cNvCxnSpPr>
            <a:cxnSpLocks/>
          </p:cNvCxnSpPr>
          <p:nvPr/>
        </p:nvCxnSpPr>
        <p:spPr>
          <a:xfrm flipV="1">
            <a:off x="10276933" y="4783655"/>
            <a:ext cx="0" cy="82745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D6E6DA-3CEE-B586-8B0E-C19C1273A5F0}"/>
              </a:ext>
            </a:extLst>
          </p:cNvPr>
          <p:cNvSpPr txBox="1"/>
          <p:nvPr/>
        </p:nvSpPr>
        <p:spPr>
          <a:xfrm>
            <a:off x="9800483" y="5587138"/>
            <a:ext cx="1663285" cy="446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1400" dirty="0">
                <a:solidFill>
                  <a:schemeClr val="accent1"/>
                </a:solidFill>
              </a:rPr>
              <a:t>Nested block </a:t>
            </a:r>
          </a:p>
        </p:txBody>
      </p:sp>
    </p:spTree>
    <p:extLst>
      <p:ext uri="{BB962C8B-B14F-4D97-AF65-F5344CB8AC3E}">
        <p14:creationId xmlns:p14="http://schemas.microsoft.com/office/powerpoint/2010/main" val="353184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0A6D3-E871-47FC-EFC2-0A662DD0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968A7-A309-CACA-F806-D3A6607388AA}"/>
              </a:ext>
            </a:extLst>
          </p:cNvPr>
          <p:cNvSpPr txBox="1"/>
          <p:nvPr/>
        </p:nvSpPr>
        <p:spPr>
          <a:xfrm>
            <a:off x="149902" y="719527"/>
            <a:ext cx="11887199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Language Syntax (Contd.)</a:t>
            </a:r>
          </a:p>
          <a:p>
            <a:pPr>
              <a:lnSpc>
                <a:spcPct val="150000"/>
              </a:lnSpc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Terraform Language Data Types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of argument values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Primitive data types are: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→ enclose in double quotes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→ By default, numbers are base 10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→ true, false (NOTE: enclose in double quotes for TF &lt; 0.12 – “true”, “false”)</a:t>
            </a:r>
          </a:p>
          <a:p>
            <a:pPr marL="360363"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are made with square brackets [].</a:t>
            </a:r>
          </a:p>
          <a:p>
            <a:pPr marL="182880" lvl="2" indent="0">
              <a:lnSpc>
                <a:spcPct val="150000"/>
              </a:lnSpc>
              <a:buNone/>
            </a:pP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[“London”, “New Delhi", “New York”]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are made with braces {} and colons : </a:t>
            </a:r>
          </a:p>
          <a:p>
            <a:pPr marL="182880" lvl="2" indent="0">
              <a:lnSpc>
                <a:spcPct val="150000"/>
              </a:lnSpc>
              <a:buNone/>
            </a:pP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{“</a:t>
            </a:r>
            <a:r>
              <a:rPr lang="en-US" i="1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“David”, “Lastname”: “Phillips”}</a:t>
            </a:r>
            <a:endParaRPr lang="en-US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428AC7-1612-0D60-5FFC-308E675270DD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41FB4-DF73-E769-4152-CD16680C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43868-F7FA-FC02-2E6B-61EBD4845733}"/>
              </a:ext>
            </a:extLst>
          </p:cNvPr>
          <p:cNvSpPr txBox="1"/>
          <p:nvPr/>
        </p:nvSpPr>
        <p:spPr>
          <a:xfrm>
            <a:off x="149902" y="719527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- Components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94B0C4-E0EE-56F8-D519-FF6256E98CC5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54F5F-7993-A76B-AAD9-18FF6EB8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3" y="1177600"/>
            <a:ext cx="6955359" cy="45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4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624EE-1EE4-4537-239A-1A0F9B809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5AD0FA-532D-A9AA-2719-B54FA714DB3A}"/>
              </a:ext>
            </a:extLst>
          </p:cNvPr>
          <p:cNvSpPr txBox="1"/>
          <p:nvPr/>
        </p:nvSpPr>
        <p:spPr>
          <a:xfrm>
            <a:off x="149902" y="719527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- Components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D5CA51-6FBB-997A-1CF8-1AA2E0B32F82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5D3FE-46D4-5374-CD16-36654498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1177601"/>
            <a:ext cx="7906853" cy="323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DFEE3-6A36-C1A0-457B-02209B87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09" y="3642610"/>
            <a:ext cx="8535591" cy="306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1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71515-62EC-3746-CF2A-58CF50EE0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10068-7C7E-E79B-DBB8-33E39FD58424}"/>
              </a:ext>
            </a:extLst>
          </p:cNvPr>
          <p:cNvSpPr txBox="1"/>
          <p:nvPr/>
        </p:nvSpPr>
        <p:spPr>
          <a:xfrm>
            <a:off x="149902" y="719527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- Components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26DFCB-C781-7D3A-9B4A-63D558B01506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841C1-F0E4-6843-D7F5-B1B269A5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7" y="1177601"/>
            <a:ext cx="6973273" cy="3904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64DCF7-51A8-C589-6A09-425D263F9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28" y="4826995"/>
            <a:ext cx="976127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9CAB6-1592-80E8-3F37-A99F95DC2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FB3D9-C98D-3395-1EB8-13668D4A2859}"/>
              </a:ext>
            </a:extLst>
          </p:cNvPr>
          <p:cNvSpPr txBox="1"/>
          <p:nvPr/>
        </p:nvSpPr>
        <p:spPr>
          <a:xfrm>
            <a:off x="149902" y="719527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– Components: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85C4E1-5F04-3AE4-7F0B-B9BE7F836AB6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9CF7F-502A-6F2B-F107-57017EAE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3" y="1177600"/>
            <a:ext cx="11782268" cy="3169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AA334-4B86-86C8-B4BC-F6DAD3A6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3" y="3747541"/>
            <a:ext cx="7000406" cy="297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74C60-462B-01AE-5FA5-FC955C558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C5A5C-6279-9177-53B6-F3328BE781B3}"/>
              </a:ext>
            </a:extLst>
          </p:cNvPr>
          <p:cNvSpPr txBox="1"/>
          <p:nvPr/>
        </p:nvSpPr>
        <p:spPr>
          <a:xfrm>
            <a:off x="149900" y="629586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– Components: Modules (Contd.,)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A58289-A6AC-8BD5-8ECB-6287A98D77DA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1D9B8-85BB-142A-0814-5E4959A0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0" y="1087660"/>
            <a:ext cx="11887199" cy="55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7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0052E-7818-5C97-09DE-519D8EA8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4A8D2-762D-6E11-98A9-D5DC06F43AE1}"/>
              </a:ext>
            </a:extLst>
          </p:cNvPr>
          <p:cNvSpPr txBox="1"/>
          <p:nvPr/>
        </p:nvSpPr>
        <p:spPr>
          <a:xfrm>
            <a:off x="149900" y="629586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– Components: Input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216E67-22AF-D3B2-05E5-1388B88FEF04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F8995-50D2-53FD-E270-401D02AB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0" y="1132630"/>
            <a:ext cx="5726244" cy="2296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21F76-A941-46D8-E513-ADD084EF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79" y="2878112"/>
            <a:ext cx="7739921" cy="38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8259B-97EB-F17D-5CA0-1BBBF6FF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44898E-BDF4-EB68-E878-AF9C5ED315D1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60DFC-6831-9F59-2C7D-1676456AC4EB}"/>
              </a:ext>
            </a:extLst>
          </p:cNvPr>
          <p:cNvSpPr txBox="1"/>
          <p:nvPr/>
        </p:nvSpPr>
        <p:spPr>
          <a:xfrm>
            <a:off x="344774" y="1049311"/>
            <a:ext cx="7869836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Infrastructure as a Code (IaC)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Infrastructure as a Code (IaC)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Terraform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highlights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Components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Syntaxes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frastructure as Code: Definition and Benefits - Waverley">
            <a:extLst>
              <a:ext uri="{FF2B5EF4-FFF2-40B4-BE49-F238E27FC236}">
                <a16:creationId xmlns:a16="http://schemas.microsoft.com/office/drawing/2014/main" id="{DC5B3D92-03FF-3D8E-2B38-634DBDA5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54" y="1049311"/>
            <a:ext cx="6466825" cy="33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Terraform: Everything You Need to Know - Digital Class">
            <a:extLst>
              <a:ext uri="{FF2B5EF4-FFF2-40B4-BE49-F238E27FC236}">
                <a16:creationId xmlns:a16="http://schemas.microsoft.com/office/drawing/2014/main" id="{997A550F-089B-9954-5094-5949E7CD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31" y="4275710"/>
            <a:ext cx="4772337" cy="23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9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3BA57-D117-3678-D616-F377176B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7C8FB-7899-7D4E-8D89-61B5997C269C}"/>
              </a:ext>
            </a:extLst>
          </p:cNvPr>
          <p:cNvSpPr txBox="1"/>
          <p:nvPr/>
        </p:nvSpPr>
        <p:spPr>
          <a:xfrm>
            <a:off x="149900" y="629586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– Components: Input Variables (Contd.,)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8F8AD0-F851-EAD4-6AF1-5D4C48340516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E9286-6C5D-C5FF-BC08-9A36F87A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5" y="1177600"/>
            <a:ext cx="6375818" cy="251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73B85-219D-E6BF-4D7B-C461784E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463" y="3696719"/>
            <a:ext cx="743053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1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1F62B-7A43-F038-EE68-EFC9AFD79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386E3-801F-A568-BDC7-3A93C8D1C13E}"/>
              </a:ext>
            </a:extLst>
          </p:cNvPr>
          <p:cNvSpPr txBox="1"/>
          <p:nvPr/>
        </p:nvSpPr>
        <p:spPr>
          <a:xfrm>
            <a:off x="149900" y="629586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– Components: Output Block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302B43-E5DF-52FF-B969-3BC4D2882B2C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E0FBC-B7FD-32B4-F82D-17849D36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0" y="1087660"/>
            <a:ext cx="11887198" cy="55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8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62C35-B217-BA8F-327B-727754117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67F5D-C210-9785-4EAC-1ED483FE0ACC}"/>
              </a:ext>
            </a:extLst>
          </p:cNvPr>
          <p:cNvSpPr txBox="1"/>
          <p:nvPr/>
        </p:nvSpPr>
        <p:spPr>
          <a:xfrm>
            <a:off x="149900" y="629586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– Components: Output Block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6B6C0-B75B-AB4E-BD69-11F38456AF47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C1906-494C-B1C2-8D66-503F8F37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0" y="1095049"/>
            <a:ext cx="11887199" cy="55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01DAF-B030-9545-5711-FCCDAFA5F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7FEB1-3B66-1764-F28D-272428D85279}"/>
              </a:ext>
            </a:extLst>
          </p:cNvPr>
          <p:cNvSpPr txBox="1"/>
          <p:nvPr/>
        </p:nvSpPr>
        <p:spPr>
          <a:xfrm>
            <a:off x="149900" y="629586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– Components: Local Block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9C8BBC-F2DF-3FE6-4436-3BFD63C5577F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8A25E-7804-0286-5928-6EFF36EA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0" y="1142681"/>
            <a:ext cx="11887198" cy="555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3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765C-7FE6-5575-55CD-AEAC394D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E6ADF-61E4-032A-9EF0-5E61EE60F260}"/>
              </a:ext>
            </a:extLst>
          </p:cNvPr>
          <p:cNvSpPr txBox="1"/>
          <p:nvPr/>
        </p:nvSpPr>
        <p:spPr>
          <a:xfrm>
            <a:off x="149900" y="629586"/>
            <a:ext cx="1188719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– Components: Expressions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40F159-CB62-F2F2-0CD0-9F2194C416A9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2089E-123F-DDB7-9E2F-1C93F208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3" y="1177599"/>
            <a:ext cx="5364912" cy="3664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6D382-A778-2EDF-35A7-99EC10F6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34" y="1177599"/>
            <a:ext cx="6557266" cy="54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136CA-697F-3CC0-0022-6FA1EE270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258461-C62A-D8A7-8051-CA63795CFDE0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 as a CODE (IaC)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1293FC-9B46-68B5-25F9-0CC230AF33C4}"/>
              </a:ext>
            </a:extLst>
          </p:cNvPr>
          <p:cNvSpPr txBox="1"/>
          <p:nvPr/>
        </p:nvSpPr>
        <p:spPr>
          <a:xfrm>
            <a:off x="344773" y="719527"/>
            <a:ext cx="1142250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Code (IaC)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96B0D8-2FC8-50CA-D523-D98D2DABBCF2}"/>
              </a:ext>
            </a:extLst>
          </p:cNvPr>
          <p:cNvSpPr txBox="1">
            <a:spLocks/>
          </p:cNvSpPr>
          <p:nvPr/>
        </p:nvSpPr>
        <p:spPr>
          <a:xfrm>
            <a:off x="457200" y="1325879"/>
            <a:ext cx="11274552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Infrastructure management – Traditional way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 infrastructure was configured manually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(Platform Specific)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configuration would pose below challenges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depends on accuracy of manual configuration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Drift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document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keep multiple environments in lockstep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84414-BBCF-BC04-25AF-F4764799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565" y="1279304"/>
            <a:ext cx="3615364" cy="181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BB31C-8E5E-396B-9DD1-F3B287A6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035" y="3635781"/>
            <a:ext cx="2706716" cy="25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1272-C4CB-8378-7FB9-B931E9E9B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9AA49-44D1-5612-C120-DC7596D8D30D}"/>
              </a:ext>
            </a:extLst>
          </p:cNvPr>
          <p:cNvSpPr txBox="1"/>
          <p:nvPr/>
        </p:nvSpPr>
        <p:spPr>
          <a:xfrm>
            <a:off x="149903" y="719527"/>
            <a:ext cx="1161737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Code (IaC)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B4FA75-F71C-A6A5-71DD-800A4EA01793}"/>
              </a:ext>
            </a:extLst>
          </p:cNvPr>
          <p:cNvSpPr txBox="1">
            <a:spLocks/>
          </p:cNvSpPr>
          <p:nvPr/>
        </p:nvSpPr>
        <p:spPr>
          <a:xfrm>
            <a:off x="149903" y="1325878"/>
            <a:ext cx="11892194" cy="5314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Infrastructure management – through code (IaC)</a:t>
            </a:r>
            <a:endParaRPr lang="en-US" sz="1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challenges can be addressed through IaC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IaC allows us to configure infrastructure programmatically, through code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0" lvl="1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noProof="0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 is a process of provisioning, managing various resources in computer data centers through machine readable code rather than manual configuration</a:t>
            </a: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automation of the creation and modification of infrastructure</a:t>
            </a: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1800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Declarative</a:t>
            </a: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IaC</a:t>
            </a:r>
          </a:p>
          <a:p>
            <a:pPr marL="228600" lvl="2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marL="228600" lvl="2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marL="228600" lvl="2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</a:p>
          <a:p>
            <a:pPr marL="228600" lvl="2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0DCC9F-3D23-6445-0426-A75F0133B2D4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 as a CODE (IaC)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865946A-C8A4-1A19-C823-1906C7F1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16" y="4551681"/>
            <a:ext cx="3921761" cy="19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4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D7100-0A3D-9A3F-06DB-D4F9CFEC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3D7436-D5C0-CBED-9E96-3B1B0DDCD129}"/>
              </a:ext>
            </a:extLst>
          </p:cNvPr>
          <p:cNvSpPr txBox="1"/>
          <p:nvPr/>
        </p:nvSpPr>
        <p:spPr>
          <a:xfrm>
            <a:off x="149903" y="719527"/>
            <a:ext cx="1161737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Infrastructure as a Code (IaC)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EBA2BE-6269-DBEA-2DAE-51C8B8BDAE69}"/>
              </a:ext>
            </a:extLst>
          </p:cNvPr>
          <p:cNvSpPr txBox="1">
            <a:spLocks/>
          </p:cNvSpPr>
          <p:nvPr/>
        </p:nvSpPr>
        <p:spPr>
          <a:xfrm>
            <a:off x="149903" y="1325878"/>
            <a:ext cx="11892194" cy="5314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Codify infrastructure provisioning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infrastructure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cost savings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of truth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Collaboration (CI)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Pipelines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Simplify, Standardize, and scale at ease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Application Security Testing (SAST)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DCD04E-7103-D0BD-28D2-685B867ACC98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 as a CODE (IaC)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1BD86-C703-467E-36E7-4A41D622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98" y="1970464"/>
            <a:ext cx="7236499" cy="466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7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72CF1-CFD4-9ED4-0306-EBE433261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565C20-7325-C873-EE11-C471EE2C1833}"/>
              </a:ext>
            </a:extLst>
          </p:cNvPr>
          <p:cNvSpPr txBox="1"/>
          <p:nvPr/>
        </p:nvSpPr>
        <p:spPr>
          <a:xfrm>
            <a:off x="149903" y="719527"/>
            <a:ext cx="1161737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Code (IaC) – Imperative vs Declarative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26002D-0B34-73D2-81B9-C70F359DC8B5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 as a CODE (IaC)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F78BA-CC22-516F-D4B7-58059CC6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1364061"/>
            <a:ext cx="11767277" cy="52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9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905FC-E23E-A128-85D8-D5A42FF62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F0D2F-0EE9-6F1D-0600-95C7168B74A2}"/>
              </a:ext>
            </a:extLst>
          </p:cNvPr>
          <p:cNvSpPr txBox="1"/>
          <p:nvPr/>
        </p:nvSpPr>
        <p:spPr>
          <a:xfrm>
            <a:off x="149903" y="719527"/>
            <a:ext cx="1161737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Code (IaC) – Imperative vs Declarative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D42FDC-858D-38E5-9BD4-BE37C56CB023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 as a CODE (IaC)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E7769-2BA2-78EB-E1BE-2E796FFB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3" y="1364062"/>
            <a:ext cx="11722307" cy="52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A24D-DA8F-5136-2A7B-C4FE148D1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A4D55-8E40-AA3B-D50E-03867F2D37B5}"/>
              </a:ext>
            </a:extLst>
          </p:cNvPr>
          <p:cNvSpPr txBox="1"/>
          <p:nvPr/>
        </p:nvSpPr>
        <p:spPr>
          <a:xfrm>
            <a:off x="149903" y="719527"/>
            <a:ext cx="11842228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- Introduction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Terraform is an Infrastructure-as-Code (IaC) tool that enables you to build, change, and version cloud and on-premises resources safely and efficiently.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3D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IaC tool offered by </a:t>
            </a:r>
            <a:r>
              <a:rPr lang="en-U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HashiCorp</a:t>
            </a:r>
            <a:endParaRPr lang="en-US" noProof="0" dirty="0">
              <a:solidFill>
                <a:srgbClr val="3B3D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is used 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infrastructure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infrastructure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infrastructure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improves the efficiency of infrastructure management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HashiCorp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Language (HCL)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4F02DB-CFBB-1E68-1E0A-6F91121DA0BE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C04D8-92FA-7149-CC71-0F1D42040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6AAE4-BED6-6DFE-4A09-EB252BC63831}"/>
              </a:ext>
            </a:extLst>
          </p:cNvPr>
          <p:cNvSpPr txBox="1"/>
          <p:nvPr/>
        </p:nvSpPr>
        <p:spPr>
          <a:xfrm>
            <a:off x="149903" y="719527"/>
            <a:ext cx="11842228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38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Terraform Work?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Terraform creates and manages resources on cloud platforms and other services through their application programming interfaces (APIs).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Providers enable Terraform to work with virtually any platform or service with an accessible API.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is a plugin that:</a:t>
            </a:r>
            <a:endParaRPr lang="en-US" dirty="0">
              <a:solidFill>
                <a:srgbClr val="3B3D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Terraform to interact with the target platform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 API interactions of that platform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Exposes resources available in it</a:t>
            </a:r>
          </a:p>
          <a:p>
            <a:pPr marL="0" lvl="1">
              <a:lnSpc>
                <a:spcPct val="150000"/>
              </a:lnSpc>
            </a:pPr>
            <a:r>
              <a:rPr lang="en-US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Language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 Language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serves the purpose of declaring a resource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represent infrastructure objects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rgbClr val="3803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1141D5-9277-B9E6-0D41-3F17C51796AB}"/>
              </a:ext>
            </a:extLst>
          </p:cNvPr>
          <p:cNvSpPr txBox="1">
            <a:spLocks/>
          </p:cNvSpPr>
          <p:nvPr/>
        </p:nvSpPr>
        <p:spPr>
          <a:xfrm>
            <a:off x="692150" y="0"/>
            <a:ext cx="10807700" cy="5396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4E461-C3D0-24C7-20D8-C15BCF47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91" y="2511117"/>
            <a:ext cx="549669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022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859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CSE211</dc:title>
  <dc:creator>lovi raj gupta</dc:creator>
  <cp:lastModifiedBy>Ajay Kumar Badhan</cp:lastModifiedBy>
  <cp:revision>88</cp:revision>
  <dcterms:created xsi:type="dcterms:W3CDTF">2024-12-19T08:47:23Z</dcterms:created>
  <dcterms:modified xsi:type="dcterms:W3CDTF">2025-06-03T07:48:36Z</dcterms:modified>
</cp:coreProperties>
</file>