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Kiran" initials="S" lastIdx="1" clrIdx="0">
    <p:extLst>
      <p:ext uri="{19B8F6BF-5375-455C-9EA6-DF929625EA0E}">
        <p15:presenceInfo xmlns:p15="http://schemas.microsoft.com/office/powerpoint/2012/main" userId="SaiKi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9T14:20:55.175" idx="1">
    <p:pos x="10" y="10"/>
    <p:text>Dial Tone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6F0E1-25AC-4747-9940-6E0A9A984B28}" type="datetimeFigureOut">
              <a:rPr lang="en-IN" smtClean="0"/>
              <a:t>29-07-2020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855D8-24D9-47DB-A1C3-6568F4DD9E0C}" type="slidenum">
              <a:rPr lang="en-IN" smtClean="0"/>
              <a:t>‹#›</a:t>
            </a:fld>
            <a:endParaRPr lang="en-IN"/>
          </a:p>
        </p:txBody>
      </p:sp>
    </p:spTree>
    <p:extLst>
      <p:ext uri="{BB962C8B-B14F-4D97-AF65-F5344CB8AC3E}">
        <p14:creationId xmlns:p14="http://schemas.microsoft.com/office/powerpoint/2010/main" val="215973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42C4-394C-433A-B897-29374714C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88A94F-9C00-4DA3-9D56-79F2EAE8E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D3849-1BCE-42DB-9ABC-4B5C614A019A}"/>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219183DB-19D3-4D53-8057-794FA03DE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5EAC4E-8DF0-416F-AA42-80FC26C588A2}"/>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4622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3AF3C-9755-4E1E-B26E-86401D23D1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23B31A-9672-428C-B0D8-23ACF1BFE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0105E-88C2-4825-BB7D-6F9E39A9E6CF}"/>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39481AF8-BAB6-4B68-841F-0ED52E9B2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D094A-CA85-44FF-BA3F-AB3353C4526F}"/>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211765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F83E7-B78F-4798-A3CA-3FF3B2DAA5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7940B-EE8D-4F2F-BB42-5EA21B0EB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78DD2-FE69-4558-928C-ECB20A99A5AC}"/>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2F45E949-2F29-4050-AFF3-A8BAF19A3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FB78E-EAD1-4FBF-A01E-E1D2ABCCE475}"/>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360204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2B9D-A18D-44F1-A087-9653B5522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B2CFC5-5312-48D9-A833-0C6F765A8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4EC65B-CE27-4231-95C7-6B7FBE40AE32}"/>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D6AE7102-07E1-49CF-BBB4-17607F67D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62B1F-C56B-4B76-83AD-42E0DCA75881}"/>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974788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4977-2D7C-4F4E-82EA-1B48D54F09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A256DA-424C-481C-B93F-0D4B73D50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86689-8D2D-4454-9F3A-651A42ACE194}"/>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34996DC7-288B-462B-89F0-3D2B7E373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3A38-C939-473F-A2A0-10A51C05C509}"/>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97014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0D32-797D-4A3D-921B-29C1ABBDF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AB57E3-9E50-4A25-A6FF-A1B955CCB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43CA34-205D-44C9-B0E1-9C1D3670A5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832D7D-7BFC-4219-88CF-FD9024EA411F}"/>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6" name="Footer Placeholder 5">
            <a:extLst>
              <a:ext uri="{FF2B5EF4-FFF2-40B4-BE49-F238E27FC236}">
                <a16:creationId xmlns:a16="http://schemas.microsoft.com/office/drawing/2014/main" id="{1ECA0C8A-98AE-498D-8749-3D79F490C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2FDF7-DA2F-4E95-9324-940D3E73B05A}"/>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330592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D4A3-6457-4ED1-9A26-E4FC8E5C60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71FD8-1EF4-45E8-B42B-7F75788ADA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52B9F-F18F-4464-A0B6-C11623B147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6F4AF7-71AC-4E33-B459-5C36CD0D6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F1ED0-393B-4CF2-963D-73BFFCFB8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D94147-FA76-49E7-9B3C-05778EC9920B}"/>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8" name="Footer Placeholder 7">
            <a:extLst>
              <a:ext uri="{FF2B5EF4-FFF2-40B4-BE49-F238E27FC236}">
                <a16:creationId xmlns:a16="http://schemas.microsoft.com/office/drawing/2014/main" id="{3F187B84-15C0-4A43-927A-F9314A789F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34DE70-9590-43DC-976A-88D44CD3F439}"/>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164067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E1F7-4CBA-4CFA-A4BE-A796D4D4DB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F742C9-82CD-4A52-87CF-F25E1E07C3AA}"/>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4" name="Footer Placeholder 3">
            <a:extLst>
              <a:ext uri="{FF2B5EF4-FFF2-40B4-BE49-F238E27FC236}">
                <a16:creationId xmlns:a16="http://schemas.microsoft.com/office/drawing/2014/main" id="{834C677F-3DE8-4AD4-86DE-E4A1504EC3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05C175-6A5E-43E6-8210-B7DA4E52C54C}"/>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333343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30E3C-1F82-40C3-B2A0-A890BCC5592F}"/>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3" name="Footer Placeholder 2">
            <a:extLst>
              <a:ext uri="{FF2B5EF4-FFF2-40B4-BE49-F238E27FC236}">
                <a16:creationId xmlns:a16="http://schemas.microsoft.com/office/drawing/2014/main" id="{7FDC3914-501A-4440-9B51-5F4599E77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ED0941-7839-4DE7-ABE5-E507377D89B8}"/>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144703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0CB3-BD0F-4749-B369-6E103780C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CE9DF0-4603-419F-967C-C46B8C69E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939B51-D7C2-4966-B5B4-B2B4B17F9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2A9FA-3EBB-43AE-8ED4-9C2F3C49F08B}"/>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6" name="Footer Placeholder 5">
            <a:extLst>
              <a:ext uri="{FF2B5EF4-FFF2-40B4-BE49-F238E27FC236}">
                <a16:creationId xmlns:a16="http://schemas.microsoft.com/office/drawing/2014/main" id="{1DD71E1A-352C-4373-A474-CD11B4D34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4438EA-775E-42B3-AF13-86E957A48271}"/>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261653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C9BF-D3A8-430F-8E00-15D53F48D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DA62FC-A0EF-439A-A6FC-66D151690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EFB845-BAC2-4A15-B2FC-5FCFBA924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49866-18A7-4716-B8B4-D471E0EE0BAF}"/>
              </a:ext>
            </a:extLst>
          </p:cNvPr>
          <p:cNvSpPr>
            <a:spLocks noGrp="1"/>
          </p:cNvSpPr>
          <p:nvPr>
            <p:ph type="dt" sz="half" idx="10"/>
          </p:nvPr>
        </p:nvSpPr>
        <p:spPr/>
        <p:txBody>
          <a:bodyPr/>
          <a:lstStyle/>
          <a:p>
            <a:fld id="{3DD6C2B0-6454-4789-86D0-1165744DC162}" type="datetimeFigureOut">
              <a:rPr lang="en-IN" smtClean="0"/>
              <a:t>29-07-2020</a:t>
            </a:fld>
            <a:endParaRPr lang="en-IN"/>
          </a:p>
        </p:txBody>
      </p:sp>
      <p:sp>
        <p:nvSpPr>
          <p:cNvPr id="6" name="Footer Placeholder 5">
            <a:extLst>
              <a:ext uri="{FF2B5EF4-FFF2-40B4-BE49-F238E27FC236}">
                <a16:creationId xmlns:a16="http://schemas.microsoft.com/office/drawing/2014/main" id="{E61E6D02-82D9-4A75-BD35-DCEDD5283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9F997-EE53-48F3-8CBC-203943A81363}"/>
              </a:ext>
            </a:extLst>
          </p:cNvPr>
          <p:cNvSpPr>
            <a:spLocks noGrp="1"/>
          </p:cNvSpPr>
          <p:nvPr>
            <p:ph type="sldNum" sz="quarter" idx="12"/>
          </p:nvPr>
        </p:nvSpPr>
        <p:spPr/>
        <p:txBody>
          <a:bodyPr/>
          <a:lstStyle/>
          <a:p>
            <a:fld id="{8256F086-A1DC-4031-88E1-577E266A8AC2}" type="slidenum">
              <a:rPr lang="en-IN" smtClean="0"/>
              <a:t>‹#›</a:t>
            </a:fld>
            <a:endParaRPr lang="en-IN"/>
          </a:p>
        </p:txBody>
      </p:sp>
    </p:spTree>
    <p:extLst>
      <p:ext uri="{BB962C8B-B14F-4D97-AF65-F5344CB8AC3E}">
        <p14:creationId xmlns:p14="http://schemas.microsoft.com/office/powerpoint/2010/main" val="55906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1BF6-D945-4EC4-831F-0034BD3A14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DF849-29DF-4EE0-AB67-CF44AA9F6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E485A-F960-489A-8ACA-44FC15D99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6C2B0-6454-4789-86D0-1165744DC162}" type="datetimeFigureOut">
              <a:rPr lang="en-IN" smtClean="0"/>
              <a:t>29-07-2020</a:t>
            </a:fld>
            <a:endParaRPr lang="en-IN"/>
          </a:p>
        </p:txBody>
      </p:sp>
      <p:sp>
        <p:nvSpPr>
          <p:cNvPr id="5" name="Footer Placeholder 4">
            <a:extLst>
              <a:ext uri="{FF2B5EF4-FFF2-40B4-BE49-F238E27FC236}">
                <a16:creationId xmlns:a16="http://schemas.microsoft.com/office/drawing/2014/main" id="{A9D901AD-E2B4-4F0D-B846-124800C0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257335-289C-465F-A26E-C01D75C28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6F086-A1DC-4031-88E1-577E266A8AC2}" type="slidenum">
              <a:rPr lang="en-IN" smtClean="0"/>
              <a:t>‹#›</a:t>
            </a:fld>
            <a:endParaRPr lang="en-IN"/>
          </a:p>
        </p:txBody>
      </p:sp>
    </p:spTree>
    <p:extLst>
      <p:ext uri="{BB962C8B-B14F-4D97-AF65-F5344CB8AC3E}">
        <p14:creationId xmlns:p14="http://schemas.microsoft.com/office/powerpoint/2010/main" val="791417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3F07FCEB-5E26-4105-9F6A-2534FEFDB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03663C2E-E22F-4225-9E60-22077B23E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0234" cy="6858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8">
            <a:extLst>
              <a:ext uri="{FF2B5EF4-FFF2-40B4-BE49-F238E27FC236}">
                <a16:creationId xmlns:a16="http://schemas.microsoft.com/office/drawing/2014/main" id="{24D71C54-86B9-4547-872A-A0EEB71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92826"/>
            <a:ext cx="12192000" cy="3667432"/>
          </a:xfrm>
          <a:custGeom>
            <a:avLst/>
            <a:gdLst>
              <a:gd name="connsiteX0" fmla="*/ 0 w 12192000"/>
              <a:gd name="connsiteY0" fmla="*/ 0 h 3667432"/>
              <a:gd name="connsiteX1" fmla="*/ 5244354 w 12192000"/>
              <a:gd name="connsiteY1" fmla="*/ 0 h 3667432"/>
              <a:gd name="connsiteX2" fmla="*/ 11204090 w 12192000"/>
              <a:gd name="connsiteY2" fmla="*/ 0 h 3667432"/>
              <a:gd name="connsiteX3" fmla="*/ 12192000 w 12192000"/>
              <a:gd name="connsiteY3" fmla="*/ 0 h 3667432"/>
              <a:gd name="connsiteX4" fmla="*/ 12192000 w 12192000"/>
              <a:gd name="connsiteY4" fmla="*/ 64008 h 3667432"/>
              <a:gd name="connsiteX5" fmla="*/ 11204090 w 12192000"/>
              <a:gd name="connsiteY5" fmla="*/ 64008 h 3667432"/>
              <a:gd name="connsiteX6" fmla="*/ 11204090 w 12192000"/>
              <a:gd name="connsiteY6" fmla="*/ 3603424 h 3667432"/>
              <a:gd name="connsiteX7" fmla="*/ 12192000 w 12192000"/>
              <a:gd name="connsiteY7" fmla="*/ 3603424 h 3667432"/>
              <a:gd name="connsiteX8" fmla="*/ 12192000 w 12192000"/>
              <a:gd name="connsiteY8" fmla="*/ 3667432 h 3667432"/>
              <a:gd name="connsiteX9" fmla="*/ 11204090 w 12192000"/>
              <a:gd name="connsiteY9" fmla="*/ 3667432 h 3667432"/>
              <a:gd name="connsiteX10" fmla="*/ 5244354 w 12192000"/>
              <a:gd name="connsiteY10" fmla="*/ 3667432 h 3667432"/>
              <a:gd name="connsiteX11" fmla="*/ 0 w 12192000"/>
              <a:gd name="connsiteY11" fmla="*/ 3667432 h 3667432"/>
              <a:gd name="connsiteX12" fmla="*/ 0 w 12192000"/>
              <a:gd name="connsiteY12" fmla="*/ 3603424 h 3667432"/>
              <a:gd name="connsiteX13" fmla="*/ 5244354 w 12192000"/>
              <a:gd name="connsiteY13" fmla="*/ 3603424 h 3667432"/>
              <a:gd name="connsiteX14" fmla="*/ 5244354 w 12192000"/>
              <a:gd name="connsiteY14" fmla="*/ 64008 h 3667432"/>
              <a:gd name="connsiteX15" fmla="*/ 0 w 12192000"/>
              <a:gd name="connsiteY15" fmla="*/ 64008 h 36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3667432">
                <a:moveTo>
                  <a:pt x="0" y="0"/>
                </a:moveTo>
                <a:lnTo>
                  <a:pt x="5244354" y="0"/>
                </a:lnTo>
                <a:lnTo>
                  <a:pt x="11204090" y="0"/>
                </a:lnTo>
                <a:lnTo>
                  <a:pt x="12192000" y="0"/>
                </a:lnTo>
                <a:lnTo>
                  <a:pt x="12192000" y="64008"/>
                </a:lnTo>
                <a:lnTo>
                  <a:pt x="11204090" y="64008"/>
                </a:lnTo>
                <a:lnTo>
                  <a:pt x="11204090" y="3603424"/>
                </a:lnTo>
                <a:lnTo>
                  <a:pt x="12192000" y="3603424"/>
                </a:lnTo>
                <a:lnTo>
                  <a:pt x="12192000" y="3667432"/>
                </a:lnTo>
                <a:lnTo>
                  <a:pt x="11204090" y="3667432"/>
                </a:lnTo>
                <a:lnTo>
                  <a:pt x="5244354" y="3667432"/>
                </a:lnTo>
                <a:lnTo>
                  <a:pt x="0" y="3667432"/>
                </a:lnTo>
                <a:lnTo>
                  <a:pt x="0" y="3603424"/>
                </a:lnTo>
                <a:lnTo>
                  <a:pt x="5244354" y="3603424"/>
                </a:lnTo>
                <a:lnTo>
                  <a:pt x="5244354" y="64008"/>
                </a:lnTo>
                <a:lnTo>
                  <a:pt x="0" y="64008"/>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A12799-9EB7-4398-A383-9D3BDA88284D}"/>
              </a:ext>
            </a:extLst>
          </p:cNvPr>
          <p:cNvSpPr>
            <a:spLocks noGrp="1"/>
          </p:cNvSpPr>
          <p:nvPr>
            <p:ph type="title"/>
          </p:nvPr>
        </p:nvSpPr>
        <p:spPr>
          <a:xfrm>
            <a:off x="1697651" y="2220097"/>
            <a:ext cx="4576119" cy="1392837"/>
          </a:xfrm>
        </p:spPr>
        <p:txBody>
          <a:bodyPr vert="horz" lIns="91440" tIns="45720" rIns="91440" bIns="45720" rtlCol="0" anchor="b">
            <a:normAutofit/>
          </a:bodyPr>
          <a:lstStyle/>
          <a:p>
            <a:pPr algn="ctr"/>
            <a:r>
              <a:rPr lang="en-US" sz="1800" kern="1200">
                <a:solidFill>
                  <a:schemeClr val="bg1"/>
                </a:solidFill>
                <a:latin typeface="+mj-lt"/>
                <a:ea typeface="+mj-ea"/>
                <a:cs typeface="+mj-cs"/>
              </a:rPr>
              <a:t>Exchange Server :</a:t>
            </a:r>
            <a:br>
              <a:rPr lang="en-US" sz="1800" kern="1200">
                <a:solidFill>
                  <a:schemeClr val="bg1"/>
                </a:solidFill>
                <a:latin typeface="+mj-lt"/>
                <a:ea typeface="+mj-ea"/>
                <a:cs typeface="+mj-cs"/>
              </a:rPr>
            </a:br>
            <a:r>
              <a:rPr lang="en-US" sz="1800" kern="1200">
                <a:solidFill>
                  <a:schemeClr val="bg1"/>
                </a:solidFill>
                <a:latin typeface="+mj-lt"/>
                <a:ea typeface="+mj-ea"/>
                <a:cs typeface="+mj-cs"/>
              </a:rPr>
              <a:t>Dial Tone Recovery</a:t>
            </a:r>
            <a:br>
              <a:rPr lang="en-US" sz="1800" kern="1200">
                <a:solidFill>
                  <a:schemeClr val="bg1"/>
                </a:solidFill>
                <a:latin typeface="+mj-lt"/>
                <a:ea typeface="+mj-ea"/>
                <a:cs typeface="+mj-cs"/>
              </a:rPr>
            </a:br>
            <a:br>
              <a:rPr lang="en-US" sz="1800" kern="1200">
                <a:solidFill>
                  <a:schemeClr val="bg1"/>
                </a:solidFill>
                <a:latin typeface="+mj-lt"/>
                <a:ea typeface="+mj-ea"/>
                <a:cs typeface="+mj-cs"/>
              </a:rPr>
            </a:br>
            <a:r>
              <a:rPr lang="en-US" sz="1800" kern="1200">
                <a:solidFill>
                  <a:schemeClr val="bg1"/>
                </a:solidFill>
                <a:latin typeface="+mj-lt"/>
                <a:ea typeface="+mj-ea"/>
                <a:cs typeface="+mj-cs"/>
              </a:rPr>
              <a:t>					Saikiran</a:t>
            </a:r>
          </a:p>
        </p:txBody>
      </p:sp>
    </p:spTree>
    <p:extLst>
      <p:ext uri="{BB962C8B-B14F-4D97-AF65-F5344CB8AC3E}">
        <p14:creationId xmlns:p14="http://schemas.microsoft.com/office/powerpoint/2010/main" val="3174175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3AE53-0F12-43F3-A53C-449756B27C72}"/>
              </a:ext>
            </a:extLst>
          </p:cNvPr>
          <p:cNvSpPr>
            <a:spLocks noGrp="1"/>
          </p:cNvSpPr>
          <p:nvPr>
            <p:ph idx="1"/>
          </p:nvPr>
        </p:nvSpPr>
        <p:spPr>
          <a:xfrm>
            <a:off x="314418" y="272033"/>
            <a:ext cx="11679314" cy="6359586"/>
          </a:xfrm>
        </p:spPr>
        <p:style>
          <a:lnRef idx="2">
            <a:schemeClr val="accent4"/>
          </a:lnRef>
          <a:fillRef idx="1">
            <a:schemeClr val="lt1"/>
          </a:fillRef>
          <a:effectRef idx="0">
            <a:schemeClr val="accent4"/>
          </a:effectRef>
          <a:fontRef idx="minor">
            <a:schemeClr val="dk1"/>
          </a:fontRef>
        </p:style>
        <p:txBody>
          <a:bodyPr/>
          <a:lstStyle/>
          <a:p>
            <a:r>
              <a:rPr lang="en-US" dirty="0"/>
              <a:t>So now we ran the restore request command, after the restore is complete, users will have all the data before and after the failure.</a:t>
            </a:r>
          </a:p>
          <a:p>
            <a:r>
              <a:rPr lang="en-US" dirty="0"/>
              <a:t>So you can dismount the </a:t>
            </a:r>
            <a:r>
              <a:rPr lang="en-US" dirty="0" err="1"/>
              <a:t>rdb</a:t>
            </a:r>
            <a:r>
              <a:rPr lang="en-US" dirty="0"/>
              <a:t> and remove it, as well as the Blank </a:t>
            </a:r>
            <a:r>
              <a:rPr lang="en-US" dirty="0" err="1"/>
              <a:t>db</a:t>
            </a:r>
            <a:r>
              <a:rPr lang="en-US" dirty="0"/>
              <a:t> of DB</a:t>
            </a:r>
            <a:endParaRPr lang="en-IN" dirty="0"/>
          </a:p>
        </p:txBody>
      </p:sp>
      <p:sp>
        <p:nvSpPr>
          <p:cNvPr id="4" name="Rectangle: Rounded Corners 3">
            <a:extLst>
              <a:ext uri="{FF2B5EF4-FFF2-40B4-BE49-F238E27FC236}">
                <a16:creationId xmlns:a16="http://schemas.microsoft.com/office/drawing/2014/main" id="{75A31D3D-4D91-4C39-9650-70F761525930}"/>
              </a:ext>
            </a:extLst>
          </p:cNvPr>
          <p:cNvSpPr/>
          <p:nvPr/>
        </p:nvSpPr>
        <p:spPr>
          <a:xfrm>
            <a:off x="1127464" y="2610035"/>
            <a:ext cx="1642369" cy="1793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a:t>
            </a:r>
            <a:endParaRPr lang="en-IN" dirty="0"/>
          </a:p>
        </p:txBody>
      </p:sp>
      <p:sp>
        <p:nvSpPr>
          <p:cNvPr id="6" name="Rectangle: Rounded Corners 5">
            <a:extLst>
              <a:ext uri="{FF2B5EF4-FFF2-40B4-BE49-F238E27FC236}">
                <a16:creationId xmlns:a16="http://schemas.microsoft.com/office/drawing/2014/main" id="{A20372C3-3023-4F25-A4F4-FE22E42479C2}"/>
              </a:ext>
            </a:extLst>
          </p:cNvPr>
          <p:cNvSpPr/>
          <p:nvPr/>
        </p:nvSpPr>
        <p:spPr>
          <a:xfrm>
            <a:off x="3987553" y="2610035"/>
            <a:ext cx="1642369" cy="1793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DTDB</a:t>
            </a:r>
            <a:endParaRPr lang="en-IN" dirty="0"/>
          </a:p>
        </p:txBody>
      </p:sp>
      <p:sp>
        <p:nvSpPr>
          <p:cNvPr id="8" name="Rectangle: Rounded Corners 7">
            <a:extLst>
              <a:ext uri="{FF2B5EF4-FFF2-40B4-BE49-F238E27FC236}">
                <a16:creationId xmlns:a16="http://schemas.microsoft.com/office/drawing/2014/main" id="{C0D025AA-9778-4DF8-B152-F1D6C337634C}"/>
              </a:ext>
            </a:extLst>
          </p:cNvPr>
          <p:cNvSpPr/>
          <p:nvPr/>
        </p:nvSpPr>
        <p:spPr>
          <a:xfrm>
            <a:off x="6926062" y="2610035"/>
            <a:ext cx="1642369" cy="1793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endParaRPr lang="en-IN" dirty="0"/>
          </a:p>
        </p:txBody>
      </p:sp>
      <p:sp>
        <p:nvSpPr>
          <p:cNvPr id="9" name="TextBox 8">
            <a:extLst>
              <a:ext uri="{FF2B5EF4-FFF2-40B4-BE49-F238E27FC236}">
                <a16:creationId xmlns:a16="http://schemas.microsoft.com/office/drawing/2014/main" id="{6ED86FE7-5E7A-4905-B361-3C60BA83D242}"/>
              </a:ext>
            </a:extLst>
          </p:cNvPr>
          <p:cNvSpPr txBox="1"/>
          <p:nvPr/>
        </p:nvSpPr>
        <p:spPr>
          <a:xfrm>
            <a:off x="514905" y="4785063"/>
            <a:ext cx="2778711" cy="646331"/>
          </a:xfrm>
          <a:prstGeom prst="rect">
            <a:avLst/>
          </a:prstGeom>
          <a:noFill/>
        </p:spPr>
        <p:txBody>
          <a:bodyPr wrap="square" rtlCol="0">
            <a:spAutoFit/>
          </a:bodyPr>
          <a:lstStyle/>
          <a:p>
            <a:r>
              <a:rPr lang="en-US" dirty="0"/>
              <a:t>Dismount it and remove the data, after recovery. </a:t>
            </a:r>
            <a:endParaRPr lang="en-IN" dirty="0"/>
          </a:p>
        </p:txBody>
      </p:sp>
      <p:sp>
        <p:nvSpPr>
          <p:cNvPr id="11" name="TextBox 10">
            <a:extLst>
              <a:ext uri="{FF2B5EF4-FFF2-40B4-BE49-F238E27FC236}">
                <a16:creationId xmlns:a16="http://schemas.microsoft.com/office/drawing/2014/main" id="{25A1AE33-8E22-453A-918C-F152F9388CD0}"/>
              </a:ext>
            </a:extLst>
          </p:cNvPr>
          <p:cNvSpPr txBox="1"/>
          <p:nvPr/>
        </p:nvSpPr>
        <p:spPr>
          <a:xfrm>
            <a:off x="3579181" y="4785062"/>
            <a:ext cx="2778711" cy="646331"/>
          </a:xfrm>
          <a:prstGeom prst="rect">
            <a:avLst/>
          </a:prstGeom>
          <a:noFill/>
        </p:spPr>
        <p:txBody>
          <a:bodyPr wrap="square" rtlCol="0">
            <a:spAutoFit/>
          </a:bodyPr>
          <a:lstStyle/>
          <a:p>
            <a:r>
              <a:rPr lang="en-US" dirty="0"/>
              <a:t>All user data is there in here now.</a:t>
            </a:r>
            <a:endParaRPr lang="en-IN" dirty="0"/>
          </a:p>
        </p:txBody>
      </p:sp>
      <p:sp>
        <p:nvSpPr>
          <p:cNvPr id="13" name="TextBox 12">
            <a:extLst>
              <a:ext uri="{FF2B5EF4-FFF2-40B4-BE49-F238E27FC236}">
                <a16:creationId xmlns:a16="http://schemas.microsoft.com/office/drawing/2014/main" id="{0F358A3E-F302-4F70-8EF0-8E5E58DB8395}"/>
              </a:ext>
            </a:extLst>
          </p:cNvPr>
          <p:cNvSpPr txBox="1"/>
          <p:nvPr/>
        </p:nvSpPr>
        <p:spPr>
          <a:xfrm>
            <a:off x="6397100" y="4696284"/>
            <a:ext cx="2778711" cy="923330"/>
          </a:xfrm>
          <a:prstGeom prst="rect">
            <a:avLst/>
          </a:prstGeom>
          <a:noFill/>
        </p:spPr>
        <p:txBody>
          <a:bodyPr wrap="square" rtlCol="0">
            <a:spAutoFit/>
          </a:bodyPr>
          <a:lstStyle/>
          <a:p>
            <a:r>
              <a:rPr lang="en-US" dirty="0"/>
              <a:t>Blank DB – this is no longer needed now, can dismount and Remove it. </a:t>
            </a:r>
            <a:endParaRPr lang="en-IN" dirty="0"/>
          </a:p>
        </p:txBody>
      </p:sp>
      <p:sp>
        <p:nvSpPr>
          <p:cNvPr id="14" name="Arrow: Right 13">
            <a:extLst>
              <a:ext uri="{FF2B5EF4-FFF2-40B4-BE49-F238E27FC236}">
                <a16:creationId xmlns:a16="http://schemas.microsoft.com/office/drawing/2014/main" id="{A3203512-4223-45E0-AAA2-B1612BC61C9E}"/>
              </a:ext>
            </a:extLst>
          </p:cNvPr>
          <p:cNvSpPr/>
          <p:nvPr/>
        </p:nvSpPr>
        <p:spPr>
          <a:xfrm>
            <a:off x="8984202" y="3222594"/>
            <a:ext cx="443883" cy="470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C3817B8-9DB5-4EF3-A47B-19BC3203CA98}"/>
              </a:ext>
            </a:extLst>
          </p:cNvPr>
          <p:cNvSpPr/>
          <p:nvPr/>
        </p:nvSpPr>
        <p:spPr>
          <a:xfrm>
            <a:off x="9938551" y="2610034"/>
            <a:ext cx="1642369" cy="1793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Restart Outlook Clients to Check Emails.</a:t>
            </a:r>
            <a:endParaRPr lang="en-IN" dirty="0"/>
          </a:p>
        </p:txBody>
      </p:sp>
      <p:sp>
        <p:nvSpPr>
          <p:cNvPr id="18" name="Rectangle 17">
            <a:extLst>
              <a:ext uri="{FF2B5EF4-FFF2-40B4-BE49-F238E27FC236}">
                <a16:creationId xmlns:a16="http://schemas.microsoft.com/office/drawing/2014/main" id="{AF71F440-B685-4E90-9B18-CB0EABC635C2}"/>
              </a:ext>
            </a:extLst>
          </p:cNvPr>
          <p:cNvSpPr/>
          <p:nvPr/>
        </p:nvSpPr>
        <p:spPr>
          <a:xfrm>
            <a:off x="9827580" y="5157949"/>
            <a:ext cx="17533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 TONE Performed.</a:t>
            </a:r>
            <a:endParaRPr lang="en-IN" dirty="0"/>
          </a:p>
        </p:txBody>
      </p:sp>
      <p:cxnSp>
        <p:nvCxnSpPr>
          <p:cNvPr id="20" name="Straight Arrow Connector 19">
            <a:extLst>
              <a:ext uri="{FF2B5EF4-FFF2-40B4-BE49-F238E27FC236}">
                <a16:creationId xmlns:a16="http://schemas.microsoft.com/office/drawing/2014/main" id="{AB3CD1A4-2B03-49AA-8114-BAA063E7FEAE}"/>
              </a:ext>
            </a:extLst>
          </p:cNvPr>
          <p:cNvCxnSpPr/>
          <p:nvPr/>
        </p:nvCxnSpPr>
        <p:spPr>
          <a:xfrm>
            <a:off x="10404629" y="4616388"/>
            <a:ext cx="0" cy="3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CC91E25-24AD-4864-A8B0-B9A68591F396}"/>
              </a:ext>
            </a:extLst>
          </p:cNvPr>
          <p:cNvCxnSpPr/>
          <p:nvPr/>
        </p:nvCxnSpPr>
        <p:spPr>
          <a:xfrm>
            <a:off x="11054179" y="4616388"/>
            <a:ext cx="0" cy="399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07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61860B-0F9B-4FD0-9EE2-8F71A3CDBDA6}"/>
              </a:ext>
            </a:extLst>
          </p:cNvPr>
          <p:cNvSpPr/>
          <p:nvPr/>
        </p:nvSpPr>
        <p:spPr>
          <a:xfrm>
            <a:off x="781050" y="2105025"/>
            <a:ext cx="2028825" cy="345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 DB</a:t>
            </a:r>
          </a:p>
          <a:p>
            <a:pPr algn="ctr"/>
            <a:r>
              <a:rPr lang="en-US" dirty="0"/>
              <a:t>Database1</a:t>
            </a:r>
            <a:endParaRPr lang="en-IN" dirty="0"/>
          </a:p>
        </p:txBody>
      </p:sp>
      <p:sp>
        <p:nvSpPr>
          <p:cNvPr id="6" name="Rectangle: Rounded Corners 5">
            <a:extLst>
              <a:ext uri="{FF2B5EF4-FFF2-40B4-BE49-F238E27FC236}">
                <a16:creationId xmlns:a16="http://schemas.microsoft.com/office/drawing/2014/main" id="{18137670-91CA-41D1-BD4B-F86D7C9D0EE8}"/>
              </a:ext>
            </a:extLst>
          </p:cNvPr>
          <p:cNvSpPr/>
          <p:nvPr/>
        </p:nvSpPr>
        <p:spPr>
          <a:xfrm>
            <a:off x="4411323" y="2105025"/>
            <a:ext cx="2028825" cy="345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 tone DB</a:t>
            </a:r>
          </a:p>
          <a:p>
            <a:pPr algn="ctr"/>
            <a:r>
              <a:rPr lang="en-US" dirty="0"/>
              <a:t>DTDB1</a:t>
            </a:r>
            <a:endParaRPr lang="en-IN" dirty="0"/>
          </a:p>
        </p:txBody>
      </p:sp>
      <p:sp>
        <p:nvSpPr>
          <p:cNvPr id="8" name="Rectangle: Rounded Corners 7">
            <a:extLst>
              <a:ext uri="{FF2B5EF4-FFF2-40B4-BE49-F238E27FC236}">
                <a16:creationId xmlns:a16="http://schemas.microsoft.com/office/drawing/2014/main" id="{A3CF47B8-0B51-4381-9B0E-11EF389FF1F4}"/>
              </a:ext>
            </a:extLst>
          </p:cNvPr>
          <p:cNvSpPr/>
          <p:nvPr/>
        </p:nvSpPr>
        <p:spPr>
          <a:xfrm>
            <a:off x="8041597" y="2105025"/>
            <a:ext cx="2028825" cy="345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Recovery DB</a:t>
            </a:r>
          </a:p>
          <a:p>
            <a:pPr algn="ctr"/>
            <a:r>
              <a:rPr lang="en-US" dirty="0"/>
              <a:t>RDB</a:t>
            </a:r>
            <a:endParaRPr lang="en-IN" dirty="0"/>
          </a:p>
        </p:txBody>
      </p:sp>
      <p:sp>
        <p:nvSpPr>
          <p:cNvPr id="9" name="TextBox 8">
            <a:extLst>
              <a:ext uri="{FF2B5EF4-FFF2-40B4-BE49-F238E27FC236}">
                <a16:creationId xmlns:a16="http://schemas.microsoft.com/office/drawing/2014/main" id="{D237189A-4577-4A09-B092-CEB55D55E172}"/>
              </a:ext>
            </a:extLst>
          </p:cNvPr>
          <p:cNvSpPr txBox="1"/>
          <p:nvPr/>
        </p:nvSpPr>
        <p:spPr>
          <a:xfrm>
            <a:off x="550415" y="1455938"/>
            <a:ext cx="2892780" cy="369332"/>
          </a:xfrm>
          <a:prstGeom prst="rect">
            <a:avLst/>
          </a:prstGeom>
          <a:noFill/>
        </p:spPr>
        <p:txBody>
          <a:bodyPr wrap="none" rtlCol="0">
            <a:spAutoFit/>
          </a:bodyPr>
          <a:lstStyle/>
          <a:p>
            <a:r>
              <a:rPr lang="en-US" dirty="0"/>
              <a:t>Corrupted due to some issue</a:t>
            </a:r>
            <a:endParaRPr lang="en-IN" dirty="0"/>
          </a:p>
        </p:txBody>
      </p:sp>
      <p:sp>
        <p:nvSpPr>
          <p:cNvPr id="10" name="Arrow: Down 9">
            <a:extLst>
              <a:ext uri="{FF2B5EF4-FFF2-40B4-BE49-F238E27FC236}">
                <a16:creationId xmlns:a16="http://schemas.microsoft.com/office/drawing/2014/main" id="{4D657622-5587-4B0C-9B92-03E646307BA2}"/>
              </a:ext>
            </a:extLst>
          </p:cNvPr>
          <p:cNvSpPr/>
          <p:nvPr/>
        </p:nvSpPr>
        <p:spPr>
          <a:xfrm>
            <a:off x="1597981" y="4421080"/>
            <a:ext cx="346229" cy="878889"/>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077DD26-106C-44DD-A151-A67B65A2C920}"/>
              </a:ext>
            </a:extLst>
          </p:cNvPr>
          <p:cNvSpPr txBox="1"/>
          <p:nvPr/>
        </p:nvSpPr>
        <p:spPr>
          <a:xfrm>
            <a:off x="781050" y="6033856"/>
            <a:ext cx="2575129" cy="369332"/>
          </a:xfrm>
          <a:prstGeom prst="rect">
            <a:avLst/>
          </a:prstGeom>
          <a:noFill/>
        </p:spPr>
        <p:txBody>
          <a:bodyPr wrap="none" rtlCol="0">
            <a:spAutoFit/>
          </a:bodyPr>
          <a:lstStyle/>
          <a:p>
            <a:r>
              <a:rPr lang="en-US" dirty="0"/>
              <a:t>Users are unable to login.</a:t>
            </a:r>
            <a:endParaRPr lang="en-IN" dirty="0"/>
          </a:p>
        </p:txBody>
      </p:sp>
      <p:cxnSp>
        <p:nvCxnSpPr>
          <p:cNvPr id="13" name="Straight Arrow Connector 12">
            <a:extLst>
              <a:ext uri="{FF2B5EF4-FFF2-40B4-BE49-F238E27FC236}">
                <a16:creationId xmlns:a16="http://schemas.microsoft.com/office/drawing/2014/main" id="{FEE8B3D2-3326-464C-8898-50801BB103BF}"/>
              </a:ext>
            </a:extLst>
          </p:cNvPr>
          <p:cNvCxnSpPr/>
          <p:nvPr/>
        </p:nvCxnSpPr>
        <p:spPr>
          <a:xfrm flipV="1">
            <a:off x="550415" y="5714999"/>
            <a:ext cx="230635" cy="428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7D6FFD-E917-42F6-927A-62E6DC1890BE}"/>
              </a:ext>
            </a:extLst>
          </p:cNvPr>
          <p:cNvSpPr txBox="1"/>
          <p:nvPr/>
        </p:nvSpPr>
        <p:spPr>
          <a:xfrm>
            <a:off x="4061419" y="1447060"/>
            <a:ext cx="2711063" cy="369332"/>
          </a:xfrm>
          <a:prstGeom prst="rect">
            <a:avLst/>
          </a:prstGeom>
          <a:noFill/>
        </p:spPr>
        <p:txBody>
          <a:bodyPr wrap="none" rtlCol="0">
            <a:spAutoFit/>
          </a:bodyPr>
          <a:lstStyle/>
          <a:p>
            <a:r>
              <a:rPr lang="en-US" dirty="0"/>
              <a:t>Mounted a blank Database</a:t>
            </a:r>
            <a:endParaRPr lang="en-IN" dirty="0"/>
          </a:p>
        </p:txBody>
      </p:sp>
      <p:sp>
        <p:nvSpPr>
          <p:cNvPr id="19" name="TextBox 18">
            <a:extLst>
              <a:ext uri="{FF2B5EF4-FFF2-40B4-BE49-F238E27FC236}">
                <a16:creationId xmlns:a16="http://schemas.microsoft.com/office/drawing/2014/main" id="{BF68E040-E44A-4DFB-A034-A6486083D387}"/>
              </a:ext>
            </a:extLst>
          </p:cNvPr>
          <p:cNvSpPr txBox="1"/>
          <p:nvPr/>
        </p:nvSpPr>
        <p:spPr>
          <a:xfrm>
            <a:off x="7390706" y="1455938"/>
            <a:ext cx="3687100" cy="369332"/>
          </a:xfrm>
          <a:prstGeom prst="rect">
            <a:avLst/>
          </a:prstGeom>
          <a:noFill/>
        </p:spPr>
        <p:txBody>
          <a:bodyPr wrap="none" rtlCol="0">
            <a:spAutoFit/>
          </a:bodyPr>
          <a:lstStyle/>
          <a:p>
            <a:r>
              <a:rPr lang="en-US" dirty="0"/>
              <a:t>Mounted a Recovery DB from Backup</a:t>
            </a:r>
            <a:endParaRPr lang="en-IN" dirty="0"/>
          </a:p>
        </p:txBody>
      </p:sp>
      <p:sp>
        <p:nvSpPr>
          <p:cNvPr id="20" name="Arrow: Right 19">
            <a:extLst>
              <a:ext uri="{FF2B5EF4-FFF2-40B4-BE49-F238E27FC236}">
                <a16:creationId xmlns:a16="http://schemas.microsoft.com/office/drawing/2014/main" id="{D6FE7FA6-BC26-40C4-B38D-6D2172E97011}"/>
              </a:ext>
            </a:extLst>
          </p:cNvPr>
          <p:cNvSpPr/>
          <p:nvPr/>
        </p:nvSpPr>
        <p:spPr>
          <a:xfrm>
            <a:off x="3178206" y="3559946"/>
            <a:ext cx="727969" cy="532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401FF4D9-2379-47B6-844A-5C6D94CA1F52}"/>
              </a:ext>
            </a:extLst>
          </p:cNvPr>
          <p:cNvSpPr/>
          <p:nvPr/>
        </p:nvSpPr>
        <p:spPr>
          <a:xfrm>
            <a:off x="6945296" y="3567482"/>
            <a:ext cx="727969" cy="532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CFE1F79E-9E2F-4B18-BD31-EE676EEBE30D}"/>
              </a:ext>
            </a:extLst>
          </p:cNvPr>
          <p:cNvSpPr txBox="1"/>
          <p:nvPr/>
        </p:nvSpPr>
        <p:spPr>
          <a:xfrm>
            <a:off x="3844031" y="426128"/>
            <a:ext cx="3656899" cy="369332"/>
          </a:xfrm>
          <a:prstGeom prst="rect">
            <a:avLst/>
          </a:prstGeom>
          <a:noFill/>
        </p:spPr>
        <p:txBody>
          <a:bodyPr wrap="none" rtlCol="0">
            <a:spAutoFit/>
          </a:bodyPr>
          <a:lstStyle/>
          <a:p>
            <a:r>
              <a:rPr lang="en-US" dirty="0"/>
              <a:t>Let’s Dive in to the Recovery process.</a:t>
            </a:r>
            <a:endParaRPr lang="en-IN" dirty="0"/>
          </a:p>
        </p:txBody>
      </p:sp>
      <p:sp>
        <p:nvSpPr>
          <p:cNvPr id="25" name="TextBox 24">
            <a:extLst>
              <a:ext uri="{FF2B5EF4-FFF2-40B4-BE49-F238E27FC236}">
                <a16:creationId xmlns:a16="http://schemas.microsoft.com/office/drawing/2014/main" id="{1024A2DE-453D-48EA-B26A-4DB8E113FA1A}"/>
              </a:ext>
            </a:extLst>
          </p:cNvPr>
          <p:cNvSpPr txBox="1"/>
          <p:nvPr/>
        </p:nvSpPr>
        <p:spPr>
          <a:xfrm>
            <a:off x="4251848" y="5892662"/>
            <a:ext cx="2520634" cy="923330"/>
          </a:xfrm>
          <a:prstGeom prst="rect">
            <a:avLst/>
          </a:prstGeom>
          <a:noFill/>
        </p:spPr>
        <p:txBody>
          <a:bodyPr wrap="square" rtlCol="0">
            <a:spAutoFit/>
          </a:bodyPr>
          <a:lstStyle/>
          <a:p>
            <a:r>
              <a:rPr lang="en-US" dirty="0"/>
              <a:t>To Continue Access to Mail flow, during recovery</a:t>
            </a:r>
            <a:endParaRPr lang="en-IN" dirty="0"/>
          </a:p>
        </p:txBody>
      </p:sp>
      <p:sp>
        <p:nvSpPr>
          <p:cNvPr id="27" name="TextBox 26">
            <a:extLst>
              <a:ext uri="{FF2B5EF4-FFF2-40B4-BE49-F238E27FC236}">
                <a16:creationId xmlns:a16="http://schemas.microsoft.com/office/drawing/2014/main" id="{49B66259-C6A7-4B42-A146-5F20600767F0}"/>
              </a:ext>
            </a:extLst>
          </p:cNvPr>
          <p:cNvSpPr txBox="1"/>
          <p:nvPr/>
        </p:nvSpPr>
        <p:spPr>
          <a:xfrm>
            <a:off x="8243679" y="5842355"/>
            <a:ext cx="2211974" cy="646331"/>
          </a:xfrm>
          <a:prstGeom prst="rect">
            <a:avLst/>
          </a:prstGeom>
          <a:noFill/>
        </p:spPr>
        <p:txBody>
          <a:bodyPr wrap="square" rtlCol="0">
            <a:spAutoFit/>
          </a:bodyPr>
          <a:lstStyle/>
          <a:p>
            <a:r>
              <a:rPr lang="en-US" dirty="0"/>
              <a:t>To Recover the Restored data</a:t>
            </a:r>
            <a:endParaRPr lang="en-IN" dirty="0"/>
          </a:p>
        </p:txBody>
      </p:sp>
    </p:spTree>
    <p:extLst>
      <p:ext uri="{BB962C8B-B14F-4D97-AF65-F5344CB8AC3E}">
        <p14:creationId xmlns:p14="http://schemas.microsoft.com/office/powerpoint/2010/main" val="196619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2277F-7A7E-45EA-9419-77A0189FF26E}"/>
              </a:ext>
            </a:extLst>
          </p:cNvPr>
          <p:cNvSpPr>
            <a:spLocks noGrp="1"/>
          </p:cNvSpPr>
          <p:nvPr>
            <p:ph idx="1"/>
          </p:nvPr>
        </p:nvSpPr>
        <p:spPr>
          <a:xfrm>
            <a:off x="509726" y="351931"/>
            <a:ext cx="11315329" cy="6190912"/>
          </a:xfrm>
        </p:spPr>
        <p:txBody>
          <a:bodyPr/>
          <a:lstStyle/>
          <a:p>
            <a:pPr marL="514350" indent="-514350">
              <a:buAutoNum type="arabicPeriod"/>
            </a:pPr>
            <a:r>
              <a:rPr lang="en-US" dirty="0"/>
              <a:t>So now the first Default database DB is corrupted</a:t>
            </a:r>
          </a:p>
          <a:p>
            <a:pPr marL="514350" indent="-514350">
              <a:buAutoNum type="arabicPeriod"/>
            </a:pPr>
            <a:r>
              <a:rPr lang="en-US" dirty="0"/>
              <a:t> So Remove the </a:t>
            </a:r>
            <a:r>
              <a:rPr lang="en-US" dirty="0" err="1"/>
              <a:t>Edb</a:t>
            </a:r>
            <a:r>
              <a:rPr lang="en-US" dirty="0"/>
              <a:t> file and log files from the DB database location.so let’s say the location is C:\DB\Db.edb</a:t>
            </a:r>
          </a:p>
          <a:p>
            <a:pPr marL="514350" indent="-514350">
              <a:buAutoNum type="arabicPeriod"/>
            </a:pPr>
            <a:r>
              <a:rPr lang="en-US" dirty="0"/>
              <a:t>Now you have to Mount a Blank database for DB, so remove the EDB and log files from that location and save it to a safe location – let’s say the name is  “Backup Folder”</a:t>
            </a:r>
          </a:p>
        </p:txBody>
      </p:sp>
      <p:sp>
        <p:nvSpPr>
          <p:cNvPr id="4" name="Rectangle 3">
            <a:extLst>
              <a:ext uri="{FF2B5EF4-FFF2-40B4-BE49-F238E27FC236}">
                <a16:creationId xmlns:a16="http://schemas.microsoft.com/office/drawing/2014/main" id="{FC7F9475-3085-4514-AF95-F2341BF99ACA}"/>
              </a:ext>
            </a:extLst>
          </p:cNvPr>
          <p:cNvSpPr/>
          <p:nvPr/>
        </p:nvSpPr>
        <p:spPr>
          <a:xfrm>
            <a:off x="1331650" y="3595456"/>
            <a:ext cx="1669002" cy="2423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DB</a:t>
            </a:r>
          </a:p>
          <a:p>
            <a:pPr algn="ctr"/>
            <a:r>
              <a:rPr lang="en-US" dirty="0"/>
              <a:t>Blank</a:t>
            </a:r>
          </a:p>
          <a:p>
            <a:pPr algn="ctr"/>
            <a:r>
              <a:rPr lang="en-US" dirty="0"/>
              <a:t>EDB</a:t>
            </a:r>
            <a:endParaRPr lang="en-IN" dirty="0"/>
          </a:p>
        </p:txBody>
      </p:sp>
      <p:sp>
        <p:nvSpPr>
          <p:cNvPr id="5" name="Arrow: Right 4">
            <a:extLst>
              <a:ext uri="{FF2B5EF4-FFF2-40B4-BE49-F238E27FC236}">
                <a16:creationId xmlns:a16="http://schemas.microsoft.com/office/drawing/2014/main" id="{F2AE80DB-10FB-4E25-9118-F68ACA72C03D}"/>
              </a:ext>
            </a:extLst>
          </p:cNvPr>
          <p:cNvSpPr/>
          <p:nvPr/>
        </p:nvSpPr>
        <p:spPr>
          <a:xfrm>
            <a:off x="3142695" y="44033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831917A-0528-4026-96F7-64F90612BC0B}"/>
              </a:ext>
            </a:extLst>
          </p:cNvPr>
          <p:cNvSpPr/>
          <p:nvPr/>
        </p:nvSpPr>
        <p:spPr>
          <a:xfrm>
            <a:off x="4492101" y="3941685"/>
            <a:ext cx="3000652" cy="1784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Backup Folder</a:t>
            </a:r>
          </a:p>
          <a:p>
            <a:pPr algn="ctr"/>
            <a:endParaRPr lang="en-US" dirty="0"/>
          </a:p>
          <a:p>
            <a:pPr algn="ctr"/>
            <a:r>
              <a:rPr lang="en-US" dirty="0"/>
              <a:t>Here contains the </a:t>
            </a:r>
            <a:r>
              <a:rPr lang="en-US" dirty="0" err="1"/>
              <a:t>edb</a:t>
            </a:r>
            <a:r>
              <a:rPr lang="en-US" dirty="0"/>
              <a:t> file and log files which are removed earlier</a:t>
            </a:r>
            <a:endParaRPr lang="en-IN" dirty="0"/>
          </a:p>
        </p:txBody>
      </p:sp>
      <p:sp>
        <p:nvSpPr>
          <p:cNvPr id="7" name="Arrow: Right 6">
            <a:extLst>
              <a:ext uri="{FF2B5EF4-FFF2-40B4-BE49-F238E27FC236}">
                <a16:creationId xmlns:a16="http://schemas.microsoft.com/office/drawing/2014/main" id="{79802E14-D1AC-439D-8794-866737E031F7}"/>
              </a:ext>
            </a:extLst>
          </p:cNvPr>
          <p:cNvSpPr/>
          <p:nvPr/>
        </p:nvSpPr>
        <p:spPr>
          <a:xfrm>
            <a:off x="7688062" y="4518734"/>
            <a:ext cx="1136342" cy="63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9DC3120-AFB6-4273-BD93-87BB53A456FD}"/>
              </a:ext>
            </a:extLst>
          </p:cNvPr>
          <p:cNvSpPr/>
          <p:nvPr/>
        </p:nvSpPr>
        <p:spPr>
          <a:xfrm>
            <a:off x="8913181" y="3311371"/>
            <a:ext cx="2254928" cy="27076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DB database has empty folder. </a:t>
            </a:r>
          </a:p>
          <a:p>
            <a:pPr algn="ctr"/>
            <a:endParaRPr lang="en-US" dirty="0"/>
          </a:p>
          <a:p>
            <a:pPr algn="ctr"/>
            <a:r>
              <a:rPr lang="en-US" dirty="0"/>
              <a:t>Nothing inside the folder. Because we have moved them to “Backup folder”</a:t>
            </a:r>
            <a:endParaRPr lang="en-IN" dirty="0"/>
          </a:p>
        </p:txBody>
      </p:sp>
    </p:spTree>
    <p:extLst>
      <p:ext uri="{BB962C8B-B14F-4D97-AF65-F5344CB8AC3E}">
        <p14:creationId xmlns:p14="http://schemas.microsoft.com/office/powerpoint/2010/main" val="181170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89991-9578-43BF-8C7B-3F90C9B039F5}"/>
              </a:ext>
            </a:extLst>
          </p:cNvPr>
          <p:cNvSpPr>
            <a:spLocks noGrp="1"/>
          </p:cNvSpPr>
          <p:nvPr>
            <p:ph idx="1"/>
          </p:nvPr>
        </p:nvSpPr>
        <p:spPr>
          <a:xfrm>
            <a:off x="500847" y="334175"/>
            <a:ext cx="11412985" cy="6244177"/>
          </a:xfrm>
        </p:spPr>
        <p:txBody>
          <a:bodyPr/>
          <a:lstStyle/>
          <a:p>
            <a:r>
              <a:rPr lang="en-US" dirty="0"/>
              <a:t>Now Create a DIAL TONE Database.</a:t>
            </a:r>
            <a:r>
              <a:rPr lang="en-IN" dirty="0"/>
              <a:t> Name – DTDB</a:t>
            </a:r>
            <a:endParaRPr lang="en-US" dirty="0"/>
          </a:p>
          <a:p>
            <a:r>
              <a:rPr lang="en-US" dirty="0"/>
              <a:t>This is done for rehoming the mailboxes and continue business delivery in production.</a:t>
            </a:r>
          </a:p>
          <a:p>
            <a:endParaRPr lang="en-US" dirty="0"/>
          </a:p>
          <a:p>
            <a:pPr marL="0" indent="0">
              <a:buNone/>
            </a:pPr>
            <a:endParaRPr lang="en-IN" dirty="0"/>
          </a:p>
        </p:txBody>
      </p:sp>
      <p:sp>
        <p:nvSpPr>
          <p:cNvPr id="4" name="Rectangle: Rounded Corners 3">
            <a:extLst>
              <a:ext uri="{FF2B5EF4-FFF2-40B4-BE49-F238E27FC236}">
                <a16:creationId xmlns:a16="http://schemas.microsoft.com/office/drawing/2014/main" id="{D66C0C08-9D7C-4225-A005-87F569B4FE4A}"/>
              </a:ext>
            </a:extLst>
          </p:cNvPr>
          <p:cNvSpPr/>
          <p:nvPr/>
        </p:nvSpPr>
        <p:spPr>
          <a:xfrm>
            <a:off x="896645" y="2956264"/>
            <a:ext cx="1961965" cy="2583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 TONE DB</a:t>
            </a:r>
          </a:p>
          <a:p>
            <a:pPr algn="ctr"/>
            <a:r>
              <a:rPr lang="en-US" dirty="0"/>
              <a:t>DTDB</a:t>
            </a:r>
            <a:endParaRPr lang="en-IN" dirty="0"/>
          </a:p>
        </p:txBody>
      </p:sp>
      <p:sp>
        <p:nvSpPr>
          <p:cNvPr id="6" name="TextBox 5">
            <a:extLst>
              <a:ext uri="{FF2B5EF4-FFF2-40B4-BE49-F238E27FC236}">
                <a16:creationId xmlns:a16="http://schemas.microsoft.com/office/drawing/2014/main" id="{D72462CB-FEED-48DA-ACF1-E240A12A08C0}"/>
              </a:ext>
            </a:extLst>
          </p:cNvPr>
          <p:cNvSpPr txBox="1"/>
          <p:nvPr/>
        </p:nvSpPr>
        <p:spPr>
          <a:xfrm>
            <a:off x="963226" y="5663952"/>
            <a:ext cx="1895383" cy="369332"/>
          </a:xfrm>
          <a:prstGeom prst="rect">
            <a:avLst/>
          </a:prstGeom>
          <a:noFill/>
        </p:spPr>
        <p:txBody>
          <a:bodyPr wrap="square" rtlCol="0">
            <a:spAutoFit/>
          </a:bodyPr>
          <a:lstStyle/>
          <a:p>
            <a:r>
              <a:rPr lang="en-US" dirty="0"/>
              <a:t>Not yet mounted</a:t>
            </a:r>
            <a:endParaRPr lang="en-IN" dirty="0"/>
          </a:p>
        </p:txBody>
      </p:sp>
      <p:sp>
        <p:nvSpPr>
          <p:cNvPr id="7" name="Arrow: Right 6">
            <a:extLst>
              <a:ext uri="{FF2B5EF4-FFF2-40B4-BE49-F238E27FC236}">
                <a16:creationId xmlns:a16="http://schemas.microsoft.com/office/drawing/2014/main" id="{DF315B9E-CF2C-4664-A502-409AABF6E651}"/>
              </a:ext>
            </a:extLst>
          </p:cNvPr>
          <p:cNvSpPr/>
          <p:nvPr/>
        </p:nvSpPr>
        <p:spPr>
          <a:xfrm>
            <a:off x="3240350" y="3923930"/>
            <a:ext cx="1633491" cy="745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60277B1-5696-4539-A140-07D331061080}"/>
              </a:ext>
            </a:extLst>
          </p:cNvPr>
          <p:cNvSpPr txBox="1"/>
          <p:nvPr/>
        </p:nvSpPr>
        <p:spPr>
          <a:xfrm>
            <a:off x="4962617" y="3808520"/>
            <a:ext cx="1740024" cy="1200329"/>
          </a:xfrm>
          <a:prstGeom prst="rect">
            <a:avLst/>
          </a:prstGeom>
          <a:noFill/>
        </p:spPr>
        <p:txBody>
          <a:bodyPr wrap="square" rtlCol="0">
            <a:spAutoFit/>
          </a:bodyPr>
          <a:lstStyle/>
          <a:p>
            <a:r>
              <a:rPr lang="en-US" dirty="0"/>
              <a:t>Rehome the Mailboxes from default </a:t>
            </a:r>
            <a:r>
              <a:rPr lang="en-US" dirty="0" err="1"/>
              <a:t>db</a:t>
            </a:r>
            <a:endParaRPr lang="en-US" dirty="0"/>
          </a:p>
          <a:p>
            <a:r>
              <a:rPr lang="en-IN" dirty="0"/>
              <a:t>To DTDB</a:t>
            </a:r>
            <a:endParaRPr lang="en-US" dirty="0"/>
          </a:p>
        </p:txBody>
      </p:sp>
      <p:sp>
        <p:nvSpPr>
          <p:cNvPr id="9" name="Rectangle: Rounded Corners 8">
            <a:extLst>
              <a:ext uri="{FF2B5EF4-FFF2-40B4-BE49-F238E27FC236}">
                <a16:creationId xmlns:a16="http://schemas.microsoft.com/office/drawing/2014/main" id="{4D77CAC1-788C-4150-8E89-D9D2EFABF290}"/>
              </a:ext>
            </a:extLst>
          </p:cNvPr>
          <p:cNvSpPr/>
          <p:nvPr/>
        </p:nvSpPr>
        <p:spPr>
          <a:xfrm>
            <a:off x="9215021" y="2894120"/>
            <a:ext cx="1837678" cy="2476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Mailboxes are now Rehomed to DTDB,</a:t>
            </a:r>
          </a:p>
          <a:p>
            <a:pPr algn="ctr"/>
            <a:endParaRPr lang="en-US" dirty="0"/>
          </a:p>
          <a:p>
            <a:pPr algn="ctr"/>
            <a:r>
              <a:rPr lang="en-US" dirty="0"/>
              <a:t>Mount the DB</a:t>
            </a:r>
            <a:endParaRPr lang="en-IN" dirty="0"/>
          </a:p>
        </p:txBody>
      </p:sp>
      <p:sp>
        <p:nvSpPr>
          <p:cNvPr id="11" name="Arrow: Right 10">
            <a:extLst>
              <a:ext uri="{FF2B5EF4-FFF2-40B4-BE49-F238E27FC236}">
                <a16:creationId xmlns:a16="http://schemas.microsoft.com/office/drawing/2014/main" id="{A40301A4-4345-4C61-8E70-A2C33FCDF8C2}"/>
              </a:ext>
            </a:extLst>
          </p:cNvPr>
          <p:cNvSpPr/>
          <p:nvPr/>
        </p:nvSpPr>
        <p:spPr>
          <a:xfrm>
            <a:off x="6729275" y="3973626"/>
            <a:ext cx="1633491" cy="7457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1CB0D61-F1F1-4C64-9746-E5E2B4DDFB46}"/>
              </a:ext>
            </a:extLst>
          </p:cNvPr>
          <p:cNvSpPr txBox="1"/>
          <p:nvPr/>
        </p:nvSpPr>
        <p:spPr>
          <a:xfrm>
            <a:off x="9083335" y="5539666"/>
            <a:ext cx="1837678" cy="923331"/>
          </a:xfrm>
          <a:prstGeom prst="rect">
            <a:avLst/>
          </a:prstGeom>
          <a:noFill/>
        </p:spPr>
        <p:txBody>
          <a:bodyPr wrap="square" rtlCol="0">
            <a:spAutoFit/>
          </a:bodyPr>
          <a:lstStyle/>
          <a:p>
            <a:r>
              <a:rPr lang="en-US" dirty="0"/>
              <a:t>Check </a:t>
            </a:r>
            <a:r>
              <a:rPr lang="en-US" dirty="0" err="1"/>
              <a:t>HomeMdb</a:t>
            </a:r>
            <a:r>
              <a:rPr lang="en-US" dirty="0"/>
              <a:t> attribute for verification</a:t>
            </a:r>
          </a:p>
        </p:txBody>
      </p:sp>
      <p:sp>
        <p:nvSpPr>
          <p:cNvPr id="15" name="TextBox 14">
            <a:extLst>
              <a:ext uri="{FF2B5EF4-FFF2-40B4-BE49-F238E27FC236}">
                <a16:creationId xmlns:a16="http://schemas.microsoft.com/office/drawing/2014/main" id="{91C5727C-06DA-4BFE-AC0C-FA20C087F1E3}"/>
              </a:ext>
            </a:extLst>
          </p:cNvPr>
          <p:cNvSpPr txBox="1"/>
          <p:nvPr/>
        </p:nvSpPr>
        <p:spPr>
          <a:xfrm>
            <a:off x="9064100" y="1693791"/>
            <a:ext cx="1740024" cy="923330"/>
          </a:xfrm>
          <a:prstGeom prst="rect">
            <a:avLst/>
          </a:prstGeom>
          <a:noFill/>
        </p:spPr>
        <p:txBody>
          <a:bodyPr wrap="square" rtlCol="0">
            <a:spAutoFit/>
          </a:bodyPr>
          <a:lstStyle/>
          <a:p>
            <a:r>
              <a:rPr lang="en-US" dirty="0"/>
              <a:t>Mount Default DB and </a:t>
            </a:r>
            <a:r>
              <a:rPr lang="en-US" dirty="0" err="1"/>
              <a:t>Dialtone</a:t>
            </a:r>
            <a:r>
              <a:rPr lang="en-US" dirty="0"/>
              <a:t> DB</a:t>
            </a:r>
          </a:p>
        </p:txBody>
      </p:sp>
    </p:spTree>
    <p:extLst>
      <p:ext uri="{BB962C8B-B14F-4D97-AF65-F5344CB8AC3E}">
        <p14:creationId xmlns:p14="http://schemas.microsoft.com/office/powerpoint/2010/main" val="250852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4B32C-C55A-47E2-B69F-037BC2992033}"/>
              </a:ext>
            </a:extLst>
          </p:cNvPr>
          <p:cNvSpPr>
            <a:spLocks noGrp="1"/>
          </p:cNvSpPr>
          <p:nvPr>
            <p:ph idx="1"/>
          </p:nvPr>
        </p:nvSpPr>
        <p:spPr>
          <a:xfrm>
            <a:off x="323295" y="236522"/>
            <a:ext cx="11643804" cy="6430608"/>
          </a:xfrm>
        </p:spPr>
        <p:txBody>
          <a:bodyPr/>
          <a:lstStyle/>
          <a:p>
            <a:r>
              <a:rPr lang="en-US" dirty="0"/>
              <a:t>Now both the databases are mounted, so Users will be able to login – But they can see blank email box. In case of outlook, you can use “OLD Mailbox” – button and Restore the old data to a PST file. </a:t>
            </a:r>
          </a:p>
          <a:p>
            <a:r>
              <a:rPr lang="en-IN" dirty="0"/>
              <a:t>SO now, business continuity started, so admin has to start recovering in backend.</a:t>
            </a:r>
          </a:p>
          <a:p>
            <a:endParaRPr lang="en-IN" dirty="0"/>
          </a:p>
          <a:p>
            <a:pPr marL="0" indent="0">
              <a:buNone/>
            </a:pPr>
            <a:endParaRPr lang="en-US" dirty="0"/>
          </a:p>
        </p:txBody>
      </p:sp>
      <p:sp>
        <p:nvSpPr>
          <p:cNvPr id="4" name="Rectangle: Rounded Corners 3">
            <a:extLst>
              <a:ext uri="{FF2B5EF4-FFF2-40B4-BE49-F238E27FC236}">
                <a16:creationId xmlns:a16="http://schemas.microsoft.com/office/drawing/2014/main" id="{E0F4DCBC-894D-48B3-BEE3-26C7B389164D}"/>
              </a:ext>
            </a:extLst>
          </p:cNvPr>
          <p:cNvSpPr/>
          <p:nvPr/>
        </p:nvSpPr>
        <p:spPr>
          <a:xfrm>
            <a:off x="692458" y="2840854"/>
            <a:ext cx="1784412" cy="228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Restore Backup Copy to Folder</a:t>
            </a:r>
          </a:p>
          <a:p>
            <a:pPr algn="ctr"/>
            <a:endParaRPr lang="en-US" dirty="0"/>
          </a:p>
          <a:p>
            <a:pPr algn="ctr"/>
            <a:r>
              <a:rPr lang="en-US" dirty="0"/>
              <a:t>Recovered DB</a:t>
            </a:r>
            <a:endParaRPr lang="en-IN" dirty="0"/>
          </a:p>
        </p:txBody>
      </p:sp>
      <p:sp>
        <p:nvSpPr>
          <p:cNvPr id="5" name="TextBox 4">
            <a:extLst>
              <a:ext uri="{FF2B5EF4-FFF2-40B4-BE49-F238E27FC236}">
                <a16:creationId xmlns:a16="http://schemas.microsoft.com/office/drawing/2014/main" id="{59AD4125-2624-43DE-82EC-36A3F9031A5D}"/>
              </a:ext>
            </a:extLst>
          </p:cNvPr>
          <p:cNvSpPr txBox="1"/>
          <p:nvPr/>
        </p:nvSpPr>
        <p:spPr>
          <a:xfrm>
            <a:off x="772357" y="5437573"/>
            <a:ext cx="1997476" cy="923330"/>
          </a:xfrm>
          <a:prstGeom prst="rect">
            <a:avLst/>
          </a:prstGeom>
          <a:noFill/>
        </p:spPr>
        <p:txBody>
          <a:bodyPr wrap="square" rtlCol="0">
            <a:spAutoFit/>
          </a:bodyPr>
          <a:lstStyle/>
          <a:p>
            <a:r>
              <a:rPr lang="en-US" dirty="0"/>
              <a:t>We need to use “Backup Folder ” to restore data. </a:t>
            </a:r>
            <a:endParaRPr lang="en-IN" dirty="0"/>
          </a:p>
        </p:txBody>
      </p:sp>
      <p:sp>
        <p:nvSpPr>
          <p:cNvPr id="6" name="Arrow: Right 5">
            <a:extLst>
              <a:ext uri="{FF2B5EF4-FFF2-40B4-BE49-F238E27FC236}">
                <a16:creationId xmlns:a16="http://schemas.microsoft.com/office/drawing/2014/main" id="{04082B67-4CA9-4A5C-A9B1-3617CB6E461E}"/>
              </a:ext>
            </a:extLst>
          </p:cNvPr>
          <p:cNvSpPr/>
          <p:nvPr/>
        </p:nvSpPr>
        <p:spPr>
          <a:xfrm>
            <a:off x="2769833" y="3746377"/>
            <a:ext cx="870012" cy="577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351038BB-2A9F-4687-8C89-20C6D67F0E06}"/>
              </a:ext>
            </a:extLst>
          </p:cNvPr>
          <p:cNvSpPr/>
          <p:nvPr/>
        </p:nvSpPr>
        <p:spPr>
          <a:xfrm>
            <a:off x="3923930" y="2840854"/>
            <a:ext cx="1589103" cy="228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Recovery DB</a:t>
            </a:r>
          </a:p>
          <a:p>
            <a:pPr algn="ctr"/>
            <a:r>
              <a:rPr lang="en-US" dirty="0"/>
              <a:t>RDB</a:t>
            </a:r>
            <a:endParaRPr lang="en-IN" dirty="0"/>
          </a:p>
        </p:txBody>
      </p:sp>
      <p:sp>
        <p:nvSpPr>
          <p:cNvPr id="9" name="TextBox 8">
            <a:extLst>
              <a:ext uri="{FF2B5EF4-FFF2-40B4-BE49-F238E27FC236}">
                <a16:creationId xmlns:a16="http://schemas.microsoft.com/office/drawing/2014/main" id="{5F3CC777-AE17-4DA2-A984-6284217E11AA}"/>
              </a:ext>
            </a:extLst>
          </p:cNvPr>
          <p:cNvSpPr txBox="1"/>
          <p:nvPr/>
        </p:nvSpPr>
        <p:spPr>
          <a:xfrm>
            <a:off x="3719743" y="5416859"/>
            <a:ext cx="1997476" cy="1200329"/>
          </a:xfrm>
          <a:prstGeom prst="rect">
            <a:avLst/>
          </a:prstGeom>
          <a:noFill/>
        </p:spPr>
        <p:txBody>
          <a:bodyPr wrap="square" rtlCol="0">
            <a:spAutoFit/>
          </a:bodyPr>
          <a:lstStyle/>
          <a:p>
            <a:r>
              <a:rPr lang="en-US" dirty="0"/>
              <a:t>C:\RDB\RDB.edb</a:t>
            </a:r>
          </a:p>
          <a:p>
            <a:r>
              <a:rPr lang="en-US" dirty="0"/>
              <a:t>C:\RDB</a:t>
            </a:r>
          </a:p>
          <a:p>
            <a:endParaRPr lang="en-US" dirty="0"/>
          </a:p>
          <a:p>
            <a:r>
              <a:rPr lang="en-US" dirty="0"/>
              <a:t>Don’t Mount it yet.</a:t>
            </a:r>
            <a:endParaRPr lang="en-IN" dirty="0"/>
          </a:p>
        </p:txBody>
      </p:sp>
      <p:sp>
        <p:nvSpPr>
          <p:cNvPr id="10" name="Arrow: Right 9">
            <a:extLst>
              <a:ext uri="{FF2B5EF4-FFF2-40B4-BE49-F238E27FC236}">
                <a16:creationId xmlns:a16="http://schemas.microsoft.com/office/drawing/2014/main" id="{C5165035-945D-438D-82DE-4FC18BFC6307}"/>
              </a:ext>
            </a:extLst>
          </p:cNvPr>
          <p:cNvSpPr/>
          <p:nvPr/>
        </p:nvSpPr>
        <p:spPr>
          <a:xfrm>
            <a:off x="5797118" y="3746377"/>
            <a:ext cx="881851" cy="577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ED191E2-EE67-4ADF-A37D-CDEF892ADBD3}"/>
              </a:ext>
            </a:extLst>
          </p:cNvPr>
          <p:cNvSpPr/>
          <p:nvPr/>
        </p:nvSpPr>
        <p:spPr>
          <a:xfrm>
            <a:off x="6933460" y="2840854"/>
            <a:ext cx="1589103" cy="228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 is created, So now We allow file restore for it</a:t>
            </a:r>
            <a:endParaRPr lang="en-IN" dirty="0"/>
          </a:p>
        </p:txBody>
      </p:sp>
      <p:sp>
        <p:nvSpPr>
          <p:cNvPr id="13" name="TextBox 12">
            <a:extLst>
              <a:ext uri="{FF2B5EF4-FFF2-40B4-BE49-F238E27FC236}">
                <a16:creationId xmlns:a16="http://schemas.microsoft.com/office/drawing/2014/main" id="{78137E2B-12DE-4E1A-BC7E-E3A35EC89B2D}"/>
              </a:ext>
            </a:extLst>
          </p:cNvPr>
          <p:cNvSpPr txBox="1"/>
          <p:nvPr/>
        </p:nvSpPr>
        <p:spPr>
          <a:xfrm>
            <a:off x="6514729" y="5416859"/>
            <a:ext cx="2380696" cy="923330"/>
          </a:xfrm>
          <a:prstGeom prst="rect">
            <a:avLst/>
          </a:prstGeom>
          <a:noFill/>
        </p:spPr>
        <p:txBody>
          <a:bodyPr wrap="square" rtlCol="0">
            <a:spAutoFit/>
          </a:bodyPr>
          <a:lstStyle/>
          <a:p>
            <a:r>
              <a:rPr lang="en-US" dirty="0"/>
              <a:t>Set-</a:t>
            </a:r>
            <a:r>
              <a:rPr lang="en-US" dirty="0" err="1"/>
              <a:t>Mailboxdatabase</a:t>
            </a:r>
            <a:r>
              <a:rPr lang="en-US" dirty="0"/>
              <a:t>  RDB –</a:t>
            </a:r>
            <a:r>
              <a:rPr lang="en-US" dirty="0" err="1"/>
              <a:t>AllowFilerestore</a:t>
            </a:r>
            <a:r>
              <a:rPr lang="en-US" dirty="0"/>
              <a:t> $true</a:t>
            </a:r>
            <a:endParaRPr lang="en-IN" dirty="0"/>
          </a:p>
        </p:txBody>
      </p:sp>
      <p:sp>
        <p:nvSpPr>
          <p:cNvPr id="15" name="Arrow: Right 14">
            <a:extLst>
              <a:ext uri="{FF2B5EF4-FFF2-40B4-BE49-F238E27FC236}">
                <a16:creationId xmlns:a16="http://schemas.microsoft.com/office/drawing/2014/main" id="{BD6FC2C2-16AE-4FD8-AC16-EF1ED2486497}"/>
              </a:ext>
            </a:extLst>
          </p:cNvPr>
          <p:cNvSpPr/>
          <p:nvPr/>
        </p:nvSpPr>
        <p:spPr>
          <a:xfrm>
            <a:off x="8627612" y="3693111"/>
            <a:ext cx="881851" cy="577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E690BC3-AE0A-4841-9A84-0906452A44CD}"/>
              </a:ext>
            </a:extLst>
          </p:cNvPr>
          <p:cNvSpPr/>
          <p:nvPr/>
        </p:nvSpPr>
        <p:spPr>
          <a:xfrm>
            <a:off x="9710690" y="2894120"/>
            <a:ext cx="1589103" cy="2281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Copy/Paste the Backup EDB and Logs to RDB location</a:t>
            </a:r>
            <a:endParaRPr lang="en-IN" dirty="0"/>
          </a:p>
        </p:txBody>
      </p:sp>
      <p:sp>
        <p:nvSpPr>
          <p:cNvPr id="19" name="TextBox 18">
            <a:extLst>
              <a:ext uri="{FF2B5EF4-FFF2-40B4-BE49-F238E27FC236}">
                <a16:creationId xmlns:a16="http://schemas.microsoft.com/office/drawing/2014/main" id="{55709935-2984-4889-826A-071219A73859}"/>
              </a:ext>
            </a:extLst>
          </p:cNvPr>
          <p:cNvSpPr txBox="1"/>
          <p:nvPr/>
        </p:nvSpPr>
        <p:spPr>
          <a:xfrm>
            <a:off x="9488009" y="5437573"/>
            <a:ext cx="2380696" cy="646331"/>
          </a:xfrm>
          <a:prstGeom prst="rect">
            <a:avLst/>
          </a:prstGeom>
          <a:noFill/>
        </p:spPr>
        <p:txBody>
          <a:bodyPr wrap="square" rtlCol="0">
            <a:spAutoFit/>
          </a:bodyPr>
          <a:lstStyle/>
          <a:p>
            <a:r>
              <a:rPr lang="en-US" dirty="0"/>
              <a:t>Mount and Dismount the RDB.</a:t>
            </a:r>
            <a:endParaRPr lang="en-IN" dirty="0"/>
          </a:p>
        </p:txBody>
      </p:sp>
    </p:spTree>
    <p:extLst>
      <p:ext uri="{BB962C8B-B14F-4D97-AF65-F5344CB8AC3E}">
        <p14:creationId xmlns:p14="http://schemas.microsoft.com/office/powerpoint/2010/main" val="426556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C6C10-BDFD-4451-89A9-6C623AC95AA8}"/>
              </a:ext>
            </a:extLst>
          </p:cNvPr>
          <p:cNvSpPr>
            <a:spLocks noGrp="1"/>
          </p:cNvSpPr>
          <p:nvPr>
            <p:ph idx="1"/>
          </p:nvPr>
        </p:nvSpPr>
        <p:spPr>
          <a:xfrm>
            <a:off x="314418" y="245399"/>
            <a:ext cx="11572782" cy="6297444"/>
          </a:xfrm>
        </p:spPr>
        <p:txBody>
          <a:bodyPr/>
          <a:lstStyle/>
          <a:p>
            <a:r>
              <a:rPr lang="en-US" dirty="0"/>
              <a:t>So now after dismounting RDB, we need to move all the log files and </a:t>
            </a:r>
            <a:r>
              <a:rPr lang="en-US" dirty="0" err="1"/>
              <a:t>edb</a:t>
            </a:r>
            <a:r>
              <a:rPr lang="en-US" dirty="0"/>
              <a:t> file to a Temporary location. Because we need to swap this to </a:t>
            </a:r>
            <a:r>
              <a:rPr lang="en-US" dirty="0" err="1"/>
              <a:t>Dialtone</a:t>
            </a:r>
            <a:r>
              <a:rPr lang="en-US" dirty="0"/>
              <a:t> database.</a:t>
            </a:r>
          </a:p>
          <a:p>
            <a:endParaRPr lang="en-US" dirty="0"/>
          </a:p>
          <a:p>
            <a:endParaRPr lang="en-US" dirty="0"/>
          </a:p>
          <a:p>
            <a:endParaRPr lang="en-IN" dirty="0"/>
          </a:p>
        </p:txBody>
      </p:sp>
      <p:sp>
        <p:nvSpPr>
          <p:cNvPr id="4" name="Rectangle: Rounded Corners 3">
            <a:extLst>
              <a:ext uri="{FF2B5EF4-FFF2-40B4-BE49-F238E27FC236}">
                <a16:creationId xmlns:a16="http://schemas.microsoft.com/office/drawing/2014/main" id="{04D743C5-FD6B-41C7-987F-7BC99810658F}"/>
              </a:ext>
            </a:extLst>
          </p:cNvPr>
          <p:cNvSpPr/>
          <p:nvPr/>
        </p:nvSpPr>
        <p:spPr>
          <a:xfrm>
            <a:off x="745724" y="1712279"/>
            <a:ext cx="1509204" cy="18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 database</a:t>
            </a:r>
          </a:p>
          <a:p>
            <a:pPr algn="ctr"/>
            <a:endParaRPr lang="en-US" dirty="0"/>
          </a:p>
          <a:p>
            <a:pPr algn="ctr"/>
            <a:r>
              <a:rPr lang="en-US" dirty="0"/>
              <a:t>Empty it</a:t>
            </a:r>
            <a:endParaRPr lang="en-IN" dirty="0"/>
          </a:p>
        </p:txBody>
      </p:sp>
      <p:sp>
        <p:nvSpPr>
          <p:cNvPr id="5" name="TextBox 4">
            <a:extLst>
              <a:ext uri="{FF2B5EF4-FFF2-40B4-BE49-F238E27FC236}">
                <a16:creationId xmlns:a16="http://schemas.microsoft.com/office/drawing/2014/main" id="{DEF340F7-DA5F-4CB6-8B09-57CD37A00D89}"/>
              </a:ext>
            </a:extLst>
          </p:cNvPr>
          <p:cNvSpPr txBox="1"/>
          <p:nvPr/>
        </p:nvSpPr>
        <p:spPr>
          <a:xfrm>
            <a:off x="625876" y="3713080"/>
            <a:ext cx="1748899" cy="1200329"/>
          </a:xfrm>
          <a:prstGeom prst="rect">
            <a:avLst/>
          </a:prstGeom>
          <a:noFill/>
        </p:spPr>
        <p:txBody>
          <a:bodyPr wrap="square" rtlCol="0">
            <a:spAutoFit/>
          </a:bodyPr>
          <a:lstStyle/>
          <a:p>
            <a:r>
              <a:rPr lang="en-US" dirty="0"/>
              <a:t>Cut/Paste all the logs, </a:t>
            </a:r>
            <a:r>
              <a:rPr lang="en-US" dirty="0" err="1"/>
              <a:t>Edb</a:t>
            </a:r>
            <a:r>
              <a:rPr lang="en-US" dirty="0"/>
              <a:t> to </a:t>
            </a:r>
            <a:r>
              <a:rPr lang="en-US" b="1" dirty="0"/>
              <a:t>Temp</a:t>
            </a:r>
            <a:r>
              <a:rPr lang="en-US" dirty="0"/>
              <a:t> folder – C:\Temp</a:t>
            </a:r>
            <a:endParaRPr lang="en-IN" dirty="0"/>
          </a:p>
        </p:txBody>
      </p:sp>
      <p:sp>
        <p:nvSpPr>
          <p:cNvPr id="6" name="Arrow: Right 5">
            <a:extLst>
              <a:ext uri="{FF2B5EF4-FFF2-40B4-BE49-F238E27FC236}">
                <a16:creationId xmlns:a16="http://schemas.microsoft.com/office/drawing/2014/main" id="{8EE8668D-EAA3-4DA4-B2D1-6E91A62CFB7F}"/>
              </a:ext>
            </a:extLst>
          </p:cNvPr>
          <p:cNvSpPr/>
          <p:nvPr/>
        </p:nvSpPr>
        <p:spPr>
          <a:xfrm>
            <a:off x="2485748" y="2396971"/>
            <a:ext cx="976543"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A016CB2-8DBC-49FA-8429-EC495DF908F0}"/>
              </a:ext>
            </a:extLst>
          </p:cNvPr>
          <p:cNvSpPr/>
          <p:nvPr/>
        </p:nvSpPr>
        <p:spPr>
          <a:xfrm>
            <a:off x="3623569" y="1751547"/>
            <a:ext cx="1509204" cy="18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Temp Folder</a:t>
            </a:r>
          </a:p>
        </p:txBody>
      </p:sp>
      <p:sp>
        <p:nvSpPr>
          <p:cNvPr id="10" name="TextBox 9">
            <a:extLst>
              <a:ext uri="{FF2B5EF4-FFF2-40B4-BE49-F238E27FC236}">
                <a16:creationId xmlns:a16="http://schemas.microsoft.com/office/drawing/2014/main" id="{6A0419A8-7B6C-4E0D-9850-EC963E86EE82}"/>
              </a:ext>
            </a:extLst>
          </p:cNvPr>
          <p:cNvSpPr txBox="1"/>
          <p:nvPr/>
        </p:nvSpPr>
        <p:spPr>
          <a:xfrm>
            <a:off x="3503721" y="3752820"/>
            <a:ext cx="1748899" cy="923330"/>
          </a:xfrm>
          <a:prstGeom prst="rect">
            <a:avLst/>
          </a:prstGeom>
          <a:noFill/>
        </p:spPr>
        <p:txBody>
          <a:bodyPr wrap="square" rtlCol="0">
            <a:spAutoFit/>
          </a:bodyPr>
          <a:lstStyle/>
          <a:p>
            <a:r>
              <a:rPr lang="en-US" dirty="0"/>
              <a:t>This folder has all the recovered database files.</a:t>
            </a:r>
            <a:endParaRPr lang="en-IN" dirty="0"/>
          </a:p>
        </p:txBody>
      </p:sp>
      <p:sp>
        <p:nvSpPr>
          <p:cNvPr id="12" name="Arrow: Right 11">
            <a:extLst>
              <a:ext uri="{FF2B5EF4-FFF2-40B4-BE49-F238E27FC236}">
                <a16:creationId xmlns:a16="http://schemas.microsoft.com/office/drawing/2014/main" id="{7731D584-283F-42B4-BB88-2606F2761DFB}"/>
              </a:ext>
            </a:extLst>
          </p:cNvPr>
          <p:cNvSpPr/>
          <p:nvPr/>
        </p:nvSpPr>
        <p:spPr>
          <a:xfrm>
            <a:off x="5524871" y="2396969"/>
            <a:ext cx="813785"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FC09283-E36C-45FB-BAA4-9794C1DCD72E}"/>
              </a:ext>
            </a:extLst>
          </p:cNvPr>
          <p:cNvSpPr/>
          <p:nvPr/>
        </p:nvSpPr>
        <p:spPr>
          <a:xfrm>
            <a:off x="6501414" y="1845443"/>
            <a:ext cx="1509204" cy="1884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 Tone Database</a:t>
            </a:r>
          </a:p>
        </p:txBody>
      </p:sp>
      <p:sp>
        <p:nvSpPr>
          <p:cNvPr id="16" name="TextBox 15">
            <a:extLst>
              <a:ext uri="{FF2B5EF4-FFF2-40B4-BE49-F238E27FC236}">
                <a16:creationId xmlns:a16="http://schemas.microsoft.com/office/drawing/2014/main" id="{AA5F02E9-791D-4C86-969E-EFE5DEBF626B}"/>
              </a:ext>
            </a:extLst>
          </p:cNvPr>
          <p:cNvSpPr txBox="1"/>
          <p:nvPr/>
        </p:nvSpPr>
        <p:spPr>
          <a:xfrm>
            <a:off x="6501414" y="1105216"/>
            <a:ext cx="1748899" cy="646331"/>
          </a:xfrm>
          <a:prstGeom prst="rect">
            <a:avLst/>
          </a:prstGeom>
          <a:noFill/>
        </p:spPr>
        <p:txBody>
          <a:bodyPr wrap="square" rtlCol="0">
            <a:spAutoFit/>
          </a:bodyPr>
          <a:lstStyle/>
          <a:p>
            <a:r>
              <a:rPr lang="en-US" dirty="0"/>
              <a:t>Dismount the Database</a:t>
            </a:r>
            <a:endParaRPr lang="en-IN" dirty="0"/>
          </a:p>
        </p:txBody>
      </p:sp>
      <p:sp>
        <p:nvSpPr>
          <p:cNvPr id="18" name="TextBox 17">
            <a:extLst>
              <a:ext uri="{FF2B5EF4-FFF2-40B4-BE49-F238E27FC236}">
                <a16:creationId xmlns:a16="http://schemas.microsoft.com/office/drawing/2014/main" id="{C2BB78B6-99DF-44E3-9890-32DEAB34C577}"/>
              </a:ext>
            </a:extLst>
          </p:cNvPr>
          <p:cNvSpPr txBox="1"/>
          <p:nvPr/>
        </p:nvSpPr>
        <p:spPr>
          <a:xfrm>
            <a:off x="6501413" y="3990079"/>
            <a:ext cx="1748899" cy="1477328"/>
          </a:xfrm>
          <a:prstGeom prst="rect">
            <a:avLst/>
          </a:prstGeom>
          <a:noFill/>
        </p:spPr>
        <p:txBody>
          <a:bodyPr wrap="square" rtlCol="0">
            <a:spAutoFit/>
          </a:bodyPr>
          <a:lstStyle/>
          <a:p>
            <a:r>
              <a:rPr lang="en-US" dirty="0"/>
              <a:t>Now Cut/paste the Files from DTDB database to RDB database location</a:t>
            </a:r>
            <a:endParaRPr lang="en-IN" dirty="0"/>
          </a:p>
        </p:txBody>
      </p:sp>
      <p:sp>
        <p:nvSpPr>
          <p:cNvPr id="20" name="Arrow: Right 19">
            <a:extLst>
              <a:ext uri="{FF2B5EF4-FFF2-40B4-BE49-F238E27FC236}">
                <a16:creationId xmlns:a16="http://schemas.microsoft.com/office/drawing/2014/main" id="{2AA4D0DA-8993-4604-92A1-4DFF4E0BB1CE}"/>
              </a:ext>
            </a:extLst>
          </p:cNvPr>
          <p:cNvSpPr/>
          <p:nvPr/>
        </p:nvSpPr>
        <p:spPr>
          <a:xfrm>
            <a:off x="8250312" y="2587154"/>
            <a:ext cx="813785" cy="39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4DB22351-7175-43E1-9AA1-49894C373A59}"/>
              </a:ext>
            </a:extLst>
          </p:cNvPr>
          <p:cNvSpPr txBox="1"/>
          <p:nvPr/>
        </p:nvSpPr>
        <p:spPr>
          <a:xfrm>
            <a:off x="9303791" y="1955025"/>
            <a:ext cx="1748899" cy="1477328"/>
          </a:xfrm>
          <a:prstGeom prst="rect">
            <a:avLst/>
          </a:prstGeom>
          <a:noFill/>
        </p:spPr>
        <p:txBody>
          <a:bodyPr wrap="square" rtlCol="0">
            <a:spAutoFit/>
          </a:bodyPr>
          <a:lstStyle/>
          <a:p>
            <a:r>
              <a:rPr lang="en-US" dirty="0"/>
              <a:t>Rename the EDB file from</a:t>
            </a:r>
          </a:p>
          <a:p>
            <a:endParaRPr lang="en-US" dirty="0"/>
          </a:p>
          <a:p>
            <a:r>
              <a:rPr lang="en-US" dirty="0" err="1"/>
              <a:t>DTDB.edb</a:t>
            </a:r>
            <a:r>
              <a:rPr lang="en-US" dirty="0"/>
              <a:t> to </a:t>
            </a:r>
            <a:r>
              <a:rPr lang="en-US" dirty="0" err="1"/>
              <a:t>RDB.edb</a:t>
            </a:r>
            <a:endParaRPr lang="en-IN" dirty="0"/>
          </a:p>
        </p:txBody>
      </p:sp>
    </p:spTree>
    <p:extLst>
      <p:ext uri="{BB962C8B-B14F-4D97-AF65-F5344CB8AC3E}">
        <p14:creationId xmlns:p14="http://schemas.microsoft.com/office/powerpoint/2010/main" val="33293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85103-768E-4932-BBE7-354D5D6EDEED}"/>
              </a:ext>
            </a:extLst>
          </p:cNvPr>
          <p:cNvSpPr>
            <a:spLocks noGrp="1"/>
          </p:cNvSpPr>
          <p:nvPr>
            <p:ph idx="1"/>
          </p:nvPr>
        </p:nvSpPr>
        <p:spPr>
          <a:xfrm>
            <a:off x="341051" y="414076"/>
            <a:ext cx="11617170" cy="5835804"/>
          </a:xfrm>
        </p:spPr>
        <p:txBody>
          <a:bodyPr/>
          <a:lstStyle/>
          <a:p>
            <a:endParaRPr lang="en-IN" dirty="0"/>
          </a:p>
        </p:txBody>
      </p:sp>
      <p:sp>
        <p:nvSpPr>
          <p:cNvPr id="4" name="Rectangle: Rounded Corners 3">
            <a:extLst>
              <a:ext uri="{FF2B5EF4-FFF2-40B4-BE49-F238E27FC236}">
                <a16:creationId xmlns:a16="http://schemas.microsoft.com/office/drawing/2014/main" id="{B3224F42-38B9-4AA3-B707-C7079D92411B}"/>
              </a:ext>
            </a:extLst>
          </p:cNvPr>
          <p:cNvSpPr/>
          <p:nvPr/>
        </p:nvSpPr>
        <p:spPr>
          <a:xfrm>
            <a:off x="1383807" y="1219092"/>
            <a:ext cx="1438183" cy="211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Dial Tone DB is Empty</a:t>
            </a:r>
            <a:endParaRPr lang="en-IN" dirty="0"/>
          </a:p>
        </p:txBody>
      </p:sp>
      <p:sp>
        <p:nvSpPr>
          <p:cNvPr id="15" name="TextBox 14">
            <a:extLst>
              <a:ext uri="{FF2B5EF4-FFF2-40B4-BE49-F238E27FC236}">
                <a16:creationId xmlns:a16="http://schemas.microsoft.com/office/drawing/2014/main" id="{A438F3A4-E983-49F7-B2AA-8CF2A27A1E0B}"/>
              </a:ext>
            </a:extLst>
          </p:cNvPr>
          <p:cNvSpPr txBox="1"/>
          <p:nvPr/>
        </p:nvSpPr>
        <p:spPr>
          <a:xfrm>
            <a:off x="4031941" y="3748570"/>
            <a:ext cx="2689934" cy="646331"/>
          </a:xfrm>
          <a:prstGeom prst="rect">
            <a:avLst/>
          </a:prstGeom>
          <a:noFill/>
        </p:spPr>
        <p:txBody>
          <a:bodyPr wrap="square" rtlCol="0">
            <a:spAutoFit/>
          </a:bodyPr>
          <a:lstStyle/>
          <a:p>
            <a:r>
              <a:rPr lang="en-US" dirty="0"/>
              <a:t>Rename </a:t>
            </a:r>
            <a:r>
              <a:rPr lang="en-US" dirty="0" err="1"/>
              <a:t>RDB.edb</a:t>
            </a:r>
            <a:r>
              <a:rPr lang="en-US" dirty="0"/>
              <a:t> to </a:t>
            </a:r>
            <a:r>
              <a:rPr lang="en-US" dirty="0" err="1"/>
              <a:t>DTDB.edb</a:t>
            </a:r>
            <a:endParaRPr lang="en-IN" dirty="0"/>
          </a:p>
        </p:txBody>
      </p:sp>
      <p:sp>
        <p:nvSpPr>
          <p:cNvPr id="16" name="Arrow: Right 15">
            <a:extLst>
              <a:ext uri="{FF2B5EF4-FFF2-40B4-BE49-F238E27FC236}">
                <a16:creationId xmlns:a16="http://schemas.microsoft.com/office/drawing/2014/main" id="{7868E84A-7280-4D2E-8EE3-824BA313BC42}"/>
              </a:ext>
            </a:extLst>
          </p:cNvPr>
          <p:cNvSpPr/>
          <p:nvPr/>
        </p:nvSpPr>
        <p:spPr>
          <a:xfrm>
            <a:off x="3435658" y="1944210"/>
            <a:ext cx="932156" cy="7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27274A2-0699-46D2-94D0-CCCEC5290A79}"/>
              </a:ext>
            </a:extLst>
          </p:cNvPr>
          <p:cNvSpPr/>
          <p:nvPr/>
        </p:nvSpPr>
        <p:spPr>
          <a:xfrm>
            <a:off x="4657817" y="1238435"/>
            <a:ext cx="1438183" cy="2112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Rename the </a:t>
            </a:r>
            <a:r>
              <a:rPr lang="en-US" dirty="0" err="1"/>
              <a:t>edb</a:t>
            </a:r>
            <a:r>
              <a:rPr lang="en-US" dirty="0"/>
              <a:t> file again</a:t>
            </a:r>
            <a:endParaRPr lang="en-IN" dirty="0"/>
          </a:p>
        </p:txBody>
      </p:sp>
      <p:sp>
        <p:nvSpPr>
          <p:cNvPr id="22" name="TextBox 21">
            <a:extLst>
              <a:ext uri="{FF2B5EF4-FFF2-40B4-BE49-F238E27FC236}">
                <a16:creationId xmlns:a16="http://schemas.microsoft.com/office/drawing/2014/main" id="{D84BEE77-AFC5-4C71-AD27-7461FE4DAE8C}"/>
              </a:ext>
            </a:extLst>
          </p:cNvPr>
          <p:cNvSpPr txBox="1"/>
          <p:nvPr/>
        </p:nvSpPr>
        <p:spPr>
          <a:xfrm>
            <a:off x="1049045" y="3889899"/>
            <a:ext cx="2689934" cy="927769"/>
          </a:xfrm>
          <a:prstGeom prst="rect">
            <a:avLst/>
          </a:prstGeom>
          <a:noFill/>
        </p:spPr>
        <p:txBody>
          <a:bodyPr wrap="square" rtlCol="0">
            <a:spAutoFit/>
          </a:bodyPr>
          <a:lstStyle/>
          <a:p>
            <a:r>
              <a:rPr lang="en-US" dirty="0"/>
              <a:t>Cut/Paste the files from “Temp” location to DTDB location</a:t>
            </a:r>
            <a:endParaRPr lang="en-IN" dirty="0"/>
          </a:p>
        </p:txBody>
      </p:sp>
      <p:sp>
        <p:nvSpPr>
          <p:cNvPr id="24" name="Arrow: Right 23">
            <a:extLst>
              <a:ext uri="{FF2B5EF4-FFF2-40B4-BE49-F238E27FC236}">
                <a16:creationId xmlns:a16="http://schemas.microsoft.com/office/drawing/2014/main" id="{75AC6E0E-4F72-495F-A9E5-DEED6855E7DE}"/>
              </a:ext>
            </a:extLst>
          </p:cNvPr>
          <p:cNvSpPr/>
          <p:nvPr/>
        </p:nvSpPr>
        <p:spPr>
          <a:xfrm>
            <a:off x="6709668" y="2128529"/>
            <a:ext cx="932156" cy="70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1EF52357-0228-4AFB-8C7F-80F65DCC3087}"/>
              </a:ext>
            </a:extLst>
          </p:cNvPr>
          <p:cNvSpPr/>
          <p:nvPr/>
        </p:nvSpPr>
        <p:spPr>
          <a:xfrm>
            <a:off x="7931827" y="1316113"/>
            <a:ext cx="1438183" cy="21128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Allow File restore for Both Db’s</a:t>
            </a:r>
            <a:endParaRPr lang="en-IN" dirty="0"/>
          </a:p>
        </p:txBody>
      </p:sp>
      <p:sp>
        <p:nvSpPr>
          <p:cNvPr id="28" name="TextBox 27">
            <a:extLst>
              <a:ext uri="{FF2B5EF4-FFF2-40B4-BE49-F238E27FC236}">
                <a16:creationId xmlns:a16="http://schemas.microsoft.com/office/drawing/2014/main" id="{53ABC079-CC49-4AF8-AD18-100109E90F93}"/>
              </a:ext>
            </a:extLst>
          </p:cNvPr>
          <p:cNvSpPr txBox="1"/>
          <p:nvPr/>
        </p:nvSpPr>
        <p:spPr>
          <a:xfrm>
            <a:off x="7175746" y="3716411"/>
            <a:ext cx="2689934" cy="2862322"/>
          </a:xfrm>
          <a:prstGeom prst="rect">
            <a:avLst/>
          </a:prstGeom>
          <a:noFill/>
        </p:spPr>
        <p:txBody>
          <a:bodyPr wrap="square" rtlCol="0">
            <a:spAutoFit/>
          </a:bodyPr>
          <a:lstStyle/>
          <a:p>
            <a:r>
              <a:rPr lang="en-US" dirty="0"/>
              <a:t>Allow File restore for DTDB and RDB </a:t>
            </a:r>
          </a:p>
          <a:p>
            <a:endParaRPr lang="en-US" dirty="0"/>
          </a:p>
          <a:p>
            <a:r>
              <a:rPr lang="en-US" dirty="0"/>
              <a:t>Set-</a:t>
            </a:r>
            <a:r>
              <a:rPr lang="en-US" dirty="0" err="1"/>
              <a:t>MailboxDatabase</a:t>
            </a:r>
            <a:r>
              <a:rPr lang="en-US" dirty="0"/>
              <a:t> RDB –</a:t>
            </a:r>
            <a:r>
              <a:rPr lang="en-US" dirty="0" err="1"/>
              <a:t>Allowfilerestore</a:t>
            </a:r>
            <a:r>
              <a:rPr lang="en-US" dirty="0"/>
              <a:t> $true</a:t>
            </a:r>
          </a:p>
          <a:p>
            <a:endParaRPr lang="en-US" dirty="0"/>
          </a:p>
          <a:p>
            <a:r>
              <a:rPr lang="en-US" dirty="0"/>
              <a:t>Set-</a:t>
            </a:r>
            <a:r>
              <a:rPr lang="en-US" dirty="0" err="1"/>
              <a:t>MailboxDatabase</a:t>
            </a:r>
            <a:r>
              <a:rPr lang="en-US" dirty="0"/>
              <a:t> DTDB –</a:t>
            </a:r>
            <a:r>
              <a:rPr lang="en-US" dirty="0" err="1"/>
              <a:t>Allowfilerestore</a:t>
            </a:r>
            <a:r>
              <a:rPr lang="en-US" dirty="0"/>
              <a:t> $true</a:t>
            </a:r>
            <a:endParaRPr lang="en-IN" dirty="0"/>
          </a:p>
          <a:p>
            <a:endParaRPr lang="en-IN" dirty="0"/>
          </a:p>
        </p:txBody>
      </p:sp>
    </p:spTree>
    <p:extLst>
      <p:ext uri="{BB962C8B-B14F-4D97-AF65-F5344CB8AC3E}">
        <p14:creationId xmlns:p14="http://schemas.microsoft.com/office/powerpoint/2010/main" val="276966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E9B8E-79DE-4CB9-B9F5-E07DDE3041F9}"/>
              </a:ext>
            </a:extLst>
          </p:cNvPr>
          <p:cNvSpPr>
            <a:spLocks noGrp="1"/>
          </p:cNvSpPr>
          <p:nvPr>
            <p:ph idx="1"/>
          </p:nvPr>
        </p:nvSpPr>
        <p:spPr>
          <a:xfrm>
            <a:off x="403193" y="316420"/>
            <a:ext cx="11466251" cy="6235299"/>
          </a:xfrm>
        </p:spPr>
        <p:txBody>
          <a:bodyPr/>
          <a:lstStyle/>
          <a:p>
            <a:r>
              <a:rPr lang="en-US" dirty="0"/>
              <a:t>Now both RDB and DTDB are swapped and set to Allow file restore. </a:t>
            </a:r>
          </a:p>
          <a:p>
            <a:r>
              <a:rPr lang="en-US" dirty="0"/>
              <a:t>Mount both RDB and DTDB databases now.</a:t>
            </a:r>
          </a:p>
          <a:p>
            <a:endParaRPr lang="en-US" dirty="0"/>
          </a:p>
          <a:p>
            <a:endParaRPr lang="en-IN" dirty="0"/>
          </a:p>
        </p:txBody>
      </p:sp>
      <p:sp>
        <p:nvSpPr>
          <p:cNvPr id="4" name="Rectangle: Rounded Corners 3">
            <a:extLst>
              <a:ext uri="{FF2B5EF4-FFF2-40B4-BE49-F238E27FC236}">
                <a16:creationId xmlns:a16="http://schemas.microsoft.com/office/drawing/2014/main" id="{85C818A6-76D2-4131-8617-6128173CA67E}"/>
              </a:ext>
            </a:extLst>
          </p:cNvPr>
          <p:cNvSpPr/>
          <p:nvPr/>
        </p:nvSpPr>
        <p:spPr>
          <a:xfrm>
            <a:off x="1136342" y="2032986"/>
            <a:ext cx="1775534" cy="2068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Mount RDB</a:t>
            </a:r>
            <a:endParaRPr lang="en-IN" dirty="0"/>
          </a:p>
        </p:txBody>
      </p:sp>
      <p:sp>
        <p:nvSpPr>
          <p:cNvPr id="6" name="Rectangle: Rounded Corners 5">
            <a:extLst>
              <a:ext uri="{FF2B5EF4-FFF2-40B4-BE49-F238E27FC236}">
                <a16:creationId xmlns:a16="http://schemas.microsoft.com/office/drawing/2014/main" id="{F89E6763-8F42-4BEB-91EC-8E53FB067C48}"/>
              </a:ext>
            </a:extLst>
          </p:cNvPr>
          <p:cNvSpPr/>
          <p:nvPr/>
        </p:nvSpPr>
        <p:spPr>
          <a:xfrm>
            <a:off x="5519989" y="2032986"/>
            <a:ext cx="1775534" cy="2068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Mount DTDB</a:t>
            </a:r>
            <a:endParaRPr lang="en-IN" dirty="0"/>
          </a:p>
        </p:txBody>
      </p:sp>
      <p:sp>
        <p:nvSpPr>
          <p:cNvPr id="7" name="Arrow: Right 6">
            <a:extLst>
              <a:ext uri="{FF2B5EF4-FFF2-40B4-BE49-F238E27FC236}">
                <a16:creationId xmlns:a16="http://schemas.microsoft.com/office/drawing/2014/main" id="{6D1DADC5-AD46-4788-97AB-40931D340EAA}"/>
              </a:ext>
            </a:extLst>
          </p:cNvPr>
          <p:cNvSpPr/>
          <p:nvPr/>
        </p:nvSpPr>
        <p:spPr>
          <a:xfrm>
            <a:off x="3311371" y="2849732"/>
            <a:ext cx="1438182" cy="579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0980BD5-C271-4DC4-87B2-7AC74D369637}"/>
              </a:ext>
            </a:extLst>
          </p:cNvPr>
          <p:cNvSpPr txBox="1"/>
          <p:nvPr/>
        </p:nvSpPr>
        <p:spPr>
          <a:xfrm>
            <a:off x="3062796" y="2480400"/>
            <a:ext cx="2211824" cy="369332"/>
          </a:xfrm>
          <a:prstGeom prst="rect">
            <a:avLst/>
          </a:prstGeom>
          <a:noFill/>
        </p:spPr>
        <p:txBody>
          <a:bodyPr wrap="none" rtlCol="0">
            <a:spAutoFit/>
          </a:bodyPr>
          <a:lstStyle/>
          <a:p>
            <a:r>
              <a:rPr lang="en-US" dirty="0"/>
              <a:t>Mount-Database RDB</a:t>
            </a:r>
            <a:endParaRPr lang="en-IN" dirty="0"/>
          </a:p>
        </p:txBody>
      </p:sp>
      <p:sp>
        <p:nvSpPr>
          <p:cNvPr id="10" name="TextBox 9">
            <a:extLst>
              <a:ext uri="{FF2B5EF4-FFF2-40B4-BE49-F238E27FC236}">
                <a16:creationId xmlns:a16="http://schemas.microsoft.com/office/drawing/2014/main" id="{10ECC369-A314-4BD3-AFA6-1A3D0C4BD563}"/>
              </a:ext>
            </a:extLst>
          </p:cNvPr>
          <p:cNvSpPr txBox="1"/>
          <p:nvPr/>
        </p:nvSpPr>
        <p:spPr>
          <a:xfrm>
            <a:off x="2999615" y="3429000"/>
            <a:ext cx="2339102" cy="369332"/>
          </a:xfrm>
          <a:prstGeom prst="rect">
            <a:avLst/>
          </a:prstGeom>
          <a:noFill/>
        </p:spPr>
        <p:txBody>
          <a:bodyPr wrap="none" rtlCol="0">
            <a:spAutoFit/>
          </a:bodyPr>
          <a:lstStyle/>
          <a:p>
            <a:r>
              <a:rPr lang="en-US" dirty="0"/>
              <a:t>Mount-Database DTDB</a:t>
            </a:r>
            <a:endParaRPr lang="en-IN" dirty="0"/>
          </a:p>
        </p:txBody>
      </p:sp>
      <p:sp>
        <p:nvSpPr>
          <p:cNvPr id="12" name="Arrow: Right 11">
            <a:extLst>
              <a:ext uri="{FF2B5EF4-FFF2-40B4-BE49-F238E27FC236}">
                <a16:creationId xmlns:a16="http://schemas.microsoft.com/office/drawing/2014/main" id="{1F95B317-720F-4EB9-8226-CD1C3FC61456}"/>
              </a:ext>
            </a:extLst>
          </p:cNvPr>
          <p:cNvSpPr/>
          <p:nvPr/>
        </p:nvSpPr>
        <p:spPr>
          <a:xfrm>
            <a:off x="7609643" y="2849732"/>
            <a:ext cx="1046085" cy="579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08FFBD9-9938-4621-8349-EF058E4B95D0}"/>
              </a:ext>
            </a:extLst>
          </p:cNvPr>
          <p:cNvSpPr/>
          <p:nvPr/>
        </p:nvSpPr>
        <p:spPr>
          <a:xfrm>
            <a:off x="8969848" y="2032985"/>
            <a:ext cx="1775534" cy="20684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 login and see their Old Emails</a:t>
            </a:r>
            <a:endParaRPr lang="en-IN" dirty="0"/>
          </a:p>
        </p:txBody>
      </p:sp>
      <p:sp>
        <p:nvSpPr>
          <p:cNvPr id="15" name="TextBox 14">
            <a:extLst>
              <a:ext uri="{FF2B5EF4-FFF2-40B4-BE49-F238E27FC236}">
                <a16:creationId xmlns:a16="http://schemas.microsoft.com/office/drawing/2014/main" id="{A8E36BD2-EA42-492D-A613-04CC33224290}"/>
              </a:ext>
            </a:extLst>
          </p:cNvPr>
          <p:cNvSpPr txBox="1"/>
          <p:nvPr/>
        </p:nvSpPr>
        <p:spPr>
          <a:xfrm>
            <a:off x="8990860" y="4341181"/>
            <a:ext cx="2301535" cy="923330"/>
          </a:xfrm>
          <a:prstGeom prst="rect">
            <a:avLst/>
          </a:prstGeom>
          <a:noFill/>
        </p:spPr>
        <p:txBody>
          <a:bodyPr wrap="square" rtlCol="0">
            <a:spAutoFit/>
          </a:bodyPr>
          <a:lstStyle/>
          <a:p>
            <a:r>
              <a:rPr lang="en-US" dirty="0"/>
              <a:t>Need to Restore newer emails – these are in RDB database.</a:t>
            </a:r>
            <a:endParaRPr lang="en-IN" dirty="0"/>
          </a:p>
        </p:txBody>
      </p:sp>
    </p:spTree>
    <p:extLst>
      <p:ext uri="{BB962C8B-B14F-4D97-AF65-F5344CB8AC3E}">
        <p14:creationId xmlns:p14="http://schemas.microsoft.com/office/powerpoint/2010/main" val="1426363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ED8CA-464C-444A-B095-1D7638A46BE2}"/>
              </a:ext>
            </a:extLst>
          </p:cNvPr>
          <p:cNvSpPr>
            <a:spLocks noGrp="1"/>
          </p:cNvSpPr>
          <p:nvPr>
            <p:ph idx="1"/>
          </p:nvPr>
        </p:nvSpPr>
        <p:spPr>
          <a:xfrm>
            <a:off x="429827" y="351932"/>
            <a:ext cx="11537272" cy="6315198"/>
          </a:xfrm>
        </p:spPr>
        <p:txBody>
          <a:bodyPr/>
          <a:lstStyle/>
          <a:p>
            <a:r>
              <a:rPr lang="en-US" dirty="0"/>
              <a:t>After swapping and mounting, users can login and see their emails before the issue. But during the maintenance when users had sent some emails, that data is missing for users, to restore that data – we need to recover from the Mounted RDB database.</a:t>
            </a:r>
          </a:p>
          <a:p>
            <a:endParaRPr lang="en-US" dirty="0"/>
          </a:p>
          <a:p>
            <a:endParaRPr lang="en-IN" dirty="0"/>
          </a:p>
        </p:txBody>
      </p:sp>
      <p:sp>
        <p:nvSpPr>
          <p:cNvPr id="4" name="Rectangle: Rounded Corners 3">
            <a:extLst>
              <a:ext uri="{FF2B5EF4-FFF2-40B4-BE49-F238E27FC236}">
                <a16:creationId xmlns:a16="http://schemas.microsoft.com/office/drawing/2014/main" id="{119CA704-E400-43B6-9F28-73D63828B90F}"/>
              </a:ext>
            </a:extLst>
          </p:cNvPr>
          <p:cNvSpPr/>
          <p:nvPr/>
        </p:nvSpPr>
        <p:spPr>
          <a:xfrm>
            <a:off x="1713390" y="2405849"/>
            <a:ext cx="1837678" cy="20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 Data</a:t>
            </a:r>
            <a:endParaRPr lang="en-IN" dirty="0"/>
          </a:p>
        </p:txBody>
      </p:sp>
      <p:sp>
        <p:nvSpPr>
          <p:cNvPr id="5" name="TextBox 4">
            <a:extLst>
              <a:ext uri="{FF2B5EF4-FFF2-40B4-BE49-F238E27FC236}">
                <a16:creationId xmlns:a16="http://schemas.microsoft.com/office/drawing/2014/main" id="{05C13FE4-E1E8-410F-BD68-B5C185467CD7}"/>
              </a:ext>
            </a:extLst>
          </p:cNvPr>
          <p:cNvSpPr txBox="1"/>
          <p:nvPr/>
        </p:nvSpPr>
        <p:spPr>
          <a:xfrm>
            <a:off x="816744" y="4807410"/>
            <a:ext cx="3542191" cy="2031325"/>
          </a:xfrm>
          <a:prstGeom prst="rect">
            <a:avLst/>
          </a:prstGeom>
          <a:noFill/>
        </p:spPr>
        <p:txBody>
          <a:bodyPr wrap="square" rtlCol="0">
            <a:spAutoFit/>
          </a:bodyPr>
          <a:lstStyle/>
          <a:p>
            <a:r>
              <a:rPr lang="en-US" dirty="0"/>
              <a:t>RDB contains data that has been generated during this recovery process.</a:t>
            </a:r>
          </a:p>
          <a:p>
            <a:endParaRPr lang="en-US" dirty="0"/>
          </a:p>
          <a:p>
            <a:r>
              <a:rPr lang="en-US" dirty="0"/>
              <a:t>Check Statistics by running</a:t>
            </a:r>
          </a:p>
          <a:p>
            <a:r>
              <a:rPr lang="en-US" dirty="0"/>
              <a:t>Get-</a:t>
            </a:r>
            <a:r>
              <a:rPr lang="en-US" dirty="0" err="1"/>
              <a:t>MailboxStatistics</a:t>
            </a:r>
            <a:r>
              <a:rPr lang="en-US" dirty="0"/>
              <a:t> –Database RDB</a:t>
            </a:r>
            <a:endParaRPr lang="en-IN" dirty="0"/>
          </a:p>
        </p:txBody>
      </p:sp>
      <p:sp>
        <p:nvSpPr>
          <p:cNvPr id="6" name="Arrow: Right 5">
            <a:extLst>
              <a:ext uri="{FF2B5EF4-FFF2-40B4-BE49-F238E27FC236}">
                <a16:creationId xmlns:a16="http://schemas.microsoft.com/office/drawing/2014/main" id="{42074F2C-12FA-42B2-8A71-1051657811E1}"/>
              </a:ext>
            </a:extLst>
          </p:cNvPr>
          <p:cNvSpPr/>
          <p:nvPr/>
        </p:nvSpPr>
        <p:spPr>
          <a:xfrm>
            <a:off x="3835153" y="3275860"/>
            <a:ext cx="674703" cy="479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68869783-F928-4BC9-9BC1-E43BD6BB74A2}"/>
              </a:ext>
            </a:extLst>
          </p:cNvPr>
          <p:cNvSpPr/>
          <p:nvPr/>
        </p:nvSpPr>
        <p:spPr>
          <a:xfrm>
            <a:off x="5015883" y="2399190"/>
            <a:ext cx="1837678" cy="20596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Recover the Data from RDB to the Dial tone Database.</a:t>
            </a:r>
            <a:endParaRPr lang="en-IN" dirty="0"/>
          </a:p>
        </p:txBody>
      </p:sp>
      <p:sp>
        <p:nvSpPr>
          <p:cNvPr id="10" name="Arrow: Right 9">
            <a:extLst>
              <a:ext uri="{FF2B5EF4-FFF2-40B4-BE49-F238E27FC236}">
                <a16:creationId xmlns:a16="http://schemas.microsoft.com/office/drawing/2014/main" id="{6E8F8F11-3F45-41C7-94E8-846A77A6FCF1}"/>
              </a:ext>
            </a:extLst>
          </p:cNvPr>
          <p:cNvSpPr/>
          <p:nvPr/>
        </p:nvSpPr>
        <p:spPr>
          <a:xfrm>
            <a:off x="7084380" y="3238914"/>
            <a:ext cx="674703" cy="479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4173FD8-E04C-405F-B0FE-05987E7699E5}"/>
              </a:ext>
            </a:extLst>
          </p:cNvPr>
          <p:cNvSpPr txBox="1"/>
          <p:nvPr/>
        </p:nvSpPr>
        <p:spPr>
          <a:xfrm>
            <a:off x="7922949" y="2545252"/>
            <a:ext cx="3880283" cy="2585323"/>
          </a:xfrm>
          <a:prstGeom prst="rect">
            <a:avLst/>
          </a:prstGeom>
          <a:noFill/>
        </p:spPr>
        <p:txBody>
          <a:bodyPr wrap="square" rtlCol="0">
            <a:spAutoFit/>
          </a:bodyPr>
          <a:lstStyle/>
          <a:p>
            <a:r>
              <a:rPr lang="en-US" dirty="0"/>
              <a:t>Run the commands </a:t>
            </a:r>
            <a:r>
              <a:rPr lang="en-IN" dirty="0"/>
              <a:t>:</a:t>
            </a:r>
          </a:p>
          <a:p>
            <a:endParaRPr lang="en-IN" sz="1600" b="1" dirty="0"/>
          </a:p>
          <a:p>
            <a:r>
              <a:rPr lang="en-IN" sz="1600" b="1" dirty="0"/>
              <a:t>$Mailboxes = Get-Mailbox –Database DTDB</a:t>
            </a:r>
          </a:p>
          <a:p>
            <a:endParaRPr lang="en-IN" sz="1600" b="1" dirty="0"/>
          </a:p>
          <a:p>
            <a:endParaRPr lang="en-IN" sz="1600" b="1" dirty="0"/>
          </a:p>
          <a:p>
            <a:r>
              <a:rPr lang="en-IN" sz="1600" b="1" dirty="0"/>
              <a:t>$Mailboxes | %{New-</a:t>
            </a:r>
            <a:r>
              <a:rPr lang="en-IN" sz="1600" b="1" dirty="0" err="1"/>
              <a:t>MailboxRestoreRequest</a:t>
            </a:r>
            <a:r>
              <a:rPr lang="en-IN" sz="1600" b="1" dirty="0"/>
              <a:t> –</a:t>
            </a:r>
            <a:r>
              <a:rPr lang="en-IN" sz="1600" b="1" dirty="0" err="1"/>
              <a:t>SourceStoreMailbox</a:t>
            </a:r>
            <a:r>
              <a:rPr lang="en-IN" sz="1600" b="1" dirty="0"/>
              <a:t> $_.</a:t>
            </a:r>
            <a:r>
              <a:rPr lang="en-IN" sz="1600" b="1" dirty="0" err="1"/>
              <a:t>ExchangeGUID</a:t>
            </a:r>
            <a:r>
              <a:rPr lang="en-IN" sz="1600" b="1" dirty="0"/>
              <a:t> –</a:t>
            </a:r>
            <a:r>
              <a:rPr lang="en-IN" sz="1600" b="1" dirty="0" err="1"/>
              <a:t>SourceDatabase</a:t>
            </a:r>
            <a:r>
              <a:rPr lang="en-IN" sz="1600" b="1" dirty="0"/>
              <a:t> RDB –</a:t>
            </a:r>
            <a:r>
              <a:rPr lang="en-IN" sz="1600" b="1" dirty="0" err="1"/>
              <a:t>TargetMailbox</a:t>
            </a:r>
            <a:r>
              <a:rPr lang="en-IN" sz="1600" b="1" dirty="0"/>
              <a:t> $_.Alias}</a:t>
            </a:r>
            <a:endParaRPr lang="en-US" sz="1600" b="1" dirty="0"/>
          </a:p>
        </p:txBody>
      </p:sp>
    </p:spTree>
    <p:extLst>
      <p:ext uri="{BB962C8B-B14F-4D97-AF65-F5344CB8AC3E}">
        <p14:creationId xmlns:p14="http://schemas.microsoft.com/office/powerpoint/2010/main" val="3653389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784</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Exchange Server : Dial Tone Recovery       Saikiran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Exchange Server : Dial Tone Recovery       Saikiran</dc:title>
  <dc:creator>SaiKiran</dc:creator>
  <cp:lastModifiedBy>SaiKiran</cp:lastModifiedBy>
  <cp:revision>2</cp:revision>
  <dcterms:created xsi:type="dcterms:W3CDTF">2020-07-29T08:49:08Z</dcterms:created>
  <dcterms:modified xsi:type="dcterms:W3CDTF">2020-07-29T08:52:45Z</dcterms:modified>
</cp:coreProperties>
</file>