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9" r:id="rId5"/>
    <p:sldId id="260" r:id="rId6"/>
    <p:sldId id="262" r:id="rId8"/>
    <p:sldId id="266" r:id="rId9"/>
    <p:sldId id="267" r:id="rId10"/>
    <p:sldId id="270" r:id="rId11"/>
    <p:sldId id="271" r:id="rId12"/>
    <p:sldId id="272" r:id="rId13"/>
    <p:sldId id="268" r:id="rId14"/>
    <p:sldId id="269" r:id="rId15"/>
    <p:sldId id="274" r:id="rId16"/>
    <p:sldId id="273" r:id="rId17"/>
    <p:sldId id="276" r:id="rId18"/>
    <p:sldId id="279" r:id="rId19"/>
    <p:sldId id="278" r:id="rId20"/>
    <p:sldId id="280" r:id="rId21"/>
    <p:sldId id="281" r:id="rId22"/>
    <p:sldId id="282" r:id="rId23"/>
    <p:sldId id="283" r:id="rId24"/>
    <p:sldId id="285" r:id="rId25"/>
    <p:sldId id="287" r:id="rId26"/>
    <p:sldId id="288" r:id="rId27"/>
    <p:sldId id="290" r:id="rId28"/>
    <p:sldId id="291" r:id="rId29"/>
    <p:sldId id="293" r:id="rId30"/>
    <p:sldId id="294" r:id="rId31"/>
    <p:sldId id="292" r:id="rId32"/>
    <p:sldId id="295" r:id="rId33"/>
    <p:sldId id="296" r:id="rId34"/>
    <p:sldId id="297" r:id="rId35"/>
    <p:sldId id="29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  IMPLEMENTING AND         CONFIGURING AZURE STORAGE AND BLOB SERVICES</a:t>
            </a:r>
            <a:endParaRPr lang="en-US" dirty="0"/>
          </a:p>
        </p:txBody>
      </p:sp>
      <p:sp>
        <p:nvSpPr>
          <p:cNvPr id="3" name="Subtitle 2"/>
          <p:cNvSpPr>
            <a:spLocks noGrp="1"/>
          </p:cNvSpPr>
          <p:nvPr>
            <p:ph type="subTitle" idx="1"/>
          </p:nvPr>
        </p:nvSpPr>
        <p:spPr>
          <a:xfrm>
            <a:off x="7200900" y="4812030"/>
            <a:ext cx="4772660" cy="1489075"/>
          </a:xfrm>
        </p:spPr>
        <p:txBody>
          <a:bodyPr>
            <a:normAutofit fontScale="25000"/>
          </a:bodyPr>
          <a:lstStyle/>
          <a:p>
            <a:r>
              <a:rPr lang="en-US"/>
              <a:t>          </a:t>
            </a:r>
            <a:endParaRPr lang="en-US"/>
          </a:p>
          <a:p>
            <a:endParaRPr lang="en-US"/>
          </a:p>
          <a:p>
            <a:endParaRPr lang="en-US"/>
          </a:p>
          <a:p>
            <a:pPr algn="just"/>
            <a:r>
              <a:rPr lang="en-US"/>
              <a:t>                                                                                                                                                                                                                                                                                                                                                         </a:t>
            </a:r>
            <a:r>
              <a:rPr lang="en-US" sz="7200"/>
              <a:t>By:</a:t>
            </a:r>
            <a:endParaRPr lang="en-US" sz="7200"/>
          </a:p>
          <a:p>
            <a:pPr algn="just"/>
            <a:r>
              <a:rPr lang="en-US" sz="7200"/>
              <a:t>     S.Sai Kiruthika</a:t>
            </a:r>
            <a:endParaRPr lang="en-US" sz="7200"/>
          </a:p>
          <a:p>
            <a:pPr algn="just"/>
            <a:r>
              <a:rPr lang="en-US" sz="7200"/>
              <a:t>     Information Technology-4th year</a:t>
            </a:r>
            <a:endParaRPr lang="en-US" sz="7200"/>
          </a:p>
          <a:p>
            <a:pPr algn="just"/>
            <a:r>
              <a:rPr lang="en-US" sz="7200"/>
              <a:t>     121015085</a:t>
            </a:r>
            <a:endParaRPr lang="en-US" sz="7200"/>
          </a:p>
          <a:p>
            <a:pPr algn="just"/>
            <a:endParaRPr lang="en-US" sz="7200"/>
          </a:p>
          <a:p>
            <a:pPr algn="just"/>
            <a:endParaRPr lang="en-US"/>
          </a:p>
          <a:p>
            <a:pPr algn="just"/>
            <a:endParaRPr lang="en-US"/>
          </a:p>
          <a:p>
            <a:pPr algn="just"/>
            <a:endParaRPr lang="en-US"/>
          </a:p>
          <a:p>
            <a:pPr algn="just"/>
            <a:endParaRPr lang="en-US"/>
          </a:p>
          <a:p>
            <a:pPr algn="just"/>
            <a:r>
              <a:rPr lang="en-US"/>
              <a:t>                                                                                                                                                                                                                                                   </a:t>
            </a:r>
            <a:r>
              <a:rPr lang="en-US" sz="6400"/>
              <a:t>  </a:t>
            </a:r>
            <a:r>
              <a:rPr lang="en-US" sz="7200">
                <a:cs typeface="+mn-lt"/>
              </a:rPr>
              <a:t> </a:t>
            </a:r>
            <a:endParaRPr lang="en-US" sz="7200">
              <a:cs typeface="+mn-lt"/>
            </a:endParaRPr>
          </a:p>
          <a:p>
            <a:pPr algn="just"/>
            <a:r>
              <a:rPr lang="en-US"/>
              <a:t>                                                                                                                                                                                                                                                                                                                                                                                                               </a:t>
            </a:r>
            <a:endParaRPr lang="en-US" sz="6665">
              <a:cs typeface="+mn-lt"/>
            </a:endParaRPr>
          </a:p>
          <a:p>
            <a:r>
              <a:rPr lang="en-US"/>
              <a:t>          </a:t>
            </a:r>
            <a:endParaRPr lang="en-US"/>
          </a:p>
        </p:txBody>
      </p:sp>
      <p:pic>
        <p:nvPicPr>
          <p:cNvPr id="5" name="Picture 4"/>
          <p:cNvPicPr>
            <a:picLocks noChangeAspect="1"/>
          </p:cNvPicPr>
          <p:nvPr/>
        </p:nvPicPr>
        <p:blipFill>
          <a:blip r:embed="rId1"/>
          <a:stretch>
            <a:fillRect/>
          </a:stretch>
        </p:blipFill>
        <p:spPr>
          <a:xfrm>
            <a:off x="0" y="0"/>
            <a:ext cx="3385820" cy="112268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sym typeface="+mn-ea"/>
              </a:rPr>
              <a:t>Methodology</a:t>
            </a:r>
            <a:endParaRPr lang="en-US"/>
          </a:p>
        </p:txBody>
      </p:sp>
      <p:pic>
        <p:nvPicPr>
          <p:cNvPr id="5" name="Content Placeholder 4" descr="blob access"/>
          <p:cNvPicPr>
            <a:picLocks noChangeAspect="1"/>
          </p:cNvPicPr>
          <p:nvPr>
            <p:ph sz="half" idx="1"/>
          </p:nvPr>
        </p:nvPicPr>
        <p:blipFill>
          <a:blip r:embed="rId1"/>
          <a:stretch>
            <a:fillRect/>
          </a:stretch>
        </p:blipFill>
        <p:spPr>
          <a:xfrm>
            <a:off x="609600" y="1750060"/>
            <a:ext cx="10723880" cy="4683760"/>
          </a:xfrm>
          <a:prstGeom prst="rect">
            <a:avLst/>
          </a:prstGeom>
        </p:spPr>
      </p:pic>
      <p:pic>
        <p:nvPicPr>
          <p:cNvPr id="4" name="Content Placeholder 4"/>
          <p:cNvPicPr>
            <a:picLocks noChangeAspect="1"/>
          </p:cNvPicPr>
          <p:nvPr>
            <p:ph sz="half" idx="2"/>
          </p:nvPr>
        </p:nvPicPr>
        <p:blipFill>
          <a:blip r:embed="rId2"/>
          <a:stretch>
            <a:fillRect/>
          </a:stretch>
        </p:blipFill>
        <p:spPr>
          <a:xfrm>
            <a:off x="0" y="0"/>
            <a:ext cx="3933825" cy="130429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sp>
        <p:nvSpPr>
          <p:cNvPr id="4" name="Content Placeholder 3"/>
          <p:cNvSpPr>
            <a:spLocks noGrp="1"/>
          </p:cNvSpPr>
          <p:nvPr>
            <p:ph sz="half" idx="2"/>
          </p:nvPr>
        </p:nvSpPr>
        <p:spPr>
          <a:xfrm>
            <a:off x="532765" y="1600200"/>
            <a:ext cx="11049635" cy="4526280"/>
          </a:xfrm>
        </p:spPr>
        <p:txBody>
          <a:bodyPr/>
          <a:p>
            <a:r>
              <a:rPr lang="en-US"/>
              <a:t>4.Generate an account level SAS:</a:t>
            </a:r>
            <a:endParaRPr lang="en-US"/>
          </a:p>
          <a:p>
            <a:pPr marL="0" indent="0" algn="just">
              <a:buNone/>
            </a:pPr>
            <a:r>
              <a:rPr lang="en-US" sz="2400"/>
              <a:t>           In azure portal we need to deploy both a virtual machine and a storage account using the specific configuration which is needed by the business. In this project I have created a storage account under the resource group and in the storage account we have to specify the configurations like location in which we have to select the nearby cloud data center and Replication is selected as GEO- REDUDANT STORAGE (GRS) and performance selected as standard.we have enabled to allow storage key access and blob public access and after the validation is passed for the specific configuration the storage account is created. After creating the storage account, we need to generate an account level SAS which is presented in the left side of the storage account and we need to open that SAS and we need to generate it.</a:t>
            </a:r>
            <a:endParaRPr lang="en-US" sz="2400"/>
          </a:p>
        </p:txBody>
      </p:sp>
      <p:pic>
        <p:nvPicPr>
          <p:cNvPr id="5" name="Content Placeholder 4"/>
          <p:cNvPicPr>
            <a:picLocks noChangeAspect="1"/>
          </p:cNvPicPr>
          <p:nvPr>
            <p:ph sz="half" idx="1"/>
          </p:nvPr>
        </p:nvPicPr>
        <p:blipFill>
          <a:blip r:embed="rId1"/>
          <a:stretch>
            <a:fillRect/>
          </a:stretch>
        </p:blipFill>
        <p:spPr>
          <a:xfrm>
            <a:off x="0" y="0"/>
            <a:ext cx="3706495" cy="122872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pic>
        <p:nvPicPr>
          <p:cNvPr id="5" name="Content Placeholder 4" descr="blob sas"/>
          <p:cNvPicPr>
            <a:picLocks noChangeAspect="1"/>
          </p:cNvPicPr>
          <p:nvPr>
            <p:ph sz="half" idx="2"/>
          </p:nvPr>
        </p:nvPicPr>
        <p:blipFill>
          <a:blip r:embed="rId1"/>
          <a:stretch>
            <a:fillRect/>
          </a:stretch>
        </p:blipFill>
        <p:spPr>
          <a:xfrm>
            <a:off x="546100" y="1417955"/>
            <a:ext cx="11272520" cy="5046345"/>
          </a:xfrm>
          <a:prstGeom prst="rect">
            <a:avLst/>
          </a:prstGeom>
        </p:spPr>
      </p:pic>
      <p:pic>
        <p:nvPicPr>
          <p:cNvPr id="4" name="Content Placeholder 4"/>
          <p:cNvPicPr>
            <a:picLocks noChangeAspect="1"/>
          </p:cNvPicPr>
          <p:nvPr>
            <p:ph sz="half" idx="1"/>
          </p:nvPr>
        </p:nvPicPr>
        <p:blipFill>
          <a:blip r:embed="rId2"/>
          <a:stretch>
            <a:fillRect/>
          </a:stretch>
        </p:blipFill>
        <p:spPr>
          <a:xfrm>
            <a:off x="0" y="0"/>
            <a:ext cx="3329305" cy="110363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US">
                <a:sym typeface="+mn-ea"/>
              </a:rPr>
              <a:t>Methodology</a:t>
            </a:r>
            <a:endParaRPr lang="en-US"/>
          </a:p>
        </p:txBody>
      </p:sp>
      <p:sp>
        <p:nvSpPr>
          <p:cNvPr id="2" name="Content Placeholder 1"/>
          <p:cNvSpPr/>
          <p:nvPr>
            <p:ph sz="half" idx="1"/>
          </p:nvPr>
        </p:nvSpPr>
        <p:spPr>
          <a:xfrm>
            <a:off x="609600" y="1600200"/>
            <a:ext cx="10866755" cy="4526280"/>
          </a:xfrm>
        </p:spPr>
        <p:txBody>
          <a:bodyPr/>
          <a:p>
            <a:r>
              <a:rPr lang="en-US"/>
              <a:t>5.Upload file in a Blob Container:</a:t>
            </a:r>
            <a:endParaRPr lang="en-US"/>
          </a:p>
          <a:p>
            <a:pPr marL="0" indent="0" algn="just">
              <a:buNone/>
            </a:pPr>
            <a:r>
              <a:rPr lang="en-US" sz="2400"/>
              <a:t>               We need to upload a large amount of data or video file to be accessed by the owner as well as the people who are working in this project. After uploading the specific file, we can generate a SAS by giving the start date and the location and the expiry date. We can also allow a specific IP address for the people to be viewed and it will be differing for each project according to the business needs. After that we can allow the protocols which is needed for this project. After clicking the generate SAS key the Azure cloud will give the specific SAS key which is needed to be accessed by the people in this project for the future use.</a:t>
            </a:r>
            <a:endParaRPr lang="en-US" sz="2400"/>
          </a:p>
        </p:txBody>
      </p:sp>
      <p:pic>
        <p:nvPicPr>
          <p:cNvPr id="4" name="Content Placeholder 4"/>
          <p:cNvPicPr>
            <a:picLocks noChangeAspect="1"/>
          </p:cNvPicPr>
          <p:nvPr>
            <p:ph sz="half" idx="2"/>
          </p:nvPr>
        </p:nvPicPr>
        <p:blipFill>
          <a:blip r:embed="rId1"/>
          <a:stretch>
            <a:fillRect/>
          </a:stretch>
        </p:blipFill>
        <p:spPr>
          <a:xfrm>
            <a:off x="0" y="0"/>
            <a:ext cx="3502660" cy="116141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pic>
        <p:nvPicPr>
          <p:cNvPr id="5" name="Content Placeholder 4" descr="blob sas inside the app"/>
          <p:cNvPicPr>
            <a:picLocks noChangeAspect="1"/>
          </p:cNvPicPr>
          <p:nvPr>
            <p:ph sz="half" idx="1"/>
          </p:nvPr>
        </p:nvPicPr>
        <p:blipFill>
          <a:blip r:embed="rId1"/>
          <a:stretch>
            <a:fillRect/>
          </a:stretch>
        </p:blipFill>
        <p:spPr>
          <a:xfrm>
            <a:off x="527685" y="1417955"/>
            <a:ext cx="10972800" cy="5162550"/>
          </a:xfrm>
          <a:prstGeom prst="rect">
            <a:avLst/>
          </a:prstGeom>
        </p:spPr>
      </p:pic>
      <p:pic>
        <p:nvPicPr>
          <p:cNvPr id="4" name="Content Placeholder 4"/>
          <p:cNvPicPr>
            <a:picLocks noChangeAspect="1"/>
          </p:cNvPicPr>
          <p:nvPr>
            <p:ph sz="half" idx="2"/>
          </p:nvPr>
        </p:nvPicPr>
        <p:blipFill>
          <a:blip r:embed="rId2"/>
          <a:stretch>
            <a:fillRect/>
          </a:stretch>
        </p:blipFill>
        <p:spPr>
          <a:xfrm>
            <a:off x="0" y="0"/>
            <a:ext cx="3288665" cy="109029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sp>
        <p:nvSpPr>
          <p:cNvPr id="6" name="Content Placeholder 5"/>
          <p:cNvSpPr/>
          <p:nvPr>
            <p:ph sz="half" idx="1"/>
          </p:nvPr>
        </p:nvSpPr>
        <p:spPr>
          <a:xfrm>
            <a:off x="609600" y="1600200"/>
            <a:ext cx="10972800" cy="4526280"/>
          </a:xfrm>
        </p:spPr>
        <p:txBody>
          <a:bodyPr/>
          <a:p>
            <a:r>
              <a:rPr lang="en-US"/>
              <a:t>6.Access Blob using storage container:</a:t>
            </a:r>
            <a:endParaRPr lang="en-US"/>
          </a:p>
          <a:p>
            <a:pPr marL="0" indent="0" algn="just">
              <a:buNone/>
            </a:pPr>
            <a:r>
              <a:rPr lang="en-US" sz="2400"/>
              <a:t>                  After generating a specific SAS, we need to connect it with an external storage explorer. We need to connect a storage explorer with a Microsoft Azure cloud. After connecting, we need to connect a Blob container by giving a specific SAS key so that only people who are assigned for the project can only view the file and download it for the future purpose. This is how SAS Key in the cloud helps us for secure transmission of data from cloud to on- premises.</a:t>
            </a:r>
            <a:endParaRPr lang="en-US" sz="2400"/>
          </a:p>
        </p:txBody>
      </p:sp>
      <p:pic>
        <p:nvPicPr>
          <p:cNvPr id="4" name="Content Placeholder 4"/>
          <p:cNvPicPr>
            <a:picLocks noChangeAspect="1"/>
          </p:cNvPicPr>
          <p:nvPr>
            <p:ph sz="half" idx="2"/>
          </p:nvPr>
        </p:nvPicPr>
        <p:blipFill>
          <a:blip r:embed="rId1"/>
          <a:stretch>
            <a:fillRect/>
          </a:stretch>
        </p:blipFill>
        <p:spPr>
          <a:xfrm>
            <a:off x="0" y="0"/>
            <a:ext cx="3370580" cy="11176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7" name="Content Placeholder 6" descr="Storage account review page"/>
          <p:cNvPicPr>
            <a:picLocks noChangeAspect="1"/>
          </p:cNvPicPr>
          <p:nvPr>
            <p:ph sz="half" idx="1"/>
          </p:nvPr>
        </p:nvPicPr>
        <p:blipFill>
          <a:blip r:embed="rId1"/>
          <a:stretch>
            <a:fillRect/>
          </a:stretch>
        </p:blipFill>
        <p:spPr>
          <a:xfrm>
            <a:off x="609600" y="1417955"/>
            <a:ext cx="10846435" cy="5208905"/>
          </a:xfrm>
          <a:prstGeom prst="rect">
            <a:avLst/>
          </a:prstGeom>
        </p:spPr>
      </p:pic>
      <p:pic>
        <p:nvPicPr>
          <p:cNvPr id="4" name="Content Placeholder 4"/>
          <p:cNvPicPr>
            <a:picLocks noChangeAspect="1"/>
          </p:cNvPicPr>
          <p:nvPr>
            <p:ph sz="half" idx="2"/>
          </p:nvPr>
        </p:nvPicPr>
        <p:blipFill>
          <a:blip r:embed="rId2"/>
          <a:stretch>
            <a:fillRect/>
          </a:stretch>
        </p:blipFill>
        <p:spPr>
          <a:xfrm>
            <a:off x="0" y="0"/>
            <a:ext cx="2546985" cy="8445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pic>
        <p:nvPicPr>
          <p:cNvPr id="5" name="Content Placeholder 4" descr="Can create sas in portal too"/>
          <p:cNvPicPr>
            <a:picLocks noChangeAspect="1"/>
          </p:cNvPicPr>
          <p:nvPr>
            <p:ph sz="half" idx="1"/>
          </p:nvPr>
        </p:nvPicPr>
        <p:blipFill>
          <a:blip r:embed="rId1"/>
          <a:stretch>
            <a:fillRect/>
          </a:stretch>
        </p:blipFill>
        <p:spPr>
          <a:xfrm>
            <a:off x="609600" y="1417955"/>
            <a:ext cx="10876915" cy="5219065"/>
          </a:xfrm>
          <a:prstGeom prst="rect">
            <a:avLst/>
          </a:prstGeom>
        </p:spPr>
      </p:pic>
      <p:pic>
        <p:nvPicPr>
          <p:cNvPr id="4" name="Content Placeholder 4"/>
          <p:cNvPicPr>
            <a:picLocks noChangeAspect="1"/>
          </p:cNvPicPr>
          <p:nvPr>
            <p:ph sz="half" idx="2"/>
          </p:nvPr>
        </p:nvPicPr>
        <p:blipFill>
          <a:blip r:embed="rId2"/>
          <a:stretch>
            <a:fillRect/>
          </a:stretch>
        </p:blipFill>
        <p:spPr>
          <a:xfrm>
            <a:off x="0" y="0"/>
            <a:ext cx="3828415" cy="126936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Results</a:t>
            </a:r>
            <a:endParaRPr lang="en-US"/>
          </a:p>
        </p:txBody>
      </p:sp>
      <p:sp>
        <p:nvSpPr>
          <p:cNvPr id="4" name="Content Placeholder 3"/>
          <p:cNvSpPr>
            <a:spLocks noGrp="1"/>
          </p:cNvSpPr>
          <p:nvPr>
            <p:ph sz="half" idx="2"/>
          </p:nvPr>
        </p:nvSpPr>
        <p:spPr>
          <a:xfrm>
            <a:off x="705485" y="1600200"/>
            <a:ext cx="10876915" cy="4526280"/>
          </a:xfrm>
        </p:spPr>
        <p:txBody>
          <a:bodyPr/>
          <a:p>
            <a:pPr marL="0" indent="0">
              <a:buNone/>
            </a:pPr>
            <a:r>
              <a:rPr lang="en-US"/>
              <a:t>Final output of Saas connected in cloud storage</a:t>
            </a:r>
            <a:endParaRPr lang="en-US"/>
          </a:p>
        </p:txBody>
      </p:sp>
      <p:pic>
        <p:nvPicPr>
          <p:cNvPr id="31" name="image14.jpeg"/>
          <p:cNvPicPr>
            <a:picLocks noChangeAspect="1"/>
          </p:cNvPicPr>
          <p:nvPr>
            <p:ph sz="half" idx="1"/>
          </p:nvPr>
        </p:nvPicPr>
        <p:blipFill>
          <a:blip r:embed="rId1" cstate="print"/>
          <a:stretch>
            <a:fillRect/>
          </a:stretch>
        </p:blipFill>
        <p:spPr>
          <a:xfrm>
            <a:off x="609600" y="2351405"/>
            <a:ext cx="10622280" cy="4102100"/>
          </a:xfrm>
          <a:prstGeom prst="rect">
            <a:avLst/>
          </a:prstGeom>
        </p:spPr>
      </p:pic>
      <p:pic>
        <p:nvPicPr>
          <p:cNvPr id="3" name="Content Placeholder 4"/>
          <p:cNvPicPr>
            <a:picLocks noChangeAspect="1"/>
          </p:cNvPicPr>
          <p:nvPr/>
        </p:nvPicPr>
        <p:blipFill>
          <a:blip r:embed="rId2"/>
          <a:stretch>
            <a:fillRect/>
          </a:stretch>
        </p:blipFill>
        <p:spPr>
          <a:xfrm>
            <a:off x="0" y="0"/>
            <a:ext cx="2905125" cy="96329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 2</a:t>
            </a:r>
            <a:endParaRPr lang="en-US"/>
          </a:p>
        </p:txBody>
      </p:sp>
      <p:sp>
        <p:nvSpPr>
          <p:cNvPr id="6" name="Content Placeholder 5"/>
          <p:cNvSpPr/>
          <p:nvPr>
            <p:ph sz="half" idx="2"/>
          </p:nvPr>
        </p:nvSpPr>
        <p:spPr>
          <a:xfrm>
            <a:off x="609600" y="1600200"/>
            <a:ext cx="10972800" cy="4526280"/>
          </a:xfrm>
        </p:spPr>
        <p:txBody>
          <a:bodyPr/>
          <a:p>
            <a:r>
              <a:rPr lang="en-US"/>
              <a:t>Wordpress app deployed in Azure:</a:t>
            </a:r>
            <a:endParaRPr lang="en-US"/>
          </a:p>
          <a:p>
            <a:pPr marL="0" indent="0">
              <a:buNone/>
            </a:pPr>
            <a:endParaRPr lang="en-US"/>
          </a:p>
        </p:txBody>
      </p:sp>
      <p:pic>
        <p:nvPicPr>
          <p:cNvPr id="25" name="image11.jpeg"/>
          <p:cNvPicPr>
            <a:picLocks noChangeAspect="1"/>
          </p:cNvPicPr>
          <p:nvPr/>
        </p:nvPicPr>
        <p:blipFill>
          <a:blip r:embed="rId1" cstate="print"/>
          <a:stretch>
            <a:fillRect/>
          </a:stretch>
        </p:blipFill>
        <p:spPr>
          <a:xfrm>
            <a:off x="1172845" y="2562860"/>
            <a:ext cx="9572625" cy="3383280"/>
          </a:xfrm>
          <a:prstGeom prst="rect">
            <a:avLst/>
          </a:prstGeom>
        </p:spPr>
      </p:pic>
      <p:pic>
        <p:nvPicPr>
          <p:cNvPr id="4" name="Content Placeholder 4"/>
          <p:cNvPicPr>
            <a:picLocks noChangeAspect="1"/>
          </p:cNvPicPr>
          <p:nvPr>
            <p:ph sz="half" idx="1"/>
          </p:nvPr>
        </p:nvPicPr>
        <p:blipFill>
          <a:blip r:embed="rId2"/>
          <a:stretch>
            <a:fillRect/>
          </a:stretch>
        </p:blipFill>
        <p:spPr>
          <a:xfrm>
            <a:off x="0" y="-44450"/>
            <a:ext cx="3910330" cy="129667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Internship Details</a:t>
            </a:r>
            <a:endParaRPr lang="en-US"/>
          </a:p>
        </p:txBody>
      </p:sp>
      <p:sp>
        <p:nvSpPr>
          <p:cNvPr id="3" name="Content Placeholder 2"/>
          <p:cNvSpPr>
            <a:spLocks noGrp="1"/>
          </p:cNvSpPr>
          <p:nvPr>
            <p:ph sz="half" idx="1"/>
          </p:nvPr>
        </p:nvSpPr>
        <p:spPr>
          <a:xfrm>
            <a:off x="609600" y="2355850"/>
            <a:ext cx="9339580" cy="3770630"/>
          </a:xfrm>
        </p:spPr>
        <p:txBody>
          <a:bodyPr/>
          <a:p>
            <a:pPr algn="l"/>
            <a:r>
              <a:rPr lang="en-US"/>
              <a:t>Company Name  -     Tech Mahindra</a:t>
            </a:r>
            <a:endParaRPr lang="en-US"/>
          </a:p>
          <a:p>
            <a:pPr algn="just"/>
            <a:r>
              <a:rPr lang="en-US"/>
              <a:t>Internship Period -     3 Months</a:t>
            </a:r>
            <a:endParaRPr lang="en-US"/>
          </a:p>
          <a:p>
            <a:pPr algn="just"/>
            <a:r>
              <a:rPr lang="en-US"/>
              <a:t>Internship Topic   -     Azure Cloud Fundamentals</a:t>
            </a:r>
            <a:endParaRPr lang="en-US"/>
          </a:p>
          <a:p>
            <a:pPr algn="just"/>
            <a:r>
              <a:rPr lang="en-US"/>
              <a:t>Guided by            -     Manoj Kumar Raghupathi,</a:t>
            </a:r>
            <a:endParaRPr lang="en-US"/>
          </a:p>
          <a:p>
            <a:pPr marL="0" indent="0" algn="just">
              <a:buNone/>
            </a:pPr>
            <a:r>
              <a:rPr lang="en-US"/>
              <a:t>                                      Senior Software Engineer,</a:t>
            </a:r>
            <a:endParaRPr lang="en-US"/>
          </a:p>
          <a:p>
            <a:pPr marL="0" indent="0" algn="just">
              <a:buNone/>
            </a:pPr>
            <a:r>
              <a:rPr lang="en-US"/>
              <a:t>                                      Tech Mahindra.</a:t>
            </a:r>
            <a:endParaRPr lang="en-US"/>
          </a:p>
        </p:txBody>
      </p:sp>
      <p:pic>
        <p:nvPicPr>
          <p:cNvPr id="5" name="Content Placeholder 4"/>
          <p:cNvPicPr>
            <a:picLocks noChangeAspect="1"/>
          </p:cNvPicPr>
          <p:nvPr>
            <p:ph sz="half" idx="2"/>
          </p:nvPr>
        </p:nvPicPr>
        <p:blipFill>
          <a:blip r:embed="rId1"/>
          <a:stretch>
            <a:fillRect/>
          </a:stretch>
        </p:blipFill>
        <p:spPr>
          <a:xfrm>
            <a:off x="0" y="0"/>
            <a:ext cx="3314700" cy="1099185"/>
          </a:xfrm>
          <a:prstGeom prst="rect">
            <a:avLst/>
          </a:prstGeom>
        </p:spPr>
      </p:pic>
    </p:spTree>
  </p:cSld>
  <p:clrMapOvr>
    <a:masterClrMapping/>
  </p:clrMapOvr>
  <p:transition>
    <p:wheel spokes="8"/>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 2</a:t>
            </a:r>
            <a:endParaRPr lang="en-US"/>
          </a:p>
        </p:txBody>
      </p:sp>
      <p:sp>
        <p:nvSpPr>
          <p:cNvPr id="4" name="Content Placeholder 3"/>
          <p:cNvSpPr>
            <a:spLocks noGrp="1"/>
          </p:cNvSpPr>
          <p:nvPr>
            <p:ph sz="half" idx="2"/>
          </p:nvPr>
        </p:nvSpPr>
        <p:spPr>
          <a:xfrm>
            <a:off x="807085" y="1600200"/>
            <a:ext cx="10775315" cy="4526280"/>
          </a:xfrm>
        </p:spPr>
        <p:txBody>
          <a:bodyPr/>
          <a:p>
            <a:pPr marL="0" indent="0">
              <a:buNone/>
            </a:pPr>
            <a:r>
              <a:rPr lang="en-US"/>
              <a:t>1.Create a resource in Azure portal:</a:t>
            </a:r>
            <a:endParaRPr lang="en-US"/>
          </a:p>
          <a:p>
            <a:pPr marL="0" indent="0">
              <a:buNone/>
            </a:pPr>
            <a:r>
              <a:rPr lang="en-US" sz="2400"/>
              <a:t>           Log in to the account by using the person’s account details. On the top left of the Azure portal pane, select Create a resource.</a:t>
            </a:r>
            <a:endParaRPr lang="en-US" sz="2400"/>
          </a:p>
          <a:p>
            <a:pPr marL="0" indent="0">
              <a:buNone/>
            </a:pPr>
            <a:endParaRPr lang="en-US" sz="2400"/>
          </a:p>
          <a:p>
            <a:pPr marL="0" indent="0">
              <a:buNone/>
            </a:pPr>
            <a:r>
              <a:rPr lang="en-US"/>
              <a:t>2.Select word press from Azure Market place:</a:t>
            </a:r>
            <a:endParaRPr lang="en-US"/>
          </a:p>
          <a:p>
            <a:pPr marL="0" indent="0" algn="just">
              <a:buNone/>
            </a:pPr>
            <a:r>
              <a:rPr lang="en-US" sz="2400"/>
              <a:t>           We need to go to Azure marketplace and we need to install Word Press, so we can do quick search for it. In the Marketplace box with the listed application options, search Word Press.  Select the default Word Press option from the list of options available.</a:t>
            </a:r>
            <a:endParaRPr lang="en-US" sz="2400"/>
          </a:p>
        </p:txBody>
      </p:sp>
      <p:pic>
        <p:nvPicPr>
          <p:cNvPr id="5" name="Content Placeholder 4"/>
          <p:cNvPicPr>
            <a:picLocks noChangeAspect="1"/>
          </p:cNvPicPr>
          <p:nvPr>
            <p:ph sz="half" idx="1"/>
          </p:nvPr>
        </p:nvPicPr>
        <p:blipFill>
          <a:blip r:embed="rId1"/>
          <a:stretch>
            <a:fillRect/>
          </a:stretch>
        </p:blipFill>
        <p:spPr>
          <a:xfrm>
            <a:off x="0" y="-44450"/>
            <a:ext cx="3903345" cy="129413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 2</a:t>
            </a:r>
            <a:endParaRPr lang="en-US"/>
          </a:p>
        </p:txBody>
      </p:sp>
      <p:pic>
        <p:nvPicPr>
          <p:cNvPr id="3" name="Content Placeholder 2" descr="1.create-resource-"/>
          <p:cNvPicPr>
            <a:picLocks noChangeAspect="1"/>
          </p:cNvPicPr>
          <p:nvPr>
            <p:ph sz="half" idx="2"/>
          </p:nvPr>
        </p:nvPicPr>
        <p:blipFill>
          <a:blip r:embed="rId1"/>
          <a:stretch>
            <a:fillRect/>
          </a:stretch>
        </p:blipFill>
        <p:spPr>
          <a:xfrm>
            <a:off x="807085" y="1804670"/>
            <a:ext cx="5448300" cy="4116070"/>
          </a:xfrm>
          <a:prstGeom prst="rect">
            <a:avLst/>
          </a:prstGeom>
        </p:spPr>
      </p:pic>
      <p:pic>
        <p:nvPicPr>
          <p:cNvPr id="5" name="Picture 4" descr="2.word press"/>
          <p:cNvPicPr>
            <a:picLocks noChangeAspect="1"/>
          </p:cNvPicPr>
          <p:nvPr/>
        </p:nvPicPr>
        <p:blipFill>
          <a:blip r:embed="rId2"/>
          <a:stretch>
            <a:fillRect/>
          </a:stretch>
        </p:blipFill>
        <p:spPr>
          <a:xfrm>
            <a:off x="6918325" y="1570990"/>
            <a:ext cx="4664710" cy="4947285"/>
          </a:xfrm>
          <a:prstGeom prst="rect">
            <a:avLst/>
          </a:prstGeom>
        </p:spPr>
      </p:pic>
      <p:pic>
        <p:nvPicPr>
          <p:cNvPr id="6" name="Content Placeholder 4"/>
          <p:cNvPicPr>
            <a:picLocks noChangeAspect="1"/>
          </p:cNvPicPr>
          <p:nvPr>
            <p:ph sz="half" idx="1"/>
          </p:nvPr>
        </p:nvPicPr>
        <p:blipFill>
          <a:blip r:embed="rId3"/>
          <a:stretch>
            <a:fillRect/>
          </a:stretch>
        </p:blipFill>
        <p:spPr>
          <a:xfrm>
            <a:off x="0" y="0"/>
            <a:ext cx="3411220" cy="113093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 2</a:t>
            </a:r>
            <a:endParaRPr lang="en-US"/>
          </a:p>
        </p:txBody>
      </p:sp>
      <p:sp>
        <p:nvSpPr>
          <p:cNvPr id="3" name="Content Placeholder 2"/>
          <p:cNvSpPr>
            <a:spLocks noGrp="1"/>
          </p:cNvSpPr>
          <p:nvPr>
            <p:ph sz="half" idx="1"/>
          </p:nvPr>
        </p:nvSpPr>
        <p:spPr>
          <a:xfrm>
            <a:off x="609600" y="1600200"/>
            <a:ext cx="10972800" cy="4526280"/>
          </a:xfrm>
        </p:spPr>
        <p:txBody>
          <a:bodyPr/>
          <a:p>
            <a:pPr marL="0" indent="0">
              <a:buNone/>
            </a:pPr>
            <a:r>
              <a:rPr lang="en-US"/>
              <a:t>3.Create Word press App with certain configuration:</a:t>
            </a:r>
            <a:endParaRPr lang="en-US"/>
          </a:p>
          <a:p>
            <a:pPr marL="0" indent="0" algn="just">
              <a:buNone/>
            </a:pPr>
            <a:r>
              <a:rPr lang="en-US" sz="2400"/>
              <a:t>       We need to create unique App name and we should select a subscription as Azure for students and we need to select an existing resource group and we need to select the database provider as MySQL in App. We must select the service plan and the location which is comfortable and near to us and we need to leave the rest configuration as default.</a:t>
            </a:r>
            <a:endParaRPr lang="en-US" sz="2400"/>
          </a:p>
          <a:p>
            <a:pPr marL="0" indent="0" algn="just">
              <a:buNone/>
            </a:pPr>
            <a:endParaRPr lang="en-US" sz="2400"/>
          </a:p>
          <a:p>
            <a:pPr marL="0" indent="0" algn="just">
              <a:buNone/>
            </a:pPr>
            <a:r>
              <a:rPr lang="en-US"/>
              <a:t>4.Select the Pricing tier:</a:t>
            </a:r>
            <a:endParaRPr lang="en-US"/>
          </a:p>
          <a:p>
            <a:pPr marL="0" indent="0">
              <a:buNone/>
            </a:pPr>
            <a:r>
              <a:rPr lang="en-US" sz="2400"/>
              <a:t>       We must select the pricing tier as S1 Standard in the Azure portal.</a:t>
            </a:r>
            <a:endParaRPr lang="en-US" sz="2400"/>
          </a:p>
        </p:txBody>
      </p:sp>
      <p:sp>
        <p:nvSpPr>
          <p:cNvPr id="4" name="Content Placeholder 3"/>
          <p:cNvSpPr>
            <a:spLocks noGrp="1"/>
          </p:cNvSpPr>
          <p:nvPr>
            <p:ph sz="half" idx="2"/>
          </p:nvPr>
        </p:nvSpPr>
        <p:spPr/>
        <p:txBody>
          <a:bodyPr/>
          <a:p>
            <a:endParaRPr lang="en-US"/>
          </a:p>
          <a:p>
            <a:endParaRPr lang="en-US"/>
          </a:p>
          <a:p>
            <a:endParaRPr lang="en-US"/>
          </a:p>
          <a:p>
            <a:endParaRPr lang="en-US"/>
          </a:p>
          <a:p>
            <a:endParaRPr lang="en-US"/>
          </a:p>
        </p:txBody>
      </p:sp>
      <p:pic>
        <p:nvPicPr>
          <p:cNvPr id="5" name="Content Placeholder 4"/>
          <p:cNvPicPr>
            <a:picLocks noChangeAspect="1"/>
          </p:cNvPicPr>
          <p:nvPr/>
        </p:nvPicPr>
        <p:blipFill>
          <a:blip r:embed="rId1"/>
          <a:stretch>
            <a:fillRect/>
          </a:stretch>
        </p:blipFill>
        <p:spPr>
          <a:xfrm>
            <a:off x="0" y="0"/>
            <a:ext cx="2905125" cy="96329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 2</a:t>
            </a:r>
            <a:endParaRPr lang="en-US"/>
          </a:p>
        </p:txBody>
      </p:sp>
      <p:pic>
        <p:nvPicPr>
          <p:cNvPr id="5" name="Content Placeholder 4" descr="3.wordpress creating "/>
          <p:cNvPicPr>
            <a:picLocks noChangeAspect="1"/>
          </p:cNvPicPr>
          <p:nvPr>
            <p:ph sz="half" idx="2"/>
          </p:nvPr>
        </p:nvPicPr>
        <p:blipFill>
          <a:blip r:embed="rId1"/>
          <a:stretch>
            <a:fillRect/>
          </a:stretch>
        </p:blipFill>
        <p:spPr>
          <a:xfrm>
            <a:off x="842645" y="1600200"/>
            <a:ext cx="10560685" cy="4526280"/>
          </a:xfrm>
          <a:prstGeom prst="rect">
            <a:avLst/>
          </a:prstGeom>
        </p:spPr>
      </p:pic>
      <p:pic>
        <p:nvPicPr>
          <p:cNvPr id="4" name="Content Placeholder 4"/>
          <p:cNvPicPr>
            <a:picLocks noChangeAspect="1"/>
          </p:cNvPicPr>
          <p:nvPr>
            <p:ph sz="half" idx="1"/>
          </p:nvPr>
        </p:nvPicPr>
        <p:blipFill>
          <a:blip r:embed="rId2"/>
          <a:stretch>
            <a:fillRect/>
          </a:stretch>
        </p:blipFill>
        <p:spPr>
          <a:xfrm>
            <a:off x="0" y="0"/>
            <a:ext cx="3225165" cy="106934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 2</a:t>
            </a:r>
            <a:endParaRPr lang="en-US"/>
          </a:p>
        </p:txBody>
      </p:sp>
      <p:pic>
        <p:nvPicPr>
          <p:cNvPr id="5" name="Content Placeholder 4" descr="Pricing "/>
          <p:cNvPicPr>
            <a:picLocks noChangeAspect="1"/>
          </p:cNvPicPr>
          <p:nvPr>
            <p:ph sz="half" idx="1"/>
          </p:nvPr>
        </p:nvPicPr>
        <p:blipFill>
          <a:blip r:embed="rId1"/>
          <a:stretch>
            <a:fillRect/>
          </a:stretch>
        </p:blipFill>
        <p:spPr>
          <a:xfrm>
            <a:off x="609600" y="1418590"/>
            <a:ext cx="10866755" cy="4811395"/>
          </a:xfrm>
          <a:prstGeom prst="rect">
            <a:avLst/>
          </a:prstGeom>
        </p:spPr>
      </p:pic>
      <p:pic>
        <p:nvPicPr>
          <p:cNvPr id="4" name="Content Placeholder 4"/>
          <p:cNvPicPr>
            <a:picLocks noChangeAspect="1"/>
          </p:cNvPicPr>
          <p:nvPr>
            <p:ph sz="half" idx="2"/>
          </p:nvPr>
        </p:nvPicPr>
        <p:blipFill>
          <a:blip r:embed="rId2"/>
          <a:stretch>
            <a:fillRect/>
          </a:stretch>
        </p:blipFill>
        <p:spPr>
          <a:xfrm>
            <a:off x="0" y="0"/>
            <a:ext cx="3023235" cy="100203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 2</a:t>
            </a:r>
            <a:endParaRPr lang="en-US"/>
          </a:p>
        </p:txBody>
      </p:sp>
      <p:sp>
        <p:nvSpPr>
          <p:cNvPr id="3" name="Content Placeholder 2"/>
          <p:cNvSpPr>
            <a:spLocks noGrp="1"/>
          </p:cNvSpPr>
          <p:nvPr>
            <p:ph sz="half" idx="1"/>
          </p:nvPr>
        </p:nvSpPr>
        <p:spPr>
          <a:xfrm>
            <a:off x="609600" y="1600200"/>
            <a:ext cx="10972800" cy="4526280"/>
          </a:xfrm>
        </p:spPr>
        <p:txBody>
          <a:bodyPr/>
          <a:p>
            <a:pPr marL="0" indent="0">
              <a:buNone/>
            </a:pPr>
            <a:r>
              <a:rPr lang="en-US"/>
              <a:t>5.Create and deploy the App:</a:t>
            </a:r>
            <a:endParaRPr lang="en-US"/>
          </a:p>
          <a:p>
            <a:pPr marL="0" indent="0" algn="just">
              <a:buNone/>
            </a:pPr>
            <a:r>
              <a:rPr lang="en-US" sz="2400"/>
              <a:t>            After giving these specific configurations we need to check whether the validation is passed and then we must click the option create and Deploy the App. The deployment will take for several minutes to be deployed.</a:t>
            </a:r>
            <a:endParaRPr lang="en-US" sz="2400"/>
          </a:p>
          <a:p>
            <a:pPr marL="0" indent="0">
              <a:buNone/>
            </a:pPr>
            <a:endParaRPr lang="en-US"/>
          </a:p>
          <a:p>
            <a:pPr marL="0" indent="0">
              <a:buNone/>
            </a:pPr>
            <a:r>
              <a:rPr lang="en-US"/>
              <a:t>6.Open the App deployed in the cloud:</a:t>
            </a:r>
            <a:endParaRPr lang="en-US"/>
          </a:p>
          <a:p>
            <a:pPr marL="0" indent="0" algn="just">
              <a:buNone/>
            </a:pPr>
            <a:r>
              <a:rPr lang="en-US" sz="2400"/>
              <a:t>            Now we need to Copy the URL information by selecting the Copy to clipboard icon at the end of URL. Open a new tab in your browser, paste this URL, and press Enter to browse to your new word press site. You can now configure your WordPress site, and add content and the App is successfully deployed in the cloud.</a:t>
            </a:r>
            <a:endParaRPr lang="en-US" sz="2400"/>
          </a:p>
        </p:txBody>
      </p:sp>
      <p:pic>
        <p:nvPicPr>
          <p:cNvPr id="5" name="Content Placeholder 4"/>
          <p:cNvPicPr>
            <a:picLocks noChangeAspect="1"/>
          </p:cNvPicPr>
          <p:nvPr>
            <p:ph sz="half" idx="2"/>
          </p:nvPr>
        </p:nvPicPr>
        <p:blipFill>
          <a:blip r:embed="rId1"/>
          <a:stretch>
            <a:fillRect/>
          </a:stretch>
        </p:blipFill>
        <p:spPr>
          <a:xfrm>
            <a:off x="0" y="0"/>
            <a:ext cx="2719070" cy="9017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Methdology 2</a:t>
            </a:r>
            <a:endParaRPr lang="en-US"/>
          </a:p>
        </p:txBody>
      </p:sp>
      <p:pic>
        <p:nvPicPr>
          <p:cNvPr id="5" name="Content Placeholder 4" descr="4.In progress "/>
          <p:cNvPicPr>
            <a:picLocks noChangeAspect="1"/>
          </p:cNvPicPr>
          <p:nvPr>
            <p:ph sz="half" idx="2"/>
          </p:nvPr>
        </p:nvPicPr>
        <p:blipFill>
          <a:blip r:embed="rId1"/>
          <a:stretch>
            <a:fillRect/>
          </a:stretch>
        </p:blipFill>
        <p:spPr>
          <a:xfrm>
            <a:off x="1318895" y="1600200"/>
            <a:ext cx="9747250" cy="4526280"/>
          </a:xfrm>
          <a:prstGeom prst="rect">
            <a:avLst/>
          </a:prstGeom>
        </p:spPr>
      </p:pic>
      <p:pic>
        <p:nvPicPr>
          <p:cNvPr id="4" name="Content Placeholder 4"/>
          <p:cNvPicPr>
            <a:picLocks noChangeAspect="1"/>
          </p:cNvPicPr>
          <p:nvPr>
            <p:ph sz="half" idx="1"/>
          </p:nvPr>
        </p:nvPicPr>
        <p:blipFill>
          <a:blip r:embed="rId2"/>
          <a:stretch>
            <a:fillRect/>
          </a:stretch>
        </p:blipFill>
        <p:spPr>
          <a:xfrm>
            <a:off x="0" y="0"/>
            <a:ext cx="3198495" cy="106045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Methdology 2</a:t>
            </a:r>
            <a:endParaRPr lang="en-US"/>
          </a:p>
        </p:txBody>
      </p:sp>
      <p:pic>
        <p:nvPicPr>
          <p:cNvPr id="4" name="Content Placeholder 3" descr="6.0 url"/>
          <p:cNvPicPr>
            <a:picLocks noChangeAspect="1"/>
          </p:cNvPicPr>
          <p:nvPr>
            <p:ph sz="half" idx="2"/>
          </p:nvPr>
        </p:nvPicPr>
        <p:blipFill>
          <a:blip r:embed="rId1"/>
          <a:stretch>
            <a:fillRect/>
          </a:stretch>
        </p:blipFill>
        <p:spPr>
          <a:xfrm>
            <a:off x="807085" y="1600200"/>
            <a:ext cx="10276205" cy="4526280"/>
          </a:xfrm>
          <a:prstGeom prst="rect">
            <a:avLst/>
          </a:prstGeom>
        </p:spPr>
      </p:pic>
      <p:pic>
        <p:nvPicPr>
          <p:cNvPr id="5" name="Content Placeholder 4"/>
          <p:cNvPicPr>
            <a:picLocks noChangeAspect="1"/>
          </p:cNvPicPr>
          <p:nvPr>
            <p:ph sz="half" idx="1"/>
          </p:nvPr>
        </p:nvPicPr>
        <p:blipFill>
          <a:blip r:embed="rId2"/>
          <a:stretch>
            <a:fillRect/>
          </a:stretch>
        </p:blipFill>
        <p:spPr>
          <a:xfrm>
            <a:off x="0" y="0"/>
            <a:ext cx="3563620" cy="1181735"/>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pic>
        <p:nvPicPr>
          <p:cNvPr id="7" name="Content Placeholder 6" descr="6.after running the url"/>
          <p:cNvPicPr>
            <a:picLocks noChangeAspect="1"/>
          </p:cNvPicPr>
          <p:nvPr>
            <p:ph sz="half" idx="1"/>
          </p:nvPr>
        </p:nvPicPr>
        <p:blipFill>
          <a:blip r:embed="rId1"/>
          <a:stretch>
            <a:fillRect/>
          </a:stretch>
        </p:blipFill>
        <p:spPr>
          <a:xfrm>
            <a:off x="1179830" y="1463675"/>
            <a:ext cx="10265410" cy="4542155"/>
          </a:xfrm>
          <a:prstGeom prst="rect">
            <a:avLst/>
          </a:prstGeom>
        </p:spPr>
      </p:pic>
      <p:pic>
        <p:nvPicPr>
          <p:cNvPr id="4" name="Content Placeholder 4"/>
          <p:cNvPicPr>
            <a:picLocks noChangeAspect="1"/>
          </p:cNvPicPr>
          <p:nvPr>
            <p:ph sz="half" idx="2"/>
          </p:nvPr>
        </p:nvPicPr>
        <p:blipFill>
          <a:blip r:embed="rId2"/>
          <a:stretch>
            <a:fillRect/>
          </a:stretch>
        </p:blipFill>
        <p:spPr>
          <a:xfrm>
            <a:off x="0" y="0"/>
            <a:ext cx="3562350" cy="118110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pic>
        <p:nvPicPr>
          <p:cNvPr id="5" name="Content Placeholder 4" descr="Completion Output"/>
          <p:cNvPicPr>
            <a:picLocks noChangeAspect="1"/>
          </p:cNvPicPr>
          <p:nvPr>
            <p:ph sz="half" idx="1"/>
          </p:nvPr>
        </p:nvPicPr>
        <p:blipFill>
          <a:blip r:embed="rId1"/>
          <a:stretch>
            <a:fillRect/>
          </a:stretch>
        </p:blipFill>
        <p:spPr>
          <a:xfrm>
            <a:off x="528320" y="1668780"/>
            <a:ext cx="10876280" cy="4457065"/>
          </a:xfrm>
          <a:prstGeom prst="rect">
            <a:avLst/>
          </a:prstGeom>
        </p:spPr>
      </p:pic>
      <p:pic>
        <p:nvPicPr>
          <p:cNvPr id="4" name="Content Placeholder 4"/>
          <p:cNvPicPr>
            <a:picLocks noChangeAspect="1"/>
          </p:cNvPicPr>
          <p:nvPr>
            <p:ph sz="half" idx="2"/>
          </p:nvPr>
        </p:nvPicPr>
        <p:blipFill>
          <a:blip r:embed="rId2"/>
          <a:stretch>
            <a:fillRect/>
          </a:stretch>
        </p:blipFill>
        <p:spPr>
          <a:xfrm>
            <a:off x="0" y="0"/>
            <a:ext cx="2887980" cy="95758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Agenda</a:t>
            </a:r>
            <a:endParaRPr lang="en-US"/>
          </a:p>
        </p:txBody>
      </p:sp>
      <p:sp>
        <p:nvSpPr>
          <p:cNvPr id="3" name="Content Placeholder 2"/>
          <p:cNvSpPr>
            <a:spLocks noGrp="1"/>
          </p:cNvSpPr>
          <p:nvPr>
            <p:ph sz="half" idx="1"/>
          </p:nvPr>
        </p:nvSpPr>
        <p:spPr/>
        <p:txBody>
          <a:bodyPr/>
          <a:p>
            <a:endParaRPr lang="en-US"/>
          </a:p>
          <a:p>
            <a:r>
              <a:rPr lang="en-US"/>
              <a:t>Problem Statement </a:t>
            </a:r>
            <a:endParaRPr lang="en-US"/>
          </a:p>
          <a:p>
            <a:r>
              <a:rPr lang="en-US"/>
              <a:t>Introduction </a:t>
            </a:r>
            <a:endParaRPr lang="en-US"/>
          </a:p>
          <a:p>
            <a:r>
              <a:rPr lang="en-US"/>
              <a:t>Methodology 1</a:t>
            </a:r>
            <a:endParaRPr lang="en-US"/>
          </a:p>
          <a:p>
            <a:r>
              <a:rPr lang="en-US"/>
              <a:t>Methodology 2</a:t>
            </a:r>
            <a:endParaRPr lang="en-US"/>
          </a:p>
          <a:p>
            <a:r>
              <a:rPr lang="en-US"/>
              <a:t>Result </a:t>
            </a:r>
            <a:endParaRPr lang="en-US"/>
          </a:p>
          <a:p>
            <a:r>
              <a:rPr lang="en-US"/>
              <a:t>Conclusion</a:t>
            </a:r>
            <a:endParaRPr lang="en-US"/>
          </a:p>
          <a:p>
            <a:r>
              <a:rPr lang="en-US"/>
              <a:t>Reference</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0" y="0"/>
            <a:ext cx="4032885" cy="133731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sz="half" idx="1"/>
          </p:nvPr>
        </p:nvSpPr>
        <p:spPr>
          <a:xfrm>
            <a:off x="334010" y="1600200"/>
            <a:ext cx="11248390" cy="4526280"/>
          </a:xfrm>
        </p:spPr>
        <p:txBody>
          <a:bodyPr/>
          <a:p>
            <a:pPr>
              <a:buFont typeface="Wingdings" panose="05000000000000000000" charset="0"/>
              <a:buChar char="ü"/>
            </a:pPr>
            <a:r>
              <a:rPr lang="en-US" sz="2400"/>
              <a:t>From the implementation of Experiment 1 (Implementing Blob storage by using SAS)</a:t>
            </a:r>
            <a:endParaRPr lang="en-US" sz="2400"/>
          </a:p>
          <a:p>
            <a:pPr marL="0" indent="0" algn="just">
              <a:buFont typeface="Wingdings" panose="05000000000000000000" charset="0"/>
              <a:buNone/>
            </a:pPr>
            <a:r>
              <a:rPr lang="en-US"/>
              <a:t>         </a:t>
            </a:r>
            <a:r>
              <a:rPr lang="en-US" sz="2400"/>
              <a:t>I have accomplished the objectives given by the business and implemented the storage access in both cloud and storage explorer and implemented the following tasks.</a:t>
            </a:r>
            <a:endParaRPr lang="en-US" sz="2400"/>
          </a:p>
          <a:p>
            <a:pPr algn="just">
              <a:buFont typeface="Wingdings" panose="05000000000000000000" charset="0"/>
              <a:buChar char="ü"/>
            </a:pPr>
            <a:r>
              <a:rPr lang="en-US" sz="2400"/>
              <a:t>From the implementation of Experiment 2 (Deploying a word press App in cloud).</a:t>
            </a:r>
            <a:endParaRPr lang="en-US" sz="2400"/>
          </a:p>
          <a:p>
            <a:pPr marL="0" indent="0" algn="just">
              <a:buFont typeface="Wingdings" panose="05000000000000000000" charset="0"/>
              <a:buNone/>
            </a:pPr>
            <a:r>
              <a:rPr lang="en-US" sz="2400"/>
              <a:t>             I have accomplished the objectives given by the business and implemented the app in the cloud for the business use by Creating a word press app and deployed using a URL in Microsoft azure cloud</a:t>
            </a:r>
            <a:endParaRPr lang="en-US" sz="2400"/>
          </a:p>
          <a:p>
            <a:pPr marL="0" indent="0" algn="just">
              <a:buNone/>
            </a:pPr>
            <a:endParaRPr lang="en-US" sz="2400"/>
          </a:p>
        </p:txBody>
      </p:sp>
      <p:pic>
        <p:nvPicPr>
          <p:cNvPr id="5" name="Content Placeholder 4"/>
          <p:cNvPicPr>
            <a:picLocks noChangeAspect="1"/>
          </p:cNvPicPr>
          <p:nvPr>
            <p:ph sz="half" idx="2"/>
          </p:nvPr>
        </p:nvPicPr>
        <p:blipFill>
          <a:blip r:embed="rId1"/>
          <a:stretch>
            <a:fillRect/>
          </a:stretch>
        </p:blipFill>
        <p:spPr>
          <a:xfrm>
            <a:off x="0" y="-45085"/>
            <a:ext cx="3686810" cy="122237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sz="half" idx="1"/>
          </p:nvPr>
        </p:nvSpPr>
        <p:spPr>
          <a:xfrm>
            <a:off x="609600" y="1600200"/>
            <a:ext cx="10972800" cy="4526280"/>
          </a:xfrm>
        </p:spPr>
        <p:txBody>
          <a:bodyPr/>
          <a:p>
            <a:pPr algn="just"/>
            <a:r>
              <a:rPr lang="en-US"/>
              <a:t>During my internship period these were the important task given to me and even many more learning’s and task were given on equal interval of time and I learnt about cloud and how azure helps my organization in deploying their project.</a:t>
            </a:r>
            <a:endParaRPr lang="en-US"/>
          </a:p>
        </p:txBody>
      </p:sp>
      <p:pic>
        <p:nvPicPr>
          <p:cNvPr id="5" name="Content Placeholder 4"/>
          <p:cNvPicPr>
            <a:picLocks noChangeAspect="1"/>
          </p:cNvPicPr>
          <p:nvPr>
            <p:ph sz="half" idx="2"/>
          </p:nvPr>
        </p:nvPicPr>
        <p:blipFill>
          <a:blip r:embed="rId1"/>
          <a:stretch>
            <a:fillRect/>
          </a:stretch>
        </p:blipFill>
        <p:spPr>
          <a:xfrm>
            <a:off x="0" y="0"/>
            <a:ext cx="3658235" cy="121285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a:t>
            </a:r>
            <a:endParaRPr lang="en-US"/>
          </a:p>
        </p:txBody>
      </p:sp>
      <p:sp>
        <p:nvSpPr>
          <p:cNvPr id="4" name="Content Placeholder 3"/>
          <p:cNvSpPr>
            <a:spLocks noGrp="1"/>
          </p:cNvSpPr>
          <p:nvPr>
            <p:ph sz="half" idx="2"/>
          </p:nvPr>
        </p:nvSpPr>
        <p:spPr>
          <a:xfrm>
            <a:off x="685800" y="1600200"/>
            <a:ext cx="10896600" cy="4526280"/>
          </a:xfrm>
        </p:spPr>
        <p:txBody>
          <a:bodyPr/>
          <a:p>
            <a:pPr marL="0" indent="0">
              <a:buNone/>
            </a:pPr>
            <a:r>
              <a:rPr lang="en-US" sz="2000"/>
              <a:t>1.Azure Learning (2021) Microsoft Learning https://docs.microsoft.com/en-us/learn/modules/azure-architecture-fundamentals/ </a:t>
            </a:r>
            <a:endParaRPr lang="en-US" sz="2000"/>
          </a:p>
          <a:p>
            <a:pPr marL="0" indent="0">
              <a:buNone/>
            </a:pPr>
            <a:r>
              <a:rPr lang="en-US" sz="2000"/>
              <a:t>2. Azure Learning (2021) Microsoft Learning https://azure.microsoft.com/en-in/overview/what-is-cloud-computing/</a:t>
            </a:r>
            <a:endParaRPr lang="en-US" sz="2000"/>
          </a:p>
          <a:p>
            <a:pPr marL="0" indent="0">
              <a:buNone/>
            </a:pPr>
            <a:r>
              <a:rPr lang="en-US" sz="2000"/>
              <a:t>3.Azure Learning (2021) Microsoft Learning https://en.wikipedia.org/wiki/Cloud_computing</a:t>
            </a:r>
            <a:endParaRPr lang="en-US" sz="2000"/>
          </a:p>
          <a:p>
            <a:pPr marL="0" indent="0">
              <a:buNone/>
            </a:pPr>
            <a:r>
              <a:rPr lang="en-US" sz="2000"/>
              <a:t> 4.Azure Learning (2021) Microsoft Learning https://docs.microsoft.com/en-us/learn/paths/az-900-describe-cloud-concepts/</a:t>
            </a:r>
            <a:endParaRPr lang="en-US" sz="2000"/>
          </a:p>
          <a:p>
            <a:pPr marL="0" indent="0">
              <a:buNone/>
            </a:pPr>
            <a:r>
              <a:rPr lang="en-US" sz="2000"/>
              <a:t>5.Azure Learning (2021) Microsoft Learning  https://docs.microsoft.com/en-us/learn/paths/az-900-describe-core-solutions-management-tools- azure/</a:t>
            </a:r>
            <a:endParaRPr lang="en-US"/>
          </a:p>
        </p:txBody>
      </p:sp>
      <p:pic>
        <p:nvPicPr>
          <p:cNvPr id="5" name="Content Placeholder 4"/>
          <p:cNvPicPr>
            <a:picLocks noChangeAspect="1"/>
          </p:cNvPicPr>
          <p:nvPr>
            <p:ph sz="half" idx="1"/>
          </p:nvPr>
        </p:nvPicPr>
        <p:blipFill>
          <a:blip r:embed="rId1"/>
          <a:stretch>
            <a:fillRect/>
          </a:stretch>
        </p:blipFill>
        <p:spPr>
          <a:xfrm>
            <a:off x="0" y="-44450"/>
            <a:ext cx="3623945" cy="1201420"/>
          </a:xfrm>
          <a:prstGeom prst="rect">
            <a:avLst/>
          </a:prstGeom>
          <a:noFill/>
          <a:ln w="9525">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tretch>
            <a:fillRect/>
          </a:stretch>
        </p:blipFill>
        <p:spPr>
          <a:xfrm>
            <a:off x="1117600" y="795655"/>
            <a:ext cx="9467850" cy="52660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Problem Statement</a:t>
            </a:r>
            <a:endParaRPr lang="en-US"/>
          </a:p>
        </p:txBody>
      </p:sp>
      <p:sp>
        <p:nvSpPr>
          <p:cNvPr id="3" name="Content Placeholder 2"/>
          <p:cNvSpPr>
            <a:spLocks noGrp="1"/>
          </p:cNvSpPr>
          <p:nvPr>
            <p:ph sz="half" idx="1"/>
          </p:nvPr>
        </p:nvSpPr>
        <p:spPr>
          <a:xfrm>
            <a:off x="609600" y="1600200"/>
            <a:ext cx="10896600" cy="4526280"/>
          </a:xfrm>
        </p:spPr>
        <p:txBody>
          <a:bodyPr/>
          <a:p>
            <a:pPr algn="just"/>
            <a:r>
              <a:rPr lang="en-US"/>
              <a:t>Ford hosts large amounts of unstructured and semi-structured data in its on-premises storage. </a:t>
            </a:r>
            <a:endParaRPr lang="en-US"/>
          </a:p>
          <a:p>
            <a:pPr algn="just"/>
            <a:r>
              <a:rPr lang="en-US"/>
              <a:t>Its maintenance becomes increasingly complex and costly. Some of the data is preserved for extensive amount of time to address data retention requirements.</a:t>
            </a:r>
            <a:endParaRPr lang="en-US"/>
          </a:p>
          <a:p>
            <a:pPr algn="just"/>
            <a:r>
              <a:rPr lang="en-US"/>
              <a:t> The Ford  Enterprise Architecture team is looking for inexpensive alternatives that would support tiered storage, while, at the same time allow for secure access that minimizes the possibility of data exfiltration. </a:t>
            </a:r>
            <a:endParaRPr lang="en-US"/>
          </a:p>
        </p:txBody>
      </p:sp>
      <p:pic>
        <p:nvPicPr>
          <p:cNvPr id="4" name="Content Placeholder 3"/>
          <p:cNvPicPr>
            <a:picLocks noChangeAspect="1"/>
          </p:cNvPicPr>
          <p:nvPr>
            <p:ph sz="half" idx="2"/>
          </p:nvPr>
        </p:nvPicPr>
        <p:blipFill>
          <a:blip r:embed="rId1"/>
          <a:stretch>
            <a:fillRect/>
          </a:stretch>
        </p:blipFill>
        <p:spPr>
          <a:xfrm>
            <a:off x="0" y="-44450"/>
            <a:ext cx="3133090" cy="10388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sz="half" idx="1"/>
          </p:nvPr>
        </p:nvSpPr>
        <p:spPr>
          <a:xfrm>
            <a:off x="609600" y="1600200"/>
            <a:ext cx="11259820" cy="4526280"/>
          </a:xfrm>
        </p:spPr>
        <p:txBody>
          <a:bodyPr/>
          <a:p>
            <a:r>
              <a:rPr lang="en-US"/>
              <a:t>Cloud computing is the delivery of computing services over the internet by using a pay-as-you-go pricing model. You typically pay only for the cloud services you use, which helps you:</a:t>
            </a:r>
            <a:endParaRPr lang="en-US"/>
          </a:p>
          <a:p>
            <a:pPr>
              <a:buFont typeface="Wingdings" panose="05000000000000000000" charset="0"/>
              <a:buChar char="ü"/>
            </a:pPr>
            <a:r>
              <a:rPr lang="en-US"/>
              <a:t>  Lower your operating costs.</a:t>
            </a:r>
            <a:endParaRPr lang="en-US"/>
          </a:p>
          <a:p>
            <a:pPr>
              <a:buFont typeface="Wingdings" panose="05000000000000000000" charset="0"/>
              <a:buChar char="ü"/>
            </a:pPr>
            <a:r>
              <a:rPr lang="en-US"/>
              <a:t>  Run your infrastructure more efficiently.</a:t>
            </a:r>
            <a:endParaRPr lang="en-US"/>
          </a:p>
          <a:p>
            <a:pPr>
              <a:buFont typeface="Wingdings" panose="05000000000000000000" charset="0"/>
              <a:buChar char="ü"/>
            </a:pPr>
            <a:r>
              <a:rPr lang="en-US"/>
              <a:t>  Scale as your business needs change.</a:t>
            </a:r>
            <a:endParaRPr lang="en-US"/>
          </a:p>
        </p:txBody>
      </p:sp>
      <p:pic>
        <p:nvPicPr>
          <p:cNvPr id="4" name="Picture 3"/>
          <p:cNvPicPr>
            <a:picLocks noChangeAspect="1"/>
          </p:cNvPicPr>
          <p:nvPr/>
        </p:nvPicPr>
        <p:blipFill>
          <a:blip r:embed="rId1"/>
          <a:stretch>
            <a:fillRect/>
          </a:stretch>
        </p:blipFill>
        <p:spPr>
          <a:xfrm>
            <a:off x="8498205" y="3443605"/>
            <a:ext cx="3371850" cy="2293620"/>
          </a:xfrm>
          <a:prstGeom prst="rect">
            <a:avLst/>
          </a:prstGeom>
        </p:spPr>
      </p:pic>
      <p:pic>
        <p:nvPicPr>
          <p:cNvPr id="5" name="Content Placeholder 4"/>
          <p:cNvPicPr>
            <a:picLocks noChangeAspect="1"/>
          </p:cNvPicPr>
          <p:nvPr>
            <p:ph sz="half" idx="2"/>
          </p:nvPr>
        </p:nvPicPr>
        <p:blipFill>
          <a:blip r:embed="rId2"/>
          <a:stretch>
            <a:fillRect/>
          </a:stretch>
        </p:blipFill>
        <p:spPr>
          <a:xfrm>
            <a:off x="0" y="0"/>
            <a:ext cx="3749675" cy="12433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sp>
        <p:nvSpPr>
          <p:cNvPr id="3" name="Content Placeholder 2"/>
          <p:cNvSpPr>
            <a:spLocks noGrp="1"/>
          </p:cNvSpPr>
          <p:nvPr>
            <p:ph sz="half" idx="1"/>
          </p:nvPr>
        </p:nvSpPr>
        <p:spPr/>
        <p:txBody>
          <a:bodyPr/>
          <a:p>
            <a:r>
              <a:rPr lang="en-US"/>
              <a:t>IMPLEMENTING AND CONFIGURING AZURE STORAGE AND BLOB SERVICES</a:t>
            </a:r>
            <a:endParaRPr lang="en-US"/>
          </a:p>
        </p:txBody>
      </p:sp>
      <p:pic>
        <p:nvPicPr>
          <p:cNvPr id="21" name="image9.jpeg"/>
          <p:cNvPicPr>
            <a:picLocks noChangeAspect="1"/>
          </p:cNvPicPr>
          <p:nvPr>
            <p:ph sz="half" idx="2"/>
          </p:nvPr>
        </p:nvPicPr>
        <p:blipFill>
          <a:blip r:embed="rId1" cstate="print"/>
          <a:stretch>
            <a:fillRect/>
          </a:stretch>
        </p:blipFill>
        <p:spPr>
          <a:xfrm>
            <a:off x="5510530" y="1784350"/>
            <a:ext cx="6071870" cy="3729355"/>
          </a:xfrm>
          <a:prstGeom prst="rect">
            <a:avLst/>
          </a:prstGeom>
        </p:spPr>
      </p:pic>
      <p:pic>
        <p:nvPicPr>
          <p:cNvPr id="5" name="Content Placeholder 4"/>
          <p:cNvPicPr>
            <a:picLocks noChangeAspect="1"/>
          </p:cNvPicPr>
          <p:nvPr/>
        </p:nvPicPr>
        <p:blipFill>
          <a:blip r:embed="rId2"/>
          <a:stretch>
            <a:fillRect/>
          </a:stretch>
        </p:blipFill>
        <p:spPr>
          <a:xfrm>
            <a:off x="0" y="0"/>
            <a:ext cx="3749675" cy="124333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sp>
        <p:nvSpPr>
          <p:cNvPr id="4" name="Content Placeholder 3"/>
          <p:cNvSpPr>
            <a:spLocks noGrp="1"/>
          </p:cNvSpPr>
          <p:nvPr>
            <p:ph sz="half" idx="2"/>
          </p:nvPr>
        </p:nvSpPr>
        <p:spPr>
          <a:xfrm>
            <a:off x="542925" y="1600200"/>
            <a:ext cx="11039475" cy="4526280"/>
          </a:xfrm>
        </p:spPr>
        <p:txBody>
          <a:bodyPr/>
          <a:p>
            <a:pPr marL="0" indent="0">
              <a:buNone/>
            </a:pPr>
            <a:r>
              <a:rPr lang="en-US"/>
              <a:t>1.Create an Azure Storage Account:</a:t>
            </a:r>
            <a:endParaRPr lang="en-US"/>
          </a:p>
          <a:p>
            <a:pPr marL="0" indent="0" algn="just">
              <a:buNone/>
            </a:pPr>
            <a:r>
              <a:rPr lang="en-US"/>
              <a:t>        </a:t>
            </a:r>
            <a:r>
              <a:rPr lang="en-US" sz="2400"/>
              <a:t> The business need is that their storage needs to be stored in Cloud other than on-premises. So, the first set is to create an azure storage account in azure portal. We must open an option called as Create a resource and in resource group we must create azure storage account.</a:t>
            </a:r>
            <a:endParaRPr lang="en-US" sz="2400"/>
          </a:p>
          <a:p>
            <a:pPr marL="0" indent="0" algn="just">
              <a:buNone/>
            </a:pPr>
            <a:r>
              <a:rPr lang="en-US"/>
              <a:t>2.Install Storage Explorer:</a:t>
            </a:r>
            <a:endParaRPr lang="en-US" sz="2400"/>
          </a:p>
          <a:p>
            <a:pPr marL="0" indent="0" algn="just">
              <a:buNone/>
            </a:pPr>
            <a:r>
              <a:rPr lang="en-US" sz="2400"/>
              <a:t>              We have downloaded a storage explorer for connecting it with the azure cloud to access the resources. It must be downloaded from internet and we can connect the files or other types of storage with SAS key.</a:t>
            </a:r>
            <a:endParaRPr lang="en-US" sz="2400"/>
          </a:p>
          <a:p>
            <a:pPr marL="0" indent="0" algn="just">
              <a:buNone/>
            </a:pPr>
            <a:endParaRPr lang="en-US" sz="2400"/>
          </a:p>
        </p:txBody>
      </p:sp>
      <p:pic>
        <p:nvPicPr>
          <p:cNvPr id="5" name="Content Placeholder 4"/>
          <p:cNvPicPr>
            <a:picLocks noChangeAspect="1"/>
          </p:cNvPicPr>
          <p:nvPr>
            <p:ph sz="half" idx="1"/>
          </p:nvPr>
        </p:nvPicPr>
        <p:blipFill>
          <a:blip r:embed="rId1"/>
          <a:stretch>
            <a:fillRect/>
          </a:stretch>
        </p:blipFill>
        <p:spPr>
          <a:xfrm>
            <a:off x="0" y="0"/>
            <a:ext cx="3198495" cy="10604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pic>
        <p:nvPicPr>
          <p:cNvPr id="5" name="Content Placeholder 4" descr="Storage account created"/>
          <p:cNvPicPr>
            <a:picLocks noChangeAspect="1"/>
          </p:cNvPicPr>
          <p:nvPr>
            <p:ph sz="half" idx="2"/>
          </p:nvPr>
        </p:nvPicPr>
        <p:blipFill>
          <a:blip r:embed="rId1"/>
          <a:stretch>
            <a:fillRect/>
          </a:stretch>
        </p:blipFill>
        <p:spPr>
          <a:xfrm>
            <a:off x="705485" y="1515745"/>
            <a:ext cx="10975975" cy="5216525"/>
          </a:xfrm>
          <a:prstGeom prst="rect">
            <a:avLst/>
          </a:prstGeom>
        </p:spPr>
      </p:pic>
      <p:pic>
        <p:nvPicPr>
          <p:cNvPr id="4" name="Content Placeholder 4"/>
          <p:cNvPicPr>
            <a:picLocks noChangeAspect="1"/>
          </p:cNvPicPr>
          <p:nvPr>
            <p:ph sz="half" idx="1"/>
          </p:nvPr>
        </p:nvPicPr>
        <p:blipFill>
          <a:blip r:embed="rId2"/>
          <a:stretch>
            <a:fillRect/>
          </a:stretch>
        </p:blipFill>
        <p:spPr>
          <a:xfrm>
            <a:off x="0" y="0"/>
            <a:ext cx="2905125" cy="96329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Methodology</a:t>
            </a:r>
            <a:endParaRPr lang="en-US"/>
          </a:p>
        </p:txBody>
      </p:sp>
      <p:sp>
        <p:nvSpPr>
          <p:cNvPr id="3" name="Content Placeholder 2"/>
          <p:cNvSpPr/>
          <p:nvPr>
            <p:ph sz="half" idx="2"/>
          </p:nvPr>
        </p:nvSpPr>
        <p:spPr>
          <a:xfrm>
            <a:off x="609600" y="1600200"/>
            <a:ext cx="10972800" cy="4526280"/>
          </a:xfrm>
        </p:spPr>
        <p:txBody>
          <a:bodyPr/>
          <a:p>
            <a:r>
              <a:rPr lang="en-US"/>
              <a:t>3.Create a Blob Container:</a:t>
            </a:r>
            <a:endParaRPr lang="en-US"/>
          </a:p>
          <a:p>
            <a:pPr marL="0" indent="0" algn="just">
              <a:buNone/>
            </a:pPr>
            <a:r>
              <a:rPr lang="en-US"/>
              <a:t>       </a:t>
            </a:r>
            <a:r>
              <a:rPr lang="en-US" sz="2400"/>
              <a:t> In this storage account we must create a blog container which is used to show large amount of data. After creating blog container, we must create a Role Assignment for the specific user who is using the project. We can assign up to 2000 role assignment in a storage account. After creating a specific role assignment for the owner as well as people in the project. We can then generate the shared access signature (SAS).</a:t>
            </a:r>
            <a:endParaRPr lang="en-US" sz="2400"/>
          </a:p>
          <a:p>
            <a:pPr marL="0" indent="0" algn="just">
              <a:buNone/>
            </a:pPr>
            <a:endParaRPr lang="en-US" sz="2400"/>
          </a:p>
        </p:txBody>
      </p:sp>
      <p:pic>
        <p:nvPicPr>
          <p:cNvPr id="5" name="Content Placeholder 4"/>
          <p:cNvPicPr>
            <a:picLocks noChangeAspect="1"/>
          </p:cNvPicPr>
          <p:nvPr>
            <p:ph sz="half" idx="1"/>
          </p:nvPr>
        </p:nvPicPr>
        <p:blipFill>
          <a:blip r:embed="rId1"/>
          <a:stretch>
            <a:fillRect/>
          </a:stretch>
        </p:blipFill>
        <p:spPr>
          <a:xfrm>
            <a:off x="0" y="0"/>
            <a:ext cx="3104515" cy="1029335"/>
          </a:xfrm>
          <a:prstGeom prst="rect">
            <a:avLst/>
          </a:prstGeom>
          <a:noFill/>
          <a:ln w="9525">
            <a:noFill/>
          </a:ln>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8784</Words>
  <Application>WPS Presentation</Application>
  <PresentationFormat>Widescreen</PresentationFormat>
  <Paragraphs>168</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SimSun</vt:lpstr>
      <vt:lpstr>Wingdings</vt:lpstr>
      <vt:lpstr>Wingdings</vt:lpstr>
      <vt:lpstr>Microsoft YaHei</vt:lpstr>
      <vt:lpstr>Arial Unicode MS</vt:lpstr>
      <vt:lpstr>Calibri</vt:lpstr>
      <vt:lpstr>Default Design</vt:lpstr>
      <vt:lpstr>  IMPLEMENTING AND         CONFIGURING AZURE STORAGE AND BLOB SERVICES</vt:lpstr>
      <vt:lpstr>Internship Details</vt:lpstr>
      <vt:lpstr>Agenda</vt:lpstr>
      <vt:lpstr>      Problem Statement</vt:lpstr>
      <vt:lpstr>Introduction</vt:lpstr>
      <vt:lpstr>Methodology</vt:lpstr>
      <vt:lpstr>Methodology</vt:lpstr>
      <vt:lpstr>Methodology</vt:lpstr>
      <vt:lpstr>Methodology</vt:lpstr>
      <vt:lpstr>Methodology</vt:lpstr>
      <vt:lpstr>Methodology</vt:lpstr>
      <vt:lpstr>Methodology</vt:lpstr>
      <vt:lpstr>Methodology</vt:lpstr>
      <vt:lpstr>Methodology</vt:lpstr>
      <vt:lpstr>Methodology</vt:lpstr>
      <vt:lpstr>Results</vt:lpstr>
      <vt:lpstr>Results</vt:lpstr>
      <vt:lpstr>Results</vt:lpstr>
      <vt:lpstr>Methodology 2</vt:lpstr>
      <vt:lpstr>Methodology 2</vt:lpstr>
      <vt:lpstr>Methodology 2</vt:lpstr>
      <vt:lpstr>Methodology 2</vt:lpstr>
      <vt:lpstr>Methodology 2</vt:lpstr>
      <vt:lpstr>Methodology 2</vt:lpstr>
      <vt:lpstr>Methodology 2</vt:lpstr>
      <vt:lpstr>Methdology 2</vt:lpstr>
      <vt:lpstr>Methdology 2</vt:lpstr>
      <vt:lpstr>Result</vt:lpstr>
      <vt:lpstr>Result</vt:lpstr>
      <vt:lpstr>Conclusion</vt:lpstr>
      <vt:lpstr>Conclusion</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IMPLEMENTING AND         CONFIGURING AZURE STORAGE AND BLOB SERVICES</dc:title>
  <dc:creator/>
  <cp:lastModifiedBy>HP</cp:lastModifiedBy>
  <cp:revision>5</cp:revision>
  <dcterms:created xsi:type="dcterms:W3CDTF">2021-07-03T11:00:00Z</dcterms:created>
  <dcterms:modified xsi:type="dcterms:W3CDTF">2021-07-08T07:46:34Z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1033-11.2.0.10200</vt:lpwstr>
  </property>
</Properties>
</file>