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57" r:id="rId4"/>
    <p:sldId id="288" r:id="rId5"/>
    <p:sldId id="258" r:id="rId6"/>
    <p:sldId id="259" r:id="rId7"/>
    <p:sldId id="260"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5" r:id="rId27"/>
    <p:sldId id="283" r:id="rId28"/>
    <p:sldId id="284" r:id="rId29"/>
    <p:sldId id="286" r:id="rId30"/>
    <p:sldId id="287" r:id="rId31"/>
    <p:sldId id="263" r:id="rId32"/>
    <p:sldId id="264" r:id="rId33"/>
    <p:sldId id="289"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3" d="100"/>
          <a:sy n="63" d="100"/>
        </p:scale>
        <p:origin x="1380" y="5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277FDCC-0257-474E-9ECC-ED6FA4CF2C2A}" type="datetimeFigureOut">
              <a:rPr lang="en-US" smtClean="0"/>
              <a:pPr/>
              <a:t>12/28/2020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A859F-C133-4E88-871C-D669FBECFCAE}" type="slidenum">
              <a:rPr lang="en-US" smtClean="0"/>
              <a:pPr/>
              <a:t>‹#›</a:t>
            </a:fld>
            <a:endParaRPr lang="en-US"/>
          </a:p>
        </p:txBody>
      </p:sp>
    </p:spTree>
    <p:extLst>
      <p:ext uri="{BB962C8B-B14F-4D97-AF65-F5344CB8AC3E}">
        <p14:creationId xmlns:p14="http://schemas.microsoft.com/office/powerpoint/2010/main" val="36096265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7FDCC-0257-474E-9ECC-ED6FA4CF2C2A}" type="datetimeFigureOut">
              <a:rPr lang="en-US" smtClean="0"/>
              <a:pPr/>
              <a:t>12/28/2020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A859F-C133-4E88-871C-D669FBECFCAE}" type="slidenum">
              <a:rPr lang="en-US" smtClean="0"/>
              <a:pPr/>
              <a:t>‹#›</a:t>
            </a:fld>
            <a:endParaRPr lang="en-US"/>
          </a:p>
        </p:txBody>
      </p:sp>
    </p:spTree>
    <p:extLst>
      <p:ext uri="{BB962C8B-B14F-4D97-AF65-F5344CB8AC3E}">
        <p14:creationId xmlns:p14="http://schemas.microsoft.com/office/powerpoint/2010/main" val="22164370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7FDCC-0257-474E-9ECC-ED6FA4CF2C2A}" type="datetimeFigureOut">
              <a:rPr lang="en-US" smtClean="0"/>
              <a:pPr/>
              <a:t>12/28/2020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A859F-C133-4E88-871C-D669FBECFCAE}" type="slidenum">
              <a:rPr lang="en-US" smtClean="0"/>
              <a:pPr/>
              <a:t>‹#›</a:t>
            </a:fld>
            <a:endParaRPr lang="en-US"/>
          </a:p>
        </p:txBody>
      </p:sp>
    </p:spTree>
    <p:extLst>
      <p:ext uri="{BB962C8B-B14F-4D97-AF65-F5344CB8AC3E}">
        <p14:creationId xmlns:p14="http://schemas.microsoft.com/office/powerpoint/2010/main" val="2409628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7FDCC-0257-474E-9ECC-ED6FA4CF2C2A}" type="datetimeFigureOut">
              <a:rPr lang="en-US" smtClean="0"/>
              <a:pPr/>
              <a:t>12/28/2020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A859F-C133-4E88-871C-D669FBECFCAE}" type="slidenum">
              <a:rPr lang="en-US" smtClean="0"/>
              <a:pPr/>
              <a:t>‹#›</a:t>
            </a:fld>
            <a:endParaRPr lang="en-US"/>
          </a:p>
        </p:txBody>
      </p:sp>
    </p:spTree>
    <p:extLst>
      <p:ext uri="{BB962C8B-B14F-4D97-AF65-F5344CB8AC3E}">
        <p14:creationId xmlns:p14="http://schemas.microsoft.com/office/powerpoint/2010/main" val="192989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77FDCC-0257-474E-9ECC-ED6FA4CF2C2A}" type="datetimeFigureOut">
              <a:rPr lang="en-US" smtClean="0"/>
              <a:pPr/>
              <a:t>12/28/2020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A859F-C133-4E88-871C-D669FBECFCAE}" type="slidenum">
              <a:rPr lang="en-US" smtClean="0"/>
              <a:pPr/>
              <a:t>‹#›</a:t>
            </a:fld>
            <a:endParaRPr lang="en-US"/>
          </a:p>
        </p:txBody>
      </p:sp>
    </p:spTree>
    <p:extLst>
      <p:ext uri="{BB962C8B-B14F-4D97-AF65-F5344CB8AC3E}">
        <p14:creationId xmlns:p14="http://schemas.microsoft.com/office/powerpoint/2010/main" val="33404057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7FDCC-0257-474E-9ECC-ED6FA4CF2C2A}" type="datetimeFigureOut">
              <a:rPr lang="en-US" smtClean="0"/>
              <a:pPr/>
              <a:t>12/28/2020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A859F-C133-4E88-871C-D669FBECFCAE}" type="slidenum">
              <a:rPr lang="en-US" smtClean="0"/>
              <a:pPr/>
              <a:t>‹#›</a:t>
            </a:fld>
            <a:endParaRPr lang="en-US"/>
          </a:p>
        </p:txBody>
      </p:sp>
    </p:spTree>
    <p:extLst>
      <p:ext uri="{BB962C8B-B14F-4D97-AF65-F5344CB8AC3E}">
        <p14:creationId xmlns:p14="http://schemas.microsoft.com/office/powerpoint/2010/main" val="2349803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7FDCC-0257-474E-9ECC-ED6FA4CF2C2A}" type="datetimeFigureOut">
              <a:rPr lang="en-US" smtClean="0"/>
              <a:pPr/>
              <a:t>12/28/2020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5A859F-C133-4E88-871C-D669FBECFCAE}" type="slidenum">
              <a:rPr lang="en-US" smtClean="0"/>
              <a:pPr/>
              <a:t>‹#›</a:t>
            </a:fld>
            <a:endParaRPr lang="en-US"/>
          </a:p>
        </p:txBody>
      </p:sp>
    </p:spTree>
    <p:extLst>
      <p:ext uri="{BB962C8B-B14F-4D97-AF65-F5344CB8AC3E}">
        <p14:creationId xmlns:p14="http://schemas.microsoft.com/office/powerpoint/2010/main" val="35895955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7FDCC-0257-474E-9ECC-ED6FA4CF2C2A}" type="datetimeFigureOut">
              <a:rPr lang="en-US" smtClean="0"/>
              <a:pPr/>
              <a:t>12/28/2020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5A859F-C133-4E88-871C-D669FBECFCAE}" type="slidenum">
              <a:rPr lang="en-US" smtClean="0"/>
              <a:pPr/>
              <a:t>‹#›</a:t>
            </a:fld>
            <a:endParaRPr lang="en-US"/>
          </a:p>
        </p:txBody>
      </p:sp>
    </p:spTree>
    <p:extLst>
      <p:ext uri="{BB962C8B-B14F-4D97-AF65-F5344CB8AC3E}">
        <p14:creationId xmlns:p14="http://schemas.microsoft.com/office/powerpoint/2010/main" val="4485837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7FDCC-0257-474E-9ECC-ED6FA4CF2C2A}" type="datetimeFigureOut">
              <a:rPr lang="en-US" smtClean="0"/>
              <a:pPr/>
              <a:t>12/28/2020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5A859F-C133-4E88-871C-D669FBECFCAE}" type="slidenum">
              <a:rPr lang="en-US" smtClean="0"/>
              <a:pPr/>
              <a:t>‹#›</a:t>
            </a:fld>
            <a:endParaRPr lang="en-US"/>
          </a:p>
        </p:txBody>
      </p:sp>
    </p:spTree>
    <p:extLst>
      <p:ext uri="{BB962C8B-B14F-4D97-AF65-F5344CB8AC3E}">
        <p14:creationId xmlns:p14="http://schemas.microsoft.com/office/powerpoint/2010/main" val="1339539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77FDCC-0257-474E-9ECC-ED6FA4CF2C2A}" type="datetimeFigureOut">
              <a:rPr lang="en-US" smtClean="0"/>
              <a:pPr/>
              <a:t>12/28/2020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A859F-C133-4E88-871C-D669FBECFCAE}" type="slidenum">
              <a:rPr lang="en-US" smtClean="0"/>
              <a:pPr/>
              <a:t>‹#›</a:t>
            </a:fld>
            <a:endParaRPr lang="en-US"/>
          </a:p>
        </p:txBody>
      </p:sp>
    </p:spTree>
    <p:extLst>
      <p:ext uri="{BB962C8B-B14F-4D97-AF65-F5344CB8AC3E}">
        <p14:creationId xmlns:p14="http://schemas.microsoft.com/office/powerpoint/2010/main" val="26964636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77FDCC-0257-474E-9ECC-ED6FA4CF2C2A}" type="datetimeFigureOut">
              <a:rPr lang="en-US" smtClean="0"/>
              <a:pPr/>
              <a:t>12/28/2020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A859F-C133-4E88-871C-D669FBECFCAE}" type="slidenum">
              <a:rPr lang="en-US" smtClean="0"/>
              <a:pPr/>
              <a:t>‹#›</a:t>
            </a:fld>
            <a:endParaRPr lang="en-US"/>
          </a:p>
        </p:txBody>
      </p:sp>
    </p:spTree>
    <p:extLst>
      <p:ext uri="{BB962C8B-B14F-4D97-AF65-F5344CB8AC3E}">
        <p14:creationId xmlns:p14="http://schemas.microsoft.com/office/powerpoint/2010/main" val="42288578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7FDCC-0257-474E-9ECC-ED6FA4CF2C2A}" type="datetimeFigureOut">
              <a:rPr lang="en-US" smtClean="0"/>
              <a:pPr/>
              <a:t>12/28/2020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5A859F-C133-4E88-871C-D669FBECFCAE}" type="slidenum">
              <a:rPr lang="en-US" smtClean="0"/>
              <a:pPr/>
              <a:t>‹#›</a:t>
            </a:fld>
            <a:endParaRPr lang="en-US"/>
          </a:p>
        </p:txBody>
      </p:sp>
    </p:spTree>
    <p:extLst>
      <p:ext uri="{BB962C8B-B14F-4D97-AF65-F5344CB8AC3E}">
        <p14:creationId xmlns:p14="http://schemas.microsoft.com/office/powerpoint/2010/main" val="33778584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doi.org/10.1007/s13755-019-0087-z" TargetMode="External"/><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sciencedirect.com/topics/computer-science/architectural-model" TargetMode="External"/><Relationship Id="rId2" Type="http://schemas.openxmlformats.org/officeDocument/2006/relationships/hyperlink" Target="https://www.sciencedirect.com/science/article/abs/pii/S1574119218301111?via=ihub" TargetMode="Externa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hyperlink" Target="https://ieeexplore.ieee.org/document/8337893"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ijeecs.iaescore.com/index.php/IJEECS/article/view/20453"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62000" y="1981200"/>
            <a:ext cx="7848600" cy="1354217"/>
          </a:xfrm>
          <a:prstGeom prst="rect">
            <a:avLst/>
          </a:prstGeom>
          <a:noFill/>
        </p:spPr>
        <p:txBody>
          <a:bodyPr wrap="square" rtlCol="0">
            <a:spAutoFit/>
          </a:bodyPr>
          <a:lstStyle/>
          <a:p>
            <a:pPr algn="ctr"/>
            <a:r>
              <a:rPr lang="en-US" sz="3200" b="1" dirty="0">
                <a:latin typeface="Times New Roman" panose="02020603050405020304" pitchFamily="18" charset="0"/>
                <a:cs typeface="Times New Roman" panose="02020603050405020304" pitchFamily="18" charset="0"/>
              </a:rPr>
              <a:t>An Application on Home Hospitalization using Cloud Computing</a:t>
            </a:r>
          </a:p>
          <a:p>
            <a:pPr algn="ctr"/>
            <a:endParaRPr lang="en-US" dirty="0"/>
          </a:p>
        </p:txBody>
      </p:sp>
      <p:sp>
        <p:nvSpPr>
          <p:cNvPr id="6" name="TextBox 5"/>
          <p:cNvSpPr txBox="1"/>
          <p:nvPr/>
        </p:nvSpPr>
        <p:spPr>
          <a:xfrm>
            <a:off x="609600" y="4038600"/>
            <a:ext cx="3352800" cy="2123658"/>
          </a:xfrm>
          <a:prstGeom prst="rect">
            <a:avLst/>
          </a:prstGeom>
          <a:noFill/>
        </p:spPr>
        <p:txBody>
          <a:bodyPr wrap="square" rtlCol="0">
            <a:spAutoFit/>
          </a:bodyPr>
          <a:lstStyle/>
          <a:p>
            <a:r>
              <a:rPr lang="en-US" sz="1900" dirty="0">
                <a:latin typeface="Times New Roman" panose="02020603050405020304" pitchFamily="18" charset="0"/>
                <a:cs typeface="Times New Roman" panose="02020603050405020304" pitchFamily="18" charset="0"/>
              </a:rPr>
              <a:t>Guided by: </a:t>
            </a:r>
          </a:p>
          <a:p>
            <a:r>
              <a:rPr lang="en-US" sz="1900" dirty="0">
                <a:latin typeface="Times New Roman" panose="02020603050405020304" pitchFamily="18" charset="0"/>
                <a:cs typeface="Times New Roman" panose="02020603050405020304" pitchFamily="18" charset="0"/>
              </a:rPr>
              <a:t>Name: </a:t>
            </a:r>
            <a:r>
              <a:rPr lang="en-US" sz="1900" dirty="0" err="1">
                <a:latin typeface="Times New Roman" panose="02020603050405020304" pitchFamily="18" charset="0"/>
                <a:cs typeface="Times New Roman" panose="02020603050405020304" pitchFamily="18" charset="0"/>
              </a:rPr>
              <a:t>M.Lavanya</a:t>
            </a:r>
            <a:endParaRPr lang="en-US" sz="1900" dirty="0">
              <a:latin typeface="Times New Roman" panose="02020603050405020304" pitchFamily="18" charset="0"/>
              <a:cs typeface="Times New Roman" panose="02020603050405020304" pitchFamily="18" charset="0"/>
            </a:endParaRPr>
          </a:p>
          <a:p>
            <a:r>
              <a:rPr lang="en-US" sz="1900" dirty="0">
                <a:latin typeface="Times New Roman" panose="02020603050405020304" pitchFamily="18" charset="0"/>
                <a:cs typeface="Times New Roman" panose="02020603050405020304" pitchFamily="18" charset="0"/>
              </a:rPr>
              <a:t>Designation: AP III</a:t>
            </a:r>
          </a:p>
          <a:p>
            <a:r>
              <a:rPr lang="en-US" sz="1900" dirty="0">
                <a:latin typeface="Times New Roman" panose="02020603050405020304" pitchFamily="18" charset="0"/>
                <a:cs typeface="Times New Roman" panose="02020603050405020304" pitchFamily="18" charset="0"/>
              </a:rPr>
              <a:t>Department: ICT</a:t>
            </a:r>
          </a:p>
          <a:p>
            <a:r>
              <a:rPr lang="en-US" sz="1900" dirty="0">
                <a:latin typeface="Times New Roman" panose="02020603050405020304" pitchFamily="18" charset="0"/>
                <a:cs typeface="Times New Roman" panose="02020603050405020304" pitchFamily="18" charset="0"/>
              </a:rPr>
              <a:t>School of Computing</a:t>
            </a:r>
          </a:p>
          <a:p>
            <a:r>
              <a:rPr lang="en-US" sz="1900" dirty="0">
                <a:latin typeface="Times New Roman" panose="02020603050405020304" pitchFamily="18" charset="0"/>
                <a:cs typeface="Times New Roman" panose="02020603050405020304" pitchFamily="18" charset="0"/>
              </a:rPr>
              <a:t>SASTRA University</a:t>
            </a:r>
          </a:p>
          <a:p>
            <a:endParaRPr lang="en-US" dirty="0"/>
          </a:p>
        </p:txBody>
      </p:sp>
      <p:sp>
        <p:nvSpPr>
          <p:cNvPr id="7" name="TextBox 6"/>
          <p:cNvSpPr txBox="1"/>
          <p:nvPr/>
        </p:nvSpPr>
        <p:spPr>
          <a:xfrm>
            <a:off x="3886200" y="4038600"/>
            <a:ext cx="5029200" cy="2123658"/>
          </a:xfrm>
          <a:prstGeom prst="rect">
            <a:avLst/>
          </a:prstGeom>
          <a:noFill/>
        </p:spPr>
        <p:txBody>
          <a:bodyPr wrap="square" rtlCol="0">
            <a:spAutoFit/>
          </a:bodyPr>
          <a:lstStyle/>
          <a:p>
            <a:r>
              <a:rPr lang="en-US" sz="1900" dirty="0">
                <a:latin typeface="Times New Roman" panose="02020603050405020304" pitchFamily="18" charset="0"/>
                <a:cs typeface="Times New Roman" panose="02020603050405020304" pitchFamily="18" charset="0"/>
              </a:rPr>
              <a:t>Presented By:</a:t>
            </a:r>
          </a:p>
          <a:p>
            <a:r>
              <a:rPr lang="en-US" sz="1900" dirty="0">
                <a:latin typeface="Times New Roman" panose="02020603050405020304" pitchFamily="18" charset="0"/>
                <a:cs typeface="Times New Roman" panose="02020603050405020304" pitchFamily="18" charset="0"/>
              </a:rPr>
              <a:t>Name : </a:t>
            </a:r>
            <a:r>
              <a:rPr lang="en-US" sz="1900" dirty="0" err="1">
                <a:latin typeface="Times New Roman" panose="02020603050405020304" pitchFamily="18" charset="0"/>
                <a:cs typeface="Times New Roman" panose="02020603050405020304" pitchFamily="18" charset="0"/>
              </a:rPr>
              <a:t>Pavithra</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S,Sai</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Kiruthika</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S,Iswariya</a:t>
            </a:r>
            <a:r>
              <a:rPr lang="en-US" sz="1900" dirty="0">
                <a:latin typeface="Times New Roman" panose="02020603050405020304" pitchFamily="18" charset="0"/>
                <a:cs typeface="Times New Roman" panose="02020603050405020304" pitchFamily="18" charset="0"/>
              </a:rPr>
              <a:t> K</a:t>
            </a:r>
          </a:p>
          <a:p>
            <a:r>
              <a:rPr lang="en-US" sz="1900" dirty="0">
                <a:latin typeface="Times New Roman" panose="02020603050405020304" pitchFamily="18" charset="0"/>
                <a:cs typeface="Times New Roman" panose="02020603050405020304" pitchFamily="18" charset="0"/>
              </a:rPr>
              <a:t>Register Number:121015073,121015085,121015041</a:t>
            </a:r>
          </a:p>
          <a:p>
            <a:r>
              <a:rPr lang="en-US" sz="1900" dirty="0">
                <a:latin typeface="Times New Roman" panose="02020603050405020304" pitchFamily="18" charset="0"/>
                <a:cs typeface="Times New Roman" panose="02020603050405020304" pitchFamily="18" charset="0"/>
              </a:rPr>
              <a:t>Department : Information Technology</a:t>
            </a:r>
          </a:p>
          <a:p>
            <a:r>
              <a:rPr lang="en-US" sz="1900" dirty="0">
                <a:latin typeface="Times New Roman" panose="02020603050405020304" pitchFamily="18" charset="0"/>
                <a:cs typeface="Times New Roman" panose="02020603050405020304" pitchFamily="18" charset="0"/>
              </a:rPr>
              <a:t>SASTRA University</a:t>
            </a:r>
          </a:p>
          <a:p>
            <a:endParaRPr lang="en-US" dirty="0"/>
          </a:p>
        </p:txBody>
      </p:sp>
      <p:pic>
        <p:nvPicPr>
          <p:cNvPr id="8" name="Picture 2" descr="C:\Users\Acer\Documents\Mini Project\logo.jpg"/>
          <p:cNvPicPr>
            <a:picLocks noChangeAspect="1" noChangeArrowheads="1"/>
          </p:cNvPicPr>
          <p:nvPr/>
        </p:nvPicPr>
        <p:blipFill>
          <a:blip r:embed="rId2" cstate="print"/>
          <a:srcRect/>
          <a:stretch>
            <a:fillRect/>
          </a:stretch>
        </p:blipFill>
        <p:spPr bwMode="auto">
          <a:xfrm>
            <a:off x="228600" y="228600"/>
            <a:ext cx="3276600" cy="1309375"/>
          </a:xfrm>
          <a:prstGeom prst="rect">
            <a:avLst/>
          </a:prstGeom>
          <a:noFill/>
        </p:spPr>
      </p:pic>
    </p:spTree>
    <p:extLst>
      <p:ext uri="{BB962C8B-B14F-4D97-AF65-F5344CB8AC3E}">
        <p14:creationId xmlns:p14="http://schemas.microsoft.com/office/powerpoint/2010/main" val="40413879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BC0DE-46B4-4D21-8EC1-A6F7B26C6F1A}"/>
              </a:ext>
            </a:extLst>
          </p:cNvPr>
          <p:cNvSpPr>
            <a:spLocks noGrp="1"/>
          </p:cNvSpPr>
          <p:nvPr>
            <p:ph type="title"/>
          </p:nvPr>
        </p:nvSpPr>
        <p:spPr>
          <a:xfrm>
            <a:off x="457200" y="457200"/>
            <a:ext cx="8229600" cy="1143000"/>
          </a:xfrm>
        </p:spPr>
        <p:txBody>
          <a:bodyPr>
            <a:normAutofit/>
          </a:bodyPr>
          <a:lstStyle/>
          <a:p>
            <a:r>
              <a:rPr lang="en-IN" sz="4000" b="1" dirty="0">
                <a:latin typeface="Times New Roman" panose="02020603050405020304" pitchFamily="18" charset="0"/>
                <a:cs typeface="Times New Roman" panose="02020603050405020304" pitchFamily="18" charset="0"/>
              </a:rPr>
              <a:t>OUTPUT</a:t>
            </a:r>
          </a:p>
        </p:txBody>
      </p:sp>
      <p:pic>
        <p:nvPicPr>
          <p:cNvPr id="4" name="Content Placeholder 3">
            <a:extLst>
              <a:ext uri="{FF2B5EF4-FFF2-40B4-BE49-F238E27FC236}">
                <a16:creationId xmlns:a16="http://schemas.microsoft.com/office/drawing/2014/main" id="{AEA76B37-C704-471F-9FF8-88933947F4F9}"/>
              </a:ext>
            </a:extLst>
          </p:cNvPr>
          <p:cNvPicPr>
            <a:picLocks noGrp="1"/>
          </p:cNvPicPr>
          <p:nvPr>
            <p:ph idx="1"/>
          </p:nvPr>
        </p:nvPicPr>
        <p:blipFill>
          <a:blip r:embed="rId2"/>
          <a:srcRect/>
          <a:stretch>
            <a:fillRect/>
          </a:stretch>
        </p:blipFill>
        <p:spPr bwMode="auto">
          <a:xfrm>
            <a:off x="523244" y="1600200"/>
            <a:ext cx="8097512" cy="4525963"/>
          </a:xfrm>
          <a:prstGeom prst="rect">
            <a:avLst/>
          </a:prstGeom>
          <a:noFill/>
          <a:ln w="9525">
            <a:noFill/>
            <a:miter lim="800000"/>
            <a:headEnd/>
            <a:tailEnd/>
          </a:ln>
        </p:spPr>
      </p:pic>
      <p:pic>
        <p:nvPicPr>
          <p:cNvPr id="5" name="Picture 2">
            <a:extLst>
              <a:ext uri="{FF2B5EF4-FFF2-40B4-BE49-F238E27FC236}">
                <a16:creationId xmlns:a16="http://schemas.microsoft.com/office/drawing/2014/main" id="{1AE3B6FF-FE3F-4A7A-9D0C-86E8C85118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048000" cy="9523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991794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7CF0A-BFF2-44CF-848B-D1F643CDCFC7}"/>
              </a:ext>
            </a:extLst>
          </p:cNvPr>
          <p:cNvSpPr>
            <a:spLocks noGrp="1"/>
          </p:cNvSpPr>
          <p:nvPr>
            <p:ph type="title"/>
          </p:nvPr>
        </p:nvSpPr>
        <p:spPr>
          <a:xfrm>
            <a:off x="487680" y="745058"/>
            <a:ext cx="8229600" cy="1143000"/>
          </a:xfrm>
        </p:spPr>
        <p:txBody>
          <a:bodyPr>
            <a:normAutofit/>
          </a:bodyPr>
          <a:lstStyle/>
          <a:p>
            <a:r>
              <a:rPr lang="en-IN" sz="4000" b="1" dirty="0">
                <a:latin typeface="Times New Roman" panose="02020603050405020304" pitchFamily="18" charset="0"/>
                <a:cs typeface="Times New Roman" panose="02020603050405020304" pitchFamily="18" charset="0"/>
              </a:rPr>
              <a:t>OUTPUT</a:t>
            </a:r>
          </a:p>
        </p:txBody>
      </p:sp>
      <p:pic>
        <p:nvPicPr>
          <p:cNvPr id="4" name="Content Placeholder 3">
            <a:extLst>
              <a:ext uri="{FF2B5EF4-FFF2-40B4-BE49-F238E27FC236}">
                <a16:creationId xmlns:a16="http://schemas.microsoft.com/office/drawing/2014/main" id="{C8025AF3-2E0A-4E52-90B2-611D1B909963}"/>
              </a:ext>
            </a:extLst>
          </p:cNvPr>
          <p:cNvPicPr>
            <a:picLocks noGrp="1"/>
          </p:cNvPicPr>
          <p:nvPr>
            <p:ph idx="1"/>
          </p:nvPr>
        </p:nvPicPr>
        <p:blipFill>
          <a:blip r:embed="rId2"/>
          <a:srcRect/>
          <a:stretch>
            <a:fillRect/>
          </a:stretch>
        </p:blipFill>
        <p:spPr bwMode="auto">
          <a:xfrm>
            <a:off x="457200" y="1893138"/>
            <a:ext cx="8229600" cy="3940086"/>
          </a:xfrm>
          <a:prstGeom prst="rect">
            <a:avLst/>
          </a:prstGeom>
          <a:noFill/>
          <a:ln w="9525">
            <a:noFill/>
            <a:miter lim="800000"/>
            <a:headEnd/>
            <a:tailEnd/>
          </a:ln>
        </p:spPr>
      </p:pic>
      <p:pic>
        <p:nvPicPr>
          <p:cNvPr id="5" name="Picture 2">
            <a:extLst>
              <a:ext uri="{FF2B5EF4-FFF2-40B4-BE49-F238E27FC236}">
                <a16:creationId xmlns:a16="http://schemas.microsoft.com/office/drawing/2014/main" id="{9FD38DE9-1840-4D04-8ACA-AC6EF88157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048000" cy="9523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661566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34E28-8A04-4DA5-9E64-369AD94E3D94}"/>
              </a:ext>
            </a:extLst>
          </p:cNvPr>
          <p:cNvSpPr>
            <a:spLocks noGrp="1"/>
          </p:cNvSpPr>
          <p:nvPr>
            <p:ph type="title"/>
          </p:nvPr>
        </p:nvSpPr>
        <p:spPr>
          <a:xfrm>
            <a:off x="457200" y="714578"/>
            <a:ext cx="8229600" cy="1143000"/>
          </a:xfrm>
        </p:spPr>
        <p:txBody>
          <a:bodyPr>
            <a:normAutofit/>
          </a:bodyPr>
          <a:lstStyle/>
          <a:p>
            <a:r>
              <a:rPr lang="en-IN" sz="4000" b="1" dirty="0">
                <a:latin typeface="Times New Roman" panose="02020603050405020304" pitchFamily="18" charset="0"/>
                <a:cs typeface="Times New Roman" panose="02020603050405020304" pitchFamily="18" charset="0"/>
              </a:rPr>
              <a:t>OUTPUT</a:t>
            </a:r>
          </a:p>
        </p:txBody>
      </p:sp>
      <p:pic>
        <p:nvPicPr>
          <p:cNvPr id="4" name="Content Placeholder 3">
            <a:extLst>
              <a:ext uri="{FF2B5EF4-FFF2-40B4-BE49-F238E27FC236}">
                <a16:creationId xmlns:a16="http://schemas.microsoft.com/office/drawing/2014/main" id="{A3CEC3C7-8857-456C-BA10-2D8E341049FA}"/>
              </a:ext>
            </a:extLst>
          </p:cNvPr>
          <p:cNvPicPr>
            <a:picLocks noGrp="1"/>
          </p:cNvPicPr>
          <p:nvPr>
            <p:ph idx="1"/>
          </p:nvPr>
        </p:nvPicPr>
        <p:blipFill>
          <a:blip r:embed="rId2"/>
          <a:srcRect/>
          <a:stretch>
            <a:fillRect/>
          </a:stretch>
        </p:blipFill>
        <p:spPr bwMode="auto">
          <a:xfrm>
            <a:off x="457200" y="1893138"/>
            <a:ext cx="8229600" cy="3940086"/>
          </a:xfrm>
          <a:prstGeom prst="rect">
            <a:avLst/>
          </a:prstGeom>
          <a:noFill/>
          <a:ln w="9525">
            <a:noFill/>
            <a:miter lim="800000"/>
            <a:headEnd/>
            <a:tailEnd/>
          </a:ln>
        </p:spPr>
      </p:pic>
      <p:pic>
        <p:nvPicPr>
          <p:cNvPr id="5" name="Picture 2">
            <a:extLst>
              <a:ext uri="{FF2B5EF4-FFF2-40B4-BE49-F238E27FC236}">
                <a16:creationId xmlns:a16="http://schemas.microsoft.com/office/drawing/2014/main" id="{1C5ABA9B-2554-4EAB-9B82-B71171BD63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048000" cy="9523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954928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EB1A6-E7E6-442E-86B4-1E52C1252AF7}"/>
              </a:ext>
            </a:extLst>
          </p:cNvPr>
          <p:cNvSpPr>
            <a:spLocks noGrp="1"/>
          </p:cNvSpPr>
          <p:nvPr>
            <p:ph type="title"/>
          </p:nvPr>
        </p:nvSpPr>
        <p:spPr>
          <a:xfrm>
            <a:off x="431800" y="685800"/>
            <a:ext cx="8229600" cy="1143000"/>
          </a:xfrm>
        </p:spPr>
        <p:txBody>
          <a:bodyPr>
            <a:normAutofit/>
          </a:bodyPr>
          <a:lstStyle/>
          <a:p>
            <a:r>
              <a:rPr lang="en-IN" sz="4000" b="1" dirty="0">
                <a:latin typeface="Times New Roman" panose="02020603050405020304" pitchFamily="18" charset="0"/>
                <a:cs typeface="Times New Roman" panose="02020603050405020304" pitchFamily="18" charset="0"/>
              </a:rPr>
              <a:t>OUTPUT</a:t>
            </a:r>
          </a:p>
        </p:txBody>
      </p:sp>
      <p:pic>
        <p:nvPicPr>
          <p:cNvPr id="4" name="Content Placeholder 3">
            <a:extLst>
              <a:ext uri="{FF2B5EF4-FFF2-40B4-BE49-F238E27FC236}">
                <a16:creationId xmlns:a16="http://schemas.microsoft.com/office/drawing/2014/main" id="{65C10763-38BF-4351-AD2E-B7C8D59CB830}"/>
              </a:ext>
            </a:extLst>
          </p:cNvPr>
          <p:cNvPicPr>
            <a:picLocks noGrp="1"/>
          </p:cNvPicPr>
          <p:nvPr>
            <p:ph idx="1"/>
          </p:nvPr>
        </p:nvPicPr>
        <p:blipFill>
          <a:blip r:embed="rId2"/>
          <a:srcRect/>
          <a:stretch>
            <a:fillRect/>
          </a:stretch>
        </p:blipFill>
        <p:spPr bwMode="auto">
          <a:xfrm>
            <a:off x="457200" y="1943938"/>
            <a:ext cx="8229600" cy="3940086"/>
          </a:xfrm>
          <a:prstGeom prst="rect">
            <a:avLst/>
          </a:prstGeom>
          <a:noFill/>
          <a:ln w="9525">
            <a:noFill/>
            <a:miter lim="800000"/>
            <a:headEnd/>
            <a:tailEnd/>
          </a:ln>
        </p:spPr>
      </p:pic>
      <p:pic>
        <p:nvPicPr>
          <p:cNvPr id="5" name="Picture 2">
            <a:extLst>
              <a:ext uri="{FF2B5EF4-FFF2-40B4-BE49-F238E27FC236}">
                <a16:creationId xmlns:a16="http://schemas.microsoft.com/office/drawing/2014/main" id="{98F2DEEE-5CB1-4D71-9122-2B1C6F0486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048000" cy="9523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688023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10E8B-33DE-4350-955C-4AE9FA8717D3}"/>
              </a:ext>
            </a:extLst>
          </p:cNvPr>
          <p:cNvSpPr>
            <a:spLocks noGrp="1"/>
          </p:cNvSpPr>
          <p:nvPr>
            <p:ph type="title"/>
          </p:nvPr>
        </p:nvSpPr>
        <p:spPr>
          <a:xfrm>
            <a:off x="457200" y="685800"/>
            <a:ext cx="8229600" cy="1143000"/>
          </a:xfrm>
        </p:spPr>
        <p:txBody>
          <a:bodyPr>
            <a:normAutofit/>
          </a:bodyPr>
          <a:lstStyle/>
          <a:p>
            <a:r>
              <a:rPr lang="en-IN" sz="4000" b="1" dirty="0">
                <a:latin typeface="Times New Roman" panose="02020603050405020304" pitchFamily="18" charset="0"/>
                <a:cs typeface="Times New Roman" panose="02020603050405020304" pitchFamily="18" charset="0"/>
              </a:rPr>
              <a:t>OUTPUT</a:t>
            </a:r>
          </a:p>
        </p:txBody>
      </p:sp>
      <p:pic>
        <p:nvPicPr>
          <p:cNvPr id="4" name="Content Placeholder 3">
            <a:extLst>
              <a:ext uri="{FF2B5EF4-FFF2-40B4-BE49-F238E27FC236}">
                <a16:creationId xmlns:a16="http://schemas.microsoft.com/office/drawing/2014/main" id="{70DA5BF8-AC94-4D28-926C-3F320511C6D1}"/>
              </a:ext>
            </a:extLst>
          </p:cNvPr>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685800" y="1828800"/>
            <a:ext cx="7848600" cy="4343400"/>
          </a:xfrm>
          <a:prstGeom prst="rect">
            <a:avLst/>
          </a:prstGeom>
        </p:spPr>
      </p:pic>
      <p:pic>
        <p:nvPicPr>
          <p:cNvPr id="5" name="Picture 2">
            <a:extLst>
              <a:ext uri="{FF2B5EF4-FFF2-40B4-BE49-F238E27FC236}">
                <a16:creationId xmlns:a16="http://schemas.microsoft.com/office/drawing/2014/main" id="{2B281A9F-B657-4CF1-89B9-6A18447CA8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048000" cy="9523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488491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5A4CF-E301-47A3-866E-99DD5C7138E1}"/>
              </a:ext>
            </a:extLst>
          </p:cNvPr>
          <p:cNvSpPr>
            <a:spLocks noGrp="1"/>
          </p:cNvSpPr>
          <p:nvPr>
            <p:ph type="title"/>
          </p:nvPr>
        </p:nvSpPr>
        <p:spPr>
          <a:xfrm>
            <a:off x="457200" y="750138"/>
            <a:ext cx="8229600" cy="1143000"/>
          </a:xfrm>
        </p:spPr>
        <p:txBody>
          <a:bodyPr>
            <a:normAutofit/>
          </a:bodyPr>
          <a:lstStyle/>
          <a:p>
            <a:r>
              <a:rPr lang="en-IN" sz="4000" b="1" dirty="0">
                <a:latin typeface="Times New Roman" panose="02020603050405020304" pitchFamily="18" charset="0"/>
                <a:cs typeface="Times New Roman" panose="02020603050405020304" pitchFamily="18" charset="0"/>
              </a:rPr>
              <a:t>OUTPUT</a:t>
            </a:r>
          </a:p>
        </p:txBody>
      </p:sp>
      <p:pic>
        <p:nvPicPr>
          <p:cNvPr id="4" name="Content Placeholder 3">
            <a:extLst>
              <a:ext uri="{FF2B5EF4-FFF2-40B4-BE49-F238E27FC236}">
                <a16:creationId xmlns:a16="http://schemas.microsoft.com/office/drawing/2014/main" id="{FB4966F6-1E26-47B2-99C6-9B6FD26D2E69}"/>
              </a:ext>
            </a:extLst>
          </p:cNvPr>
          <p:cNvPicPr>
            <a:picLocks noGrp="1"/>
          </p:cNvPicPr>
          <p:nvPr>
            <p:ph idx="1"/>
          </p:nvPr>
        </p:nvPicPr>
        <p:blipFill>
          <a:blip r:embed="rId2"/>
          <a:srcRect/>
          <a:stretch>
            <a:fillRect/>
          </a:stretch>
        </p:blipFill>
        <p:spPr bwMode="auto">
          <a:xfrm>
            <a:off x="457200" y="1893138"/>
            <a:ext cx="8229600" cy="3940086"/>
          </a:xfrm>
          <a:prstGeom prst="rect">
            <a:avLst/>
          </a:prstGeom>
          <a:noFill/>
          <a:ln w="9525">
            <a:noFill/>
            <a:miter lim="800000"/>
            <a:headEnd/>
            <a:tailEnd/>
          </a:ln>
        </p:spPr>
      </p:pic>
      <p:pic>
        <p:nvPicPr>
          <p:cNvPr id="5" name="Picture 2">
            <a:extLst>
              <a:ext uri="{FF2B5EF4-FFF2-40B4-BE49-F238E27FC236}">
                <a16:creationId xmlns:a16="http://schemas.microsoft.com/office/drawing/2014/main" id="{DB4A4CD2-3ACB-4998-8EAA-0A8737548D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048000" cy="9523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196838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44135-8124-4C04-B1AD-51AB50107D14}"/>
              </a:ext>
            </a:extLst>
          </p:cNvPr>
          <p:cNvSpPr>
            <a:spLocks noGrp="1"/>
          </p:cNvSpPr>
          <p:nvPr>
            <p:ph type="title"/>
          </p:nvPr>
        </p:nvSpPr>
        <p:spPr>
          <a:xfrm>
            <a:off x="457200" y="685800"/>
            <a:ext cx="8229600" cy="1143000"/>
          </a:xfrm>
        </p:spPr>
        <p:txBody>
          <a:bodyPr>
            <a:normAutofit/>
          </a:bodyPr>
          <a:lstStyle/>
          <a:p>
            <a:r>
              <a:rPr lang="en-IN" sz="4000" b="1" dirty="0">
                <a:latin typeface="Times New Roman" panose="02020603050405020304" pitchFamily="18" charset="0"/>
                <a:cs typeface="Times New Roman" panose="02020603050405020304" pitchFamily="18" charset="0"/>
              </a:rPr>
              <a:t>OUTPUT</a:t>
            </a:r>
          </a:p>
        </p:txBody>
      </p:sp>
      <p:pic>
        <p:nvPicPr>
          <p:cNvPr id="4" name="Content Placeholder 3">
            <a:extLst>
              <a:ext uri="{FF2B5EF4-FFF2-40B4-BE49-F238E27FC236}">
                <a16:creationId xmlns:a16="http://schemas.microsoft.com/office/drawing/2014/main" id="{7B8B3598-7CC3-4C4B-8C9D-BA3B87902572}"/>
              </a:ext>
            </a:extLst>
          </p:cNvPr>
          <p:cNvPicPr>
            <a:picLocks noGrp="1"/>
          </p:cNvPicPr>
          <p:nvPr>
            <p:ph idx="1"/>
          </p:nvPr>
        </p:nvPicPr>
        <p:blipFill>
          <a:blip r:embed="rId2"/>
          <a:srcRect/>
          <a:stretch>
            <a:fillRect/>
          </a:stretch>
        </p:blipFill>
        <p:spPr bwMode="auto">
          <a:xfrm>
            <a:off x="457200" y="1893138"/>
            <a:ext cx="8229600" cy="3940086"/>
          </a:xfrm>
          <a:prstGeom prst="rect">
            <a:avLst/>
          </a:prstGeom>
          <a:noFill/>
          <a:ln w="9525">
            <a:noFill/>
            <a:miter lim="800000"/>
            <a:headEnd/>
            <a:tailEnd/>
          </a:ln>
        </p:spPr>
      </p:pic>
      <p:pic>
        <p:nvPicPr>
          <p:cNvPr id="5" name="Picture 2">
            <a:extLst>
              <a:ext uri="{FF2B5EF4-FFF2-40B4-BE49-F238E27FC236}">
                <a16:creationId xmlns:a16="http://schemas.microsoft.com/office/drawing/2014/main" id="{E7A23843-6645-4C4C-8E6F-99F81F45A1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048000" cy="9523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733203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8999D-8F54-4FA6-A574-D6D3360F24F6}"/>
              </a:ext>
            </a:extLst>
          </p:cNvPr>
          <p:cNvSpPr>
            <a:spLocks noGrp="1"/>
          </p:cNvSpPr>
          <p:nvPr>
            <p:ph type="title"/>
          </p:nvPr>
        </p:nvSpPr>
        <p:spPr>
          <a:xfrm>
            <a:off x="472440" y="724738"/>
            <a:ext cx="8229600" cy="1143000"/>
          </a:xfrm>
        </p:spPr>
        <p:txBody>
          <a:bodyPr>
            <a:normAutofit/>
          </a:bodyPr>
          <a:lstStyle/>
          <a:p>
            <a:r>
              <a:rPr lang="en-IN" sz="4000" b="1" dirty="0">
                <a:latin typeface="Times New Roman" panose="02020603050405020304" pitchFamily="18" charset="0"/>
                <a:cs typeface="Times New Roman" panose="02020603050405020304" pitchFamily="18" charset="0"/>
              </a:rPr>
              <a:t>OUTPUT</a:t>
            </a:r>
          </a:p>
        </p:txBody>
      </p:sp>
      <p:pic>
        <p:nvPicPr>
          <p:cNvPr id="4" name="Content Placeholder 3">
            <a:extLst>
              <a:ext uri="{FF2B5EF4-FFF2-40B4-BE49-F238E27FC236}">
                <a16:creationId xmlns:a16="http://schemas.microsoft.com/office/drawing/2014/main" id="{4EC343DA-4F7A-4E1A-9210-4C995A5D0E36}"/>
              </a:ext>
            </a:extLst>
          </p:cNvPr>
          <p:cNvPicPr>
            <a:picLocks noGrp="1"/>
          </p:cNvPicPr>
          <p:nvPr>
            <p:ph idx="1"/>
          </p:nvPr>
        </p:nvPicPr>
        <p:blipFill>
          <a:blip r:embed="rId2"/>
          <a:srcRect/>
          <a:stretch>
            <a:fillRect/>
          </a:stretch>
        </p:blipFill>
        <p:spPr bwMode="auto">
          <a:xfrm>
            <a:off x="457200" y="1893138"/>
            <a:ext cx="8229600" cy="3940086"/>
          </a:xfrm>
          <a:prstGeom prst="rect">
            <a:avLst/>
          </a:prstGeom>
          <a:noFill/>
          <a:ln w="9525">
            <a:noFill/>
            <a:miter lim="800000"/>
            <a:headEnd/>
            <a:tailEnd/>
          </a:ln>
        </p:spPr>
      </p:pic>
      <p:pic>
        <p:nvPicPr>
          <p:cNvPr id="5" name="Picture 2">
            <a:extLst>
              <a:ext uri="{FF2B5EF4-FFF2-40B4-BE49-F238E27FC236}">
                <a16:creationId xmlns:a16="http://schemas.microsoft.com/office/drawing/2014/main" id="{AA8FB461-6390-4D09-86C4-4D22C443EB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048000" cy="9523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532833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E84ED-C233-4DE3-901C-0625AEFD20DC}"/>
              </a:ext>
            </a:extLst>
          </p:cNvPr>
          <p:cNvSpPr>
            <a:spLocks noGrp="1"/>
          </p:cNvSpPr>
          <p:nvPr>
            <p:ph type="title"/>
          </p:nvPr>
        </p:nvSpPr>
        <p:spPr>
          <a:xfrm>
            <a:off x="457200" y="609600"/>
            <a:ext cx="8229600" cy="1143000"/>
          </a:xfrm>
        </p:spPr>
        <p:txBody>
          <a:bodyPr>
            <a:normAutofit/>
          </a:bodyPr>
          <a:lstStyle/>
          <a:p>
            <a:r>
              <a:rPr lang="en-IN" sz="4000" b="1" dirty="0">
                <a:latin typeface="Times New Roman" panose="02020603050405020304" pitchFamily="18" charset="0"/>
                <a:cs typeface="Times New Roman" panose="02020603050405020304" pitchFamily="18" charset="0"/>
              </a:rPr>
              <a:t>OUTPUT</a:t>
            </a:r>
          </a:p>
        </p:txBody>
      </p:sp>
      <p:pic>
        <p:nvPicPr>
          <p:cNvPr id="4" name="Content Placeholder 3">
            <a:extLst>
              <a:ext uri="{FF2B5EF4-FFF2-40B4-BE49-F238E27FC236}">
                <a16:creationId xmlns:a16="http://schemas.microsoft.com/office/drawing/2014/main" id="{AEE7637A-CD67-44C9-B969-B76AFA4E4976}"/>
              </a:ext>
            </a:extLst>
          </p:cNvPr>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762000" y="1752600"/>
            <a:ext cx="7772399" cy="4419600"/>
          </a:xfrm>
          <a:prstGeom prst="rect">
            <a:avLst/>
          </a:prstGeom>
        </p:spPr>
      </p:pic>
      <p:pic>
        <p:nvPicPr>
          <p:cNvPr id="5" name="Picture 2">
            <a:extLst>
              <a:ext uri="{FF2B5EF4-FFF2-40B4-BE49-F238E27FC236}">
                <a16:creationId xmlns:a16="http://schemas.microsoft.com/office/drawing/2014/main" id="{0F121B53-0CFC-4404-B2AB-D01BBE7BFD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048000" cy="9523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781576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E7C59-953D-4F0A-A264-A1698FA3BF0F}"/>
              </a:ext>
            </a:extLst>
          </p:cNvPr>
          <p:cNvSpPr>
            <a:spLocks noGrp="1"/>
          </p:cNvSpPr>
          <p:nvPr>
            <p:ph type="title"/>
          </p:nvPr>
        </p:nvSpPr>
        <p:spPr>
          <a:xfrm>
            <a:off x="457200" y="685800"/>
            <a:ext cx="8229600" cy="1143000"/>
          </a:xfrm>
        </p:spPr>
        <p:txBody>
          <a:bodyPr>
            <a:normAutofit/>
          </a:bodyPr>
          <a:lstStyle/>
          <a:p>
            <a:r>
              <a:rPr lang="en-IN" sz="4000" b="1" dirty="0">
                <a:latin typeface="Times New Roman" panose="02020603050405020304" pitchFamily="18" charset="0"/>
                <a:cs typeface="Times New Roman" panose="02020603050405020304" pitchFamily="18" charset="0"/>
              </a:rPr>
              <a:t>OUTPUT</a:t>
            </a:r>
          </a:p>
        </p:txBody>
      </p:sp>
      <p:pic>
        <p:nvPicPr>
          <p:cNvPr id="4" name="Content Placeholder 3">
            <a:extLst>
              <a:ext uri="{FF2B5EF4-FFF2-40B4-BE49-F238E27FC236}">
                <a16:creationId xmlns:a16="http://schemas.microsoft.com/office/drawing/2014/main" id="{E139E100-C8B7-4A71-BC5B-A2A6C47715FA}"/>
              </a:ext>
            </a:extLst>
          </p:cNvPr>
          <p:cNvPicPr>
            <a:picLocks noGrp="1"/>
          </p:cNvPicPr>
          <p:nvPr>
            <p:ph idx="1"/>
          </p:nvPr>
        </p:nvPicPr>
        <p:blipFill>
          <a:blip r:embed="rId2"/>
          <a:srcRect/>
          <a:stretch>
            <a:fillRect/>
          </a:stretch>
        </p:blipFill>
        <p:spPr bwMode="auto">
          <a:xfrm>
            <a:off x="457200" y="1943938"/>
            <a:ext cx="8229600" cy="3940086"/>
          </a:xfrm>
          <a:prstGeom prst="rect">
            <a:avLst/>
          </a:prstGeom>
          <a:noFill/>
          <a:ln w="9525">
            <a:noFill/>
            <a:miter lim="800000"/>
            <a:headEnd/>
            <a:tailEnd/>
          </a:ln>
        </p:spPr>
      </p:pic>
      <p:pic>
        <p:nvPicPr>
          <p:cNvPr id="5" name="Picture 2">
            <a:extLst>
              <a:ext uri="{FF2B5EF4-FFF2-40B4-BE49-F238E27FC236}">
                <a16:creationId xmlns:a16="http://schemas.microsoft.com/office/drawing/2014/main" id="{8921B9A8-7DD0-49DB-A0A8-F5973C1411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048000" cy="9523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510881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r>
              <a:rPr lang="en-US" sz="4000" b="1" dirty="0">
                <a:latin typeface="Times New Roman" panose="02020603050405020304" pitchFamily="18" charset="0"/>
                <a:cs typeface="Times New Roman" panose="02020603050405020304" pitchFamily="18" charset="0"/>
              </a:rPr>
              <a:t>Base Paper</a:t>
            </a:r>
          </a:p>
          <a:p>
            <a:pPr marL="0" indent="0">
              <a:buNone/>
            </a:pPr>
            <a:endParaRPr lang="en-US" sz="2400" dirty="0">
              <a:latin typeface="Arial" pitchFamily="34" charset="0"/>
              <a:cs typeface="Arial" pitchFamily="34" charset="0"/>
            </a:endParaRPr>
          </a:p>
          <a:p>
            <a:pPr marL="0" indent="0" algn="just">
              <a:buNone/>
            </a:pPr>
            <a:r>
              <a:rPr lang="en-US" sz="2400" dirty="0">
                <a:latin typeface="Arial" pitchFamily="34" charset="0"/>
                <a:cs typeface="Arial" pitchFamily="34" charset="0"/>
              </a:rPr>
              <a:t>        </a:t>
            </a:r>
            <a:r>
              <a:rPr lang="en-US" sz="2400" dirty="0" err="1">
                <a:latin typeface="Times New Roman" panose="02020603050405020304" pitchFamily="18" charset="0"/>
                <a:cs typeface="Times New Roman" panose="02020603050405020304" pitchFamily="18" charset="0"/>
              </a:rPr>
              <a:t>Hafedh</a:t>
            </a:r>
            <a:r>
              <a:rPr lang="en-US" sz="2400" dirty="0">
                <a:latin typeface="Times New Roman" panose="02020603050405020304" pitchFamily="18" charset="0"/>
                <a:cs typeface="Times New Roman" panose="02020603050405020304" pitchFamily="18" charset="0"/>
              </a:rPr>
              <a:t> Ben </a:t>
            </a:r>
            <a:r>
              <a:rPr lang="en-US" sz="2400" dirty="0" err="1">
                <a:latin typeface="Times New Roman" panose="02020603050405020304" pitchFamily="18" charset="0"/>
                <a:cs typeface="Times New Roman" panose="02020603050405020304" pitchFamily="18" charset="0"/>
              </a:rPr>
              <a:t>Hassen</a:t>
            </a:r>
            <a:r>
              <a:rPr lang="en-US" sz="2400" dirty="0">
                <a:latin typeface="Times New Roman" panose="02020603050405020304" pitchFamily="18" charset="0"/>
                <a:cs typeface="Times New Roman" panose="02020603050405020304" pitchFamily="18" charset="0"/>
              </a:rPr>
              <a:t> ,Nadia </a:t>
            </a:r>
            <a:r>
              <a:rPr lang="en-US" sz="2400" dirty="0" err="1">
                <a:latin typeface="Times New Roman" panose="02020603050405020304" pitchFamily="18" charset="0"/>
                <a:cs typeface="Times New Roman" panose="02020603050405020304" pitchFamily="18" charset="0"/>
              </a:rPr>
              <a:t>Ayari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Belgacem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Hamdi</a:t>
            </a:r>
            <a:r>
              <a:rPr lang="en-US" sz="2400" dirty="0">
                <a:latin typeface="Times New Roman" panose="02020603050405020304" pitchFamily="18" charset="0"/>
                <a:cs typeface="Times New Roman" panose="02020603050405020304" pitchFamily="18" charset="0"/>
              </a:rPr>
              <a:t> . “A home hospitalization system based on Internet of things, Fog computing and cloud </a:t>
            </a:r>
            <a:r>
              <a:rPr lang="en-US" sz="2400" dirty="0" err="1">
                <a:latin typeface="Times New Roman" panose="02020603050405020304" pitchFamily="18" charset="0"/>
                <a:cs typeface="Times New Roman" panose="02020603050405020304" pitchFamily="18" charset="0"/>
              </a:rPr>
              <a:t>computing”.Informatics</a:t>
            </a:r>
            <a:r>
              <a:rPr lang="en-US" sz="2400" dirty="0">
                <a:latin typeface="Times New Roman" panose="02020603050405020304" pitchFamily="18" charset="0"/>
                <a:cs typeface="Times New Roman" panose="02020603050405020304" pitchFamily="18" charset="0"/>
              </a:rPr>
              <a:t> in Medicine </a:t>
            </a:r>
            <a:r>
              <a:rPr lang="en-US" sz="2400" dirty="0" err="1">
                <a:latin typeface="Times New Roman" panose="02020603050405020304" pitchFamily="18" charset="0"/>
                <a:cs typeface="Times New Roman" panose="02020603050405020304" pitchFamily="18" charset="0"/>
              </a:rPr>
              <a:t>Unlocked.Volume</a:t>
            </a:r>
            <a:r>
              <a:rPr lang="en-US" sz="2400" dirty="0">
                <a:latin typeface="Times New Roman" panose="02020603050405020304" pitchFamily="18" charset="0"/>
                <a:cs typeface="Times New Roman" panose="02020603050405020304" pitchFamily="18" charset="0"/>
              </a:rPr>
              <a:t> 20, 2020 </a:t>
            </a:r>
          </a:p>
          <a:p>
            <a:pPr marL="0" indent="0" algn="just">
              <a:buNone/>
            </a:pPr>
            <a:r>
              <a:rPr lang="en-US" sz="2400" dirty="0">
                <a:latin typeface="Times New Roman" panose="02020603050405020304" pitchFamily="18" charset="0"/>
                <a:cs typeface="Times New Roman" panose="02020603050405020304" pitchFamily="18" charset="0"/>
              </a:rPr>
              <a:t>URL:  </a:t>
            </a:r>
            <a:r>
              <a:rPr lang="en-US" sz="2400" u="sng" dirty="0">
                <a:solidFill>
                  <a:srgbClr val="0000FF"/>
                </a:solidFill>
                <a:latin typeface="Times New Roman" panose="02020603050405020304" pitchFamily="18" charset="0"/>
                <a:cs typeface="Times New Roman" panose="02020603050405020304" pitchFamily="18" charset="0"/>
              </a:rPr>
              <a:t>https://doi.org/10.1016/j.imu.2020.100368</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9" y="31679"/>
            <a:ext cx="3082087" cy="9589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502388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7635B-13C9-4EDD-B477-77D18B74DF24}"/>
              </a:ext>
            </a:extLst>
          </p:cNvPr>
          <p:cNvSpPr>
            <a:spLocks noGrp="1"/>
          </p:cNvSpPr>
          <p:nvPr>
            <p:ph type="title"/>
          </p:nvPr>
        </p:nvSpPr>
        <p:spPr>
          <a:xfrm>
            <a:off x="457200" y="609600"/>
            <a:ext cx="8229600" cy="1143000"/>
          </a:xfrm>
        </p:spPr>
        <p:txBody>
          <a:bodyPr>
            <a:normAutofit/>
          </a:bodyPr>
          <a:lstStyle/>
          <a:p>
            <a:r>
              <a:rPr lang="en-IN" sz="4000" b="1" dirty="0">
                <a:latin typeface="Times New Roman" panose="02020603050405020304" pitchFamily="18" charset="0"/>
                <a:cs typeface="Times New Roman" panose="02020603050405020304" pitchFamily="18" charset="0"/>
              </a:rPr>
              <a:t>OUTPUT</a:t>
            </a:r>
          </a:p>
        </p:txBody>
      </p:sp>
      <p:pic>
        <p:nvPicPr>
          <p:cNvPr id="4" name="Content Placeholder 3">
            <a:extLst>
              <a:ext uri="{FF2B5EF4-FFF2-40B4-BE49-F238E27FC236}">
                <a16:creationId xmlns:a16="http://schemas.microsoft.com/office/drawing/2014/main" id="{1B1F220F-538A-43EB-A520-6F5F1C942A7C}"/>
              </a:ext>
            </a:extLst>
          </p:cNvPr>
          <p:cNvPicPr>
            <a:picLocks noGrp="1"/>
          </p:cNvPicPr>
          <p:nvPr>
            <p:ph idx="1"/>
          </p:nvPr>
        </p:nvPicPr>
        <p:blipFill>
          <a:blip r:embed="rId2"/>
          <a:srcRect/>
          <a:stretch>
            <a:fillRect/>
          </a:stretch>
        </p:blipFill>
        <p:spPr bwMode="auto">
          <a:xfrm>
            <a:off x="457200" y="1893138"/>
            <a:ext cx="8229600" cy="3940086"/>
          </a:xfrm>
          <a:prstGeom prst="rect">
            <a:avLst/>
          </a:prstGeom>
          <a:noFill/>
          <a:ln w="9525">
            <a:noFill/>
            <a:miter lim="800000"/>
            <a:headEnd/>
            <a:tailEnd/>
          </a:ln>
        </p:spPr>
      </p:pic>
      <p:pic>
        <p:nvPicPr>
          <p:cNvPr id="5" name="Picture 2">
            <a:extLst>
              <a:ext uri="{FF2B5EF4-FFF2-40B4-BE49-F238E27FC236}">
                <a16:creationId xmlns:a16="http://schemas.microsoft.com/office/drawing/2014/main" id="{F0ECDDDF-EE3E-4CEF-8CFE-19EE96AB58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048000" cy="9523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531753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212AE-DCD1-44B7-8E14-3A01BB3432DE}"/>
              </a:ext>
            </a:extLst>
          </p:cNvPr>
          <p:cNvSpPr>
            <a:spLocks noGrp="1"/>
          </p:cNvSpPr>
          <p:nvPr>
            <p:ph type="title"/>
          </p:nvPr>
        </p:nvSpPr>
        <p:spPr>
          <a:xfrm>
            <a:off x="457200" y="750138"/>
            <a:ext cx="8229600" cy="1143000"/>
          </a:xfrm>
        </p:spPr>
        <p:txBody>
          <a:bodyPr>
            <a:normAutofit/>
          </a:bodyPr>
          <a:lstStyle/>
          <a:p>
            <a:r>
              <a:rPr lang="en-IN" sz="4000" b="1" dirty="0">
                <a:latin typeface="Times New Roman" panose="02020603050405020304" pitchFamily="18" charset="0"/>
                <a:cs typeface="Times New Roman" panose="02020603050405020304" pitchFamily="18" charset="0"/>
              </a:rPr>
              <a:t>OUTPUT</a:t>
            </a:r>
          </a:p>
        </p:txBody>
      </p:sp>
      <p:pic>
        <p:nvPicPr>
          <p:cNvPr id="4" name="Content Placeholder 3">
            <a:extLst>
              <a:ext uri="{FF2B5EF4-FFF2-40B4-BE49-F238E27FC236}">
                <a16:creationId xmlns:a16="http://schemas.microsoft.com/office/drawing/2014/main" id="{855D65FE-DF91-4C3E-A2BB-E5BF02598DC1}"/>
              </a:ext>
            </a:extLst>
          </p:cNvPr>
          <p:cNvPicPr>
            <a:picLocks noGrp="1"/>
          </p:cNvPicPr>
          <p:nvPr>
            <p:ph idx="1"/>
          </p:nvPr>
        </p:nvPicPr>
        <p:blipFill>
          <a:blip r:embed="rId2"/>
          <a:srcRect/>
          <a:stretch>
            <a:fillRect/>
          </a:stretch>
        </p:blipFill>
        <p:spPr bwMode="auto">
          <a:xfrm>
            <a:off x="457200" y="1893138"/>
            <a:ext cx="8229600" cy="3940086"/>
          </a:xfrm>
          <a:prstGeom prst="rect">
            <a:avLst/>
          </a:prstGeom>
          <a:noFill/>
          <a:ln w="9525">
            <a:noFill/>
            <a:miter lim="800000"/>
            <a:headEnd/>
            <a:tailEnd/>
          </a:ln>
        </p:spPr>
      </p:pic>
      <p:pic>
        <p:nvPicPr>
          <p:cNvPr id="5" name="Picture 2">
            <a:extLst>
              <a:ext uri="{FF2B5EF4-FFF2-40B4-BE49-F238E27FC236}">
                <a16:creationId xmlns:a16="http://schemas.microsoft.com/office/drawing/2014/main" id="{CDE0B7C4-B58E-4600-ADE7-1272AB21F2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048000" cy="9523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725550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B86E2-76B0-4998-9021-F8CAF909614E}"/>
              </a:ext>
            </a:extLst>
          </p:cNvPr>
          <p:cNvSpPr>
            <a:spLocks noGrp="1"/>
          </p:cNvSpPr>
          <p:nvPr>
            <p:ph type="title"/>
          </p:nvPr>
        </p:nvSpPr>
        <p:spPr>
          <a:xfrm>
            <a:off x="457200" y="952345"/>
            <a:ext cx="8229600" cy="1143000"/>
          </a:xfrm>
        </p:spPr>
        <p:txBody>
          <a:bodyPr>
            <a:normAutofit/>
          </a:bodyPr>
          <a:lstStyle/>
          <a:p>
            <a:r>
              <a:rPr lang="en-IN" sz="2800" b="1" dirty="0">
                <a:latin typeface="Times New Roman" panose="02020603050405020304" pitchFamily="18" charset="0"/>
                <a:cs typeface="Times New Roman" panose="02020603050405020304" pitchFamily="18" charset="0"/>
              </a:rPr>
              <a:t>SURVEY COLLECTED FROM DOCTORS AND PATIENTS</a:t>
            </a:r>
          </a:p>
        </p:txBody>
      </p:sp>
      <p:sp>
        <p:nvSpPr>
          <p:cNvPr id="8" name="Content Placeholder 7">
            <a:extLst>
              <a:ext uri="{FF2B5EF4-FFF2-40B4-BE49-F238E27FC236}">
                <a16:creationId xmlns:a16="http://schemas.microsoft.com/office/drawing/2014/main" id="{8F4BC29E-C792-46FE-82B6-687D400EAE0B}"/>
              </a:ext>
            </a:extLst>
          </p:cNvPr>
          <p:cNvSpPr>
            <a:spLocks noGrp="1"/>
          </p:cNvSpPr>
          <p:nvPr>
            <p:ph idx="1"/>
          </p:nvPr>
        </p:nvSpPr>
        <p:spPr/>
        <p:txBody>
          <a:bodyPr/>
          <a:lstStyle/>
          <a:p>
            <a:pPr marL="0" indent="0">
              <a:buNone/>
            </a:pPr>
            <a:r>
              <a:rPr lang="en-IN" dirty="0"/>
              <a:t>                                                                          </a:t>
            </a:r>
          </a:p>
        </p:txBody>
      </p:sp>
      <p:pic>
        <p:nvPicPr>
          <p:cNvPr id="9" name="Content Placeholder 6">
            <a:extLst>
              <a:ext uri="{FF2B5EF4-FFF2-40B4-BE49-F238E27FC236}">
                <a16:creationId xmlns:a16="http://schemas.microsoft.com/office/drawing/2014/main" id="{98B5A7D7-EB75-401C-B821-3B9E405D93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2667000" y="2057400"/>
            <a:ext cx="3357880" cy="452596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a:extLst>
              <a:ext uri="{FF2B5EF4-FFF2-40B4-BE49-F238E27FC236}">
                <a16:creationId xmlns:a16="http://schemas.microsoft.com/office/drawing/2014/main" id="{933C9845-8CCF-4084-90E0-D5FDA9AF9A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048000" cy="9523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666502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9135F-3B6E-407A-9896-8EF9B13D3267}"/>
              </a:ext>
            </a:extLst>
          </p:cNvPr>
          <p:cNvSpPr>
            <a:spLocks noGrp="1"/>
          </p:cNvSpPr>
          <p:nvPr>
            <p:ph type="title"/>
          </p:nvPr>
        </p:nvSpPr>
        <p:spPr>
          <a:xfrm>
            <a:off x="457200" y="838200"/>
            <a:ext cx="8229600" cy="1143000"/>
          </a:xfrm>
        </p:spPr>
        <p:txBody>
          <a:bodyPr>
            <a:normAutofit/>
          </a:bodyPr>
          <a:lstStyle/>
          <a:p>
            <a:r>
              <a:rPr lang="en-IN" sz="2800" b="1" dirty="0">
                <a:latin typeface="Times New Roman" panose="02020603050405020304" pitchFamily="18" charset="0"/>
                <a:cs typeface="Times New Roman" panose="02020603050405020304" pitchFamily="18" charset="0"/>
              </a:rPr>
              <a:t>SURVEY COLLECTED FROM DOCTORS AND PATIENTS</a:t>
            </a:r>
            <a:endParaRPr lang="en-IN" sz="28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CC848037-30DB-4F4E-A7F0-1BCDA453E06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09900" y="1981200"/>
            <a:ext cx="3124200" cy="4525963"/>
          </a:xfrm>
        </p:spPr>
      </p:pic>
      <p:pic>
        <p:nvPicPr>
          <p:cNvPr id="8" name="Picture 2">
            <a:extLst>
              <a:ext uri="{FF2B5EF4-FFF2-40B4-BE49-F238E27FC236}">
                <a16:creationId xmlns:a16="http://schemas.microsoft.com/office/drawing/2014/main" id="{F7258ED5-052A-47C4-8072-1EEBEB9BEA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048000" cy="9523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108289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463D9-4FA3-4520-80CC-85BAF5810BDF}"/>
              </a:ext>
            </a:extLst>
          </p:cNvPr>
          <p:cNvSpPr>
            <a:spLocks noGrp="1"/>
          </p:cNvSpPr>
          <p:nvPr>
            <p:ph type="title"/>
          </p:nvPr>
        </p:nvSpPr>
        <p:spPr>
          <a:xfrm>
            <a:off x="457200" y="952345"/>
            <a:ext cx="8229600" cy="1143000"/>
          </a:xfrm>
        </p:spPr>
        <p:txBody>
          <a:bodyPr>
            <a:normAutofit/>
          </a:bodyPr>
          <a:lstStyle/>
          <a:p>
            <a:r>
              <a:rPr lang="en-IN" sz="2800" b="1" dirty="0">
                <a:latin typeface="Times New Roman" panose="02020603050405020304" pitchFamily="18" charset="0"/>
                <a:cs typeface="Times New Roman" panose="02020603050405020304" pitchFamily="18" charset="0"/>
              </a:rPr>
              <a:t>SURVEY COLLECTED FROM DOCTORS AND PATIENTS</a:t>
            </a:r>
          </a:p>
        </p:txBody>
      </p:sp>
      <p:pic>
        <p:nvPicPr>
          <p:cNvPr id="5" name="Content Placeholder 4">
            <a:extLst>
              <a:ext uri="{FF2B5EF4-FFF2-40B4-BE49-F238E27FC236}">
                <a16:creationId xmlns:a16="http://schemas.microsoft.com/office/drawing/2014/main" id="{63AA4B72-AB55-4F99-BA62-5642A95E54B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33700" y="1981200"/>
            <a:ext cx="3276600" cy="4525963"/>
          </a:xfrm>
        </p:spPr>
      </p:pic>
      <p:pic>
        <p:nvPicPr>
          <p:cNvPr id="6" name="Picture 2">
            <a:extLst>
              <a:ext uri="{FF2B5EF4-FFF2-40B4-BE49-F238E27FC236}">
                <a16:creationId xmlns:a16="http://schemas.microsoft.com/office/drawing/2014/main" id="{174420DC-59A4-4E36-ADB4-C352712D03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048000" cy="9523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2802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852D4-275F-4AFE-B62E-E7C08E126394}"/>
              </a:ext>
            </a:extLst>
          </p:cNvPr>
          <p:cNvSpPr>
            <a:spLocks noGrp="1"/>
          </p:cNvSpPr>
          <p:nvPr>
            <p:ph type="title"/>
          </p:nvPr>
        </p:nvSpPr>
        <p:spPr>
          <a:xfrm>
            <a:off x="457200" y="822960"/>
            <a:ext cx="8229600" cy="1143000"/>
          </a:xfrm>
        </p:spPr>
        <p:txBody>
          <a:bodyPr>
            <a:normAutofit/>
          </a:bodyPr>
          <a:lstStyle/>
          <a:p>
            <a:r>
              <a:rPr lang="en-IN" sz="2800" b="1" dirty="0">
                <a:latin typeface="Times New Roman" panose="02020603050405020304" pitchFamily="18" charset="0"/>
                <a:cs typeface="Times New Roman" panose="02020603050405020304" pitchFamily="18" charset="0"/>
              </a:rPr>
              <a:t>SURVEY COLLECTED FROM DOCTORS AND PATIENTS</a:t>
            </a:r>
            <a:endParaRPr lang="en-IN" sz="28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72EB49E5-AA16-41C9-8A65-23516D88A0D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86100" y="1965960"/>
            <a:ext cx="2971800" cy="4525963"/>
          </a:xfrm>
        </p:spPr>
      </p:pic>
      <p:pic>
        <p:nvPicPr>
          <p:cNvPr id="6" name="Picture 2">
            <a:extLst>
              <a:ext uri="{FF2B5EF4-FFF2-40B4-BE49-F238E27FC236}">
                <a16:creationId xmlns:a16="http://schemas.microsoft.com/office/drawing/2014/main" id="{5FEBD3F1-7DF7-4BA4-8AF8-5FE215828B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048000" cy="9523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503982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4F1D4-0C63-424A-A598-C5C325A60C66}"/>
              </a:ext>
            </a:extLst>
          </p:cNvPr>
          <p:cNvSpPr>
            <a:spLocks noGrp="1"/>
          </p:cNvSpPr>
          <p:nvPr>
            <p:ph type="title"/>
          </p:nvPr>
        </p:nvSpPr>
        <p:spPr>
          <a:xfrm>
            <a:off x="457200" y="1143000"/>
            <a:ext cx="8229600" cy="1143000"/>
          </a:xfrm>
        </p:spPr>
        <p:txBody>
          <a:bodyPr>
            <a:normAutofit/>
          </a:bodyPr>
          <a:lstStyle/>
          <a:p>
            <a:r>
              <a:rPr lang="en-IN" sz="3200" b="1" dirty="0">
                <a:latin typeface="Times New Roman" panose="02020603050405020304" pitchFamily="18" charset="0"/>
                <a:cs typeface="Times New Roman" panose="02020603050405020304" pitchFamily="18" charset="0"/>
              </a:rPr>
              <a:t>CALCULATION OF SUS SCORE</a:t>
            </a:r>
          </a:p>
        </p:txBody>
      </p:sp>
      <p:pic>
        <p:nvPicPr>
          <p:cNvPr id="5" name="Content Placeholder 4">
            <a:extLst>
              <a:ext uri="{FF2B5EF4-FFF2-40B4-BE49-F238E27FC236}">
                <a16:creationId xmlns:a16="http://schemas.microsoft.com/office/drawing/2014/main" id="{A8378E03-5F75-48A0-BF8D-CF74025BB61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998311"/>
            <a:ext cx="8229600" cy="1729740"/>
          </a:xfrm>
        </p:spPr>
      </p:pic>
      <p:pic>
        <p:nvPicPr>
          <p:cNvPr id="6" name="Picture 2">
            <a:extLst>
              <a:ext uri="{FF2B5EF4-FFF2-40B4-BE49-F238E27FC236}">
                <a16:creationId xmlns:a16="http://schemas.microsoft.com/office/drawing/2014/main" id="{2A6260B6-9A98-4554-8E66-490439B444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048000" cy="9523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089784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399F5-015D-48D5-B9AC-791114BF61DB}"/>
              </a:ext>
            </a:extLst>
          </p:cNvPr>
          <p:cNvSpPr>
            <a:spLocks noGrp="1"/>
          </p:cNvSpPr>
          <p:nvPr>
            <p:ph type="title"/>
          </p:nvPr>
        </p:nvSpPr>
        <p:spPr>
          <a:xfrm>
            <a:off x="457200" y="838200"/>
            <a:ext cx="8229600" cy="1143000"/>
          </a:xfrm>
        </p:spPr>
        <p:txBody>
          <a:bodyPr>
            <a:normAutofit/>
          </a:bodyPr>
          <a:lstStyle/>
          <a:p>
            <a:r>
              <a:rPr lang="en-IN" sz="3600" b="1" dirty="0">
                <a:latin typeface="Times New Roman" panose="02020603050405020304" pitchFamily="18" charset="0"/>
                <a:cs typeface="Times New Roman" panose="02020603050405020304" pitchFamily="18" charset="0"/>
              </a:rPr>
              <a:t>DOCTORS SUS Questionnaire</a:t>
            </a:r>
          </a:p>
        </p:txBody>
      </p:sp>
      <p:pic>
        <p:nvPicPr>
          <p:cNvPr id="9" name="Content Placeholder 8">
            <a:extLst>
              <a:ext uri="{FF2B5EF4-FFF2-40B4-BE49-F238E27FC236}">
                <a16:creationId xmlns:a16="http://schemas.microsoft.com/office/drawing/2014/main" id="{023E873D-FABE-4B06-BF46-C32997C74BE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3000" y="2076733"/>
            <a:ext cx="6438900" cy="3786573"/>
          </a:xfrm>
        </p:spPr>
      </p:pic>
      <p:pic>
        <p:nvPicPr>
          <p:cNvPr id="10" name="Picture 2">
            <a:extLst>
              <a:ext uri="{FF2B5EF4-FFF2-40B4-BE49-F238E27FC236}">
                <a16:creationId xmlns:a16="http://schemas.microsoft.com/office/drawing/2014/main" id="{B2F092EB-71D6-4224-B221-A62B4DB740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2819400" cy="8809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a:extLst>
              <a:ext uri="{FF2B5EF4-FFF2-40B4-BE49-F238E27FC236}">
                <a16:creationId xmlns:a16="http://schemas.microsoft.com/office/drawing/2014/main" id="{6DF31058-0D3C-461B-84A2-FF8B9EC2D209}"/>
              </a:ext>
            </a:extLst>
          </p:cNvPr>
          <p:cNvSpPr txBox="1"/>
          <p:nvPr/>
        </p:nvSpPr>
        <p:spPr>
          <a:xfrm>
            <a:off x="1524000" y="6019800"/>
            <a:ext cx="5029200" cy="369332"/>
          </a:xfrm>
          <a:prstGeom prst="rect">
            <a:avLst/>
          </a:prstGeom>
          <a:noFill/>
        </p:spPr>
        <p:txBody>
          <a:bodyPr wrap="square" rtlCol="0">
            <a:spAutoFit/>
          </a:bodyPr>
          <a:lstStyle/>
          <a:p>
            <a:r>
              <a:rPr lang="en-IN" dirty="0"/>
              <a:t>Average SUS Score =</a:t>
            </a:r>
          </a:p>
        </p:txBody>
      </p:sp>
    </p:spTree>
    <p:extLst>
      <p:ext uri="{BB962C8B-B14F-4D97-AF65-F5344CB8AC3E}">
        <p14:creationId xmlns:p14="http://schemas.microsoft.com/office/powerpoint/2010/main" val="15234170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A6214-15AF-499D-83C0-EFF2C6542612}"/>
              </a:ext>
            </a:extLst>
          </p:cNvPr>
          <p:cNvSpPr>
            <a:spLocks noGrp="1"/>
          </p:cNvSpPr>
          <p:nvPr>
            <p:ph type="title"/>
          </p:nvPr>
        </p:nvSpPr>
        <p:spPr>
          <a:xfrm>
            <a:off x="457200" y="685800"/>
            <a:ext cx="8229600" cy="1143000"/>
          </a:xfrm>
        </p:spPr>
        <p:txBody>
          <a:bodyPr>
            <a:normAutofit/>
          </a:bodyPr>
          <a:lstStyle/>
          <a:p>
            <a:r>
              <a:rPr lang="en-IN" sz="3600" b="1" dirty="0">
                <a:latin typeface="Times New Roman" panose="02020603050405020304" pitchFamily="18" charset="0"/>
                <a:cs typeface="Times New Roman" panose="02020603050405020304" pitchFamily="18" charset="0"/>
              </a:rPr>
              <a:t>Patients SUS Questionnaire</a:t>
            </a:r>
          </a:p>
        </p:txBody>
      </p:sp>
      <p:pic>
        <p:nvPicPr>
          <p:cNvPr id="13" name="Content Placeholder 12">
            <a:extLst>
              <a:ext uri="{FF2B5EF4-FFF2-40B4-BE49-F238E27FC236}">
                <a16:creationId xmlns:a16="http://schemas.microsoft.com/office/drawing/2014/main" id="{CDF15A7F-7C63-4D89-A6AD-251593A5DB9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000" y="1752600"/>
            <a:ext cx="5799601" cy="3818114"/>
          </a:xfrm>
        </p:spPr>
      </p:pic>
      <p:pic>
        <p:nvPicPr>
          <p:cNvPr id="14" name="Picture 2">
            <a:extLst>
              <a:ext uri="{FF2B5EF4-FFF2-40B4-BE49-F238E27FC236}">
                <a16:creationId xmlns:a16="http://schemas.microsoft.com/office/drawing/2014/main" id="{70A75DA7-154C-4152-9A27-09379490E93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2514600" cy="7856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a:extLst>
              <a:ext uri="{FF2B5EF4-FFF2-40B4-BE49-F238E27FC236}">
                <a16:creationId xmlns:a16="http://schemas.microsoft.com/office/drawing/2014/main" id="{9AA609A8-DA49-4095-91F4-832E216CE2F9}"/>
              </a:ext>
            </a:extLst>
          </p:cNvPr>
          <p:cNvSpPr txBox="1"/>
          <p:nvPr/>
        </p:nvSpPr>
        <p:spPr>
          <a:xfrm>
            <a:off x="1524000" y="6019800"/>
            <a:ext cx="4572000" cy="369332"/>
          </a:xfrm>
          <a:prstGeom prst="rect">
            <a:avLst/>
          </a:prstGeom>
          <a:noFill/>
        </p:spPr>
        <p:txBody>
          <a:bodyPr wrap="square" rtlCol="0">
            <a:spAutoFit/>
          </a:bodyPr>
          <a:lstStyle/>
          <a:p>
            <a:r>
              <a:rPr lang="en-IN" dirty="0"/>
              <a:t>Average SUS Score=</a:t>
            </a:r>
          </a:p>
        </p:txBody>
      </p:sp>
    </p:spTree>
    <p:extLst>
      <p:ext uri="{BB962C8B-B14F-4D97-AF65-F5344CB8AC3E}">
        <p14:creationId xmlns:p14="http://schemas.microsoft.com/office/powerpoint/2010/main" val="30512438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6D2F6-369F-4E33-8B11-130863E9C88D}"/>
              </a:ext>
            </a:extLst>
          </p:cNvPr>
          <p:cNvSpPr>
            <a:spLocks noGrp="1"/>
          </p:cNvSpPr>
          <p:nvPr>
            <p:ph type="title"/>
          </p:nvPr>
        </p:nvSpPr>
        <p:spPr>
          <a:xfrm>
            <a:off x="457200" y="704773"/>
            <a:ext cx="8229600" cy="1143000"/>
          </a:xfrm>
        </p:spPr>
        <p:txBody>
          <a:bodyPr>
            <a:normAutofit/>
          </a:bodyPr>
          <a:lstStyle/>
          <a:p>
            <a:r>
              <a:rPr lang="en-IN" sz="3600" b="1"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79AB80A9-B133-4B3D-8C07-6295273EE196}"/>
              </a:ext>
            </a:extLst>
          </p:cNvPr>
          <p:cNvSpPr>
            <a:spLocks noGrp="1"/>
          </p:cNvSpPr>
          <p:nvPr>
            <p:ph idx="1"/>
          </p:nvPr>
        </p:nvSpPr>
        <p:spPr/>
        <p:txBody>
          <a:bodyPr/>
          <a:lstStyle/>
          <a:p>
            <a:pPr marL="457200" algn="just">
              <a:spcBef>
                <a:spcPts val="450"/>
              </a:spcBef>
              <a:buFont typeface="Wingdings" panose="05000000000000000000" pitchFamily="2" charset="2"/>
              <a:buChar char="Ø"/>
            </a:pPr>
            <a:r>
              <a:rPr lang="en-US" sz="2200" b="0" i="0" dirty="0">
                <a:solidFill>
                  <a:srgbClr val="222222"/>
                </a:solidFill>
                <a:effectLst/>
                <a:latin typeface="Times New Roman" panose="02020603050405020304" pitchFamily="18" charset="0"/>
              </a:rPr>
              <a:t>A home Hospitalization System based on cloud computing have been proposed.</a:t>
            </a:r>
          </a:p>
          <a:p>
            <a:pPr marL="457200" algn="just">
              <a:spcBef>
                <a:spcPts val="450"/>
              </a:spcBef>
              <a:buFont typeface="Wingdings" panose="05000000000000000000" pitchFamily="2" charset="2"/>
              <a:buChar char="Ø"/>
            </a:pPr>
            <a:r>
              <a:rPr lang="en-US" sz="2200" b="0" i="0" dirty="0">
                <a:solidFill>
                  <a:srgbClr val="222222"/>
                </a:solidFill>
                <a:effectLst/>
                <a:latin typeface="Times New Roman" panose="02020603050405020304" pitchFamily="18" charset="0"/>
              </a:rPr>
              <a:t>This system allows patients to recover and receive treatment in their homes and among their families, where the patients’ health can be monitored periodically and a Web Application is designed for this purpose. </a:t>
            </a:r>
          </a:p>
          <a:p>
            <a:pPr marL="457200" algn="just">
              <a:spcBef>
                <a:spcPts val="450"/>
              </a:spcBef>
              <a:buFont typeface="Wingdings" panose="05000000000000000000" pitchFamily="2" charset="2"/>
              <a:buChar char="Ø"/>
            </a:pPr>
            <a:r>
              <a:rPr lang="en-US" sz="2200" b="0" i="0" dirty="0">
                <a:solidFill>
                  <a:srgbClr val="222222"/>
                </a:solidFill>
                <a:effectLst/>
                <a:latin typeface="Times New Roman" panose="02020603050405020304" pitchFamily="18" charset="0"/>
              </a:rPr>
              <a:t>This system enables doctors, admin and patients to manage and monitor by logging into their accounts in web application.</a:t>
            </a:r>
          </a:p>
          <a:p>
            <a:pPr marL="457200" algn="just">
              <a:spcBef>
                <a:spcPts val="450"/>
              </a:spcBef>
              <a:buFont typeface="Wingdings" panose="05000000000000000000" pitchFamily="2" charset="2"/>
              <a:buChar char="Ø"/>
            </a:pPr>
            <a:r>
              <a:rPr lang="en-US" sz="2200" b="0" i="0" dirty="0">
                <a:solidFill>
                  <a:srgbClr val="222222"/>
                </a:solidFill>
                <a:effectLst/>
                <a:latin typeface="Times New Roman" panose="02020603050405020304" pitchFamily="18" charset="0"/>
              </a:rPr>
              <a:t>This system is distinguished by its low cost, reliability, and safety in addition to its ability to solve the problems currently witnessed in hospitals, as it can substantially reduce the burden on them.</a:t>
            </a:r>
            <a:endParaRPr lang="en-US" sz="2200" b="1" i="0" dirty="0">
              <a:solidFill>
                <a:srgbClr val="222222"/>
              </a:solidFill>
              <a:effectLst/>
              <a:latin typeface="Times New Roman" panose="02020603050405020304" pitchFamily="18" charset="0"/>
            </a:endParaRPr>
          </a:p>
          <a:p>
            <a:pPr marL="114300" indent="0" algn="just">
              <a:spcBef>
                <a:spcPts val="450"/>
              </a:spcBef>
              <a:buNone/>
            </a:pPr>
            <a:endParaRPr lang="en-IN" dirty="0"/>
          </a:p>
        </p:txBody>
      </p:sp>
      <p:pic>
        <p:nvPicPr>
          <p:cNvPr id="4" name="Picture 2">
            <a:extLst>
              <a:ext uri="{FF2B5EF4-FFF2-40B4-BE49-F238E27FC236}">
                <a16:creationId xmlns:a16="http://schemas.microsoft.com/office/drawing/2014/main" id="{B3EF2790-10C5-4CF6-985F-A7C5A74993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3048000" cy="9523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340247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57200" y="1000592"/>
            <a:ext cx="7620000" cy="984885"/>
          </a:xfrm>
          <a:prstGeom prst="rect">
            <a:avLst/>
          </a:prstGeom>
          <a:noFill/>
        </p:spPr>
        <p:txBody>
          <a:bodyPr wrap="square" rtlCol="0">
            <a:spAutoFit/>
          </a:bodyPr>
          <a:lstStyle/>
          <a:p>
            <a:pPr algn="ctr"/>
            <a:r>
              <a:rPr lang="en-US" sz="4000" b="1" dirty="0">
                <a:latin typeface="Times New Roman" panose="02020603050405020304" pitchFamily="18" charset="0"/>
                <a:cs typeface="Times New Roman" panose="02020603050405020304" pitchFamily="18" charset="0"/>
              </a:rPr>
              <a:t>Objective</a:t>
            </a:r>
          </a:p>
          <a:p>
            <a:endParaRPr lang="en-US" dirty="0"/>
          </a:p>
        </p:txBody>
      </p:sp>
      <p:sp>
        <p:nvSpPr>
          <p:cNvPr id="7" name="TextBox 6"/>
          <p:cNvSpPr txBox="1"/>
          <p:nvPr/>
        </p:nvSpPr>
        <p:spPr>
          <a:xfrm>
            <a:off x="419100" y="2209800"/>
            <a:ext cx="8305800" cy="3477875"/>
          </a:xfrm>
          <a:prstGeom prst="rect">
            <a:avLst/>
          </a:prstGeom>
          <a:noFill/>
        </p:spPr>
        <p:txBody>
          <a:bodyPr wrap="square" rtlCol="0">
            <a:spAutoFit/>
          </a:bodyPr>
          <a:lstStyle/>
          <a:p>
            <a:pPr algn="just">
              <a:buFont typeface="Wingdings" pitchFamily="2" charset="2"/>
              <a:buChar char="Ø"/>
            </a:pPr>
            <a:r>
              <a:rPr lang="en-US" sz="2000" dirty="0">
                <a:latin typeface="Times New Roman" panose="02020603050405020304" pitchFamily="18" charset="0"/>
                <a:cs typeface="Times New Roman" panose="02020603050405020304" pitchFamily="18" charset="0"/>
              </a:rPr>
              <a:t>In recent years, the world has witnessed a significant increase in the number of people who often suffer from chronic diseases, and has witnessed in recent months a major spread of the new </a:t>
            </a:r>
            <a:r>
              <a:rPr lang="en-US" sz="2000" dirty="0" err="1">
                <a:latin typeface="Times New Roman" panose="02020603050405020304" pitchFamily="18" charset="0"/>
                <a:cs typeface="Times New Roman" panose="02020603050405020304" pitchFamily="18" charset="0"/>
              </a:rPr>
              <a:t>coronavirus</a:t>
            </a:r>
            <a:r>
              <a:rPr lang="en-US" sz="2000" dirty="0">
                <a:latin typeface="Times New Roman" panose="02020603050405020304" pitchFamily="18" charset="0"/>
                <a:cs typeface="Times New Roman" panose="02020603050405020304" pitchFamily="18" charset="0"/>
              </a:rPr>
              <a:t> (COVID-19), which has led to more number of deaths.</a:t>
            </a:r>
          </a:p>
          <a:p>
            <a:pPr algn="just">
              <a:buFont typeface="Wingdings" pitchFamily="2" charset="2"/>
              <a:buChar char="Ø"/>
            </a:pPr>
            <a:r>
              <a:rPr lang="en-US" sz="2000" dirty="0">
                <a:latin typeface="Times New Roman" panose="02020603050405020304" pitchFamily="18" charset="0"/>
                <a:cs typeface="Times New Roman" panose="02020603050405020304" pitchFamily="18" charset="0"/>
              </a:rPr>
              <a:t>To reduce the spread of the virus and maintain the health of patients who need a hospital stay, home hospitalization is one of the best possible solutions.</a:t>
            </a:r>
          </a:p>
          <a:p>
            <a:pPr algn="just">
              <a:buFont typeface="Wingdings" pitchFamily="2" charset="2"/>
              <a:buChar char="Ø"/>
            </a:pPr>
            <a:r>
              <a:rPr lang="en-US" sz="2000" dirty="0">
                <a:latin typeface="Times New Roman" panose="02020603050405020304" pitchFamily="18" charset="0"/>
                <a:cs typeface="Times New Roman" panose="02020603050405020304" pitchFamily="18" charset="0"/>
              </a:rPr>
              <a:t>This project proposes a home hospitalization system based on the  Cloud computing, which is the most important technology that have contributed to the development of the healthcare sector in a significant way.</a:t>
            </a:r>
          </a:p>
          <a:p>
            <a:pPr algn="just">
              <a:buFont typeface="Wingdings" pitchFamily="2" charset="2"/>
              <a:buChar char="Ø"/>
            </a:pPr>
            <a:r>
              <a:rPr lang="en-US" sz="2000" dirty="0">
                <a:latin typeface="Times New Roman" panose="02020603050405020304" pitchFamily="18" charset="0"/>
                <a:cs typeface="Times New Roman" panose="02020603050405020304" pitchFamily="18" charset="0"/>
              </a:rPr>
              <a:t>These systems allow patients to recover and receive treatment in their homes and among their families. A  Web Application is developed for this purpose.</a:t>
            </a:r>
            <a:endParaRPr lang="en-US" sz="2000" dirty="0"/>
          </a:p>
        </p:txBody>
      </p:sp>
      <p:pic>
        <p:nvPicPr>
          <p:cNvPr id="8" name="Picture 2" descr="C:\Users\Acer\Documents\Mini Project\logo.jpg"/>
          <p:cNvPicPr>
            <a:picLocks noChangeAspect="1" noChangeArrowheads="1"/>
          </p:cNvPicPr>
          <p:nvPr/>
        </p:nvPicPr>
        <p:blipFill>
          <a:blip r:embed="rId2" cstate="print"/>
          <a:srcRect/>
          <a:stretch>
            <a:fillRect/>
          </a:stretch>
        </p:blipFill>
        <p:spPr bwMode="auto">
          <a:xfrm>
            <a:off x="30480" y="0"/>
            <a:ext cx="2819400" cy="1004869"/>
          </a:xfrm>
          <a:prstGeom prst="rect">
            <a:avLst/>
          </a:prstGeom>
          <a:noFill/>
        </p:spPr>
      </p:pic>
    </p:spTree>
    <p:extLst>
      <p:ext uri="{BB962C8B-B14F-4D97-AF65-F5344CB8AC3E}">
        <p14:creationId xmlns:p14="http://schemas.microsoft.com/office/powerpoint/2010/main" val="8752354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1B22C-2AC9-4A07-B367-2597A0C01001}"/>
              </a:ext>
            </a:extLst>
          </p:cNvPr>
          <p:cNvSpPr>
            <a:spLocks noGrp="1"/>
          </p:cNvSpPr>
          <p:nvPr>
            <p:ph type="title"/>
          </p:nvPr>
        </p:nvSpPr>
        <p:spPr>
          <a:xfrm>
            <a:off x="457200" y="872490"/>
            <a:ext cx="8229600" cy="1143000"/>
          </a:xfrm>
        </p:spPr>
        <p:txBody>
          <a:bodyPr>
            <a:normAutofit/>
          </a:bodyPr>
          <a:lstStyle/>
          <a:p>
            <a:r>
              <a:rPr lang="en-IN" sz="4000" b="1" dirty="0">
                <a:latin typeface="Times New Roman" panose="02020603050405020304" pitchFamily="18" charset="0"/>
                <a:cs typeface="Times New Roman" panose="02020603050405020304" pitchFamily="18" charset="0"/>
              </a:rPr>
              <a:t>FUTURE WORKS</a:t>
            </a:r>
          </a:p>
        </p:txBody>
      </p:sp>
      <p:pic>
        <p:nvPicPr>
          <p:cNvPr id="4" name="Picture 2">
            <a:extLst>
              <a:ext uri="{FF2B5EF4-FFF2-40B4-BE49-F238E27FC236}">
                <a16:creationId xmlns:a16="http://schemas.microsoft.com/office/drawing/2014/main" id="{113AC8B1-1F17-45B5-B1DE-2046604043C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480" y="15240"/>
            <a:ext cx="2743200" cy="8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a:extLst>
              <a:ext uri="{FF2B5EF4-FFF2-40B4-BE49-F238E27FC236}">
                <a16:creationId xmlns:a16="http://schemas.microsoft.com/office/drawing/2014/main" id="{3E50C4A6-083A-427C-8D88-D3B3BF5164A4}"/>
              </a:ext>
            </a:extLst>
          </p:cNvPr>
          <p:cNvSpPr txBox="1"/>
          <p:nvPr/>
        </p:nvSpPr>
        <p:spPr>
          <a:xfrm>
            <a:off x="914400" y="2209800"/>
            <a:ext cx="7315200" cy="2190343"/>
          </a:xfrm>
          <a:prstGeom prst="rect">
            <a:avLst/>
          </a:prstGeom>
          <a:noFill/>
        </p:spPr>
        <p:txBody>
          <a:bodyPr wrap="square" rtlCol="0">
            <a:spAutoFit/>
          </a:bodyPr>
          <a:lstStyle/>
          <a:p>
            <a:pPr marL="342900" lvl="0" indent="-342900" algn="just">
              <a:spcBef>
                <a:spcPts val="450"/>
              </a:spcBef>
              <a:spcAft>
                <a:spcPts val="0"/>
              </a:spcAft>
              <a:buFont typeface="Wingdings" panose="05000000000000000000" pitchFamily="2" charset="2"/>
              <a:buChar char="Ø"/>
              <a:tabLst>
                <a:tab pos="4306570" algn="l"/>
              </a:tabLst>
            </a:pPr>
            <a:r>
              <a:rPr lang="en-US" sz="2200" b="0" dirty="0">
                <a:effectLst/>
                <a:latin typeface="Times New Roman" panose="02020603050405020304" pitchFamily="18" charset="0"/>
                <a:ea typeface="Times New Roman" panose="02020603050405020304" pitchFamily="18" charset="0"/>
              </a:rPr>
              <a:t>As a future work, This web application will be converted into a mobile application.</a:t>
            </a:r>
            <a:endParaRPr lang="en-IN" sz="2200" b="1" dirty="0">
              <a:latin typeface="Times New Roman" panose="02020603050405020304" pitchFamily="18" charset="0"/>
              <a:ea typeface="Times New Roman" panose="02020603050405020304" pitchFamily="18" charset="0"/>
            </a:endParaRPr>
          </a:p>
          <a:p>
            <a:pPr marL="342900" lvl="0" indent="-342900" algn="just">
              <a:spcBef>
                <a:spcPts val="450"/>
              </a:spcBef>
              <a:spcAft>
                <a:spcPts val="0"/>
              </a:spcAft>
              <a:buFont typeface="Wingdings" panose="05000000000000000000" pitchFamily="2" charset="2"/>
              <a:buChar char="Ø"/>
              <a:tabLst>
                <a:tab pos="4306570" algn="l"/>
              </a:tabLst>
            </a:pPr>
            <a:r>
              <a:rPr lang="en-US" sz="2200" b="0" dirty="0">
                <a:effectLst/>
                <a:latin typeface="Times New Roman" panose="02020603050405020304" pitchFamily="18" charset="0"/>
                <a:ea typeface="Times New Roman" panose="02020603050405020304" pitchFamily="18" charset="0"/>
              </a:rPr>
              <a:t>Some Additional Feature will be added in that mobile application which will be very useful for the patients.</a:t>
            </a:r>
            <a:endParaRPr lang="en-IN" sz="2200" b="1" dirty="0">
              <a:effectLst/>
              <a:latin typeface="Times New Roman" panose="02020603050405020304" pitchFamily="18" charset="0"/>
              <a:ea typeface="Times New Roman" panose="02020603050405020304" pitchFamily="18" charset="0"/>
            </a:endParaRPr>
          </a:p>
          <a:p>
            <a:pPr marL="533400" indent="-342900" algn="just">
              <a:spcBef>
                <a:spcPts val="450"/>
              </a:spcBef>
              <a:spcAft>
                <a:spcPts val="0"/>
              </a:spcAft>
              <a:buFont typeface="Wingdings" panose="05000000000000000000" pitchFamily="2" charset="2"/>
              <a:buChar char="Ø"/>
              <a:tabLst>
                <a:tab pos="4306570" algn="l"/>
              </a:tabLst>
            </a:pPr>
            <a:endParaRPr lang="en-IN" sz="2200" b="1"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32006346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 y="0"/>
            <a:ext cx="2743200" cy="8534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914400" y="1143000"/>
            <a:ext cx="6781800" cy="646331"/>
          </a:xfrm>
          <a:prstGeom prst="rect">
            <a:avLst/>
          </a:prstGeom>
          <a:noFill/>
        </p:spPr>
        <p:txBody>
          <a:bodyPr wrap="square" rtlCol="0">
            <a:spAutoFit/>
          </a:bodyPr>
          <a:lstStyle/>
          <a:p>
            <a:pPr algn="ctr"/>
            <a:r>
              <a:rPr lang="en-US" sz="3600" b="1" dirty="0">
                <a:latin typeface="Times New Roman" panose="02020603050405020304" pitchFamily="18" charset="0"/>
                <a:cs typeface="Times New Roman" panose="02020603050405020304" pitchFamily="18" charset="0"/>
              </a:rPr>
              <a:t> Reference Paper</a:t>
            </a:r>
          </a:p>
        </p:txBody>
      </p:sp>
      <p:sp>
        <p:nvSpPr>
          <p:cNvPr id="6" name="TextBox 5"/>
          <p:cNvSpPr txBox="1"/>
          <p:nvPr/>
        </p:nvSpPr>
        <p:spPr>
          <a:xfrm>
            <a:off x="1082040" y="2514600"/>
            <a:ext cx="6629400" cy="3785652"/>
          </a:xfrm>
          <a:prstGeom prst="rect">
            <a:avLst/>
          </a:prstGeom>
          <a:noFill/>
          <a:ln>
            <a:solidFill>
              <a:schemeClr val="accent1"/>
            </a:solidFill>
          </a:ln>
        </p:spPr>
        <p:txBody>
          <a:bodyPr wrap="square" rtlCol="0">
            <a:spAutoFit/>
          </a:bodyPr>
          <a:lstStyle/>
          <a:p>
            <a:pPr marL="457200" indent="-457200" algn="just"/>
            <a:r>
              <a:rPr lang="en-US" sz="2000" dirty="0">
                <a:latin typeface="Times New Roman" panose="02020603050405020304" pitchFamily="18" charset="0"/>
                <a:cs typeface="Times New Roman" panose="02020603050405020304" pitchFamily="18" charset="0"/>
              </a:rPr>
              <a:t>[1]   Ben </a:t>
            </a:r>
            <a:r>
              <a:rPr lang="en-US" sz="2000" dirty="0" err="1">
                <a:latin typeface="Times New Roman" panose="02020603050405020304" pitchFamily="18" charset="0"/>
                <a:cs typeface="Times New Roman" panose="02020603050405020304" pitchFamily="18" charset="0"/>
              </a:rPr>
              <a:t>Hassen</a:t>
            </a:r>
            <a:r>
              <a:rPr lang="en-US" sz="2000" dirty="0">
                <a:latin typeface="Times New Roman" panose="02020603050405020304" pitchFamily="18" charset="0"/>
                <a:cs typeface="Times New Roman" panose="02020603050405020304" pitchFamily="18" charset="0"/>
              </a:rPr>
              <a:t> H, </a:t>
            </a:r>
            <a:r>
              <a:rPr lang="en-US" sz="2000" dirty="0" err="1">
                <a:latin typeface="Times New Roman" panose="02020603050405020304" pitchFamily="18" charset="0"/>
                <a:cs typeface="Times New Roman" panose="02020603050405020304" pitchFamily="18" charset="0"/>
              </a:rPr>
              <a:t>Dghais</a:t>
            </a:r>
            <a:r>
              <a:rPr lang="en-US" sz="2000" dirty="0">
                <a:latin typeface="Times New Roman" panose="02020603050405020304" pitchFamily="18" charset="0"/>
                <a:cs typeface="Times New Roman" panose="02020603050405020304" pitchFamily="18" charset="0"/>
              </a:rPr>
              <a:t> W, </a:t>
            </a:r>
            <a:r>
              <a:rPr lang="en-US" sz="2000" dirty="0" err="1">
                <a:latin typeface="Times New Roman" panose="02020603050405020304" pitchFamily="18" charset="0"/>
                <a:cs typeface="Times New Roman" panose="02020603050405020304" pitchFamily="18" charset="0"/>
              </a:rPr>
              <a:t>Hamdi</a:t>
            </a:r>
            <a:r>
              <a:rPr lang="en-US" sz="2000" dirty="0">
                <a:latin typeface="Times New Roman" panose="02020603050405020304" pitchFamily="18" charset="0"/>
                <a:cs typeface="Times New Roman" panose="02020603050405020304" pitchFamily="18" charset="0"/>
              </a:rPr>
              <a:t> B. An E-health system for monitoring elderly health based on Internet of Things and Fog computing. Health </a:t>
            </a:r>
            <a:r>
              <a:rPr lang="en-US" sz="2000" dirty="0" err="1">
                <a:latin typeface="Times New Roman" panose="02020603050405020304" pitchFamily="18" charset="0"/>
                <a:cs typeface="Times New Roman" panose="02020603050405020304" pitchFamily="18" charset="0"/>
              </a:rPr>
              <a:t>Inf</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Sci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Syst</a:t>
            </a:r>
            <a:r>
              <a:rPr lang="en-US" sz="2000" dirty="0">
                <a:latin typeface="Times New Roman" panose="02020603050405020304" pitchFamily="18" charset="0"/>
                <a:cs typeface="Times New Roman" panose="02020603050405020304" pitchFamily="18" charset="0"/>
              </a:rPr>
              <a:t> 2019;7: 24–33. </a:t>
            </a:r>
            <a:r>
              <a:rPr lang="en-US" sz="2000" dirty="0">
                <a:latin typeface="Times New Roman" panose="02020603050405020304" pitchFamily="18" charset="0"/>
                <a:cs typeface="Times New Roman" panose="02020603050405020304" pitchFamily="18" charset="0"/>
                <a:hlinkClick r:id="rId3"/>
              </a:rPr>
              <a:t>https://doi.org/10.1007/s13755-019-0087-z</a:t>
            </a:r>
            <a:r>
              <a:rPr lang="en-US" sz="2000" dirty="0">
                <a:latin typeface="Times New Roman" panose="02020603050405020304" pitchFamily="18" charset="0"/>
                <a:cs typeface="Times New Roman" panose="02020603050405020304" pitchFamily="18" charset="0"/>
              </a:rPr>
              <a:t>.</a:t>
            </a:r>
          </a:p>
          <a:p>
            <a:pPr marL="457200" indent="-457200" algn="just"/>
            <a:endParaRPr lang="en-US" sz="2000" dirty="0">
              <a:latin typeface="Times New Roman" panose="02020603050405020304" pitchFamily="18" charset="0"/>
              <a:cs typeface="Times New Roman" panose="02020603050405020304" pitchFamily="18" charset="0"/>
            </a:endParaRPr>
          </a:p>
          <a:p>
            <a:pPr marL="457200" indent="-457200" algn="just"/>
            <a:r>
              <a:rPr lang="en-US" sz="2000" dirty="0">
                <a:latin typeface="Times New Roman" panose="02020603050405020304" pitchFamily="18" charset="0"/>
                <a:cs typeface="Times New Roman" panose="02020603050405020304" pitchFamily="18" charset="0"/>
              </a:rPr>
              <a:t>[2] Kaur H, </a:t>
            </a:r>
            <a:r>
              <a:rPr lang="en-US" sz="2000" dirty="0" err="1">
                <a:latin typeface="Times New Roman" panose="02020603050405020304" pitchFamily="18" charset="0"/>
                <a:cs typeface="Times New Roman" panose="02020603050405020304" pitchFamily="18" charset="0"/>
              </a:rPr>
              <a:t>Sood</a:t>
            </a:r>
            <a:r>
              <a:rPr lang="en-US" sz="2000" dirty="0">
                <a:latin typeface="Times New Roman" panose="02020603050405020304" pitchFamily="18" charset="0"/>
                <a:cs typeface="Times New Roman" panose="02020603050405020304" pitchFamily="18" charset="0"/>
              </a:rPr>
              <a:t> SK. Energy-Efficient </a:t>
            </a:r>
            <a:r>
              <a:rPr lang="en-US" sz="2000" dirty="0" err="1">
                <a:latin typeface="Times New Roman" panose="02020603050405020304" pitchFamily="18" charset="0"/>
                <a:cs typeface="Times New Roman" panose="02020603050405020304" pitchFamily="18" charset="0"/>
              </a:rPr>
              <a:t>IoT</a:t>
            </a:r>
            <a:r>
              <a:rPr lang="en-US" sz="2000" dirty="0">
                <a:latin typeface="Times New Roman" panose="02020603050405020304" pitchFamily="18" charset="0"/>
                <a:cs typeface="Times New Roman" panose="02020603050405020304" pitchFamily="18" charset="0"/>
              </a:rPr>
              <a:t>-fog-cloud architectural paradigm for real-time wildfire prediction and forecasting. IEEE Syst J 2019. </a:t>
            </a:r>
            <a:r>
              <a:rPr lang="en-US" sz="2000" u="sng" dirty="0">
                <a:solidFill>
                  <a:srgbClr val="0000FF"/>
                </a:solidFill>
                <a:latin typeface="Times New Roman" panose="02020603050405020304" pitchFamily="18" charset="0"/>
                <a:cs typeface="Times New Roman" panose="02020603050405020304" pitchFamily="18" charset="0"/>
              </a:rPr>
              <a:t>https://doi.org/ 10.1109/JSYST.2019.2923635.</a:t>
            </a:r>
          </a:p>
          <a:p>
            <a:pPr marL="457200" indent="-457200"/>
            <a:endParaRPr lang="en-US" sz="2000" dirty="0">
              <a:latin typeface="Arial" pitchFamily="34" charset="0"/>
              <a:cs typeface="Arial" pitchFamily="34" charset="0"/>
            </a:endParaRPr>
          </a:p>
          <a:p>
            <a:pPr marL="457200" indent="-457200"/>
            <a:endParaRPr lang="en-US" sz="2000" dirty="0">
              <a:latin typeface="Arial" pitchFamily="34" charset="0"/>
              <a:cs typeface="Arial" pitchFamily="34" charset="0"/>
            </a:endParaRPr>
          </a:p>
          <a:p>
            <a:endParaRPr lang="en-US" sz="2000" dirty="0">
              <a:latin typeface="Arial" pitchFamily="34" charset="0"/>
              <a:cs typeface="Arial" pitchFamily="3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3200400" cy="995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1600201" y="1371600"/>
            <a:ext cx="6248400" cy="923330"/>
          </a:xfrm>
          <a:prstGeom prst="rect">
            <a:avLst/>
          </a:prstGeom>
          <a:noFill/>
        </p:spPr>
        <p:txBody>
          <a:bodyPr wrap="square" rtlCol="0">
            <a:spAutoFit/>
          </a:bodyPr>
          <a:lstStyle/>
          <a:p>
            <a:pPr algn="just"/>
            <a:r>
              <a:rPr lang="en-US" sz="3200" b="1" dirty="0">
                <a:latin typeface="Arial" pitchFamily="34" charset="0"/>
                <a:cs typeface="Arial" pitchFamily="34" charset="0"/>
              </a:rPr>
              <a:t>       </a:t>
            </a:r>
            <a:r>
              <a:rPr lang="en-US" sz="3600" b="1" dirty="0">
                <a:latin typeface="Times New Roman" panose="02020603050405020304" pitchFamily="18" charset="0"/>
                <a:cs typeface="Times New Roman" panose="02020603050405020304" pitchFamily="18" charset="0"/>
              </a:rPr>
              <a:t>Reference Paper</a:t>
            </a:r>
          </a:p>
          <a:p>
            <a:endParaRPr lang="en-US" dirty="0"/>
          </a:p>
        </p:txBody>
      </p:sp>
      <p:sp>
        <p:nvSpPr>
          <p:cNvPr id="4" name="TextBox 3"/>
          <p:cNvSpPr txBox="1"/>
          <p:nvPr/>
        </p:nvSpPr>
        <p:spPr>
          <a:xfrm>
            <a:off x="990601" y="2362200"/>
            <a:ext cx="6858000" cy="4078039"/>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[3] Sun H, Yu H, Fan G, Chen L. Energy and time efficient task offloading and resource allocation on the generic </a:t>
            </a:r>
            <a:r>
              <a:rPr lang="en-US" sz="2000" dirty="0" err="1">
                <a:latin typeface="Times New Roman" panose="02020603050405020304" pitchFamily="18" charset="0"/>
                <a:cs typeface="Times New Roman" panose="02020603050405020304" pitchFamily="18" charset="0"/>
              </a:rPr>
              <a:t>IoT</a:t>
            </a:r>
            <a:r>
              <a:rPr lang="en-US" sz="2000" dirty="0">
                <a:latin typeface="Times New Roman" panose="02020603050405020304" pitchFamily="18" charset="0"/>
                <a:cs typeface="Times New Roman" panose="02020603050405020304" pitchFamily="18" charset="0"/>
              </a:rPr>
              <a:t>-fog-cloud architecture. Peer-to-Peer Networking </a:t>
            </a:r>
            <a:r>
              <a:rPr lang="en-US" sz="2000" dirty="0" err="1">
                <a:latin typeface="Times New Roman" panose="02020603050405020304" pitchFamily="18" charset="0"/>
                <a:cs typeface="Times New Roman" panose="02020603050405020304" pitchFamily="18" charset="0"/>
              </a:rPr>
              <a:t>Appl</a:t>
            </a:r>
            <a:r>
              <a:rPr lang="en-US" sz="2000" dirty="0">
                <a:latin typeface="Times New Roman" panose="02020603050405020304" pitchFamily="18" charset="0"/>
                <a:cs typeface="Times New Roman" panose="02020603050405020304" pitchFamily="18" charset="0"/>
              </a:rPr>
              <a:t> 2020;13:548–63.</a:t>
            </a:r>
            <a:r>
              <a:rPr lang="en-US" sz="2000" u="sng" dirty="0">
                <a:solidFill>
                  <a:srgbClr val="0000FF"/>
                </a:solidFill>
                <a:latin typeface="Times New Roman" panose="02020603050405020304" pitchFamily="18" charset="0"/>
                <a:cs typeface="Times New Roman" panose="02020603050405020304" pitchFamily="18" charset="0"/>
              </a:rPr>
              <a:t>https://doi.org/10.1007/s12083-019-00783-7. </a:t>
            </a:r>
          </a:p>
          <a:p>
            <a:pPr algn="just"/>
            <a:endParaRPr lang="en-US" sz="2000" u="sng" dirty="0">
              <a:solidFill>
                <a:srgbClr val="0000FF"/>
              </a:solidFill>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[4]  </a:t>
            </a:r>
            <a:r>
              <a:rPr lang="en-US" sz="2000" dirty="0" err="1">
                <a:latin typeface="Times New Roman" panose="02020603050405020304" pitchFamily="18" charset="0"/>
                <a:cs typeface="Times New Roman" panose="02020603050405020304" pitchFamily="18" charset="0"/>
              </a:rPr>
              <a:t>Rodrigues</a:t>
            </a:r>
            <a:r>
              <a:rPr lang="en-US" sz="2000" dirty="0">
                <a:latin typeface="Times New Roman" panose="02020603050405020304" pitchFamily="18" charset="0"/>
                <a:cs typeface="Times New Roman" panose="02020603050405020304" pitchFamily="18" charset="0"/>
              </a:rPr>
              <a:t> JJPC, Segundo DBDR, </a:t>
            </a:r>
            <a:r>
              <a:rPr lang="en-US" sz="2000" dirty="0" err="1">
                <a:latin typeface="Times New Roman" panose="02020603050405020304" pitchFamily="18" charset="0"/>
                <a:cs typeface="Times New Roman" panose="02020603050405020304" pitchFamily="18" charset="0"/>
              </a:rPr>
              <a:t>Junqueira</a:t>
            </a:r>
            <a:r>
              <a:rPr lang="en-US" sz="2000" dirty="0">
                <a:latin typeface="Times New Roman" panose="02020603050405020304" pitchFamily="18" charset="0"/>
                <a:cs typeface="Times New Roman" panose="02020603050405020304" pitchFamily="18" charset="0"/>
              </a:rPr>
              <a:t> HA, </a:t>
            </a:r>
            <a:r>
              <a:rPr lang="en-US" sz="2000" dirty="0" err="1">
                <a:latin typeface="Times New Roman" panose="02020603050405020304" pitchFamily="18" charset="0"/>
                <a:cs typeface="Times New Roman" panose="02020603050405020304" pitchFamily="18" charset="0"/>
              </a:rPr>
              <a:t>Sabino</a:t>
            </a:r>
            <a:r>
              <a:rPr lang="en-US" sz="2000" dirty="0">
                <a:latin typeface="Times New Roman" panose="02020603050405020304" pitchFamily="18" charset="0"/>
                <a:cs typeface="Times New Roman" panose="02020603050405020304" pitchFamily="18" charset="0"/>
              </a:rPr>
              <a:t> MH, Prince RM, et al. Enabling technologies for the Internet of health Things. IEEE Access 2018;6: 13129–41. </a:t>
            </a:r>
            <a:r>
              <a:rPr lang="en-US" sz="2000" u="sng" dirty="0">
                <a:solidFill>
                  <a:srgbClr val="0000FF"/>
                </a:solidFill>
                <a:latin typeface="Times New Roman" panose="02020603050405020304" pitchFamily="18" charset="0"/>
                <a:cs typeface="Times New Roman" panose="02020603050405020304" pitchFamily="18" charset="0"/>
              </a:rPr>
              <a:t>https://doi.org/10.1109/access.2017.2789329. </a:t>
            </a:r>
          </a:p>
          <a:p>
            <a:pPr algn="just"/>
            <a:endParaRPr lang="en-US" sz="2000" u="sng" dirty="0">
              <a:solidFill>
                <a:srgbClr val="0000FF"/>
              </a:solidFill>
              <a:latin typeface="Times New Roman" panose="02020603050405020304" pitchFamily="18" charset="0"/>
              <a:cs typeface="Times New Roman" panose="02020603050405020304" pitchFamily="18" charset="0"/>
            </a:endParaRPr>
          </a:p>
          <a:p>
            <a:endParaRPr lang="en-US" sz="2000" dirty="0">
              <a:latin typeface="Arial" pitchFamily="34" charset="0"/>
              <a:cs typeface="Arial" pitchFamily="34" charset="0"/>
            </a:endParaRPr>
          </a:p>
          <a:p>
            <a:endParaRPr lang="en-US" sz="2000" b="1" dirty="0">
              <a:latin typeface="Arial" pitchFamily="34" charset="0"/>
              <a:cs typeface="Arial" pitchFamily="34" charset="0"/>
            </a:endParaRPr>
          </a:p>
          <a:p>
            <a:endParaRPr lang="en-US" sz="1900" dirty="0">
              <a:latin typeface="Arial" pitchFamily="34" charset="0"/>
              <a:cs typeface="Arial" pitchFamily="3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Acer\Documents\Mini Project\logo.jpg">
            <a:extLst>
              <a:ext uri="{FF2B5EF4-FFF2-40B4-BE49-F238E27FC236}">
                <a16:creationId xmlns:a16="http://schemas.microsoft.com/office/drawing/2014/main" id="{E6E55EEC-B60C-400F-8708-7EDAF6F1F64C}"/>
              </a:ext>
            </a:extLst>
          </p:cNvPr>
          <p:cNvPicPr>
            <a:picLocks noChangeAspect="1" noChangeArrowheads="1"/>
          </p:cNvPicPr>
          <p:nvPr/>
        </p:nvPicPr>
        <p:blipFill>
          <a:blip r:embed="rId2" cstate="print"/>
          <a:srcRect/>
          <a:stretch>
            <a:fillRect/>
          </a:stretch>
        </p:blipFill>
        <p:spPr bwMode="auto">
          <a:xfrm>
            <a:off x="30480" y="0"/>
            <a:ext cx="2819400" cy="1004869"/>
          </a:xfrm>
          <a:prstGeom prst="rect">
            <a:avLst/>
          </a:prstGeom>
          <a:noFill/>
        </p:spPr>
      </p:pic>
      <p:sp>
        <p:nvSpPr>
          <p:cNvPr id="3" name="TextBox 2">
            <a:extLst>
              <a:ext uri="{FF2B5EF4-FFF2-40B4-BE49-F238E27FC236}">
                <a16:creationId xmlns:a16="http://schemas.microsoft.com/office/drawing/2014/main" id="{304A9AF1-A8B9-46BD-AECA-22FEA8B8DFCC}"/>
              </a:ext>
            </a:extLst>
          </p:cNvPr>
          <p:cNvSpPr txBox="1"/>
          <p:nvPr/>
        </p:nvSpPr>
        <p:spPr>
          <a:xfrm>
            <a:off x="228600" y="2743200"/>
            <a:ext cx="7543800" cy="1015663"/>
          </a:xfrm>
          <a:prstGeom prst="rect">
            <a:avLst/>
          </a:prstGeom>
          <a:noFill/>
        </p:spPr>
        <p:txBody>
          <a:bodyPr wrap="square" rtlCol="0">
            <a:spAutoFit/>
          </a:bodyPr>
          <a:lstStyle/>
          <a:p>
            <a:pPr algn="ctr"/>
            <a:r>
              <a:rPr lang="en-IN" sz="4800" b="1" dirty="0">
                <a:latin typeface="Times New Roman" panose="02020603050405020304" pitchFamily="18" charset="0"/>
                <a:cs typeface="Times New Roman" panose="02020603050405020304" pitchFamily="18" charset="0"/>
              </a:rPr>
              <a:t>          </a:t>
            </a:r>
            <a:r>
              <a:rPr lang="en-IN" sz="6000" b="1"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8334307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A6867-39B4-48BC-8A29-2FD81378262D}"/>
              </a:ext>
            </a:extLst>
          </p:cNvPr>
          <p:cNvSpPr>
            <a:spLocks noGrp="1"/>
          </p:cNvSpPr>
          <p:nvPr>
            <p:ph type="title"/>
          </p:nvPr>
        </p:nvSpPr>
        <p:spPr>
          <a:xfrm>
            <a:off x="457200" y="1028700"/>
            <a:ext cx="8229600" cy="1143000"/>
          </a:xfrm>
        </p:spPr>
        <p:txBody>
          <a:bodyPr>
            <a:normAutofit/>
          </a:bodyPr>
          <a:lstStyle/>
          <a:p>
            <a:r>
              <a:rPr lang="en-IN" sz="3600" b="1" dirty="0">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48FB5FF9-2CE9-4A00-B33F-0581470C0E18}"/>
              </a:ext>
            </a:extLst>
          </p:cNvPr>
          <p:cNvSpPr>
            <a:spLocks noGrp="1"/>
          </p:cNvSpPr>
          <p:nvPr>
            <p:ph idx="1"/>
          </p:nvPr>
        </p:nvSpPr>
        <p:spPr/>
        <p:txBody>
          <a:bodyPr>
            <a:normAutofit/>
          </a:bodyPr>
          <a:lstStyle/>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During this current pandemic situation to reduce the spread of Corona virus and to maintain the health of </a:t>
            </a:r>
            <a:r>
              <a:rPr lang="en-IN" sz="2400" dirty="0" err="1">
                <a:latin typeface="Times New Roman" panose="02020603050405020304" pitchFamily="18" charset="0"/>
                <a:cs typeface="Times New Roman" panose="02020603050405020304" pitchFamily="18" charset="0"/>
              </a:rPr>
              <a:t>patients,finding</a:t>
            </a:r>
            <a:r>
              <a:rPr lang="en-IN" sz="2400" dirty="0">
                <a:latin typeface="Times New Roman" panose="02020603050405020304" pitchFamily="18" charset="0"/>
                <a:cs typeface="Times New Roman" panose="02020603050405020304" pitchFamily="18" charset="0"/>
              </a:rPr>
              <a:t> a technical solution to address this </a:t>
            </a:r>
            <a:r>
              <a:rPr lang="en-IN" sz="2400" dirty="0" err="1">
                <a:latin typeface="Times New Roman" panose="02020603050405020304" pitchFamily="18" charset="0"/>
                <a:cs typeface="Times New Roman" panose="02020603050405020304" pitchFamily="18" charset="0"/>
              </a:rPr>
              <a:t>problem.A</a:t>
            </a:r>
            <a:r>
              <a:rPr lang="en-IN" sz="2400" dirty="0">
                <a:latin typeface="Times New Roman" panose="02020603050405020304" pitchFamily="18" charset="0"/>
                <a:cs typeface="Times New Roman" panose="02020603050405020304" pitchFamily="18" charset="0"/>
              </a:rPr>
              <a:t> Home Hospitalization system is proposed.</a:t>
            </a:r>
          </a:p>
        </p:txBody>
      </p:sp>
      <p:pic>
        <p:nvPicPr>
          <p:cNvPr id="4" name="Picture 2" descr="C:\Users\Acer\Documents\Mini Project\logo.jpg">
            <a:extLst>
              <a:ext uri="{FF2B5EF4-FFF2-40B4-BE49-F238E27FC236}">
                <a16:creationId xmlns:a16="http://schemas.microsoft.com/office/drawing/2014/main" id="{325FADC8-10BA-4F53-ADB8-5C54658073A7}"/>
              </a:ext>
            </a:extLst>
          </p:cNvPr>
          <p:cNvPicPr>
            <a:picLocks noChangeAspect="1" noChangeArrowheads="1"/>
          </p:cNvPicPr>
          <p:nvPr/>
        </p:nvPicPr>
        <p:blipFill>
          <a:blip r:embed="rId2" cstate="print"/>
          <a:srcRect/>
          <a:stretch>
            <a:fillRect/>
          </a:stretch>
        </p:blipFill>
        <p:spPr bwMode="auto">
          <a:xfrm>
            <a:off x="30480" y="0"/>
            <a:ext cx="2819400" cy="1004869"/>
          </a:xfrm>
          <a:prstGeom prst="rect">
            <a:avLst/>
          </a:prstGeom>
          <a:noFill/>
        </p:spPr>
      </p:pic>
    </p:spTree>
    <p:extLst>
      <p:ext uri="{BB962C8B-B14F-4D97-AF65-F5344CB8AC3E}">
        <p14:creationId xmlns:p14="http://schemas.microsoft.com/office/powerpoint/2010/main" val="22027395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457200" y="1295400"/>
            <a:ext cx="8229600" cy="4876800"/>
          </a:xfrm>
        </p:spPr>
        <p:txBody>
          <a:bodyPr>
            <a:normAutofit lnSpcReduction="10000"/>
          </a:bodyPr>
          <a:lstStyle/>
          <a:p>
            <a:pPr marL="0" indent="0" algn="ctr">
              <a:buNone/>
            </a:pPr>
            <a:r>
              <a:rPr lang="en-US" sz="1800" b="1" dirty="0"/>
              <a:t> </a:t>
            </a:r>
            <a:r>
              <a:rPr lang="en-US" sz="4000" b="1" dirty="0">
                <a:latin typeface="Times New Roman" panose="02020603050405020304" pitchFamily="18" charset="0"/>
                <a:cs typeface="Times New Roman" panose="02020603050405020304" pitchFamily="18" charset="0"/>
              </a:rPr>
              <a:t>Literature survey</a:t>
            </a:r>
          </a:p>
          <a:p>
            <a:pPr marL="0" indent="0">
              <a:buNone/>
            </a:pPr>
            <a:endParaRPr lang="en-US" sz="2400" dirty="0">
              <a:latin typeface="Arial" pitchFamily="34" charset="0"/>
              <a:cs typeface="Arial" pitchFamily="34" charset="0"/>
            </a:endParaRPr>
          </a:p>
          <a:p>
            <a:pPr marL="0" indent="0" algn="just">
              <a:buFont typeface="Wingdings" pitchFamily="2" charset="2"/>
              <a:buChar char="Ø"/>
            </a:pPr>
            <a:r>
              <a:rPr lang="en-US" sz="1900" b="1" dirty="0">
                <a:latin typeface="Times New Roman" panose="02020603050405020304" pitchFamily="18" charset="0"/>
                <a:cs typeface="Times New Roman" panose="02020603050405020304" pitchFamily="18" charset="0"/>
              </a:rPr>
              <a:t>Paper Title 1 :A survey on fog computing for the Internet of Things</a:t>
            </a:r>
          </a:p>
          <a:p>
            <a:pPr marL="0" indent="0" algn="just">
              <a:buNone/>
            </a:pPr>
            <a:r>
              <a:rPr lang="en-US" sz="1900" dirty="0">
                <a:latin typeface="Times New Roman" panose="02020603050405020304" pitchFamily="18" charset="0"/>
                <a:cs typeface="Times New Roman" panose="02020603050405020304" pitchFamily="18" charset="0"/>
                <a:hlinkClick r:id="rId2"/>
              </a:rPr>
              <a:t>URL:https://www.sciencedirect.com/science/article/abs/pii/S1574119218301111?via%3Dihub</a:t>
            </a:r>
            <a:endParaRPr lang="en-US" sz="1900" dirty="0">
              <a:latin typeface="Times New Roman" panose="02020603050405020304" pitchFamily="18" charset="0"/>
              <a:cs typeface="Times New Roman" panose="02020603050405020304" pitchFamily="18" charset="0"/>
            </a:endParaRPr>
          </a:p>
          <a:p>
            <a:pPr marL="0" indent="0" algn="just">
              <a:buFont typeface="Wingdings" pitchFamily="2" charset="2"/>
              <a:buChar char="Ø"/>
            </a:pPr>
            <a:r>
              <a:rPr lang="en-US" sz="1900" dirty="0">
                <a:latin typeface="Times New Roman" panose="02020603050405020304" pitchFamily="18" charset="0"/>
                <a:cs typeface="Times New Roman" panose="02020603050405020304" pitchFamily="18" charset="0"/>
              </a:rPr>
              <a:t>Reference: In this paper we referenced a unified </a:t>
            </a:r>
            <a:r>
              <a:rPr lang="en-US" sz="1900" dirty="0">
                <a:latin typeface="Times New Roman" panose="02020603050405020304" pitchFamily="18" charset="0"/>
                <a:cs typeface="Times New Roman" panose="02020603050405020304" pitchFamily="18" charset="0"/>
                <a:hlinkClick r:id="rId3" tooltip="Learn more about Architectural Model from ScienceDirect's AI-generated Topic Pages"/>
              </a:rPr>
              <a:t>architectural model</a:t>
            </a:r>
            <a:r>
              <a:rPr lang="en-US" sz="1900" dirty="0">
                <a:latin typeface="Times New Roman" panose="02020603050405020304" pitchFamily="18" charset="0"/>
                <a:cs typeface="Times New Roman" panose="02020603050405020304" pitchFamily="18" charset="0"/>
              </a:rPr>
              <a:t> and a new taxonomy, by comparing a large number of solutions. Finally, we draw some conclusions and guidelines for the development of </a:t>
            </a:r>
            <a:r>
              <a:rPr lang="en-US" sz="1900" dirty="0" err="1">
                <a:latin typeface="Times New Roman" panose="02020603050405020304" pitchFamily="18" charset="0"/>
                <a:cs typeface="Times New Roman" panose="02020603050405020304" pitchFamily="18" charset="0"/>
              </a:rPr>
              <a:t>IoT</a:t>
            </a:r>
            <a:r>
              <a:rPr lang="en-US" sz="1900" dirty="0">
                <a:latin typeface="Times New Roman" panose="02020603050405020304" pitchFamily="18" charset="0"/>
                <a:cs typeface="Times New Roman" panose="02020603050405020304" pitchFamily="18" charset="0"/>
              </a:rPr>
              <a:t> applications based on fog.</a:t>
            </a:r>
          </a:p>
          <a:p>
            <a:pPr marL="0" indent="0" algn="just">
              <a:buNone/>
            </a:pPr>
            <a:endParaRPr lang="en-US" sz="1900" dirty="0">
              <a:latin typeface="Times New Roman" panose="02020603050405020304" pitchFamily="18" charset="0"/>
              <a:cs typeface="Times New Roman" panose="02020603050405020304" pitchFamily="18" charset="0"/>
            </a:endParaRPr>
          </a:p>
          <a:p>
            <a:pPr marL="0" indent="0" algn="just">
              <a:buFont typeface="Wingdings" pitchFamily="2" charset="2"/>
              <a:buChar char="Ø"/>
            </a:pPr>
            <a:r>
              <a:rPr lang="en-US" sz="1900" b="1" dirty="0">
                <a:latin typeface="Times New Roman" panose="02020603050405020304" pitchFamily="18" charset="0"/>
                <a:cs typeface="Times New Roman" panose="02020603050405020304" pitchFamily="18" charset="0"/>
              </a:rPr>
              <a:t>Paper Title 2:Privacy in the Internet of Things for Smart Healthcare</a:t>
            </a:r>
          </a:p>
          <a:p>
            <a:pPr marL="0" indent="0" algn="just">
              <a:buNone/>
            </a:pPr>
            <a:r>
              <a:rPr lang="en-US" sz="1900" dirty="0">
                <a:latin typeface="Times New Roman" panose="02020603050405020304" pitchFamily="18" charset="0"/>
                <a:cs typeface="Times New Roman" panose="02020603050405020304" pitchFamily="18" charset="0"/>
                <a:hlinkClick r:id="rId4"/>
              </a:rPr>
              <a:t>URL:https://ieeexplore.ieee.org/document/8337893</a:t>
            </a:r>
            <a:endParaRPr lang="en-US" sz="1900" dirty="0">
              <a:latin typeface="Times New Roman" panose="02020603050405020304" pitchFamily="18" charset="0"/>
              <a:cs typeface="Times New Roman" panose="02020603050405020304" pitchFamily="18" charset="0"/>
            </a:endParaRPr>
          </a:p>
          <a:p>
            <a:pPr marL="0" indent="0" algn="just">
              <a:buFont typeface="Wingdings" pitchFamily="2" charset="2"/>
              <a:buChar char="Ø"/>
            </a:pPr>
            <a:r>
              <a:rPr lang="en-US" sz="1900" dirty="0">
                <a:latin typeface="Times New Roman" panose="02020603050405020304" pitchFamily="18" charset="0"/>
                <a:cs typeface="Times New Roman" panose="02020603050405020304" pitchFamily="18" charset="0"/>
              </a:rPr>
              <a:t>Reference: In this we referenced security vulnerabilities of password building and presents a password strength evaluation method that takes into account users' personal information.</a:t>
            </a:r>
          </a:p>
        </p:txBody>
      </p:sp>
      <p:pic>
        <p:nvPicPr>
          <p:cNvPr id="307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400" y="0"/>
            <a:ext cx="3225800" cy="1008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058301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219200"/>
            <a:ext cx="8839200" cy="5638800"/>
          </a:xfrm>
        </p:spPr>
        <p:txBody>
          <a:bodyPr>
            <a:noAutofit/>
          </a:bodyPr>
          <a:lstStyle/>
          <a:p>
            <a:pPr algn="just">
              <a:buFont typeface="Wingdings" pitchFamily="2" charset="2"/>
              <a:buChar char="Ø"/>
            </a:pPr>
            <a:r>
              <a:rPr lang="en-US" sz="1900" b="1" dirty="0">
                <a:latin typeface="Times New Roman" panose="02020603050405020304" pitchFamily="18" charset="0"/>
                <a:cs typeface="Times New Roman" panose="02020603050405020304" pitchFamily="18" charset="0"/>
              </a:rPr>
              <a:t>Paper title 3: An E-health system for monitoring elderly health based on Internet of Things and Fog computing. </a:t>
            </a:r>
          </a:p>
          <a:p>
            <a:pPr algn="just">
              <a:buFont typeface="Wingdings" pitchFamily="2" charset="2"/>
              <a:buChar char="Ø"/>
            </a:pPr>
            <a:r>
              <a:rPr lang="en-US" sz="1900" dirty="0">
                <a:latin typeface="Times New Roman" panose="02020603050405020304" pitchFamily="18" charset="0"/>
                <a:cs typeface="Times New Roman" panose="02020603050405020304" pitchFamily="18" charset="0"/>
              </a:rPr>
              <a:t>URL</a:t>
            </a:r>
            <a:r>
              <a:rPr lang="en-US" sz="1900" dirty="0">
                <a:solidFill>
                  <a:srgbClr val="0000FF"/>
                </a:solidFill>
                <a:latin typeface="Times New Roman" panose="02020603050405020304" pitchFamily="18" charset="0"/>
                <a:cs typeface="Times New Roman" panose="02020603050405020304" pitchFamily="18" charset="0"/>
              </a:rPr>
              <a:t>: </a:t>
            </a:r>
            <a:r>
              <a:rPr lang="en-US" sz="1900" u="sng" dirty="0">
                <a:solidFill>
                  <a:srgbClr val="0000FF"/>
                </a:solidFill>
                <a:latin typeface="Times New Roman" panose="02020603050405020304" pitchFamily="18" charset="0"/>
                <a:cs typeface="Times New Roman" panose="02020603050405020304" pitchFamily="18" charset="0"/>
              </a:rPr>
              <a:t>https://doi.org/10.1007/s13755-019-0087-z. </a:t>
            </a:r>
          </a:p>
          <a:p>
            <a:pPr algn="just">
              <a:buFont typeface="Wingdings" pitchFamily="2" charset="2"/>
              <a:buChar char="Ø"/>
            </a:pPr>
            <a:r>
              <a:rPr lang="en-US" sz="1900" dirty="0" err="1">
                <a:latin typeface="Times New Roman" panose="02020603050405020304" pitchFamily="18" charset="0"/>
                <a:cs typeface="Times New Roman" panose="02020603050405020304" pitchFamily="18" charset="0"/>
              </a:rPr>
              <a:t>Reference:This</a:t>
            </a:r>
            <a:r>
              <a:rPr lang="en-US" sz="1900" dirty="0">
                <a:latin typeface="Times New Roman" panose="02020603050405020304" pitchFamily="18" charset="0"/>
                <a:cs typeface="Times New Roman" panose="02020603050405020304" pitchFamily="18" charset="0"/>
              </a:rPr>
              <a:t> paper proposes an e-health system for monitoring elderly health based on the Internet of Things (</a:t>
            </a:r>
            <a:r>
              <a:rPr lang="en-US" sz="1900" dirty="0" err="1">
                <a:latin typeface="Times New Roman" panose="02020603050405020304" pitchFamily="18" charset="0"/>
                <a:cs typeface="Times New Roman" panose="02020603050405020304" pitchFamily="18" charset="0"/>
              </a:rPr>
              <a:t>IoT</a:t>
            </a:r>
            <a:r>
              <a:rPr lang="en-US" sz="1900" dirty="0">
                <a:latin typeface="Times New Roman" panose="02020603050405020304" pitchFamily="18" charset="0"/>
                <a:cs typeface="Times New Roman" panose="02020603050405020304" pitchFamily="18" charset="0"/>
              </a:rPr>
              <a:t>) and Fog computing. The system was developed using </a:t>
            </a:r>
            <a:r>
              <a:rPr lang="en-US" sz="1900" dirty="0" err="1">
                <a:latin typeface="Times New Roman" panose="02020603050405020304" pitchFamily="18" charset="0"/>
                <a:cs typeface="Times New Roman" panose="02020603050405020304" pitchFamily="18" charset="0"/>
              </a:rPr>
              <a:t>Mysignals</a:t>
            </a:r>
            <a:r>
              <a:rPr lang="en-US" sz="1900" dirty="0">
                <a:latin typeface="Times New Roman" panose="02020603050405020304" pitchFamily="18" charset="0"/>
                <a:cs typeface="Times New Roman" panose="02020603050405020304" pitchFamily="18" charset="0"/>
              </a:rPr>
              <a:t> HW V2 platform and an Android app that plays the role of Fog server, which enables the collection of physiological parameters and general health parameters from elderly periodically</a:t>
            </a:r>
          </a:p>
          <a:p>
            <a:pPr algn="just">
              <a:buFont typeface="Wingdings" pitchFamily="2" charset="2"/>
              <a:buChar char="Ø"/>
            </a:pPr>
            <a:endParaRPr lang="en-US" sz="1900" dirty="0">
              <a:latin typeface="Times New Roman" panose="02020603050405020304" pitchFamily="18" charset="0"/>
              <a:cs typeface="Times New Roman" panose="02020603050405020304" pitchFamily="18" charset="0"/>
            </a:endParaRPr>
          </a:p>
          <a:p>
            <a:pPr algn="just">
              <a:buFont typeface="Wingdings" pitchFamily="2" charset="2"/>
              <a:buChar char="Ø"/>
            </a:pPr>
            <a:r>
              <a:rPr lang="en-US" sz="1900" b="1" dirty="0">
                <a:latin typeface="Times New Roman" panose="02020603050405020304" pitchFamily="18" charset="0"/>
                <a:cs typeface="Times New Roman" panose="02020603050405020304" pitchFamily="18" charset="0"/>
              </a:rPr>
              <a:t>Paper Title 4: An </a:t>
            </a:r>
            <a:r>
              <a:rPr lang="en-US" sz="1900" b="1" dirty="0" err="1">
                <a:latin typeface="Times New Roman" panose="02020603050405020304" pitchFamily="18" charset="0"/>
                <a:cs typeface="Times New Roman" panose="02020603050405020304" pitchFamily="18" charset="0"/>
              </a:rPr>
              <a:t>IoT</a:t>
            </a:r>
            <a:r>
              <a:rPr lang="en-US" sz="1900" b="1" dirty="0">
                <a:latin typeface="Times New Roman" panose="02020603050405020304" pitchFamily="18" charset="0"/>
                <a:cs typeface="Times New Roman" panose="02020603050405020304" pitchFamily="18" charset="0"/>
              </a:rPr>
              <a:t> based SMART patient health monitoring system</a:t>
            </a:r>
          </a:p>
          <a:p>
            <a:pPr algn="just">
              <a:buFont typeface="Wingdings" pitchFamily="2" charset="2"/>
              <a:buChar char="Ø"/>
            </a:pPr>
            <a:r>
              <a:rPr lang="en-US" sz="1900" dirty="0">
                <a:latin typeface="Times New Roman" panose="02020603050405020304" pitchFamily="18" charset="0"/>
                <a:cs typeface="Times New Roman" panose="02020603050405020304" pitchFamily="18" charset="0"/>
              </a:rPr>
              <a:t>URL: </a:t>
            </a:r>
            <a:r>
              <a:rPr lang="en-US" sz="1900" dirty="0">
                <a:latin typeface="Times New Roman" panose="02020603050405020304" pitchFamily="18" charset="0"/>
                <a:cs typeface="Times New Roman" panose="02020603050405020304" pitchFamily="18" charset="0"/>
                <a:hlinkClick r:id="rId2"/>
              </a:rPr>
              <a:t>http://ijeecs.iaescore.com/index.php/IJEECS/article/view/20453</a:t>
            </a:r>
            <a:endParaRPr lang="en-US" sz="1900" dirty="0">
              <a:latin typeface="Times New Roman" panose="02020603050405020304" pitchFamily="18" charset="0"/>
              <a:cs typeface="Times New Roman" panose="02020603050405020304" pitchFamily="18" charset="0"/>
            </a:endParaRPr>
          </a:p>
          <a:p>
            <a:pPr algn="just">
              <a:buFont typeface="Wingdings" pitchFamily="2" charset="2"/>
              <a:buChar char="Ø"/>
            </a:pPr>
            <a:r>
              <a:rPr lang="en-US" sz="1900" dirty="0">
                <a:latin typeface="Times New Roman" panose="02020603050405020304" pitchFamily="18" charset="0"/>
                <a:cs typeface="Times New Roman" panose="02020603050405020304" pitchFamily="18" charset="0"/>
              </a:rPr>
              <a:t>Reference: This paper proposes to design and create a healthcare system centered on Mobile-</a:t>
            </a:r>
            <a:r>
              <a:rPr lang="en-US" sz="1900" dirty="0" err="1">
                <a:latin typeface="Times New Roman" panose="02020603050405020304" pitchFamily="18" charset="0"/>
                <a:cs typeface="Times New Roman" panose="02020603050405020304" pitchFamily="18" charset="0"/>
              </a:rPr>
              <a:t>IoT</a:t>
            </a:r>
            <a:r>
              <a:rPr lang="en-US" sz="1900" dirty="0">
                <a:latin typeface="Times New Roman" panose="02020603050405020304" pitchFamily="18" charset="0"/>
                <a:cs typeface="Times New Roman" panose="02020603050405020304" pitchFamily="18" charset="0"/>
              </a:rPr>
              <a:t> by collecting patient information from different sensors and alerting both the guardian and the doctor by sending emails and SMS in a timely manner. It remotely monitors the physiological parameters of the patient and diagnoses the illnesses swiftly</a:t>
            </a:r>
            <a:r>
              <a:rPr lang="en-US" sz="1900" dirty="0">
                <a:latin typeface="Arial" pitchFamily="34" charset="0"/>
                <a:cs typeface="Arial" pitchFamily="34" charset="0"/>
              </a:rPr>
              <a:t>. </a:t>
            </a:r>
          </a:p>
          <a:p>
            <a:pPr marL="0" indent="0">
              <a:buFont typeface="Wingdings" pitchFamily="2" charset="2"/>
              <a:buChar char="Ø"/>
            </a:pPr>
            <a:endParaRPr lang="en-US" sz="1900" dirty="0"/>
          </a:p>
        </p:txBody>
      </p:sp>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0" y="15240"/>
            <a:ext cx="3048000" cy="95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110533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3048000" cy="9523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Content Placeholder 4"/>
          <p:cNvSpPr>
            <a:spLocks noGrp="1"/>
          </p:cNvSpPr>
          <p:nvPr>
            <p:ph idx="1"/>
          </p:nvPr>
        </p:nvSpPr>
        <p:spPr>
          <a:xfrm>
            <a:off x="457200" y="1166018"/>
            <a:ext cx="8229600" cy="4525963"/>
          </a:xfrm>
        </p:spPr>
        <p:txBody>
          <a:bodyPr>
            <a:normAutofit/>
          </a:bodyPr>
          <a:lstStyle/>
          <a:p>
            <a:pPr algn="ctr">
              <a:buNone/>
            </a:pPr>
            <a:r>
              <a:rPr lang="en-US" sz="4000" b="1" dirty="0">
                <a:latin typeface="Times New Roman" panose="02020603050405020304" pitchFamily="18" charset="0"/>
                <a:cs typeface="Times New Roman" panose="02020603050405020304" pitchFamily="18" charset="0"/>
              </a:rPr>
              <a:t> Proposed Methods</a:t>
            </a:r>
          </a:p>
          <a:p>
            <a:pPr algn="ctr">
              <a:buNone/>
            </a:pPr>
            <a:r>
              <a:rPr lang="en-US" sz="4000" b="1" dirty="0">
                <a:latin typeface="Times New Roman" panose="02020603050405020304" pitchFamily="18" charset="0"/>
                <a:cs typeface="Times New Roman" panose="02020603050405020304" pitchFamily="18" charset="0"/>
              </a:rPr>
              <a:t>Flow Diagram</a:t>
            </a:r>
          </a:p>
          <a:p>
            <a:pPr algn="ctr">
              <a:buNone/>
            </a:pPr>
            <a:endParaRPr lang="en-US" b="1" dirty="0">
              <a:latin typeface="Arial" pitchFamily="34" charset="0"/>
              <a:cs typeface="Arial" pitchFamily="34" charset="0"/>
            </a:endParaRPr>
          </a:p>
        </p:txBody>
      </p:sp>
      <p:pic>
        <p:nvPicPr>
          <p:cNvPr id="3" name="Picture 2">
            <a:extLst>
              <a:ext uri="{FF2B5EF4-FFF2-40B4-BE49-F238E27FC236}">
                <a16:creationId xmlns:a16="http://schemas.microsoft.com/office/drawing/2014/main" id="{B8A3789F-7D6B-4D6C-908D-73F9078196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600" y="2743200"/>
            <a:ext cx="6172200" cy="3635812"/>
          </a:xfrm>
          <a:prstGeom prst="rect">
            <a:avLst/>
          </a:prstGeom>
        </p:spPr>
      </p:pic>
    </p:spTree>
    <p:extLst>
      <p:ext uri="{BB962C8B-B14F-4D97-AF65-F5344CB8AC3E}">
        <p14:creationId xmlns:p14="http://schemas.microsoft.com/office/powerpoint/2010/main" val="34326366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97CAA-29C1-454C-BD69-F318DBA143D1}"/>
              </a:ext>
            </a:extLst>
          </p:cNvPr>
          <p:cNvSpPr>
            <a:spLocks noGrp="1"/>
          </p:cNvSpPr>
          <p:nvPr>
            <p:ph type="title"/>
          </p:nvPr>
        </p:nvSpPr>
        <p:spPr>
          <a:xfrm>
            <a:off x="457199" y="491412"/>
            <a:ext cx="8229600" cy="1143000"/>
          </a:xfrm>
        </p:spPr>
        <p:txBody>
          <a:bodyPr>
            <a:normAutofit/>
          </a:bodyPr>
          <a:lstStyle/>
          <a:p>
            <a:r>
              <a:rPr lang="en-IN" sz="4000" b="1" dirty="0">
                <a:latin typeface="Times New Roman" panose="02020603050405020304" pitchFamily="18" charset="0"/>
                <a:cs typeface="Times New Roman" panose="02020603050405020304" pitchFamily="18" charset="0"/>
              </a:rPr>
              <a:t>OUTPUT</a:t>
            </a:r>
          </a:p>
        </p:txBody>
      </p:sp>
      <p:pic>
        <p:nvPicPr>
          <p:cNvPr id="5" name="Content Placeholder 4">
            <a:extLst>
              <a:ext uri="{FF2B5EF4-FFF2-40B4-BE49-F238E27FC236}">
                <a16:creationId xmlns:a16="http://schemas.microsoft.com/office/drawing/2014/main" id="{1192721D-0E7C-4C44-B177-2EF39794065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8921" y="1600200"/>
            <a:ext cx="8046157" cy="4525963"/>
          </a:xfrm>
        </p:spPr>
      </p:pic>
      <p:pic>
        <p:nvPicPr>
          <p:cNvPr id="6" name="Picture 2">
            <a:extLst>
              <a:ext uri="{FF2B5EF4-FFF2-40B4-BE49-F238E27FC236}">
                <a16:creationId xmlns:a16="http://schemas.microsoft.com/office/drawing/2014/main" id="{0FD1F24A-D3BD-44F0-9F81-E33F78621F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048000" cy="9523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978292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792CC-7337-4132-9EE1-8039F1DEAB4D}"/>
              </a:ext>
            </a:extLst>
          </p:cNvPr>
          <p:cNvSpPr>
            <a:spLocks noGrp="1"/>
          </p:cNvSpPr>
          <p:nvPr>
            <p:ph type="title"/>
          </p:nvPr>
        </p:nvSpPr>
        <p:spPr>
          <a:xfrm>
            <a:off x="457200" y="342899"/>
            <a:ext cx="8229600" cy="1143000"/>
          </a:xfrm>
        </p:spPr>
        <p:txBody>
          <a:bodyPr>
            <a:normAutofit/>
          </a:bodyPr>
          <a:lstStyle/>
          <a:p>
            <a:r>
              <a:rPr lang="en-IN" sz="4000" b="1" dirty="0">
                <a:latin typeface="Times New Roman" panose="02020603050405020304" pitchFamily="18" charset="0"/>
                <a:cs typeface="Times New Roman" panose="02020603050405020304" pitchFamily="18" charset="0"/>
              </a:rPr>
              <a:t>OUTPUT</a:t>
            </a:r>
          </a:p>
        </p:txBody>
      </p:sp>
      <p:sp>
        <p:nvSpPr>
          <p:cNvPr id="7" name="Content Placeholder 6">
            <a:extLst>
              <a:ext uri="{FF2B5EF4-FFF2-40B4-BE49-F238E27FC236}">
                <a16:creationId xmlns:a16="http://schemas.microsoft.com/office/drawing/2014/main" id="{262410BF-8040-49C0-B40A-812245E9BB8B}"/>
              </a:ext>
            </a:extLst>
          </p:cNvPr>
          <p:cNvSpPr>
            <a:spLocks noGrp="1"/>
          </p:cNvSpPr>
          <p:nvPr>
            <p:ph idx="1"/>
          </p:nvPr>
        </p:nvSpPr>
        <p:spPr/>
        <p:txBody>
          <a:bodyPr/>
          <a:lstStyle/>
          <a:p>
            <a:endParaRPr lang="en-IN"/>
          </a:p>
        </p:txBody>
      </p:sp>
      <p:pic>
        <p:nvPicPr>
          <p:cNvPr id="9" name="Picture 8">
            <a:extLst>
              <a:ext uri="{FF2B5EF4-FFF2-40B4-BE49-F238E27FC236}">
                <a16:creationId xmlns:a16="http://schemas.microsoft.com/office/drawing/2014/main" id="{6CC0D13A-60A6-4409-9ABF-38BCF1A97815}"/>
              </a:ext>
            </a:extLst>
          </p:cNvPr>
          <p:cNvPicPr/>
          <p:nvPr/>
        </p:nvPicPr>
        <p:blipFill>
          <a:blip r:embed="rId2"/>
          <a:srcRect/>
          <a:stretch>
            <a:fillRect/>
          </a:stretch>
        </p:blipFill>
        <p:spPr bwMode="auto">
          <a:xfrm>
            <a:off x="457200" y="1523999"/>
            <a:ext cx="8229600" cy="4602163"/>
          </a:xfrm>
          <a:prstGeom prst="rect">
            <a:avLst/>
          </a:prstGeom>
          <a:noFill/>
          <a:ln w="9525">
            <a:noFill/>
            <a:miter lim="800000"/>
            <a:headEnd/>
            <a:tailEnd/>
          </a:ln>
        </p:spPr>
      </p:pic>
      <p:pic>
        <p:nvPicPr>
          <p:cNvPr id="10" name="Picture 2">
            <a:extLst>
              <a:ext uri="{FF2B5EF4-FFF2-40B4-BE49-F238E27FC236}">
                <a16:creationId xmlns:a16="http://schemas.microsoft.com/office/drawing/2014/main" id="{47C49171-54FB-4425-8902-528D8B2436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048000" cy="9523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412407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361</TotalTime>
  <Words>989</Words>
  <Application>Microsoft Office PowerPoint</Application>
  <PresentationFormat>On-screen Show (4:3)</PresentationFormat>
  <Paragraphs>87</Paragraphs>
  <Slides>33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Calibri</vt:lpstr>
      <vt:lpstr>Times New Roman</vt:lpstr>
      <vt:lpstr>Wingdings</vt:lpstr>
      <vt:lpstr>Office Theme</vt:lpstr>
      <vt:lpstr>PowerPoint Presentation</vt:lpstr>
      <vt:lpstr>PowerPoint Presentation</vt:lpstr>
      <vt:lpstr>PowerPoint Presentation</vt:lpstr>
      <vt:lpstr>PROBLEM STATEMENT</vt:lpstr>
      <vt:lpstr>PowerPoint Presentation</vt:lpstr>
      <vt:lpstr>PowerPoint Presentation</vt:lpstr>
      <vt:lpstr>PowerPoint Presentation</vt:lpstr>
      <vt:lpstr>OUTPUT</vt:lpstr>
      <vt:lpstr>OUTPUT</vt:lpstr>
      <vt:lpstr>OUTPUT</vt:lpstr>
      <vt:lpstr>OUTPUT</vt:lpstr>
      <vt:lpstr>OUTPUT</vt:lpstr>
      <vt:lpstr>OUTPUT</vt:lpstr>
      <vt:lpstr>OUTPUT</vt:lpstr>
      <vt:lpstr>OUTPUT</vt:lpstr>
      <vt:lpstr>OUTPUT</vt:lpstr>
      <vt:lpstr>OUTPUT</vt:lpstr>
      <vt:lpstr>OUTPUT</vt:lpstr>
      <vt:lpstr>OUTPUT</vt:lpstr>
      <vt:lpstr>OUTPUT</vt:lpstr>
      <vt:lpstr>OUTPUT</vt:lpstr>
      <vt:lpstr>SURVEY COLLECTED FROM DOCTORS AND PATIENTS</vt:lpstr>
      <vt:lpstr>SURVEY COLLECTED FROM DOCTORS AND PATIENTS</vt:lpstr>
      <vt:lpstr>SURVEY COLLECTED FROM DOCTORS AND PATIENTS</vt:lpstr>
      <vt:lpstr>SURVEY COLLECTED FROM DOCTORS AND PATIENTS</vt:lpstr>
      <vt:lpstr>CALCULATION OF SUS SCORE</vt:lpstr>
      <vt:lpstr>DOCTORS SUS Questionnaire</vt:lpstr>
      <vt:lpstr>Patients SUS Questionnaire</vt:lpstr>
      <vt:lpstr>CONCLUSION</vt:lpstr>
      <vt:lpstr>FUTURE WORKS</vt:lpstr>
      <vt:lpstr>PowerPoint Presentation</vt:lpstr>
      <vt:lpstr>PowerPoint Presentation</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Pavipadsai</cp:lastModifiedBy>
  <cp:revision>34</cp:revision>
  <dcterms:created xsi:type="dcterms:W3CDTF">2020-09-04T07:53:01Z</dcterms:created>
  <dcterms:modified xsi:type="dcterms:W3CDTF">2020-12-28T19:05:23Z</dcterms:modified>
</cp:coreProperties>
</file>