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urier Prime" charset="1" panose="00000509000000000000"/>
      <p:regular r:id="rId14"/>
    </p:embeddedFont>
    <p:embeddedFont>
      <p:font typeface="Courier Prime Bold" charset="1" panose="00000809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7996" y="3369887"/>
            <a:ext cx="13864826" cy="39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7"/>
              </a:lnSpc>
              <a:spcBef>
                <a:spcPct val="0"/>
              </a:spcBef>
            </a:pPr>
            <a:r>
              <a:rPr lang="en-US" sz="64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“The format of a Screenplay”</a:t>
            </a:r>
          </a:p>
          <a:p>
            <a:pPr algn="ctr">
              <a:lnSpc>
                <a:spcPts val="8167"/>
              </a:lnSpc>
              <a:spcBef>
                <a:spcPct val="0"/>
              </a:spcBef>
            </a:pPr>
          </a:p>
          <a:p>
            <a:pPr algn="ctr">
              <a:lnSpc>
                <a:spcPts val="6347"/>
              </a:lnSpc>
              <a:spcBef>
                <a:spcPct val="0"/>
              </a:spcBef>
            </a:pPr>
            <a:r>
              <a:rPr lang="en-US" sz="45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Blueprint of a Film</a:t>
            </a:r>
          </a:p>
          <a:p>
            <a:pPr algn="ctr">
              <a:lnSpc>
                <a:spcPts val="8167"/>
              </a:lnSpc>
              <a:spcBef>
                <a:spcPct val="0"/>
              </a:spcBef>
            </a:pPr>
            <a:r>
              <a:rPr lang="en-US" sz="58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834" y="606943"/>
            <a:ext cx="10393535" cy="111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What is a Screenplay?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4132" y="2430985"/>
            <a:ext cx="16825168" cy="339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6186" indent="-418093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A </a:t>
            </a:r>
            <a:r>
              <a:rPr lang="en-US" b="true" sz="3873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blueprint</a:t>
            </a: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for a film, TV s</a:t>
            </a: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how, or short film</a:t>
            </a:r>
          </a:p>
          <a:p>
            <a:pPr algn="l" marL="836186" indent="-418093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Contains </a:t>
            </a:r>
            <a:r>
              <a:rPr lang="en-US" b="true" sz="3873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dialogue, actions, and scene directions</a:t>
            </a:r>
          </a:p>
          <a:p>
            <a:pPr algn="l" marL="836186" indent="-418093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Guides </a:t>
            </a:r>
            <a:r>
              <a:rPr lang="en-US" b="true" sz="3873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directors</a:t>
            </a: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, </a:t>
            </a:r>
            <a:r>
              <a:rPr lang="en-US" b="true" sz="3873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actors, and crew</a:t>
            </a:r>
          </a:p>
          <a:p>
            <a:pPr algn="l" marL="836186" indent="-418093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Written in a </a:t>
            </a:r>
            <a:r>
              <a:rPr lang="en-US" b="true" sz="3873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specific format</a:t>
            </a:r>
            <a:r>
              <a:rPr lang="en-US" sz="387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to ensure clarity</a:t>
            </a:r>
          </a:p>
          <a:p>
            <a:pPr algn="l">
              <a:lnSpc>
                <a:spcPts val="52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81005" y="390908"/>
            <a:ext cx="16741568" cy="102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Golden Rules of Screenplay Format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3216" y="1644300"/>
            <a:ext cx="16741568" cy="272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Show, d</a:t>
            </a:r>
            <a:r>
              <a:rPr lang="en-US" b="true" sz="38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on’t tell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Keep descriptions </a:t>
            </a:r>
            <a:r>
              <a:rPr lang="en-US" b="true" sz="38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short and visual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Avoid directing — focus on the </a:t>
            </a:r>
            <a:r>
              <a:rPr lang="en-US" b="true" sz="38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story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Follow formatting standards to stay professional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860200" y="4830854"/>
            <a:ext cx="16741568" cy="213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Standar</a:t>
            </a:r>
            <a:r>
              <a:rPr lang="en-US" sz="60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d Screenplay Format</a:t>
            </a:r>
          </a:p>
          <a:p>
            <a:pPr algn="ctr">
              <a:lnSpc>
                <a:spcPts val="85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3216" y="6269585"/>
            <a:ext cx="16741568" cy="333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Written in</a:t>
            </a:r>
            <a:r>
              <a:rPr lang="en-US" b="true" sz="37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Courier 12-p</a:t>
            </a:r>
            <a:r>
              <a:rPr lang="en-US" b="true" sz="37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oint font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One page ≈</a:t>
            </a:r>
            <a:r>
              <a:rPr lang="en-US" b="true" sz="37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one minute of screen time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Average length</a:t>
            </a:r>
            <a:r>
              <a:rPr lang="en-US" b="true" sz="37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: 90–120 pages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Uses</a:t>
            </a:r>
            <a:r>
              <a:rPr lang="en-US" b="true" sz="3799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specific margins and spacing</a:t>
            </a:r>
          </a:p>
          <a:p>
            <a:pPr algn="l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040" y="657332"/>
            <a:ext cx="12438806" cy="100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7"/>
              </a:lnSpc>
              <a:spcBef>
                <a:spcPct val="0"/>
              </a:spcBef>
            </a:pPr>
            <a:r>
              <a:rPr lang="en-US" sz="58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Key Elements of a Screenplay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3946" y="2454972"/>
            <a:ext cx="13515690" cy="5840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Scene H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eading (Slugline)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– Location &amp; time   (INT. OFFICE – DAY)</a:t>
            </a:r>
          </a:p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Action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– Describes what happens on screen</a:t>
            </a:r>
          </a:p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Character Name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– Centered, in uppercase</a:t>
            </a:r>
          </a:p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Dialogue 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– Lines spoken by the character</a:t>
            </a:r>
          </a:p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Parentheticals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– Short directions for delivery</a:t>
            </a:r>
          </a:p>
          <a:p>
            <a:pPr algn="l">
              <a:lnSpc>
                <a:spcPts val="5461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•</a:t>
            </a:r>
            <a:r>
              <a:rPr lang="en-US" b="true" sz="3900">
                <a:solidFill>
                  <a:srgbClr val="00000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Transitions</a:t>
            </a:r>
            <a:r>
              <a:rPr lang="en-US" sz="39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– (CUT TO:, FADE IN:)</a:t>
            </a:r>
          </a:p>
          <a:p>
            <a:pPr algn="ctr">
              <a:lnSpc>
                <a:spcPts val="28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" y="438835"/>
            <a:ext cx="11124331" cy="959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1 INT. CREDENCE GLOBAL SOLUTIONS – FIFTH FLOOR – PRIME MEETING ROOM – NIGHT</a:t>
            </a:r>
          </a:p>
          <a:p>
            <a:pPr algn="ctr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E17EB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clock reads 9:28 P.M.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E17EB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ARTIVA PROGRAMMING TEAM files into the PRIME meeting room.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E17EB"/>
                </a:solidFill>
                <a:latin typeface="Courier Prime"/>
                <a:ea typeface="Courier Prime"/>
                <a:cs typeface="Courier Prime"/>
                <a:sym typeface="Courier Prime"/>
              </a:rPr>
              <a:t>Manager PRADEEP leads the group — junior software engineers, software engineers, and DAG team members in tow.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BF63"/>
                </a:solidFill>
                <a:latin typeface="Courier Prime"/>
                <a:ea typeface="Courier Prime"/>
                <a:cs typeface="Courier Prime"/>
                <a:sym typeface="Courier Prime"/>
              </a:rPr>
              <a:t>PRADEEP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Courier Prime"/>
                <a:ea typeface="Courier Prime"/>
                <a:cs typeface="Courier Prime"/>
                <a:sym typeface="Courier Prime"/>
              </a:rPr>
              <a:t>(to Santosh, polite)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We have this room booked from 9:30 to 10:30 for Artiva training.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              </a:t>
            </a:r>
            <a:r>
              <a:rPr lang="en-US" sz="3399">
                <a:solidFill>
                  <a:srgbClr val="AF4C0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                                                   CUT TO: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9349336" y="1692044"/>
            <a:ext cx="8599090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4463211" y="2830574"/>
            <a:ext cx="13485215" cy="0"/>
          </a:xfrm>
          <a:prstGeom prst="line">
            <a:avLst/>
          </a:prstGeom>
          <a:ln cap="flat" w="38100">
            <a:solidFill>
              <a:srgbClr val="5E17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4802785" y="6434430"/>
            <a:ext cx="13485215" cy="0"/>
          </a:xfrm>
          <a:prstGeom prst="line">
            <a:avLst/>
          </a:prstGeom>
          <a:ln cap="flat" w="38100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4802785" y="7124719"/>
            <a:ext cx="13485215" cy="0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4802785" y="8267719"/>
            <a:ext cx="13485215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4802785" y="9343341"/>
            <a:ext cx="13485164" cy="19050"/>
          </a:xfrm>
          <a:prstGeom prst="line">
            <a:avLst/>
          </a:prstGeom>
          <a:ln cap="flat" w="38100">
            <a:solidFill>
              <a:srgbClr val="AF4C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3054537" y="966159"/>
            <a:ext cx="3365252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Scene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He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a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d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i</a:t>
            </a:r>
            <a:r>
              <a:rPr lang="en-US" sz="3399" strike="noStrike" u="none">
                <a:solidFill>
                  <a:srgbClr val="0097B2"/>
                </a:solidFill>
                <a:latin typeface="Courier Prime"/>
                <a:ea typeface="Courier Prime"/>
                <a:cs typeface="Courier Prime"/>
                <a:sym typeface="Courier Prime"/>
              </a:rPr>
              <a:t>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60529" y="2212134"/>
            <a:ext cx="1553269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5E17EB"/>
                </a:solidFill>
                <a:latin typeface="Courier Prime"/>
                <a:ea typeface="Courier Prime"/>
                <a:cs typeface="Courier Prime"/>
                <a:sym typeface="Courier Prime"/>
              </a:rPr>
              <a:t>Act</a:t>
            </a:r>
            <a:r>
              <a:rPr lang="en-US" sz="3399" strike="noStrike" u="none">
                <a:solidFill>
                  <a:srgbClr val="5E17EB"/>
                </a:solidFill>
                <a:latin typeface="Courier Prime"/>
                <a:ea typeface="Courier Prime"/>
                <a:cs typeface="Courier Prime"/>
                <a:sym typeface="Courier Prime"/>
              </a:rPr>
              <a:t>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5057" y="5787614"/>
            <a:ext cx="3624213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BF63"/>
                </a:solidFill>
                <a:latin typeface="Courier Prime"/>
                <a:ea typeface="Courier Prime"/>
                <a:cs typeface="Courier Prime"/>
                <a:sym typeface="Courier Prime"/>
              </a:rPr>
              <a:t>Character</a:t>
            </a:r>
            <a:r>
              <a:rPr lang="en-US" sz="3399" strike="noStrike" u="none">
                <a:solidFill>
                  <a:srgbClr val="00BF63"/>
                </a:solidFill>
                <a:latin typeface="Courier Prime"/>
                <a:ea typeface="Courier Prime"/>
                <a:cs typeface="Courier Prime"/>
                <a:sym typeface="Courier Prime"/>
              </a:rPr>
              <a:t> Name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83894" y="6491580"/>
            <a:ext cx="3106539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4AAD"/>
                </a:solidFill>
                <a:latin typeface="Courier Prime"/>
                <a:ea typeface="Courier Prime"/>
                <a:cs typeface="Courier Prime"/>
                <a:sym typeface="Courier Prime"/>
              </a:rPr>
              <a:t>Parenthesis</a:t>
            </a:r>
            <a:r>
              <a:rPr lang="en-US" sz="3399" strike="noStrike" u="none">
                <a:solidFill>
                  <a:srgbClr val="004AA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01692" y="7648594"/>
            <a:ext cx="2070943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Courier Prime"/>
                <a:ea typeface="Courier Prime"/>
                <a:cs typeface="Courier Prime"/>
                <a:sym typeface="Courier Prime"/>
              </a:rPr>
              <a:t>Di</a:t>
            </a:r>
            <a:r>
              <a:rPr lang="en-US" sz="3399" strike="noStrike" u="none">
                <a:solidFill>
                  <a:srgbClr val="FF3131"/>
                </a:solidFill>
                <a:latin typeface="Courier Prime"/>
                <a:ea typeface="Courier Prime"/>
                <a:cs typeface="Courier Prime"/>
                <a:sym typeface="Courier Prime"/>
              </a:rPr>
              <a:t>alog</a:t>
            </a:r>
            <a:r>
              <a:rPr lang="en-US" sz="3399" strike="noStrike" u="none">
                <a:solidFill>
                  <a:srgbClr val="FF3131"/>
                </a:solidFill>
                <a:latin typeface="Courier Prime"/>
                <a:ea typeface="Courier Prime"/>
                <a:cs typeface="Courier Prime"/>
                <a:sym typeface="Courier Prime"/>
              </a:rPr>
              <a:t>ue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42781" y="8677960"/>
            <a:ext cx="2588741" cy="58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AF4C0F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Transit</a:t>
            </a:r>
            <a:r>
              <a:rPr lang="en-US" sz="3399" strike="noStrike" u="none">
                <a:solidFill>
                  <a:srgbClr val="AF4C0F"/>
                </a:solidFill>
                <a:latin typeface="Courier Prime"/>
                <a:ea typeface="Courier Prime"/>
                <a:cs typeface="Courier Prime"/>
                <a:sym typeface="Courier Prime"/>
              </a:rPr>
              <a:t>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8399" y="525740"/>
            <a:ext cx="8443733" cy="9487340"/>
          </a:xfrm>
          <a:custGeom>
            <a:avLst/>
            <a:gdLst/>
            <a:ahLst/>
            <a:cxnLst/>
            <a:rect r="r" b="b" t="t" l="l"/>
            <a:pathLst>
              <a:path h="9487340" w="8443733">
                <a:moveTo>
                  <a:pt x="0" y="0"/>
                </a:moveTo>
                <a:lnTo>
                  <a:pt x="8443733" y="0"/>
                </a:lnTo>
                <a:lnTo>
                  <a:pt x="8443733" y="9487341"/>
                </a:lnTo>
                <a:lnTo>
                  <a:pt x="0" y="9487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00339" y="606306"/>
            <a:ext cx="8477856" cy="9406775"/>
          </a:xfrm>
          <a:custGeom>
            <a:avLst/>
            <a:gdLst/>
            <a:ahLst/>
            <a:cxnLst/>
            <a:rect r="r" b="b" t="t" l="l"/>
            <a:pathLst>
              <a:path h="9406775" w="8477856">
                <a:moveTo>
                  <a:pt x="0" y="0"/>
                </a:moveTo>
                <a:lnTo>
                  <a:pt x="8477856" y="0"/>
                </a:lnTo>
                <a:lnTo>
                  <a:pt x="8477856" y="9406775"/>
                </a:lnTo>
                <a:lnTo>
                  <a:pt x="0" y="940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191" y="361951"/>
            <a:ext cx="8473762" cy="9521081"/>
          </a:xfrm>
          <a:custGeom>
            <a:avLst/>
            <a:gdLst/>
            <a:ahLst/>
            <a:cxnLst/>
            <a:rect r="r" b="b" t="t" l="l"/>
            <a:pathLst>
              <a:path h="9521081" w="8473762">
                <a:moveTo>
                  <a:pt x="0" y="0"/>
                </a:moveTo>
                <a:lnTo>
                  <a:pt x="8473762" y="0"/>
                </a:lnTo>
                <a:lnTo>
                  <a:pt x="8473762" y="9521080"/>
                </a:lnTo>
                <a:lnTo>
                  <a:pt x="0" y="9521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18919" y="361951"/>
            <a:ext cx="8580874" cy="9521081"/>
          </a:xfrm>
          <a:custGeom>
            <a:avLst/>
            <a:gdLst/>
            <a:ahLst/>
            <a:cxnLst/>
            <a:rect r="r" b="b" t="t" l="l"/>
            <a:pathLst>
              <a:path h="9521081" w="8580874">
                <a:moveTo>
                  <a:pt x="0" y="0"/>
                </a:moveTo>
                <a:lnTo>
                  <a:pt x="8580874" y="0"/>
                </a:lnTo>
                <a:lnTo>
                  <a:pt x="8580874" y="9521080"/>
                </a:lnTo>
                <a:lnTo>
                  <a:pt x="0" y="9521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214" y="5925316"/>
            <a:ext cx="7552159" cy="203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7"/>
              </a:lnSpc>
              <a:spcBef>
                <a:spcPct val="0"/>
              </a:spcBef>
            </a:pPr>
            <a:r>
              <a:rPr lang="en-US" sz="58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Written By </a:t>
            </a:r>
          </a:p>
          <a:p>
            <a:pPr algn="ctr">
              <a:lnSpc>
                <a:spcPts val="8167"/>
              </a:lnSpc>
              <a:spcBef>
                <a:spcPct val="0"/>
              </a:spcBef>
            </a:pPr>
            <a:r>
              <a:rPr lang="en-US" sz="583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 Saikishor Rasala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DAGwaThD3K8</dc:identifier>
  <dcterms:modified xsi:type="dcterms:W3CDTF">2011-08-01T06:04:30Z</dcterms:modified>
  <cp:revision>1</cp:revision>
  <dc:title>Title: PRIME TIME Written by: Saikishor Rasala Act One 1 INT. CREDENCE GLOBAL SOLUTIONS – FIFTH FLOOR – PRIME MEETING ROOM – NIGHT The clock reads 9:28 P.M. The ARTIVA PROGRAMMING TEAM files into the PRIME meeting room. Manager PRADEEP leads the group —</dc:title>
</cp:coreProperties>
</file>