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A223-E244-C414-4930-3978259F5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lEADINg</a:t>
            </a:r>
            <a:r>
              <a:rPr lang="en-IN" dirty="0"/>
              <a:t>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CFC43-A710-A835-C241-1DB1C05D9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282801" cy="1710874"/>
          </a:xfrm>
        </p:spPr>
        <p:txBody>
          <a:bodyPr>
            <a:noAutofit/>
          </a:bodyPr>
          <a:lstStyle/>
          <a:p>
            <a:r>
              <a:rPr lang="en-IN" sz="2400" b="1" dirty="0"/>
              <a:t>      Group Members:</a:t>
            </a:r>
          </a:p>
          <a:p>
            <a:pPr indent="2509838"/>
            <a:r>
              <a:rPr lang="en-IN" sz="2400" dirty="0"/>
              <a:t>Konidena </a:t>
            </a:r>
            <a:r>
              <a:rPr lang="en-IN" sz="2400" dirty="0" err="1"/>
              <a:t>Rupadithya</a:t>
            </a:r>
            <a:r>
              <a:rPr lang="en-IN" sz="2400" dirty="0"/>
              <a:t> </a:t>
            </a:r>
            <a:r>
              <a:rPr lang="en-IN" sz="2400" dirty="0" err="1"/>
              <a:t>Sadha</a:t>
            </a:r>
            <a:r>
              <a:rPr lang="en-IN" sz="2400" dirty="0"/>
              <a:t> Sai</a:t>
            </a:r>
          </a:p>
          <a:p>
            <a:pPr indent="520700"/>
            <a:r>
              <a:rPr lang="en-IN" sz="2400" dirty="0"/>
              <a:t>Mohd </a:t>
            </a:r>
            <a:r>
              <a:rPr lang="en-IN" sz="2400" dirty="0" err="1"/>
              <a:t>Aijazuddin</a:t>
            </a:r>
            <a:endParaRPr lang="en-IN" sz="2400" dirty="0"/>
          </a:p>
          <a:p>
            <a:pPr indent="1116013"/>
            <a:r>
              <a:rPr lang="en-IN" sz="2400" dirty="0" err="1"/>
              <a:t>Nishigandha</a:t>
            </a:r>
            <a:r>
              <a:rPr lang="en-IN" sz="2400" dirty="0"/>
              <a:t> </a:t>
            </a:r>
            <a:r>
              <a:rPr lang="en-IN" sz="2400" dirty="0" err="1"/>
              <a:t>Londhe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426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9A2550-26F6-148D-8B04-0EFB17608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25" y="381904"/>
            <a:ext cx="5859922" cy="5189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0612F-F7F5-3150-0453-23828B234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658" y="524097"/>
            <a:ext cx="3762375" cy="270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3ADE8E-80E2-106D-9B23-4A1EA81D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657" y="3429000"/>
            <a:ext cx="37623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5443AB-446B-5A06-AA3F-1AC382880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615" y="389565"/>
            <a:ext cx="3228975" cy="3228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B6F92-DB30-87DF-6ECC-C04D175A8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12" y="389565"/>
            <a:ext cx="3228975" cy="3228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418D91-26BF-D772-D47C-2B0ECB2E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410" y="426594"/>
            <a:ext cx="3228975" cy="3228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69C8B-DB89-CDA4-E43D-DA6CE7545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614" y="3595244"/>
            <a:ext cx="3228975" cy="3228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EB2E70-4F92-1A90-3B1A-F8AD3EB0B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530" y="3655569"/>
            <a:ext cx="4698744" cy="30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1765C7D-BB80-8486-C5A3-84EC5B8852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31" y="432167"/>
            <a:ext cx="10005236" cy="586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46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E6161D-3DB5-C1AB-153A-0B0FFDBA5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936" y="406274"/>
            <a:ext cx="4550473" cy="3096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404EE-9EB8-A355-2AB6-7990532F7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92" y="1733096"/>
            <a:ext cx="5107062" cy="3538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6C727B-A042-F94D-5547-098B7B745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936" y="3502472"/>
            <a:ext cx="4550473" cy="30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D6E3-64E5-8DE1-9081-45C6A162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63" y="138223"/>
            <a:ext cx="10792046" cy="535881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numerical variables are as below: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E20B-8552-85EA-8EC2-859864E9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515" y="5911702"/>
            <a:ext cx="9377917" cy="680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understandable from the above EDA that data is less relevance to our analysis. Total time spent on website and converted is having a high relation compared to others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2F9434A-9C26-4392-EC01-8E03ACE7C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67" y="1002784"/>
            <a:ext cx="8964886" cy="449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65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2CDB-BC6E-D36A-D579-AF3F1558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87" y="85059"/>
            <a:ext cx="10866475" cy="6443331"/>
          </a:xfrm>
        </p:spPr>
        <p:txBody>
          <a:bodyPr/>
          <a:lstStyle/>
          <a:p>
            <a:pPr marL="0" indent="0">
              <a:buNone/>
            </a:pPr>
            <a:r>
              <a:rPr lang="en-IN" sz="3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Outliers: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Page Views Per Visit is having the outliers and considered 99 percentile.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BFA01-4AB1-718F-0B98-ACA84B3F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29" y="1159722"/>
            <a:ext cx="3136605" cy="2514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7FC8A1-47BC-BB58-2E3C-0CE31249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24" y="1435726"/>
            <a:ext cx="3733800" cy="2238375"/>
          </a:xfrm>
          <a:prstGeom prst="rect">
            <a:avLst/>
          </a:prstGeom>
        </p:spPr>
      </p:pic>
      <p:pic>
        <p:nvPicPr>
          <p:cNvPr id="12302" name="Picture 14">
            <a:extLst>
              <a:ext uri="{FF2B5EF4-FFF2-40B4-BE49-F238E27FC236}">
                <a16:creationId xmlns:a16="http://schemas.microsoft.com/office/drawing/2014/main" id="{06CDE2B6-E1A2-5A5E-9BA0-2E94EBB45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72" y="3826447"/>
            <a:ext cx="31146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31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50B2-3FCB-D5F2-2F87-0332164E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786" y="122274"/>
            <a:ext cx="6251944" cy="868326"/>
          </a:xfrm>
        </p:spPr>
        <p:txBody>
          <a:bodyPr>
            <a:normAutofit/>
          </a:bodyPr>
          <a:lstStyle/>
          <a:p>
            <a:r>
              <a:rPr lang="en-IN" sz="3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500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5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</a:t>
            </a:r>
            <a:r>
              <a:rPr lang="en-IN" sz="35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IN" sz="35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962F-B7B6-3C1D-6B0A-49884CEAE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14" y="754911"/>
            <a:ext cx="10738884" cy="58585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train-test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split,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r>
              <a:rPr lang="en-US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70:30 </a:t>
            </a:r>
            <a:r>
              <a:rPr lang="en-US" sz="2000" spc="-3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RFE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RFE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Model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whose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 and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US"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81%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147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326C-FA66-120A-EF7D-854648C1B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49" y="340242"/>
            <a:ext cx="10728251" cy="598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and Cut 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A7864-8E0B-ABE0-DA4C-E953A511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85" y="1290194"/>
            <a:ext cx="4232423" cy="4169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E995E-C923-81FE-236E-4E068F555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00" y="1589739"/>
            <a:ext cx="5225478" cy="3678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D8418F-DFBD-76D5-3247-435F6436E4A7}"/>
              </a:ext>
            </a:extLst>
          </p:cNvPr>
          <p:cNvSpPr txBox="1"/>
          <p:nvPr/>
        </p:nvSpPr>
        <p:spPr>
          <a:xfrm>
            <a:off x="2041451" y="5763628"/>
            <a:ext cx="94417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obtained AUC value is 89% and optimal cut off is at 0.35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78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ECA-E52D-3A49-F746-8A6D66450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479" y="191386"/>
            <a:ext cx="10281684" cy="6092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built model, the following variables are to be considered most in order to have a very high chance to get almost all the potential buyers to change their mind and buy their courses. total time spend on the Website, Lead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Source_Google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Lead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Source_Direct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Traffic, Lead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Origin_Lead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 Form, Last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activity_sms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sent, what is your current occupation, Lead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Source_Welingak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Website, Lead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Source_Organic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Search, What is your current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occupation_Working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Last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Activity_Olark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Chat Conversation, Do Not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Email_Yes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Lead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Source_Referral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Sites, Last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Activity_Had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Phone Conversation, Last Notable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Activity_Unreachable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3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9B93-8C38-1738-DDDE-EA97E87B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499730"/>
            <a:ext cx="6124353" cy="68048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9AA7-8E23-F51F-8DE8-4EDFD54D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1" y="1297172"/>
            <a:ext cx="9803219" cy="457022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835"/>
              </a:spcBef>
              <a:buNone/>
              <a:tabLst>
                <a:tab pos="354965" algn="l"/>
              </a:tabLst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sells online</a:t>
            </a:r>
            <a:r>
              <a:rPr lang="en-US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 marR="182880" indent="0">
              <a:lnSpc>
                <a:spcPts val="1900"/>
              </a:lnSpc>
              <a:spcBef>
                <a:spcPts val="1019"/>
              </a:spcBef>
              <a:buNone/>
              <a:tabLst>
                <a:tab pos="354965" algn="l"/>
              </a:tabLst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leads,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poor.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if, </a:t>
            </a:r>
            <a:r>
              <a:rPr lang="en-US" sz="2000" spc="-3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say,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they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acquire</a:t>
            </a:r>
            <a:r>
              <a:rPr lang="en-US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leads in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day,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30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them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 marR="688975" indent="0">
              <a:lnSpc>
                <a:spcPts val="1900"/>
              </a:lnSpc>
              <a:spcBef>
                <a:spcPts val="1000"/>
              </a:spcBef>
              <a:buNone/>
              <a:tabLst>
                <a:tab pos="354965" algn="l"/>
              </a:tabLst>
            </a:pPr>
            <a:r>
              <a:rPr lang="en-US" sz="2000" spc="-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efficient,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wishes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000" spc="-3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leads,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‘Hot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Leads’.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 marR="5080" indent="0">
              <a:lnSpc>
                <a:spcPts val="1900"/>
              </a:lnSpc>
              <a:spcBef>
                <a:spcPts val="1000"/>
              </a:spcBef>
              <a:buNone/>
              <a:tabLst>
                <a:tab pos="354965" algn="l"/>
              </a:tabLst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leads,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spc="-3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focusing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</a:t>
            </a:r>
            <a:r>
              <a:rPr lang="en-US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940"/>
              </a:spcBef>
              <a:buNone/>
            </a:pPr>
            <a:r>
              <a:rPr lang="en-US" sz="3500" b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3500" b="1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4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wants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promising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Model which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identifies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4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1893-B433-90C1-A78C-4AE6C89D2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479" y="233915"/>
            <a:ext cx="10430540" cy="6443331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methodology is followed to solve the objective:</a:t>
            </a:r>
          </a:p>
          <a:p>
            <a:pPr>
              <a:lnSpc>
                <a:spcPct val="100000"/>
              </a:lnSpc>
              <a:spcBef>
                <a:spcPts val="409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handle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columns,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Imputation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values,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count,</a:t>
            </a:r>
            <a:r>
              <a:rPr lang="en-US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US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</a:t>
            </a:r>
            <a:r>
              <a:rPr lang="en-US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2000" spc="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Dummy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85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technique:</a:t>
            </a:r>
            <a:r>
              <a:rPr lang="en-US" sz="2000" spc="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43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US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49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ADAE-2183-E839-485B-10C00CB8A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256" y="212651"/>
            <a:ext cx="10855842" cy="6422065"/>
          </a:xfrm>
        </p:spPr>
        <p:txBody>
          <a:bodyPr/>
          <a:lstStyle/>
          <a:p>
            <a:pPr marL="0" indent="0">
              <a:buNone/>
            </a:pPr>
            <a:r>
              <a:rPr lang="en-US" b="1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Manipulation:</a:t>
            </a:r>
          </a:p>
          <a:p>
            <a:pPr marL="0" indent="0">
              <a:buNone/>
            </a:pPr>
            <a:r>
              <a:rPr lang="en-US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is verified for missing values  and null values. Based on the review assessment these missing values are treated by deleting the columns and imputing with other values or </a:t>
            </a:r>
            <a:r>
              <a:rPr lang="en-US" spc="-15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varibles</a:t>
            </a:r>
            <a:r>
              <a:rPr lang="en-US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categorical columns.</a:t>
            </a:r>
          </a:p>
          <a:p>
            <a:pPr marL="0" indent="0">
              <a:buNone/>
            </a:pPr>
            <a:r>
              <a:rPr lang="en-US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unwanted columns are identified as per the statement and removed from the analysis.</a:t>
            </a:r>
          </a:p>
          <a:p>
            <a:pPr marL="0" indent="0">
              <a:buNone/>
            </a:pPr>
            <a:r>
              <a:rPr lang="en-US" b="1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and Bivariate analysis is performed to understand the data and identify the major columns with respect to the Business problem.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identified for the numerical variables and treated them accordingly.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are as follows.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35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34C24-4DD8-8529-92CF-C5BBC2E62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242" y="703078"/>
            <a:ext cx="3762375" cy="377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7D748-9607-2C16-DE00-2BB048C3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268" y="821587"/>
            <a:ext cx="58864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945A4F-D0BB-11A8-5134-03F602ABA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050" y="857563"/>
            <a:ext cx="5886450" cy="4309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6B2505-46D7-6384-8562-C4A36A2BC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219" y="932009"/>
            <a:ext cx="3716190" cy="386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C409062-42B5-3902-0C74-68168269E2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89" y="495666"/>
            <a:ext cx="8384740" cy="626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66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2854749-5B18-32BF-6AA3-BB20BDEE88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99" y="255588"/>
            <a:ext cx="8813898" cy="618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14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86ABF24-F5E3-C575-5A6F-1CDDF8434D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93" y="-37276"/>
            <a:ext cx="9803219" cy="614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9733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{D3869A0A-A633-439C-983E-17FE8F1B0C6D}tf10001105</Template>
  <TotalTime>80</TotalTime>
  <Words>659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Franklin Gothic Book</vt:lpstr>
      <vt:lpstr>Helvetica Neue</vt:lpstr>
      <vt:lpstr>Times New Roman</vt:lpstr>
      <vt:lpstr>Wingdings</vt:lpstr>
      <vt:lpstr>Crop</vt:lpstr>
      <vt:lpstr>lEADINg case study</vt:lpstr>
      <vt:lpstr>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between numerical variables are as below:</vt:lpstr>
      <vt:lpstr>PowerPoint Presentation</vt:lpstr>
      <vt:lpstr>Model Building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case study</dc:title>
  <dc:creator>sai konidena</dc:creator>
  <cp:lastModifiedBy>sai konidena</cp:lastModifiedBy>
  <cp:revision>1</cp:revision>
  <dcterms:created xsi:type="dcterms:W3CDTF">2023-05-23T13:17:02Z</dcterms:created>
  <dcterms:modified xsi:type="dcterms:W3CDTF">2023-05-23T14:37:48Z</dcterms:modified>
</cp:coreProperties>
</file>