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32" r:id="rId1"/>
  </p:sldMasterIdLst>
  <p:sldIdLst>
    <p:sldId id="256" r:id="rId2"/>
    <p:sldId id="257" r:id="rId3"/>
    <p:sldId id="258" r:id="rId4"/>
    <p:sldId id="274" r:id="rId5"/>
    <p:sldId id="264" r:id="rId6"/>
    <p:sldId id="260" r:id="rId7"/>
    <p:sldId id="261" r:id="rId8"/>
    <p:sldId id="262" r:id="rId9"/>
    <p:sldId id="263" r:id="rId10"/>
    <p:sldId id="265" r:id="rId11"/>
    <p:sldId id="266" r:id="rId12"/>
    <p:sldId id="267" r:id="rId13"/>
    <p:sldId id="268" r:id="rId14"/>
    <p:sldId id="269" r:id="rId15"/>
    <p:sldId id="272"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BEFC64-B6E6-C449-BA30-415C42062E9D}" v="134" dt="2020-12-01T03:25:21.5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915"/>
  </p:normalViewPr>
  <p:slideViewPr>
    <p:cSldViewPr snapToGrid="0" snapToObjects="1">
      <p:cViewPr varScale="1">
        <p:scale>
          <a:sx n="90" d="100"/>
          <a:sy n="90" d="100"/>
        </p:scale>
        <p:origin x="232"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ADEAE-7BB7-45F6-B812-72B43EF7C23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27C80FE-D366-48F1-85EB-C7A5136DBCCC}">
      <dgm:prSet/>
      <dgm:spPr/>
      <dgm:t>
        <a:bodyPr/>
        <a:lstStyle/>
        <a:p>
          <a:pPr>
            <a:lnSpc>
              <a:spcPct val="100000"/>
            </a:lnSpc>
            <a:defRPr cap="all"/>
          </a:pPr>
          <a:r>
            <a:rPr lang="en-US" dirty="0"/>
            <a:t>what is the secret behind excellent academic records?</a:t>
          </a:r>
        </a:p>
      </dgm:t>
    </dgm:pt>
    <dgm:pt modelId="{F9E4F990-343C-48B0-A16B-0021DDA9D469}" type="parTrans" cxnId="{0D6515A0-BEB2-4A80-90BE-EAA81A7CFF73}">
      <dgm:prSet/>
      <dgm:spPr/>
      <dgm:t>
        <a:bodyPr/>
        <a:lstStyle/>
        <a:p>
          <a:endParaRPr lang="en-US"/>
        </a:p>
      </dgm:t>
    </dgm:pt>
    <dgm:pt modelId="{07AE9D26-A46C-4132-A844-BE37F29D5D7D}" type="sibTrans" cxnId="{0D6515A0-BEB2-4A80-90BE-EAA81A7CFF73}">
      <dgm:prSet/>
      <dgm:spPr/>
      <dgm:t>
        <a:bodyPr/>
        <a:lstStyle/>
        <a:p>
          <a:endParaRPr lang="en-US"/>
        </a:p>
      </dgm:t>
    </dgm:pt>
    <dgm:pt modelId="{E5CF078A-4B96-442A-9855-9FFB66463AEB}">
      <dgm:prSet/>
      <dgm:spPr/>
      <dgm:t>
        <a:bodyPr/>
        <a:lstStyle/>
        <a:p>
          <a:pPr>
            <a:lnSpc>
              <a:spcPct val="100000"/>
            </a:lnSpc>
            <a:defRPr cap="all"/>
          </a:pPr>
          <a:r>
            <a:rPr lang="en-US" dirty="0"/>
            <a:t>How alcohol consumption effects student’s grades?</a:t>
          </a:r>
        </a:p>
      </dgm:t>
    </dgm:pt>
    <dgm:pt modelId="{7DEADD9A-0AA4-4E97-9AB7-ED497CB76178}" type="parTrans" cxnId="{359C5DE9-F8F7-45D5-ACEF-7CD4C6242F22}">
      <dgm:prSet/>
      <dgm:spPr/>
      <dgm:t>
        <a:bodyPr/>
        <a:lstStyle/>
        <a:p>
          <a:endParaRPr lang="en-US"/>
        </a:p>
      </dgm:t>
    </dgm:pt>
    <dgm:pt modelId="{6E231108-6633-4146-B41B-224A7BA77216}" type="sibTrans" cxnId="{359C5DE9-F8F7-45D5-ACEF-7CD4C6242F22}">
      <dgm:prSet/>
      <dgm:spPr/>
      <dgm:t>
        <a:bodyPr/>
        <a:lstStyle/>
        <a:p>
          <a:endParaRPr lang="en-US"/>
        </a:p>
      </dgm:t>
    </dgm:pt>
    <dgm:pt modelId="{844933D0-7818-40CC-95C8-F4682FBDBFC1}">
      <dgm:prSet/>
      <dgm:spPr/>
      <dgm:t>
        <a:bodyPr/>
        <a:lstStyle/>
        <a:p>
          <a:pPr>
            <a:lnSpc>
              <a:spcPct val="100000"/>
            </a:lnSpc>
            <a:defRPr cap="all"/>
          </a:pPr>
          <a:r>
            <a:rPr lang="en-US" dirty="0"/>
            <a:t>Also how love life effects the grades?</a:t>
          </a:r>
        </a:p>
      </dgm:t>
    </dgm:pt>
    <dgm:pt modelId="{1EC310BA-F52D-439B-9C2F-38C8F5EDA306}" type="parTrans" cxnId="{31C0AA7E-19D2-4BFE-B621-4D81CD6A7930}">
      <dgm:prSet/>
      <dgm:spPr/>
      <dgm:t>
        <a:bodyPr/>
        <a:lstStyle/>
        <a:p>
          <a:endParaRPr lang="en-US"/>
        </a:p>
      </dgm:t>
    </dgm:pt>
    <dgm:pt modelId="{7DD3C7FD-198E-4280-A520-50525EEBB8B3}" type="sibTrans" cxnId="{31C0AA7E-19D2-4BFE-B621-4D81CD6A7930}">
      <dgm:prSet/>
      <dgm:spPr/>
      <dgm:t>
        <a:bodyPr/>
        <a:lstStyle/>
        <a:p>
          <a:endParaRPr lang="en-US"/>
        </a:p>
      </dgm:t>
    </dgm:pt>
    <dgm:pt modelId="{892DBAB4-B1BE-4B0D-86F7-B2994CBACA46}" type="pres">
      <dgm:prSet presAssocID="{8AFADEAE-7BB7-45F6-B812-72B43EF7C232}" presName="root" presStyleCnt="0">
        <dgm:presLayoutVars>
          <dgm:dir/>
          <dgm:resizeHandles val="exact"/>
        </dgm:presLayoutVars>
      </dgm:prSet>
      <dgm:spPr/>
    </dgm:pt>
    <dgm:pt modelId="{CD1EDB2E-8A41-4316-8F58-1B72DAE4D94F}" type="pres">
      <dgm:prSet presAssocID="{327C80FE-D366-48F1-85EB-C7A5136DBCCC}" presName="compNode" presStyleCnt="0"/>
      <dgm:spPr/>
    </dgm:pt>
    <dgm:pt modelId="{A7158A75-CDD1-4E0D-B2B1-96F556DDA051}" type="pres">
      <dgm:prSet presAssocID="{327C80FE-D366-48F1-85EB-C7A5136DBCCC}" presName="iconBgRect" presStyleLbl="bgShp" presStyleIdx="0" presStyleCnt="3"/>
      <dgm:spPr/>
    </dgm:pt>
    <dgm:pt modelId="{CE8F7106-E021-413A-A221-73FB93AC6B90}" type="pres">
      <dgm:prSet presAssocID="{327C80FE-D366-48F1-85EB-C7A5136DBC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49B1C2D2-9A90-404A-9BD8-E8F9DD922108}" type="pres">
      <dgm:prSet presAssocID="{327C80FE-D366-48F1-85EB-C7A5136DBCCC}" presName="spaceRect" presStyleCnt="0"/>
      <dgm:spPr/>
    </dgm:pt>
    <dgm:pt modelId="{25F30F7F-FCE4-42E9-8ED1-6102C899DF91}" type="pres">
      <dgm:prSet presAssocID="{327C80FE-D366-48F1-85EB-C7A5136DBCCC}" presName="textRect" presStyleLbl="revTx" presStyleIdx="0" presStyleCnt="3">
        <dgm:presLayoutVars>
          <dgm:chMax val="1"/>
          <dgm:chPref val="1"/>
        </dgm:presLayoutVars>
      </dgm:prSet>
      <dgm:spPr/>
    </dgm:pt>
    <dgm:pt modelId="{FF5984DF-C284-49E5-9FE5-D43B4B540433}" type="pres">
      <dgm:prSet presAssocID="{07AE9D26-A46C-4132-A844-BE37F29D5D7D}" presName="sibTrans" presStyleCnt="0"/>
      <dgm:spPr/>
    </dgm:pt>
    <dgm:pt modelId="{E869EF3E-75A8-493C-B64D-9368729CC976}" type="pres">
      <dgm:prSet presAssocID="{E5CF078A-4B96-442A-9855-9FFB66463AEB}" presName="compNode" presStyleCnt="0"/>
      <dgm:spPr/>
    </dgm:pt>
    <dgm:pt modelId="{6020738C-1FBC-4B9F-AC0D-4A684913747C}" type="pres">
      <dgm:prSet presAssocID="{E5CF078A-4B96-442A-9855-9FFB66463AEB}" presName="iconBgRect" presStyleLbl="bgShp" presStyleIdx="1" presStyleCnt="3"/>
      <dgm:spPr/>
    </dgm:pt>
    <dgm:pt modelId="{BC1EF037-F6FD-4CCB-9850-0388DEDDB00A}" type="pres">
      <dgm:prSet presAssocID="{E5CF078A-4B96-442A-9855-9FFB66463A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ttle"/>
        </a:ext>
      </dgm:extLst>
    </dgm:pt>
    <dgm:pt modelId="{8729267F-25DA-48CD-A86B-3A0FD2CD677A}" type="pres">
      <dgm:prSet presAssocID="{E5CF078A-4B96-442A-9855-9FFB66463AEB}" presName="spaceRect" presStyleCnt="0"/>
      <dgm:spPr/>
    </dgm:pt>
    <dgm:pt modelId="{4513BFA9-D287-4102-96B6-30C93BB749EF}" type="pres">
      <dgm:prSet presAssocID="{E5CF078A-4B96-442A-9855-9FFB66463AEB}" presName="textRect" presStyleLbl="revTx" presStyleIdx="1" presStyleCnt="3">
        <dgm:presLayoutVars>
          <dgm:chMax val="1"/>
          <dgm:chPref val="1"/>
        </dgm:presLayoutVars>
      </dgm:prSet>
      <dgm:spPr/>
    </dgm:pt>
    <dgm:pt modelId="{4946A2D5-A581-4F50-9728-C26FDB5F5DD4}" type="pres">
      <dgm:prSet presAssocID="{6E231108-6633-4146-B41B-224A7BA77216}" presName="sibTrans" presStyleCnt="0"/>
      <dgm:spPr/>
    </dgm:pt>
    <dgm:pt modelId="{DEDDB38F-0C73-43F8-9A0A-512C68C5EC37}" type="pres">
      <dgm:prSet presAssocID="{844933D0-7818-40CC-95C8-F4682FBDBFC1}" presName="compNode" presStyleCnt="0"/>
      <dgm:spPr/>
    </dgm:pt>
    <dgm:pt modelId="{67B5E3F2-B569-4205-9DBF-25F2357A5FB0}" type="pres">
      <dgm:prSet presAssocID="{844933D0-7818-40CC-95C8-F4682FBDBFC1}" presName="iconBgRect" presStyleLbl="bgShp" presStyleIdx="2" presStyleCnt="3"/>
      <dgm:spPr/>
    </dgm:pt>
    <dgm:pt modelId="{63C0B04A-90C5-46E9-9967-0319B963B4B2}" type="pres">
      <dgm:prSet presAssocID="{844933D0-7818-40CC-95C8-F4682FBDBFC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
        </a:ext>
      </dgm:extLst>
    </dgm:pt>
    <dgm:pt modelId="{53141214-ED74-4197-869D-52ABCCE447DA}" type="pres">
      <dgm:prSet presAssocID="{844933D0-7818-40CC-95C8-F4682FBDBFC1}" presName="spaceRect" presStyleCnt="0"/>
      <dgm:spPr/>
    </dgm:pt>
    <dgm:pt modelId="{CFF3B58C-7EA4-476C-A58B-8001418A117C}" type="pres">
      <dgm:prSet presAssocID="{844933D0-7818-40CC-95C8-F4682FBDBFC1}" presName="textRect" presStyleLbl="revTx" presStyleIdx="2" presStyleCnt="3">
        <dgm:presLayoutVars>
          <dgm:chMax val="1"/>
          <dgm:chPref val="1"/>
        </dgm:presLayoutVars>
      </dgm:prSet>
      <dgm:spPr/>
    </dgm:pt>
  </dgm:ptLst>
  <dgm:cxnLst>
    <dgm:cxn modelId="{A4B19B35-3852-493B-8467-BD15F53DC936}" type="presOf" srcId="{844933D0-7818-40CC-95C8-F4682FBDBFC1}" destId="{CFF3B58C-7EA4-476C-A58B-8001418A117C}" srcOrd="0" destOrd="0" presId="urn:microsoft.com/office/officeart/2018/5/layout/IconCircleLabelList"/>
    <dgm:cxn modelId="{2882A74D-930D-4667-8F7F-C5B02822ED6A}" type="presOf" srcId="{327C80FE-D366-48F1-85EB-C7A5136DBCCC}" destId="{25F30F7F-FCE4-42E9-8ED1-6102C899DF91}" srcOrd="0" destOrd="0" presId="urn:microsoft.com/office/officeart/2018/5/layout/IconCircleLabelList"/>
    <dgm:cxn modelId="{31C0AA7E-19D2-4BFE-B621-4D81CD6A7930}" srcId="{8AFADEAE-7BB7-45F6-B812-72B43EF7C232}" destId="{844933D0-7818-40CC-95C8-F4682FBDBFC1}" srcOrd="2" destOrd="0" parTransId="{1EC310BA-F52D-439B-9C2F-38C8F5EDA306}" sibTransId="{7DD3C7FD-198E-4280-A520-50525EEBB8B3}"/>
    <dgm:cxn modelId="{0D6515A0-BEB2-4A80-90BE-EAA81A7CFF73}" srcId="{8AFADEAE-7BB7-45F6-B812-72B43EF7C232}" destId="{327C80FE-D366-48F1-85EB-C7A5136DBCCC}" srcOrd="0" destOrd="0" parTransId="{F9E4F990-343C-48B0-A16B-0021DDA9D469}" sibTransId="{07AE9D26-A46C-4132-A844-BE37F29D5D7D}"/>
    <dgm:cxn modelId="{5EF74BC3-EAA9-49A5-AF50-1BF76E3A46C2}" type="presOf" srcId="{8AFADEAE-7BB7-45F6-B812-72B43EF7C232}" destId="{892DBAB4-B1BE-4B0D-86F7-B2994CBACA46}" srcOrd="0" destOrd="0" presId="urn:microsoft.com/office/officeart/2018/5/layout/IconCircleLabelList"/>
    <dgm:cxn modelId="{359C5DE9-F8F7-45D5-ACEF-7CD4C6242F22}" srcId="{8AFADEAE-7BB7-45F6-B812-72B43EF7C232}" destId="{E5CF078A-4B96-442A-9855-9FFB66463AEB}" srcOrd="1" destOrd="0" parTransId="{7DEADD9A-0AA4-4E97-9AB7-ED497CB76178}" sibTransId="{6E231108-6633-4146-B41B-224A7BA77216}"/>
    <dgm:cxn modelId="{C30C88EA-26C2-4E3B-B487-7D6B1B835AFC}" type="presOf" srcId="{E5CF078A-4B96-442A-9855-9FFB66463AEB}" destId="{4513BFA9-D287-4102-96B6-30C93BB749EF}" srcOrd="0" destOrd="0" presId="urn:microsoft.com/office/officeart/2018/5/layout/IconCircleLabelList"/>
    <dgm:cxn modelId="{0FA29647-499A-4ED2-A2A6-EA76818B737B}" type="presParOf" srcId="{892DBAB4-B1BE-4B0D-86F7-B2994CBACA46}" destId="{CD1EDB2E-8A41-4316-8F58-1B72DAE4D94F}" srcOrd="0" destOrd="0" presId="urn:microsoft.com/office/officeart/2018/5/layout/IconCircleLabelList"/>
    <dgm:cxn modelId="{B93E8921-9030-4129-A055-A17CFC0A0615}" type="presParOf" srcId="{CD1EDB2E-8A41-4316-8F58-1B72DAE4D94F}" destId="{A7158A75-CDD1-4E0D-B2B1-96F556DDA051}" srcOrd="0" destOrd="0" presId="urn:microsoft.com/office/officeart/2018/5/layout/IconCircleLabelList"/>
    <dgm:cxn modelId="{4E069B14-D982-41B9-A796-BF1BCA9E72AD}" type="presParOf" srcId="{CD1EDB2E-8A41-4316-8F58-1B72DAE4D94F}" destId="{CE8F7106-E021-413A-A221-73FB93AC6B90}" srcOrd="1" destOrd="0" presId="urn:microsoft.com/office/officeart/2018/5/layout/IconCircleLabelList"/>
    <dgm:cxn modelId="{22966159-34C5-494F-A97D-2AA2B78D061A}" type="presParOf" srcId="{CD1EDB2E-8A41-4316-8F58-1B72DAE4D94F}" destId="{49B1C2D2-9A90-404A-9BD8-E8F9DD922108}" srcOrd="2" destOrd="0" presId="urn:microsoft.com/office/officeart/2018/5/layout/IconCircleLabelList"/>
    <dgm:cxn modelId="{E2F8B44C-D0A3-4BDD-9B31-E4FC64A516CC}" type="presParOf" srcId="{CD1EDB2E-8A41-4316-8F58-1B72DAE4D94F}" destId="{25F30F7F-FCE4-42E9-8ED1-6102C899DF91}" srcOrd="3" destOrd="0" presId="urn:microsoft.com/office/officeart/2018/5/layout/IconCircleLabelList"/>
    <dgm:cxn modelId="{C2074856-E6A7-4AFC-956D-103F496C1A1F}" type="presParOf" srcId="{892DBAB4-B1BE-4B0D-86F7-B2994CBACA46}" destId="{FF5984DF-C284-49E5-9FE5-D43B4B540433}" srcOrd="1" destOrd="0" presId="urn:microsoft.com/office/officeart/2018/5/layout/IconCircleLabelList"/>
    <dgm:cxn modelId="{F92174C8-C1A2-4C10-975C-5A1ABF62B67F}" type="presParOf" srcId="{892DBAB4-B1BE-4B0D-86F7-B2994CBACA46}" destId="{E869EF3E-75A8-493C-B64D-9368729CC976}" srcOrd="2" destOrd="0" presId="urn:microsoft.com/office/officeart/2018/5/layout/IconCircleLabelList"/>
    <dgm:cxn modelId="{36777D4F-F070-44A8-A878-9B6514246FEB}" type="presParOf" srcId="{E869EF3E-75A8-493C-B64D-9368729CC976}" destId="{6020738C-1FBC-4B9F-AC0D-4A684913747C}" srcOrd="0" destOrd="0" presId="urn:microsoft.com/office/officeart/2018/5/layout/IconCircleLabelList"/>
    <dgm:cxn modelId="{CA68DE2E-F9B9-4980-A69A-B3E835AC1F5D}" type="presParOf" srcId="{E869EF3E-75A8-493C-B64D-9368729CC976}" destId="{BC1EF037-F6FD-4CCB-9850-0388DEDDB00A}" srcOrd="1" destOrd="0" presId="urn:microsoft.com/office/officeart/2018/5/layout/IconCircleLabelList"/>
    <dgm:cxn modelId="{3BAFF4BB-F9CD-4B1D-B570-E0139AA4B87B}" type="presParOf" srcId="{E869EF3E-75A8-493C-B64D-9368729CC976}" destId="{8729267F-25DA-48CD-A86B-3A0FD2CD677A}" srcOrd="2" destOrd="0" presId="urn:microsoft.com/office/officeart/2018/5/layout/IconCircleLabelList"/>
    <dgm:cxn modelId="{D5247654-532B-4EE3-83BB-B4EB5FEB23BA}" type="presParOf" srcId="{E869EF3E-75A8-493C-B64D-9368729CC976}" destId="{4513BFA9-D287-4102-96B6-30C93BB749EF}" srcOrd="3" destOrd="0" presId="urn:microsoft.com/office/officeart/2018/5/layout/IconCircleLabelList"/>
    <dgm:cxn modelId="{216D51F3-1128-467A-9F16-41BF5CC794DE}" type="presParOf" srcId="{892DBAB4-B1BE-4B0D-86F7-B2994CBACA46}" destId="{4946A2D5-A581-4F50-9728-C26FDB5F5DD4}" srcOrd="3" destOrd="0" presId="urn:microsoft.com/office/officeart/2018/5/layout/IconCircleLabelList"/>
    <dgm:cxn modelId="{D16BB1E7-D4D6-45CD-9946-CF6C25151B3D}" type="presParOf" srcId="{892DBAB4-B1BE-4B0D-86F7-B2994CBACA46}" destId="{DEDDB38F-0C73-43F8-9A0A-512C68C5EC37}" srcOrd="4" destOrd="0" presId="urn:microsoft.com/office/officeart/2018/5/layout/IconCircleLabelList"/>
    <dgm:cxn modelId="{73E3D080-CB23-457B-A653-E409E7E9105A}" type="presParOf" srcId="{DEDDB38F-0C73-43F8-9A0A-512C68C5EC37}" destId="{67B5E3F2-B569-4205-9DBF-25F2357A5FB0}" srcOrd="0" destOrd="0" presId="urn:microsoft.com/office/officeart/2018/5/layout/IconCircleLabelList"/>
    <dgm:cxn modelId="{AD9FB11C-98AC-4030-AE30-4B5306A1846C}" type="presParOf" srcId="{DEDDB38F-0C73-43F8-9A0A-512C68C5EC37}" destId="{63C0B04A-90C5-46E9-9967-0319B963B4B2}" srcOrd="1" destOrd="0" presId="urn:microsoft.com/office/officeart/2018/5/layout/IconCircleLabelList"/>
    <dgm:cxn modelId="{A4645249-CE5B-40B1-B488-3FB49A9DC25A}" type="presParOf" srcId="{DEDDB38F-0C73-43F8-9A0A-512C68C5EC37}" destId="{53141214-ED74-4197-869D-52ABCCE447DA}" srcOrd="2" destOrd="0" presId="urn:microsoft.com/office/officeart/2018/5/layout/IconCircleLabelList"/>
    <dgm:cxn modelId="{9867E23C-D3EC-41BA-9A0C-F714FD5042D1}" type="presParOf" srcId="{DEDDB38F-0C73-43F8-9A0A-512C68C5EC37}" destId="{CFF3B58C-7EA4-476C-A58B-8001418A117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58A75-CDD1-4E0D-B2B1-96F556DDA051}">
      <dsp:nvSpPr>
        <dsp:cNvPr id="0" name=""/>
        <dsp:cNvSpPr/>
      </dsp:nvSpPr>
      <dsp:spPr>
        <a:xfrm>
          <a:off x="1374143" y="5751"/>
          <a:ext cx="1612687" cy="1612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8F7106-E021-413A-A221-73FB93AC6B90}">
      <dsp:nvSpPr>
        <dsp:cNvPr id="0" name=""/>
        <dsp:cNvSpPr/>
      </dsp:nvSpPr>
      <dsp:spPr>
        <a:xfrm>
          <a:off x="1717831" y="349439"/>
          <a:ext cx="925312" cy="92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F30F7F-FCE4-42E9-8ED1-6102C899DF91}">
      <dsp:nvSpPr>
        <dsp:cNvPr id="0" name=""/>
        <dsp:cNvSpPr/>
      </dsp:nvSpPr>
      <dsp:spPr>
        <a:xfrm>
          <a:off x="858612" y="2120752"/>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what is the secret behind excellent academic records?</a:t>
          </a:r>
        </a:p>
      </dsp:txBody>
      <dsp:txXfrm>
        <a:off x="858612" y="2120752"/>
        <a:ext cx="2643750" cy="720000"/>
      </dsp:txXfrm>
    </dsp:sp>
    <dsp:sp modelId="{6020738C-1FBC-4B9F-AC0D-4A684913747C}">
      <dsp:nvSpPr>
        <dsp:cNvPr id="0" name=""/>
        <dsp:cNvSpPr/>
      </dsp:nvSpPr>
      <dsp:spPr>
        <a:xfrm>
          <a:off x="4480549" y="5751"/>
          <a:ext cx="1612687" cy="1612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1EF037-F6FD-4CCB-9850-0388DEDDB00A}">
      <dsp:nvSpPr>
        <dsp:cNvPr id="0" name=""/>
        <dsp:cNvSpPr/>
      </dsp:nvSpPr>
      <dsp:spPr>
        <a:xfrm>
          <a:off x="4824237" y="349439"/>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13BFA9-D287-4102-96B6-30C93BB749EF}">
      <dsp:nvSpPr>
        <dsp:cNvPr id="0" name=""/>
        <dsp:cNvSpPr/>
      </dsp:nvSpPr>
      <dsp:spPr>
        <a:xfrm>
          <a:off x="3965018" y="2120752"/>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How alcohol consumption effects student’s grades?</a:t>
          </a:r>
        </a:p>
      </dsp:txBody>
      <dsp:txXfrm>
        <a:off x="3965018" y="2120752"/>
        <a:ext cx="2643750" cy="720000"/>
      </dsp:txXfrm>
    </dsp:sp>
    <dsp:sp modelId="{67B5E3F2-B569-4205-9DBF-25F2357A5FB0}">
      <dsp:nvSpPr>
        <dsp:cNvPr id="0" name=""/>
        <dsp:cNvSpPr/>
      </dsp:nvSpPr>
      <dsp:spPr>
        <a:xfrm>
          <a:off x="7586956" y="5751"/>
          <a:ext cx="1612687" cy="16126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C0B04A-90C5-46E9-9967-0319B963B4B2}">
      <dsp:nvSpPr>
        <dsp:cNvPr id="0" name=""/>
        <dsp:cNvSpPr/>
      </dsp:nvSpPr>
      <dsp:spPr>
        <a:xfrm>
          <a:off x="7930643" y="349439"/>
          <a:ext cx="925312" cy="925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F3B58C-7EA4-476C-A58B-8001418A117C}">
      <dsp:nvSpPr>
        <dsp:cNvPr id="0" name=""/>
        <dsp:cNvSpPr/>
      </dsp:nvSpPr>
      <dsp:spPr>
        <a:xfrm>
          <a:off x="7071424" y="2120752"/>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Also how love life effects the grades?</a:t>
          </a:r>
        </a:p>
      </dsp:txBody>
      <dsp:txXfrm>
        <a:off x="7071424" y="2120752"/>
        <a:ext cx="264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2051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408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7336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415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1908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049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9405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3317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890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49546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194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366563"/>
      </p:ext>
    </p:extLst>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31" r:id="rId6"/>
    <p:sldLayoutId id="2147484126" r:id="rId7"/>
    <p:sldLayoutId id="2147484127" r:id="rId8"/>
    <p:sldLayoutId id="2147484128" r:id="rId9"/>
    <p:sldLayoutId id="2147484130" r:id="rId10"/>
    <p:sldLayoutId id="2147484129"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Numerical_Python" TargetMode="External"/><Relationship Id="rId3" Type="http://schemas.openxmlformats.org/officeDocument/2006/relationships/image" Target="../media/image9.svg"/><Relationship Id="rId7" Type="http://schemas.openxmlformats.org/officeDocument/2006/relationships/image" Target="../media/image11.png"/><Relationship Id="rId12" Type="http://schemas.openxmlformats.org/officeDocument/2006/relationships/image" Target="../media/image14.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en.wikipedia.org/wiki/Plotly" TargetMode="External"/><Relationship Id="rId11" Type="http://schemas.openxmlformats.org/officeDocument/2006/relationships/image" Target="../media/image13.jpeg"/><Relationship Id="rId5" Type="http://schemas.openxmlformats.org/officeDocument/2006/relationships/image" Target="../media/image10.png"/><Relationship Id="rId10" Type="http://schemas.openxmlformats.org/officeDocument/2006/relationships/hyperlink" Target="https://geo-python.github.io/2017/lessons/L5/pandas-overview.html" TargetMode="External"/><Relationship Id="rId4" Type="http://schemas.openxmlformats.org/officeDocument/2006/relationships/hyperlink" Target="https://leblancfg.com/getting-started-with-python-and-jupyter-notebooks-2.html" TargetMode="Externa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3" name="Rectangle 134">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9CF61CC-A29B-4693-BCAD-733C2B439C65}"/>
              </a:ext>
            </a:extLst>
          </p:cNvPr>
          <p:cNvPicPr>
            <a:picLocks noChangeAspect="1"/>
          </p:cNvPicPr>
          <p:nvPr/>
        </p:nvPicPr>
        <p:blipFill rotWithShape="1">
          <a:blip r:embed="rId2"/>
          <a:srcRect t="5000" b="5000"/>
          <a:stretch/>
        </p:blipFill>
        <p:spPr>
          <a:xfrm>
            <a:off x="3273" y="19600"/>
            <a:ext cx="12191980" cy="6858000"/>
          </a:xfrm>
          <a:prstGeom prst="rect">
            <a:avLst/>
          </a:prstGeom>
        </p:spPr>
      </p:pic>
      <p:sp>
        <p:nvSpPr>
          <p:cNvPr id="344" name="Rectangle 136">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FCB664-6F03-2441-B6BA-2F1C1B2E62DC}"/>
              </a:ext>
            </a:extLst>
          </p:cNvPr>
          <p:cNvSpPr/>
          <p:nvPr/>
        </p:nvSpPr>
        <p:spPr>
          <a:xfrm>
            <a:off x="7587436" y="920732"/>
            <a:ext cx="4786236" cy="1428749"/>
          </a:xfrm>
          <a:prstGeom prst="rect">
            <a:avLst/>
          </a:prstGeom>
        </p:spPr>
        <p:txBody>
          <a:bodyPr vert="horz" lIns="91440" tIns="45720" rIns="91440" bIns="45720" rtlCol="0" anchor="b" anchorCtr="0">
            <a:normAutofit/>
          </a:bodyPr>
          <a:lstStyle/>
          <a:p>
            <a:pPr defTabSz="914400">
              <a:lnSpc>
                <a:spcPct val="90000"/>
              </a:lnSpc>
              <a:spcBef>
                <a:spcPct val="0"/>
              </a:spcBef>
              <a:spcAft>
                <a:spcPts val="600"/>
              </a:spcAft>
            </a:pPr>
            <a:r>
              <a:rPr lang="en-US" sz="4400" b="1" cap="all" spc="-50" dirty="0">
                <a:ln w="0"/>
                <a:effectLst>
                  <a:innerShdw blurRad="63500" dist="50800" dir="13500000">
                    <a:srgbClr val="000000">
                      <a:alpha val="50000"/>
                    </a:srgbClr>
                  </a:innerShdw>
                </a:effectLst>
                <a:latin typeface="+mj-lt"/>
                <a:ea typeface="+mj-ea"/>
                <a:cs typeface="+mj-cs"/>
              </a:rPr>
              <a:t>Advanced Python </a:t>
            </a:r>
            <a:r>
              <a:rPr lang="en-US" sz="2000" b="1" cap="all" spc="-50" dirty="0">
                <a:ln w="0"/>
                <a:effectLst>
                  <a:innerShdw blurRad="63500" dist="50800" dir="13500000">
                    <a:srgbClr val="000000">
                      <a:alpha val="50000"/>
                    </a:srgbClr>
                  </a:innerShdw>
                </a:effectLst>
                <a:latin typeface="+mj-lt"/>
                <a:ea typeface="+mj-ea"/>
                <a:cs typeface="+mj-cs"/>
              </a:rPr>
              <a:t>for Data sciences</a:t>
            </a:r>
          </a:p>
        </p:txBody>
      </p:sp>
      <p:cxnSp>
        <p:nvCxnSpPr>
          <p:cNvPr id="345" name="Straight Connector 138">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6" name="Rectangle 140">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2EC3D5B1-4720-454E-A17B-3958ED84C5E0}"/>
              </a:ext>
            </a:extLst>
          </p:cNvPr>
          <p:cNvSpPr/>
          <p:nvPr/>
        </p:nvSpPr>
        <p:spPr>
          <a:xfrm>
            <a:off x="7587436" y="2522985"/>
            <a:ext cx="2039148"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latin typeface="Apple Braille" pitchFamily="2" charset="0"/>
              </a:rPr>
              <a:t>Prof. Mehdi </a:t>
            </a:r>
            <a:r>
              <a:rPr lang="en-US" dirty="0" err="1">
                <a:ln w="0"/>
                <a:effectLst>
                  <a:outerShdw blurRad="38100" dist="19050" dir="2700000" algn="tl" rotWithShape="0">
                    <a:schemeClr val="dk1">
                      <a:alpha val="40000"/>
                    </a:schemeClr>
                  </a:outerShdw>
                </a:effectLst>
                <a:latin typeface="Apple Braille" pitchFamily="2" charset="0"/>
              </a:rPr>
              <a:t>Mekni</a:t>
            </a:r>
            <a:endParaRPr lang="en-US" b="0" cap="none" spc="0" dirty="0">
              <a:ln w="0"/>
              <a:solidFill>
                <a:schemeClr val="tx1"/>
              </a:solidFill>
              <a:effectLst>
                <a:outerShdw blurRad="38100" dist="19050" dir="2700000" algn="tl" rotWithShape="0">
                  <a:schemeClr val="dk1">
                    <a:alpha val="40000"/>
                  </a:schemeClr>
                </a:outerShdw>
              </a:effectLst>
              <a:latin typeface="Apple Braille" pitchFamily="2" charset="0"/>
            </a:endParaRPr>
          </a:p>
        </p:txBody>
      </p:sp>
      <p:sp>
        <p:nvSpPr>
          <p:cNvPr id="8" name="Rectangle 7">
            <a:extLst>
              <a:ext uri="{FF2B5EF4-FFF2-40B4-BE49-F238E27FC236}">
                <a16:creationId xmlns:a16="http://schemas.microsoft.com/office/drawing/2014/main" id="{7B22D00B-FA51-DF48-B171-D24EA5BF7E3D}"/>
              </a:ext>
            </a:extLst>
          </p:cNvPr>
          <p:cNvSpPr/>
          <p:nvPr/>
        </p:nvSpPr>
        <p:spPr>
          <a:xfrm>
            <a:off x="8486010" y="4801283"/>
            <a:ext cx="2319866" cy="1200329"/>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latin typeface="American Typewriter" panose="02090604020004020304" pitchFamily="18" charset="77"/>
              </a:rPr>
              <a:t>Group 1</a:t>
            </a:r>
          </a:p>
          <a:p>
            <a:pPr algn="ctr"/>
            <a:r>
              <a:rPr lang="en-US" b="0" cap="none" spc="0" dirty="0" err="1">
                <a:ln w="0"/>
                <a:solidFill>
                  <a:schemeClr val="tx1"/>
                </a:solidFill>
                <a:effectLst>
                  <a:outerShdw blurRad="38100" dist="19050" dir="2700000" algn="tl" rotWithShape="0">
                    <a:schemeClr val="dk1">
                      <a:alpha val="40000"/>
                    </a:schemeClr>
                  </a:outerShdw>
                </a:effectLst>
                <a:latin typeface="American Typewriter" panose="02090604020004020304" pitchFamily="18" charset="77"/>
              </a:rPr>
              <a:t>Joshitha</a:t>
            </a:r>
            <a:r>
              <a:rPr lang="en-US" b="0" cap="none" spc="0" dirty="0">
                <a:ln w="0"/>
                <a:solidFill>
                  <a:schemeClr val="tx1"/>
                </a:solidFill>
                <a:effectLst>
                  <a:outerShdw blurRad="38100" dist="19050" dir="2700000" algn="tl" rotWithShape="0">
                    <a:schemeClr val="dk1">
                      <a:alpha val="40000"/>
                    </a:schemeClr>
                  </a:outerShdw>
                </a:effectLst>
                <a:latin typeface="American Typewriter" panose="02090604020004020304" pitchFamily="18" charset="77"/>
              </a:rPr>
              <a:t> </a:t>
            </a:r>
            <a:r>
              <a:rPr lang="en-US" b="0" cap="none" spc="0" dirty="0" err="1">
                <a:ln w="0"/>
                <a:solidFill>
                  <a:schemeClr val="tx1"/>
                </a:solidFill>
                <a:effectLst>
                  <a:outerShdw blurRad="38100" dist="19050" dir="2700000" algn="tl" rotWithShape="0">
                    <a:schemeClr val="dk1">
                      <a:alpha val="40000"/>
                    </a:schemeClr>
                  </a:outerShdw>
                </a:effectLst>
                <a:latin typeface="American Typewriter" panose="02090604020004020304" pitchFamily="18" charset="77"/>
              </a:rPr>
              <a:t>Gunreddy</a:t>
            </a:r>
            <a:endParaRPr lang="en-US" b="0" cap="none" spc="0" dirty="0">
              <a:ln w="0"/>
              <a:solidFill>
                <a:schemeClr val="tx1"/>
              </a:solidFill>
              <a:effectLst>
                <a:outerShdw blurRad="38100" dist="19050" dir="2700000" algn="tl" rotWithShape="0">
                  <a:schemeClr val="dk1">
                    <a:alpha val="40000"/>
                  </a:schemeClr>
                </a:outerShdw>
              </a:effectLst>
              <a:latin typeface="American Typewriter" panose="02090604020004020304" pitchFamily="18" charset="77"/>
            </a:endParaRPr>
          </a:p>
          <a:p>
            <a:pPr algn="ctr"/>
            <a:r>
              <a:rPr lang="en-US" dirty="0" err="1">
                <a:ln w="0"/>
                <a:effectLst>
                  <a:outerShdw blurRad="38100" dist="19050" dir="2700000" algn="tl" rotWithShape="0">
                    <a:schemeClr val="dk1">
                      <a:alpha val="40000"/>
                    </a:schemeClr>
                  </a:outerShdw>
                </a:effectLst>
                <a:latin typeface="American Typewriter" panose="02090604020004020304" pitchFamily="18" charset="77"/>
              </a:rPr>
              <a:t>Seshaiah</a:t>
            </a:r>
            <a:r>
              <a:rPr lang="en-US" dirty="0">
                <a:ln w="0"/>
                <a:effectLst>
                  <a:outerShdw blurRad="38100" dist="19050" dir="2700000" algn="tl" rotWithShape="0">
                    <a:schemeClr val="dk1">
                      <a:alpha val="40000"/>
                    </a:schemeClr>
                  </a:outerShdw>
                </a:effectLst>
                <a:latin typeface="American Typewriter" panose="02090604020004020304" pitchFamily="18" charset="77"/>
              </a:rPr>
              <a:t> Erugu</a:t>
            </a:r>
          </a:p>
          <a:p>
            <a:pPr algn="ctr"/>
            <a:r>
              <a:rPr lang="en-US" b="0" cap="none" spc="0" dirty="0">
                <a:ln w="0"/>
                <a:solidFill>
                  <a:schemeClr val="tx1"/>
                </a:solidFill>
                <a:effectLst>
                  <a:outerShdw blurRad="38100" dist="19050" dir="2700000" algn="tl" rotWithShape="0">
                    <a:schemeClr val="dk1">
                      <a:alpha val="40000"/>
                    </a:schemeClr>
                  </a:outerShdw>
                </a:effectLst>
                <a:latin typeface="American Typewriter" panose="02090604020004020304" pitchFamily="18" charset="77"/>
              </a:rPr>
              <a:t>Sai Rajesh </a:t>
            </a:r>
            <a:r>
              <a:rPr lang="en-US" b="0" cap="none" spc="0" dirty="0" err="1">
                <a:ln w="0"/>
                <a:solidFill>
                  <a:schemeClr val="tx1"/>
                </a:solidFill>
                <a:effectLst>
                  <a:outerShdw blurRad="38100" dist="19050" dir="2700000" algn="tl" rotWithShape="0">
                    <a:schemeClr val="dk1">
                      <a:alpha val="40000"/>
                    </a:schemeClr>
                  </a:outerShdw>
                </a:effectLst>
                <a:latin typeface="American Typewriter" panose="02090604020004020304" pitchFamily="18" charset="77"/>
              </a:rPr>
              <a:t>Korlam</a:t>
            </a:r>
            <a:endParaRPr lang="en-US" b="0" cap="none" spc="0" dirty="0">
              <a:ln w="0"/>
              <a:solidFill>
                <a:schemeClr val="tx1"/>
              </a:solidFill>
              <a:effectLst>
                <a:outerShdw blurRad="38100" dist="19050" dir="2700000" algn="tl" rotWithShape="0">
                  <a:schemeClr val="dk1">
                    <a:alpha val="40000"/>
                  </a:schemeClr>
                </a:outerShdw>
              </a:effectLst>
              <a:latin typeface="American Typewriter" panose="02090604020004020304" pitchFamily="18" charset="77"/>
            </a:endParaRPr>
          </a:p>
        </p:txBody>
      </p:sp>
    </p:spTree>
    <p:extLst>
      <p:ext uri="{BB962C8B-B14F-4D97-AF65-F5344CB8AC3E}">
        <p14:creationId xmlns:p14="http://schemas.microsoft.com/office/powerpoint/2010/main" val="4946364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9138CE-AFDC-EC46-B7CB-93E1D29609F9}"/>
              </a:ext>
            </a:extLst>
          </p:cNvPr>
          <p:cNvSpPr txBox="1"/>
          <p:nvPr/>
        </p:nvSpPr>
        <p:spPr>
          <a:xfrm>
            <a:off x="1143000" y="1257300"/>
            <a:ext cx="4543425" cy="923330"/>
          </a:xfrm>
          <a:prstGeom prst="rect">
            <a:avLst/>
          </a:prstGeom>
          <a:noFill/>
        </p:spPr>
        <p:txBody>
          <a:bodyPr wrap="square" rtlCol="0">
            <a:spAutoFit/>
          </a:bodyPr>
          <a:lstStyle/>
          <a:p>
            <a:r>
              <a:rPr lang="en-US" b="1" dirty="0"/>
              <a:t>Now lets look at the health of the students.</a:t>
            </a:r>
          </a:p>
          <a:p>
            <a:r>
              <a:rPr lang="en-US" dirty="0"/>
              <a:t>(1 - very bad, 4 - very good)</a:t>
            </a:r>
          </a:p>
          <a:p>
            <a:endParaRPr lang="en-US" dirty="0"/>
          </a:p>
        </p:txBody>
      </p:sp>
      <p:pic>
        <p:nvPicPr>
          <p:cNvPr id="5" name="Picture 4">
            <a:extLst>
              <a:ext uri="{FF2B5EF4-FFF2-40B4-BE49-F238E27FC236}">
                <a16:creationId xmlns:a16="http://schemas.microsoft.com/office/drawing/2014/main" id="{CBB9FDF1-ABF1-1146-8F88-1FEE9BCC8E9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2997" y="2448878"/>
            <a:ext cx="5357813" cy="2566035"/>
          </a:xfrm>
          <a:prstGeom prst="rect">
            <a:avLst/>
          </a:prstGeom>
          <a:noFill/>
          <a:ln>
            <a:noFill/>
          </a:ln>
        </p:spPr>
      </p:pic>
      <p:sp>
        <p:nvSpPr>
          <p:cNvPr id="7" name="TextBox 6">
            <a:extLst>
              <a:ext uri="{FF2B5EF4-FFF2-40B4-BE49-F238E27FC236}">
                <a16:creationId xmlns:a16="http://schemas.microsoft.com/office/drawing/2014/main" id="{9EC1B3FD-887B-7E46-BBDB-0C4AC0E09F28}"/>
              </a:ext>
            </a:extLst>
          </p:cNvPr>
          <p:cNvSpPr txBox="1"/>
          <p:nvPr/>
        </p:nvSpPr>
        <p:spPr>
          <a:xfrm>
            <a:off x="6500812" y="1257300"/>
            <a:ext cx="4743451" cy="646331"/>
          </a:xfrm>
          <a:prstGeom prst="rect">
            <a:avLst/>
          </a:prstGeom>
          <a:noFill/>
        </p:spPr>
        <p:txBody>
          <a:bodyPr wrap="square" rtlCol="0">
            <a:spAutoFit/>
          </a:bodyPr>
          <a:lstStyle/>
          <a:p>
            <a:r>
              <a:rPr lang="en-US" b="1" dirty="0"/>
              <a:t>Let's see if the health of the student affects final grades and the number of passes. </a:t>
            </a:r>
          </a:p>
        </p:txBody>
      </p:sp>
      <p:sp>
        <p:nvSpPr>
          <p:cNvPr id="8" name="TextBox 7">
            <a:extLst>
              <a:ext uri="{FF2B5EF4-FFF2-40B4-BE49-F238E27FC236}">
                <a16:creationId xmlns:a16="http://schemas.microsoft.com/office/drawing/2014/main" id="{BA5D2CFC-58BC-4245-88E0-04234B56C547}"/>
              </a:ext>
            </a:extLst>
          </p:cNvPr>
          <p:cNvSpPr txBox="1"/>
          <p:nvPr/>
        </p:nvSpPr>
        <p:spPr>
          <a:xfrm>
            <a:off x="1142997" y="5560160"/>
            <a:ext cx="4970079" cy="369332"/>
          </a:xfrm>
          <a:prstGeom prst="rect">
            <a:avLst/>
          </a:prstGeom>
          <a:noFill/>
        </p:spPr>
        <p:txBody>
          <a:bodyPr wrap="none" rtlCol="0">
            <a:spAutoFit/>
          </a:bodyPr>
          <a:lstStyle/>
          <a:p>
            <a:r>
              <a:rPr lang="en-US" b="1" dirty="0"/>
              <a:t>RESULT: </a:t>
            </a:r>
            <a:r>
              <a:rPr lang="en-US" dirty="0"/>
              <a:t>Most of the students have good health. (3)</a:t>
            </a:r>
          </a:p>
        </p:txBody>
      </p:sp>
      <p:pic>
        <p:nvPicPr>
          <p:cNvPr id="9" name="Picture 8">
            <a:extLst>
              <a:ext uri="{FF2B5EF4-FFF2-40B4-BE49-F238E27FC236}">
                <a16:creationId xmlns:a16="http://schemas.microsoft.com/office/drawing/2014/main" id="{88B4F08B-C0E7-2343-9F62-AA876BFA3E7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0812" y="2601515"/>
            <a:ext cx="5299710" cy="2699147"/>
          </a:xfrm>
          <a:prstGeom prst="rect">
            <a:avLst/>
          </a:prstGeom>
          <a:noFill/>
          <a:ln>
            <a:noFill/>
          </a:ln>
        </p:spPr>
      </p:pic>
      <p:sp>
        <p:nvSpPr>
          <p:cNvPr id="10" name="TextBox 9">
            <a:extLst>
              <a:ext uri="{FF2B5EF4-FFF2-40B4-BE49-F238E27FC236}">
                <a16:creationId xmlns:a16="http://schemas.microsoft.com/office/drawing/2014/main" id="{82841107-E8D8-884E-80B5-3393BD7533D2}"/>
              </a:ext>
            </a:extLst>
          </p:cNvPr>
          <p:cNvSpPr txBox="1"/>
          <p:nvPr/>
        </p:nvSpPr>
        <p:spPr>
          <a:xfrm>
            <a:off x="6729413" y="5560160"/>
            <a:ext cx="5257800" cy="646331"/>
          </a:xfrm>
          <a:prstGeom prst="rect">
            <a:avLst/>
          </a:prstGeom>
          <a:noFill/>
        </p:spPr>
        <p:txBody>
          <a:bodyPr wrap="square" rtlCol="0">
            <a:spAutoFit/>
          </a:bodyPr>
          <a:lstStyle/>
          <a:p>
            <a:r>
              <a:rPr lang="en-US" b="1" dirty="0"/>
              <a:t>RESULT: </a:t>
            </a:r>
            <a:r>
              <a:rPr lang="en-US" dirty="0"/>
              <a:t>In our enrollment, 66 students have very poor health. But their final estimates are quite high. </a:t>
            </a:r>
          </a:p>
        </p:txBody>
      </p:sp>
    </p:spTree>
    <p:extLst>
      <p:ext uri="{BB962C8B-B14F-4D97-AF65-F5344CB8AC3E}">
        <p14:creationId xmlns:p14="http://schemas.microsoft.com/office/powerpoint/2010/main" val="252926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B96B56-AC70-AF4D-A854-7B72A8ED98B2}"/>
              </a:ext>
            </a:extLst>
          </p:cNvPr>
          <p:cNvSpPr txBox="1"/>
          <p:nvPr/>
        </p:nvSpPr>
        <p:spPr>
          <a:xfrm>
            <a:off x="1109663" y="1200150"/>
            <a:ext cx="4986337" cy="646331"/>
          </a:xfrm>
          <a:prstGeom prst="rect">
            <a:avLst/>
          </a:prstGeom>
          <a:noFill/>
        </p:spPr>
        <p:txBody>
          <a:bodyPr wrap="square" rtlCol="0">
            <a:spAutoFit/>
          </a:bodyPr>
          <a:lstStyle/>
          <a:p>
            <a:r>
              <a:rPr lang="en-US" b="1" dirty="0"/>
              <a:t>Our main interest is student alcohol consumption. Let's start with alcohol consumption on weekdays. </a:t>
            </a:r>
          </a:p>
        </p:txBody>
      </p:sp>
      <p:pic>
        <p:nvPicPr>
          <p:cNvPr id="5" name="Picture 4">
            <a:extLst>
              <a:ext uri="{FF2B5EF4-FFF2-40B4-BE49-F238E27FC236}">
                <a16:creationId xmlns:a16="http://schemas.microsoft.com/office/drawing/2014/main" id="{BAA8EC5B-520B-8B40-B90B-1B1550E5E7C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2056" y="2305467"/>
            <a:ext cx="5278757" cy="2706053"/>
          </a:xfrm>
          <a:prstGeom prst="rect">
            <a:avLst/>
          </a:prstGeom>
          <a:noFill/>
          <a:ln>
            <a:noFill/>
          </a:ln>
        </p:spPr>
      </p:pic>
      <p:sp>
        <p:nvSpPr>
          <p:cNvPr id="6" name="TextBox 5">
            <a:extLst>
              <a:ext uri="{FF2B5EF4-FFF2-40B4-BE49-F238E27FC236}">
                <a16:creationId xmlns:a16="http://schemas.microsoft.com/office/drawing/2014/main" id="{883EA38E-1317-AD41-AB63-53DD145D1389}"/>
              </a:ext>
            </a:extLst>
          </p:cNvPr>
          <p:cNvSpPr txBox="1"/>
          <p:nvPr/>
        </p:nvSpPr>
        <p:spPr>
          <a:xfrm>
            <a:off x="1400175" y="5357813"/>
            <a:ext cx="4872038" cy="646331"/>
          </a:xfrm>
          <a:prstGeom prst="rect">
            <a:avLst/>
          </a:prstGeom>
          <a:noFill/>
        </p:spPr>
        <p:txBody>
          <a:bodyPr wrap="square" rtlCol="0">
            <a:spAutoFit/>
          </a:bodyPr>
          <a:lstStyle/>
          <a:p>
            <a:r>
              <a:rPr lang="en-US" b="1" dirty="0"/>
              <a:t>RESULT: </a:t>
            </a:r>
            <a:r>
              <a:rPr lang="en-US" dirty="0"/>
              <a:t>Most students prefer to spend a week sober or almost without alcohol. </a:t>
            </a:r>
          </a:p>
        </p:txBody>
      </p:sp>
      <p:sp>
        <p:nvSpPr>
          <p:cNvPr id="7" name="TextBox 6">
            <a:extLst>
              <a:ext uri="{FF2B5EF4-FFF2-40B4-BE49-F238E27FC236}">
                <a16:creationId xmlns:a16="http://schemas.microsoft.com/office/drawing/2014/main" id="{09CBCE8B-485C-B947-A062-CB9AD63652EC}"/>
              </a:ext>
            </a:extLst>
          </p:cNvPr>
          <p:cNvSpPr txBox="1"/>
          <p:nvPr/>
        </p:nvSpPr>
        <p:spPr>
          <a:xfrm>
            <a:off x="6657975" y="1200150"/>
            <a:ext cx="4529138" cy="646331"/>
          </a:xfrm>
          <a:prstGeom prst="rect">
            <a:avLst/>
          </a:prstGeom>
          <a:noFill/>
        </p:spPr>
        <p:txBody>
          <a:bodyPr wrap="square" rtlCol="0">
            <a:spAutoFit/>
          </a:bodyPr>
          <a:lstStyle/>
          <a:p>
            <a:r>
              <a:rPr lang="en-US" b="1" dirty="0"/>
              <a:t>Let's see if consuming alcohol in weekdays affects student grades and absences.</a:t>
            </a:r>
          </a:p>
        </p:txBody>
      </p:sp>
      <p:pic>
        <p:nvPicPr>
          <p:cNvPr id="8" name="Picture 7">
            <a:extLst>
              <a:ext uri="{FF2B5EF4-FFF2-40B4-BE49-F238E27FC236}">
                <a16:creationId xmlns:a16="http://schemas.microsoft.com/office/drawing/2014/main" id="{4C498C83-E96F-7D4A-8EDB-36C980C9D35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7975" y="2414052"/>
            <a:ext cx="5278756" cy="2796540"/>
          </a:xfrm>
          <a:prstGeom prst="rect">
            <a:avLst/>
          </a:prstGeom>
          <a:noFill/>
          <a:ln>
            <a:noFill/>
          </a:ln>
        </p:spPr>
      </p:pic>
      <p:sp>
        <p:nvSpPr>
          <p:cNvPr id="9" name="TextBox 8">
            <a:extLst>
              <a:ext uri="{FF2B5EF4-FFF2-40B4-BE49-F238E27FC236}">
                <a16:creationId xmlns:a16="http://schemas.microsoft.com/office/drawing/2014/main" id="{600BCE61-CFEB-9049-BE9E-CEB2C5BA4210}"/>
              </a:ext>
            </a:extLst>
          </p:cNvPr>
          <p:cNvSpPr txBox="1"/>
          <p:nvPr/>
        </p:nvSpPr>
        <p:spPr>
          <a:xfrm>
            <a:off x="6854190" y="5334684"/>
            <a:ext cx="4886325" cy="646331"/>
          </a:xfrm>
          <a:prstGeom prst="rect">
            <a:avLst/>
          </a:prstGeom>
          <a:noFill/>
        </p:spPr>
        <p:txBody>
          <a:bodyPr wrap="square" rtlCol="0">
            <a:spAutoFit/>
          </a:bodyPr>
          <a:lstStyle/>
          <a:p>
            <a:r>
              <a:rPr lang="en-US" b="1" dirty="0"/>
              <a:t>RESULT: </a:t>
            </a:r>
            <a:r>
              <a:rPr lang="en-US" dirty="0"/>
              <a:t>we can see that the final grades of these students are significantly lower. </a:t>
            </a:r>
          </a:p>
        </p:txBody>
      </p:sp>
    </p:spTree>
    <p:extLst>
      <p:ext uri="{BB962C8B-B14F-4D97-AF65-F5344CB8AC3E}">
        <p14:creationId xmlns:p14="http://schemas.microsoft.com/office/powerpoint/2010/main" val="104905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83A297-7D3D-AA45-8537-84BD23BFA8A6}"/>
              </a:ext>
            </a:extLst>
          </p:cNvPr>
          <p:cNvSpPr txBox="1"/>
          <p:nvPr/>
        </p:nvSpPr>
        <p:spPr>
          <a:xfrm>
            <a:off x="1157287" y="1171575"/>
            <a:ext cx="4672013" cy="646331"/>
          </a:xfrm>
          <a:prstGeom prst="rect">
            <a:avLst/>
          </a:prstGeom>
          <a:noFill/>
        </p:spPr>
        <p:txBody>
          <a:bodyPr wrap="square" rtlCol="0">
            <a:spAutoFit/>
          </a:bodyPr>
          <a:lstStyle/>
          <a:p>
            <a:r>
              <a:rPr lang="en-US" b="1" dirty="0"/>
              <a:t>Let's look at the situation with the consumption of alcohol on the weekend. </a:t>
            </a:r>
          </a:p>
        </p:txBody>
      </p:sp>
      <p:pic>
        <p:nvPicPr>
          <p:cNvPr id="5" name="Picture 4">
            <a:extLst>
              <a:ext uri="{FF2B5EF4-FFF2-40B4-BE49-F238E27FC236}">
                <a16:creationId xmlns:a16="http://schemas.microsoft.com/office/drawing/2014/main" id="{59CD31E4-F169-A745-9D65-3E0EC8E404B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7287" y="2392145"/>
            <a:ext cx="5901690" cy="2647950"/>
          </a:xfrm>
          <a:prstGeom prst="rect">
            <a:avLst/>
          </a:prstGeom>
          <a:noFill/>
          <a:ln>
            <a:noFill/>
          </a:ln>
        </p:spPr>
      </p:pic>
      <p:sp>
        <p:nvSpPr>
          <p:cNvPr id="6" name="TextBox 5">
            <a:extLst>
              <a:ext uri="{FF2B5EF4-FFF2-40B4-BE49-F238E27FC236}">
                <a16:creationId xmlns:a16="http://schemas.microsoft.com/office/drawing/2014/main" id="{A40629D9-89A1-D848-8D93-F5E39D1DCA08}"/>
              </a:ext>
            </a:extLst>
          </p:cNvPr>
          <p:cNvSpPr txBox="1"/>
          <p:nvPr/>
        </p:nvSpPr>
        <p:spPr>
          <a:xfrm>
            <a:off x="1371600" y="5443538"/>
            <a:ext cx="4724400" cy="646331"/>
          </a:xfrm>
          <a:prstGeom prst="rect">
            <a:avLst/>
          </a:prstGeom>
          <a:noFill/>
        </p:spPr>
        <p:txBody>
          <a:bodyPr wrap="square" rtlCol="0">
            <a:spAutoFit/>
          </a:bodyPr>
          <a:lstStyle/>
          <a:p>
            <a:r>
              <a:rPr lang="en-US" b="1" dirty="0"/>
              <a:t>RESULT: </a:t>
            </a:r>
            <a:r>
              <a:rPr lang="en-US" dirty="0"/>
              <a:t>More than half of the students consume alcohol on weekends.</a:t>
            </a:r>
          </a:p>
        </p:txBody>
      </p:sp>
      <p:pic>
        <p:nvPicPr>
          <p:cNvPr id="8" name="Picture 7">
            <a:extLst>
              <a:ext uri="{FF2B5EF4-FFF2-40B4-BE49-F238E27FC236}">
                <a16:creationId xmlns:a16="http://schemas.microsoft.com/office/drawing/2014/main" id="{33F4B22C-F2A7-0748-B907-7BADA3B62A0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0376" y="2235370"/>
            <a:ext cx="5013961" cy="3337143"/>
          </a:xfrm>
          <a:prstGeom prst="rect">
            <a:avLst/>
          </a:prstGeom>
          <a:noFill/>
          <a:ln>
            <a:noFill/>
          </a:ln>
        </p:spPr>
      </p:pic>
      <p:sp>
        <p:nvSpPr>
          <p:cNvPr id="9" name="TextBox 8">
            <a:extLst>
              <a:ext uri="{FF2B5EF4-FFF2-40B4-BE49-F238E27FC236}">
                <a16:creationId xmlns:a16="http://schemas.microsoft.com/office/drawing/2014/main" id="{62112D44-E006-BB4D-B838-6615F15A5CD7}"/>
              </a:ext>
            </a:extLst>
          </p:cNvPr>
          <p:cNvSpPr txBox="1"/>
          <p:nvPr/>
        </p:nvSpPr>
        <p:spPr>
          <a:xfrm>
            <a:off x="6944676" y="1171575"/>
            <a:ext cx="4228149" cy="923330"/>
          </a:xfrm>
          <a:prstGeom prst="rect">
            <a:avLst/>
          </a:prstGeom>
          <a:noFill/>
        </p:spPr>
        <p:txBody>
          <a:bodyPr wrap="square" rtlCol="0">
            <a:spAutoFit/>
          </a:bodyPr>
          <a:lstStyle/>
          <a:p>
            <a:r>
              <a:rPr lang="en-US" b="1" dirty="0"/>
              <a:t>Let’s see what the situation will be with the final grades.</a:t>
            </a:r>
          </a:p>
          <a:p>
            <a:endParaRPr lang="en-US" dirty="0"/>
          </a:p>
        </p:txBody>
      </p:sp>
      <p:sp>
        <p:nvSpPr>
          <p:cNvPr id="10" name="TextBox 9">
            <a:extLst>
              <a:ext uri="{FF2B5EF4-FFF2-40B4-BE49-F238E27FC236}">
                <a16:creationId xmlns:a16="http://schemas.microsoft.com/office/drawing/2014/main" id="{32102FF1-3567-E64B-9F5B-E8D6723419EF}"/>
              </a:ext>
            </a:extLst>
          </p:cNvPr>
          <p:cNvSpPr txBox="1"/>
          <p:nvPr/>
        </p:nvSpPr>
        <p:spPr>
          <a:xfrm>
            <a:off x="7058977" y="5558226"/>
            <a:ext cx="4899660" cy="646331"/>
          </a:xfrm>
          <a:prstGeom prst="rect">
            <a:avLst/>
          </a:prstGeom>
          <a:noFill/>
        </p:spPr>
        <p:txBody>
          <a:bodyPr wrap="square" rtlCol="0">
            <a:spAutoFit/>
          </a:bodyPr>
          <a:lstStyle/>
          <a:p>
            <a:r>
              <a:rPr lang="en-US" b="1" dirty="0"/>
              <a:t>RESULT: </a:t>
            </a:r>
            <a:r>
              <a:rPr lang="en-US" dirty="0"/>
              <a:t>Seems consuming alcohol on weekend will not affect the grades at school </a:t>
            </a:r>
          </a:p>
        </p:txBody>
      </p:sp>
    </p:spTree>
    <p:extLst>
      <p:ext uri="{BB962C8B-B14F-4D97-AF65-F5344CB8AC3E}">
        <p14:creationId xmlns:p14="http://schemas.microsoft.com/office/powerpoint/2010/main" val="2925281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8D9A0A-978F-E84C-B0BC-3DA984D61C37}"/>
              </a:ext>
            </a:extLst>
          </p:cNvPr>
          <p:cNvSpPr txBox="1"/>
          <p:nvPr/>
        </p:nvSpPr>
        <p:spPr>
          <a:xfrm>
            <a:off x="1143000" y="1243013"/>
            <a:ext cx="4814888" cy="646331"/>
          </a:xfrm>
          <a:prstGeom prst="rect">
            <a:avLst/>
          </a:prstGeom>
          <a:noFill/>
        </p:spPr>
        <p:txBody>
          <a:bodyPr wrap="square" rtlCol="0">
            <a:spAutoFit/>
          </a:bodyPr>
          <a:lstStyle/>
          <a:p>
            <a:r>
              <a:rPr lang="en-US" b="1"/>
              <a:t>Father and mother of the student live together or not. </a:t>
            </a:r>
            <a:endParaRPr lang="en-US" b="1" dirty="0"/>
          </a:p>
        </p:txBody>
      </p:sp>
      <p:pic>
        <p:nvPicPr>
          <p:cNvPr id="5" name="Picture 4">
            <a:extLst>
              <a:ext uri="{FF2B5EF4-FFF2-40B4-BE49-F238E27FC236}">
                <a16:creationId xmlns:a16="http://schemas.microsoft.com/office/drawing/2014/main" id="{22B44FFA-6EFD-DD4A-8414-D08E3B4D9D9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5837" y="2052638"/>
            <a:ext cx="4814888" cy="3562349"/>
          </a:xfrm>
          <a:prstGeom prst="rect">
            <a:avLst/>
          </a:prstGeom>
          <a:noFill/>
          <a:ln>
            <a:noFill/>
          </a:ln>
        </p:spPr>
      </p:pic>
      <p:sp>
        <p:nvSpPr>
          <p:cNvPr id="6" name="TextBox 5">
            <a:extLst>
              <a:ext uri="{FF2B5EF4-FFF2-40B4-BE49-F238E27FC236}">
                <a16:creationId xmlns:a16="http://schemas.microsoft.com/office/drawing/2014/main" id="{13D5CAD4-3672-1D4B-AB5A-F98F3E897432}"/>
              </a:ext>
            </a:extLst>
          </p:cNvPr>
          <p:cNvSpPr txBox="1"/>
          <p:nvPr/>
        </p:nvSpPr>
        <p:spPr>
          <a:xfrm>
            <a:off x="1281112" y="5614987"/>
            <a:ext cx="4814888" cy="646331"/>
          </a:xfrm>
          <a:prstGeom prst="rect">
            <a:avLst/>
          </a:prstGeom>
          <a:noFill/>
        </p:spPr>
        <p:txBody>
          <a:bodyPr wrap="square" rtlCol="0">
            <a:spAutoFit/>
          </a:bodyPr>
          <a:lstStyle/>
          <a:p>
            <a:r>
              <a:rPr lang="en-US" b="1"/>
              <a:t>RESULT: </a:t>
            </a:r>
            <a:r>
              <a:rPr lang="en-US"/>
              <a:t>Most students live with their mother and father. </a:t>
            </a:r>
            <a:endParaRPr lang="en-US" dirty="0"/>
          </a:p>
        </p:txBody>
      </p:sp>
      <p:sp>
        <p:nvSpPr>
          <p:cNvPr id="7" name="TextBox 6">
            <a:extLst>
              <a:ext uri="{FF2B5EF4-FFF2-40B4-BE49-F238E27FC236}">
                <a16:creationId xmlns:a16="http://schemas.microsoft.com/office/drawing/2014/main" id="{BFF1F520-1A94-F047-8426-7C0E422C5063}"/>
              </a:ext>
            </a:extLst>
          </p:cNvPr>
          <p:cNvSpPr txBox="1"/>
          <p:nvPr/>
        </p:nvSpPr>
        <p:spPr>
          <a:xfrm>
            <a:off x="6234114" y="1114426"/>
            <a:ext cx="4700588" cy="646331"/>
          </a:xfrm>
          <a:prstGeom prst="rect">
            <a:avLst/>
          </a:prstGeom>
          <a:noFill/>
        </p:spPr>
        <p:txBody>
          <a:bodyPr wrap="square" rtlCol="0">
            <a:spAutoFit/>
          </a:bodyPr>
          <a:lstStyle/>
          <a:p>
            <a:endParaRPr lang="en-US" dirty="0"/>
          </a:p>
        </p:txBody>
      </p:sp>
      <p:pic>
        <p:nvPicPr>
          <p:cNvPr id="8" name="Picture 7">
            <a:extLst>
              <a:ext uri="{FF2B5EF4-FFF2-40B4-BE49-F238E27FC236}">
                <a16:creationId xmlns:a16="http://schemas.microsoft.com/office/drawing/2014/main" id="{986A14A4-B7F5-E349-9A5A-E61BACAC5BD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297" y="2106453"/>
            <a:ext cx="4814888" cy="3454718"/>
          </a:xfrm>
          <a:prstGeom prst="rect">
            <a:avLst/>
          </a:prstGeom>
          <a:noFill/>
          <a:ln>
            <a:noFill/>
          </a:ln>
        </p:spPr>
      </p:pic>
      <p:sp>
        <p:nvSpPr>
          <p:cNvPr id="9" name="TextBox 8">
            <a:extLst>
              <a:ext uri="{FF2B5EF4-FFF2-40B4-BE49-F238E27FC236}">
                <a16:creationId xmlns:a16="http://schemas.microsoft.com/office/drawing/2014/main" id="{DFEC97F0-029B-C649-AA8A-D7BD6E14D112}"/>
              </a:ext>
            </a:extLst>
          </p:cNvPr>
          <p:cNvSpPr txBox="1"/>
          <p:nvPr/>
        </p:nvSpPr>
        <p:spPr>
          <a:xfrm>
            <a:off x="6643688" y="1243013"/>
            <a:ext cx="4443412" cy="646331"/>
          </a:xfrm>
          <a:prstGeom prst="rect">
            <a:avLst/>
          </a:prstGeom>
          <a:noFill/>
        </p:spPr>
        <p:txBody>
          <a:bodyPr wrap="square" rtlCol="0">
            <a:spAutoFit/>
          </a:bodyPr>
          <a:lstStyle/>
          <a:p>
            <a:r>
              <a:rPr lang="en-US" b="1" dirty="0"/>
              <a:t>Let’s see how parent’s profession affects the final grades of the students.</a:t>
            </a:r>
          </a:p>
        </p:txBody>
      </p:sp>
    </p:spTree>
    <p:extLst>
      <p:ext uri="{BB962C8B-B14F-4D97-AF65-F5344CB8AC3E}">
        <p14:creationId xmlns:p14="http://schemas.microsoft.com/office/powerpoint/2010/main" val="396055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DF48F2A-58E0-D346-9144-63AF338CF222}"/>
              </a:ext>
            </a:extLst>
          </p:cNvPr>
          <p:cNvSpPr/>
          <p:nvPr/>
        </p:nvSpPr>
        <p:spPr>
          <a:xfrm>
            <a:off x="633999" y="4550230"/>
            <a:ext cx="10909073" cy="957902"/>
          </a:xfrm>
          <a:prstGeom prst="rect">
            <a:avLst/>
          </a:prstGeo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defTabSz="914400">
              <a:lnSpc>
                <a:spcPct val="90000"/>
              </a:lnSpc>
              <a:spcBef>
                <a:spcPct val="0"/>
              </a:spcBef>
              <a:spcAft>
                <a:spcPts val="600"/>
              </a:spcAft>
            </a:pPr>
            <a:r>
              <a:rPr lang="en-US" sz="6000" b="1" spc="-50">
                <a:ln/>
                <a:solidFill>
                  <a:schemeClr val="tx1">
                    <a:lumMod val="85000"/>
                    <a:lumOff val="15000"/>
                  </a:schemeClr>
                </a:solidFill>
                <a:latin typeface="+mj-lt"/>
                <a:ea typeface="+mj-ea"/>
                <a:cs typeface="+mj-cs"/>
              </a:rPr>
              <a:t>SURVEY RESULTS</a:t>
            </a:r>
            <a:endParaRPr lang="en-US" sz="6000" b="1" cap="none" spc="-50">
              <a:ln/>
              <a:solidFill>
                <a:schemeClr val="tx1">
                  <a:lumMod val="85000"/>
                  <a:lumOff val="15000"/>
                </a:schemeClr>
              </a:solidFill>
              <a:effectLst/>
              <a:latin typeface="+mj-lt"/>
              <a:ea typeface="+mj-ea"/>
              <a:cs typeface="+mj-cs"/>
            </a:endParaRPr>
          </a:p>
        </p:txBody>
      </p:sp>
      <p:pic>
        <p:nvPicPr>
          <p:cNvPr id="8" name="Picture 7" descr="A picture containing table&#10;&#10;Description automatically generated">
            <a:extLst>
              <a:ext uri="{FF2B5EF4-FFF2-40B4-BE49-F238E27FC236}">
                <a16:creationId xmlns:a16="http://schemas.microsoft.com/office/drawing/2014/main" id="{9295B616-FE5D-D04F-B1E3-3ED5629BF021}"/>
              </a:ext>
            </a:extLst>
          </p:cNvPr>
          <p:cNvPicPr>
            <a:picLocks noChangeAspect="1"/>
          </p:cNvPicPr>
          <p:nvPr/>
        </p:nvPicPr>
        <p:blipFill>
          <a:blip r:embed="rId2"/>
          <a:stretch>
            <a:fillRect/>
          </a:stretch>
        </p:blipFill>
        <p:spPr>
          <a:xfrm>
            <a:off x="635459" y="1580251"/>
            <a:ext cx="5299675" cy="1722393"/>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A37B2428-9DE3-954E-ACA7-7DA42A63119E}"/>
              </a:ext>
            </a:extLst>
          </p:cNvPr>
          <p:cNvPicPr>
            <a:picLocks noChangeAspect="1"/>
          </p:cNvPicPr>
          <p:nvPr/>
        </p:nvPicPr>
        <p:blipFill>
          <a:blip r:embed="rId3"/>
          <a:stretch>
            <a:fillRect/>
          </a:stretch>
        </p:blipFill>
        <p:spPr>
          <a:xfrm>
            <a:off x="6256867" y="1612973"/>
            <a:ext cx="5302232" cy="1656947"/>
          </a:xfrm>
          <a:prstGeom prst="rect">
            <a:avLst/>
          </a:prstGeom>
        </p:spPr>
      </p:pic>
      <p:cxnSp>
        <p:nvCxnSpPr>
          <p:cNvPr id="19" name="Straight Connector 18">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0702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table&#10;&#10;Description automatically generated">
            <a:extLst>
              <a:ext uri="{FF2B5EF4-FFF2-40B4-BE49-F238E27FC236}">
                <a16:creationId xmlns:a16="http://schemas.microsoft.com/office/drawing/2014/main" id="{8C668376-359A-FF4C-84BA-3D8B83186E14}"/>
              </a:ext>
            </a:extLst>
          </p:cNvPr>
          <p:cNvPicPr>
            <a:picLocks noChangeAspect="1"/>
          </p:cNvPicPr>
          <p:nvPr/>
        </p:nvPicPr>
        <p:blipFill>
          <a:blip r:embed="rId2"/>
          <a:stretch>
            <a:fillRect/>
          </a:stretch>
        </p:blipFill>
        <p:spPr>
          <a:xfrm>
            <a:off x="6453478" y="789442"/>
            <a:ext cx="5426764" cy="1804397"/>
          </a:xfrm>
          <a:prstGeom prst="rect">
            <a:avLst/>
          </a:prstGeom>
        </p:spPr>
      </p:pic>
      <p:sp>
        <p:nvSpPr>
          <p:cNvPr id="16" name="Rectangle 15">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10;&#10;Description automatically generated">
            <a:extLst>
              <a:ext uri="{FF2B5EF4-FFF2-40B4-BE49-F238E27FC236}">
                <a16:creationId xmlns:a16="http://schemas.microsoft.com/office/drawing/2014/main" id="{3F563FA5-6238-0340-990E-E61580CDD1BA}"/>
              </a:ext>
            </a:extLst>
          </p:cNvPr>
          <p:cNvPicPr>
            <a:picLocks noChangeAspect="1"/>
          </p:cNvPicPr>
          <p:nvPr/>
        </p:nvPicPr>
        <p:blipFill>
          <a:blip r:embed="rId3"/>
          <a:stretch>
            <a:fillRect/>
          </a:stretch>
        </p:blipFill>
        <p:spPr>
          <a:xfrm>
            <a:off x="6465120" y="3968292"/>
            <a:ext cx="5112595" cy="1751064"/>
          </a:xfrm>
          <a:prstGeom prst="rect">
            <a:avLst/>
          </a:prstGeom>
        </p:spPr>
      </p:pic>
      <p:sp>
        <p:nvSpPr>
          <p:cNvPr id="18" name="Rectangle 17">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CB37620-A642-204D-8F3C-9A6424328A89}"/>
              </a:ext>
            </a:extLst>
          </p:cNvPr>
          <p:cNvPicPr>
            <a:picLocks noChangeAspect="1"/>
          </p:cNvPicPr>
          <p:nvPr/>
        </p:nvPicPr>
        <p:blipFill>
          <a:blip r:embed="rId4"/>
          <a:stretch>
            <a:fillRect/>
          </a:stretch>
        </p:blipFill>
        <p:spPr>
          <a:xfrm>
            <a:off x="457201" y="4115960"/>
            <a:ext cx="5426764" cy="1790831"/>
          </a:xfrm>
          <a:prstGeom prst="rect">
            <a:avLst/>
          </a:prstGeom>
        </p:spPr>
      </p:pic>
      <p:pic>
        <p:nvPicPr>
          <p:cNvPr id="5" name="Picture 4" descr="Chart, scatter chart&#10;&#10;Description automatically generated">
            <a:extLst>
              <a:ext uri="{FF2B5EF4-FFF2-40B4-BE49-F238E27FC236}">
                <a16:creationId xmlns:a16="http://schemas.microsoft.com/office/drawing/2014/main" id="{9EBA5C39-50FF-7C4D-A9C0-DD5BE5D76F89}"/>
              </a:ext>
            </a:extLst>
          </p:cNvPr>
          <p:cNvPicPr>
            <a:picLocks noChangeAspect="1"/>
          </p:cNvPicPr>
          <p:nvPr/>
        </p:nvPicPr>
        <p:blipFill>
          <a:blip r:embed="rId5"/>
          <a:stretch>
            <a:fillRect/>
          </a:stretch>
        </p:blipFill>
        <p:spPr>
          <a:xfrm>
            <a:off x="614285" y="794791"/>
            <a:ext cx="5112595" cy="1751064"/>
          </a:xfrm>
          <a:prstGeom prst="rect">
            <a:avLst/>
          </a:prstGeom>
        </p:spPr>
      </p:pic>
    </p:spTree>
    <p:extLst>
      <p:ext uri="{BB962C8B-B14F-4D97-AF65-F5344CB8AC3E}">
        <p14:creationId xmlns:p14="http://schemas.microsoft.com/office/powerpoint/2010/main" val="3006162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7F5DC2-891E-114C-AA65-278ECDB296BA}"/>
              </a:ext>
            </a:extLst>
          </p:cNvPr>
          <p:cNvSpPr/>
          <p:nvPr/>
        </p:nvSpPr>
        <p:spPr>
          <a:xfrm>
            <a:off x="4125813" y="924222"/>
            <a:ext cx="394037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CONCLUSION</a:t>
            </a:r>
          </a:p>
        </p:txBody>
      </p:sp>
      <p:sp>
        <p:nvSpPr>
          <p:cNvPr id="6" name="TextBox 5">
            <a:extLst>
              <a:ext uri="{FF2B5EF4-FFF2-40B4-BE49-F238E27FC236}">
                <a16:creationId xmlns:a16="http://schemas.microsoft.com/office/drawing/2014/main" id="{7B20E036-DA1B-8745-A233-A1788481DEC4}"/>
              </a:ext>
            </a:extLst>
          </p:cNvPr>
          <p:cNvSpPr txBox="1"/>
          <p:nvPr/>
        </p:nvSpPr>
        <p:spPr>
          <a:xfrm>
            <a:off x="1271587" y="2128837"/>
            <a:ext cx="10329863" cy="4370427"/>
          </a:xfrm>
          <a:prstGeom prst="rect">
            <a:avLst/>
          </a:prstGeom>
          <a:noFill/>
        </p:spPr>
        <p:txBody>
          <a:bodyPr wrap="square" rtlCol="0">
            <a:spAutoFit/>
          </a:bodyPr>
          <a:lstStyle/>
          <a:p>
            <a:r>
              <a:rPr lang="en-US" sz="2000" dirty="0"/>
              <a:t>Is there a secret of excellent grades? </a:t>
            </a:r>
          </a:p>
          <a:p>
            <a:r>
              <a:rPr lang="en-US" sz="2000" dirty="0"/>
              <a:t>Certainly and as we have seen it is to give enough time to study, not to miss classes, remember that you can not give 100% of the time to the beloved and so on and of course not to abuse alcohol on weekdays. </a:t>
            </a:r>
          </a:p>
          <a:p>
            <a:endParaRPr lang="en-US" sz="2000" dirty="0"/>
          </a:p>
          <a:p>
            <a:r>
              <a:rPr lang="en-US" sz="2000" dirty="0"/>
              <a:t>What about the weekend? </a:t>
            </a:r>
          </a:p>
          <a:p>
            <a:r>
              <a:rPr lang="en-US" sz="2000" dirty="0"/>
              <a:t>Science gives us the right to relax on weekends!</a:t>
            </a:r>
          </a:p>
          <a:p>
            <a:r>
              <a:rPr lang="en-US" sz="2000" dirty="0"/>
              <a:t> Having good family relations and maintaining good health and spending less time on internet helps increasing grades in final.</a:t>
            </a:r>
          </a:p>
          <a:p>
            <a:endParaRPr lang="en-US" sz="2000" dirty="0"/>
          </a:p>
          <a:p>
            <a:r>
              <a:rPr lang="en-US" sz="2000" dirty="0"/>
              <a:t>This Project is very important to all the students and the institutions to find a path for their academic success and good future. Also, it helps in creating a new environment for the students to prepare for their future.    </a:t>
            </a:r>
          </a:p>
          <a:p>
            <a:endParaRPr lang="en-US" dirty="0"/>
          </a:p>
        </p:txBody>
      </p:sp>
    </p:spTree>
    <p:extLst>
      <p:ext uri="{BB962C8B-B14F-4D97-AF65-F5344CB8AC3E}">
        <p14:creationId xmlns:p14="http://schemas.microsoft.com/office/powerpoint/2010/main" val="4040724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46DAF3-DE97-204C-A06B-3368AD1F443D}"/>
              </a:ext>
            </a:extLst>
          </p:cNvPr>
          <p:cNvSpPr/>
          <p:nvPr/>
        </p:nvSpPr>
        <p:spPr>
          <a:xfrm>
            <a:off x="4327665" y="2967335"/>
            <a:ext cx="3536674"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THANK YOU</a:t>
            </a:r>
          </a:p>
        </p:txBody>
      </p:sp>
    </p:spTree>
    <p:extLst>
      <p:ext uri="{BB962C8B-B14F-4D97-AF65-F5344CB8AC3E}">
        <p14:creationId xmlns:p14="http://schemas.microsoft.com/office/powerpoint/2010/main" val="2227926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992E8D-29BF-DB43-8B07-3444C821D136}"/>
              </a:ext>
            </a:extLst>
          </p:cNvPr>
          <p:cNvSpPr/>
          <p:nvPr/>
        </p:nvSpPr>
        <p:spPr>
          <a:xfrm>
            <a:off x="1703547" y="904359"/>
            <a:ext cx="8784905" cy="923330"/>
          </a:xfrm>
          <a:prstGeom prst="rect">
            <a:avLst/>
          </a:prstGeom>
          <a:noFill/>
        </p:spPr>
        <p:txBody>
          <a:bodyPr wrap="none" lIns="91440" tIns="45720" rIns="91440" bIns="45720">
            <a:spAutoFit/>
          </a:bodyPr>
          <a:lstStyle/>
          <a:p>
            <a:pPr algn="ctr"/>
            <a:r>
              <a:rPr lang="en-US" sz="5400" b="1" cap="none" spc="50" dirty="0">
                <a:ln w="0"/>
                <a:solidFill>
                  <a:schemeClr val="tx2">
                    <a:lumMod val="75000"/>
                  </a:schemeClr>
                </a:solidFill>
                <a:effectLst>
                  <a:innerShdw blurRad="63500" dist="50800" dir="13500000">
                    <a:srgbClr val="000000">
                      <a:alpha val="50000"/>
                    </a:srgbClr>
                  </a:innerShdw>
                </a:effectLst>
              </a:rPr>
              <a:t>Student alcohol consumption</a:t>
            </a:r>
          </a:p>
        </p:txBody>
      </p:sp>
      <p:sp>
        <p:nvSpPr>
          <p:cNvPr id="5" name="TextBox 4">
            <a:extLst>
              <a:ext uri="{FF2B5EF4-FFF2-40B4-BE49-F238E27FC236}">
                <a16:creationId xmlns:a16="http://schemas.microsoft.com/office/drawing/2014/main" id="{E60A59C2-20B7-FD45-98A6-F188C20392AB}"/>
              </a:ext>
            </a:extLst>
          </p:cNvPr>
          <p:cNvSpPr txBox="1"/>
          <p:nvPr/>
        </p:nvSpPr>
        <p:spPr>
          <a:xfrm>
            <a:off x="1293541" y="2118732"/>
            <a:ext cx="10147610" cy="4431983"/>
          </a:xfrm>
          <a:prstGeom prst="rect">
            <a:avLst/>
          </a:prstGeom>
          <a:noFill/>
        </p:spPr>
        <p:txBody>
          <a:bodyPr wrap="square" rtlCol="0">
            <a:spAutoFit/>
          </a:bodyPr>
          <a:lstStyle/>
          <a:p>
            <a:r>
              <a:rPr lang="en-US" sz="2400" dirty="0">
                <a:solidFill>
                  <a:srgbClr val="C00000"/>
                </a:solidFill>
              </a:rPr>
              <a:t>Quick introduction </a:t>
            </a:r>
            <a:r>
              <a:rPr lang="en-US" sz="2400" dirty="0"/>
              <a:t>about the dataset:</a:t>
            </a:r>
          </a:p>
          <a:p>
            <a:endParaRPr lang="en-US" sz="2400" dirty="0"/>
          </a:p>
          <a:p>
            <a:pPr marL="285750" indent="-285750">
              <a:buFont typeface="Arial" panose="020B0604020202020204" pitchFamily="34" charset="0"/>
              <a:buChar char="•"/>
            </a:pPr>
            <a:r>
              <a:rPr lang="en-US" dirty="0"/>
              <a:t>This is public data of secondary school education in Portugal available on the internet. </a:t>
            </a:r>
          </a:p>
          <a:p>
            <a:pPr marL="285750" indent="-285750">
              <a:buFont typeface="Arial" panose="020B0604020202020204" pitchFamily="34" charset="0"/>
              <a:buChar char="•"/>
            </a:pPr>
            <a:r>
              <a:rPr lang="en-US" dirty="0"/>
              <a:t>We merged two individual datasets, one for grades in mathematics and the other in Portugal language. </a:t>
            </a:r>
          </a:p>
          <a:p>
            <a:pPr marL="285750" indent="-285750">
              <a:buFont typeface="Arial" panose="020B0604020202020204" pitchFamily="34" charset="0"/>
              <a:buChar char="•"/>
            </a:pPr>
            <a:r>
              <a:rPr lang="en-US" dirty="0"/>
              <a:t>This dataset has information about </a:t>
            </a:r>
          </a:p>
          <a:p>
            <a:pPr marL="1657350" lvl="3" indent="-285750">
              <a:buFont typeface="Wingdings" pitchFamily="2" charset="2"/>
              <a:buChar char="ü"/>
            </a:pPr>
            <a:r>
              <a:rPr lang="en-US" dirty="0"/>
              <a:t>student grades</a:t>
            </a:r>
          </a:p>
          <a:p>
            <a:pPr marL="1657350" lvl="3" indent="-285750">
              <a:buFont typeface="Wingdings" pitchFamily="2" charset="2"/>
              <a:buChar char="ü"/>
            </a:pPr>
            <a:r>
              <a:rPr lang="en-US" dirty="0"/>
              <a:t>alcohol consumption</a:t>
            </a:r>
          </a:p>
          <a:p>
            <a:pPr marL="1657350" lvl="3" indent="-285750">
              <a:buFont typeface="Wingdings" pitchFamily="2" charset="2"/>
              <a:buChar char="ü"/>
            </a:pPr>
            <a:r>
              <a:rPr lang="en-US" dirty="0"/>
              <a:t>Student’s health</a:t>
            </a:r>
          </a:p>
          <a:p>
            <a:pPr marL="1657350" lvl="3" indent="-285750">
              <a:buFont typeface="Wingdings" pitchFamily="2" charset="2"/>
              <a:buChar char="ü"/>
            </a:pPr>
            <a:r>
              <a:rPr lang="en-US" dirty="0"/>
              <a:t>Parent’s Profession</a:t>
            </a:r>
          </a:p>
          <a:p>
            <a:pPr marL="1657350" lvl="3" indent="-285750">
              <a:buFont typeface="Wingdings" pitchFamily="2" charset="2"/>
              <a:buChar char="ü"/>
            </a:pPr>
            <a:r>
              <a:rPr lang="en-US" dirty="0"/>
              <a:t>Relationship status and so on.</a:t>
            </a:r>
          </a:p>
          <a:p>
            <a:pPr marL="285750" indent="-285750">
              <a:buFont typeface="Arial" panose="020B0604020202020204" pitchFamily="34" charset="0"/>
              <a:buChar char="•"/>
            </a:pPr>
            <a:r>
              <a:rPr lang="en-US" dirty="0"/>
              <a:t>The mathematics dataset has 395 rows and 33 columns.</a:t>
            </a:r>
          </a:p>
          <a:p>
            <a:pPr marL="285750" indent="-285750">
              <a:buFont typeface="Arial" panose="020B0604020202020204" pitchFamily="34" charset="0"/>
              <a:buChar char="•"/>
            </a:pPr>
            <a:r>
              <a:rPr lang="en-US" dirty="0"/>
              <a:t>The other has 650 rows and 33 columns.		</a:t>
            </a:r>
          </a:p>
          <a:p>
            <a:endParaRPr lang="en-US" dirty="0"/>
          </a:p>
          <a:p>
            <a:endParaRPr lang="en-US" dirty="0"/>
          </a:p>
          <a:p>
            <a:r>
              <a:rPr lang="en-US" dirty="0"/>
              <a:t>	  </a:t>
            </a:r>
          </a:p>
        </p:txBody>
      </p:sp>
      <p:sp>
        <p:nvSpPr>
          <p:cNvPr id="6" name="Oval 5">
            <a:extLst>
              <a:ext uri="{FF2B5EF4-FFF2-40B4-BE49-F238E27FC236}">
                <a16:creationId xmlns:a16="http://schemas.microsoft.com/office/drawing/2014/main" id="{7595C902-9FB4-364C-9002-9D73376DC9E4}"/>
              </a:ext>
            </a:extLst>
          </p:cNvPr>
          <p:cNvSpPr/>
          <p:nvPr/>
        </p:nvSpPr>
        <p:spPr>
          <a:xfrm>
            <a:off x="7449015" y="3679902"/>
            <a:ext cx="3546088" cy="2499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77AD23-5D96-9149-8FE9-1EBB697E4F38}"/>
              </a:ext>
            </a:extLst>
          </p:cNvPr>
          <p:cNvSpPr/>
          <p:nvPr/>
        </p:nvSpPr>
        <p:spPr>
          <a:xfrm>
            <a:off x="8564138" y="4024934"/>
            <a:ext cx="1165704" cy="523220"/>
          </a:xfrm>
          <a:prstGeom prst="rect">
            <a:avLst/>
          </a:prstGeom>
          <a:noFill/>
        </p:spPr>
        <p:txBody>
          <a:bodyPr wrap="none" lIns="91440" tIns="45720" rIns="91440" bIns="45720">
            <a:spAutoFit/>
          </a:bodyPr>
          <a:lstStyle/>
          <a:p>
            <a:pPr algn="ctr"/>
            <a:r>
              <a:rPr lang="en-US" sz="2800" b="0" cap="none" spc="0" dirty="0">
                <a:ln w="0"/>
                <a:solidFill>
                  <a:srgbClr val="C00000"/>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?FACT</a:t>
            </a:r>
          </a:p>
        </p:txBody>
      </p:sp>
      <p:sp>
        <p:nvSpPr>
          <p:cNvPr id="8" name="TextBox 7">
            <a:extLst>
              <a:ext uri="{FF2B5EF4-FFF2-40B4-BE49-F238E27FC236}">
                <a16:creationId xmlns:a16="http://schemas.microsoft.com/office/drawing/2014/main" id="{F4ABCFBC-57FE-1A4D-861B-2FC358EED175}"/>
              </a:ext>
            </a:extLst>
          </p:cNvPr>
          <p:cNvSpPr txBox="1"/>
          <p:nvPr/>
        </p:nvSpPr>
        <p:spPr>
          <a:xfrm>
            <a:off x="7742664" y="4610717"/>
            <a:ext cx="3155795" cy="1754326"/>
          </a:xfrm>
          <a:prstGeom prst="rect">
            <a:avLst/>
          </a:prstGeom>
          <a:noFill/>
        </p:spPr>
        <p:txBody>
          <a:bodyPr wrap="square" rtlCol="0">
            <a:spAutoFit/>
          </a:bodyPr>
          <a:lstStyle/>
          <a:p>
            <a:pPr algn="ctr"/>
            <a:r>
              <a:rPr lang="en-US" b="1" dirty="0"/>
              <a:t>Mother tongue and mathematics specify the growth of any child in the world.</a:t>
            </a:r>
            <a:endParaRPr lang="en-US" dirty="0"/>
          </a:p>
          <a:p>
            <a:br>
              <a:rPr lang="en-US" dirty="0"/>
            </a:br>
            <a:endParaRPr lang="en-US" dirty="0"/>
          </a:p>
        </p:txBody>
      </p:sp>
    </p:spTree>
    <p:extLst>
      <p:ext uri="{BB962C8B-B14F-4D97-AF65-F5344CB8AC3E}">
        <p14:creationId xmlns:p14="http://schemas.microsoft.com/office/powerpoint/2010/main" val="399653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6C9846-B5AB-4E52-988D-F7E5865C9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F3D7E8E-8467-4198-87E0-ADC1B604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EEA2467B-759E-604C-8616-688E3AA912D9}"/>
              </a:ext>
            </a:extLst>
          </p:cNvPr>
          <p:cNvSpPr/>
          <p:nvPr/>
        </p:nvSpPr>
        <p:spPr>
          <a:xfrm>
            <a:off x="1066800" y="5252936"/>
            <a:ext cx="10058400" cy="102871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spc="-50" dirty="0">
                <a:ln w="0"/>
                <a:solidFill>
                  <a:schemeClr val="bg1"/>
                </a:solidFill>
                <a:effectLst>
                  <a:innerShdw blurRad="63500" dist="50800" dir="13500000">
                    <a:srgbClr val="000000">
                      <a:alpha val="50000"/>
                    </a:srgbClr>
                  </a:innerShdw>
                </a:effectLst>
                <a:latin typeface="+mj-lt"/>
                <a:ea typeface="+mj-ea"/>
                <a:cs typeface="+mj-cs"/>
              </a:rPr>
              <a:t>POINTS THAT EXCITE US</a:t>
            </a:r>
            <a:endParaRPr lang="en-US" sz="4800" b="1" cap="none" spc="-50" dirty="0">
              <a:ln w="0"/>
              <a:solidFill>
                <a:schemeClr val="bg1"/>
              </a:solidFill>
              <a:effectLst>
                <a:innerShdw blurRad="63500" dist="50800" dir="13500000">
                  <a:srgbClr val="000000">
                    <a:alpha val="50000"/>
                  </a:srgbClr>
                </a:innerShdw>
              </a:effectLst>
              <a:latin typeface="+mj-lt"/>
              <a:ea typeface="+mj-ea"/>
              <a:cs typeface="+mj-cs"/>
            </a:endParaRPr>
          </a:p>
        </p:txBody>
      </p:sp>
      <p:graphicFrame>
        <p:nvGraphicFramePr>
          <p:cNvPr id="7" name="TextBox 3">
            <a:extLst>
              <a:ext uri="{FF2B5EF4-FFF2-40B4-BE49-F238E27FC236}">
                <a16:creationId xmlns:a16="http://schemas.microsoft.com/office/drawing/2014/main" id="{07E5B7B7-1123-4471-BD23-7A46C3F5021F}"/>
              </a:ext>
            </a:extLst>
          </p:cNvPr>
          <p:cNvGraphicFramePr/>
          <p:nvPr>
            <p:extLst>
              <p:ext uri="{D42A27DB-BD31-4B8C-83A1-F6EECF244321}">
                <p14:modId xmlns:p14="http://schemas.microsoft.com/office/powerpoint/2010/main" val="3348866560"/>
              </p:ext>
            </p:extLst>
          </p:nvPr>
        </p:nvGraphicFramePr>
        <p:xfrm>
          <a:off x="809089" y="711433"/>
          <a:ext cx="10573787" cy="284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56848918-991D-8845-ACF4-9DBE5E03DCFB}"/>
              </a:ext>
            </a:extLst>
          </p:cNvPr>
          <p:cNvSpPr txBox="1"/>
          <p:nvPr/>
        </p:nvSpPr>
        <p:spPr>
          <a:xfrm>
            <a:off x="2542478" y="4038537"/>
            <a:ext cx="9407912" cy="461665"/>
          </a:xfrm>
          <a:prstGeom prst="rect">
            <a:avLst/>
          </a:prstGeom>
          <a:noFill/>
        </p:spPr>
        <p:txBody>
          <a:bodyPr wrap="square" rtlCol="0">
            <a:spAutoFit/>
          </a:bodyPr>
          <a:lstStyle/>
          <a:p>
            <a:r>
              <a:rPr lang="en-US" sz="2400" b="1" dirty="0">
                <a:cs typeface="AngsanaUPC" panose="02020603050405020304" pitchFamily="18" charset="-34"/>
              </a:rPr>
              <a:t>Finally, lets find out what influences their grades the most</a:t>
            </a:r>
          </a:p>
        </p:txBody>
      </p:sp>
    </p:spTree>
    <p:extLst>
      <p:ext uri="{BB962C8B-B14F-4D97-AF65-F5344CB8AC3E}">
        <p14:creationId xmlns:p14="http://schemas.microsoft.com/office/powerpoint/2010/main" val="3334350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4A2331D-1826-EE4D-90CF-9C5D8126993B}"/>
              </a:ext>
            </a:extLst>
          </p:cNvPr>
          <p:cNvGraphicFramePr>
            <a:graphicFrameLocks noGrp="1"/>
          </p:cNvGraphicFramePr>
          <p:nvPr>
            <p:ph idx="1"/>
            <p:extLst>
              <p:ext uri="{D42A27DB-BD31-4B8C-83A1-F6EECF244321}">
                <p14:modId xmlns:p14="http://schemas.microsoft.com/office/powerpoint/2010/main" val="2601052139"/>
              </p:ext>
            </p:extLst>
          </p:nvPr>
        </p:nvGraphicFramePr>
        <p:xfrm>
          <a:off x="-1" y="-4"/>
          <a:ext cx="12330114" cy="7604760"/>
        </p:xfrm>
        <a:graphic>
          <a:graphicData uri="http://schemas.openxmlformats.org/drawingml/2006/table">
            <a:tbl>
              <a:tblPr firstRow="1" bandRow="1">
                <a:tableStyleId>{5C22544A-7EE6-4342-B048-85BDC9FD1C3A}</a:tableStyleId>
              </a:tblPr>
              <a:tblGrid>
                <a:gridCol w="6165057">
                  <a:extLst>
                    <a:ext uri="{9D8B030D-6E8A-4147-A177-3AD203B41FA5}">
                      <a16:colId xmlns:a16="http://schemas.microsoft.com/office/drawing/2014/main" val="3021133847"/>
                    </a:ext>
                  </a:extLst>
                </a:gridCol>
                <a:gridCol w="6165057">
                  <a:extLst>
                    <a:ext uri="{9D8B030D-6E8A-4147-A177-3AD203B41FA5}">
                      <a16:colId xmlns:a16="http://schemas.microsoft.com/office/drawing/2014/main" val="3407977973"/>
                    </a:ext>
                  </a:extLst>
                </a:gridCol>
              </a:tblGrid>
              <a:tr h="7443792">
                <a:tc>
                  <a:txBody>
                    <a:bodyPr/>
                    <a:lstStyle/>
                    <a:p>
                      <a:pPr marL="285750" lvl="0" indent="-285750" algn="l">
                        <a:lnSpc>
                          <a:spcPct val="100000"/>
                        </a:lnSpc>
                        <a:buFont typeface="Arial" panose="020B0604020202020204" pitchFamily="34" charset="0"/>
                        <a:buChar char="•"/>
                      </a:pPr>
                      <a:r>
                        <a:rPr lang="en-US" sz="1800" dirty="0">
                          <a:latin typeface="+mj-lt"/>
                        </a:rPr>
                        <a:t>How many hours per a week student studies</a:t>
                      </a:r>
                    </a:p>
                    <a:p>
                      <a:pPr marL="285750" lvl="0" indent="-285750" algn="l">
                        <a:lnSpc>
                          <a:spcPct val="100000"/>
                        </a:lnSpc>
                        <a:buFont typeface="Arial" panose="020B0604020202020204" pitchFamily="34" charset="0"/>
                        <a:buChar char="•"/>
                      </a:pPr>
                      <a:r>
                        <a:rPr lang="en-US" sz="1800" dirty="0">
                          <a:latin typeface="+mj-lt"/>
                        </a:rPr>
                        <a:t>Does number of hours per week affects student final grades</a:t>
                      </a:r>
                    </a:p>
                    <a:p>
                      <a:pPr marL="285750" lvl="0" indent="-285750" algn="l">
                        <a:lnSpc>
                          <a:spcPct val="100000"/>
                        </a:lnSpc>
                        <a:buFont typeface="Arial" panose="020B0604020202020204" pitchFamily="34" charset="0"/>
                        <a:buChar char="•"/>
                      </a:pPr>
                      <a:r>
                        <a:rPr lang="en-US" sz="1800" dirty="0">
                          <a:latin typeface="+mj-lt"/>
                        </a:rPr>
                        <a:t>Determine the gender and age of the students</a:t>
                      </a:r>
                    </a:p>
                    <a:p>
                      <a:pPr marL="285750" lvl="0" indent="-285750" algn="l">
                        <a:lnSpc>
                          <a:spcPct val="100000"/>
                        </a:lnSpc>
                        <a:buFont typeface="Arial" panose="020B0604020202020204" pitchFamily="34" charset="0"/>
                        <a:buChar char="•"/>
                      </a:pPr>
                      <a:r>
                        <a:rPr lang="en-US" sz="1800" dirty="0">
                          <a:latin typeface="+mj-lt"/>
                        </a:rPr>
                        <a:t>Does age of the student affects final grades</a:t>
                      </a:r>
                    </a:p>
                    <a:p>
                      <a:pPr marL="285750" lvl="0" indent="-285750" algn="l">
                        <a:lnSpc>
                          <a:spcPct val="100000"/>
                        </a:lnSpc>
                        <a:buFont typeface="Arial" panose="020B0604020202020204" pitchFamily="34" charset="0"/>
                        <a:buChar char="•"/>
                      </a:pPr>
                      <a:r>
                        <a:rPr lang="en-US" sz="1800" dirty="0">
                          <a:latin typeface="+mj-lt"/>
                        </a:rPr>
                        <a:t>How many students are in love and Does romantic life of student affects their final grades</a:t>
                      </a:r>
                    </a:p>
                    <a:p>
                      <a:pPr marL="285750" lvl="0" indent="-285750" algn="l">
                        <a:lnSpc>
                          <a:spcPct val="100000"/>
                        </a:lnSpc>
                        <a:buFont typeface="Arial" panose="020B0604020202020204" pitchFamily="34" charset="0"/>
                        <a:buChar char="•"/>
                      </a:pPr>
                      <a:r>
                        <a:rPr lang="en-US" sz="1800" dirty="0">
                          <a:latin typeface="+mj-lt"/>
                        </a:rPr>
                        <a:t>Count of students living in city and village</a:t>
                      </a:r>
                    </a:p>
                    <a:p>
                      <a:pPr marL="285750" lvl="0" indent="-285750" algn="l">
                        <a:lnSpc>
                          <a:spcPct val="100000"/>
                        </a:lnSpc>
                        <a:buFont typeface="Arial" panose="020B0604020202020204" pitchFamily="34" charset="0"/>
                        <a:buChar char="•"/>
                      </a:pPr>
                      <a:r>
                        <a:rPr lang="en-US" sz="1800" dirty="0">
                          <a:latin typeface="+mj-lt"/>
                        </a:rPr>
                        <a:t>Does living in village/ far from college affects student grades </a:t>
                      </a:r>
                    </a:p>
                    <a:p>
                      <a:pPr marL="285750" lvl="0" indent="-285750" algn="l">
                        <a:lnSpc>
                          <a:spcPct val="100000"/>
                        </a:lnSpc>
                        <a:buFont typeface="Arial" panose="020B0604020202020204" pitchFamily="34" charset="0"/>
                        <a:buChar char="•"/>
                      </a:pPr>
                      <a:r>
                        <a:rPr lang="en-US" sz="1800" dirty="0">
                          <a:latin typeface="+mj-lt"/>
                        </a:rPr>
                        <a:t>Determine student health stats and find out whether student health affects final grades or not</a:t>
                      </a:r>
                    </a:p>
                    <a:p>
                      <a:pPr marL="285750" lvl="0" indent="-285750" algn="l">
                        <a:lnSpc>
                          <a:spcPct val="100000"/>
                        </a:lnSpc>
                        <a:buFont typeface="Arial" panose="020B0604020202020204" pitchFamily="34" charset="0"/>
                        <a:buChar char="•"/>
                      </a:pPr>
                      <a:r>
                        <a:rPr lang="en-US" sz="1800" dirty="0">
                          <a:latin typeface="+mj-lt"/>
                        </a:rPr>
                        <a:t>Number of students consuming alcohol on weekdays and weekends</a:t>
                      </a:r>
                    </a:p>
                    <a:p>
                      <a:pPr marL="285750" lvl="0" indent="-285750" algn="l">
                        <a:lnSpc>
                          <a:spcPct val="100000"/>
                        </a:lnSpc>
                        <a:buFont typeface="Arial" panose="020B0604020202020204" pitchFamily="34" charset="0"/>
                        <a:buChar char="•"/>
                      </a:pPr>
                      <a:r>
                        <a:rPr lang="en-US" sz="1800" dirty="0">
                          <a:latin typeface="+mj-lt"/>
                        </a:rPr>
                        <a:t>Does consuming alcohol on weekend affects grades</a:t>
                      </a:r>
                    </a:p>
                    <a:p>
                      <a:pPr marL="285750" lvl="0" indent="-285750" algn="l">
                        <a:lnSpc>
                          <a:spcPct val="100000"/>
                        </a:lnSpc>
                        <a:buFont typeface="Arial" panose="020B0604020202020204" pitchFamily="34" charset="0"/>
                        <a:buChar char="•"/>
                      </a:pPr>
                      <a:r>
                        <a:rPr lang="en-US" sz="1800" dirty="0">
                          <a:latin typeface="+mj-lt"/>
                        </a:rPr>
                        <a:t>Does consuming alcohol on weekday affects student final grades</a:t>
                      </a:r>
                    </a:p>
                    <a:p>
                      <a:pPr marL="285750" lvl="0" indent="-285750" algn="l">
                        <a:lnSpc>
                          <a:spcPct val="100000"/>
                        </a:lnSpc>
                        <a:buFont typeface="Arial" panose="020B0604020202020204" pitchFamily="34" charset="0"/>
                        <a:buChar char="•"/>
                      </a:pPr>
                      <a:r>
                        <a:rPr lang="en-US" sz="1800" dirty="0">
                          <a:latin typeface="+mj-lt"/>
                        </a:rPr>
                        <a:t>Determine number of students want to go for higher studies</a:t>
                      </a:r>
                    </a:p>
                    <a:p>
                      <a:pPr marL="285750" lvl="0" indent="-285750" algn="l">
                        <a:lnSpc>
                          <a:spcPct val="100000"/>
                        </a:lnSpc>
                        <a:buFont typeface="Arial" panose="020B0604020202020204" pitchFamily="34" charset="0"/>
                        <a:buChar char="•"/>
                      </a:pPr>
                      <a:r>
                        <a:rPr lang="en-US" sz="1800" dirty="0">
                          <a:latin typeface="+mj-lt"/>
                        </a:rPr>
                        <a:t>Does the desire to get higher education influence the final grades</a:t>
                      </a:r>
                    </a:p>
                    <a:p>
                      <a:pPr marL="285750" lvl="0" indent="-285750" algn="l">
                        <a:lnSpc>
                          <a:spcPct val="100000"/>
                        </a:lnSpc>
                        <a:buFont typeface="Arial" panose="020B0604020202020204" pitchFamily="34" charset="0"/>
                        <a:buChar char="•"/>
                      </a:pPr>
                      <a:r>
                        <a:rPr lang="en-US" sz="1800" dirty="0">
                          <a:latin typeface="+mj-lt"/>
                        </a:rPr>
                        <a:t>How many students have internet access</a:t>
                      </a:r>
                    </a:p>
                    <a:p>
                      <a:pPr marL="285750" lvl="0" indent="-285750" algn="l">
                        <a:lnSpc>
                          <a:spcPct val="100000"/>
                        </a:lnSpc>
                        <a:buFont typeface="Arial" panose="020B0604020202020204" pitchFamily="34" charset="0"/>
                        <a:buChar char="•"/>
                      </a:pPr>
                      <a:r>
                        <a:rPr lang="en-US" sz="1800" dirty="0">
                          <a:latin typeface="+mj-lt"/>
                        </a:rPr>
                        <a:t>Having internet access affects student grades</a:t>
                      </a:r>
                    </a:p>
                    <a:p>
                      <a:pPr marL="285750" lvl="0" indent="-285750" algn="l">
                        <a:lnSpc>
                          <a:spcPct val="100000"/>
                        </a:lnSpc>
                        <a:buFont typeface="Arial" panose="020B0604020202020204" pitchFamily="34" charset="0"/>
                        <a:buChar char="•"/>
                      </a:pPr>
                      <a:r>
                        <a:rPr lang="en-US" sz="1800" dirty="0">
                          <a:latin typeface="+mj-lt"/>
                        </a:rPr>
                        <a:t>Determine number students living with their parents</a:t>
                      </a:r>
                    </a:p>
                    <a:p>
                      <a:pPr marL="285750" lvl="0" indent="-285750" algn="l">
                        <a:lnSpc>
                          <a:spcPct val="100000"/>
                        </a:lnSpc>
                        <a:buFont typeface="Arial" panose="020B0604020202020204" pitchFamily="34" charset="0"/>
                        <a:buChar char="•"/>
                      </a:pPr>
                      <a:r>
                        <a:rPr lang="en-US" sz="1800" dirty="0">
                          <a:latin typeface="+mj-lt"/>
                        </a:rPr>
                        <a:t>Does living with parent affects grades</a:t>
                      </a:r>
                    </a:p>
                    <a:p>
                      <a:pPr marL="285750" lvl="0" indent="-285750" algn="l">
                        <a:lnSpc>
                          <a:spcPct val="100000"/>
                        </a:lnSpc>
                        <a:buFont typeface="Arial" panose="020B0604020202020204" pitchFamily="34" charset="0"/>
                        <a:buChar char="•"/>
                      </a:pPr>
                      <a:r>
                        <a:rPr lang="en-US" sz="1800" dirty="0">
                          <a:latin typeface="+mj-lt"/>
                        </a:rPr>
                        <a:t>Determine the quality of family relationships and influence on student grades</a:t>
                      </a:r>
                    </a:p>
                    <a:p>
                      <a:pPr marL="285750" lvl="0" indent="-285750" algn="l">
                        <a:lnSpc>
                          <a:spcPct val="100000"/>
                        </a:lnSpc>
                        <a:buFont typeface="Arial" panose="020B0604020202020204" pitchFamily="34" charset="0"/>
                        <a:buChar char="•"/>
                      </a:pPr>
                      <a:r>
                        <a:rPr lang="en-US" sz="1800" dirty="0">
                          <a:latin typeface="+mj-lt"/>
                        </a:rPr>
                        <a:t>Does parents education and profession helps in improving student grades</a:t>
                      </a:r>
                    </a:p>
                    <a:p>
                      <a:endParaRPr lang="en-US" dirty="0"/>
                    </a:p>
                  </a:txBody>
                  <a:tcPr>
                    <a:solidFill>
                      <a:schemeClr val="tx2">
                        <a:lumMod val="75000"/>
                      </a:schemeClr>
                    </a:solidFill>
                  </a:tcPr>
                </a:tc>
                <a:tc>
                  <a:txBody>
                    <a:bodyPr/>
                    <a:lstStyle/>
                    <a:p>
                      <a:pPr marL="285750" lvl="0" indent="-285750" algn="just">
                        <a:lnSpc>
                          <a:spcPct val="100000"/>
                        </a:lnSpc>
                        <a:spcAft>
                          <a:spcPts val="600"/>
                        </a:spcAft>
                        <a:buFont typeface="Wingdings" pitchFamily="2" charset="2"/>
                        <a:buChar char="ü"/>
                      </a:pPr>
                      <a:r>
                        <a:rPr lang="en-US" sz="2000" dirty="0">
                          <a:solidFill>
                            <a:schemeClr val="tx2">
                              <a:lumMod val="75000"/>
                            </a:schemeClr>
                          </a:solidFill>
                          <a:latin typeface="+mj-lt"/>
                        </a:rPr>
                        <a:t>We observed more students are teenagers age between 15-18, assuming that younger the student the less likely that they consume alcohol. </a:t>
                      </a:r>
                    </a:p>
                    <a:p>
                      <a:pPr marL="285750" lvl="0" indent="-285750" algn="just">
                        <a:lnSpc>
                          <a:spcPct val="100000"/>
                        </a:lnSpc>
                        <a:spcAft>
                          <a:spcPts val="600"/>
                        </a:spcAft>
                        <a:buFont typeface="Wingdings" pitchFamily="2" charset="2"/>
                        <a:buChar char="ü"/>
                      </a:pPr>
                      <a:r>
                        <a:rPr lang="en-US" sz="2000" dirty="0">
                          <a:solidFill>
                            <a:schemeClr val="tx2">
                              <a:lumMod val="75000"/>
                            </a:schemeClr>
                          </a:solidFill>
                          <a:latin typeface="+mj-lt"/>
                        </a:rPr>
                        <a:t>We also determined number of students in love are less than the single students and romantic life affects the final grades as they spend less amount of time in studying and attending classes.</a:t>
                      </a:r>
                    </a:p>
                    <a:p>
                      <a:pPr marL="285750" lvl="0" indent="-285750" algn="just">
                        <a:lnSpc>
                          <a:spcPct val="100000"/>
                        </a:lnSpc>
                        <a:spcAft>
                          <a:spcPts val="600"/>
                        </a:spcAft>
                        <a:buFont typeface="Wingdings" pitchFamily="2" charset="2"/>
                        <a:buChar char="ü"/>
                      </a:pPr>
                      <a:r>
                        <a:rPr lang="en-US" sz="2000" dirty="0">
                          <a:solidFill>
                            <a:schemeClr val="tx2">
                              <a:lumMod val="75000"/>
                            </a:schemeClr>
                          </a:solidFill>
                          <a:latin typeface="+mj-lt"/>
                        </a:rPr>
                        <a:t>We determined that more number of students spends 2-5 and 5-10 hours a week got good grades in final and students who spends less than 2 hours a week got poor grades.</a:t>
                      </a:r>
                    </a:p>
                    <a:p>
                      <a:pPr marL="285750" lvl="0" indent="-285750" algn="just">
                        <a:lnSpc>
                          <a:spcPct val="100000"/>
                        </a:lnSpc>
                        <a:spcAft>
                          <a:spcPts val="600"/>
                        </a:spcAft>
                        <a:buFont typeface="Wingdings" pitchFamily="2" charset="2"/>
                        <a:buChar char="ü"/>
                      </a:pPr>
                      <a:r>
                        <a:rPr lang="en-US" sz="2000" dirty="0">
                          <a:solidFill>
                            <a:schemeClr val="tx2">
                              <a:lumMod val="75000"/>
                            </a:schemeClr>
                          </a:solidFill>
                          <a:latin typeface="+mj-lt"/>
                        </a:rPr>
                        <a:t>We found students consume alcohol on weekdays likely to get less grades in final and consuming alcohol on weekends is not affecting students grades.</a:t>
                      </a:r>
                    </a:p>
                    <a:p>
                      <a:pPr marL="285750" lvl="0" indent="-285750" algn="just">
                        <a:lnSpc>
                          <a:spcPct val="100000"/>
                        </a:lnSpc>
                        <a:spcAft>
                          <a:spcPts val="600"/>
                        </a:spcAft>
                        <a:buFont typeface="Wingdings" pitchFamily="2" charset="2"/>
                        <a:buChar char="ü"/>
                      </a:pPr>
                      <a:r>
                        <a:rPr lang="en-US" sz="2000" dirty="0">
                          <a:solidFill>
                            <a:schemeClr val="tx2">
                              <a:lumMod val="75000"/>
                            </a:schemeClr>
                          </a:solidFill>
                          <a:latin typeface="+mj-lt"/>
                        </a:rPr>
                        <a:t>Almost all students are desired to do higher studies, stats showed students with this desire likely get good grades in final.</a:t>
                      </a:r>
                    </a:p>
                    <a:p>
                      <a:pPr marL="285750" lvl="0" indent="-285750" algn="just">
                        <a:lnSpc>
                          <a:spcPct val="100000"/>
                        </a:lnSpc>
                        <a:spcAft>
                          <a:spcPts val="600"/>
                        </a:spcAft>
                        <a:buFont typeface="Wingdings" pitchFamily="2" charset="2"/>
                        <a:buChar char="ü"/>
                      </a:pPr>
                      <a:r>
                        <a:rPr lang="en-US" sz="2000" dirty="0">
                          <a:solidFill>
                            <a:schemeClr val="tx2">
                              <a:lumMod val="75000"/>
                            </a:schemeClr>
                          </a:solidFill>
                          <a:latin typeface="+mj-lt"/>
                        </a:rPr>
                        <a:t>Students with internet access are spending less number of hours which is impacting their grades negatively.</a:t>
                      </a:r>
                    </a:p>
                    <a:p>
                      <a:pPr marL="285750" lvl="0" indent="-285750" algn="just">
                        <a:lnSpc>
                          <a:spcPct val="100000"/>
                        </a:lnSpc>
                        <a:spcAft>
                          <a:spcPts val="600"/>
                        </a:spcAft>
                        <a:buFont typeface="Wingdings" pitchFamily="2" charset="2"/>
                        <a:buChar char="ü"/>
                      </a:pPr>
                      <a:r>
                        <a:rPr lang="en-US" sz="2000" dirty="0">
                          <a:solidFill>
                            <a:schemeClr val="tx2">
                              <a:lumMod val="75000"/>
                            </a:schemeClr>
                          </a:solidFill>
                          <a:latin typeface="+mj-lt"/>
                        </a:rPr>
                        <a:t>This Scientific analysis shows </a:t>
                      </a:r>
                      <a:r>
                        <a:rPr lang="en-US" sz="2000" dirty="0" err="1">
                          <a:solidFill>
                            <a:schemeClr val="tx2">
                              <a:lumMod val="75000"/>
                            </a:schemeClr>
                          </a:solidFill>
                          <a:latin typeface="+mj-lt"/>
                        </a:rPr>
                        <a:t>lving</a:t>
                      </a:r>
                      <a:r>
                        <a:rPr lang="en-US" sz="2000" dirty="0">
                          <a:solidFill>
                            <a:schemeClr val="tx2">
                              <a:lumMod val="75000"/>
                            </a:schemeClr>
                          </a:solidFill>
                          <a:latin typeface="+mj-lt"/>
                        </a:rPr>
                        <a:t> with family, having good family relationships and parents education and profession helps improving student grades.</a:t>
                      </a:r>
                    </a:p>
                    <a:p>
                      <a:endParaRPr lang="en-US" dirty="0"/>
                    </a:p>
                  </a:txBody>
                  <a:tcPr>
                    <a:solidFill>
                      <a:schemeClr val="bg2"/>
                    </a:solidFill>
                  </a:tcPr>
                </a:tc>
                <a:extLst>
                  <a:ext uri="{0D108BD9-81ED-4DB2-BD59-A6C34878D82A}">
                    <a16:rowId xmlns:a16="http://schemas.microsoft.com/office/drawing/2014/main" val="3705739686"/>
                  </a:ext>
                </a:extLst>
              </a:tr>
            </a:tbl>
          </a:graphicData>
        </a:graphic>
      </p:graphicFrame>
    </p:spTree>
    <p:extLst>
      <p:ext uri="{BB962C8B-B14F-4D97-AF65-F5344CB8AC3E}">
        <p14:creationId xmlns:p14="http://schemas.microsoft.com/office/powerpoint/2010/main" val="2132304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4E58F9-016D-FB43-AA37-BED9EE92E012}"/>
              </a:ext>
            </a:extLst>
          </p:cNvPr>
          <p:cNvSpPr/>
          <p:nvPr/>
        </p:nvSpPr>
        <p:spPr>
          <a:xfrm>
            <a:off x="1093183" y="967085"/>
            <a:ext cx="263328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Libraries</a:t>
            </a:r>
          </a:p>
        </p:txBody>
      </p:sp>
      <p:pic>
        <p:nvPicPr>
          <p:cNvPr id="12" name="Graphic 11">
            <a:extLst>
              <a:ext uri="{FF2B5EF4-FFF2-40B4-BE49-F238E27FC236}">
                <a16:creationId xmlns:a16="http://schemas.microsoft.com/office/drawing/2014/main" id="{C2FBE12E-069F-C94D-80DD-39353AF33B60}"/>
              </a:ext>
            </a:extLst>
          </p:cNvPr>
          <p:cNvPicPr>
            <a:picLocks noChangeAspect="1"/>
          </p:cNvPicPr>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093183" y="2503170"/>
            <a:ext cx="3847208" cy="923330"/>
          </a:xfrm>
          <a:prstGeom prst="rect">
            <a:avLst/>
          </a:prstGeom>
        </p:spPr>
      </p:pic>
      <p:pic>
        <p:nvPicPr>
          <p:cNvPr id="15" name="Picture 14" descr="A picture containing graphical user interface&#10;&#10;Description automatically generated">
            <a:extLst>
              <a:ext uri="{FF2B5EF4-FFF2-40B4-BE49-F238E27FC236}">
                <a16:creationId xmlns:a16="http://schemas.microsoft.com/office/drawing/2014/main" id="{6F81970F-912D-954B-9EC4-C6BD7DB98E5B}"/>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870495" y="2202578"/>
            <a:ext cx="3592513" cy="1174475"/>
          </a:xfrm>
          <a:prstGeom prst="rect">
            <a:avLst/>
          </a:prstGeom>
        </p:spPr>
      </p:pic>
      <p:pic>
        <p:nvPicPr>
          <p:cNvPr id="18" name="Picture 17" descr="A picture containing text, clock&#10;&#10;Description automatically generated">
            <a:extLst>
              <a:ext uri="{FF2B5EF4-FFF2-40B4-BE49-F238E27FC236}">
                <a16:creationId xmlns:a16="http://schemas.microsoft.com/office/drawing/2014/main" id="{2B450449-5AA4-5C41-B92A-2338515B2A9B}"/>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097554" y="4014300"/>
            <a:ext cx="3138397" cy="1239667"/>
          </a:xfrm>
          <a:prstGeom prst="rect">
            <a:avLst/>
          </a:prstGeom>
        </p:spPr>
      </p:pic>
      <p:pic>
        <p:nvPicPr>
          <p:cNvPr id="21" name="Picture 20" descr="A picture containing text, vector graphics&#10;&#10;Description automatically generated">
            <a:extLst>
              <a:ext uri="{FF2B5EF4-FFF2-40B4-BE49-F238E27FC236}">
                <a16:creationId xmlns:a16="http://schemas.microsoft.com/office/drawing/2014/main" id="{4A1D199C-DDB8-E74D-B48B-B29629092E85}"/>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1587501" y="4190734"/>
            <a:ext cx="2895166" cy="1700181"/>
          </a:xfrm>
          <a:prstGeom prst="rect">
            <a:avLst/>
          </a:prstGeom>
        </p:spPr>
      </p:pic>
      <p:pic>
        <p:nvPicPr>
          <p:cNvPr id="24" name="Picture 23" descr="Logo, company name&#10;&#10;Description automatically generated">
            <a:extLst>
              <a:ext uri="{FF2B5EF4-FFF2-40B4-BE49-F238E27FC236}">
                <a16:creationId xmlns:a16="http://schemas.microsoft.com/office/drawing/2014/main" id="{81E034D6-F023-324F-9FD2-0B3F73141FFE}"/>
              </a:ext>
            </a:extLst>
          </p:cNvPr>
          <p:cNvPicPr>
            <a:picLocks noChangeAspect="1"/>
          </p:cNvPicPr>
          <p:nvPr/>
        </p:nvPicPr>
        <p:blipFill>
          <a:blip r:embed="rId11"/>
          <a:stretch>
            <a:fillRect/>
          </a:stretch>
        </p:blipFill>
        <p:spPr>
          <a:xfrm>
            <a:off x="8982075" y="3947845"/>
            <a:ext cx="1947863" cy="2342073"/>
          </a:xfrm>
          <a:prstGeom prst="rect">
            <a:avLst/>
          </a:prstGeom>
        </p:spPr>
      </p:pic>
      <p:pic>
        <p:nvPicPr>
          <p:cNvPr id="26" name="Picture 25">
            <a:extLst>
              <a:ext uri="{FF2B5EF4-FFF2-40B4-BE49-F238E27FC236}">
                <a16:creationId xmlns:a16="http://schemas.microsoft.com/office/drawing/2014/main" id="{E34907D0-7575-4D48-BB19-110E85E4DA84}"/>
              </a:ext>
            </a:extLst>
          </p:cNvPr>
          <p:cNvPicPr>
            <a:picLocks noChangeAspect="1"/>
          </p:cNvPicPr>
          <p:nvPr/>
        </p:nvPicPr>
        <p:blipFill>
          <a:blip r:embed="rId12"/>
          <a:stretch>
            <a:fillRect/>
          </a:stretch>
        </p:blipFill>
        <p:spPr>
          <a:xfrm>
            <a:off x="8982075" y="2451533"/>
            <a:ext cx="2865438" cy="1496312"/>
          </a:xfrm>
          <a:prstGeom prst="rect">
            <a:avLst/>
          </a:prstGeom>
        </p:spPr>
      </p:pic>
    </p:spTree>
    <p:extLst>
      <p:ext uri="{BB962C8B-B14F-4D97-AF65-F5344CB8AC3E}">
        <p14:creationId xmlns:p14="http://schemas.microsoft.com/office/powerpoint/2010/main" val="1392684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E0E9A7-8DC6-3449-A770-2FDE4A86696A}"/>
              </a:ext>
            </a:extLst>
          </p:cNvPr>
          <p:cNvSpPr txBox="1"/>
          <p:nvPr/>
        </p:nvSpPr>
        <p:spPr>
          <a:xfrm>
            <a:off x="1072445" y="1251373"/>
            <a:ext cx="5452533" cy="646331"/>
          </a:xfrm>
          <a:prstGeom prst="rect">
            <a:avLst/>
          </a:prstGeom>
          <a:noFill/>
        </p:spPr>
        <p:txBody>
          <a:bodyPr wrap="square" rtlCol="0">
            <a:spAutoFit/>
          </a:bodyPr>
          <a:lstStyle/>
          <a:p>
            <a:r>
              <a:rPr lang="en-US" b="1" dirty="0"/>
              <a:t>Lets first look at the gender of the students </a:t>
            </a:r>
          </a:p>
          <a:p>
            <a:r>
              <a:rPr lang="en-US" dirty="0"/>
              <a:t>(count of boys and girls)</a:t>
            </a:r>
          </a:p>
        </p:txBody>
      </p:sp>
      <p:pic>
        <p:nvPicPr>
          <p:cNvPr id="5" name="Picture 4">
            <a:extLst>
              <a:ext uri="{FF2B5EF4-FFF2-40B4-BE49-F238E27FC236}">
                <a16:creationId xmlns:a16="http://schemas.microsoft.com/office/drawing/2014/main" id="{F753275A-2663-3E47-B696-06D042F189B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9207" y="2247577"/>
            <a:ext cx="3507105" cy="3359050"/>
          </a:xfrm>
          <a:prstGeom prst="rect">
            <a:avLst/>
          </a:prstGeom>
          <a:noFill/>
          <a:ln>
            <a:noFill/>
          </a:ln>
        </p:spPr>
      </p:pic>
      <p:sp>
        <p:nvSpPr>
          <p:cNvPr id="6" name="TextBox 5">
            <a:extLst>
              <a:ext uri="{FF2B5EF4-FFF2-40B4-BE49-F238E27FC236}">
                <a16:creationId xmlns:a16="http://schemas.microsoft.com/office/drawing/2014/main" id="{738FA747-8034-A345-B226-FA2744DC903B}"/>
              </a:ext>
            </a:extLst>
          </p:cNvPr>
          <p:cNvSpPr txBox="1"/>
          <p:nvPr/>
        </p:nvSpPr>
        <p:spPr>
          <a:xfrm>
            <a:off x="885825" y="5785485"/>
            <a:ext cx="4243387" cy="369332"/>
          </a:xfrm>
          <a:prstGeom prst="rect">
            <a:avLst/>
          </a:prstGeom>
          <a:noFill/>
        </p:spPr>
        <p:txBody>
          <a:bodyPr wrap="square" rtlCol="0">
            <a:spAutoFit/>
          </a:bodyPr>
          <a:lstStyle/>
          <a:p>
            <a:r>
              <a:rPr lang="en-US" b="1" dirty="0"/>
              <a:t>RESULT: </a:t>
            </a:r>
            <a:r>
              <a:rPr lang="en-US" dirty="0"/>
              <a:t>The number of girls is a little more</a:t>
            </a:r>
          </a:p>
        </p:txBody>
      </p:sp>
      <p:sp>
        <p:nvSpPr>
          <p:cNvPr id="7" name="TextBox 6">
            <a:extLst>
              <a:ext uri="{FF2B5EF4-FFF2-40B4-BE49-F238E27FC236}">
                <a16:creationId xmlns:a16="http://schemas.microsoft.com/office/drawing/2014/main" id="{E67E6210-326B-D043-B7E8-D82ACD9D7B19}"/>
              </a:ext>
            </a:extLst>
          </p:cNvPr>
          <p:cNvSpPr txBox="1"/>
          <p:nvPr/>
        </p:nvSpPr>
        <p:spPr>
          <a:xfrm>
            <a:off x="6136076" y="1259733"/>
            <a:ext cx="4983479" cy="369332"/>
          </a:xfrm>
          <a:prstGeom prst="rect">
            <a:avLst/>
          </a:prstGeom>
          <a:noFill/>
        </p:spPr>
        <p:txBody>
          <a:bodyPr wrap="square" rtlCol="0">
            <a:spAutoFit/>
          </a:bodyPr>
          <a:lstStyle/>
          <a:p>
            <a:r>
              <a:rPr lang="en-US" b="1" dirty="0"/>
              <a:t>Now, lets see the age of the students</a:t>
            </a:r>
          </a:p>
        </p:txBody>
      </p:sp>
      <p:sp>
        <p:nvSpPr>
          <p:cNvPr id="8" name="TextBox 7">
            <a:extLst>
              <a:ext uri="{FF2B5EF4-FFF2-40B4-BE49-F238E27FC236}">
                <a16:creationId xmlns:a16="http://schemas.microsoft.com/office/drawing/2014/main" id="{6D40716F-9860-3940-999C-60E9222A8E81}"/>
              </a:ext>
            </a:extLst>
          </p:cNvPr>
          <p:cNvSpPr txBox="1"/>
          <p:nvPr/>
        </p:nvSpPr>
        <p:spPr>
          <a:xfrm>
            <a:off x="5915025" y="5785485"/>
            <a:ext cx="6276975" cy="646331"/>
          </a:xfrm>
          <a:prstGeom prst="rect">
            <a:avLst/>
          </a:prstGeom>
          <a:noFill/>
        </p:spPr>
        <p:txBody>
          <a:bodyPr wrap="square" rtlCol="0">
            <a:spAutoFit/>
          </a:bodyPr>
          <a:lstStyle/>
          <a:p>
            <a:r>
              <a:rPr lang="en-US" b="1" dirty="0"/>
              <a:t>RESULT: </a:t>
            </a:r>
            <a:r>
              <a:rPr lang="en-US" dirty="0"/>
              <a:t>so, basically we are dealing with students 15-18 years.</a:t>
            </a:r>
          </a:p>
          <a:p>
            <a:endParaRPr lang="en-US" dirty="0"/>
          </a:p>
        </p:txBody>
      </p:sp>
      <p:pic>
        <p:nvPicPr>
          <p:cNvPr id="9" name="Picture 8">
            <a:extLst>
              <a:ext uri="{FF2B5EF4-FFF2-40B4-BE49-F238E27FC236}">
                <a16:creationId xmlns:a16="http://schemas.microsoft.com/office/drawing/2014/main" id="{50B22977-C47A-1746-8C58-B368F1FFD31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7363" y="2247577"/>
            <a:ext cx="5748338" cy="3019629"/>
          </a:xfrm>
          <a:prstGeom prst="rect">
            <a:avLst/>
          </a:prstGeom>
          <a:noFill/>
          <a:ln>
            <a:noFill/>
          </a:ln>
        </p:spPr>
      </p:pic>
    </p:spTree>
    <p:extLst>
      <p:ext uri="{BB962C8B-B14F-4D97-AF65-F5344CB8AC3E}">
        <p14:creationId xmlns:p14="http://schemas.microsoft.com/office/powerpoint/2010/main" val="315004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08334-7F5A-ED48-A545-E6DED76F5C4B}"/>
              </a:ext>
            </a:extLst>
          </p:cNvPr>
          <p:cNvSpPr>
            <a:spLocks noGrp="1"/>
          </p:cNvSpPr>
          <p:nvPr>
            <p:ph idx="1"/>
          </p:nvPr>
        </p:nvSpPr>
        <p:spPr>
          <a:xfrm>
            <a:off x="5400913" y="4808537"/>
            <a:ext cx="7086600" cy="1649412"/>
          </a:xfrm>
        </p:spPr>
        <p:txBody>
          <a:bodyPr>
            <a:normAutofit fontScale="92500" lnSpcReduction="20000"/>
          </a:bodyPr>
          <a:lstStyle/>
          <a:p>
            <a:endParaRPr lang="en-US" sz="1800" dirty="0"/>
          </a:p>
          <a:p>
            <a:pPr marL="749808" lvl="4" indent="0">
              <a:buNone/>
            </a:pPr>
            <a:r>
              <a:rPr lang="en-US" sz="1800" b="1" dirty="0"/>
              <a:t>	</a:t>
            </a:r>
            <a:r>
              <a:rPr lang="en-US" sz="2100" b="1" dirty="0">
                <a:solidFill>
                  <a:schemeClr val="tx1"/>
                </a:solidFill>
              </a:rPr>
              <a:t>RESULT: </a:t>
            </a:r>
            <a:r>
              <a:rPr lang="en-US" sz="2100" dirty="0">
                <a:solidFill>
                  <a:schemeClr val="tx1"/>
                </a:solidFill>
              </a:rPr>
              <a:t>The lowest average result is shown by students </a:t>
            </a:r>
          </a:p>
          <a:p>
            <a:pPr marL="749808" lvl="4" indent="0">
              <a:buNone/>
            </a:pPr>
            <a:r>
              <a:rPr lang="en-US" sz="2100" dirty="0">
                <a:solidFill>
                  <a:schemeClr val="tx1"/>
                </a:solidFill>
              </a:rPr>
              <a:t>	who spend less than two hours a week studying. </a:t>
            </a:r>
          </a:p>
          <a:p>
            <a:pPr marL="749808" lvl="4" indent="0">
              <a:buNone/>
            </a:pPr>
            <a:r>
              <a:rPr lang="en-US" sz="2100" dirty="0">
                <a:solidFill>
                  <a:schemeClr val="tx1"/>
                </a:solidFill>
              </a:rPr>
              <a:t>   Few students spend more than 10 hours a week studying</a:t>
            </a:r>
          </a:p>
          <a:p>
            <a:pPr marL="749808" lvl="4" indent="0">
              <a:buNone/>
            </a:pPr>
            <a:r>
              <a:rPr lang="en-US" sz="2100" dirty="0">
                <a:solidFill>
                  <a:schemeClr val="tx1"/>
                </a:solidFill>
              </a:rPr>
              <a:t>	show the highest results.</a:t>
            </a:r>
          </a:p>
          <a:p>
            <a:endParaRPr lang="en-US" dirty="0"/>
          </a:p>
        </p:txBody>
      </p:sp>
      <p:sp>
        <p:nvSpPr>
          <p:cNvPr id="4" name="TextBox 3">
            <a:extLst>
              <a:ext uri="{FF2B5EF4-FFF2-40B4-BE49-F238E27FC236}">
                <a16:creationId xmlns:a16="http://schemas.microsoft.com/office/drawing/2014/main" id="{396BA8CC-096F-D24E-9EAB-E361F312DEC9}"/>
              </a:ext>
            </a:extLst>
          </p:cNvPr>
          <p:cNvSpPr txBox="1"/>
          <p:nvPr/>
        </p:nvSpPr>
        <p:spPr>
          <a:xfrm>
            <a:off x="952500" y="1224757"/>
            <a:ext cx="5143500" cy="642938"/>
          </a:xfrm>
          <a:prstGeom prst="rect">
            <a:avLst/>
          </a:prstGeom>
          <a:noFill/>
        </p:spPr>
        <p:txBody>
          <a:bodyPr wrap="square" rtlCol="0">
            <a:spAutoFit/>
          </a:bodyPr>
          <a:lstStyle/>
          <a:p>
            <a:r>
              <a:rPr lang="en-US" b="1" dirty="0"/>
              <a:t>Let’s find, how many hours a week students spend on their studies.</a:t>
            </a:r>
          </a:p>
        </p:txBody>
      </p:sp>
      <p:pic>
        <p:nvPicPr>
          <p:cNvPr id="5" name="Picture 4">
            <a:extLst>
              <a:ext uri="{FF2B5EF4-FFF2-40B4-BE49-F238E27FC236}">
                <a16:creationId xmlns:a16="http://schemas.microsoft.com/office/drawing/2014/main" id="{D2ED4E7E-9B8B-7545-9D63-8A543F51B72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353" y="2210594"/>
            <a:ext cx="5406867" cy="2765425"/>
          </a:xfrm>
          <a:prstGeom prst="rect">
            <a:avLst/>
          </a:prstGeom>
          <a:noFill/>
          <a:ln>
            <a:noFill/>
          </a:ln>
        </p:spPr>
      </p:pic>
      <p:sp>
        <p:nvSpPr>
          <p:cNvPr id="6" name="TextBox 5">
            <a:extLst>
              <a:ext uri="{FF2B5EF4-FFF2-40B4-BE49-F238E27FC236}">
                <a16:creationId xmlns:a16="http://schemas.microsoft.com/office/drawing/2014/main" id="{AEA78D6A-F661-774B-B2CA-D1AD6A6182D6}"/>
              </a:ext>
            </a:extLst>
          </p:cNvPr>
          <p:cNvSpPr txBox="1"/>
          <p:nvPr/>
        </p:nvSpPr>
        <p:spPr>
          <a:xfrm>
            <a:off x="1008459" y="5428754"/>
            <a:ext cx="4817745" cy="923330"/>
          </a:xfrm>
          <a:prstGeom prst="rect">
            <a:avLst/>
          </a:prstGeom>
          <a:noFill/>
        </p:spPr>
        <p:txBody>
          <a:bodyPr wrap="square" rtlCol="0">
            <a:spAutoFit/>
          </a:bodyPr>
          <a:lstStyle/>
          <a:p>
            <a:r>
              <a:rPr lang="en-US" b="1" dirty="0"/>
              <a:t>RESULT: </a:t>
            </a:r>
            <a:r>
              <a:rPr lang="en-US" dirty="0"/>
              <a:t>Most students spend 2 to 5 and 5 to 10 hours a week studying.</a:t>
            </a:r>
            <a:br>
              <a:rPr lang="en-US" dirty="0"/>
            </a:br>
            <a:endParaRPr lang="en-US" dirty="0"/>
          </a:p>
        </p:txBody>
      </p:sp>
      <p:sp>
        <p:nvSpPr>
          <p:cNvPr id="9" name="TextBox 8">
            <a:extLst>
              <a:ext uri="{FF2B5EF4-FFF2-40B4-BE49-F238E27FC236}">
                <a16:creationId xmlns:a16="http://schemas.microsoft.com/office/drawing/2014/main" id="{D4C4FEEB-9C88-3445-8002-72677517698D}"/>
              </a:ext>
            </a:extLst>
          </p:cNvPr>
          <p:cNvSpPr txBox="1"/>
          <p:nvPr/>
        </p:nvSpPr>
        <p:spPr>
          <a:xfrm>
            <a:off x="6410325" y="1223488"/>
            <a:ext cx="4829175" cy="644207"/>
          </a:xfrm>
          <a:prstGeom prst="rect">
            <a:avLst/>
          </a:prstGeom>
          <a:noFill/>
        </p:spPr>
        <p:txBody>
          <a:bodyPr wrap="square" rtlCol="0">
            <a:spAutoFit/>
          </a:bodyPr>
          <a:lstStyle/>
          <a:p>
            <a:r>
              <a:rPr lang="en-US" b="1" dirty="0"/>
              <a:t>Impact of the number of hours spent on study on the final grade of the student.</a:t>
            </a:r>
          </a:p>
        </p:txBody>
      </p:sp>
      <p:pic>
        <p:nvPicPr>
          <p:cNvPr id="10" name="Picture 9">
            <a:extLst>
              <a:ext uri="{FF2B5EF4-FFF2-40B4-BE49-F238E27FC236}">
                <a16:creationId xmlns:a16="http://schemas.microsoft.com/office/drawing/2014/main" id="{E0E2C722-9493-2D49-83F7-75EDFD592FE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0780" y="2321957"/>
            <a:ext cx="5406867" cy="2542698"/>
          </a:xfrm>
          <a:prstGeom prst="rect">
            <a:avLst/>
          </a:prstGeom>
          <a:noFill/>
          <a:ln>
            <a:noFill/>
          </a:ln>
        </p:spPr>
      </p:pic>
    </p:spTree>
    <p:extLst>
      <p:ext uri="{BB962C8B-B14F-4D97-AF65-F5344CB8AC3E}">
        <p14:creationId xmlns:p14="http://schemas.microsoft.com/office/powerpoint/2010/main" val="13875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520402-238D-C941-8A2D-846304099BA2}"/>
              </a:ext>
            </a:extLst>
          </p:cNvPr>
          <p:cNvSpPr txBox="1"/>
          <p:nvPr/>
        </p:nvSpPr>
        <p:spPr>
          <a:xfrm>
            <a:off x="1066800" y="894535"/>
            <a:ext cx="5029200" cy="1200329"/>
          </a:xfrm>
          <a:prstGeom prst="rect">
            <a:avLst/>
          </a:prstGeom>
          <a:noFill/>
        </p:spPr>
        <p:txBody>
          <a:bodyPr wrap="square" rtlCol="0">
            <a:spAutoFit/>
          </a:bodyPr>
          <a:lstStyle/>
          <a:p>
            <a:r>
              <a:rPr lang="en-US" b="1" dirty="0"/>
              <a:t>Now, lets display the time that students spend on the way to school and they live in city/village.</a:t>
            </a:r>
          </a:p>
          <a:p>
            <a:r>
              <a:rPr lang="en-US" dirty="0"/>
              <a:t>(1 - very close, 4 - very far)</a:t>
            </a:r>
          </a:p>
          <a:p>
            <a:endParaRPr lang="en-US" dirty="0"/>
          </a:p>
        </p:txBody>
      </p:sp>
      <p:pic>
        <p:nvPicPr>
          <p:cNvPr id="5" name="Picture 4">
            <a:extLst>
              <a:ext uri="{FF2B5EF4-FFF2-40B4-BE49-F238E27FC236}">
                <a16:creationId xmlns:a16="http://schemas.microsoft.com/office/drawing/2014/main" id="{805B91D5-4531-994A-A82B-4A9075DEFB4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2975" y="2243318"/>
            <a:ext cx="4057649" cy="3143070"/>
          </a:xfrm>
          <a:prstGeom prst="rect">
            <a:avLst/>
          </a:prstGeom>
          <a:noFill/>
          <a:ln>
            <a:noFill/>
          </a:ln>
        </p:spPr>
      </p:pic>
      <p:sp>
        <p:nvSpPr>
          <p:cNvPr id="6" name="TextBox 5">
            <a:extLst>
              <a:ext uri="{FF2B5EF4-FFF2-40B4-BE49-F238E27FC236}">
                <a16:creationId xmlns:a16="http://schemas.microsoft.com/office/drawing/2014/main" id="{466D273D-962F-7A47-97B1-EA4292E49873}"/>
              </a:ext>
            </a:extLst>
          </p:cNvPr>
          <p:cNvSpPr txBox="1"/>
          <p:nvPr/>
        </p:nvSpPr>
        <p:spPr>
          <a:xfrm>
            <a:off x="1273969" y="5640299"/>
            <a:ext cx="4614862" cy="646331"/>
          </a:xfrm>
          <a:prstGeom prst="rect">
            <a:avLst/>
          </a:prstGeom>
          <a:noFill/>
        </p:spPr>
        <p:txBody>
          <a:bodyPr wrap="square" rtlCol="0">
            <a:spAutoFit/>
          </a:bodyPr>
          <a:lstStyle/>
          <a:p>
            <a:r>
              <a:rPr lang="en-US" b="1" dirty="0"/>
              <a:t>RESULT: </a:t>
            </a:r>
            <a:r>
              <a:rPr lang="en-US" dirty="0"/>
              <a:t>Most of the students live in the city. Few students take long to get to school.</a:t>
            </a:r>
          </a:p>
        </p:txBody>
      </p:sp>
      <p:sp>
        <p:nvSpPr>
          <p:cNvPr id="7" name="TextBox 6">
            <a:extLst>
              <a:ext uri="{FF2B5EF4-FFF2-40B4-BE49-F238E27FC236}">
                <a16:creationId xmlns:a16="http://schemas.microsoft.com/office/drawing/2014/main" id="{223E4D56-EFB1-4449-8DB5-CB1FEAD69CD4}"/>
              </a:ext>
            </a:extLst>
          </p:cNvPr>
          <p:cNvSpPr txBox="1"/>
          <p:nvPr/>
        </p:nvSpPr>
        <p:spPr>
          <a:xfrm>
            <a:off x="6453187" y="1162741"/>
            <a:ext cx="4672013" cy="369332"/>
          </a:xfrm>
          <a:prstGeom prst="rect">
            <a:avLst/>
          </a:prstGeom>
          <a:noFill/>
        </p:spPr>
        <p:txBody>
          <a:bodyPr wrap="square" rtlCol="0">
            <a:spAutoFit/>
          </a:bodyPr>
          <a:lstStyle/>
          <a:p>
            <a:r>
              <a:rPr lang="en-US" b="1" dirty="0"/>
              <a:t>let's see if this affects the number of absences. </a:t>
            </a:r>
          </a:p>
        </p:txBody>
      </p:sp>
      <p:pic>
        <p:nvPicPr>
          <p:cNvPr id="8" name="Picture 7">
            <a:extLst>
              <a:ext uri="{FF2B5EF4-FFF2-40B4-BE49-F238E27FC236}">
                <a16:creationId xmlns:a16="http://schemas.microsoft.com/office/drawing/2014/main" id="{826FF90B-E2E4-1B45-8584-8821C655076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5475" y="2243319"/>
            <a:ext cx="6224588" cy="3005162"/>
          </a:xfrm>
          <a:prstGeom prst="rect">
            <a:avLst/>
          </a:prstGeom>
          <a:noFill/>
          <a:ln>
            <a:noFill/>
          </a:ln>
        </p:spPr>
      </p:pic>
      <p:sp>
        <p:nvSpPr>
          <p:cNvPr id="9" name="TextBox 8">
            <a:extLst>
              <a:ext uri="{FF2B5EF4-FFF2-40B4-BE49-F238E27FC236}">
                <a16:creationId xmlns:a16="http://schemas.microsoft.com/office/drawing/2014/main" id="{3617741E-34E6-3E47-95C7-E45C7833A4FF}"/>
              </a:ext>
            </a:extLst>
          </p:cNvPr>
          <p:cNvSpPr txBox="1"/>
          <p:nvPr/>
        </p:nvSpPr>
        <p:spPr>
          <a:xfrm>
            <a:off x="6096000" y="5636561"/>
            <a:ext cx="5534025" cy="646331"/>
          </a:xfrm>
          <a:prstGeom prst="rect">
            <a:avLst/>
          </a:prstGeom>
          <a:noFill/>
        </p:spPr>
        <p:txBody>
          <a:bodyPr wrap="square" rtlCol="0">
            <a:spAutoFit/>
          </a:bodyPr>
          <a:lstStyle/>
          <a:p>
            <a:r>
              <a:rPr lang="en-US" b="1" dirty="0"/>
              <a:t>RESULT: </a:t>
            </a:r>
            <a:r>
              <a:rPr lang="en-US" dirty="0"/>
              <a:t>Among the students living in the village there are people with a lot of absences. </a:t>
            </a:r>
          </a:p>
        </p:txBody>
      </p:sp>
    </p:spTree>
    <p:extLst>
      <p:ext uri="{BB962C8B-B14F-4D97-AF65-F5344CB8AC3E}">
        <p14:creationId xmlns:p14="http://schemas.microsoft.com/office/powerpoint/2010/main" val="1996949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094B9F-F90A-9542-90F8-1A748664E9EE}"/>
              </a:ext>
            </a:extLst>
          </p:cNvPr>
          <p:cNvSpPr txBox="1"/>
          <p:nvPr/>
        </p:nvSpPr>
        <p:spPr>
          <a:xfrm>
            <a:off x="1121568" y="1294716"/>
            <a:ext cx="4572000" cy="646331"/>
          </a:xfrm>
          <a:prstGeom prst="rect">
            <a:avLst/>
          </a:prstGeom>
          <a:noFill/>
        </p:spPr>
        <p:txBody>
          <a:bodyPr wrap="square" rtlCol="0">
            <a:spAutoFit/>
          </a:bodyPr>
          <a:lstStyle/>
          <a:p>
            <a:r>
              <a:rPr lang="en-US" b="1" dirty="0"/>
              <a:t>Let's see if the presence of love and relationships affects the number of absences.</a:t>
            </a:r>
          </a:p>
        </p:txBody>
      </p:sp>
      <p:pic>
        <p:nvPicPr>
          <p:cNvPr id="8" name="Picture 7">
            <a:extLst>
              <a:ext uri="{FF2B5EF4-FFF2-40B4-BE49-F238E27FC236}">
                <a16:creationId xmlns:a16="http://schemas.microsoft.com/office/drawing/2014/main" id="{4BE316E8-335C-7049-9620-D8DE69539F6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263" y="2206257"/>
            <a:ext cx="5600700" cy="2837231"/>
          </a:xfrm>
          <a:prstGeom prst="rect">
            <a:avLst/>
          </a:prstGeom>
          <a:noFill/>
          <a:ln>
            <a:noFill/>
          </a:ln>
        </p:spPr>
      </p:pic>
      <p:sp>
        <p:nvSpPr>
          <p:cNvPr id="10" name="TextBox 9">
            <a:extLst>
              <a:ext uri="{FF2B5EF4-FFF2-40B4-BE49-F238E27FC236}">
                <a16:creationId xmlns:a16="http://schemas.microsoft.com/office/drawing/2014/main" id="{146CE149-EC59-254F-AF27-3FCFB719716B}"/>
              </a:ext>
            </a:extLst>
          </p:cNvPr>
          <p:cNvSpPr txBox="1"/>
          <p:nvPr/>
        </p:nvSpPr>
        <p:spPr>
          <a:xfrm>
            <a:off x="1171575" y="5420409"/>
            <a:ext cx="5072062" cy="646331"/>
          </a:xfrm>
          <a:prstGeom prst="rect">
            <a:avLst/>
          </a:prstGeom>
          <a:noFill/>
        </p:spPr>
        <p:txBody>
          <a:bodyPr wrap="square" rtlCol="0">
            <a:spAutoFit/>
          </a:bodyPr>
          <a:lstStyle/>
          <a:p>
            <a:r>
              <a:rPr lang="en-US" b="1" dirty="0"/>
              <a:t>RESULT: </a:t>
            </a:r>
            <a:r>
              <a:rPr lang="en-US" dirty="0"/>
              <a:t>Single people miss fewer classes than students in love. </a:t>
            </a:r>
          </a:p>
        </p:txBody>
      </p:sp>
      <p:sp>
        <p:nvSpPr>
          <p:cNvPr id="11" name="TextBox 10">
            <a:extLst>
              <a:ext uri="{FF2B5EF4-FFF2-40B4-BE49-F238E27FC236}">
                <a16:creationId xmlns:a16="http://schemas.microsoft.com/office/drawing/2014/main" id="{A34C07FB-120D-A44B-BB1B-702D5EB1B703}"/>
              </a:ext>
            </a:extLst>
          </p:cNvPr>
          <p:cNvSpPr txBox="1"/>
          <p:nvPr/>
        </p:nvSpPr>
        <p:spPr>
          <a:xfrm>
            <a:off x="7229475" y="1294716"/>
            <a:ext cx="3886200" cy="646331"/>
          </a:xfrm>
          <a:prstGeom prst="rect">
            <a:avLst/>
          </a:prstGeom>
          <a:noFill/>
        </p:spPr>
        <p:txBody>
          <a:bodyPr wrap="square" rtlCol="0">
            <a:spAutoFit/>
          </a:bodyPr>
          <a:lstStyle/>
          <a:p>
            <a:r>
              <a:rPr lang="en-US" b="1" dirty="0"/>
              <a:t>Let's see if love affects the final grade of teenagers who are in love.</a:t>
            </a:r>
          </a:p>
        </p:txBody>
      </p:sp>
      <p:pic>
        <p:nvPicPr>
          <p:cNvPr id="12" name="Picture 11">
            <a:extLst>
              <a:ext uri="{FF2B5EF4-FFF2-40B4-BE49-F238E27FC236}">
                <a16:creationId xmlns:a16="http://schemas.microsoft.com/office/drawing/2014/main" id="{F5E33553-AC7B-764F-BD0D-01658F155C0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1324" y="2206258"/>
            <a:ext cx="5264469" cy="2948940"/>
          </a:xfrm>
          <a:prstGeom prst="rect">
            <a:avLst/>
          </a:prstGeom>
          <a:noFill/>
          <a:ln>
            <a:noFill/>
          </a:ln>
        </p:spPr>
      </p:pic>
      <p:sp>
        <p:nvSpPr>
          <p:cNvPr id="13" name="TextBox 12">
            <a:extLst>
              <a:ext uri="{FF2B5EF4-FFF2-40B4-BE49-F238E27FC236}">
                <a16:creationId xmlns:a16="http://schemas.microsoft.com/office/drawing/2014/main" id="{554B1A24-5368-C543-B612-C1CEEB261D69}"/>
              </a:ext>
            </a:extLst>
          </p:cNvPr>
          <p:cNvSpPr txBox="1"/>
          <p:nvPr/>
        </p:nvSpPr>
        <p:spPr>
          <a:xfrm>
            <a:off x="6927532" y="5420408"/>
            <a:ext cx="5264468" cy="646331"/>
          </a:xfrm>
          <a:prstGeom prst="rect">
            <a:avLst/>
          </a:prstGeom>
          <a:noFill/>
        </p:spPr>
        <p:txBody>
          <a:bodyPr wrap="square" rtlCol="0">
            <a:spAutoFit/>
          </a:bodyPr>
          <a:lstStyle/>
          <a:p>
            <a:r>
              <a:rPr lang="en-US" b="1" dirty="0"/>
              <a:t>RESULT: </a:t>
            </a:r>
            <a:r>
              <a:rPr lang="en-US" dirty="0"/>
              <a:t>The final grades of single students are slightly higher than those who are in a romantic relationship.</a:t>
            </a:r>
            <a:endParaRPr lang="en-US" b="1" dirty="0"/>
          </a:p>
        </p:txBody>
      </p:sp>
    </p:spTree>
    <p:extLst>
      <p:ext uri="{BB962C8B-B14F-4D97-AF65-F5344CB8AC3E}">
        <p14:creationId xmlns:p14="http://schemas.microsoft.com/office/powerpoint/2010/main" val="1047454546"/>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TotalTime>
  <Words>1149</Words>
  <Application>Microsoft Macintosh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Aharoni</vt:lpstr>
      <vt:lpstr>American Typewriter</vt:lpstr>
      <vt:lpstr>Apple Braille</vt:lpstr>
      <vt:lpstr>Arial</vt:lpstr>
      <vt:lpstr>Calibri</vt:lpstr>
      <vt:lpstr>Calibri Light</vt:lpstr>
      <vt:lpstr>Wingdings</vt:lpstr>
      <vt:lpstr>RetrospectVTI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Gunreddy, Joshitha</dc:creator>
  <cp:lastModifiedBy>Gunreddy, Joshitha</cp:lastModifiedBy>
  <cp:revision>1</cp:revision>
  <dcterms:created xsi:type="dcterms:W3CDTF">2020-12-01T03:22:17Z</dcterms:created>
  <dcterms:modified xsi:type="dcterms:W3CDTF">2020-12-01T03:29:40Z</dcterms:modified>
</cp:coreProperties>
</file>