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91" r:id="rId3"/>
    <p:sldId id="287" r:id="rId4"/>
    <p:sldId id="290" r:id="rId5"/>
    <p:sldId id="295" r:id="rId6"/>
    <p:sldId id="296" r:id="rId7"/>
    <p:sldId id="292" r:id="rId8"/>
    <p:sldId id="283" r:id="rId9"/>
    <p:sldId id="284" r:id="rId10"/>
    <p:sldId id="285" r:id="rId11"/>
    <p:sldId id="286" r:id="rId12"/>
    <p:sldId id="263" r:id="rId13"/>
    <p:sldId id="266" r:id="rId14"/>
    <p:sldId id="267" r:id="rId15"/>
    <p:sldId id="268" r:id="rId16"/>
    <p:sldId id="270" r:id="rId17"/>
    <p:sldId id="271" r:id="rId18"/>
    <p:sldId id="272" r:id="rId19"/>
    <p:sldId id="273" r:id="rId20"/>
    <p:sldId id="281" r:id="rId21"/>
    <p:sldId id="277" r:id="rId22"/>
    <p:sldId id="293" r:id="rId23"/>
    <p:sldId id="275" r:id="rId24"/>
    <p:sldId id="276" r:id="rId25"/>
    <p:sldId id="279" r:id="rId26"/>
    <p:sldId id="280" r:id="rId27"/>
    <p:sldId id="260" r:id="rId28"/>
    <p:sldId id="261" r:id="rId29"/>
    <p:sldId id="262" r:id="rId30"/>
    <p:sldId id="294"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nendh paruchuri" userId="99f72a28e66fc8e9" providerId="LiveId" clId="{D7F61F13-FFFA-451C-BED0-6F2045680489}"/>
    <pc:docChg chg="modSld">
      <pc:chgData name="purnendh paruchuri" userId="99f72a28e66fc8e9" providerId="LiveId" clId="{D7F61F13-FFFA-451C-BED0-6F2045680489}" dt="2017-12-12T00:15:18.690" v="10" actId="14100"/>
      <pc:docMkLst>
        <pc:docMk/>
      </pc:docMkLst>
      <pc:sldChg chg="modSp">
        <pc:chgData name="purnendh paruchuri" userId="99f72a28e66fc8e9" providerId="LiveId" clId="{D7F61F13-FFFA-451C-BED0-6F2045680489}" dt="2017-12-12T00:14:33.643" v="2" actId="14100"/>
        <pc:sldMkLst>
          <pc:docMk/>
          <pc:sldMk cId="4221582431" sldId="260"/>
        </pc:sldMkLst>
        <pc:picChg chg="mod">
          <ac:chgData name="purnendh paruchuri" userId="99f72a28e66fc8e9" providerId="LiveId" clId="{D7F61F13-FFFA-451C-BED0-6F2045680489}" dt="2017-12-12T00:14:33.643" v="2" actId="14100"/>
          <ac:picMkLst>
            <pc:docMk/>
            <pc:sldMk cId="4221582431" sldId="260"/>
            <ac:picMk id="12" creationId="{E2474230-B1C5-45B9-85D9-3BCBBF273F84}"/>
          </ac:picMkLst>
        </pc:picChg>
      </pc:sldChg>
      <pc:sldChg chg="modSp">
        <pc:chgData name="purnendh paruchuri" userId="99f72a28e66fc8e9" providerId="LiveId" clId="{D7F61F13-FFFA-451C-BED0-6F2045680489}" dt="2017-12-12T00:14:53.030" v="5" actId="14100"/>
        <pc:sldMkLst>
          <pc:docMk/>
          <pc:sldMk cId="4221069792" sldId="261"/>
        </pc:sldMkLst>
        <pc:picChg chg="mod">
          <ac:chgData name="purnendh paruchuri" userId="99f72a28e66fc8e9" providerId="LiveId" clId="{D7F61F13-FFFA-451C-BED0-6F2045680489}" dt="2017-12-12T00:14:53.030" v="5" actId="14100"/>
          <ac:picMkLst>
            <pc:docMk/>
            <pc:sldMk cId="4221069792" sldId="261"/>
            <ac:picMk id="9" creationId="{EFAA796D-3464-419B-9A4A-D6AE87507EF0}"/>
          </ac:picMkLst>
        </pc:picChg>
      </pc:sldChg>
      <pc:sldChg chg="modSp">
        <pc:chgData name="purnendh paruchuri" userId="99f72a28e66fc8e9" providerId="LiveId" clId="{D7F61F13-FFFA-451C-BED0-6F2045680489}" dt="2017-12-12T00:15:18.690" v="10" actId="14100"/>
        <pc:sldMkLst>
          <pc:docMk/>
          <pc:sldMk cId="741511021" sldId="262"/>
        </pc:sldMkLst>
        <pc:picChg chg="mod">
          <ac:chgData name="purnendh paruchuri" userId="99f72a28e66fc8e9" providerId="LiveId" clId="{D7F61F13-FFFA-451C-BED0-6F2045680489}" dt="2017-12-12T00:15:18.690" v="10" actId="14100"/>
          <ac:picMkLst>
            <pc:docMk/>
            <pc:sldMk cId="741511021" sldId="262"/>
            <ac:picMk id="9" creationId="{06622527-54A0-4677-B93C-10205F1A1636}"/>
          </ac:picMkLst>
        </pc:picChg>
      </pc:sldChg>
    </pc:docChg>
  </pc:docChgLst>
  <pc:docChgLst>
    <pc:chgData name="purnendh paruchuri" userId="99f72a28e66fc8e9" providerId="LiveId" clId="{0B97C076-3D16-47D0-AF3E-6B7745991066}"/>
    <pc:docChg chg="addSld modSld">
      <pc:chgData name="purnendh paruchuri" userId="99f72a28e66fc8e9" providerId="LiveId" clId="{0B97C076-3D16-47D0-AF3E-6B7745991066}" dt="2017-12-11T20:24:21.706" v="46" actId="5793"/>
      <pc:docMkLst>
        <pc:docMk/>
      </pc:docMkLst>
      <pc:sldChg chg="modSp">
        <pc:chgData name="purnendh paruchuri" userId="99f72a28e66fc8e9" providerId="LiveId" clId="{0B97C076-3D16-47D0-AF3E-6B7745991066}" dt="2017-12-11T20:22:26.780" v="21" actId="20577"/>
        <pc:sldMkLst>
          <pc:docMk/>
          <pc:sldMk cId="3189951580" sldId="290"/>
        </pc:sldMkLst>
        <pc:spChg chg="mod">
          <ac:chgData name="purnendh paruchuri" userId="99f72a28e66fc8e9" providerId="LiveId" clId="{0B97C076-3D16-47D0-AF3E-6B7745991066}" dt="2017-12-11T20:22:26.780" v="21" actId="20577"/>
          <ac:spMkLst>
            <pc:docMk/>
            <pc:sldMk cId="3189951580" sldId="290"/>
            <ac:spMk id="3" creationId="{00000000-0000-0000-0000-000000000000}"/>
          </ac:spMkLst>
        </pc:spChg>
      </pc:sldChg>
      <pc:sldChg chg="modSp add">
        <pc:chgData name="purnendh paruchuri" userId="99f72a28e66fc8e9" providerId="LiveId" clId="{0B97C076-3D16-47D0-AF3E-6B7745991066}" dt="2017-12-11T20:24:21.706" v="46" actId="5793"/>
        <pc:sldMkLst>
          <pc:docMk/>
          <pc:sldMk cId="3945551902" sldId="292"/>
        </pc:sldMkLst>
        <pc:spChg chg="mod">
          <ac:chgData name="purnendh paruchuri" userId="99f72a28e66fc8e9" providerId="LiveId" clId="{0B97C076-3D16-47D0-AF3E-6B7745991066}" dt="2017-12-11T20:24:05.820" v="44" actId="20577"/>
          <ac:spMkLst>
            <pc:docMk/>
            <pc:sldMk cId="3945551902" sldId="292"/>
            <ac:spMk id="2" creationId="{BBCDCE55-B107-4807-8A2B-5570738142CF}"/>
          </ac:spMkLst>
        </pc:spChg>
        <pc:spChg chg="mod">
          <ac:chgData name="purnendh paruchuri" userId="99f72a28e66fc8e9" providerId="LiveId" clId="{0B97C076-3D16-47D0-AF3E-6B7745991066}" dt="2017-12-11T20:24:21.706" v="46" actId="5793"/>
          <ac:spMkLst>
            <pc:docMk/>
            <pc:sldMk cId="3945551902" sldId="292"/>
            <ac:spMk id="3" creationId="{F26FB33C-2A7C-4031-8668-C1FE0491ED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E2DE53-8CF8-4F81-A3BA-CE3949D5FAC2}"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165574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E2DE53-8CF8-4F81-A3BA-CE3949D5FAC2}"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254656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E2DE53-8CF8-4F81-A3BA-CE3949D5FAC2}"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44201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E2DE53-8CF8-4F81-A3BA-CE3949D5FAC2}"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3B4D-379C-4116-8412-5F17C90F1D9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5492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E2DE53-8CF8-4F81-A3BA-CE3949D5FAC2}"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2528064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EE2DE53-8CF8-4F81-A3BA-CE3949D5FAC2}"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3453739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EE2DE53-8CF8-4F81-A3BA-CE3949D5FAC2}"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23659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2DE53-8CF8-4F81-A3BA-CE3949D5FAC2}"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67931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2DE53-8CF8-4F81-A3BA-CE3949D5FAC2}"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2201756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2DE53-8CF8-4F81-A3BA-CE3949D5FAC2}"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196966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E2DE53-8CF8-4F81-A3BA-CE3949D5FAC2}"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304339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E2DE53-8CF8-4F81-A3BA-CE3949D5FAC2}"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138493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E2DE53-8CF8-4F81-A3BA-CE3949D5FAC2}" type="datetimeFigureOut">
              <a:rPr lang="en-US" smtClean="0"/>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47783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E2DE53-8CF8-4F81-A3BA-CE3949D5FAC2}"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110019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2DE53-8CF8-4F81-A3BA-CE3949D5FAC2}" type="datetimeFigureOut">
              <a:rPr lang="en-US" smtClean="0"/>
              <a:t>12/11/2017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3813242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E2DE53-8CF8-4F81-A3BA-CE3949D5FAC2}"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372525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E2DE53-8CF8-4F81-A3BA-CE3949D5FAC2}"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3B4D-379C-4116-8412-5F17C90F1D9B}" type="slidenum">
              <a:rPr lang="en-US" smtClean="0"/>
              <a:t>‹#›</a:t>
            </a:fld>
            <a:endParaRPr lang="en-US"/>
          </a:p>
        </p:txBody>
      </p:sp>
    </p:spTree>
    <p:extLst>
      <p:ext uri="{BB962C8B-B14F-4D97-AF65-F5344CB8AC3E}">
        <p14:creationId xmlns:p14="http://schemas.microsoft.com/office/powerpoint/2010/main" val="404727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EE2DE53-8CF8-4F81-A3BA-CE3949D5FAC2}" type="datetimeFigureOut">
              <a:rPr lang="en-US" smtClean="0"/>
              <a:t>12/11/2017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483B4D-379C-4116-8412-5F17C90F1D9B}" type="slidenum">
              <a:rPr lang="en-US" smtClean="0"/>
              <a:t>‹#›</a:t>
            </a:fld>
            <a:endParaRPr lang="en-US"/>
          </a:p>
        </p:txBody>
      </p:sp>
    </p:spTree>
    <p:extLst>
      <p:ext uri="{BB962C8B-B14F-4D97-AF65-F5344CB8AC3E}">
        <p14:creationId xmlns:p14="http://schemas.microsoft.com/office/powerpoint/2010/main" val="35906102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70" descr="A close up of a logo&#10;&#10;Description generated with very high confidence">
            <a:extLst>
              <a:ext uri="{FF2B5EF4-FFF2-40B4-BE49-F238E27FC236}">
                <a16:creationId xmlns:a16="http://schemas.microsoft.com/office/drawing/2014/main" id="{52B7E1BC-69A3-4318-8762-D1E1FC28125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2050" name="Picture 2" descr="Image result for yelp">
            <a:extLst>
              <a:ext uri="{FF2B5EF4-FFF2-40B4-BE49-F238E27FC236}">
                <a16:creationId xmlns:a16="http://schemas.microsoft.com/office/drawing/2014/main" id="{CACA7395-F5E0-45AE-AD61-0BBAFB993C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766519" y="643463"/>
            <a:ext cx="6665750" cy="32495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BADEE0-D331-4176-AEE8-D55E6AC6FBC2}"/>
              </a:ext>
            </a:extLst>
          </p:cNvPr>
          <p:cNvSpPr>
            <a:spLocks noGrp="1"/>
          </p:cNvSpPr>
          <p:nvPr>
            <p:ph type="ctrTitle"/>
          </p:nvPr>
        </p:nvSpPr>
        <p:spPr>
          <a:xfrm>
            <a:off x="1370693" y="4406537"/>
            <a:ext cx="9440034" cy="1088336"/>
          </a:xfrm>
        </p:spPr>
        <p:txBody>
          <a:bodyPr>
            <a:normAutofit/>
          </a:bodyPr>
          <a:lstStyle/>
          <a:p>
            <a:r>
              <a:rPr lang="en-US" sz="4800" dirty="0"/>
              <a:t>Yelp Innovation Challenge Analysis</a:t>
            </a:r>
          </a:p>
        </p:txBody>
      </p:sp>
      <p:sp>
        <p:nvSpPr>
          <p:cNvPr id="3" name="Subtitle 2">
            <a:extLst>
              <a:ext uri="{FF2B5EF4-FFF2-40B4-BE49-F238E27FC236}">
                <a16:creationId xmlns:a16="http://schemas.microsoft.com/office/drawing/2014/main" id="{1F13859A-6536-4123-B712-6A6BCBF38269}"/>
              </a:ext>
            </a:extLst>
          </p:cNvPr>
          <p:cNvSpPr>
            <a:spLocks noGrp="1"/>
          </p:cNvSpPr>
          <p:nvPr>
            <p:ph type="subTitle" idx="1"/>
          </p:nvPr>
        </p:nvSpPr>
        <p:spPr>
          <a:xfrm>
            <a:off x="1370693" y="5494872"/>
            <a:ext cx="9440034" cy="621614"/>
          </a:xfrm>
        </p:spPr>
        <p:txBody>
          <a:bodyPr>
            <a:normAutofit/>
          </a:bodyPr>
          <a:lstStyle/>
          <a:p>
            <a:r>
              <a:rPr lang="en-US"/>
              <a:t> </a:t>
            </a:r>
          </a:p>
        </p:txBody>
      </p:sp>
    </p:spTree>
    <p:extLst>
      <p:ext uri="{BB962C8B-B14F-4D97-AF65-F5344CB8AC3E}">
        <p14:creationId xmlns:p14="http://schemas.microsoft.com/office/powerpoint/2010/main" val="70222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4490D5-834E-492A-9E59-E79F947B6FC3}"/>
              </a:ext>
            </a:extLst>
          </p:cNvPr>
          <p:cNvSpPr>
            <a:spLocks noGrp="1"/>
          </p:cNvSpPr>
          <p:nvPr>
            <p:ph type="title"/>
          </p:nvPr>
        </p:nvSpPr>
        <p:spPr/>
        <p:txBody>
          <a:bodyPr/>
          <a:lstStyle/>
          <a:p>
            <a:r>
              <a:rPr lang="en-US" dirty="0"/>
              <a:t>JSON TO CSV</a:t>
            </a:r>
          </a:p>
        </p:txBody>
      </p:sp>
      <p:sp>
        <p:nvSpPr>
          <p:cNvPr id="6" name="Content Placeholder 2">
            <a:extLst>
              <a:ext uri="{FF2B5EF4-FFF2-40B4-BE49-F238E27FC236}">
                <a16:creationId xmlns:a16="http://schemas.microsoft.com/office/drawing/2014/main" id="{261C13DE-4570-4571-8FEA-484D41BB6EBB}"/>
              </a:ext>
            </a:extLst>
          </p:cNvPr>
          <p:cNvSpPr>
            <a:spLocks noGrp="1"/>
          </p:cNvSpPr>
          <p:nvPr>
            <p:ph sz="half" idx="1"/>
          </p:nvPr>
        </p:nvSpPr>
        <p:spPr>
          <a:xfrm>
            <a:off x="838200" y="1825625"/>
            <a:ext cx="10195560" cy="4351338"/>
          </a:xfrm>
        </p:spPr>
        <p:txBody>
          <a:bodyPr/>
          <a:lstStyle/>
          <a:p>
            <a:pPr marL="0" indent="0">
              <a:lnSpc>
                <a:spcPct val="150000"/>
              </a:lnSpc>
              <a:buNone/>
            </a:pPr>
            <a:r>
              <a:rPr lang="en-US" dirty="0">
                <a:latin typeface="Calibri" pitchFamily="34" charset="0"/>
                <a:cs typeface="Calibri" pitchFamily="34" charset="0"/>
              </a:rPr>
              <a:t>The dataset was converted from JSON to CSV in R using the following libraries:</a:t>
            </a:r>
          </a:p>
          <a:p>
            <a:pPr>
              <a:lnSpc>
                <a:spcPct val="150000"/>
              </a:lnSpc>
            </a:pPr>
            <a:r>
              <a:rPr lang="en-US" dirty="0">
                <a:latin typeface="Calibri" pitchFamily="34" charset="0"/>
                <a:cs typeface="Calibri" pitchFamily="34" charset="0"/>
              </a:rPr>
              <a:t> </a:t>
            </a:r>
            <a:r>
              <a:rPr lang="en-US" dirty="0" err="1">
                <a:latin typeface="Calibri" pitchFamily="34" charset="0"/>
                <a:cs typeface="Calibri" pitchFamily="34" charset="0"/>
              </a:rPr>
              <a:t>jsonlite</a:t>
            </a:r>
            <a:endParaRPr lang="en-US" dirty="0">
              <a:latin typeface="Calibri" pitchFamily="34" charset="0"/>
              <a:cs typeface="Calibri" pitchFamily="34" charset="0"/>
            </a:endParaRPr>
          </a:p>
          <a:p>
            <a:pPr>
              <a:lnSpc>
                <a:spcPct val="150000"/>
              </a:lnSpc>
            </a:pPr>
            <a:r>
              <a:rPr lang="en-US" dirty="0">
                <a:latin typeface="Calibri" pitchFamily="34" charset="0"/>
                <a:cs typeface="Calibri" pitchFamily="34" charset="0"/>
              </a:rPr>
              <a:t> </a:t>
            </a:r>
            <a:r>
              <a:rPr lang="en-US" dirty="0" err="1">
                <a:latin typeface="Calibri" pitchFamily="34" charset="0"/>
                <a:cs typeface="Calibri" pitchFamily="34" charset="0"/>
              </a:rPr>
              <a:t>tibble</a:t>
            </a:r>
            <a:r>
              <a:rPr lang="en-US" dirty="0">
                <a:latin typeface="Calibri" pitchFamily="34" charset="0"/>
                <a:cs typeface="Calibri" pitchFamily="34" charset="0"/>
              </a:rPr>
              <a:t> </a:t>
            </a:r>
          </a:p>
          <a:p>
            <a:pPr>
              <a:lnSpc>
                <a:spcPct val="150000"/>
              </a:lnSpc>
            </a:pPr>
            <a:r>
              <a:rPr lang="en-US" dirty="0">
                <a:latin typeface="Calibri" pitchFamily="34" charset="0"/>
                <a:cs typeface="Calibri" pitchFamily="34" charset="0"/>
              </a:rPr>
              <a:t> caret </a:t>
            </a:r>
          </a:p>
          <a:p>
            <a:endParaRPr lang="en-US" dirty="0"/>
          </a:p>
        </p:txBody>
      </p:sp>
    </p:spTree>
    <p:extLst>
      <p:ext uri="{BB962C8B-B14F-4D97-AF65-F5344CB8AC3E}">
        <p14:creationId xmlns:p14="http://schemas.microsoft.com/office/powerpoint/2010/main" val="321994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CEA7844-DEFC-4F60-9C96-04178A084E96}"/>
              </a:ext>
            </a:extLst>
          </p:cNvPr>
          <p:cNvSpPr>
            <a:spLocks noGrp="1"/>
          </p:cNvSpPr>
          <p:nvPr>
            <p:ph type="title"/>
          </p:nvPr>
        </p:nvSpPr>
        <p:spPr/>
        <p:txBody>
          <a:bodyPr/>
          <a:lstStyle/>
          <a:p>
            <a:r>
              <a:rPr lang="en-US" dirty="0"/>
              <a:t>DATA PREPROCESSING</a:t>
            </a:r>
          </a:p>
        </p:txBody>
      </p:sp>
      <p:sp>
        <p:nvSpPr>
          <p:cNvPr id="6" name="Content Placeholder 2">
            <a:extLst>
              <a:ext uri="{FF2B5EF4-FFF2-40B4-BE49-F238E27FC236}">
                <a16:creationId xmlns:a16="http://schemas.microsoft.com/office/drawing/2014/main" id="{0CD0EBF6-1B75-4395-8710-61B3F17AC73E}"/>
              </a:ext>
            </a:extLst>
          </p:cNvPr>
          <p:cNvSpPr>
            <a:spLocks noGrp="1"/>
          </p:cNvSpPr>
          <p:nvPr>
            <p:ph sz="half" idx="1"/>
          </p:nvPr>
        </p:nvSpPr>
        <p:spPr>
          <a:xfrm>
            <a:off x="838200" y="1690688"/>
            <a:ext cx="9606280" cy="4517072"/>
          </a:xfrm>
        </p:spPr>
        <p:txBody>
          <a:bodyPr>
            <a:normAutofit/>
          </a:bodyPr>
          <a:lstStyle/>
          <a:p>
            <a:r>
              <a:rPr lang="en-US" dirty="0"/>
              <a:t>Cleaned and Preprocessed the data.</a:t>
            </a:r>
          </a:p>
          <a:p>
            <a:r>
              <a:rPr lang="en-US" dirty="0"/>
              <a:t>Attribute Selection.</a:t>
            </a:r>
          </a:p>
          <a:p>
            <a:r>
              <a:rPr lang="en-US" dirty="0"/>
              <a:t>Joined the Attributes like State, City, and ZIP Code from business dataset to review dataset.</a:t>
            </a:r>
          </a:p>
          <a:p>
            <a:pPr marL="0" indent="0">
              <a:buNone/>
            </a:pPr>
            <a:endParaRPr lang="en-US" sz="4400" dirty="0"/>
          </a:p>
          <a:p>
            <a:pPr marL="0" indent="0">
              <a:buNone/>
            </a:pPr>
            <a:r>
              <a:rPr lang="en-US" sz="4400" dirty="0"/>
              <a:t>DATASET PARTITION:</a:t>
            </a:r>
          </a:p>
          <a:p>
            <a:r>
              <a:rPr lang="en-US" dirty="0"/>
              <a:t>Partitioned the dataset into 4 datasets based on the states.</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8114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BBE275-8EF1-467B-8B9D-A0F5CEE3DA5F}"/>
              </a:ext>
            </a:extLst>
          </p:cNvPr>
          <p:cNvPicPr>
            <a:picLocks noChangeAspect="1"/>
          </p:cNvPicPr>
          <p:nvPr/>
        </p:nvPicPr>
        <p:blipFill rotWithShape="1">
          <a:blip r:embed="rId2"/>
          <a:srcRect t="31929"/>
          <a:stretch/>
        </p:blipFill>
        <p:spPr>
          <a:xfrm>
            <a:off x="1980843" y="2253006"/>
            <a:ext cx="8230313" cy="3826237"/>
          </a:xfrm>
          <a:prstGeom prst="rect">
            <a:avLst/>
          </a:prstGeom>
        </p:spPr>
      </p:pic>
      <p:sp>
        <p:nvSpPr>
          <p:cNvPr id="2" name="Title 1">
            <a:extLst>
              <a:ext uri="{FF2B5EF4-FFF2-40B4-BE49-F238E27FC236}">
                <a16:creationId xmlns:a16="http://schemas.microsoft.com/office/drawing/2014/main" id="{F397FE94-13F2-4693-9621-091D865DF3F7}"/>
              </a:ext>
            </a:extLst>
          </p:cNvPr>
          <p:cNvSpPr>
            <a:spLocks noGrp="1"/>
          </p:cNvSpPr>
          <p:nvPr>
            <p:ph type="title"/>
          </p:nvPr>
        </p:nvSpPr>
        <p:spPr/>
        <p:txBody>
          <a:bodyPr/>
          <a:lstStyle/>
          <a:p>
            <a:r>
              <a:rPr lang="en-US" dirty="0"/>
              <a:t>Sentiment Analysis in R</a:t>
            </a:r>
          </a:p>
        </p:txBody>
      </p:sp>
      <p:sp>
        <p:nvSpPr>
          <p:cNvPr id="3" name="Content Placeholder 2">
            <a:extLst>
              <a:ext uri="{FF2B5EF4-FFF2-40B4-BE49-F238E27FC236}">
                <a16:creationId xmlns:a16="http://schemas.microsoft.com/office/drawing/2014/main" id="{580C07D1-C948-4994-A242-6588ED6F8CF6}"/>
              </a:ext>
            </a:extLst>
          </p:cNvPr>
          <p:cNvSpPr>
            <a:spLocks noGrp="1"/>
          </p:cNvSpPr>
          <p:nvPr>
            <p:ph idx="1"/>
          </p:nvPr>
        </p:nvSpPr>
        <p:spPr/>
        <p:txBody>
          <a:bodyPr/>
          <a:lstStyle/>
          <a:p>
            <a:pPr marL="36900" indent="0">
              <a:buNone/>
            </a:pPr>
            <a:r>
              <a:rPr lang="en-US" dirty="0"/>
              <a:t> </a:t>
            </a:r>
          </a:p>
        </p:txBody>
      </p:sp>
    </p:spTree>
    <p:extLst>
      <p:ext uri="{BB962C8B-B14F-4D97-AF65-F5344CB8AC3E}">
        <p14:creationId xmlns:p14="http://schemas.microsoft.com/office/powerpoint/2010/main" val="3504241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BING</a:t>
            </a:r>
          </a:p>
        </p:txBody>
      </p:sp>
      <p:sp>
        <p:nvSpPr>
          <p:cNvPr id="3" name="Content Placeholder 2"/>
          <p:cNvSpPr>
            <a:spLocks noGrp="1"/>
          </p:cNvSpPr>
          <p:nvPr>
            <p:ph idx="1"/>
          </p:nvPr>
        </p:nvSpPr>
        <p:spPr/>
        <p:txBody>
          <a:bodyPr>
            <a:normAutofit/>
          </a:bodyPr>
          <a:lstStyle/>
          <a:p>
            <a:r>
              <a:rPr lang="en-US" dirty="0">
                <a:latin typeface="Calibri" pitchFamily="34" charset="0"/>
                <a:cs typeface="Calibri" pitchFamily="34" charset="0"/>
              </a:rPr>
              <a:t>Package </a:t>
            </a:r>
            <a:r>
              <a:rPr lang="en-US" dirty="0" err="1">
                <a:latin typeface="Calibri" pitchFamily="34" charset="0"/>
                <a:cs typeface="Calibri" pitchFamily="34" charset="0"/>
              </a:rPr>
              <a:t>tidytext</a:t>
            </a:r>
            <a:endParaRPr lang="en-US" dirty="0">
              <a:latin typeface="Calibri" pitchFamily="34" charset="0"/>
              <a:cs typeface="Calibri" pitchFamily="34" charset="0"/>
            </a:endParaRPr>
          </a:p>
          <a:p>
            <a:r>
              <a:rPr lang="en-US" dirty="0">
                <a:latin typeface="Calibri" pitchFamily="34" charset="0"/>
                <a:cs typeface="Calibri" pitchFamily="34" charset="0"/>
              </a:rPr>
              <a:t>BING Sentiments:</a:t>
            </a:r>
          </a:p>
          <a:p>
            <a:pPr marL="0" indent="0">
              <a:buNone/>
            </a:pPr>
            <a:r>
              <a:rPr lang="en-US" dirty="0">
                <a:latin typeface="Calibri" pitchFamily="34" charset="0"/>
                <a:cs typeface="Calibri" pitchFamily="34" charset="0"/>
              </a:rPr>
              <a:t>   Positive</a:t>
            </a:r>
          </a:p>
          <a:p>
            <a:pPr marL="0" indent="0">
              <a:buNone/>
            </a:pPr>
            <a:r>
              <a:rPr lang="en-US" dirty="0">
                <a:latin typeface="Calibri" pitchFamily="34" charset="0"/>
                <a:cs typeface="Calibri" pitchFamily="34" charset="0"/>
              </a:rPr>
              <a:t>   Negative</a:t>
            </a:r>
          </a:p>
          <a:p>
            <a:endParaRPr lang="en-US" dirty="0">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a:p>
            <a:r>
              <a:rPr lang="en-US" dirty="0">
                <a:latin typeface="Calibri" pitchFamily="34" charset="0"/>
                <a:cs typeface="Calibri" pitchFamily="34" charset="0"/>
              </a:rPr>
              <a:t>It will classify the word with two labels(Positive or Negative)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438400"/>
            <a:ext cx="35052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56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EA57-1703-412F-9F63-BB540E08C0EF}"/>
              </a:ext>
            </a:extLst>
          </p:cNvPr>
          <p:cNvSpPr>
            <a:spLocks noGrp="1"/>
          </p:cNvSpPr>
          <p:nvPr>
            <p:ph type="title"/>
          </p:nvPr>
        </p:nvSpPr>
        <p:spPr>
          <a:xfrm>
            <a:off x="675640" y="187641"/>
            <a:ext cx="10515600" cy="1194119"/>
          </a:xfrm>
        </p:spPr>
        <p:txBody>
          <a:bodyPr>
            <a:normAutofit fontScale="90000"/>
          </a:bodyPr>
          <a:lstStyle/>
          <a:p>
            <a:r>
              <a:rPr lang="en-US" dirty="0"/>
              <a:t>Business_id vs Positive percent for Cleveland City</a:t>
            </a:r>
          </a:p>
        </p:txBody>
      </p:sp>
      <p:pic>
        <p:nvPicPr>
          <p:cNvPr id="4" name="Content Placeholder 4" descr="A screenshot of a cell phone&#10;&#10;Description generated with high confidence">
            <a:extLst>
              <a:ext uri="{FF2B5EF4-FFF2-40B4-BE49-F238E27FC236}">
                <a16:creationId xmlns:a16="http://schemas.microsoft.com/office/drawing/2014/main" id="{2E2622FB-8455-40D0-8208-BFA4755BC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615" y="1246292"/>
            <a:ext cx="9271649" cy="5171148"/>
          </a:xfrm>
        </p:spPr>
      </p:pic>
    </p:spTree>
    <p:extLst>
      <p:ext uri="{BB962C8B-B14F-4D97-AF65-F5344CB8AC3E}">
        <p14:creationId xmlns:p14="http://schemas.microsoft.com/office/powerpoint/2010/main" val="208726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4ADC-BD88-455F-8E39-CA34124C0D58}"/>
              </a:ext>
            </a:extLst>
          </p:cNvPr>
          <p:cNvSpPr>
            <a:spLocks noGrp="1"/>
          </p:cNvSpPr>
          <p:nvPr>
            <p:ph type="title"/>
          </p:nvPr>
        </p:nvSpPr>
        <p:spPr/>
        <p:txBody>
          <a:bodyPr>
            <a:normAutofit fontScale="90000"/>
          </a:bodyPr>
          <a:lstStyle/>
          <a:p>
            <a:r>
              <a:rPr lang="en-US" dirty="0"/>
              <a:t>Top 10 Positive and Negative words for 1cLXGXThDYZ5WK_KpBLtkw </a:t>
            </a:r>
          </a:p>
        </p:txBody>
      </p:sp>
      <p:pic>
        <p:nvPicPr>
          <p:cNvPr id="4" name="Content Placeholder 4" descr="A screenshot of a social media post&#10;&#10;Description generated with very high confidence">
            <a:extLst>
              <a:ext uri="{FF2B5EF4-FFF2-40B4-BE49-F238E27FC236}">
                <a16:creationId xmlns:a16="http://schemas.microsoft.com/office/drawing/2014/main" id="{527047D0-960F-45C3-A798-3FCC819CD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760" y="1953418"/>
            <a:ext cx="7376477" cy="4325461"/>
          </a:xfrm>
        </p:spPr>
      </p:pic>
    </p:spTree>
    <p:extLst>
      <p:ext uri="{BB962C8B-B14F-4D97-AF65-F5344CB8AC3E}">
        <p14:creationId xmlns:p14="http://schemas.microsoft.com/office/powerpoint/2010/main" val="297581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CA25-7698-419D-BA33-460DB5B48E04}"/>
              </a:ext>
            </a:extLst>
          </p:cNvPr>
          <p:cNvSpPr>
            <a:spLocks noGrp="1"/>
          </p:cNvSpPr>
          <p:nvPr>
            <p:ph type="title"/>
          </p:nvPr>
        </p:nvSpPr>
        <p:spPr/>
        <p:txBody>
          <a:bodyPr/>
          <a:lstStyle/>
          <a:p>
            <a:r>
              <a:rPr lang="en-US" dirty="0"/>
              <a:t>NRC</a:t>
            </a:r>
          </a:p>
        </p:txBody>
      </p:sp>
      <p:sp>
        <p:nvSpPr>
          <p:cNvPr id="3" name="Content Placeholder 2">
            <a:extLst>
              <a:ext uri="{FF2B5EF4-FFF2-40B4-BE49-F238E27FC236}">
                <a16:creationId xmlns:a16="http://schemas.microsoft.com/office/drawing/2014/main" id="{1138790D-920A-49E8-B31E-6C748125A709}"/>
              </a:ext>
            </a:extLst>
          </p:cNvPr>
          <p:cNvSpPr>
            <a:spLocks noGrp="1"/>
          </p:cNvSpPr>
          <p:nvPr>
            <p:ph idx="1"/>
          </p:nvPr>
        </p:nvSpPr>
        <p:spPr/>
        <p:txBody>
          <a:bodyPr>
            <a:normAutofit fontScale="92500" lnSpcReduction="20000"/>
          </a:bodyPr>
          <a:lstStyle/>
          <a:p>
            <a:r>
              <a:rPr lang="en-US" dirty="0"/>
              <a:t>NRC Sentiments:</a:t>
            </a:r>
          </a:p>
          <a:p>
            <a:r>
              <a:rPr lang="en-US" dirty="0"/>
              <a:t>Positive</a:t>
            </a:r>
          </a:p>
          <a:p>
            <a:r>
              <a:rPr lang="en-US" dirty="0"/>
              <a:t>Negative</a:t>
            </a:r>
          </a:p>
          <a:p>
            <a:r>
              <a:rPr lang="en-US" dirty="0"/>
              <a:t>Fear</a:t>
            </a:r>
          </a:p>
          <a:p>
            <a:r>
              <a:rPr lang="en-US" dirty="0"/>
              <a:t>Anger</a:t>
            </a:r>
          </a:p>
          <a:p>
            <a:r>
              <a:rPr lang="en-US" dirty="0"/>
              <a:t>Trust</a:t>
            </a:r>
          </a:p>
          <a:p>
            <a:r>
              <a:rPr lang="en-US" dirty="0"/>
              <a:t>Sadness</a:t>
            </a:r>
          </a:p>
          <a:p>
            <a:r>
              <a:rPr lang="en-US" dirty="0"/>
              <a:t>Surprise</a:t>
            </a:r>
          </a:p>
          <a:p>
            <a:r>
              <a:rPr lang="en-US" dirty="0"/>
              <a:t>Disgust</a:t>
            </a:r>
          </a:p>
          <a:p>
            <a:r>
              <a:rPr lang="en-US" dirty="0"/>
              <a:t>Anticipation</a:t>
            </a:r>
          </a:p>
          <a:p>
            <a:r>
              <a:rPr lang="en-US" dirty="0"/>
              <a:t>Joy</a:t>
            </a:r>
          </a:p>
        </p:txBody>
      </p:sp>
      <p:pic>
        <p:nvPicPr>
          <p:cNvPr id="4" name="Picture 3">
            <a:extLst>
              <a:ext uri="{FF2B5EF4-FFF2-40B4-BE49-F238E27FC236}">
                <a16:creationId xmlns:a16="http://schemas.microsoft.com/office/drawing/2014/main" id="{EDBA9025-7792-4BAF-8863-D8A1E152FA52}"/>
              </a:ext>
            </a:extLst>
          </p:cNvPr>
          <p:cNvPicPr>
            <a:picLocks noChangeAspect="1"/>
          </p:cNvPicPr>
          <p:nvPr/>
        </p:nvPicPr>
        <p:blipFill>
          <a:blip r:embed="rId2"/>
          <a:stretch>
            <a:fillRect/>
          </a:stretch>
        </p:blipFill>
        <p:spPr>
          <a:xfrm>
            <a:off x="6858001" y="1981200"/>
            <a:ext cx="3057525" cy="4038600"/>
          </a:xfrm>
          <a:prstGeom prst="rect">
            <a:avLst/>
          </a:prstGeom>
        </p:spPr>
      </p:pic>
    </p:spTree>
    <p:extLst>
      <p:ext uri="{BB962C8B-B14F-4D97-AF65-F5344CB8AC3E}">
        <p14:creationId xmlns:p14="http://schemas.microsoft.com/office/powerpoint/2010/main" val="427369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250A-B7A2-43DD-85CD-C5CD998D56A2}"/>
              </a:ext>
            </a:extLst>
          </p:cNvPr>
          <p:cNvSpPr>
            <a:spLocks noGrp="1"/>
          </p:cNvSpPr>
          <p:nvPr>
            <p:ph type="title"/>
          </p:nvPr>
        </p:nvSpPr>
        <p:spPr/>
        <p:txBody>
          <a:bodyPr>
            <a:normAutofit fontScale="90000"/>
          </a:bodyPr>
          <a:lstStyle/>
          <a:p>
            <a:r>
              <a:rPr lang="en-US" dirty="0"/>
              <a:t>Frequency of Sentiments for yQab5dxZzgBLTEHCw9V7_w </a:t>
            </a:r>
          </a:p>
        </p:txBody>
      </p:sp>
      <p:pic>
        <p:nvPicPr>
          <p:cNvPr id="4" name="Content Placeholder 4" descr="A close up of text on a white surface&#10;&#10;Description generated with high confidence">
            <a:extLst>
              <a:ext uri="{FF2B5EF4-FFF2-40B4-BE49-F238E27FC236}">
                <a16:creationId xmlns:a16="http://schemas.microsoft.com/office/drawing/2014/main" id="{40BE3493-730E-4C8B-BAF5-7D8F62C59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527" y="1731963"/>
            <a:ext cx="6787421" cy="4059237"/>
          </a:xfrm>
        </p:spPr>
      </p:pic>
    </p:spTree>
    <p:extLst>
      <p:ext uri="{BB962C8B-B14F-4D97-AF65-F5344CB8AC3E}">
        <p14:creationId xmlns:p14="http://schemas.microsoft.com/office/powerpoint/2010/main" val="162283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306F-7AC3-4BC8-AA43-DF9CA23F9469}"/>
              </a:ext>
            </a:extLst>
          </p:cNvPr>
          <p:cNvSpPr>
            <a:spLocks noGrp="1"/>
          </p:cNvSpPr>
          <p:nvPr>
            <p:ph type="title"/>
          </p:nvPr>
        </p:nvSpPr>
        <p:spPr/>
        <p:txBody>
          <a:bodyPr/>
          <a:lstStyle/>
          <a:p>
            <a:r>
              <a:rPr lang="en-US" dirty="0"/>
              <a:t>Top 10 Emotions for a Business Id</a:t>
            </a:r>
          </a:p>
        </p:txBody>
      </p:sp>
      <p:pic>
        <p:nvPicPr>
          <p:cNvPr id="7" name="Content Placeholder 4" descr="A screenshot of a cell phone&#10;&#10;Description generated with high confidence">
            <a:extLst>
              <a:ext uri="{FF2B5EF4-FFF2-40B4-BE49-F238E27FC236}">
                <a16:creationId xmlns:a16="http://schemas.microsoft.com/office/drawing/2014/main" id="{1B0F3CB3-21A2-4333-AF5E-A61F2AA21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968747" y="1731963"/>
            <a:ext cx="6244980" cy="4059237"/>
          </a:xfrm>
          <a:prstGeom prst="rect">
            <a:avLst/>
          </a:prstGeom>
        </p:spPr>
      </p:pic>
    </p:spTree>
    <p:extLst>
      <p:ext uri="{BB962C8B-B14F-4D97-AF65-F5344CB8AC3E}">
        <p14:creationId xmlns:p14="http://schemas.microsoft.com/office/powerpoint/2010/main" val="414885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a:extLst>
              <a:ext uri="{FF2B5EF4-FFF2-40B4-BE49-F238E27FC236}">
                <a16:creationId xmlns:a16="http://schemas.microsoft.com/office/drawing/2014/main" id="{FF02D3E0-5D2E-4247-9594-5DF02CD70A5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444"/>
          <a:stretch/>
        </p:blipFill>
        <p:spPr bwMode="auto">
          <a:xfrm>
            <a:off x="20" y="9428"/>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1" y="1065862"/>
            <a:ext cx="3313164" cy="4726276"/>
          </a:xfrm>
        </p:spPr>
        <p:txBody>
          <a:bodyPr>
            <a:normAutofit/>
          </a:bodyPr>
          <a:lstStyle/>
          <a:p>
            <a:pPr algn="r"/>
            <a:r>
              <a:rPr lang="en-US" sz="6600" dirty="0"/>
              <a:t>VADER</a:t>
            </a:r>
          </a:p>
        </p:txBody>
      </p:sp>
      <p:sp>
        <p:nvSpPr>
          <p:cNvPr id="3" name="Content Placeholder 2"/>
          <p:cNvSpPr>
            <a:spLocks noGrp="1"/>
          </p:cNvSpPr>
          <p:nvPr>
            <p:ph idx="1"/>
          </p:nvPr>
        </p:nvSpPr>
        <p:spPr>
          <a:xfrm>
            <a:off x="5168294" y="1705942"/>
            <a:ext cx="5744685" cy="4726276"/>
          </a:xfrm>
        </p:spPr>
        <p:txBody>
          <a:bodyPr anchor="ctr">
            <a:normAutofit/>
          </a:bodyPr>
          <a:lstStyle/>
          <a:p>
            <a:pPr>
              <a:lnSpc>
                <a:spcPct val="150000"/>
              </a:lnSpc>
            </a:pPr>
            <a:r>
              <a:rPr lang="en-US" sz="2400" dirty="0">
                <a:solidFill>
                  <a:srgbClr val="FFFFFF"/>
                </a:solidFill>
              </a:rPr>
              <a:t>VADER (Valence Aware Dictionary and sEntiment Reasoner) is a lexicon and rule-based sentiment analysis tool that is specifically attuned to sentiments expressed in social media.</a:t>
            </a:r>
          </a:p>
          <a:p>
            <a:pPr>
              <a:lnSpc>
                <a:spcPct val="150000"/>
              </a:lnSpc>
            </a:pPr>
            <a:r>
              <a:rPr lang="en-US" sz="2400" dirty="0">
                <a:solidFill>
                  <a:srgbClr val="FFFFFF"/>
                </a:solidFill>
                <a:latin typeface="Calibri" pitchFamily="34" charset="0"/>
                <a:cs typeface="Calibri" pitchFamily="34" charset="0"/>
              </a:rPr>
              <a:t>It will give sentiment score for any sentence between -1 to 1 based on the intensity</a:t>
            </a:r>
            <a:r>
              <a:rPr lang="en-US" sz="2400" dirty="0">
                <a:solidFill>
                  <a:srgbClr val="FFFFFF"/>
                </a:solidFill>
              </a:rPr>
              <a:t>.</a:t>
            </a:r>
          </a:p>
          <a:p>
            <a:endParaRPr lang="en-US" sz="2000" dirty="0">
              <a:solidFill>
                <a:srgbClr val="FFFFFF"/>
              </a:solidFill>
            </a:endParaRPr>
          </a:p>
          <a:p>
            <a:pPr marL="0" indent="0">
              <a:buNone/>
            </a:pPr>
            <a:endParaRPr lang="en-US" sz="2000" dirty="0">
              <a:solidFill>
                <a:srgbClr val="FFFFFF"/>
              </a:solidFill>
            </a:endParaRPr>
          </a:p>
        </p:txBody>
      </p:sp>
    </p:spTree>
    <p:extLst>
      <p:ext uri="{BB962C8B-B14F-4D97-AF65-F5344CB8AC3E}">
        <p14:creationId xmlns:p14="http://schemas.microsoft.com/office/powerpoint/2010/main" val="38814361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D6C5-BD04-4932-B9E0-A65FEBD13E59}"/>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2BC95B6A-14A3-4BC8-89CD-43F3A876FA20}"/>
              </a:ext>
            </a:extLst>
          </p:cNvPr>
          <p:cNvSpPr>
            <a:spLocks noGrp="1"/>
          </p:cNvSpPr>
          <p:nvPr>
            <p:ph idx="1"/>
          </p:nvPr>
        </p:nvSpPr>
        <p:spPr>
          <a:xfrm>
            <a:off x="3267888" y="2413385"/>
            <a:ext cx="10353762" cy="4058751"/>
          </a:xfrm>
        </p:spPr>
        <p:txBody>
          <a:bodyPr>
            <a:normAutofit/>
          </a:bodyPr>
          <a:lstStyle/>
          <a:p>
            <a:pPr marL="36900" indent="0">
              <a:lnSpc>
                <a:spcPct val="150000"/>
              </a:lnSpc>
              <a:buNone/>
            </a:pPr>
            <a:r>
              <a:rPr lang="en-US" sz="2400" dirty="0">
                <a:latin typeface="Calibri" panose="020F0502020204030204" pitchFamily="34" charset="0"/>
                <a:cs typeface="Calibri" panose="020F0502020204030204" pitchFamily="34" charset="0"/>
              </a:rPr>
              <a:t>SAIKRISHNA NELLUTLA—Python Programmer </a:t>
            </a:r>
          </a:p>
          <a:p>
            <a:pPr marL="36900" indent="0">
              <a:lnSpc>
                <a:spcPct val="150000"/>
              </a:lnSpc>
              <a:buNone/>
            </a:pPr>
            <a:r>
              <a:rPr lang="en-US" sz="2400" dirty="0">
                <a:latin typeface="Calibri" panose="020F0502020204030204" pitchFamily="34" charset="0"/>
                <a:cs typeface="Calibri" panose="020F0502020204030204" pitchFamily="34" charset="0"/>
              </a:rPr>
              <a:t>RAMAKRISHNA RAJU VATSAVAI—R Programmer </a:t>
            </a:r>
          </a:p>
          <a:p>
            <a:pPr marL="36900" indent="0">
              <a:lnSpc>
                <a:spcPct val="150000"/>
              </a:lnSpc>
              <a:buNone/>
            </a:pPr>
            <a:r>
              <a:rPr lang="en-US" sz="2400" dirty="0">
                <a:latin typeface="Calibri" panose="020F0502020204030204" pitchFamily="34" charset="0"/>
                <a:cs typeface="Calibri" panose="020F0502020204030204" pitchFamily="34" charset="0"/>
              </a:rPr>
              <a:t>PURNENDH PARUCHURI—Tableau Developer</a:t>
            </a:r>
          </a:p>
          <a:p>
            <a:pPr marL="36900" indent="0">
              <a:lnSpc>
                <a:spcPct val="150000"/>
              </a:lnSpc>
              <a:buNone/>
            </a:pPr>
            <a:r>
              <a:rPr lang="en-US" sz="2400" dirty="0">
                <a:latin typeface="Calibri" panose="020F0502020204030204" pitchFamily="34" charset="0"/>
                <a:cs typeface="Calibri" panose="020F0502020204030204" pitchFamily="34" charset="0"/>
              </a:rPr>
              <a:t>MEGHA KAMRA—Data Preparation, R Programmer</a:t>
            </a:r>
          </a:p>
        </p:txBody>
      </p:sp>
    </p:spTree>
    <p:extLst>
      <p:ext uri="{BB962C8B-B14F-4D97-AF65-F5344CB8AC3E}">
        <p14:creationId xmlns:p14="http://schemas.microsoft.com/office/powerpoint/2010/main" val="1348064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3C2C-4099-48BB-AC4F-43C05CD6BAAD}"/>
              </a:ext>
            </a:extLst>
          </p:cNvPr>
          <p:cNvSpPr>
            <a:spLocks noGrp="1"/>
          </p:cNvSpPr>
          <p:nvPr>
            <p:ph type="title"/>
          </p:nvPr>
        </p:nvSpPr>
        <p:spPr/>
        <p:txBody>
          <a:bodyPr/>
          <a:lstStyle/>
          <a:p>
            <a:r>
              <a:rPr lang="en-US" dirty="0"/>
              <a:t>Vader Package Details:</a:t>
            </a:r>
          </a:p>
        </p:txBody>
      </p:sp>
      <p:sp>
        <p:nvSpPr>
          <p:cNvPr id="3" name="Content Placeholder 2">
            <a:extLst>
              <a:ext uri="{FF2B5EF4-FFF2-40B4-BE49-F238E27FC236}">
                <a16:creationId xmlns:a16="http://schemas.microsoft.com/office/drawing/2014/main" id="{0E1ECB39-54A5-4305-BDB6-68193E3F94C4}"/>
              </a:ext>
            </a:extLst>
          </p:cNvPr>
          <p:cNvSpPr>
            <a:spLocks noGrp="1"/>
          </p:cNvSpPr>
          <p:nvPr>
            <p:ph idx="1"/>
          </p:nvPr>
        </p:nvSpPr>
        <p:spPr/>
        <p:txBody>
          <a:bodyPr/>
          <a:lstStyle/>
          <a:p>
            <a:pPr marL="0" indent="0">
              <a:buNone/>
            </a:pPr>
            <a:r>
              <a:rPr lang="en-US" sz="2800" dirty="0"/>
              <a:t>Python Package: </a:t>
            </a:r>
            <a:r>
              <a:rPr lang="en-US" sz="2800" dirty="0" err="1"/>
              <a:t>vaderSentiment</a:t>
            </a:r>
            <a:r>
              <a:rPr lang="en-US" sz="2800" dirty="0"/>
              <a:t> </a:t>
            </a:r>
          </a:p>
          <a:p>
            <a:pPr marL="0" indent="0">
              <a:buNone/>
            </a:pPr>
            <a:endParaRPr lang="en-US" dirty="0"/>
          </a:p>
        </p:txBody>
      </p:sp>
      <p:pic>
        <p:nvPicPr>
          <p:cNvPr id="4" name="Picture 3">
            <a:extLst>
              <a:ext uri="{FF2B5EF4-FFF2-40B4-BE49-F238E27FC236}">
                <a16:creationId xmlns:a16="http://schemas.microsoft.com/office/drawing/2014/main" id="{3847D761-ED90-4094-A6F2-F2885B45E36C}"/>
              </a:ext>
            </a:extLst>
          </p:cNvPr>
          <p:cNvPicPr>
            <a:picLocks noChangeAspect="1"/>
          </p:cNvPicPr>
          <p:nvPr/>
        </p:nvPicPr>
        <p:blipFill rotWithShape="1">
          <a:blip r:embed="rId2"/>
          <a:srcRect l="-1" r="-39" b="8656"/>
          <a:stretch/>
        </p:blipFill>
        <p:spPr>
          <a:xfrm>
            <a:off x="411076" y="2509800"/>
            <a:ext cx="11363582" cy="2287284"/>
          </a:xfrm>
          <a:prstGeom prst="rect">
            <a:avLst/>
          </a:prstGeom>
        </p:spPr>
      </p:pic>
    </p:spTree>
    <p:extLst>
      <p:ext uri="{BB962C8B-B14F-4D97-AF65-F5344CB8AC3E}">
        <p14:creationId xmlns:p14="http://schemas.microsoft.com/office/powerpoint/2010/main" val="194809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4231-5F38-4DC0-B211-AE58050617F4}"/>
              </a:ext>
            </a:extLst>
          </p:cNvPr>
          <p:cNvSpPr>
            <a:spLocks noGrp="1"/>
          </p:cNvSpPr>
          <p:nvPr>
            <p:ph type="title"/>
          </p:nvPr>
        </p:nvSpPr>
        <p:spPr>
          <a:xfrm>
            <a:off x="838200" y="-111566"/>
            <a:ext cx="10515600" cy="1325563"/>
          </a:xfrm>
        </p:spPr>
        <p:txBody>
          <a:bodyPr/>
          <a:lstStyle/>
          <a:p>
            <a:r>
              <a:rPr lang="en-US" dirty="0"/>
              <a:t> How is Vader different?</a:t>
            </a:r>
          </a:p>
        </p:txBody>
      </p:sp>
      <p:sp>
        <p:nvSpPr>
          <p:cNvPr id="3" name="Content Placeholder 2">
            <a:extLst>
              <a:ext uri="{FF2B5EF4-FFF2-40B4-BE49-F238E27FC236}">
                <a16:creationId xmlns:a16="http://schemas.microsoft.com/office/drawing/2014/main" id="{488AE7EA-5630-4CB4-8666-30567675BCD1}"/>
              </a:ext>
            </a:extLst>
          </p:cNvPr>
          <p:cNvSpPr>
            <a:spLocks noGrp="1"/>
          </p:cNvSpPr>
          <p:nvPr>
            <p:ph idx="1"/>
          </p:nvPr>
        </p:nvSpPr>
        <p:spPr>
          <a:xfrm>
            <a:off x="838200" y="837185"/>
            <a:ext cx="10515600" cy="4486275"/>
          </a:xfrm>
        </p:spPr>
        <p:txBody>
          <a:bodyPr>
            <a:normAutofit fontScale="25000" lnSpcReduction="20000"/>
          </a:bodyPr>
          <a:lstStyle/>
          <a:p>
            <a:pPr>
              <a:lnSpc>
                <a:spcPct val="170000"/>
              </a:lnSpc>
            </a:pPr>
            <a:r>
              <a:rPr lang="en-US" sz="8000" dirty="0">
                <a:latin typeface="Calibri" panose="020F0502020204030204" pitchFamily="34" charset="0"/>
                <a:cs typeface="Calibri" panose="020F0502020204030204" pitchFamily="34" charset="0"/>
              </a:rPr>
              <a:t>typical negations (e.g., "</a:t>
            </a:r>
            <a:r>
              <a:rPr lang="en-US" sz="8000" i="1" dirty="0">
                <a:latin typeface="Calibri" panose="020F0502020204030204" pitchFamily="34" charset="0"/>
                <a:cs typeface="Calibri" panose="020F0502020204030204" pitchFamily="34" charset="0"/>
              </a:rPr>
              <a:t>not</a:t>
            </a:r>
            <a:r>
              <a:rPr lang="en-US" sz="8000" dirty="0">
                <a:latin typeface="Calibri" panose="020F0502020204030204" pitchFamily="34" charset="0"/>
                <a:cs typeface="Calibri" panose="020F0502020204030204" pitchFamily="34" charset="0"/>
              </a:rPr>
              <a:t> good")</a:t>
            </a:r>
          </a:p>
          <a:p>
            <a:pPr>
              <a:lnSpc>
                <a:spcPct val="170000"/>
              </a:lnSpc>
            </a:pPr>
            <a:r>
              <a:rPr lang="en-US" sz="8000" dirty="0">
                <a:latin typeface="Calibri" panose="020F0502020204030204" pitchFamily="34" charset="0"/>
                <a:cs typeface="Calibri" panose="020F0502020204030204" pitchFamily="34" charset="0"/>
              </a:rPr>
              <a:t>use of contractions as negations (e.g., "</a:t>
            </a:r>
            <a:r>
              <a:rPr lang="en-US" sz="8000" i="1" dirty="0">
                <a:latin typeface="Calibri" panose="020F0502020204030204" pitchFamily="34" charset="0"/>
                <a:cs typeface="Calibri" panose="020F0502020204030204" pitchFamily="34" charset="0"/>
              </a:rPr>
              <a:t>wasn't</a:t>
            </a:r>
            <a:r>
              <a:rPr lang="en-US" sz="8000" dirty="0">
                <a:latin typeface="Calibri" panose="020F0502020204030204" pitchFamily="34" charset="0"/>
                <a:cs typeface="Calibri" panose="020F0502020204030204" pitchFamily="34" charset="0"/>
              </a:rPr>
              <a:t> very good")</a:t>
            </a:r>
          </a:p>
          <a:p>
            <a:pPr>
              <a:lnSpc>
                <a:spcPct val="170000"/>
              </a:lnSpc>
            </a:pPr>
            <a:r>
              <a:rPr lang="en-US" sz="8000" dirty="0">
                <a:latin typeface="Calibri" panose="020F0502020204030204" pitchFamily="34" charset="0"/>
                <a:cs typeface="Calibri" panose="020F0502020204030204" pitchFamily="34" charset="0"/>
              </a:rPr>
              <a:t>conventional use of </a:t>
            </a:r>
            <a:r>
              <a:rPr lang="en-US" sz="8000" b="1" dirty="0">
                <a:latin typeface="Calibri" panose="020F0502020204030204" pitchFamily="34" charset="0"/>
                <a:cs typeface="Calibri" panose="020F0502020204030204" pitchFamily="34" charset="0"/>
              </a:rPr>
              <a:t>punctuation</a:t>
            </a:r>
            <a:r>
              <a:rPr lang="en-US" sz="8000" dirty="0">
                <a:latin typeface="Calibri" panose="020F0502020204030204" pitchFamily="34" charset="0"/>
                <a:cs typeface="Calibri" panose="020F0502020204030204" pitchFamily="34" charset="0"/>
              </a:rPr>
              <a:t> to signal increased sentiment intensity (e.g., "Good!!!")</a:t>
            </a:r>
          </a:p>
          <a:p>
            <a:pPr>
              <a:lnSpc>
                <a:spcPct val="170000"/>
              </a:lnSpc>
            </a:pPr>
            <a:r>
              <a:rPr lang="en-US" sz="8000" dirty="0">
                <a:latin typeface="Calibri" panose="020F0502020204030204" pitchFamily="34" charset="0"/>
                <a:cs typeface="Calibri" panose="020F0502020204030204" pitchFamily="34" charset="0"/>
              </a:rPr>
              <a:t>conventional use of </a:t>
            </a:r>
            <a:r>
              <a:rPr lang="en-US" sz="8000" b="1" dirty="0">
                <a:latin typeface="Calibri" panose="020F0502020204030204" pitchFamily="34" charset="0"/>
                <a:cs typeface="Calibri" panose="020F0502020204030204" pitchFamily="34" charset="0"/>
              </a:rPr>
              <a:t>word-shape</a:t>
            </a:r>
            <a:r>
              <a:rPr lang="en-US" sz="8000" dirty="0">
                <a:latin typeface="Calibri" panose="020F0502020204030204" pitchFamily="34" charset="0"/>
                <a:cs typeface="Calibri" panose="020F0502020204030204" pitchFamily="34" charset="0"/>
              </a:rPr>
              <a:t> to signal emphasis (e.g., using ALL CAPS for words/phrases)</a:t>
            </a:r>
          </a:p>
          <a:p>
            <a:pPr>
              <a:lnSpc>
                <a:spcPct val="170000"/>
              </a:lnSpc>
            </a:pPr>
            <a:r>
              <a:rPr lang="en-US" sz="8000" dirty="0">
                <a:latin typeface="Calibri" panose="020F0502020204030204" pitchFamily="34" charset="0"/>
                <a:cs typeface="Calibri" panose="020F0502020204030204" pitchFamily="34" charset="0"/>
              </a:rPr>
              <a:t>using </a:t>
            </a:r>
            <a:r>
              <a:rPr lang="en-US" sz="8000" b="1" dirty="0">
                <a:latin typeface="Calibri" panose="020F0502020204030204" pitchFamily="34" charset="0"/>
                <a:cs typeface="Calibri" panose="020F0502020204030204" pitchFamily="34" charset="0"/>
              </a:rPr>
              <a:t>degree modifiers</a:t>
            </a:r>
            <a:r>
              <a:rPr lang="en-US" sz="8000" dirty="0">
                <a:latin typeface="Calibri" panose="020F0502020204030204" pitchFamily="34" charset="0"/>
                <a:cs typeface="Calibri" panose="020F0502020204030204" pitchFamily="34" charset="0"/>
              </a:rPr>
              <a:t> to alter sentiment intensity (e.g., intensity </a:t>
            </a:r>
            <a:r>
              <a:rPr lang="en-US" sz="8000" i="1" dirty="0">
                <a:latin typeface="Calibri" panose="020F0502020204030204" pitchFamily="34" charset="0"/>
                <a:cs typeface="Calibri" panose="020F0502020204030204" pitchFamily="34" charset="0"/>
              </a:rPr>
              <a:t>boosters</a:t>
            </a:r>
            <a:r>
              <a:rPr lang="en-US" sz="8000" dirty="0">
                <a:latin typeface="Calibri" panose="020F0502020204030204" pitchFamily="34" charset="0"/>
                <a:cs typeface="Calibri" panose="020F0502020204030204" pitchFamily="34" charset="0"/>
              </a:rPr>
              <a:t> such as "very" and intensity </a:t>
            </a:r>
            <a:r>
              <a:rPr lang="en-US" sz="8000" i="1" dirty="0">
                <a:latin typeface="Calibri" panose="020F0502020204030204" pitchFamily="34" charset="0"/>
                <a:cs typeface="Calibri" panose="020F0502020204030204" pitchFamily="34" charset="0"/>
              </a:rPr>
              <a:t>dampeners</a:t>
            </a:r>
            <a:r>
              <a:rPr lang="en-US" sz="8000" dirty="0">
                <a:latin typeface="Calibri" panose="020F0502020204030204" pitchFamily="34" charset="0"/>
                <a:cs typeface="Calibri" panose="020F0502020204030204" pitchFamily="34" charset="0"/>
              </a:rPr>
              <a:t> such as "kind of")</a:t>
            </a:r>
          </a:p>
          <a:p>
            <a:pPr>
              <a:lnSpc>
                <a:spcPct val="170000"/>
              </a:lnSpc>
            </a:pPr>
            <a:r>
              <a:rPr lang="en-US" sz="8000" dirty="0">
                <a:latin typeface="Calibri" panose="020F0502020204030204" pitchFamily="34" charset="0"/>
                <a:cs typeface="Calibri" panose="020F0502020204030204" pitchFamily="34" charset="0"/>
              </a:rPr>
              <a:t>understanding many </a:t>
            </a:r>
            <a:r>
              <a:rPr lang="en-US" sz="8000" b="1" dirty="0">
                <a:latin typeface="Calibri" panose="020F0502020204030204" pitchFamily="34" charset="0"/>
                <a:cs typeface="Calibri" panose="020F0502020204030204" pitchFamily="34" charset="0"/>
              </a:rPr>
              <a:t>slang</a:t>
            </a:r>
            <a:r>
              <a:rPr lang="en-US" sz="8000" dirty="0">
                <a:latin typeface="Calibri" panose="020F0502020204030204" pitchFamily="34" charset="0"/>
                <a:cs typeface="Calibri" panose="020F0502020204030204" pitchFamily="34" charset="0"/>
              </a:rPr>
              <a:t> words (e.g., '</a:t>
            </a:r>
            <a:r>
              <a:rPr lang="en-US" sz="8000" dirty="0" err="1">
                <a:latin typeface="Calibri" panose="020F0502020204030204" pitchFamily="34" charset="0"/>
                <a:cs typeface="Calibri" panose="020F0502020204030204" pitchFamily="34" charset="0"/>
              </a:rPr>
              <a:t>sux</a:t>
            </a:r>
            <a:r>
              <a:rPr lang="en-US" sz="8000" dirty="0">
                <a:latin typeface="Calibri" panose="020F0502020204030204" pitchFamily="34" charset="0"/>
                <a:cs typeface="Calibri" panose="020F0502020204030204" pitchFamily="34" charset="0"/>
              </a:rPr>
              <a:t>')</a:t>
            </a:r>
          </a:p>
          <a:p>
            <a:pPr>
              <a:lnSpc>
                <a:spcPct val="170000"/>
              </a:lnSpc>
            </a:pPr>
            <a:r>
              <a:rPr lang="en-US" sz="8000" dirty="0">
                <a:latin typeface="Calibri" panose="020F0502020204030204" pitchFamily="34" charset="0"/>
                <a:cs typeface="Calibri" panose="020F0502020204030204" pitchFamily="34" charset="0"/>
              </a:rPr>
              <a:t>understanding many </a:t>
            </a:r>
            <a:r>
              <a:rPr lang="en-US" sz="8000" b="1" dirty="0">
                <a:latin typeface="Calibri" panose="020F0502020204030204" pitchFamily="34" charset="0"/>
                <a:cs typeface="Calibri" panose="020F0502020204030204" pitchFamily="34" charset="0"/>
              </a:rPr>
              <a:t>slang words as modifiers</a:t>
            </a:r>
            <a:r>
              <a:rPr lang="en-US" sz="8000" dirty="0">
                <a:latin typeface="Calibri" panose="020F0502020204030204" pitchFamily="34" charset="0"/>
                <a:cs typeface="Calibri" panose="020F0502020204030204" pitchFamily="34" charset="0"/>
              </a:rPr>
              <a:t> such as '</a:t>
            </a:r>
            <a:r>
              <a:rPr lang="en-US" sz="8000" dirty="0" err="1">
                <a:latin typeface="Calibri" panose="020F0502020204030204" pitchFamily="34" charset="0"/>
                <a:cs typeface="Calibri" panose="020F0502020204030204" pitchFamily="34" charset="0"/>
              </a:rPr>
              <a:t>uber</a:t>
            </a:r>
            <a:r>
              <a:rPr lang="en-US" sz="8000" dirty="0">
                <a:latin typeface="Calibri" panose="020F0502020204030204" pitchFamily="34" charset="0"/>
                <a:cs typeface="Calibri" panose="020F0502020204030204" pitchFamily="34" charset="0"/>
              </a:rPr>
              <a:t>' or '</a:t>
            </a:r>
            <a:r>
              <a:rPr lang="en-US" sz="8000" dirty="0" err="1">
                <a:latin typeface="Calibri" panose="020F0502020204030204" pitchFamily="34" charset="0"/>
                <a:cs typeface="Calibri" panose="020F0502020204030204" pitchFamily="34" charset="0"/>
              </a:rPr>
              <a:t>friggin</a:t>
            </a:r>
            <a:r>
              <a:rPr lang="en-US" sz="8000" dirty="0">
                <a:latin typeface="Calibri" panose="020F0502020204030204" pitchFamily="34" charset="0"/>
                <a:cs typeface="Calibri" panose="020F0502020204030204" pitchFamily="34" charset="0"/>
              </a:rPr>
              <a:t>' or '</a:t>
            </a:r>
            <a:r>
              <a:rPr lang="en-US" sz="8000" dirty="0" err="1">
                <a:latin typeface="Calibri" panose="020F0502020204030204" pitchFamily="34" charset="0"/>
                <a:cs typeface="Calibri" panose="020F0502020204030204" pitchFamily="34" charset="0"/>
              </a:rPr>
              <a:t>kinda</a:t>
            </a:r>
            <a:r>
              <a:rPr lang="en-US" sz="8000" dirty="0">
                <a:latin typeface="Calibri" panose="020F0502020204030204" pitchFamily="34" charset="0"/>
                <a:cs typeface="Calibri" panose="020F0502020204030204" pitchFamily="34" charset="0"/>
              </a:rPr>
              <a:t>'</a:t>
            </a:r>
          </a:p>
          <a:p>
            <a:pPr>
              <a:lnSpc>
                <a:spcPct val="170000"/>
              </a:lnSpc>
            </a:pPr>
            <a:r>
              <a:rPr lang="en-US" sz="8000" dirty="0">
                <a:latin typeface="Calibri" panose="020F0502020204030204" pitchFamily="34" charset="0"/>
                <a:cs typeface="Calibri" panose="020F0502020204030204" pitchFamily="34" charset="0"/>
              </a:rPr>
              <a:t>understanding many </a:t>
            </a:r>
            <a:r>
              <a:rPr lang="en-US" sz="8000" b="1" dirty="0">
                <a:latin typeface="Calibri" panose="020F0502020204030204" pitchFamily="34" charset="0"/>
                <a:cs typeface="Calibri" panose="020F0502020204030204" pitchFamily="34" charset="0"/>
              </a:rPr>
              <a:t>emoticons</a:t>
            </a:r>
            <a:r>
              <a:rPr lang="en-US" sz="8000" dirty="0">
                <a:latin typeface="Calibri" panose="020F0502020204030204" pitchFamily="34" charset="0"/>
                <a:cs typeface="Calibri" panose="020F0502020204030204" pitchFamily="34" charset="0"/>
              </a:rPr>
              <a:t> such as :) and :D</a:t>
            </a:r>
          </a:p>
          <a:p>
            <a:pPr>
              <a:lnSpc>
                <a:spcPct val="170000"/>
              </a:lnSpc>
            </a:pPr>
            <a:r>
              <a:rPr lang="en-US" sz="8000" dirty="0">
                <a:latin typeface="Calibri" panose="020F0502020204030204" pitchFamily="34" charset="0"/>
                <a:cs typeface="Calibri" panose="020F0502020204030204" pitchFamily="34" charset="0"/>
              </a:rPr>
              <a:t>understanding </a:t>
            </a:r>
            <a:r>
              <a:rPr lang="en-US" sz="8000" b="1" dirty="0">
                <a:latin typeface="Calibri" panose="020F0502020204030204" pitchFamily="34" charset="0"/>
                <a:cs typeface="Calibri" panose="020F0502020204030204" pitchFamily="34" charset="0"/>
              </a:rPr>
              <a:t>initialisms and acronyms</a:t>
            </a:r>
            <a:r>
              <a:rPr lang="en-US" sz="8000" dirty="0">
                <a:latin typeface="Calibri" panose="020F0502020204030204" pitchFamily="34" charset="0"/>
                <a:cs typeface="Calibri" panose="020F0502020204030204" pitchFamily="34" charset="0"/>
              </a:rPr>
              <a:t> (for example: 'lol')</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67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393-C21D-4C8A-A45B-8C2C5B0319DB}"/>
              </a:ext>
            </a:extLst>
          </p:cNvPr>
          <p:cNvSpPr>
            <a:spLocks noGrp="1"/>
          </p:cNvSpPr>
          <p:nvPr>
            <p:ph type="title"/>
          </p:nvPr>
        </p:nvSpPr>
        <p:spPr/>
        <p:txBody>
          <a:bodyPr/>
          <a:lstStyle/>
          <a:p>
            <a:r>
              <a:rPr lang="en-US" dirty="0"/>
              <a:t>Let’s see how Vader handles sentences!</a:t>
            </a:r>
          </a:p>
        </p:txBody>
      </p:sp>
      <p:pic>
        <p:nvPicPr>
          <p:cNvPr id="4" name="Content Placeholder 3">
            <a:extLst>
              <a:ext uri="{FF2B5EF4-FFF2-40B4-BE49-F238E27FC236}">
                <a16:creationId xmlns:a16="http://schemas.microsoft.com/office/drawing/2014/main" id="{F184A90E-9D5C-4DC8-9E0B-B1D1D640D19E}"/>
              </a:ext>
            </a:extLst>
          </p:cNvPr>
          <p:cNvPicPr>
            <a:picLocks noGrp="1" noChangeAspect="1"/>
          </p:cNvPicPr>
          <p:nvPr>
            <p:ph idx="1"/>
          </p:nvPr>
        </p:nvPicPr>
        <p:blipFill>
          <a:blip r:embed="rId2"/>
          <a:stretch>
            <a:fillRect/>
          </a:stretch>
        </p:blipFill>
        <p:spPr>
          <a:xfrm>
            <a:off x="2259975" y="1580050"/>
            <a:ext cx="7367678" cy="2587930"/>
          </a:xfrm>
          <a:prstGeom prst="rect">
            <a:avLst/>
          </a:prstGeom>
        </p:spPr>
      </p:pic>
      <p:pic>
        <p:nvPicPr>
          <p:cNvPr id="5" name="Picture 4">
            <a:extLst>
              <a:ext uri="{FF2B5EF4-FFF2-40B4-BE49-F238E27FC236}">
                <a16:creationId xmlns:a16="http://schemas.microsoft.com/office/drawing/2014/main" id="{70F1FF71-20F3-4649-BF66-8A4F4E884719}"/>
              </a:ext>
            </a:extLst>
          </p:cNvPr>
          <p:cNvPicPr>
            <a:picLocks noChangeAspect="1"/>
          </p:cNvPicPr>
          <p:nvPr/>
        </p:nvPicPr>
        <p:blipFill>
          <a:blip r:embed="rId3"/>
          <a:stretch>
            <a:fillRect/>
          </a:stretch>
        </p:blipFill>
        <p:spPr>
          <a:xfrm>
            <a:off x="2259975" y="4148192"/>
            <a:ext cx="7367677" cy="1129758"/>
          </a:xfrm>
          <a:prstGeom prst="rect">
            <a:avLst/>
          </a:prstGeom>
        </p:spPr>
      </p:pic>
    </p:spTree>
    <p:extLst>
      <p:ext uri="{BB962C8B-B14F-4D97-AF65-F5344CB8AC3E}">
        <p14:creationId xmlns:p14="http://schemas.microsoft.com/office/powerpoint/2010/main" val="398405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Scoring </a:t>
            </a:r>
          </a:p>
        </p:txBody>
      </p:sp>
      <p:sp>
        <p:nvSpPr>
          <p:cNvPr id="5" name="Rectangle 2">
            <a:extLst>
              <a:ext uri="{FF2B5EF4-FFF2-40B4-BE49-F238E27FC236}">
                <a16:creationId xmlns:a16="http://schemas.microsoft.com/office/drawing/2014/main" id="{F6808DE8-37D5-495A-BE27-D0FF00EE6D8A}"/>
              </a:ext>
            </a:extLst>
          </p:cNvPr>
          <p:cNvSpPr>
            <a:spLocks noGrp="1" noChangeArrowheads="1"/>
          </p:cNvSpPr>
          <p:nvPr>
            <p:ph idx="1"/>
          </p:nvPr>
        </p:nvSpPr>
        <p:spPr bwMode="auto">
          <a:xfrm>
            <a:off x="274321" y="1728416"/>
            <a:ext cx="1162492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The compound score is computed by summing the valence scores of each word in the lexicon, adjusted according to the rules, and then normalized to be between -1 (most extreme negative) and +1 (most extreme positive).</a:t>
            </a:r>
          </a:p>
          <a:p>
            <a:pPr marL="0" indent="0">
              <a:lnSpc>
                <a:spcPct val="100000"/>
              </a:lnSpc>
              <a:buNone/>
            </a:pPr>
            <a:endParaRPr lang="en-US" altLang="en-US" sz="2000" dirty="0">
              <a:latin typeface="Calibri" panose="020F0502020204030204" pitchFamily="34" charset="0"/>
              <a:cs typeface="Calibri" panose="020F0502020204030204" pitchFamily="34" charset="0"/>
            </a:endParaRPr>
          </a:p>
          <a:p>
            <a:pPr>
              <a:lnSpc>
                <a:spcPct val="100000"/>
              </a:lnSpc>
            </a:pPr>
            <a:r>
              <a:rPr lang="en-US" sz="2000" dirty="0">
                <a:latin typeface="Calibri" panose="020F0502020204030204" pitchFamily="34" charset="0"/>
                <a:cs typeface="Calibri" panose="020F0502020204030204" pitchFamily="34" charset="0"/>
              </a:rPr>
              <a:t>Typical threshold values used are:</a:t>
            </a:r>
          </a:p>
          <a:p>
            <a:pPr>
              <a:lnSpc>
                <a:spcPct val="100000"/>
              </a:lnSpc>
            </a:pPr>
            <a:endParaRPr lang="en-US" altLang="en-US" sz="2000" dirty="0">
              <a:latin typeface="Calibri" panose="020F0502020204030204" pitchFamily="34" charset="0"/>
              <a:cs typeface="Calibri" panose="020F0502020204030204" pitchFamily="34" charset="0"/>
            </a:endParaRPr>
          </a:p>
          <a:p>
            <a:pPr>
              <a:lnSpc>
                <a:spcPct val="100000"/>
              </a:lnSpc>
            </a:pPr>
            <a:r>
              <a:rPr lang="en-US" altLang="en-US" sz="2000" dirty="0">
                <a:latin typeface="Calibri" panose="020F0502020204030204" pitchFamily="34" charset="0"/>
                <a:cs typeface="Calibri" panose="020F0502020204030204" pitchFamily="34" charset="0"/>
              </a:rPr>
              <a:t>5 stars : compound score &gt;0.9</a:t>
            </a:r>
          </a:p>
          <a:p>
            <a:pPr>
              <a:lnSpc>
                <a:spcPct val="100000"/>
              </a:lnSpc>
            </a:pPr>
            <a:r>
              <a:rPr lang="en-US" altLang="en-US" sz="2000" dirty="0">
                <a:latin typeface="Calibri" panose="020F0502020204030204" pitchFamily="34" charset="0"/>
                <a:cs typeface="Calibri" panose="020F0502020204030204" pitchFamily="34" charset="0"/>
              </a:rPr>
              <a:t>4.5 stars : compound score &gt;0.75</a:t>
            </a:r>
          </a:p>
          <a:p>
            <a:pPr>
              <a:lnSpc>
                <a:spcPct val="100000"/>
              </a:lnSpc>
            </a:pPr>
            <a:r>
              <a:rPr lang="en-US" altLang="en-US" sz="2000" dirty="0">
                <a:latin typeface="Calibri" panose="020F0502020204030204" pitchFamily="34" charset="0"/>
                <a:cs typeface="Calibri" panose="020F0502020204030204" pitchFamily="34" charset="0"/>
              </a:rPr>
              <a:t>4 stars : compound score &gt;0.5</a:t>
            </a:r>
          </a:p>
          <a:p>
            <a:pPr>
              <a:lnSpc>
                <a:spcPct val="100000"/>
              </a:lnSpc>
            </a:pPr>
            <a:r>
              <a:rPr lang="en-US" altLang="en-US" sz="2000" dirty="0">
                <a:latin typeface="Calibri" panose="020F0502020204030204" pitchFamily="34" charset="0"/>
                <a:cs typeface="Calibri" panose="020F0502020204030204" pitchFamily="34" charset="0"/>
              </a:rPr>
              <a:t>3.5 stars: compound score &gt;0.25</a:t>
            </a:r>
          </a:p>
          <a:p>
            <a:pPr>
              <a:lnSpc>
                <a:spcPct val="100000"/>
              </a:lnSpc>
            </a:pPr>
            <a:r>
              <a:rPr lang="en-US" altLang="en-US" sz="2000" dirty="0">
                <a:latin typeface="Calibri" panose="020F0502020204030204" pitchFamily="34" charset="0"/>
                <a:cs typeface="Calibri" panose="020F0502020204030204" pitchFamily="34" charset="0"/>
              </a:rPr>
              <a:t>3 stars: compound score &gt;0</a:t>
            </a:r>
          </a:p>
          <a:p>
            <a:pPr>
              <a:lnSpc>
                <a:spcPct val="100000"/>
              </a:lnSpc>
            </a:pPr>
            <a:r>
              <a:rPr lang="en-US" altLang="en-US" sz="2000" dirty="0">
                <a:latin typeface="Calibri" panose="020F0502020204030204" pitchFamily="34" charset="0"/>
                <a:cs typeface="Calibri" panose="020F0502020204030204" pitchFamily="34" charset="0"/>
              </a:rPr>
              <a:t>2.5 stars: compound score &gt;-0.25</a:t>
            </a:r>
          </a:p>
          <a:p>
            <a:pPr>
              <a:lnSpc>
                <a:spcPct val="100000"/>
              </a:lnSpc>
            </a:pPr>
            <a:r>
              <a:rPr lang="en-US" altLang="en-US" sz="2000" dirty="0">
                <a:latin typeface="Calibri" panose="020F0502020204030204" pitchFamily="34" charset="0"/>
                <a:cs typeface="Calibri" panose="020F0502020204030204" pitchFamily="34" charset="0"/>
              </a:rPr>
              <a:t>2 stars: compound score &gt;-0.5</a:t>
            </a:r>
          </a:p>
          <a:p>
            <a:pPr>
              <a:lnSpc>
                <a:spcPct val="100000"/>
              </a:lnSpc>
            </a:pPr>
            <a:r>
              <a:rPr lang="en-US" altLang="en-US" sz="2000" dirty="0">
                <a:latin typeface="Calibri" panose="020F0502020204030204" pitchFamily="34" charset="0"/>
                <a:cs typeface="Calibri" panose="020F0502020204030204" pitchFamily="34" charset="0"/>
              </a:rPr>
              <a:t>1 star: compound score &gt;-0.75</a:t>
            </a:r>
          </a:p>
          <a:p>
            <a:pPr>
              <a:lnSpc>
                <a:spcPct val="100000"/>
              </a:lnSpc>
            </a:pPr>
            <a:r>
              <a:rPr lang="en-US" altLang="en-US"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stars: compound score &lt;-0.76 </a:t>
            </a:r>
          </a:p>
        </p:txBody>
      </p:sp>
    </p:spTree>
    <p:extLst>
      <p:ext uri="{BB962C8B-B14F-4D97-AF65-F5344CB8AC3E}">
        <p14:creationId xmlns:p14="http://schemas.microsoft.com/office/powerpoint/2010/main" val="1561939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E9DDACC6-FB8A-4849-86CA-F447C305A85C}"/>
              </a:ext>
            </a:extLst>
          </p:cNvPr>
          <p:cNvPicPr>
            <a:picLocks noChangeAspect="1"/>
          </p:cNvPicPr>
          <p:nvPr/>
        </p:nvPicPr>
        <p:blipFill>
          <a:blip r:embed="rId2"/>
          <a:stretch>
            <a:fillRect/>
          </a:stretch>
        </p:blipFill>
        <p:spPr>
          <a:xfrm>
            <a:off x="5006544" y="670497"/>
            <a:ext cx="6821858" cy="5517005"/>
          </a:xfrm>
          <a:prstGeom prst="rect">
            <a:avLst/>
          </a:prstGeom>
        </p:spPr>
      </p:pic>
      <p:sp>
        <p:nvSpPr>
          <p:cNvPr id="2" name="Title 1">
            <a:extLst>
              <a:ext uri="{FF2B5EF4-FFF2-40B4-BE49-F238E27FC236}">
                <a16:creationId xmlns:a16="http://schemas.microsoft.com/office/drawing/2014/main" id="{DA97C3BD-7D7E-49B7-A462-34C618BF1DD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  Ohio State</a:t>
            </a:r>
          </a:p>
        </p:txBody>
      </p:sp>
      <p:sp>
        <p:nvSpPr>
          <p:cNvPr id="3" name="Content Placeholder 2">
            <a:extLst>
              <a:ext uri="{FF2B5EF4-FFF2-40B4-BE49-F238E27FC236}">
                <a16:creationId xmlns:a16="http://schemas.microsoft.com/office/drawing/2014/main" id="{0B95D203-4F1A-48F4-8127-B755A07BDE44}"/>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9500"/>
                </a:solidFill>
                <a:latin typeface="+mn-lt"/>
                <a:ea typeface="+mn-ea"/>
                <a:cs typeface="+mn-cs"/>
              </a:rPr>
              <a:t> </a:t>
            </a:r>
          </a:p>
        </p:txBody>
      </p:sp>
    </p:spTree>
    <p:extLst>
      <p:ext uri="{BB962C8B-B14F-4D97-AF65-F5344CB8AC3E}">
        <p14:creationId xmlns:p14="http://schemas.microsoft.com/office/powerpoint/2010/main" val="11214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93BF-9AEF-4261-96EC-7D9D33184EF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Pennsylvania State</a:t>
            </a:r>
          </a:p>
        </p:txBody>
      </p:sp>
      <p:pic>
        <p:nvPicPr>
          <p:cNvPr id="4" name="Content Placeholder 3">
            <a:extLst>
              <a:ext uri="{FF2B5EF4-FFF2-40B4-BE49-F238E27FC236}">
                <a16:creationId xmlns:a16="http://schemas.microsoft.com/office/drawing/2014/main" id="{5DF6828E-9916-4B07-B07E-902CB0DA57B8}"/>
              </a:ext>
            </a:extLst>
          </p:cNvPr>
          <p:cNvPicPr>
            <a:picLocks noGrp="1" noChangeAspect="1"/>
          </p:cNvPicPr>
          <p:nvPr>
            <p:ph idx="1"/>
          </p:nvPr>
        </p:nvPicPr>
        <p:blipFill>
          <a:blip r:embed="rId2"/>
          <a:stretch>
            <a:fillRect/>
          </a:stretch>
        </p:blipFill>
        <p:spPr>
          <a:xfrm>
            <a:off x="5153822" y="579200"/>
            <a:ext cx="6553545" cy="5707541"/>
          </a:xfrm>
          <a:prstGeom prst="rect">
            <a:avLst/>
          </a:prstGeom>
        </p:spPr>
      </p:pic>
    </p:spTree>
    <p:extLst>
      <p:ext uri="{BB962C8B-B14F-4D97-AF65-F5344CB8AC3E}">
        <p14:creationId xmlns:p14="http://schemas.microsoft.com/office/powerpoint/2010/main" val="154812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CB840F-8E41-4CA5-B79B-25CC80AD23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F75C5D-2BA1-43DF-A7EA-02C7DEC122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4" descr="A screenshot of a social media post&#10;&#10;Description generated with very high confidence">
            <a:extLst>
              <a:ext uri="{FF2B5EF4-FFF2-40B4-BE49-F238E27FC236}">
                <a16:creationId xmlns:a16="http://schemas.microsoft.com/office/drawing/2014/main" id="{4F03DD05-6BC6-4E14-9D37-D90123287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665" y="436098"/>
            <a:ext cx="7999947" cy="5812301"/>
          </a:xfrm>
          <a:prstGeom prst="rect">
            <a:avLst/>
          </a:prstGeom>
        </p:spPr>
      </p:pic>
      <p:sp>
        <p:nvSpPr>
          <p:cNvPr id="3" name="Title 2">
            <a:extLst>
              <a:ext uri="{FF2B5EF4-FFF2-40B4-BE49-F238E27FC236}">
                <a16:creationId xmlns:a16="http://schemas.microsoft.com/office/drawing/2014/main" id="{7B3D09E8-4DF7-45D0-9129-11A85F61A2EE}"/>
              </a:ext>
            </a:extLst>
          </p:cNvPr>
          <p:cNvSpPr>
            <a:spLocks noGrp="1"/>
          </p:cNvSpPr>
          <p:nvPr>
            <p:ph type="title"/>
          </p:nvPr>
        </p:nvSpPr>
        <p:spPr>
          <a:xfrm>
            <a:off x="913795" y="609600"/>
            <a:ext cx="3078749" cy="970450"/>
          </a:xfrm>
        </p:spPr>
        <p:txBody>
          <a:bodyPr anchor="b">
            <a:normAutofit/>
          </a:bodyPr>
          <a:lstStyle/>
          <a:p>
            <a:pPr algn="l"/>
            <a:r>
              <a:rPr lang="en-US" sz="2800" dirty="0">
                <a:solidFill>
                  <a:srgbClr val="DADADA"/>
                </a:solidFill>
              </a:rPr>
              <a:t>Visualizations (VADER)</a:t>
            </a:r>
          </a:p>
        </p:txBody>
      </p:sp>
    </p:spTree>
    <p:extLst>
      <p:ext uri="{BB962C8B-B14F-4D97-AF65-F5344CB8AC3E}">
        <p14:creationId xmlns:p14="http://schemas.microsoft.com/office/powerpoint/2010/main" val="166981113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CB840F-8E41-4CA5-B79B-25CC80AD23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EF75C5D-2BA1-43DF-A7EA-02C7DEC122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a:extLst>
              <a:ext uri="{FF2B5EF4-FFF2-40B4-BE49-F238E27FC236}">
                <a16:creationId xmlns:a16="http://schemas.microsoft.com/office/drawing/2014/main" id="{E2474230-B1C5-45B9-85D9-3BCBBF273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680936"/>
            <a:ext cx="7962127" cy="5567464"/>
          </a:xfrm>
          <a:prstGeom prst="rect">
            <a:avLst/>
          </a:prstGeom>
        </p:spPr>
      </p:pic>
      <p:sp>
        <p:nvSpPr>
          <p:cNvPr id="2" name="Title 1">
            <a:extLst>
              <a:ext uri="{FF2B5EF4-FFF2-40B4-BE49-F238E27FC236}">
                <a16:creationId xmlns:a16="http://schemas.microsoft.com/office/drawing/2014/main" id="{75B7D691-DF33-4E83-93AE-ADE1F8C279E6}"/>
              </a:ext>
            </a:extLst>
          </p:cNvPr>
          <p:cNvSpPr>
            <a:spLocks noGrp="1"/>
          </p:cNvSpPr>
          <p:nvPr>
            <p:ph type="title"/>
          </p:nvPr>
        </p:nvSpPr>
        <p:spPr>
          <a:xfrm>
            <a:off x="913795" y="609600"/>
            <a:ext cx="3078749" cy="970450"/>
          </a:xfrm>
        </p:spPr>
        <p:txBody>
          <a:bodyPr anchor="b">
            <a:normAutofit/>
          </a:bodyPr>
          <a:lstStyle/>
          <a:p>
            <a:pPr algn="l"/>
            <a:r>
              <a:rPr lang="en-US" sz="2800">
                <a:solidFill>
                  <a:srgbClr val="DADADA"/>
                </a:solidFill>
              </a:rPr>
              <a:t>Visualizations(QC)</a:t>
            </a:r>
          </a:p>
        </p:txBody>
      </p:sp>
    </p:spTree>
    <p:extLst>
      <p:ext uri="{BB962C8B-B14F-4D97-AF65-F5344CB8AC3E}">
        <p14:creationId xmlns:p14="http://schemas.microsoft.com/office/powerpoint/2010/main" val="422158243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22D114-11B7-46ED-94A9-18DC1C977B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a:extLst>
              <a:ext uri="{FF2B5EF4-FFF2-40B4-BE49-F238E27FC236}">
                <a16:creationId xmlns:a16="http://schemas.microsoft.com/office/drawing/2014/main" id="{EFAA796D-3464-419B-9A4A-D6AE87507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488" y="359923"/>
            <a:ext cx="8221438" cy="6021421"/>
          </a:xfrm>
          <a:prstGeom prst="rect">
            <a:avLst/>
          </a:prstGeom>
        </p:spPr>
      </p:pic>
      <p:sp>
        <p:nvSpPr>
          <p:cNvPr id="3" name="Title 2">
            <a:extLst>
              <a:ext uri="{FF2B5EF4-FFF2-40B4-BE49-F238E27FC236}">
                <a16:creationId xmlns:a16="http://schemas.microsoft.com/office/drawing/2014/main" id="{4D722209-63E0-48DC-BA0F-546047C662F4}"/>
              </a:ext>
            </a:extLst>
          </p:cNvPr>
          <p:cNvSpPr>
            <a:spLocks noGrp="1"/>
          </p:cNvSpPr>
          <p:nvPr>
            <p:ph type="title"/>
          </p:nvPr>
        </p:nvSpPr>
        <p:spPr>
          <a:xfrm>
            <a:off x="913795" y="609600"/>
            <a:ext cx="3078749" cy="970450"/>
          </a:xfrm>
        </p:spPr>
        <p:txBody>
          <a:bodyPr anchor="b">
            <a:normAutofit/>
          </a:bodyPr>
          <a:lstStyle/>
          <a:p>
            <a:pPr algn="l"/>
            <a:r>
              <a:rPr lang="en-US" sz="2600"/>
              <a:t>Visualizations(NC)</a:t>
            </a:r>
          </a:p>
        </p:txBody>
      </p:sp>
    </p:spTree>
    <p:extLst>
      <p:ext uri="{BB962C8B-B14F-4D97-AF65-F5344CB8AC3E}">
        <p14:creationId xmlns:p14="http://schemas.microsoft.com/office/powerpoint/2010/main" val="4221069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5CB840F-8E41-4CA5-B79B-25CC80AD23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F75C5D-2BA1-43DF-A7EA-02C7DEC122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a:extLst>
              <a:ext uri="{FF2B5EF4-FFF2-40B4-BE49-F238E27FC236}">
                <a16:creationId xmlns:a16="http://schemas.microsoft.com/office/drawing/2014/main" id="{06622527-54A0-4677-B93C-10205F1A1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149" y="535020"/>
            <a:ext cx="8431888" cy="5982511"/>
          </a:xfrm>
          <a:prstGeom prst="rect">
            <a:avLst/>
          </a:prstGeom>
        </p:spPr>
      </p:pic>
      <p:sp>
        <p:nvSpPr>
          <p:cNvPr id="3" name="Title 2">
            <a:extLst>
              <a:ext uri="{FF2B5EF4-FFF2-40B4-BE49-F238E27FC236}">
                <a16:creationId xmlns:a16="http://schemas.microsoft.com/office/drawing/2014/main" id="{FEF3116E-5F83-4F03-8F2C-B5CFB2C06007}"/>
              </a:ext>
            </a:extLst>
          </p:cNvPr>
          <p:cNvSpPr>
            <a:spLocks noGrp="1"/>
          </p:cNvSpPr>
          <p:nvPr>
            <p:ph type="title"/>
          </p:nvPr>
        </p:nvSpPr>
        <p:spPr>
          <a:xfrm>
            <a:off x="913795" y="609600"/>
            <a:ext cx="3078749" cy="970450"/>
          </a:xfrm>
        </p:spPr>
        <p:txBody>
          <a:bodyPr anchor="b">
            <a:normAutofit/>
          </a:bodyPr>
          <a:lstStyle/>
          <a:p>
            <a:pPr algn="l"/>
            <a:r>
              <a:rPr lang="en-US" sz="2600">
                <a:solidFill>
                  <a:srgbClr val="DADADA"/>
                </a:solidFill>
              </a:rPr>
              <a:t>Visualizations(OH)</a:t>
            </a:r>
          </a:p>
        </p:txBody>
      </p:sp>
    </p:spTree>
    <p:extLst>
      <p:ext uri="{BB962C8B-B14F-4D97-AF65-F5344CB8AC3E}">
        <p14:creationId xmlns:p14="http://schemas.microsoft.com/office/powerpoint/2010/main" val="74151102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Yelp?</a:t>
            </a:r>
          </a:p>
        </p:txBody>
      </p:sp>
      <p:sp>
        <p:nvSpPr>
          <p:cNvPr id="3" name="Content Placeholder 2"/>
          <p:cNvSpPr>
            <a:spLocks noGrp="1"/>
          </p:cNvSpPr>
          <p:nvPr>
            <p:ph idx="1"/>
          </p:nvPr>
        </p:nvSpPr>
        <p:spPr>
          <a:xfrm>
            <a:off x="1905000" y="2209801"/>
            <a:ext cx="8229600" cy="4525963"/>
          </a:xfrm>
        </p:spPr>
        <p:txBody>
          <a:bodyPr>
            <a:normAutofit/>
          </a:bodyPr>
          <a:lstStyle/>
          <a:p>
            <a:pPr>
              <a:lnSpc>
                <a:spcPct val="150000"/>
              </a:lnSpc>
            </a:pPr>
            <a:r>
              <a:rPr lang="en-US" dirty="0">
                <a:latin typeface="Calibri" pitchFamily="34" charset="0"/>
                <a:cs typeface="Calibri" pitchFamily="34" charset="0"/>
              </a:rPr>
              <a:t>Yelp, a review based online website, allows users to post their reviews out of their experience. </a:t>
            </a:r>
          </a:p>
          <a:p>
            <a:pPr>
              <a:lnSpc>
                <a:spcPct val="150000"/>
              </a:lnSpc>
            </a:pPr>
            <a:r>
              <a:rPr lang="en-US" dirty="0">
                <a:latin typeface="Calibri" pitchFamily="34" charset="0"/>
                <a:cs typeface="Calibri" pitchFamily="34" charset="0"/>
              </a:rPr>
              <a:t>This review includes a text review or a star rating out of 5 or both. Yelp also allows its user’s to upload a photo along with their reviews.</a:t>
            </a:r>
          </a:p>
        </p:txBody>
      </p:sp>
    </p:spTree>
    <p:extLst>
      <p:ext uri="{BB962C8B-B14F-4D97-AF65-F5344CB8AC3E}">
        <p14:creationId xmlns:p14="http://schemas.microsoft.com/office/powerpoint/2010/main" val="427065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425C-1AFC-4DD0-9D16-25D23E17B6D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325AB73-2712-4AEB-AF64-FB0C27DC1B6A}"/>
              </a:ext>
            </a:extLst>
          </p:cNvPr>
          <p:cNvSpPr>
            <a:spLocks noGrp="1"/>
          </p:cNvSpPr>
          <p:nvPr>
            <p:ph idx="1"/>
          </p:nvPr>
        </p:nvSpPr>
        <p:spPr/>
        <p:txBody>
          <a:bodyPr/>
          <a:lstStyle/>
          <a:p>
            <a:pPr>
              <a:lnSpc>
                <a:spcPct val="150000"/>
              </a:lnSpc>
            </a:pPr>
            <a:r>
              <a:rPr lang="en-US" dirty="0"/>
              <a:t>Yelp star ratings are not accurate.</a:t>
            </a:r>
          </a:p>
          <a:p>
            <a:pPr>
              <a:lnSpc>
                <a:spcPct val="150000"/>
              </a:lnSpc>
            </a:pPr>
            <a:r>
              <a:rPr lang="en-US" dirty="0"/>
              <a:t>Reviews are very important for businesses.</a:t>
            </a:r>
          </a:p>
          <a:p>
            <a:pPr>
              <a:lnSpc>
                <a:spcPct val="150000"/>
              </a:lnSpc>
            </a:pPr>
            <a:r>
              <a:rPr lang="en-US" dirty="0"/>
              <a:t>Introducing sentiment analysis would help the business as well as users to choosing best businesses in a particular area</a:t>
            </a:r>
          </a:p>
          <a:p>
            <a:pPr>
              <a:lnSpc>
                <a:spcPct val="150000"/>
              </a:lnSpc>
            </a:pPr>
            <a:r>
              <a:rPr lang="en-US" dirty="0"/>
              <a:t>BING in R and VADER in Python are used to predict star ratings for a particular business. </a:t>
            </a:r>
          </a:p>
          <a:p>
            <a:pPr>
              <a:lnSpc>
                <a:spcPct val="150000"/>
              </a:lnSpc>
            </a:pPr>
            <a:r>
              <a:rPr lang="en-US" dirty="0"/>
              <a:t>VADER was shown to be more effective in predicting an accurate star rating.</a:t>
            </a:r>
          </a:p>
          <a:p>
            <a:pPr marL="36900" indent="0">
              <a:buNone/>
            </a:pPr>
            <a:endParaRPr lang="en-US" dirty="0"/>
          </a:p>
        </p:txBody>
      </p:sp>
    </p:spTree>
    <p:extLst>
      <p:ext uri="{BB962C8B-B14F-4D97-AF65-F5344CB8AC3E}">
        <p14:creationId xmlns:p14="http://schemas.microsoft.com/office/powerpoint/2010/main" val="2649214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5855-FB39-44C6-B49A-24C8AFD23A0E}"/>
              </a:ext>
            </a:extLst>
          </p:cNvPr>
          <p:cNvSpPr>
            <a:spLocks noGrp="1"/>
          </p:cNvSpPr>
          <p:nvPr>
            <p:ph type="title"/>
          </p:nvPr>
        </p:nvSpPr>
        <p:spPr>
          <a:xfrm>
            <a:off x="1252979" y="2495583"/>
            <a:ext cx="10515600" cy="1325563"/>
          </a:xfrm>
        </p:spPr>
        <p:txBody>
          <a:bodyPr/>
          <a:lstStyle/>
          <a:p>
            <a:pPr algn="r"/>
            <a:r>
              <a:rPr lang="en-US" dirty="0"/>
              <a:t>QUESTIONS?</a:t>
            </a:r>
          </a:p>
        </p:txBody>
      </p:sp>
    </p:spTree>
    <p:extLst>
      <p:ext uri="{BB962C8B-B14F-4D97-AF65-F5344CB8AC3E}">
        <p14:creationId xmlns:p14="http://schemas.microsoft.com/office/powerpoint/2010/main" val="2305065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28F2-426A-4AA9-8FB3-F26CAA95A27C}"/>
              </a:ext>
            </a:extLst>
          </p:cNvPr>
          <p:cNvSpPr>
            <a:spLocks noGrp="1"/>
          </p:cNvSpPr>
          <p:nvPr>
            <p:ph type="title"/>
          </p:nvPr>
        </p:nvSpPr>
        <p:spPr>
          <a:xfrm>
            <a:off x="1592344" y="2766218"/>
            <a:ext cx="10515600" cy="1325563"/>
          </a:xfrm>
        </p:spPr>
        <p:txBody>
          <a:bodyPr/>
          <a:lstStyle/>
          <a:p>
            <a:pPr algn="r"/>
            <a:r>
              <a:rPr lang="en-US" dirty="0"/>
              <a:t>THANK YOU</a:t>
            </a:r>
          </a:p>
        </p:txBody>
      </p:sp>
    </p:spTree>
    <p:extLst>
      <p:ext uri="{BB962C8B-B14F-4D97-AF65-F5344CB8AC3E}">
        <p14:creationId xmlns:p14="http://schemas.microsoft.com/office/powerpoint/2010/main" val="412843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there a need for Analysis?</a:t>
            </a:r>
          </a:p>
        </p:txBody>
      </p:sp>
      <p:sp>
        <p:nvSpPr>
          <p:cNvPr id="3" name="Content Placeholder 2"/>
          <p:cNvSpPr>
            <a:spLocks noGrp="1"/>
          </p:cNvSpPr>
          <p:nvPr>
            <p:ph idx="1"/>
          </p:nvPr>
        </p:nvSpPr>
        <p:spPr/>
        <p:txBody>
          <a:bodyPr>
            <a:normAutofit fontScale="92500"/>
          </a:bodyPr>
          <a:lstStyle/>
          <a:p>
            <a:pPr>
              <a:lnSpc>
                <a:spcPct val="150000"/>
              </a:lnSpc>
            </a:pPr>
            <a:r>
              <a:rPr lang="en-US" sz="2000" dirty="0">
                <a:latin typeface="Calibri" pitchFamily="34" charset="0"/>
                <a:cs typeface="Calibri" pitchFamily="34" charset="0"/>
              </a:rPr>
              <a:t>There is  a lot of </a:t>
            </a:r>
            <a:r>
              <a:rPr lang="en-US" dirty="0">
                <a:latin typeface="Calibri" pitchFamily="34" charset="0"/>
                <a:cs typeface="Calibri" pitchFamily="34" charset="0"/>
              </a:rPr>
              <a:t>inaccuracy</a:t>
            </a:r>
            <a:r>
              <a:rPr lang="en-US" sz="2000" dirty="0">
                <a:latin typeface="Calibri" pitchFamily="34" charset="0"/>
                <a:cs typeface="Calibri" pitchFamily="34" charset="0"/>
              </a:rPr>
              <a:t> between </a:t>
            </a:r>
            <a:r>
              <a:rPr lang="en-US" dirty="0">
                <a:latin typeface="Calibri" pitchFamily="34" charset="0"/>
                <a:cs typeface="Calibri" pitchFamily="34" charset="0"/>
              </a:rPr>
              <a:t>a </a:t>
            </a:r>
            <a:r>
              <a:rPr lang="en-US" sz="2000" dirty="0">
                <a:latin typeface="Calibri" pitchFamily="34" charset="0"/>
                <a:cs typeface="Calibri" pitchFamily="34" charset="0"/>
              </a:rPr>
              <a:t>text review and its respective star rating given by a user for a particular business on Yelp.</a:t>
            </a:r>
          </a:p>
          <a:p>
            <a:pPr>
              <a:lnSpc>
                <a:spcPct val="150000"/>
              </a:lnSpc>
            </a:pPr>
            <a:r>
              <a:rPr lang="en-US" sz="2000" dirty="0">
                <a:latin typeface="Calibri" pitchFamily="34" charset="0"/>
                <a:cs typeface="Calibri" pitchFamily="34" charset="0"/>
              </a:rPr>
              <a:t>Predicting the scores from text reviews for the business is known as the Review Rating Prediction. </a:t>
            </a:r>
          </a:p>
          <a:p>
            <a:pPr>
              <a:lnSpc>
                <a:spcPct val="150000"/>
              </a:lnSpc>
            </a:pPr>
            <a:r>
              <a:rPr lang="en-US" sz="2000" dirty="0">
                <a:latin typeface="Calibri" pitchFamily="34" charset="0"/>
                <a:cs typeface="Calibri" pitchFamily="34" charset="0"/>
              </a:rPr>
              <a:t>The essence of this project is to make use of Yelp text reviews to predict accurate scores for each business and use this for the recommendation for new users based on their </a:t>
            </a:r>
            <a:r>
              <a:rPr lang="en-US" sz="2000">
                <a:latin typeface="Calibri" pitchFamily="34" charset="0"/>
                <a:cs typeface="Calibri" pitchFamily="34" charset="0"/>
              </a:rPr>
              <a:t>demographic location. </a:t>
            </a:r>
            <a:endParaRPr lang="en-US" sz="2000" dirty="0">
              <a:latin typeface="Calibri" pitchFamily="34" charset="0"/>
              <a:cs typeface="Calibri" pitchFamily="34" charset="0"/>
            </a:endParaRPr>
          </a:p>
          <a:p>
            <a:pPr>
              <a:lnSpc>
                <a:spcPct val="150000"/>
              </a:lnSpc>
            </a:pPr>
            <a:r>
              <a:rPr lang="en-US" sz="2000" dirty="0">
                <a:latin typeface="Calibri" pitchFamily="34" charset="0"/>
                <a:cs typeface="Calibri" pitchFamily="34" charset="0"/>
              </a:rPr>
              <a:t>In addition to this, exploratory data analysis on this dataset can give insights about the businesses. </a:t>
            </a:r>
          </a:p>
          <a:p>
            <a:pPr>
              <a:lnSpc>
                <a:spcPct val="150000"/>
              </a:lnSpc>
            </a:pPr>
            <a:r>
              <a:rPr lang="en-US" sz="2000" dirty="0">
                <a:latin typeface="Calibri" pitchFamily="34" charset="0"/>
                <a:cs typeface="Calibri" pitchFamily="34" charset="0"/>
              </a:rPr>
              <a:t>This will help the highest negative reviewed businesses to improve their services.  </a:t>
            </a:r>
          </a:p>
          <a:p>
            <a:pPr marL="0" indent="0">
              <a:lnSpc>
                <a:spcPct val="150000"/>
              </a:lnSpc>
              <a:buNone/>
            </a:pP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18995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DAC6-0E91-47CB-8592-239EEE4DED3E}"/>
              </a:ext>
            </a:extLst>
          </p:cNvPr>
          <p:cNvSpPr>
            <a:spLocks noGrp="1"/>
          </p:cNvSpPr>
          <p:nvPr>
            <p:ph type="title"/>
          </p:nvPr>
        </p:nvSpPr>
        <p:spPr/>
        <p:txBody>
          <a:bodyPr/>
          <a:lstStyle/>
          <a:p>
            <a:r>
              <a:rPr lang="en-US" dirty="0"/>
              <a:t>An example of an imperfect review and rating</a:t>
            </a:r>
          </a:p>
        </p:txBody>
      </p:sp>
      <p:sp>
        <p:nvSpPr>
          <p:cNvPr id="3" name="Content Placeholder 2">
            <a:extLst>
              <a:ext uri="{FF2B5EF4-FFF2-40B4-BE49-F238E27FC236}">
                <a16:creationId xmlns:a16="http://schemas.microsoft.com/office/drawing/2014/main" id="{6178AFB0-BD30-4C10-B555-CCA423787DA1}"/>
              </a:ext>
            </a:extLst>
          </p:cNvPr>
          <p:cNvSpPr>
            <a:spLocks noGrp="1"/>
          </p:cNvSpPr>
          <p:nvPr>
            <p:ph idx="1"/>
          </p:nvPr>
        </p:nvSpPr>
        <p:spPr/>
        <p:txBody>
          <a:bodyPr/>
          <a:lstStyle/>
          <a:p>
            <a:pPr marL="36900" indent="0">
              <a:buNone/>
            </a:pPr>
            <a:r>
              <a:rPr lang="en-US" dirty="0">
                <a:latin typeface="Calibri" panose="020F0502020204030204" pitchFamily="34" charset="0"/>
                <a:cs typeface="Calibri" panose="020F0502020204030204" pitchFamily="34" charset="0"/>
              </a:rPr>
              <a:t>A user X gave the following review and star rating:</a:t>
            </a:r>
          </a:p>
          <a:p>
            <a:pPr marL="36900" indent="0">
              <a:buNone/>
            </a:pPr>
            <a:r>
              <a:rPr lang="en-US" dirty="0">
                <a:latin typeface="Calibri" panose="020F0502020204030204" pitchFamily="34" charset="0"/>
                <a:cs typeface="Calibri" panose="020F0502020204030204" pitchFamily="34" charset="0"/>
              </a:rPr>
              <a:t>“I really love the food here. I would take my girlfriend here next time”, Stars: 3/5</a:t>
            </a:r>
          </a:p>
          <a:p>
            <a:pPr marL="36900" indent="0">
              <a:buNone/>
            </a:pPr>
            <a:endParaRPr lang="en-US" dirty="0">
              <a:latin typeface="Calibri" panose="020F0502020204030204" pitchFamily="34" charset="0"/>
              <a:cs typeface="Calibri" panose="020F0502020204030204" pitchFamily="34" charset="0"/>
            </a:endParaRPr>
          </a:p>
          <a:p>
            <a:pPr marL="36900" indent="0">
              <a:buNone/>
            </a:pPr>
            <a:endParaRPr lang="en-US" dirty="0">
              <a:latin typeface="Calibri" panose="020F0502020204030204" pitchFamily="34" charset="0"/>
              <a:cs typeface="Calibri" panose="020F0502020204030204" pitchFamily="34" charset="0"/>
            </a:endParaRPr>
          </a:p>
          <a:p>
            <a:pPr marL="36900" indent="0">
              <a:buNone/>
            </a:pPr>
            <a:r>
              <a:rPr lang="en-US" sz="3600" dirty="0">
                <a:latin typeface="Calibri" panose="020F0502020204030204" pitchFamily="34" charset="0"/>
                <a:cs typeface="Calibri" panose="020F0502020204030204" pitchFamily="34" charset="0"/>
              </a:rPr>
              <a:t>                                  Just 3 ?????</a:t>
            </a:r>
          </a:p>
        </p:txBody>
      </p:sp>
    </p:spTree>
    <p:extLst>
      <p:ext uri="{BB962C8B-B14F-4D97-AF65-F5344CB8AC3E}">
        <p14:creationId xmlns:p14="http://schemas.microsoft.com/office/powerpoint/2010/main" val="309416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6371-C9B2-4FAE-B13B-DD30205EC7DD}"/>
              </a:ext>
            </a:extLst>
          </p:cNvPr>
          <p:cNvSpPr>
            <a:spLocks noGrp="1"/>
          </p:cNvSpPr>
          <p:nvPr>
            <p:ph type="ctrTitle"/>
          </p:nvPr>
        </p:nvSpPr>
        <p:spPr>
          <a:xfrm>
            <a:off x="1117474" y="-429687"/>
            <a:ext cx="9440034" cy="1828801"/>
          </a:xfrm>
        </p:spPr>
        <p:txBody>
          <a:bodyPr>
            <a:normAutofit/>
          </a:bodyPr>
          <a:lstStyle/>
          <a:p>
            <a:r>
              <a:rPr lang="en-US" sz="4400" dirty="0"/>
              <a:t>Do reviews and ratings really matter?</a:t>
            </a:r>
          </a:p>
        </p:txBody>
      </p:sp>
      <p:sp>
        <p:nvSpPr>
          <p:cNvPr id="11" name="Subtitle 10">
            <a:extLst>
              <a:ext uri="{FF2B5EF4-FFF2-40B4-BE49-F238E27FC236}">
                <a16:creationId xmlns:a16="http://schemas.microsoft.com/office/drawing/2014/main" id="{2B6D5BBB-73A9-448B-96AF-CA361F145D49}"/>
              </a:ext>
            </a:extLst>
          </p:cNvPr>
          <p:cNvSpPr>
            <a:spLocks noGrp="1"/>
          </p:cNvSpPr>
          <p:nvPr>
            <p:ph type="subTitle" idx="1"/>
          </p:nvPr>
        </p:nvSpPr>
        <p:spPr>
          <a:xfrm>
            <a:off x="1325806" y="5563673"/>
            <a:ext cx="9843941" cy="1049867"/>
          </a:xfrm>
        </p:spPr>
        <p:txBody>
          <a:bodyPr>
            <a:normAutofit fontScale="92500"/>
          </a:bodyPr>
          <a:lstStyle/>
          <a:p>
            <a:r>
              <a:rPr lang="en-US" dirty="0"/>
              <a:t>BOX-OFFICE OPENING WEEKENDS:</a:t>
            </a:r>
          </a:p>
          <a:p>
            <a:r>
              <a:rPr lang="en-US" sz="2400" dirty="0" err="1"/>
              <a:t>BvS</a:t>
            </a:r>
            <a:r>
              <a:rPr lang="en-US" sz="2400" dirty="0"/>
              <a:t>: $166 million                                                            Justice League: $93 million </a:t>
            </a:r>
          </a:p>
        </p:txBody>
      </p:sp>
      <p:pic>
        <p:nvPicPr>
          <p:cNvPr id="7" name="Content Placeholder 6">
            <a:extLst>
              <a:ext uri="{FF2B5EF4-FFF2-40B4-BE49-F238E27FC236}">
                <a16:creationId xmlns:a16="http://schemas.microsoft.com/office/drawing/2014/main" id="{6B9DCDF7-1CBA-4002-979F-45FF5712DFBA}"/>
              </a:ext>
            </a:extLst>
          </p:cNvPr>
          <p:cNvPicPr>
            <a:picLocks noGrp="1" noChangeAspect="1"/>
          </p:cNvPicPr>
          <p:nvPr>
            <p:ph idx="4294967295"/>
          </p:nvPr>
        </p:nvPicPr>
        <p:blipFill>
          <a:blip r:embed="rId2"/>
          <a:stretch>
            <a:fillRect/>
          </a:stretch>
        </p:blipFill>
        <p:spPr>
          <a:xfrm>
            <a:off x="1030532" y="1795474"/>
            <a:ext cx="1962150" cy="2609850"/>
          </a:xfrm>
          <a:prstGeom prst="rect">
            <a:avLst/>
          </a:prstGeom>
        </p:spPr>
      </p:pic>
      <p:pic>
        <p:nvPicPr>
          <p:cNvPr id="8" name="Picture 7">
            <a:extLst>
              <a:ext uri="{FF2B5EF4-FFF2-40B4-BE49-F238E27FC236}">
                <a16:creationId xmlns:a16="http://schemas.microsoft.com/office/drawing/2014/main" id="{69022E24-8AD0-477E-AFCC-B4F1E104CEE0}"/>
              </a:ext>
            </a:extLst>
          </p:cNvPr>
          <p:cNvPicPr>
            <a:picLocks noChangeAspect="1"/>
          </p:cNvPicPr>
          <p:nvPr/>
        </p:nvPicPr>
        <p:blipFill>
          <a:blip r:embed="rId3"/>
          <a:stretch>
            <a:fillRect/>
          </a:stretch>
        </p:blipFill>
        <p:spPr>
          <a:xfrm>
            <a:off x="1325807" y="4405324"/>
            <a:ext cx="1371600" cy="876300"/>
          </a:xfrm>
          <a:prstGeom prst="rect">
            <a:avLst/>
          </a:prstGeom>
        </p:spPr>
      </p:pic>
      <p:pic>
        <p:nvPicPr>
          <p:cNvPr id="9" name="Picture 8">
            <a:extLst>
              <a:ext uri="{FF2B5EF4-FFF2-40B4-BE49-F238E27FC236}">
                <a16:creationId xmlns:a16="http://schemas.microsoft.com/office/drawing/2014/main" id="{BD39D74B-EF72-4E04-9905-04F26DCAC77F}"/>
              </a:ext>
            </a:extLst>
          </p:cNvPr>
          <p:cNvPicPr>
            <a:picLocks noChangeAspect="1"/>
          </p:cNvPicPr>
          <p:nvPr/>
        </p:nvPicPr>
        <p:blipFill>
          <a:blip r:embed="rId4"/>
          <a:stretch>
            <a:fillRect/>
          </a:stretch>
        </p:blipFill>
        <p:spPr>
          <a:xfrm>
            <a:off x="8425593" y="1977027"/>
            <a:ext cx="1952625" cy="2457450"/>
          </a:xfrm>
          <a:prstGeom prst="rect">
            <a:avLst/>
          </a:prstGeom>
        </p:spPr>
      </p:pic>
      <p:pic>
        <p:nvPicPr>
          <p:cNvPr id="10" name="Picture 9">
            <a:extLst>
              <a:ext uri="{FF2B5EF4-FFF2-40B4-BE49-F238E27FC236}">
                <a16:creationId xmlns:a16="http://schemas.microsoft.com/office/drawing/2014/main" id="{793CF9FE-C84E-4C24-A5CC-C00F570F4293}"/>
              </a:ext>
            </a:extLst>
          </p:cNvPr>
          <p:cNvPicPr>
            <a:picLocks noChangeAspect="1"/>
          </p:cNvPicPr>
          <p:nvPr/>
        </p:nvPicPr>
        <p:blipFill>
          <a:blip r:embed="rId5"/>
          <a:stretch>
            <a:fillRect/>
          </a:stretch>
        </p:blipFill>
        <p:spPr>
          <a:xfrm>
            <a:off x="8739919" y="4434477"/>
            <a:ext cx="1323975" cy="762000"/>
          </a:xfrm>
          <a:prstGeom prst="rect">
            <a:avLst/>
          </a:prstGeom>
        </p:spPr>
      </p:pic>
    </p:spTree>
    <p:extLst>
      <p:ext uri="{BB962C8B-B14F-4D97-AF65-F5344CB8AC3E}">
        <p14:creationId xmlns:p14="http://schemas.microsoft.com/office/powerpoint/2010/main" val="3273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CE55-B107-4807-8A2B-5570738142CF}"/>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F26FB33C-2A7C-4031-8668-C1FE0491ED0A}"/>
              </a:ext>
            </a:extLst>
          </p:cNvPr>
          <p:cNvSpPr>
            <a:spLocks noGrp="1"/>
          </p:cNvSpPr>
          <p:nvPr>
            <p:ph idx="1"/>
          </p:nvPr>
        </p:nvSpPr>
        <p:spPr/>
        <p:txBody>
          <a:bodyPr/>
          <a:lstStyle/>
          <a:p>
            <a:pPr>
              <a:lnSpc>
                <a:spcPct val="150000"/>
              </a:lnSpc>
            </a:pPr>
            <a:r>
              <a:rPr lang="en-US" dirty="0">
                <a:latin typeface="Calibri" pitchFamily="34" charset="0"/>
                <a:cs typeface="Calibri" pitchFamily="34" charset="0"/>
              </a:rPr>
              <a:t>Sentiment analysis (sometimes known as opinion mining or emotion AI) refers to the use of natural language processing, text analysis, computational linguistics, and biometrics to systematically identify, extract, quantify, and study affective states and subjective information.</a:t>
            </a:r>
          </a:p>
          <a:p>
            <a:pPr>
              <a:lnSpc>
                <a:spcPct val="150000"/>
              </a:lnSpc>
            </a:pPr>
            <a:r>
              <a:rPr lang="en-US" dirty="0">
                <a:latin typeface="Calibri" pitchFamily="34" charset="0"/>
                <a:cs typeface="Calibri" pitchFamily="34" charset="0"/>
              </a:rPr>
              <a:t> Sentiment analysis is widely applied to voice of the customer materials such as reviews and survey responses, online and social media, and healthcare materials for applications that range from marketing to customer service to clinical medicine.</a:t>
            </a:r>
          </a:p>
          <a:p>
            <a:pPr marL="36900" indent="0">
              <a:buNone/>
            </a:pPr>
            <a:endParaRPr lang="en-US" dirty="0"/>
          </a:p>
        </p:txBody>
      </p:sp>
    </p:spTree>
    <p:extLst>
      <p:ext uri="{BB962C8B-B14F-4D97-AF65-F5344CB8AC3E}">
        <p14:creationId xmlns:p14="http://schemas.microsoft.com/office/powerpoint/2010/main" val="394555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F313-CE53-4C6E-B654-E60E773AD0EC}"/>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solidFill>
                  <a:srgbClr val="FFFFFF"/>
                </a:solidFill>
                <a:latin typeface="+mj-lt"/>
                <a:ea typeface="+mj-ea"/>
                <a:cs typeface="+mj-cs"/>
              </a:rPr>
              <a:t>Dataset</a:t>
            </a:r>
          </a:p>
        </p:txBody>
      </p:sp>
      <p:pic>
        <p:nvPicPr>
          <p:cNvPr id="8" name="Content Placeholder 7" descr="A screenshot of a cell phone&#10;&#10;Description generated with very high confidence">
            <a:extLst>
              <a:ext uri="{FF2B5EF4-FFF2-40B4-BE49-F238E27FC236}">
                <a16:creationId xmlns:a16="http://schemas.microsoft.com/office/drawing/2014/main" id="{3EFDD60A-D13A-4983-9E1F-AE95C5A64D5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44017" y="2188598"/>
            <a:ext cx="4007904" cy="2480804"/>
          </a:xfrm>
          <a:prstGeom prst="rect">
            <a:avLst/>
          </a:prstGeom>
        </p:spPr>
      </p:pic>
      <p:sp>
        <p:nvSpPr>
          <p:cNvPr id="5" name="Content Placeholder 4">
            <a:extLst>
              <a:ext uri="{FF2B5EF4-FFF2-40B4-BE49-F238E27FC236}">
                <a16:creationId xmlns:a16="http://schemas.microsoft.com/office/drawing/2014/main" id="{3BDDEA04-7C42-43FF-824D-4587D0D4444F}"/>
              </a:ext>
            </a:extLst>
          </p:cNvPr>
          <p:cNvSpPr>
            <a:spLocks noGrp="1"/>
          </p:cNvSpPr>
          <p:nvPr>
            <p:ph sz="half" idx="2"/>
          </p:nvPr>
        </p:nvSpPr>
        <p:spPr>
          <a:xfrm>
            <a:off x="1024128" y="2286000"/>
            <a:ext cx="5188135" cy="3931920"/>
          </a:xfrm>
        </p:spPr>
        <p:txBody>
          <a:bodyPr vert="horz" lIns="91440" tIns="45720" rIns="91440" bIns="45720" rtlCol="0">
            <a:normAutofit lnSpcReduction="10000"/>
          </a:bodyPr>
          <a:lstStyle/>
          <a:p>
            <a:pPr marL="0"/>
            <a:r>
              <a:rPr lang="en-US" dirty="0">
                <a:solidFill>
                  <a:srgbClr val="FFFFFF"/>
                </a:solidFill>
                <a:latin typeface="Calibri" panose="020F0502020204030204" pitchFamily="34" charset="0"/>
                <a:cs typeface="Calibri" panose="020F0502020204030204" pitchFamily="34" charset="0"/>
              </a:rPr>
              <a:t>Text Reviews dataset: 5.79 GB( JSON)</a:t>
            </a:r>
          </a:p>
          <a:p>
            <a:pPr marL="0"/>
            <a:r>
              <a:rPr lang="en-US" dirty="0">
                <a:solidFill>
                  <a:srgbClr val="FFFFFF"/>
                </a:solidFill>
                <a:latin typeface="Calibri" panose="020F0502020204030204" pitchFamily="34" charset="0"/>
                <a:cs typeface="Calibri" panose="020F0502020204030204" pitchFamily="34" charset="0"/>
              </a:rPr>
              <a:t>4,700,000 reviews</a:t>
            </a:r>
          </a:p>
          <a:p>
            <a:pPr marL="0"/>
            <a:endParaRPr lang="en-US" dirty="0">
              <a:solidFill>
                <a:srgbClr val="FFFFFF"/>
              </a:solidFill>
              <a:latin typeface="Calibri" panose="020F0502020204030204" pitchFamily="34" charset="0"/>
              <a:cs typeface="Calibri" panose="020F0502020204030204" pitchFamily="34" charset="0"/>
            </a:endParaRPr>
          </a:p>
          <a:p>
            <a:pPr marL="0"/>
            <a:r>
              <a:rPr lang="en-US" dirty="0">
                <a:solidFill>
                  <a:srgbClr val="FFFFFF"/>
                </a:solidFill>
                <a:latin typeface="Calibri" panose="020F0502020204030204" pitchFamily="34" charset="0"/>
                <a:cs typeface="Calibri" panose="020F0502020204030204" pitchFamily="34" charset="0"/>
              </a:rPr>
              <a:t>Business Dataset: 3.8 GB(JSON)</a:t>
            </a:r>
          </a:p>
          <a:p>
            <a:pPr marL="0"/>
            <a:r>
              <a:rPr lang="en-US" dirty="0">
                <a:solidFill>
                  <a:srgbClr val="FFFFFF"/>
                </a:solidFill>
                <a:latin typeface="Calibri" panose="020F0502020204030204" pitchFamily="34" charset="0"/>
                <a:cs typeface="Calibri" panose="020F0502020204030204" pitchFamily="34" charset="0"/>
              </a:rPr>
              <a:t>156,000 businesses</a:t>
            </a:r>
          </a:p>
          <a:p>
            <a:pPr marL="0"/>
            <a:endParaRPr lang="en-US" dirty="0">
              <a:solidFill>
                <a:srgbClr val="FFFFFF"/>
              </a:solidFill>
              <a:latin typeface="Calibri" panose="020F0502020204030204" pitchFamily="34" charset="0"/>
              <a:cs typeface="Calibri" panose="020F0502020204030204" pitchFamily="34" charset="0"/>
            </a:endParaRPr>
          </a:p>
          <a:p>
            <a:pPr marL="0"/>
            <a:endParaRPr lang="en-US" dirty="0">
              <a:solidFill>
                <a:srgbClr val="FFFFFF"/>
              </a:solidFill>
              <a:latin typeface="Calibri" panose="020F0502020204030204" pitchFamily="34" charset="0"/>
              <a:cs typeface="Calibri" panose="020F0502020204030204" pitchFamily="34" charset="0"/>
            </a:endParaRPr>
          </a:p>
          <a:p>
            <a:pPr marL="0"/>
            <a:r>
              <a:rPr lang="en-US" dirty="0">
                <a:solidFill>
                  <a:srgbClr val="FFFFFF"/>
                </a:solidFill>
                <a:latin typeface="Calibri" panose="020F0502020204030204" pitchFamily="34" charset="0"/>
                <a:cs typeface="Calibri" panose="020F0502020204030204" pitchFamily="34" charset="0"/>
              </a:rPr>
              <a:t>Dataset download Link:</a:t>
            </a:r>
          </a:p>
          <a:p>
            <a:pPr marL="0" indent="0">
              <a:buNone/>
            </a:pPr>
            <a:r>
              <a:rPr lang="en-US" dirty="0">
                <a:solidFill>
                  <a:srgbClr val="FFFFFF"/>
                </a:solidFill>
                <a:latin typeface="Calibri" panose="020F0502020204030204" pitchFamily="34" charset="0"/>
                <a:cs typeface="Calibri" panose="020F0502020204030204" pitchFamily="34" charset="0"/>
              </a:rPr>
              <a:t>     https://www.yelp.com/dataset/download</a:t>
            </a:r>
          </a:p>
          <a:p>
            <a:pPr marL="0"/>
            <a:endParaRPr lang="en-US" dirty="0">
              <a:solidFill>
                <a:srgbClr val="FFFFFF"/>
              </a:solidFill>
              <a:latin typeface="Calibri" panose="020F0502020204030204" pitchFamily="34" charset="0"/>
              <a:cs typeface="Calibri" panose="020F0502020204030204" pitchFamily="34" charset="0"/>
            </a:endParaRPr>
          </a:p>
          <a:p>
            <a:endParaRPr lang="en-US"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66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CE50121-49B5-49F2-8F00-0FCD56D8C58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 ATTRIBUTES</a:t>
            </a:r>
          </a:p>
        </p:txBody>
      </p:sp>
      <p:sp>
        <p:nvSpPr>
          <p:cNvPr id="6" name="Content Placeholder 2">
            <a:extLst>
              <a:ext uri="{FF2B5EF4-FFF2-40B4-BE49-F238E27FC236}">
                <a16:creationId xmlns:a16="http://schemas.microsoft.com/office/drawing/2014/main" id="{279D421D-993F-4F7F-9413-FB960B28B1F6}"/>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REVIEWS</a:t>
            </a:r>
            <a:r>
              <a:rPr lang="en-US" sz="2000" dirty="0">
                <a:latin typeface="Calibri" panose="020F0502020204030204" pitchFamily="34" charset="0"/>
                <a:cs typeface="Calibri" panose="020F0502020204030204" pitchFamily="34" charset="0"/>
              </a:rPr>
              <a:t> DATASET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business_id</a:t>
            </a:r>
            <a:r>
              <a:rPr lang="en-US" sz="2000" dirty="0">
                <a:latin typeface="Calibri" panose="020F0502020204030204" pitchFamily="34" charset="0"/>
                <a:cs typeface="Calibri" panose="020F0502020204030204" pitchFamily="34" charset="0"/>
              </a:rPr>
              <a:t>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review_id</a:t>
            </a:r>
            <a:r>
              <a:rPr lang="en-US" sz="2000" dirty="0">
                <a:latin typeface="Calibri" panose="020F0502020204030204" pitchFamily="34" charset="0"/>
                <a:cs typeface="Calibri" panose="020F0502020204030204" pitchFamily="34" charset="0"/>
              </a:rPr>
              <a:t>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user_id</a:t>
            </a:r>
            <a:r>
              <a:rPr lang="en-US" sz="2000" dirty="0">
                <a:latin typeface="Calibri" panose="020F0502020204030204" pitchFamily="34" charset="0"/>
                <a:cs typeface="Calibri" panose="020F0502020204030204" pitchFamily="34" charset="0"/>
              </a:rPr>
              <a:t>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stars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date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text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useful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funny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    cool </a:t>
            </a:r>
          </a:p>
        </p:txBody>
      </p:sp>
      <p:sp>
        <p:nvSpPr>
          <p:cNvPr id="7" name="Content Placeholder 3">
            <a:extLst>
              <a:ext uri="{FF2B5EF4-FFF2-40B4-BE49-F238E27FC236}">
                <a16:creationId xmlns:a16="http://schemas.microsoft.com/office/drawing/2014/main" id="{78DE3299-42CE-4F8E-98A4-330F6C383187}"/>
              </a:ext>
            </a:extLst>
          </p:cNvPr>
          <p:cNvSpPr txBox="1">
            <a:spLocks/>
          </p:cNvSpPr>
          <p:nvPr/>
        </p:nvSpPr>
        <p:spPr>
          <a:xfrm>
            <a:off x="6324600" y="1978025"/>
            <a:ext cx="5181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libri" panose="020F0502020204030204" pitchFamily="34" charset="0"/>
                <a:cs typeface="Calibri" panose="020F0502020204030204" pitchFamily="34" charset="0"/>
              </a:rPr>
              <a:t>BUSINESS DATASET</a:t>
            </a:r>
          </a:p>
          <a:p>
            <a:pPr marL="0" indent="0">
              <a:buFont typeface="Arial" panose="020B0604020202020204" pitchFamily="34" charset="0"/>
              <a:buNone/>
            </a:pPr>
            <a:r>
              <a:rPr lang="en-US" sz="2000" dirty="0" err="1">
                <a:latin typeface="Calibri" panose="020F0502020204030204" pitchFamily="34" charset="0"/>
                <a:cs typeface="Calibri" panose="020F0502020204030204" pitchFamily="34" charset="0"/>
              </a:rPr>
              <a:t>business_id</a:t>
            </a:r>
            <a:r>
              <a:rPr lang="en-US" sz="2000" dirty="0">
                <a:latin typeface="Calibri" panose="020F0502020204030204" pitchFamily="34" charset="0"/>
                <a:cs typeface="Calibri" panose="020F0502020204030204" pitchFamily="34" charset="0"/>
              </a:rPr>
              <a:t>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name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neighborhood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address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city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state </a:t>
            </a:r>
          </a:p>
          <a:p>
            <a:pPr marL="0" indent="0">
              <a:buFont typeface="Arial" panose="020B0604020202020204" pitchFamily="34" charset="0"/>
              <a:buNone/>
            </a:pPr>
            <a:r>
              <a:rPr lang="en-US" sz="2000" dirty="0" err="1">
                <a:latin typeface="Calibri" panose="020F0502020204030204" pitchFamily="34" charset="0"/>
                <a:cs typeface="Calibri" panose="020F0502020204030204" pitchFamily="34" charset="0"/>
              </a:rPr>
              <a:t>postal_code</a:t>
            </a:r>
            <a:r>
              <a:rPr lang="en-US" sz="2000" dirty="0">
                <a:latin typeface="Calibri" panose="020F0502020204030204" pitchFamily="34" charset="0"/>
                <a:cs typeface="Calibri" panose="020F0502020204030204" pitchFamily="34" charset="0"/>
              </a:rPr>
              <a:t>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latitude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longitude </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Stars, etc. </a:t>
            </a:r>
          </a:p>
          <a:p>
            <a:pPr marL="0" indent="0">
              <a:buFont typeface="Arial" panose="020B0604020202020204" pitchFamily="34" charse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354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687</TotalTime>
  <Words>643</Words>
  <Application>Microsoft Office PowerPoint</Application>
  <PresentationFormat>Widescreen</PresentationFormat>
  <Paragraphs>148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Calisto MT</vt:lpstr>
      <vt:lpstr>Trebuchet MS</vt:lpstr>
      <vt:lpstr>Wingdings 2</vt:lpstr>
      <vt:lpstr>Slate</vt:lpstr>
      <vt:lpstr>Yelp Innovation Challenge Analysis</vt:lpstr>
      <vt:lpstr>The Team</vt:lpstr>
      <vt:lpstr>What is Yelp?</vt:lpstr>
      <vt:lpstr>Why is there a need for Analysis?</vt:lpstr>
      <vt:lpstr>An example of an imperfect review and rating</vt:lpstr>
      <vt:lpstr>Do reviews and ratings really matter?</vt:lpstr>
      <vt:lpstr>Sentiment Analysis</vt:lpstr>
      <vt:lpstr>Dataset</vt:lpstr>
      <vt:lpstr>PowerPoint Presentation</vt:lpstr>
      <vt:lpstr>JSON TO CSV</vt:lpstr>
      <vt:lpstr>DATA PREPROCESSING</vt:lpstr>
      <vt:lpstr>Sentiment Analysis in R</vt:lpstr>
      <vt:lpstr>BING</vt:lpstr>
      <vt:lpstr>Business_id vs Positive percent for Cleveland City</vt:lpstr>
      <vt:lpstr>Top 10 Positive and Negative words for 1cLXGXThDYZ5WK_KpBLtkw </vt:lpstr>
      <vt:lpstr>NRC</vt:lpstr>
      <vt:lpstr>Frequency of Sentiments for yQab5dxZzgBLTEHCw9V7_w </vt:lpstr>
      <vt:lpstr>Top 10 Emotions for a Business Id</vt:lpstr>
      <vt:lpstr>VADER</vt:lpstr>
      <vt:lpstr>Vader Package Details:</vt:lpstr>
      <vt:lpstr> How is Vader different?</vt:lpstr>
      <vt:lpstr>Let’s see how Vader handles sentences!</vt:lpstr>
      <vt:lpstr>About the Scoring </vt:lpstr>
      <vt:lpstr>  Ohio State</vt:lpstr>
      <vt:lpstr>Pennsylvania State</vt:lpstr>
      <vt:lpstr>Visualizations (VADER)</vt:lpstr>
      <vt:lpstr>Visualizations(QC)</vt:lpstr>
      <vt:lpstr>Visualizations(NC)</vt:lpstr>
      <vt:lpstr>Visualizations(OH)</vt:lpstr>
      <vt:lpstr>Summary</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Innovation Challenge Analysis</dc:title>
  <dc:creator>purnendh paruchuri</dc:creator>
  <cp:lastModifiedBy>Saikrishna Nellutla</cp:lastModifiedBy>
  <cp:revision>31</cp:revision>
  <dcterms:created xsi:type="dcterms:W3CDTF">2017-12-10T18:14:15Z</dcterms:created>
  <dcterms:modified xsi:type="dcterms:W3CDTF">2017-12-12T01:43:50Z</dcterms:modified>
</cp:coreProperties>
</file>