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1" r:id="rId8"/>
    <p:sldId id="262" r:id="rId9"/>
    <p:sldId id="267" r:id="rId10"/>
    <p:sldId id="263" r:id="rId11"/>
    <p:sldId id="264" r:id="rId12"/>
    <p:sldId id="268"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8" d="100"/>
          <a:sy n="58" d="100"/>
        </p:scale>
        <p:origin x="96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509114"/>
          </a:xfrm>
          <a:prstGeom prst="rect">
            <a:avLst/>
          </a:prstGeom>
        </p:spPr>
        <p:txBody>
          <a:bodyPr vert="horz" wrap="square" lIns="0" tIns="16510" rIns="0" bIns="0" rtlCol="0">
            <a:spAutoFit/>
          </a:bodyPr>
          <a:lstStyle/>
          <a:p>
            <a:pPr marL="3213735">
              <a:lnSpc>
                <a:spcPct val="100000"/>
              </a:lnSpc>
              <a:spcBef>
                <a:spcPts val="130"/>
              </a:spcBef>
            </a:pPr>
            <a:r>
              <a:rPr lang="en-IN" spc="15" dirty="0"/>
              <a:t>C SAIKRISHNA</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lang="en-IN" sz="4250" spc="15" dirty="0"/>
              <a:t>MY</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39C5DB7A-AC09-43D5-3EED-FBF6167411CC}"/>
              </a:ext>
            </a:extLst>
          </p:cNvPr>
          <p:cNvSpPr txBox="1"/>
          <p:nvPr/>
        </p:nvSpPr>
        <p:spPr>
          <a:xfrm>
            <a:off x="1905000" y="1752600"/>
            <a:ext cx="8305800" cy="1754326"/>
          </a:xfrm>
          <a:prstGeom prst="rect">
            <a:avLst/>
          </a:prstGeom>
          <a:noFill/>
        </p:spPr>
        <p:txBody>
          <a:bodyPr wrap="square">
            <a:spAutoFit/>
          </a:bodyPr>
          <a:lstStyle/>
          <a:p>
            <a:r>
              <a:rPr lang="en-IN" b="1" dirty="0"/>
              <a:t>1. **Secure Data Handling**: </a:t>
            </a:r>
            <a:r>
              <a:rPr lang="en-IN" dirty="0"/>
              <a:t>Implement robust encryption and security protocols to ensure that captured data remains confidential and is accessible only to authorized users with appropriate credentials.</a:t>
            </a:r>
          </a:p>
          <a:p>
            <a:r>
              <a:rPr lang="en-IN" b="1" dirty="0"/>
              <a:t>2. **User-Friendly Interface**: </a:t>
            </a:r>
            <a:r>
              <a:rPr lang="en-IN" dirty="0"/>
              <a:t>Design an intuitive user interface that makes it easy for non-technical users to install, configure, and use the keylogger without requiring advanced technical knowledge.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8678C974-2F7A-31BE-3079-4F8AB7291023}"/>
              </a:ext>
            </a:extLst>
          </p:cNvPr>
          <p:cNvSpPr txBox="1"/>
          <p:nvPr/>
        </p:nvSpPr>
        <p:spPr>
          <a:xfrm>
            <a:off x="609600" y="1676400"/>
            <a:ext cx="10210800" cy="4801314"/>
          </a:xfrm>
          <a:prstGeom prst="rect">
            <a:avLst/>
          </a:prstGeom>
          <a:noFill/>
        </p:spPr>
        <p:txBody>
          <a:bodyPr wrap="square">
            <a:spAutoFit/>
          </a:bodyPr>
          <a:lstStyle/>
          <a:p>
            <a:pPr algn="l"/>
            <a:endParaRPr lang="en-US" b="0" i="0" dirty="0">
              <a:solidFill>
                <a:srgbClr val="0D0D0D"/>
              </a:solidFill>
              <a:effectLst/>
              <a:highlight>
                <a:srgbClr val="FFFFFF"/>
              </a:highlight>
              <a:latin typeface="ui-sans-serif"/>
            </a:endParaRPr>
          </a:p>
          <a:p>
            <a:pPr algn="l"/>
            <a:r>
              <a:rPr lang="en-US" b="1" i="0" dirty="0">
                <a:solidFill>
                  <a:srgbClr val="0D0D0D"/>
                </a:solidFill>
                <a:effectLst/>
                <a:highlight>
                  <a:srgbClr val="FFFFFF"/>
                </a:highlight>
                <a:latin typeface="ui-sans-serif"/>
              </a:rPr>
              <a:t>Modeling a Team Communication and Collaboration (Team Cam) Platform:</a:t>
            </a:r>
            <a:endParaRPr lang="en-US" b="0" i="0" dirty="0">
              <a:solidFill>
                <a:srgbClr val="0D0D0D"/>
              </a:solidFill>
              <a:effectLst/>
              <a:highlight>
                <a:srgbClr val="FFFFFF"/>
              </a:highlight>
              <a:latin typeface="ui-sans-serif"/>
            </a:endParaRPr>
          </a:p>
          <a:p>
            <a:pPr algn="l">
              <a:buFont typeface="+mj-lt"/>
              <a:buAutoNum type="arabicPeriod"/>
            </a:pPr>
            <a:r>
              <a:rPr lang="en-US" b="1" i="0" dirty="0">
                <a:solidFill>
                  <a:srgbClr val="0D0D0D"/>
                </a:solidFill>
                <a:effectLst/>
                <a:highlight>
                  <a:srgbClr val="FFFFFF"/>
                </a:highlight>
                <a:latin typeface="ui-sans-serif"/>
              </a:rPr>
              <a:t>User Requirements Analysis:</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Identify the target audience for the platform, such as remote teams, organizations, or groups needing real-time communication.</a:t>
            </a:r>
          </a:p>
          <a:p>
            <a:pPr algn="l">
              <a:buFont typeface="+mj-lt"/>
              <a:buAutoNum type="arabicPeriod"/>
            </a:pPr>
            <a:r>
              <a:rPr lang="en-US" b="1" i="0" dirty="0">
                <a:solidFill>
                  <a:srgbClr val="0D0D0D"/>
                </a:solidFill>
                <a:effectLst/>
                <a:highlight>
                  <a:srgbClr val="FFFFFF"/>
                </a:highlight>
                <a:latin typeface="ui-sans-serif"/>
              </a:rPr>
              <a:t>Functional Components:</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Define the functional components required for real-time communication and collaboration, such as messaging, file sharing, video conferencing, task management, and user management.</a:t>
            </a:r>
          </a:p>
          <a:p>
            <a:pPr algn="l">
              <a:buFont typeface="+mj-lt"/>
              <a:buAutoNum type="arabicPeriod"/>
            </a:pPr>
            <a:r>
              <a:rPr lang="en-US" b="1" i="0" dirty="0">
                <a:solidFill>
                  <a:srgbClr val="0D0D0D"/>
                </a:solidFill>
                <a:effectLst/>
                <a:highlight>
                  <a:srgbClr val="FFFFFF"/>
                </a:highlight>
                <a:latin typeface="ui-sans-serif"/>
              </a:rPr>
              <a:t>Data Flow and Architecture:</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Design the data flow and architecture of the platform, considering factors like scalability, reliability, and security.</a:t>
            </a:r>
          </a:p>
          <a:p>
            <a:pPr algn="l">
              <a:buFont typeface="+mj-lt"/>
              <a:buAutoNum type="arabicPeriod"/>
            </a:pPr>
            <a:r>
              <a:rPr lang="en-US" b="1" i="0" dirty="0">
                <a:solidFill>
                  <a:srgbClr val="0D0D0D"/>
                </a:solidFill>
                <a:effectLst/>
                <a:highlight>
                  <a:srgbClr val="FFFFFF"/>
                </a:highlight>
                <a:latin typeface="ui-sans-serif"/>
              </a:rPr>
              <a:t>User Interface Design:</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Develop a user interface design that is intuitive, visually appealing, and conducive to effective communication and collaboration.</a:t>
            </a:r>
          </a:p>
          <a:p>
            <a:pPr algn="l">
              <a:buFont typeface="+mj-lt"/>
              <a:buAutoNum type="arabicPeriod"/>
            </a:pPr>
            <a:r>
              <a:rPr lang="en-US" b="1" i="0" dirty="0">
                <a:solidFill>
                  <a:srgbClr val="0D0D0D"/>
                </a:solidFill>
                <a:effectLst/>
                <a:highlight>
                  <a:srgbClr val="FFFFFF"/>
                </a:highlight>
                <a:latin typeface="ui-sans-serif"/>
              </a:rPr>
              <a:t>Iterative Development and Testing:</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Implement the platform iteratively, starting with core features and gradually adding additional functionalities.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F8E978-CDD8-C3DF-2B45-E9FA7AFA115E}"/>
              </a:ext>
            </a:extLst>
          </p:cNvPr>
          <p:cNvSpPr txBox="1"/>
          <p:nvPr/>
        </p:nvSpPr>
        <p:spPr>
          <a:xfrm>
            <a:off x="914400" y="152400"/>
            <a:ext cx="7474974" cy="6463308"/>
          </a:xfrm>
          <a:prstGeom prst="rect">
            <a:avLst/>
          </a:prstGeom>
          <a:noFill/>
        </p:spPr>
        <p:txBody>
          <a:bodyPr wrap="square">
            <a:spAutoFit/>
          </a:bodyPr>
          <a:lstStyle/>
          <a:p>
            <a:pPr algn="l"/>
            <a:r>
              <a:rPr lang="en-US" b="1" i="0" dirty="0">
                <a:solidFill>
                  <a:srgbClr val="0D0D0D"/>
                </a:solidFill>
                <a:effectLst/>
                <a:highlight>
                  <a:srgbClr val="FFFFFF"/>
                </a:highlight>
                <a:latin typeface="ui-sans-serif"/>
              </a:rPr>
              <a:t>Wireframing for a Keylogger:</a:t>
            </a:r>
            <a:endParaRPr lang="en-US" b="0" i="0" dirty="0">
              <a:solidFill>
                <a:srgbClr val="0D0D0D"/>
              </a:solidFill>
              <a:effectLst/>
              <a:highlight>
                <a:srgbClr val="FFFFFF"/>
              </a:highlight>
              <a:latin typeface="ui-sans-serif"/>
            </a:endParaRPr>
          </a:p>
          <a:p>
            <a:pPr algn="l">
              <a:buFont typeface="+mj-lt"/>
              <a:buAutoNum type="arabicPeriod"/>
            </a:pPr>
            <a:r>
              <a:rPr lang="en-US" b="1" i="0" dirty="0">
                <a:solidFill>
                  <a:srgbClr val="0D0D0D"/>
                </a:solidFill>
                <a:effectLst/>
                <a:highlight>
                  <a:srgbClr val="FFFFFF"/>
                </a:highlight>
                <a:latin typeface="ui-sans-serif"/>
              </a:rPr>
              <a:t>Identify Purpose and Features:</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Understand the purpose of the keylogger, whether it's for legitimate monitoring (e.g., parental control) or malicious intent.</a:t>
            </a:r>
          </a:p>
          <a:p>
            <a:pPr marL="742950" lvl="1" indent="-285750" algn="l">
              <a:buFont typeface="+mj-lt"/>
              <a:buAutoNum type="arabicPeriod"/>
            </a:pPr>
            <a:r>
              <a:rPr lang="en-US" b="0" i="0" dirty="0">
                <a:solidFill>
                  <a:srgbClr val="0D0D0D"/>
                </a:solidFill>
                <a:effectLst/>
                <a:highlight>
                  <a:srgbClr val="FFFFFF"/>
                </a:highlight>
                <a:latin typeface="ui-sans-serif"/>
              </a:rPr>
              <a:t>Define the key features of the keylogger, such as keystroke logging, screenshot capture, and remote access/control.</a:t>
            </a:r>
          </a:p>
          <a:p>
            <a:pPr algn="l">
              <a:buFont typeface="+mj-lt"/>
              <a:buAutoNum type="arabicPeriod"/>
            </a:pPr>
            <a:r>
              <a:rPr lang="en-US" b="1" i="0" dirty="0">
                <a:solidFill>
                  <a:srgbClr val="0D0D0D"/>
                </a:solidFill>
                <a:effectLst/>
                <a:highlight>
                  <a:srgbClr val="FFFFFF"/>
                </a:highlight>
                <a:latin typeface="ui-sans-serif"/>
              </a:rPr>
              <a:t>User Interface Design:</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Develop a minimalist user interface design for the keylogger, focusing on functionality over aesthetics.</a:t>
            </a:r>
          </a:p>
          <a:p>
            <a:pPr marL="742950" lvl="1" indent="-285750" algn="l">
              <a:buFont typeface="+mj-lt"/>
              <a:buAutoNum type="arabicPeriod"/>
            </a:pPr>
            <a:r>
              <a:rPr lang="en-US" b="0" i="0" dirty="0">
                <a:solidFill>
                  <a:srgbClr val="0D0D0D"/>
                </a:solidFill>
                <a:effectLst/>
                <a:highlight>
                  <a:srgbClr val="FFFFFF"/>
                </a:highlight>
                <a:latin typeface="ui-sans-serif"/>
              </a:rPr>
              <a:t>Sketch wireframes that depict the main components of the keylogger, such as the logging dashboard, settings/configuration panel, and data retrieval interface.</a:t>
            </a:r>
          </a:p>
          <a:p>
            <a:pPr algn="l">
              <a:buFont typeface="+mj-lt"/>
              <a:buAutoNum type="arabicPeriod"/>
            </a:pPr>
            <a:r>
              <a:rPr lang="en-US" b="1" i="0" dirty="0">
                <a:solidFill>
                  <a:srgbClr val="0D0D0D"/>
                </a:solidFill>
                <a:effectLst/>
                <a:highlight>
                  <a:srgbClr val="FFFFFF"/>
                </a:highlight>
                <a:latin typeface="ui-sans-serif"/>
              </a:rPr>
              <a:t>Data Flow and Logging Mechanism:</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Model the data flow and logging mechanism of the keylogger, including how keystrokes are captured, stored, and transmitted (if applicable).</a:t>
            </a:r>
          </a:p>
          <a:p>
            <a:pPr marL="742950" lvl="1" indent="-285750" algn="l">
              <a:buFont typeface="+mj-lt"/>
              <a:buAutoNum type="arabicPeriod"/>
            </a:pPr>
            <a:r>
              <a:rPr lang="en-US" b="0" i="0" dirty="0">
                <a:solidFill>
                  <a:srgbClr val="0D0D0D"/>
                </a:solidFill>
                <a:effectLst/>
                <a:highlight>
                  <a:srgbClr val="FFFFFF"/>
                </a:highlight>
                <a:latin typeface="ui-sans-serif"/>
              </a:rPr>
              <a:t>Consider security measures to protect captured data from unauthorized access, such as encryption and password protection.</a:t>
            </a:r>
          </a:p>
          <a:p>
            <a:pPr algn="l">
              <a:buFont typeface="+mj-lt"/>
              <a:buAutoNum type="arabicPeriod"/>
            </a:pPr>
            <a:r>
              <a:rPr lang="en-US" b="1" i="0" dirty="0">
                <a:solidFill>
                  <a:srgbClr val="0D0D0D"/>
                </a:solidFill>
                <a:effectLst/>
                <a:highlight>
                  <a:srgbClr val="FFFFFF"/>
                </a:highlight>
                <a:latin typeface="ui-sans-serif"/>
              </a:rPr>
              <a:t>Testing and Compliance:</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Test the keylogger in controlled environments to ensure it functions as intended and remains undetected by anti-malware software.</a:t>
            </a:r>
          </a:p>
          <a:p>
            <a:pPr marL="742950" lvl="1" indent="-285750" algn="l">
              <a:buFont typeface="+mj-lt"/>
              <a:buAutoNum type="arabicPeriod"/>
            </a:pPr>
            <a:r>
              <a:rPr lang="en-US" b="0" i="0" dirty="0">
                <a:solidFill>
                  <a:srgbClr val="0D0D0D"/>
                </a:solidFill>
                <a:effectLst/>
                <a:highlight>
                  <a:srgbClr val="FFFFFF"/>
                </a:highlight>
                <a:latin typeface="ui-sans-serif"/>
              </a:rPr>
              <a:t>Consider ethical and legal implications, ensuring compliance with relevant laws and regulations regarding privacy and data protection.</a:t>
            </a:r>
          </a:p>
        </p:txBody>
      </p:sp>
    </p:spTree>
    <p:extLst>
      <p:ext uri="{BB962C8B-B14F-4D97-AF65-F5344CB8AC3E}">
        <p14:creationId xmlns:p14="http://schemas.microsoft.com/office/powerpoint/2010/main" val="101696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 name="TextBox 9">
            <a:extLst>
              <a:ext uri="{FF2B5EF4-FFF2-40B4-BE49-F238E27FC236}">
                <a16:creationId xmlns:a16="http://schemas.microsoft.com/office/drawing/2014/main" id="{3FDFC469-BC0F-86AE-03D2-36E9B162790C}"/>
              </a:ext>
            </a:extLst>
          </p:cNvPr>
          <p:cNvSpPr txBox="1"/>
          <p:nvPr/>
        </p:nvSpPr>
        <p:spPr>
          <a:xfrm>
            <a:off x="457200" y="1752600"/>
            <a:ext cx="9829800" cy="4801314"/>
          </a:xfrm>
          <a:prstGeom prst="rect">
            <a:avLst/>
          </a:prstGeom>
          <a:noFill/>
        </p:spPr>
        <p:txBody>
          <a:bodyPr wrap="square">
            <a:spAutoFit/>
          </a:bodyPr>
          <a:lstStyle/>
          <a:p>
            <a:pPr algn="l"/>
            <a:r>
              <a:rPr lang="en-US" b="0" i="0" dirty="0">
                <a:solidFill>
                  <a:srgbClr val="0D0D0D"/>
                </a:solidFill>
                <a:effectLst/>
                <a:highlight>
                  <a:srgbClr val="FFFFFF"/>
                </a:highlight>
                <a:latin typeface="ui-sans-serif"/>
              </a:rPr>
              <a:t>Developing a keylogger requires careful consideration of its purpose, potential applications, and ethical implications. Here's a hypothetical result for a keylogger project:</a:t>
            </a:r>
          </a:p>
          <a:p>
            <a:pPr algn="l"/>
            <a:r>
              <a:rPr lang="en-US" b="1" i="0" dirty="0">
                <a:solidFill>
                  <a:srgbClr val="0D0D0D"/>
                </a:solidFill>
                <a:effectLst/>
                <a:highlight>
                  <a:srgbClr val="FFFFFF"/>
                </a:highlight>
                <a:latin typeface="ui-sans-serif"/>
              </a:rPr>
              <a:t>Result:</a:t>
            </a:r>
            <a:endParaRPr lang="en-US" b="0" i="0" dirty="0">
              <a:solidFill>
                <a:srgbClr val="0D0D0D"/>
              </a:solidFill>
              <a:effectLst/>
              <a:highlight>
                <a:srgbClr val="FFFFFF"/>
              </a:highlight>
              <a:latin typeface="ui-sans-serif"/>
            </a:endParaRPr>
          </a:p>
          <a:p>
            <a:pPr algn="l"/>
            <a:r>
              <a:rPr lang="en-US" b="0" i="0" dirty="0">
                <a:solidFill>
                  <a:srgbClr val="0D0D0D"/>
                </a:solidFill>
                <a:effectLst/>
                <a:highlight>
                  <a:srgbClr val="FFFFFF"/>
                </a:highlight>
                <a:latin typeface="ui-sans-serif"/>
              </a:rPr>
              <a:t>The keylogger project has been successfully developed and tested, resulting in a functional software tool capable of capturing and logging keystrokes on a target device. The keylogger includes the following features:</a:t>
            </a:r>
          </a:p>
          <a:p>
            <a:pPr algn="l">
              <a:buFont typeface="+mj-lt"/>
              <a:buAutoNum type="arabicPeriod"/>
            </a:pPr>
            <a:r>
              <a:rPr lang="en-US" b="1" i="0" dirty="0">
                <a:solidFill>
                  <a:srgbClr val="0D0D0D"/>
                </a:solidFill>
                <a:effectLst/>
                <a:highlight>
                  <a:srgbClr val="FFFFFF"/>
                </a:highlight>
                <a:latin typeface="ui-sans-serif"/>
              </a:rPr>
              <a:t>Keystroke Logging</a:t>
            </a:r>
            <a:r>
              <a:rPr lang="en-US" b="0" i="0" dirty="0">
                <a:solidFill>
                  <a:srgbClr val="0D0D0D"/>
                </a:solidFill>
                <a:effectLst/>
                <a:highlight>
                  <a:srgbClr val="FFFFFF"/>
                </a:highlight>
                <a:latin typeface="ui-sans-serif"/>
              </a:rPr>
              <a:t>: The keylogger effectively captures all keystrokes made by the user on the target device, including letters, numbers, symbols, and special characters.</a:t>
            </a:r>
          </a:p>
          <a:p>
            <a:pPr algn="l">
              <a:buFont typeface="+mj-lt"/>
              <a:buAutoNum type="arabicPeriod"/>
            </a:pPr>
            <a:r>
              <a:rPr lang="en-US" b="1" i="0" dirty="0">
                <a:solidFill>
                  <a:srgbClr val="0D0D0D"/>
                </a:solidFill>
                <a:effectLst/>
                <a:highlight>
                  <a:srgbClr val="FFFFFF"/>
                </a:highlight>
                <a:latin typeface="ui-sans-serif"/>
              </a:rPr>
              <a:t>Stealth Mode</a:t>
            </a:r>
            <a:r>
              <a:rPr lang="en-US" b="0" i="0" dirty="0">
                <a:solidFill>
                  <a:srgbClr val="0D0D0D"/>
                </a:solidFill>
                <a:effectLst/>
                <a:highlight>
                  <a:srgbClr val="FFFFFF"/>
                </a:highlight>
                <a:latin typeface="ui-sans-serif"/>
              </a:rPr>
              <a:t>: The keylogger operates in stealth mode, running silently in the background without alerting the user or triggering antivirus detection.</a:t>
            </a:r>
          </a:p>
          <a:p>
            <a:pPr algn="l">
              <a:buFont typeface="+mj-lt"/>
              <a:buAutoNum type="arabicPeriod"/>
            </a:pPr>
            <a:r>
              <a:rPr lang="en-US" b="1" i="0" dirty="0">
                <a:solidFill>
                  <a:srgbClr val="0D0D0D"/>
                </a:solidFill>
                <a:effectLst/>
                <a:highlight>
                  <a:srgbClr val="FFFFFF"/>
                </a:highlight>
                <a:latin typeface="ui-sans-serif"/>
              </a:rPr>
              <a:t>Remote Access</a:t>
            </a:r>
            <a:r>
              <a:rPr lang="en-US" b="0" i="0" dirty="0">
                <a:solidFill>
                  <a:srgbClr val="0D0D0D"/>
                </a:solidFill>
                <a:effectLst/>
                <a:highlight>
                  <a:srgbClr val="FFFFFF"/>
                </a:highlight>
                <a:latin typeface="ui-sans-serif"/>
              </a:rPr>
              <a:t>: Users can remotely access the captured keystroke logs from a secure online dashboard or through encrypted email notifications.</a:t>
            </a:r>
          </a:p>
          <a:p>
            <a:pPr algn="l">
              <a:buFont typeface="+mj-lt"/>
              <a:buAutoNum type="arabicPeriod"/>
            </a:pPr>
            <a:r>
              <a:rPr lang="en-US" b="1" i="0" dirty="0">
                <a:solidFill>
                  <a:srgbClr val="0D0D0D"/>
                </a:solidFill>
                <a:effectLst/>
                <a:highlight>
                  <a:srgbClr val="FFFFFF"/>
                </a:highlight>
                <a:latin typeface="ui-sans-serif"/>
              </a:rPr>
              <a:t>Data Encryption</a:t>
            </a:r>
            <a:r>
              <a:rPr lang="en-US" b="0" i="0" dirty="0">
                <a:solidFill>
                  <a:srgbClr val="0D0D0D"/>
                </a:solidFill>
                <a:effectLst/>
                <a:highlight>
                  <a:srgbClr val="FFFFFF"/>
                </a:highlight>
                <a:latin typeface="ui-sans-serif"/>
              </a:rPr>
              <a:t>: Captured keystrokes are encrypted to ensure data security and protect sensitive information from unauthorized access.</a:t>
            </a:r>
          </a:p>
          <a:p>
            <a:pPr algn="l">
              <a:buFont typeface="+mj-lt"/>
              <a:buAutoNum type="arabicPeriod"/>
            </a:pPr>
            <a:r>
              <a:rPr lang="en-US" b="1" i="0" dirty="0">
                <a:solidFill>
                  <a:srgbClr val="0D0D0D"/>
                </a:solidFill>
                <a:effectLst/>
                <a:highlight>
                  <a:srgbClr val="FFFFFF"/>
                </a:highlight>
                <a:latin typeface="ui-sans-serif"/>
              </a:rPr>
              <a:t>Customizable Settings</a:t>
            </a:r>
            <a:r>
              <a:rPr lang="en-US" b="0" i="0" dirty="0">
                <a:solidFill>
                  <a:srgbClr val="0D0D0D"/>
                </a:solidFill>
                <a:effectLst/>
                <a:highlight>
                  <a:srgbClr val="FFFFFF"/>
                </a:highlight>
                <a:latin typeface="ui-sans-serif"/>
              </a:rPr>
              <a:t>: Users can customize settings such as logging frequency, log file size, and automatic deletion of old logs to suit their monitoring needs.</a:t>
            </a:r>
          </a:p>
          <a:p>
            <a:pPr algn="l"/>
            <a:endParaRPr lang="en-US" b="0" i="0" dirty="0">
              <a:solidFill>
                <a:srgbClr val="0D0D0D"/>
              </a:solidFill>
              <a:effectLst/>
              <a:highlight>
                <a:srgbClr val="FFFFFF"/>
              </a:highlight>
              <a:latin typeface="ui-sans-serif"/>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324722"/>
          </a:xfrm>
          <a:prstGeom prst="rect">
            <a:avLst/>
          </a:prstGeom>
        </p:spPr>
        <p:txBody>
          <a:bodyPr vert="horz" wrap="square" lIns="0" tIns="16510" rIns="0" bIns="0" rtlCol="0">
            <a:spAutoFit/>
          </a:bodyPr>
          <a:lstStyle/>
          <a:p>
            <a:pPr marL="12700">
              <a:lnSpc>
                <a:spcPct val="100000"/>
              </a:lnSpc>
              <a:spcBef>
                <a:spcPts val="130"/>
              </a:spcBef>
            </a:pPr>
            <a:r>
              <a:rPr lang="en-IN" sz="4250" spc="5" dirty="0"/>
              <a:t>KEYLOGGER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1219200"/>
            <a:ext cx="9520084" cy="67056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2400" b="0" i="0" dirty="0">
                <a:solidFill>
                  <a:srgbClr val="0D0D0D"/>
                </a:solidFill>
                <a:effectLst/>
                <a:highlight>
                  <a:srgbClr val="FFFFFF"/>
                </a:highlight>
                <a:latin typeface="ui-sans-serif"/>
              </a:rPr>
              <a:t>A keylogger is a type of software or hardware device that records every keystroke made by a computer or mobile device user. The agenda behind using a keylogger is typically malicious. It's often used by hackers or cybercriminals to capture sensitive information such as passwords, credit card numbers, or other personal data. This information can then be used for identity theft, fraud, or other illicit activities.</a:t>
            </a:r>
            <a:endParaRPr lang="en-IN" sz="2400" dirty="0"/>
          </a:p>
          <a:p>
            <a:endParaRPr lang="en-IN" sz="24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85659A78-AFCC-360B-BF95-A1EBED316ABD}"/>
              </a:ext>
            </a:extLst>
          </p:cNvPr>
          <p:cNvSpPr txBox="1"/>
          <p:nvPr/>
        </p:nvSpPr>
        <p:spPr>
          <a:xfrm>
            <a:off x="381000" y="1447800"/>
            <a:ext cx="8770374" cy="5355312"/>
          </a:xfrm>
          <a:prstGeom prst="rect">
            <a:avLst/>
          </a:prstGeom>
          <a:noFill/>
        </p:spPr>
        <p:txBody>
          <a:bodyPr wrap="square">
            <a:spAutoFit/>
          </a:bodyPr>
          <a:lstStyle/>
          <a:p>
            <a:pPr algn="l">
              <a:buFont typeface="+mj-lt"/>
              <a:buAutoNum type="arabicPeriod"/>
            </a:pPr>
            <a:r>
              <a:rPr lang="en-US" b="1" i="0" dirty="0">
                <a:solidFill>
                  <a:srgbClr val="0D0D0D"/>
                </a:solidFill>
                <a:effectLst/>
                <a:highlight>
                  <a:srgbClr val="FFFFFF"/>
                </a:highlight>
                <a:latin typeface="ui-sans-serif"/>
              </a:rPr>
              <a:t>Privacy Invasion</a:t>
            </a:r>
            <a:r>
              <a:rPr lang="en-US" b="0" i="0" dirty="0">
                <a:solidFill>
                  <a:srgbClr val="0D0D0D"/>
                </a:solidFill>
                <a:effectLst/>
                <a:highlight>
                  <a:srgbClr val="FFFFFF"/>
                </a:highlight>
                <a:latin typeface="ui-sans-serif"/>
              </a:rPr>
              <a:t>: Keyloggers intrude upon the privacy of individuals by secretly monitoring and recording their keystrokes. This includes sensitive information such as passwords, credit card numbers, personal messages, and more. The unauthorized collection of such data violates privacy rights and can lead to severe consequences for individuals if the captured information is misused.</a:t>
            </a:r>
          </a:p>
          <a:p>
            <a:pPr algn="l">
              <a:buFont typeface="+mj-lt"/>
              <a:buAutoNum type="arabicPeriod"/>
            </a:pPr>
            <a:r>
              <a:rPr lang="en-US" b="1" i="0" dirty="0">
                <a:solidFill>
                  <a:srgbClr val="0D0D0D"/>
                </a:solidFill>
                <a:effectLst/>
                <a:highlight>
                  <a:srgbClr val="FFFFFF"/>
                </a:highlight>
                <a:latin typeface="ui-sans-serif"/>
              </a:rPr>
              <a:t>Data Breaches</a:t>
            </a:r>
            <a:r>
              <a:rPr lang="en-US" b="0" i="0" dirty="0">
                <a:solidFill>
                  <a:srgbClr val="0D0D0D"/>
                </a:solidFill>
                <a:effectLst/>
                <a:highlight>
                  <a:srgbClr val="FFFFFF"/>
                </a:highlight>
                <a:latin typeface="ui-sans-serif"/>
              </a:rPr>
              <a:t>: Keyloggers pose a significant risk of data breaches as they can silently capture confidential information without the user's knowledge. This stolen data can be exploited for various malicious purposes, including identity theft, financial fraud, and espionage. Organizations and individuals alike are vulnerable to these breaches, leading to reputational damage, financial loss, and legal implications.</a:t>
            </a:r>
          </a:p>
          <a:p>
            <a:pPr algn="l">
              <a:buFont typeface="+mj-lt"/>
              <a:buAutoNum type="arabicPeriod"/>
            </a:pPr>
            <a:r>
              <a:rPr lang="en-US" b="1" i="0" dirty="0">
                <a:solidFill>
                  <a:srgbClr val="0D0D0D"/>
                </a:solidFill>
                <a:effectLst/>
                <a:highlight>
                  <a:srgbClr val="FFFFFF"/>
                </a:highlight>
                <a:latin typeface="ui-sans-serif"/>
              </a:rPr>
              <a:t>Security Vulnerabilities</a:t>
            </a:r>
            <a:r>
              <a:rPr lang="en-US" b="0" i="0" dirty="0">
                <a:solidFill>
                  <a:srgbClr val="0D0D0D"/>
                </a:solidFill>
                <a:effectLst/>
                <a:highlight>
                  <a:srgbClr val="FFFFFF"/>
                </a:highlight>
                <a:latin typeface="ui-sans-serif"/>
              </a:rPr>
              <a:t>: Keyloggers often exploit security vulnerabilities in systems and software to infiltrate and operate undetected. They can be installed through malware, phishing attacks, or physical access to the device, making them a persistent threat to cybersecurity. Once installed, keyloggers can evade detection by antivirus programs and other security measures, making them challenging to detect and remove.</a:t>
            </a:r>
          </a:p>
          <a:p>
            <a:pPr algn="l">
              <a:buFont typeface="+mj-lt"/>
              <a:buAutoNum type="arabicPeriod"/>
            </a:pPr>
            <a:r>
              <a:rPr lang="en-US" b="1" i="0" dirty="0">
                <a:solidFill>
                  <a:srgbClr val="0D0D0D"/>
                </a:solidFill>
                <a:effectLst/>
                <a:highlight>
                  <a:srgbClr val="FFFFFF"/>
                </a:highlight>
                <a:latin typeface="ui-sans-serif"/>
              </a:rPr>
              <a:t>Trust Issues</a:t>
            </a:r>
            <a:r>
              <a:rPr lang="en-US" b="0" i="0" dirty="0">
                <a:solidFill>
                  <a:srgbClr val="0D0D0D"/>
                </a:solidFill>
                <a:effectLst/>
                <a:highlight>
                  <a:srgbClr val="FFFFFF"/>
                </a:highlight>
                <a:latin typeface="ui-sans-serif"/>
              </a:rPr>
              <a:t>: The presence of keyloggers erodes trust between users and the systems or organizations they interact with. Users may feel apprehensive about entering sensitive information, conducting online transactions, or communicating electronically, fearing that their data might be compromised.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CBEF8390-6638-BC98-1A08-0F922839DBC0}"/>
              </a:ext>
            </a:extLst>
          </p:cNvPr>
          <p:cNvSpPr txBox="1"/>
          <p:nvPr/>
        </p:nvSpPr>
        <p:spPr>
          <a:xfrm>
            <a:off x="762000" y="1219200"/>
            <a:ext cx="7162800" cy="5355312"/>
          </a:xfrm>
          <a:prstGeom prst="rect">
            <a:avLst/>
          </a:prstGeom>
          <a:noFill/>
        </p:spPr>
        <p:txBody>
          <a:bodyPr wrap="square">
            <a:spAutoFit/>
          </a:bodyPr>
          <a:lstStyle/>
          <a:p>
            <a:pPr algn="l"/>
            <a:br>
              <a:rPr lang="en-US" b="0" i="0" dirty="0">
                <a:solidFill>
                  <a:srgbClr val="0D0D0D"/>
                </a:solidFill>
                <a:effectLst/>
                <a:highlight>
                  <a:srgbClr val="FFFFFF"/>
                </a:highlight>
                <a:latin typeface="ui-sans-serif"/>
              </a:rPr>
            </a:br>
            <a:r>
              <a:rPr lang="en-US" b="0" i="0" dirty="0">
                <a:solidFill>
                  <a:srgbClr val="0D0D0D"/>
                </a:solidFill>
                <a:effectLst/>
                <a:highlight>
                  <a:srgbClr val="FFFFFF"/>
                </a:highlight>
                <a:latin typeface="ui-sans-serif"/>
              </a:rPr>
              <a:t>A keylogger project involves the development of software or hardware designed to monitor and record keystrokes made on a computer or mobile device. While there are legitimate use cases for keyloggers, such as parental control or employee monitoring with proper consent, they are often associated with malicious intent, such as stealing sensitive information like passwords or credit card details.</a:t>
            </a:r>
          </a:p>
          <a:p>
            <a:pPr algn="l"/>
            <a:r>
              <a:rPr lang="en-US" b="0" i="0" dirty="0">
                <a:solidFill>
                  <a:srgbClr val="0D0D0D"/>
                </a:solidFill>
                <a:effectLst/>
                <a:highlight>
                  <a:srgbClr val="FFFFFF"/>
                </a:highlight>
                <a:latin typeface="ui-sans-serif"/>
              </a:rPr>
              <a:t>Here's an overview of a keylogger project:</a:t>
            </a:r>
          </a:p>
          <a:p>
            <a:pPr algn="l">
              <a:buFont typeface="+mj-lt"/>
              <a:buAutoNum type="arabicPeriod"/>
            </a:pPr>
            <a:r>
              <a:rPr lang="en-US" b="1" i="0" dirty="0">
                <a:solidFill>
                  <a:srgbClr val="0D0D0D"/>
                </a:solidFill>
                <a:effectLst/>
                <a:highlight>
                  <a:srgbClr val="FFFFFF"/>
                </a:highlight>
                <a:latin typeface="ui-sans-serif"/>
              </a:rPr>
              <a:t>Project Objectives</a:t>
            </a:r>
            <a:r>
              <a:rPr lang="en-US" b="0" i="0" dirty="0">
                <a:solidFill>
                  <a:srgbClr val="0D0D0D"/>
                </a:solidFill>
                <a:effectLst/>
                <a:highlight>
                  <a:srgbClr val="FFFFFF"/>
                </a:highlight>
                <a:latin typeface="ui-sans-serif"/>
              </a:rPr>
              <a:t>: The objectives of the keylogger project need to be clearly defined. This could include understanding the technology behind keyloggers, developing a proof-of-concept for educational purposes, or creating a functional keylogger for legitimate monitoring purposes.</a:t>
            </a:r>
          </a:p>
          <a:p>
            <a:pPr algn="l">
              <a:buFont typeface="+mj-lt"/>
              <a:buAutoNum type="arabicPeriod"/>
            </a:pPr>
            <a:r>
              <a:rPr lang="en-US" b="1" i="0" dirty="0">
                <a:solidFill>
                  <a:srgbClr val="0D0D0D"/>
                </a:solidFill>
                <a:effectLst/>
                <a:highlight>
                  <a:srgbClr val="FFFFFF"/>
                </a:highlight>
                <a:latin typeface="ui-sans-serif"/>
              </a:rPr>
              <a:t>Design and Development</a:t>
            </a:r>
            <a:r>
              <a:rPr lang="en-US" b="0" i="0" dirty="0">
                <a:solidFill>
                  <a:srgbClr val="0D0D0D"/>
                </a:solidFill>
                <a:effectLst/>
                <a:highlight>
                  <a:srgbClr val="FFFFFF"/>
                </a:highlight>
                <a:latin typeface="ui-sans-serif"/>
              </a:rPr>
              <a:t>: The design phase involves planning the architecture and functionality of the keylogger. This includes deciding whether it will be software-based (running as a program on the target device) or hardware-based (embedded within a physical device like a keyboard). The development phase involves writing the code or designing the hardware components necessary to implement the keylogging functionality.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A7AD-0938-3E0A-055E-859340830C2C}"/>
              </a:ext>
            </a:extLst>
          </p:cNvPr>
          <p:cNvSpPr>
            <a:spLocks noGrp="1"/>
          </p:cNvSpPr>
          <p:nvPr>
            <p:ph type="title"/>
          </p:nvPr>
        </p:nvSpPr>
        <p:spPr/>
        <p:txBody>
          <a:bodyPr/>
          <a:lstStyle/>
          <a:p>
            <a:r>
              <a:rPr lang="en-IN" dirty="0"/>
              <a:t>PROJECT OVERVIEW</a:t>
            </a:r>
          </a:p>
        </p:txBody>
      </p:sp>
      <p:sp>
        <p:nvSpPr>
          <p:cNvPr id="3" name="Text Placeholder 2">
            <a:extLst>
              <a:ext uri="{FF2B5EF4-FFF2-40B4-BE49-F238E27FC236}">
                <a16:creationId xmlns:a16="http://schemas.microsoft.com/office/drawing/2014/main" id="{297F8033-B97C-CD60-6797-63F9AD41E848}"/>
              </a:ext>
            </a:extLst>
          </p:cNvPr>
          <p:cNvSpPr>
            <a:spLocks noGrp="1"/>
          </p:cNvSpPr>
          <p:nvPr>
            <p:ph type="body" idx="1"/>
          </p:nvPr>
        </p:nvSpPr>
        <p:spPr>
          <a:xfrm>
            <a:off x="609600" y="1577340"/>
            <a:ext cx="10972800" cy="3877985"/>
          </a:xfrm>
        </p:spPr>
        <p:txBody>
          <a:bodyPr/>
          <a:lstStyle/>
          <a:p>
            <a:pPr algn="l"/>
            <a:r>
              <a:rPr lang="en-US" b="1" i="0" dirty="0">
                <a:solidFill>
                  <a:srgbClr val="0D0D0D"/>
                </a:solidFill>
                <a:effectLst/>
                <a:highlight>
                  <a:srgbClr val="FFFFFF"/>
                </a:highlight>
                <a:latin typeface="ui-sans-serif"/>
              </a:rPr>
              <a:t>3.Persistence and Stealth</a:t>
            </a:r>
            <a:r>
              <a:rPr lang="en-US" b="0" i="0" dirty="0">
                <a:solidFill>
                  <a:srgbClr val="0D0D0D"/>
                </a:solidFill>
                <a:effectLst/>
                <a:highlight>
                  <a:srgbClr val="FFFFFF"/>
                </a:highlight>
                <a:latin typeface="ui-sans-serif"/>
              </a:rPr>
              <a:t>: For malicious keyloggers, persistence and stealth are crucial to avoid detection and ensure continued operation. Techniques such as hiding the keylogger's presence from the user, disguising it as a legitimate program, or automatically starting it at system boot can be employed to achieve this.</a:t>
            </a:r>
          </a:p>
          <a:p>
            <a:pPr algn="l"/>
            <a:r>
              <a:rPr lang="en-US" b="1" i="0" dirty="0">
                <a:solidFill>
                  <a:srgbClr val="0D0D0D"/>
                </a:solidFill>
                <a:effectLst/>
                <a:highlight>
                  <a:srgbClr val="FFFFFF"/>
                </a:highlight>
                <a:latin typeface="ui-sans-serif"/>
              </a:rPr>
              <a:t>4.Data Storage and Retrieval</a:t>
            </a:r>
            <a:r>
              <a:rPr lang="en-US" b="0" i="0" dirty="0">
                <a:solidFill>
                  <a:srgbClr val="0D0D0D"/>
                </a:solidFill>
                <a:effectLst/>
                <a:highlight>
                  <a:srgbClr val="FFFFFF"/>
                </a:highlight>
                <a:latin typeface="ui-sans-serif"/>
              </a:rPr>
              <a:t>: Captured keystrokes are typically stored locally on the target device or transmitted to a remote server for later retrieval by the attacker. The project may involve implementing secure methods for storing and transmitting sensitive data to prevent unauthorized access or interception.</a:t>
            </a:r>
          </a:p>
          <a:p>
            <a:pPr algn="l"/>
            <a:r>
              <a:rPr lang="en-US" b="1" i="0" dirty="0">
                <a:solidFill>
                  <a:srgbClr val="0D0D0D"/>
                </a:solidFill>
                <a:effectLst/>
                <a:highlight>
                  <a:srgbClr val="FFFFFF"/>
                </a:highlight>
                <a:latin typeface="ui-sans-serif"/>
              </a:rPr>
              <a:t>5.Testing and Debugging</a:t>
            </a:r>
            <a:r>
              <a:rPr lang="en-US" b="0" i="0" dirty="0">
                <a:solidFill>
                  <a:srgbClr val="0D0D0D"/>
                </a:solidFill>
                <a:effectLst/>
                <a:highlight>
                  <a:srgbClr val="FFFFFF"/>
                </a:highlight>
                <a:latin typeface="ui-sans-serif"/>
              </a:rPr>
              <a:t>: Thorough testing is essential to ensure the keylogger functions as intended and to identify any bugs or vulnerabilities. Testing should include both functional testing (ensuring the keylogger captures keystrokes correctly) and security testing (checking for vulnerabilities that could be exploited by attackers).</a:t>
            </a:r>
          </a:p>
          <a:p>
            <a:pPr algn="l"/>
            <a:r>
              <a:rPr lang="en-US" b="1" i="0" dirty="0">
                <a:solidFill>
                  <a:srgbClr val="0D0D0D"/>
                </a:solidFill>
                <a:effectLst/>
                <a:highlight>
                  <a:srgbClr val="FFFFFF"/>
                </a:highlight>
                <a:latin typeface="ui-sans-serif"/>
              </a:rPr>
              <a:t>6.Ethical and Legal Considerations</a:t>
            </a:r>
            <a:r>
              <a:rPr lang="en-US" b="0" i="0" dirty="0">
                <a:solidFill>
                  <a:srgbClr val="0D0D0D"/>
                </a:solidFill>
                <a:effectLst/>
                <a:highlight>
                  <a:srgbClr val="FFFFFF"/>
                </a:highlight>
                <a:latin typeface="ui-sans-serif"/>
              </a:rPr>
              <a:t>: It's essential to consider the ethical and legal implications of developing a keylogger. In many jurisdictions, the development and use of keyloggers without proper authorization are illegal and can result in severe consequences. Ethical considerations include respecting users' privacy and obtaining informed consent if the keylogger is used for legitimate monitoring purposes.</a:t>
            </a:r>
          </a:p>
          <a:p>
            <a:endParaRPr lang="en-IN" dirty="0"/>
          </a:p>
        </p:txBody>
      </p:sp>
    </p:spTree>
    <p:extLst>
      <p:ext uri="{BB962C8B-B14F-4D97-AF65-F5344CB8AC3E}">
        <p14:creationId xmlns:p14="http://schemas.microsoft.com/office/powerpoint/2010/main" val="3613612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77200" y="8270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Rectangle 1">
            <a:extLst>
              <a:ext uri="{FF2B5EF4-FFF2-40B4-BE49-F238E27FC236}">
                <a16:creationId xmlns:a16="http://schemas.microsoft.com/office/drawing/2014/main" id="{E9C3BDC2-4C57-7521-69F6-10A8D04B177D}"/>
              </a:ext>
            </a:extLst>
          </p:cNvPr>
          <p:cNvSpPr>
            <a:spLocks noChangeArrowheads="1"/>
          </p:cNvSpPr>
          <p:nvPr/>
        </p:nvSpPr>
        <p:spPr bwMode="auto">
          <a:xfrm>
            <a:off x="152400" y="1785318"/>
            <a:ext cx="10826682" cy="32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9025" rIns="0" bIns="11902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end users of a keylogger typically fall into two main categories: legitimate users and malicious users.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Legitimate Users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Parents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Employers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System Administrators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Researchers: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Malicious Users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Hackers and Cybercriminals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Stalkers and Spies</a:t>
            </a: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Identity Thieves</a:t>
            </a:r>
            <a:r>
              <a:rPr kumimoji="0" lang="en-US" altLang="en-US" sz="1800" b="0" i="0" u="none" strike="noStrike" cap="none" normalizeH="0" baseline="0" dirty="0">
                <a:ln>
                  <a:noFill/>
                </a:ln>
                <a:solidFill>
                  <a:schemeClr val="tx1"/>
                </a:solidFill>
                <a:effectLst/>
                <a:latin typeface="Arial" panose="020B0604020202020204" pitchFamily="34" charset="0"/>
              </a:rPr>
              <a:t>: </a:t>
            </a:r>
            <a:br>
              <a:rPr kumimoji="0" lang="en-US" altLang="en-US" sz="1200" b="0" i="0" u="none" strike="noStrike" cap="none" normalizeH="0" baseline="0" dirty="0">
                <a:ln>
                  <a:noFill/>
                </a:ln>
                <a:solidFill>
                  <a:srgbClr val="000000"/>
                </a:solidFill>
                <a:effectLst/>
                <a:latin typeface="ui-sans-serif"/>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40"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FA5BD98B-0EB1-9530-CE76-C6B8E71ADF39}"/>
              </a:ext>
            </a:extLst>
          </p:cNvPr>
          <p:cNvSpPr txBox="1"/>
          <p:nvPr/>
        </p:nvSpPr>
        <p:spPr>
          <a:xfrm>
            <a:off x="1905000" y="1502688"/>
            <a:ext cx="9753600" cy="5355312"/>
          </a:xfrm>
          <a:prstGeom prst="rect">
            <a:avLst/>
          </a:prstGeom>
          <a:noFill/>
        </p:spPr>
        <p:txBody>
          <a:bodyPr wrap="square">
            <a:spAutoFit/>
          </a:bodyPr>
          <a:lstStyle/>
          <a:p>
            <a:r>
              <a:rPr lang="en-IN" dirty="0"/>
              <a:t>Developing a keylogger requires a clear understanding of its potential applications, both positive and negative. Here's a proposed solution and its value proposition for a keylogger:</a:t>
            </a:r>
          </a:p>
          <a:p>
            <a:r>
              <a:rPr lang="en-IN" b="1" dirty="0"/>
              <a:t>**Solution:**</a:t>
            </a:r>
          </a:p>
          <a:p>
            <a:r>
              <a:rPr lang="en-IN" b="1" dirty="0"/>
              <a:t>1. **Legitimate Monitoring Tool**: </a:t>
            </a:r>
            <a:r>
              <a:rPr lang="en-IN" dirty="0"/>
              <a:t>Position the keylogger as a legitimate monitoring tool for parents, employers, or system administrators who need to track computer usage for safety, productivity, or security reasons.</a:t>
            </a:r>
          </a:p>
          <a:p>
            <a:r>
              <a:rPr lang="en-IN" b="1" dirty="0"/>
              <a:t>2. **Customizable Features**: </a:t>
            </a:r>
            <a:r>
              <a:rPr lang="en-IN" dirty="0"/>
              <a:t>Develop a keylogger with customizable features, allowing users to select which activities to monitor (e.g., keystrokes, websites visited, applications used) and configure alerts for specific keywords or </a:t>
            </a:r>
            <a:r>
              <a:rPr lang="en-IN" dirty="0" err="1"/>
              <a:t>behaviors</a:t>
            </a:r>
            <a:r>
              <a:rPr lang="en-IN" dirty="0"/>
              <a:t>.</a:t>
            </a:r>
          </a:p>
          <a:p>
            <a:r>
              <a:rPr lang="en-IN" b="1" dirty="0"/>
              <a:t>3. **Secure Data Handling**: </a:t>
            </a:r>
            <a:r>
              <a:rPr lang="en-IN" dirty="0"/>
              <a:t>Implement robust encryption and security protocols to ensure that captured data remains confidential and is accessible only to authorized users with appropriate credentials.</a:t>
            </a:r>
          </a:p>
          <a:p>
            <a:r>
              <a:rPr lang="en-IN" b="1" dirty="0"/>
              <a:t>4. **User-Friendly Interface**: </a:t>
            </a:r>
            <a:r>
              <a:rPr lang="en-IN" dirty="0"/>
              <a:t>Design an intuitive user interface that makes it easy for non-technical users to install, configure, and use the keylogger without requiring advanced technical knowledge.</a:t>
            </a:r>
          </a:p>
          <a:p>
            <a:r>
              <a:rPr lang="en-IN" b="1" dirty="0"/>
              <a:t>5. **Compliance with Regulations**: </a:t>
            </a:r>
            <a:r>
              <a:rPr lang="en-IN" dirty="0"/>
              <a:t>Ensure compliance with relevant privacy laws and regulations, such as GDPR or COPPA, by providing transparent disclosure of monitoring activities and obtaining appropriate consent from monitored individuals.</a:t>
            </a:r>
          </a:p>
          <a:p>
            <a:endParaRPr lang="en-IN" dirty="0"/>
          </a:p>
          <a:p>
            <a:r>
              <a:rPr lang="en-IN"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E766B4-D9E2-E4E8-8ADB-BE0B8E6BF008}"/>
              </a:ext>
            </a:extLst>
          </p:cNvPr>
          <p:cNvSpPr txBox="1"/>
          <p:nvPr/>
        </p:nvSpPr>
        <p:spPr>
          <a:xfrm>
            <a:off x="228600" y="152400"/>
            <a:ext cx="9906000" cy="6186309"/>
          </a:xfrm>
          <a:prstGeom prst="rect">
            <a:avLst/>
          </a:prstGeom>
          <a:noFill/>
        </p:spPr>
        <p:txBody>
          <a:bodyPr wrap="square">
            <a:spAutoFit/>
          </a:bodyPr>
          <a:lstStyle/>
          <a:p>
            <a:r>
              <a:rPr lang="en-IN" b="1" dirty="0"/>
              <a:t>**Value Proposition:**</a:t>
            </a:r>
          </a:p>
          <a:p>
            <a:endParaRPr lang="en-IN" dirty="0"/>
          </a:p>
          <a:p>
            <a:r>
              <a:rPr lang="en-IN" b="1" dirty="0"/>
              <a:t>1. **Enhanced Safety and Security**: </a:t>
            </a:r>
            <a:r>
              <a:rPr lang="en-IN" dirty="0"/>
              <a:t>By monitoring computer activity, the keylogger helps parents protect their children from online threats, employers prevent data breaches and insider threats, and system administrators maintain the integrity and security of IT systems.</a:t>
            </a:r>
          </a:p>
          <a:p>
            <a:endParaRPr lang="en-IN" dirty="0"/>
          </a:p>
          <a:p>
            <a:r>
              <a:rPr lang="en-IN" b="1" dirty="0"/>
              <a:t>2. **Increased Productivity**: </a:t>
            </a:r>
            <a:r>
              <a:rPr lang="en-IN" dirty="0"/>
              <a:t>Employers can use the keylogger to identify inefficiencies or time-wasting activities and take proactive measures to improve employee productivity and performance.</a:t>
            </a:r>
          </a:p>
          <a:p>
            <a:endParaRPr lang="en-IN" dirty="0"/>
          </a:p>
          <a:p>
            <a:r>
              <a:rPr lang="en-IN" b="1" dirty="0"/>
              <a:t>3. **Peace of Mind**: </a:t>
            </a:r>
            <a:r>
              <a:rPr lang="en-IN" dirty="0"/>
              <a:t>Parents and employers gain peace of mind knowing they can monitor computer activity and intervene if necessary to address potential issues or concerns.</a:t>
            </a:r>
          </a:p>
          <a:p>
            <a:endParaRPr lang="en-IN" dirty="0"/>
          </a:p>
          <a:p>
            <a:r>
              <a:rPr lang="en-IN" b="1" dirty="0"/>
              <a:t>4. **Customizable Monitoring**: </a:t>
            </a:r>
            <a:r>
              <a:rPr lang="en-IN" dirty="0"/>
              <a:t>Users can tailor the keylogger to their specific monitoring needs, ensuring they capture relevant information while minimizing unnecessary intrusion into users' privacy.</a:t>
            </a:r>
          </a:p>
          <a:p>
            <a:endParaRPr lang="en-IN" dirty="0"/>
          </a:p>
          <a:p>
            <a:r>
              <a:rPr lang="en-IN" b="1" dirty="0"/>
              <a:t>5. **Legal and Ethical Compliance**: </a:t>
            </a:r>
            <a:r>
              <a:rPr lang="en-IN" dirty="0"/>
              <a:t>By providing transparent disclosure and obtaining proper consent, users can use the keylogger in compliance with legal and ethical standards, avoiding potential legal consequences or ethical dilemmas associated with unauthorized monitoring.</a:t>
            </a:r>
          </a:p>
          <a:p>
            <a:endParaRPr lang="en-IN" dirty="0"/>
          </a:p>
          <a:p>
            <a:r>
              <a:rPr lang="en-IN" dirty="0"/>
              <a:t>Overall, the keylogger solution aims to balance the need for monitoring with respect for privacy and ethical considerations, providing users with a valuable tool to enhance safety, security, and productivity in various contexts.</a:t>
            </a:r>
          </a:p>
        </p:txBody>
      </p:sp>
    </p:spTree>
    <p:extLst>
      <p:ext uri="{BB962C8B-B14F-4D97-AF65-F5344CB8AC3E}">
        <p14:creationId xmlns:p14="http://schemas.microsoft.com/office/powerpoint/2010/main" val="2811588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TotalTime>
  <Words>1852</Words>
  <Application>Microsoft Office PowerPoint</Application>
  <PresentationFormat>Widescreen</PresentationFormat>
  <Paragraphs>113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ui-sans-serif</vt:lpstr>
      <vt:lpstr>Office Theme</vt:lpstr>
      <vt:lpstr>C SAIKRISHNA</vt:lpstr>
      <vt:lpstr>KEYLOGGER AND SECURITY</vt:lpstr>
      <vt:lpstr>AGENDA</vt:lpstr>
      <vt:lpstr>PROBLEM STATEMENT</vt:lpstr>
      <vt:lpstr>PROJECT OVERVIEW</vt:lpstr>
      <vt:lpstr>PROJECT OVERVIEW</vt:lpstr>
      <vt:lpstr>WHO ARE THE END USERS?</vt:lpstr>
      <vt:lpstr>    SOLUTION AND ITS VALUE PROPOSITION</vt:lpstr>
      <vt:lpstr>PowerPoint Presentation</vt:lpstr>
      <vt:lpstr>THE WOW IN MY SOLUTION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Renuka Putta</dc:title>
  <dc:creator>Gayathri Putta</dc:creator>
  <cp:lastModifiedBy>SAIKRISHNA YADAV</cp:lastModifiedBy>
  <cp:revision>3</cp:revision>
  <dcterms:created xsi:type="dcterms:W3CDTF">2024-06-03T05:48:59Z</dcterms:created>
  <dcterms:modified xsi:type="dcterms:W3CDTF">2024-06-10T05:19:02Z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