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9"/>
  </p:notesMasterIdLst>
  <p:sldIdLst>
    <p:sldId id="256" r:id="rId3"/>
    <p:sldId id="259" r:id="rId4"/>
    <p:sldId id="260" r:id="rId5"/>
    <p:sldId id="261" r:id="rId6"/>
    <p:sldId id="262" r:id="rId7"/>
    <p:sldId id="263" r:id="rId8"/>
    <p:sldId id="264" r:id="rId9"/>
    <p:sldId id="265" r:id="rId10"/>
    <p:sldId id="283" r:id="rId11"/>
    <p:sldId id="266" r:id="rId12"/>
    <p:sldId id="267" r:id="rId13"/>
    <p:sldId id="268" r:id="rId14"/>
    <p:sldId id="269" r:id="rId15"/>
    <p:sldId id="270" r:id="rId16"/>
    <p:sldId id="271" r:id="rId17"/>
    <p:sldId id="272" r:id="rId18"/>
    <p:sldId id="279" r:id="rId19"/>
    <p:sldId id="275" r:id="rId20"/>
    <p:sldId id="282" r:id="rId21"/>
    <p:sldId id="274" r:id="rId22"/>
    <p:sldId id="276" r:id="rId23"/>
    <p:sldId id="277" r:id="rId24"/>
    <p:sldId id="281" r:id="rId25"/>
    <p:sldId id="286" r:id="rId26"/>
    <p:sldId id="284" r:id="rId27"/>
    <p:sldId id="285"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yGh7XMr3nS8pwbHOh1+ZsfjTn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customschemas.google.com/relationships/presentationmetadata" Target="metadata"/><Relationship Id="rId8"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22:30:00.374"/>
    </inkml:context>
    <inkml:brush xml:id="br0">
      <inkml:brushProperty name="width" value="0.035" units="cm"/>
      <inkml:brushProperty name="height" value="0.03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22:30:00.729"/>
    </inkml:context>
    <inkml:brush xml:id="br0">
      <inkml:brushProperty name="width" value="0.035" units="cm"/>
      <inkml:brushProperty name="height" value="0.03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22:30:12.861"/>
    </inkml:context>
    <inkml:brush xml:id="br0">
      <inkml:brushProperty name="width" value="0.35" units="cm"/>
      <inkml:brushProperty name="height" value="0.3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22:30:15.027"/>
    </inkml:context>
    <inkml:brush xml:id="br0">
      <inkml:brushProperty name="width" value="0.35" units="cm"/>
      <inkml:brushProperty name="height" value="0.35" units="cm"/>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22:30:20.999"/>
    </inkml:context>
    <inkml:brush xml:id="br0">
      <inkml:brushProperty name="width" value="0.35" units="cm"/>
      <inkml:brushProperty name="height" value="0.35" units="cm"/>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22:30:23.800"/>
    </inkml:context>
    <inkml:brush xml:id="br0">
      <inkml:brushProperty name="width" value="0.35" units="cm"/>
      <inkml:brushProperty name="height" value="0.35" units="cm"/>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22:30:27.371"/>
    </inkml:context>
    <inkml:brush xml:id="br0">
      <inkml:brushProperty name="width" value="0.35" units="cm"/>
      <inkml:brushProperty name="height" value="0.35" units="cm"/>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22:30:28.944"/>
    </inkml:context>
    <inkml:brush xml:id="br0">
      <inkml:brushProperty name="width" value="0.35" units="cm"/>
      <inkml:brushProperty name="height" value="0.3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080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4962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8763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134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2058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6388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096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572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942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9968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5549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8615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6885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550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3668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673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1089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9025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467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3564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3421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9579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124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49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28fbce4030_1_31"/>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g128fbce4030_1_31"/>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g128fbce4030_1_3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28fbce4030_1_7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1"/>
        <p:cNvGrpSpPr/>
        <p:nvPr/>
      </p:nvGrpSpPr>
      <p:grpSpPr>
        <a:xfrm>
          <a:off x="0" y="0"/>
          <a:ext cx="0" cy="0"/>
          <a:chOff x="0" y="0"/>
          <a:chExt cx="0" cy="0"/>
        </a:xfrm>
      </p:grpSpPr>
      <p:sp>
        <p:nvSpPr>
          <p:cNvPr id="12" name="Google Shape;1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78519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
        <p:cNvGrpSpPr/>
        <p:nvPr/>
      </p:nvGrpSpPr>
      <p:grpSpPr>
        <a:xfrm>
          <a:off x="0" y="0"/>
          <a:ext cx="0" cy="0"/>
          <a:chOff x="0" y="0"/>
          <a:chExt cx="0" cy="0"/>
        </a:xfrm>
      </p:grpSpPr>
      <p:sp>
        <p:nvSpPr>
          <p:cNvPr id="18" name="Google Shape;18;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67994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81983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5489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91551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18047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77233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16090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55757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128fbce4030_1_38"/>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g128fbce4030_1_3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g128fbce4030_1_3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146761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76388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128fbce4030_1_42"/>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128fbce4030_1_42"/>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g128fbce4030_1_42"/>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g128fbce4030_1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128fbce4030_1_4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128fbce4030_1_4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128fbce4030_1_50"/>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g128fbce4030_1_50"/>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g128fbce4030_1_5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128fbce4030_1_54"/>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g128fbce4030_1_5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128fbce4030_1_57"/>
          <p:cNvSpPr/>
          <p:nvPr/>
        </p:nvSpPr>
        <p:spPr>
          <a:xfrm>
            <a:off x="6096000" y="33"/>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g128fbce4030_1_57"/>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g128fbce4030_1_57"/>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g128fbce4030_1_57"/>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dk1"/>
              </a:buClr>
              <a:buSzPts val="2400"/>
              <a:buChar char="●"/>
              <a:defRPr>
                <a:solidFill>
                  <a:schemeClr val="dk1"/>
                </a:solidFill>
              </a:defRPr>
            </a:lvl1pPr>
            <a:lvl2pPr marL="914400" lvl="1" indent="-349250">
              <a:spcBef>
                <a:spcPts val="0"/>
              </a:spcBef>
              <a:spcAft>
                <a:spcPts val="0"/>
              </a:spcAft>
              <a:buClr>
                <a:schemeClr val="dk1"/>
              </a:buClr>
              <a:buSzPts val="1900"/>
              <a:buChar char="○"/>
              <a:defRPr>
                <a:solidFill>
                  <a:schemeClr val="dk1"/>
                </a:solidFill>
              </a:defRPr>
            </a:lvl2pPr>
            <a:lvl3pPr marL="1371600" lvl="2" indent="-349250">
              <a:spcBef>
                <a:spcPts val="0"/>
              </a:spcBef>
              <a:spcAft>
                <a:spcPts val="0"/>
              </a:spcAft>
              <a:buClr>
                <a:schemeClr val="dk1"/>
              </a:buClr>
              <a:buSzPts val="1900"/>
              <a:buChar char="■"/>
              <a:defRPr>
                <a:solidFill>
                  <a:schemeClr val="dk1"/>
                </a:solidFill>
              </a:defRPr>
            </a:lvl3pPr>
            <a:lvl4pPr marL="1828800" lvl="3" indent="-349250">
              <a:spcBef>
                <a:spcPts val="0"/>
              </a:spcBef>
              <a:spcAft>
                <a:spcPts val="0"/>
              </a:spcAft>
              <a:buClr>
                <a:schemeClr val="dk1"/>
              </a:buClr>
              <a:buSzPts val="1900"/>
              <a:buChar char="●"/>
              <a:defRPr>
                <a:solidFill>
                  <a:schemeClr val="dk1"/>
                </a:solidFill>
              </a:defRPr>
            </a:lvl4pPr>
            <a:lvl5pPr marL="2286000" lvl="4" indent="-349250">
              <a:spcBef>
                <a:spcPts val="0"/>
              </a:spcBef>
              <a:spcAft>
                <a:spcPts val="0"/>
              </a:spcAft>
              <a:buClr>
                <a:schemeClr val="dk1"/>
              </a:buClr>
              <a:buSzPts val="1900"/>
              <a:buChar char="○"/>
              <a:defRPr>
                <a:solidFill>
                  <a:schemeClr val="dk1"/>
                </a:solidFill>
              </a:defRPr>
            </a:lvl5pPr>
            <a:lvl6pPr marL="2743200" lvl="5" indent="-349250">
              <a:spcBef>
                <a:spcPts val="0"/>
              </a:spcBef>
              <a:spcAft>
                <a:spcPts val="0"/>
              </a:spcAft>
              <a:buClr>
                <a:schemeClr val="dk1"/>
              </a:buClr>
              <a:buSzPts val="1900"/>
              <a:buChar char="■"/>
              <a:defRPr>
                <a:solidFill>
                  <a:schemeClr val="dk1"/>
                </a:solidFill>
              </a:defRPr>
            </a:lvl6pPr>
            <a:lvl7pPr marL="3200400" lvl="6" indent="-349250">
              <a:spcBef>
                <a:spcPts val="0"/>
              </a:spcBef>
              <a:spcAft>
                <a:spcPts val="0"/>
              </a:spcAft>
              <a:buClr>
                <a:schemeClr val="dk1"/>
              </a:buClr>
              <a:buSzPts val="1900"/>
              <a:buChar char="●"/>
              <a:defRPr>
                <a:solidFill>
                  <a:schemeClr val="dk1"/>
                </a:solidFill>
              </a:defRPr>
            </a:lvl7pPr>
            <a:lvl8pPr marL="3657600" lvl="7" indent="-349250">
              <a:spcBef>
                <a:spcPts val="0"/>
              </a:spcBef>
              <a:spcAft>
                <a:spcPts val="0"/>
              </a:spcAft>
              <a:buClr>
                <a:schemeClr val="dk1"/>
              </a:buClr>
              <a:buSzPts val="1900"/>
              <a:buChar char="○"/>
              <a:defRPr>
                <a:solidFill>
                  <a:schemeClr val="dk1"/>
                </a:solidFill>
              </a:defRPr>
            </a:lvl8pPr>
            <a:lvl9pPr marL="4114800" lvl="8" indent="-349250">
              <a:spcBef>
                <a:spcPts val="0"/>
              </a:spcBef>
              <a:spcAft>
                <a:spcPts val="0"/>
              </a:spcAft>
              <a:buClr>
                <a:schemeClr val="dk1"/>
              </a:buClr>
              <a:buSzPts val="1900"/>
              <a:buChar char="■"/>
              <a:defRPr>
                <a:solidFill>
                  <a:schemeClr val="dk1"/>
                </a:solidFill>
              </a:defRPr>
            </a:lvl9pPr>
          </a:lstStyle>
          <a:p>
            <a:endParaRPr/>
          </a:p>
        </p:txBody>
      </p:sp>
      <p:sp>
        <p:nvSpPr>
          <p:cNvPr id="40" name="Google Shape;40;g128fbce4030_1_5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128fbce4030_1_63"/>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g128fbce4030_1_6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128fbce4030_1_66"/>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128fbce4030_1_66"/>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g128fbce4030_1_6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g128fbce4030_1_27"/>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g128fbce4030_1_27"/>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lt2"/>
              </a:buClr>
              <a:buSzPts val="2400"/>
              <a:buChar char="●"/>
              <a:defRPr sz="2400">
                <a:solidFill>
                  <a:schemeClr val="lt2"/>
                </a:solidFill>
              </a:defRPr>
            </a:lvl1pPr>
            <a:lvl2pPr marL="914400" lvl="1" indent="-349250">
              <a:lnSpc>
                <a:spcPct val="115000"/>
              </a:lnSpc>
              <a:spcBef>
                <a:spcPts val="0"/>
              </a:spcBef>
              <a:spcAft>
                <a:spcPts val="0"/>
              </a:spcAft>
              <a:buClr>
                <a:schemeClr val="lt2"/>
              </a:buClr>
              <a:buSzPts val="1900"/>
              <a:buChar char="○"/>
              <a:defRPr sz="1900">
                <a:solidFill>
                  <a:schemeClr val="lt2"/>
                </a:solidFill>
              </a:defRPr>
            </a:lvl2pPr>
            <a:lvl3pPr marL="1371600" lvl="2" indent="-349250">
              <a:lnSpc>
                <a:spcPct val="115000"/>
              </a:lnSpc>
              <a:spcBef>
                <a:spcPts val="0"/>
              </a:spcBef>
              <a:spcAft>
                <a:spcPts val="0"/>
              </a:spcAft>
              <a:buClr>
                <a:schemeClr val="lt2"/>
              </a:buClr>
              <a:buSzPts val="1900"/>
              <a:buChar char="■"/>
              <a:defRPr sz="1900">
                <a:solidFill>
                  <a:schemeClr val="lt2"/>
                </a:solidFill>
              </a:defRPr>
            </a:lvl3pPr>
            <a:lvl4pPr marL="1828800" lvl="3" indent="-349250">
              <a:lnSpc>
                <a:spcPct val="115000"/>
              </a:lnSpc>
              <a:spcBef>
                <a:spcPts val="0"/>
              </a:spcBef>
              <a:spcAft>
                <a:spcPts val="0"/>
              </a:spcAft>
              <a:buClr>
                <a:schemeClr val="lt2"/>
              </a:buClr>
              <a:buSzPts val="1900"/>
              <a:buChar char="●"/>
              <a:defRPr sz="1900">
                <a:solidFill>
                  <a:schemeClr val="lt2"/>
                </a:solidFill>
              </a:defRPr>
            </a:lvl4pPr>
            <a:lvl5pPr marL="2286000" lvl="4" indent="-349250">
              <a:lnSpc>
                <a:spcPct val="115000"/>
              </a:lnSpc>
              <a:spcBef>
                <a:spcPts val="0"/>
              </a:spcBef>
              <a:spcAft>
                <a:spcPts val="0"/>
              </a:spcAft>
              <a:buClr>
                <a:schemeClr val="lt2"/>
              </a:buClr>
              <a:buSzPts val="1900"/>
              <a:buChar char="○"/>
              <a:defRPr sz="1900">
                <a:solidFill>
                  <a:schemeClr val="lt2"/>
                </a:solidFill>
              </a:defRPr>
            </a:lvl5pPr>
            <a:lvl6pPr marL="2743200" lvl="5" indent="-349250">
              <a:lnSpc>
                <a:spcPct val="115000"/>
              </a:lnSpc>
              <a:spcBef>
                <a:spcPts val="0"/>
              </a:spcBef>
              <a:spcAft>
                <a:spcPts val="0"/>
              </a:spcAft>
              <a:buClr>
                <a:schemeClr val="lt2"/>
              </a:buClr>
              <a:buSzPts val="1900"/>
              <a:buChar char="■"/>
              <a:defRPr sz="1900">
                <a:solidFill>
                  <a:schemeClr val="lt2"/>
                </a:solidFill>
              </a:defRPr>
            </a:lvl6pPr>
            <a:lvl7pPr marL="3200400" lvl="6" indent="-349250">
              <a:lnSpc>
                <a:spcPct val="115000"/>
              </a:lnSpc>
              <a:spcBef>
                <a:spcPts val="0"/>
              </a:spcBef>
              <a:spcAft>
                <a:spcPts val="0"/>
              </a:spcAft>
              <a:buClr>
                <a:schemeClr val="lt2"/>
              </a:buClr>
              <a:buSzPts val="1900"/>
              <a:buChar char="●"/>
              <a:defRPr sz="1900">
                <a:solidFill>
                  <a:schemeClr val="lt2"/>
                </a:solidFill>
              </a:defRPr>
            </a:lvl7pPr>
            <a:lvl8pPr marL="3657600" lvl="7" indent="-349250">
              <a:lnSpc>
                <a:spcPct val="115000"/>
              </a:lnSpc>
              <a:spcBef>
                <a:spcPts val="0"/>
              </a:spcBef>
              <a:spcAft>
                <a:spcPts val="0"/>
              </a:spcAft>
              <a:buClr>
                <a:schemeClr val="lt2"/>
              </a:buClr>
              <a:buSzPts val="1900"/>
              <a:buChar char="○"/>
              <a:defRPr sz="1900">
                <a:solidFill>
                  <a:schemeClr val="lt2"/>
                </a:solidFill>
              </a:defRPr>
            </a:lvl8pPr>
            <a:lvl9pPr marL="4114800" lvl="8" indent="-349250">
              <a:lnSpc>
                <a:spcPct val="115000"/>
              </a:lnSpc>
              <a:spcBef>
                <a:spcPts val="0"/>
              </a:spcBef>
              <a:spcAft>
                <a:spcPts val="0"/>
              </a:spcAft>
              <a:buClr>
                <a:schemeClr val="lt2"/>
              </a:buClr>
              <a:buSzPts val="1900"/>
              <a:buChar char="■"/>
              <a:defRPr sz="1900">
                <a:solidFill>
                  <a:schemeClr val="lt2"/>
                </a:solidFill>
              </a:defRPr>
            </a:lvl9pPr>
          </a:lstStyle>
          <a:p>
            <a:endParaRPr/>
          </a:p>
        </p:txBody>
      </p:sp>
      <p:sp>
        <p:nvSpPr>
          <p:cNvPr id="8" name="Google Shape;8;g128fbce4030_1_2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0332738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8.xml"/><Relationship Id="rId3" Type="http://schemas.openxmlformats.org/officeDocument/2006/relationships/image" Target="../media/image2.jpg"/><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6.png"/><Relationship Id="rId10" Type="http://schemas.openxmlformats.org/officeDocument/2006/relationships/customXml" Target="../ink/ink5.xml"/><Relationship Id="rId4" Type="http://schemas.openxmlformats.org/officeDocument/2006/relationships/customXml" Target="../ink/ink1.xml"/><Relationship Id="rId9" Type="http://schemas.openxmlformats.org/officeDocument/2006/relationships/customXml" Target="../ink/ink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8"/>
        <p:cNvGrpSpPr/>
        <p:nvPr/>
      </p:nvGrpSpPr>
      <p:grpSpPr>
        <a:xfrm>
          <a:off x="0" y="0"/>
          <a:ext cx="0" cy="0"/>
          <a:chOff x="0" y="0"/>
          <a:chExt cx="0" cy="0"/>
        </a:xfrm>
      </p:grpSpPr>
      <p:sp>
        <p:nvSpPr>
          <p:cNvPr id="159" name="Google Shape;159;p1"/>
          <p:cNvSpPr txBox="1"/>
          <p:nvPr/>
        </p:nvSpPr>
        <p:spPr>
          <a:xfrm>
            <a:off x="638907" y="1224669"/>
            <a:ext cx="10914185" cy="2429730"/>
          </a:xfrm>
          <a:prstGeom prst="rect">
            <a:avLst/>
          </a:prstGeom>
          <a:noFill/>
          <a:ln>
            <a:noFill/>
          </a:ln>
        </p:spPr>
        <p:txBody>
          <a:bodyPr spcFirstLastPara="1" wrap="square" lIns="91425" tIns="45700" rIns="91425" bIns="45700" anchor="ctr" anchorCtr="0">
            <a:normAutofit fontScale="62500" lnSpcReduction="20000"/>
          </a:bodyPr>
          <a:lstStyle/>
          <a:p>
            <a:pPr marL="0" marR="0" lvl="0" indent="0" algn="ctr" defTabSz="914400" rtl="0" eaLnBrk="1" fontAlgn="auto" latinLnBrk="0" hangingPunct="1">
              <a:lnSpc>
                <a:spcPct val="120000"/>
              </a:lnSpc>
              <a:spcBef>
                <a:spcPts val="0"/>
              </a:spcBef>
              <a:spcAft>
                <a:spcPts val="0"/>
              </a:spcAft>
              <a:buClr>
                <a:srgbClr val="FFFFFF"/>
              </a:buClr>
              <a:buSzPts val="8000"/>
              <a:buFont typeface="Oswald"/>
              <a:buNone/>
              <a:tabLst/>
              <a:defRPr/>
            </a:pPr>
            <a:r>
              <a:rPr kumimoji="0" lang="en-US" sz="8000" b="1" i="0" u="none" strike="noStrike" kern="0" cap="none" spc="0" normalizeH="0" baseline="0" noProof="0" dirty="0">
                <a:ln>
                  <a:noFill/>
                </a:ln>
                <a:solidFill>
                  <a:srgbClr val="FFFFFF"/>
                </a:solidFill>
                <a:effectLst/>
                <a:uLnTx/>
                <a:uFillTx/>
                <a:latin typeface="Times New Roman" panose="02020603050405020304" pitchFamily="18" charset="0"/>
                <a:ea typeface="Oswald"/>
                <a:cs typeface="Times New Roman" panose="02020603050405020304" pitchFamily="18" charset="0"/>
                <a:sym typeface="Oswald"/>
              </a:rPr>
              <a:t>Estimating Vehicle Speed on Roadways</a:t>
            </a:r>
          </a:p>
          <a:p>
            <a:pPr marL="0" marR="0" lvl="0" indent="0" algn="ctr" defTabSz="914400" rtl="0" eaLnBrk="1" fontAlgn="auto" latinLnBrk="0" hangingPunct="1">
              <a:lnSpc>
                <a:spcPct val="120000"/>
              </a:lnSpc>
              <a:spcBef>
                <a:spcPts val="0"/>
              </a:spcBef>
              <a:spcAft>
                <a:spcPts val="0"/>
              </a:spcAft>
              <a:buClr>
                <a:srgbClr val="FFFFFF"/>
              </a:buClr>
              <a:buSzPts val="8000"/>
              <a:buFont typeface="Oswald"/>
              <a:buNone/>
              <a:tabLst/>
              <a:defRPr/>
            </a:pPr>
            <a:r>
              <a:rPr kumimoji="0" lang="en-US" sz="8000" b="1" i="0" u="none" strike="noStrike" kern="0" cap="none" spc="0" normalizeH="0" baseline="0" noProof="0" dirty="0">
                <a:ln>
                  <a:noFill/>
                </a:ln>
                <a:solidFill>
                  <a:srgbClr val="FFFFFF"/>
                </a:solidFill>
                <a:effectLst/>
                <a:uLnTx/>
                <a:uFillTx/>
                <a:latin typeface="Times New Roman" panose="02020603050405020304" pitchFamily="18" charset="0"/>
                <a:ea typeface="Oswald"/>
                <a:cs typeface="Times New Roman" panose="02020603050405020304" pitchFamily="18" charset="0"/>
                <a:sym typeface="Oswald"/>
              </a:rPr>
              <a:t> Using RNNs and Transformers:</a:t>
            </a:r>
          </a:p>
          <a:p>
            <a:pPr marL="0" marR="0" lvl="0" indent="0" algn="ctr" defTabSz="914400" rtl="0" eaLnBrk="1" fontAlgn="auto" latinLnBrk="0" hangingPunct="1">
              <a:lnSpc>
                <a:spcPct val="120000"/>
              </a:lnSpc>
              <a:spcBef>
                <a:spcPts val="0"/>
              </a:spcBef>
              <a:spcAft>
                <a:spcPts val="0"/>
              </a:spcAft>
              <a:buClr>
                <a:srgbClr val="FFFFFF"/>
              </a:buClr>
              <a:buSzPts val="8000"/>
              <a:buFont typeface="Oswald"/>
              <a:buNone/>
              <a:tabLst/>
              <a:defRPr/>
            </a:pPr>
            <a:r>
              <a:rPr kumimoji="0" lang="en-US" sz="8000" b="1" i="0" u="none" strike="noStrike" kern="0" cap="none" spc="0" normalizeH="0" baseline="0" noProof="0" dirty="0">
                <a:ln>
                  <a:noFill/>
                </a:ln>
                <a:solidFill>
                  <a:srgbClr val="FFFFFF"/>
                </a:solidFill>
                <a:effectLst/>
                <a:uLnTx/>
                <a:uFillTx/>
                <a:latin typeface="Times New Roman" panose="02020603050405020304" pitchFamily="18" charset="0"/>
                <a:ea typeface="Oswald"/>
                <a:cs typeface="Times New Roman" panose="02020603050405020304" pitchFamily="18" charset="0"/>
                <a:sym typeface="Oswald"/>
              </a:rPr>
              <a:t>A Video-based </a:t>
            </a:r>
            <a:r>
              <a:rPr lang="en-US" sz="8000" b="1" dirty="0">
                <a:solidFill>
                  <a:srgbClr val="FFFFFF"/>
                </a:solidFill>
                <a:latin typeface="Times New Roman" panose="02020603050405020304" pitchFamily="18" charset="0"/>
                <a:ea typeface="Oswald"/>
                <a:cs typeface="Times New Roman" panose="02020603050405020304" pitchFamily="18" charset="0"/>
                <a:sym typeface="Oswald"/>
              </a:rPr>
              <a:t>A</a:t>
            </a:r>
            <a:r>
              <a:rPr kumimoji="0" lang="en-US" sz="8000" b="1" i="0" u="none" strike="noStrike" kern="0" cap="none" spc="0" normalizeH="0" baseline="0" noProof="0" dirty="0" err="1">
                <a:ln>
                  <a:noFill/>
                </a:ln>
                <a:solidFill>
                  <a:srgbClr val="FFFFFF"/>
                </a:solidFill>
                <a:effectLst/>
                <a:uLnTx/>
                <a:uFillTx/>
                <a:latin typeface="Times New Roman" panose="02020603050405020304" pitchFamily="18" charset="0"/>
                <a:ea typeface="Oswald"/>
                <a:cs typeface="Times New Roman" panose="02020603050405020304" pitchFamily="18" charset="0"/>
                <a:sym typeface="Oswald"/>
              </a:rPr>
              <a:t>pproach</a:t>
            </a:r>
            <a:endParaRPr kumimoji="0" lang="en-US" sz="1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
        <p:nvSpPr>
          <p:cNvPr id="160" name="Google Shape;160;p1"/>
          <p:cNvSpPr txBox="1"/>
          <p:nvPr/>
        </p:nvSpPr>
        <p:spPr>
          <a:xfrm>
            <a:off x="1160584" y="4418466"/>
            <a:ext cx="9144000" cy="1655700"/>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ctr" defTabSz="914400" rtl="0" eaLnBrk="1" fontAlgn="auto" latinLnBrk="0" hangingPunct="1">
              <a:lnSpc>
                <a:spcPct val="90000"/>
              </a:lnSpc>
              <a:spcBef>
                <a:spcPts val="0"/>
              </a:spcBef>
              <a:spcAft>
                <a:spcPts val="0"/>
              </a:spcAft>
              <a:buClr>
                <a:srgbClr val="FFFFFF"/>
              </a:buClr>
              <a:buSzPts val="3600"/>
              <a:buFont typeface="Arial"/>
              <a:buNone/>
              <a:tabLst/>
              <a:defRPr/>
            </a:pPr>
            <a:r>
              <a:rPr lang="en-US" sz="3600" dirty="0">
                <a:solidFill>
                  <a:srgbClr val="FFFFFF"/>
                </a:solidFill>
              </a:rPr>
              <a:t>By</a:t>
            </a:r>
          </a:p>
          <a:p>
            <a:pPr marL="0" marR="0" lvl="0" indent="0" algn="ctr" defTabSz="914400" rtl="0" eaLnBrk="1" fontAlgn="auto" latinLnBrk="0" hangingPunct="1">
              <a:lnSpc>
                <a:spcPct val="90000"/>
              </a:lnSpc>
              <a:spcBef>
                <a:spcPts val="0"/>
              </a:spcBef>
              <a:spcAft>
                <a:spcPts val="0"/>
              </a:spcAft>
              <a:buClr>
                <a:srgbClr val="FFFFFF"/>
              </a:buClr>
              <a:buSzPts val="3600"/>
              <a:buFont typeface="Arial"/>
              <a:buNone/>
              <a:tabLst/>
              <a:defRPr/>
            </a:pPr>
            <a:endParaRPr lang="en-US" sz="3600" dirty="0">
              <a:solidFill>
                <a:srgbClr val="FFFFFF"/>
              </a:solidFill>
            </a:endParaRPr>
          </a:p>
          <a:p>
            <a:pPr marL="0" marR="0" lvl="0" indent="0" algn="ctr" defTabSz="914400" rtl="0" eaLnBrk="1" fontAlgn="auto" latinLnBrk="0" hangingPunct="1">
              <a:lnSpc>
                <a:spcPct val="90000"/>
              </a:lnSpc>
              <a:spcBef>
                <a:spcPts val="0"/>
              </a:spcBef>
              <a:spcAft>
                <a:spcPts val="0"/>
              </a:spcAft>
              <a:buClr>
                <a:srgbClr val="FFFFFF"/>
              </a:buClr>
              <a:buSzPts val="3600"/>
              <a:buFont typeface="Arial"/>
              <a:buNone/>
              <a:tabLst/>
              <a:defRPr/>
            </a:pPr>
            <a:r>
              <a:rPr lang="en-US" sz="3600" dirty="0">
                <a:solidFill>
                  <a:srgbClr val="FFFFFF"/>
                </a:solidFill>
              </a:rPr>
              <a:t>Sai Krishna Reddy Mareddy</a:t>
            </a:r>
          </a:p>
          <a:p>
            <a:pPr marL="0" marR="0" lvl="0" indent="0" algn="ctr" defTabSz="914400" rtl="0" eaLnBrk="1" fontAlgn="auto" latinLnBrk="0" hangingPunct="1">
              <a:lnSpc>
                <a:spcPct val="90000"/>
              </a:lnSpc>
              <a:spcBef>
                <a:spcPts val="0"/>
              </a:spcBef>
              <a:spcAft>
                <a:spcPts val="0"/>
              </a:spcAft>
              <a:buClr>
                <a:srgbClr val="FFFFFF"/>
              </a:buClr>
              <a:buSzPts val="3600"/>
              <a:buFont typeface="Arial"/>
              <a:buNone/>
              <a:tabLst/>
              <a:defRPr/>
            </a:pPr>
            <a:r>
              <a:rPr kumimoji="0" lang="en-US" sz="3600" b="0" i="0" u="none" strike="noStrike" kern="0" cap="none" spc="0" normalizeH="0" baseline="0" noProof="0" dirty="0">
                <a:ln>
                  <a:noFill/>
                </a:ln>
                <a:solidFill>
                  <a:srgbClr val="FFFFFF"/>
                </a:solidFill>
                <a:effectLst/>
                <a:uLnTx/>
                <a:uFillTx/>
                <a:latin typeface="Arial"/>
                <a:cs typeface="Arial"/>
                <a:sym typeface="Arial"/>
              </a:rPr>
              <a:t>Dhanush Kumar Anth</a:t>
            </a:r>
            <a:r>
              <a:rPr lang="en-US" sz="3600" dirty="0" err="1">
                <a:solidFill>
                  <a:srgbClr val="FFFFFF"/>
                </a:solidFill>
              </a:rPr>
              <a:t>aram</a:t>
            </a:r>
            <a:endParaRPr lang="en-US" sz="3600" dirty="0">
              <a:solidFill>
                <a:srgbClr val="FFFFFF"/>
              </a:solidFill>
            </a:endParaRPr>
          </a:p>
          <a:p>
            <a:pPr marL="0" marR="0" lvl="0" indent="0" algn="ctr" defTabSz="914400" rtl="0" eaLnBrk="1" fontAlgn="auto" latinLnBrk="0" hangingPunct="1">
              <a:lnSpc>
                <a:spcPct val="90000"/>
              </a:lnSpc>
              <a:spcBef>
                <a:spcPts val="0"/>
              </a:spcBef>
              <a:spcAft>
                <a:spcPts val="0"/>
              </a:spcAft>
              <a:buClr>
                <a:srgbClr val="FFFFFF"/>
              </a:buClr>
              <a:buSzPts val="3600"/>
              <a:buFont typeface="Arial"/>
              <a:buNone/>
              <a:tabLst/>
              <a:defRPr/>
            </a:pPr>
            <a:r>
              <a:rPr kumimoji="0" lang="en-US" sz="3600" b="0" i="0" u="none" strike="noStrike" kern="0" cap="none" spc="0" normalizeH="0" baseline="0" noProof="0" dirty="0">
                <a:ln>
                  <a:noFill/>
                </a:ln>
                <a:solidFill>
                  <a:srgbClr val="FFFFFF"/>
                </a:solidFill>
                <a:effectLst/>
                <a:uLnTx/>
                <a:uFillTx/>
                <a:latin typeface="Arial"/>
                <a:cs typeface="Arial"/>
                <a:sym typeface="Arial"/>
              </a:rPr>
              <a:t>Dhanush </a:t>
            </a:r>
            <a:r>
              <a:rPr kumimoji="0" lang="en-US" sz="3600" b="0" i="0" u="none" strike="noStrike" kern="0" cap="none" spc="0" normalizeH="0" baseline="0" noProof="0" dirty="0" err="1">
                <a:ln>
                  <a:noFill/>
                </a:ln>
                <a:solidFill>
                  <a:srgbClr val="FFFFFF"/>
                </a:solidFill>
                <a:effectLst/>
                <a:uLnTx/>
                <a:uFillTx/>
                <a:latin typeface="Arial"/>
                <a:cs typeface="Arial"/>
                <a:sym typeface="Arial"/>
              </a:rPr>
              <a:t>Uppalapati</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pic>
        <p:nvPicPr>
          <p:cNvPr id="1028" name="Picture 4">
            <a:extLst>
              <a:ext uri="{FF2B5EF4-FFF2-40B4-BE49-F238E27FC236}">
                <a16:creationId xmlns:a16="http://schemas.microsoft.com/office/drawing/2014/main" id="{CFBADCA2-5FA8-4D4F-4416-0D257BBE62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10" y="2729138"/>
            <a:ext cx="5795335" cy="395301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560C29C0-3322-00FE-A5AD-572A9A85BE2A}"/>
              </a:ext>
            </a:extLst>
          </p:cNvPr>
          <p:cNvCxnSpPr/>
          <p:nvPr/>
        </p:nvCxnSpPr>
        <p:spPr>
          <a:xfrm>
            <a:off x="6096000" y="82062"/>
            <a:ext cx="0" cy="6002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441CFB1-087D-AA40-2730-D883F63BAFB6}"/>
              </a:ext>
            </a:extLst>
          </p:cNvPr>
          <p:cNvSpPr txBox="1"/>
          <p:nvPr/>
        </p:nvSpPr>
        <p:spPr>
          <a:xfrm>
            <a:off x="128954" y="175846"/>
            <a:ext cx="54900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RNN Regression with Sequence Len 10</a:t>
            </a:r>
          </a:p>
        </p:txBody>
      </p:sp>
      <p:sp>
        <p:nvSpPr>
          <p:cNvPr id="7" name="TextBox 6">
            <a:extLst>
              <a:ext uri="{FF2B5EF4-FFF2-40B4-BE49-F238E27FC236}">
                <a16:creationId xmlns:a16="http://schemas.microsoft.com/office/drawing/2014/main" id="{D6A16CDF-A4C1-F7FB-8E4E-4FED0268668F}"/>
              </a:ext>
            </a:extLst>
          </p:cNvPr>
          <p:cNvSpPr txBox="1"/>
          <p:nvPr/>
        </p:nvSpPr>
        <p:spPr>
          <a:xfrm>
            <a:off x="6295292" y="175846"/>
            <a:ext cx="576775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RNN Classification with Sequence Len 10</a:t>
            </a:r>
          </a:p>
        </p:txBody>
      </p:sp>
      <p:pic>
        <p:nvPicPr>
          <p:cNvPr id="9" name="Picture 8">
            <a:extLst>
              <a:ext uri="{FF2B5EF4-FFF2-40B4-BE49-F238E27FC236}">
                <a16:creationId xmlns:a16="http://schemas.microsoft.com/office/drawing/2014/main" id="{FB8790A7-9C91-368F-5ECB-D170BE42ED65}"/>
              </a:ext>
            </a:extLst>
          </p:cNvPr>
          <p:cNvPicPr>
            <a:picLocks noChangeAspect="1"/>
          </p:cNvPicPr>
          <p:nvPr/>
        </p:nvPicPr>
        <p:blipFill>
          <a:blip r:embed="rId5"/>
          <a:stretch>
            <a:fillRect/>
          </a:stretch>
        </p:blipFill>
        <p:spPr>
          <a:xfrm>
            <a:off x="6206454" y="2002379"/>
            <a:ext cx="5631148" cy="3763970"/>
          </a:xfrm>
          <a:prstGeom prst="rect">
            <a:avLst/>
          </a:prstGeom>
        </p:spPr>
      </p:pic>
      <p:sp>
        <p:nvSpPr>
          <p:cNvPr id="10" name="TextBox 9">
            <a:extLst>
              <a:ext uri="{FF2B5EF4-FFF2-40B4-BE49-F238E27FC236}">
                <a16:creationId xmlns:a16="http://schemas.microsoft.com/office/drawing/2014/main" id="{FBA40EA8-18DF-6FB6-DB4D-B78BB0FB4AF5}"/>
              </a:ext>
            </a:extLst>
          </p:cNvPr>
          <p:cNvSpPr txBox="1"/>
          <p:nvPr/>
        </p:nvSpPr>
        <p:spPr>
          <a:xfrm>
            <a:off x="239419" y="585637"/>
            <a:ext cx="5490049" cy="2462213"/>
          </a:xfrm>
          <a:prstGeom prst="rect">
            <a:avLst/>
          </a:prstGeom>
          <a:noFill/>
        </p:spPr>
        <p:txBody>
          <a:bodyPr wrap="square" rtlCol="0">
            <a:spAutoFit/>
          </a:bodyPr>
          <a:lstStyle/>
          <a:p>
            <a:r>
              <a:rPr lang="en-IN" dirty="0"/>
              <a:t>Final MSE Training loss : 122</a:t>
            </a:r>
          </a:p>
          <a:p>
            <a:r>
              <a:rPr lang="en-IN" dirty="0"/>
              <a:t>Final  Test RMSE Loss : 17.8</a:t>
            </a:r>
          </a:p>
          <a:p>
            <a:endParaRPr lang="en-IN" dirty="0"/>
          </a:p>
          <a:p>
            <a:r>
              <a:rPr lang="en-IN" dirty="0"/>
              <a:t>Sample Predictions:</a:t>
            </a:r>
          </a:p>
          <a:p>
            <a:r>
              <a:rPr lang="en-US" dirty="0"/>
              <a:t>Predicted: 95.9014, Actual: 100.0000</a:t>
            </a:r>
          </a:p>
          <a:p>
            <a:r>
              <a:rPr lang="en-US" dirty="0"/>
              <a:t>Predicted: 46.9228, Actual: 49.0000</a:t>
            </a:r>
          </a:p>
          <a:p>
            <a:r>
              <a:rPr lang="en-US" dirty="0"/>
              <a:t>Predicted: 67.5267, Actual: 69.0000</a:t>
            </a:r>
          </a:p>
          <a:p>
            <a:r>
              <a:rPr lang="en-US" dirty="0"/>
              <a:t>Predicted: 94.1912, Actual: 100.0000</a:t>
            </a:r>
          </a:p>
          <a:p>
            <a:r>
              <a:rPr lang="en-US" dirty="0"/>
              <a:t>Predicted: 67.8348, Actual: 67.0000</a:t>
            </a:r>
          </a:p>
          <a:p>
            <a:r>
              <a:rPr lang="en-US" dirty="0"/>
              <a:t>Predicted: 75.5259, Actual: 86.0000</a:t>
            </a:r>
            <a:endParaRPr lang="en-IN" dirty="0"/>
          </a:p>
          <a:p>
            <a:endParaRPr lang="en-IN" dirty="0"/>
          </a:p>
        </p:txBody>
      </p:sp>
      <p:sp>
        <p:nvSpPr>
          <p:cNvPr id="13" name="TextBox 12">
            <a:extLst>
              <a:ext uri="{FF2B5EF4-FFF2-40B4-BE49-F238E27FC236}">
                <a16:creationId xmlns:a16="http://schemas.microsoft.com/office/drawing/2014/main" id="{263888CA-04C3-7570-CD36-582051640D5E}"/>
              </a:ext>
            </a:extLst>
          </p:cNvPr>
          <p:cNvSpPr txBox="1"/>
          <p:nvPr/>
        </p:nvSpPr>
        <p:spPr>
          <a:xfrm>
            <a:off x="6459415" y="820615"/>
            <a:ext cx="4879680" cy="954107"/>
          </a:xfrm>
          <a:prstGeom prst="rect">
            <a:avLst/>
          </a:prstGeom>
          <a:noFill/>
        </p:spPr>
        <p:txBody>
          <a:bodyPr wrap="square" rtlCol="0">
            <a:spAutoFit/>
          </a:bodyPr>
          <a:lstStyle/>
          <a:p>
            <a:r>
              <a:rPr lang="en-IN" dirty="0"/>
              <a:t>Final Train loss : 0.90</a:t>
            </a:r>
          </a:p>
          <a:p>
            <a:r>
              <a:rPr lang="en-IN" dirty="0"/>
              <a:t>Final Test loss : 1.18</a:t>
            </a:r>
          </a:p>
          <a:p>
            <a:r>
              <a:rPr lang="en-IN" dirty="0"/>
              <a:t>Final Train accuracy : 61.58 %</a:t>
            </a:r>
          </a:p>
          <a:p>
            <a:r>
              <a:rPr lang="en-IN" dirty="0"/>
              <a:t>Final Test accuracy : 50.63 %</a:t>
            </a:r>
          </a:p>
        </p:txBody>
      </p:sp>
    </p:spTree>
    <p:extLst>
      <p:ext uri="{BB962C8B-B14F-4D97-AF65-F5344CB8AC3E}">
        <p14:creationId xmlns:p14="http://schemas.microsoft.com/office/powerpoint/2010/main" val="290228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0C29C0-3322-00FE-A5AD-572A9A85BE2A}"/>
              </a:ext>
            </a:extLst>
          </p:cNvPr>
          <p:cNvCxnSpPr/>
          <p:nvPr/>
        </p:nvCxnSpPr>
        <p:spPr>
          <a:xfrm>
            <a:off x="6096000" y="82062"/>
            <a:ext cx="0" cy="6002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441CFB1-087D-AA40-2730-D883F63BAFB6}"/>
              </a:ext>
            </a:extLst>
          </p:cNvPr>
          <p:cNvSpPr txBox="1"/>
          <p:nvPr/>
        </p:nvSpPr>
        <p:spPr>
          <a:xfrm>
            <a:off x="128954" y="175846"/>
            <a:ext cx="54900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RNN Regression with Sequence Len 35</a:t>
            </a:r>
          </a:p>
        </p:txBody>
      </p:sp>
      <p:sp>
        <p:nvSpPr>
          <p:cNvPr id="7" name="TextBox 6">
            <a:extLst>
              <a:ext uri="{FF2B5EF4-FFF2-40B4-BE49-F238E27FC236}">
                <a16:creationId xmlns:a16="http://schemas.microsoft.com/office/drawing/2014/main" id="{D6A16CDF-A4C1-F7FB-8E4E-4FED0268668F}"/>
              </a:ext>
            </a:extLst>
          </p:cNvPr>
          <p:cNvSpPr txBox="1"/>
          <p:nvPr/>
        </p:nvSpPr>
        <p:spPr>
          <a:xfrm>
            <a:off x="6295292" y="175846"/>
            <a:ext cx="576775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RNN Classification with Sequence Len 35</a:t>
            </a:r>
          </a:p>
        </p:txBody>
      </p:sp>
      <p:sp>
        <p:nvSpPr>
          <p:cNvPr id="10" name="TextBox 9">
            <a:extLst>
              <a:ext uri="{FF2B5EF4-FFF2-40B4-BE49-F238E27FC236}">
                <a16:creationId xmlns:a16="http://schemas.microsoft.com/office/drawing/2014/main" id="{FBA40EA8-18DF-6FB6-DB4D-B78BB0FB4AF5}"/>
              </a:ext>
            </a:extLst>
          </p:cNvPr>
          <p:cNvSpPr txBox="1"/>
          <p:nvPr/>
        </p:nvSpPr>
        <p:spPr>
          <a:xfrm>
            <a:off x="239419" y="585637"/>
            <a:ext cx="5490049" cy="2246769"/>
          </a:xfrm>
          <a:prstGeom prst="rect">
            <a:avLst/>
          </a:prstGeom>
          <a:noFill/>
        </p:spPr>
        <p:txBody>
          <a:bodyPr wrap="square" rtlCol="0">
            <a:spAutoFit/>
          </a:bodyPr>
          <a:lstStyle/>
          <a:p>
            <a:r>
              <a:rPr lang="en-IN" dirty="0"/>
              <a:t>Final MSE Training loss : 72</a:t>
            </a:r>
          </a:p>
          <a:p>
            <a:r>
              <a:rPr lang="en-IN" dirty="0"/>
              <a:t>Final  Test RMSE Loss : 15.2</a:t>
            </a:r>
          </a:p>
          <a:p>
            <a:endParaRPr lang="en-IN" dirty="0"/>
          </a:p>
          <a:p>
            <a:r>
              <a:rPr lang="en-IN" dirty="0"/>
              <a:t>Sample Predictions:</a:t>
            </a:r>
          </a:p>
          <a:p>
            <a:r>
              <a:rPr lang="en-US" dirty="0"/>
              <a:t>Predicted: 60.7794, Actual: 61.0000</a:t>
            </a:r>
          </a:p>
          <a:p>
            <a:r>
              <a:rPr lang="en-US" dirty="0"/>
              <a:t>Predicted: 73.2018, Actual: 74.0000</a:t>
            </a:r>
          </a:p>
          <a:p>
            <a:r>
              <a:rPr lang="en-US" dirty="0"/>
              <a:t>Predicted: 47.6089, Actual: 43.0000</a:t>
            </a:r>
          </a:p>
          <a:p>
            <a:r>
              <a:rPr lang="en-US" dirty="0"/>
              <a:t>Predicted: 45.3637, Actual: 44.0000</a:t>
            </a:r>
          </a:p>
          <a:p>
            <a:r>
              <a:rPr lang="en-US" dirty="0"/>
              <a:t>Predicted: 51.7375, Actual: 49.0000</a:t>
            </a:r>
          </a:p>
          <a:p>
            <a:r>
              <a:rPr lang="en-US" dirty="0"/>
              <a:t>Predicted: 75.7900, Actual: 74.0000</a:t>
            </a:r>
            <a:endParaRPr lang="en-IN" dirty="0"/>
          </a:p>
        </p:txBody>
      </p:sp>
      <p:sp>
        <p:nvSpPr>
          <p:cNvPr id="13" name="TextBox 12">
            <a:extLst>
              <a:ext uri="{FF2B5EF4-FFF2-40B4-BE49-F238E27FC236}">
                <a16:creationId xmlns:a16="http://schemas.microsoft.com/office/drawing/2014/main" id="{263888CA-04C3-7570-CD36-582051640D5E}"/>
              </a:ext>
            </a:extLst>
          </p:cNvPr>
          <p:cNvSpPr txBox="1"/>
          <p:nvPr/>
        </p:nvSpPr>
        <p:spPr>
          <a:xfrm>
            <a:off x="6206454" y="871972"/>
            <a:ext cx="4879680" cy="954107"/>
          </a:xfrm>
          <a:prstGeom prst="rect">
            <a:avLst/>
          </a:prstGeom>
          <a:noFill/>
        </p:spPr>
        <p:txBody>
          <a:bodyPr wrap="square" rtlCol="0">
            <a:spAutoFit/>
          </a:bodyPr>
          <a:lstStyle/>
          <a:p>
            <a:r>
              <a:rPr lang="en-IN" dirty="0"/>
              <a:t>Final Train loss : 0.24</a:t>
            </a:r>
          </a:p>
          <a:p>
            <a:r>
              <a:rPr lang="en-IN" dirty="0"/>
              <a:t>Final Test loss : 1.05</a:t>
            </a:r>
          </a:p>
          <a:p>
            <a:r>
              <a:rPr lang="en-IN" dirty="0"/>
              <a:t>Final Train accuracy : 98.8 %</a:t>
            </a:r>
          </a:p>
          <a:p>
            <a:r>
              <a:rPr lang="en-IN" dirty="0"/>
              <a:t>Final Test accuracy : 60.61 %</a:t>
            </a:r>
          </a:p>
        </p:txBody>
      </p:sp>
      <p:pic>
        <p:nvPicPr>
          <p:cNvPr id="1026" name="Picture 2">
            <a:extLst>
              <a:ext uri="{FF2B5EF4-FFF2-40B4-BE49-F238E27FC236}">
                <a16:creationId xmlns:a16="http://schemas.microsoft.com/office/drawing/2014/main" id="{EA10BDC4-552D-899E-E49E-CE0AF0EE04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2" t="6100" r="592" b="40"/>
          <a:stretch/>
        </p:blipFill>
        <p:spPr bwMode="auto">
          <a:xfrm>
            <a:off x="95626" y="3106615"/>
            <a:ext cx="5633842" cy="31643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9FEA0F7-D037-E678-5A2D-303BA681ECBE}"/>
              </a:ext>
            </a:extLst>
          </p:cNvPr>
          <p:cNvPicPr>
            <a:picLocks noChangeAspect="1"/>
          </p:cNvPicPr>
          <p:nvPr/>
        </p:nvPicPr>
        <p:blipFill>
          <a:blip r:embed="rId5"/>
          <a:stretch>
            <a:fillRect/>
          </a:stretch>
        </p:blipFill>
        <p:spPr>
          <a:xfrm>
            <a:off x="6295292" y="2280286"/>
            <a:ext cx="5601482" cy="3705742"/>
          </a:xfrm>
          <a:prstGeom prst="rect">
            <a:avLst/>
          </a:prstGeom>
        </p:spPr>
      </p:pic>
    </p:spTree>
    <p:extLst>
      <p:ext uri="{BB962C8B-B14F-4D97-AF65-F5344CB8AC3E}">
        <p14:creationId xmlns:p14="http://schemas.microsoft.com/office/powerpoint/2010/main" val="1355408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0C29C0-3322-00FE-A5AD-572A9A85BE2A}"/>
              </a:ext>
            </a:extLst>
          </p:cNvPr>
          <p:cNvCxnSpPr/>
          <p:nvPr/>
        </p:nvCxnSpPr>
        <p:spPr>
          <a:xfrm>
            <a:off x="6096000" y="82062"/>
            <a:ext cx="0" cy="6002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441CFB1-087D-AA40-2730-D883F63BAFB6}"/>
              </a:ext>
            </a:extLst>
          </p:cNvPr>
          <p:cNvSpPr txBox="1"/>
          <p:nvPr/>
        </p:nvSpPr>
        <p:spPr>
          <a:xfrm>
            <a:off x="128954" y="175846"/>
            <a:ext cx="54900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LSTM Regression with Sequence Len 10</a:t>
            </a:r>
          </a:p>
        </p:txBody>
      </p:sp>
      <p:sp>
        <p:nvSpPr>
          <p:cNvPr id="7" name="TextBox 6">
            <a:extLst>
              <a:ext uri="{FF2B5EF4-FFF2-40B4-BE49-F238E27FC236}">
                <a16:creationId xmlns:a16="http://schemas.microsoft.com/office/drawing/2014/main" id="{D6A16CDF-A4C1-F7FB-8E4E-4FED0268668F}"/>
              </a:ext>
            </a:extLst>
          </p:cNvPr>
          <p:cNvSpPr txBox="1"/>
          <p:nvPr/>
        </p:nvSpPr>
        <p:spPr>
          <a:xfrm>
            <a:off x="6206454" y="175846"/>
            <a:ext cx="585659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LSTM Classification with Sequence Len 10</a:t>
            </a:r>
          </a:p>
        </p:txBody>
      </p:sp>
      <p:sp>
        <p:nvSpPr>
          <p:cNvPr id="10" name="TextBox 9">
            <a:extLst>
              <a:ext uri="{FF2B5EF4-FFF2-40B4-BE49-F238E27FC236}">
                <a16:creationId xmlns:a16="http://schemas.microsoft.com/office/drawing/2014/main" id="{FBA40EA8-18DF-6FB6-DB4D-B78BB0FB4AF5}"/>
              </a:ext>
            </a:extLst>
          </p:cNvPr>
          <p:cNvSpPr txBox="1"/>
          <p:nvPr/>
        </p:nvSpPr>
        <p:spPr>
          <a:xfrm>
            <a:off x="367458" y="701786"/>
            <a:ext cx="5490049" cy="2246769"/>
          </a:xfrm>
          <a:prstGeom prst="rect">
            <a:avLst/>
          </a:prstGeom>
          <a:noFill/>
        </p:spPr>
        <p:txBody>
          <a:bodyPr wrap="square" rtlCol="0">
            <a:spAutoFit/>
          </a:bodyPr>
          <a:lstStyle/>
          <a:p>
            <a:r>
              <a:rPr lang="en-IN" dirty="0"/>
              <a:t>Final MSE Training loss : 102.2</a:t>
            </a:r>
          </a:p>
          <a:p>
            <a:r>
              <a:rPr lang="en-IN" dirty="0"/>
              <a:t>Final  Test RMSE Loss : 17.7</a:t>
            </a:r>
          </a:p>
          <a:p>
            <a:endParaRPr lang="en-IN" dirty="0"/>
          </a:p>
          <a:p>
            <a:r>
              <a:rPr lang="en-IN" dirty="0"/>
              <a:t>Sample Predictions:</a:t>
            </a:r>
          </a:p>
          <a:p>
            <a:r>
              <a:rPr lang="en-US" dirty="0"/>
              <a:t>Predicted: 68.6872, Actual: 57.0000</a:t>
            </a:r>
          </a:p>
          <a:p>
            <a:r>
              <a:rPr lang="en-US" dirty="0"/>
              <a:t>Predicted: 76.7306, Actual: 80.0000</a:t>
            </a:r>
          </a:p>
          <a:p>
            <a:r>
              <a:rPr lang="en-US" dirty="0"/>
              <a:t>Predicted: 65.9903, Actual: 69.0000</a:t>
            </a:r>
          </a:p>
          <a:p>
            <a:r>
              <a:rPr lang="en-US" dirty="0"/>
              <a:t>Predicted: 61.7196, Actual: 57.0000</a:t>
            </a:r>
          </a:p>
          <a:p>
            <a:r>
              <a:rPr lang="en-US" dirty="0"/>
              <a:t>Predicted: 59.9388, Actual: 61.0000</a:t>
            </a:r>
          </a:p>
          <a:p>
            <a:r>
              <a:rPr lang="en-US" dirty="0"/>
              <a:t>Predicted: 59.2177, Actual: 47.0000</a:t>
            </a:r>
            <a:endParaRPr lang="en-IN" dirty="0"/>
          </a:p>
        </p:txBody>
      </p:sp>
      <p:sp>
        <p:nvSpPr>
          <p:cNvPr id="13" name="TextBox 12">
            <a:extLst>
              <a:ext uri="{FF2B5EF4-FFF2-40B4-BE49-F238E27FC236}">
                <a16:creationId xmlns:a16="http://schemas.microsoft.com/office/drawing/2014/main" id="{263888CA-04C3-7570-CD36-582051640D5E}"/>
              </a:ext>
            </a:extLst>
          </p:cNvPr>
          <p:cNvSpPr txBox="1"/>
          <p:nvPr/>
        </p:nvSpPr>
        <p:spPr>
          <a:xfrm>
            <a:off x="6206454" y="871972"/>
            <a:ext cx="4879680" cy="954107"/>
          </a:xfrm>
          <a:prstGeom prst="rect">
            <a:avLst/>
          </a:prstGeom>
          <a:noFill/>
        </p:spPr>
        <p:txBody>
          <a:bodyPr wrap="square" rtlCol="0">
            <a:spAutoFit/>
          </a:bodyPr>
          <a:lstStyle/>
          <a:p>
            <a:r>
              <a:rPr lang="en-IN" dirty="0"/>
              <a:t>Final Train loss : 0.96</a:t>
            </a:r>
          </a:p>
          <a:p>
            <a:r>
              <a:rPr lang="en-IN" dirty="0"/>
              <a:t>Final Test loss : 0.94</a:t>
            </a:r>
          </a:p>
          <a:p>
            <a:r>
              <a:rPr lang="en-IN" dirty="0"/>
              <a:t>Final Train accuracy : 58.32 %</a:t>
            </a:r>
          </a:p>
          <a:p>
            <a:r>
              <a:rPr lang="en-IN" dirty="0"/>
              <a:t>Final Test accuracy : 58.07 %</a:t>
            </a:r>
          </a:p>
        </p:txBody>
      </p:sp>
      <p:pic>
        <p:nvPicPr>
          <p:cNvPr id="2050" name="Picture 2">
            <a:extLst>
              <a:ext uri="{FF2B5EF4-FFF2-40B4-BE49-F238E27FC236}">
                <a16:creationId xmlns:a16="http://schemas.microsoft.com/office/drawing/2014/main" id="{3619880F-AEAF-F312-7BAF-3579870A03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246" y="3012830"/>
            <a:ext cx="5749034" cy="35244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E2A131D-5BC6-0CC5-BA87-0B2AFEC24D40}"/>
              </a:ext>
            </a:extLst>
          </p:cNvPr>
          <p:cNvPicPr>
            <a:picLocks noChangeAspect="1"/>
          </p:cNvPicPr>
          <p:nvPr/>
        </p:nvPicPr>
        <p:blipFill>
          <a:blip r:embed="rId5"/>
          <a:stretch>
            <a:fillRect/>
          </a:stretch>
        </p:blipFill>
        <p:spPr>
          <a:xfrm>
            <a:off x="6334493" y="2213602"/>
            <a:ext cx="4801270" cy="3772426"/>
          </a:xfrm>
          <a:prstGeom prst="rect">
            <a:avLst/>
          </a:prstGeom>
        </p:spPr>
      </p:pic>
    </p:spTree>
    <p:extLst>
      <p:ext uri="{BB962C8B-B14F-4D97-AF65-F5344CB8AC3E}">
        <p14:creationId xmlns:p14="http://schemas.microsoft.com/office/powerpoint/2010/main" val="3911606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0C29C0-3322-00FE-A5AD-572A9A85BE2A}"/>
              </a:ext>
            </a:extLst>
          </p:cNvPr>
          <p:cNvCxnSpPr/>
          <p:nvPr/>
        </p:nvCxnSpPr>
        <p:spPr>
          <a:xfrm>
            <a:off x="6096000" y="82062"/>
            <a:ext cx="0" cy="6002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441CFB1-087D-AA40-2730-D883F63BAFB6}"/>
              </a:ext>
            </a:extLst>
          </p:cNvPr>
          <p:cNvSpPr txBox="1"/>
          <p:nvPr/>
        </p:nvSpPr>
        <p:spPr>
          <a:xfrm>
            <a:off x="128954" y="175846"/>
            <a:ext cx="54900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LSTM Regression with Sequence Len 35</a:t>
            </a:r>
          </a:p>
        </p:txBody>
      </p:sp>
      <p:sp>
        <p:nvSpPr>
          <p:cNvPr id="7" name="TextBox 6">
            <a:extLst>
              <a:ext uri="{FF2B5EF4-FFF2-40B4-BE49-F238E27FC236}">
                <a16:creationId xmlns:a16="http://schemas.microsoft.com/office/drawing/2014/main" id="{D6A16CDF-A4C1-F7FB-8E4E-4FED0268668F}"/>
              </a:ext>
            </a:extLst>
          </p:cNvPr>
          <p:cNvSpPr txBox="1"/>
          <p:nvPr/>
        </p:nvSpPr>
        <p:spPr>
          <a:xfrm>
            <a:off x="6206454" y="175846"/>
            <a:ext cx="585659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LSTM Classification with Sequence Len 35</a:t>
            </a:r>
          </a:p>
        </p:txBody>
      </p:sp>
      <p:sp>
        <p:nvSpPr>
          <p:cNvPr id="10" name="TextBox 9">
            <a:extLst>
              <a:ext uri="{FF2B5EF4-FFF2-40B4-BE49-F238E27FC236}">
                <a16:creationId xmlns:a16="http://schemas.microsoft.com/office/drawing/2014/main" id="{FBA40EA8-18DF-6FB6-DB4D-B78BB0FB4AF5}"/>
              </a:ext>
            </a:extLst>
          </p:cNvPr>
          <p:cNvSpPr txBox="1"/>
          <p:nvPr/>
        </p:nvSpPr>
        <p:spPr>
          <a:xfrm>
            <a:off x="239419" y="585637"/>
            <a:ext cx="5490049" cy="2031325"/>
          </a:xfrm>
          <a:prstGeom prst="rect">
            <a:avLst/>
          </a:prstGeom>
          <a:noFill/>
        </p:spPr>
        <p:txBody>
          <a:bodyPr wrap="square" rtlCol="0">
            <a:spAutoFit/>
          </a:bodyPr>
          <a:lstStyle/>
          <a:p>
            <a:r>
              <a:rPr lang="en-IN" dirty="0"/>
              <a:t>Final MSE Training loss : 30.58</a:t>
            </a:r>
          </a:p>
          <a:p>
            <a:r>
              <a:rPr lang="en-IN" dirty="0"/>
              <a:t>Final Test RMSE Loss : 15.2</a:t>
            </a:r>
          </a:p>
          <a:p>
            <a:endParaRPr lang="en-IN" dirty="0"/>
          </a:p>
          <a:p>
            <a:r>
              <a:rPr lang="en-IN" dirty="0"/>
              <a:t>Sample Predictions:</a:t>
            </a:r>
          </a:p>
          <a:p>
            <a:r>
              <a:rPr lang="en-US" dirty="0"/>
              <a:t>Predicted: 46.2297, Actual: 47.0000</a:t>
            </a:r>
          </a:p>
          <a:p>
            <a:r>
              <a:rPr lang="en-US" dirty="0"/>
              <a:t>Predicted: 79.2462, Actual: 67.0000</a:t>
            </a:r>
          </a:p>
          <a:p>
            <a:r>
              <a:rPr lang="en-US" dirty="0"/>
              <a:t>Predicted: 52.7029, Actual: 57.0000</a:t>
            </a:r>
          </a:p>
          <a:p>
            <a:r>
              <a:rPr lang="en-US" dirty="0"/>
              <a:t>Predicted: 45.7315, Actual: 47.0000</a:t>
            </a:r>
          </a:p>
          <a:p>
            <a:r>
              <a:rPr lang="en-US" dirty="0"/>
              <a:t>Predicted: 39.6255, Actual: 38.0000</a:t>
            </a:r>
            <a:endParaRPr lang="en-IN" dirty="0"/>
          </a:p>
        </p:txBody>
      </p:sp>
      <p:sp>
        <p:nvSpPr>
          <p:cNvPr id="13" name="TextBox 12">
            <a:extLst>
              <a:ext uri="{FF2B5EF4-FFF2-40B4-BE49-F238E27FC236}">
                <a16:creationId xmlns:a16="http://schemas.microsoft.com/office/drawing/2014/main" id="{263888CA-04C3-7570-CD36-582051640D5E}"/>
              </a:ext>
            </a:extLst>
          </p:cNvPr>
          <p:cNvSpPr txBox="1"/>
          <p:nvPr/>
        </p:nvSpPr>
        <p:spPr>
          <a:xfrm>
            <a:off x="6206454" y="871972"/>
            <a:ext cx="4879680" cy="954107"/>
          </a:xfrm>
          <a:prstGeom prst="rect">
            <a:avLst/>
          </a:prstGeom>
          <a:noFill/>
        </p:spPr>
        <p:txBody>
          <a:bodyPr wrap="square" rtlCol="0">
            <a:spAutoFit/>
          </a:bodyPr>
          <a:lstStyle/>
          <a:p>
            <a:r>
              <a:rPr lang="en-IN" dirty="0"/>
              <a:t>Final Train loss : 0.16</a:t>
            </a:r>
          </a:p>
          <a:p>
            <a:r>
              <a:rPr lang="en-IN" dirty="0"/>
              <a:t>Final Test loss : 1.32</a:t>
            </a:r>
          </a:p>
          <a:p>
            <a:r>
              <a:rPr lang="en-IN" dirty="0"/>
              <a:t>Final Train accuracy : 94.8 %</a:t>
            </a:r>
          </a:p>
          <a:p>
            <a:r>
              <a:rPr lang="en-IN" dirty="0"/>
              <a:t>Final Test accuracy : 64.41 %</a:t>
            </a:r>
          </a:p>
        </p:txBody>
      </p:sp>
      <p:pic>
        <p:nvPicPr>
          <p:cNvPr id="2" name="Picture 2">
            <a:extLst>
              <a:ext uri="{FF2B5EF4-FFF2-40B4-BE49-F238E27FC236}">
                <a16:creationId xmlns:a16="http://schemas.microsoft.com/office/drawing/2014/main" id="{0178F47B-5B04-0EA7-9D1E-D75313D4ED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487"/>
          <a:stretch/>
        </p:blipFill>
        <p:spPr bwMode="auto">
          <a:xfrm>
            <a:off x="95626" y="3118338"/>
            <a:ext cx="5633842" cy="31526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1B1BA64-8420-588B-0B03-3BB4C1FAF32E}"/>
              </a:ext>
            </a:extLst>
          </p:cNvPr>
          <p:cNvPicPr>
            <a:picLocks noChangeAspect="1"/>
          </p:cNvPicPr>
          <p:nvPr/>
        </p:nvPicPr>
        <p:blipFill>
          <a:blip r:embed="rId5"/>
          <a:stretch>
            <a:fillRect/>
          </a:stretch>
        </p:blipFill>
        <p:spPr>
          <a:xfrm>
            <a:off x="6462533" y="2299339"/>
            <a:ext cx="4896533" cy="3686689"/>
          </a:xfrm>
          <a:prstGeom prst="rect">
            <a:avLst/>
          </a:prstGeom>
        </p:spPr>
      </p:pic>
    </p:spTree>
    <p:extLst>
      <p:ext uri="{BB962C8B-B14F-4D97-AF65-F5344CB8AC3E}">
        <p14:creationId xmlns:p14="http://schemas.microsoft.com/office/powerpoint/2010/main" val="977197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0C29C0-3322-00FE-A5AD-572A9A85BE2A}"/>
              </a:ext>
            </a:extLst>
          </p:cNvPr>
          <p:cNvCxnSpPr/>
          <p:nvPr/>
        </p:nvCxnSpPr>
        <p:spPr>
          <a:xfrm>
            <a:off x="6096000" y="82062"/>
            <a:ext cx="0" cy="6002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441CFB1-087D-AA40-2730-D883F63BAFB6}"/>
              </a:ext>
            </a:extLst>
          </p:cNvPr>
          <p:cNvSpPr txBox="1"/>
          <p:nvPr/>
        </p:nvSpPr>
        <p:spPr>
          <a:xfrm>
            <a:off x="128954" y="175846"/>
            <a:ext cx="54900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GRU Regression with Sequence Len 10</a:t>
            </a:r>
          </a:p>
        </p:txBody>
      </p:sp>
      <p:sp>
        <p:nvSpPr>
          <p:cNvPr id="7" name="TextBox 6">
            <a:extLst>
              <a:ext uri="{FF2B5EF4-FFF2-40B4-BE49-F238E27FC236}">
                <a16:creationId xmlns:a16="http://schemas.microsoft.com/office/drawing/2014/main" id="{D6A16CDF-A4C1-F7FB-8E4E-4FED0268668F}"/>
              </a:ext>
            </a:extLst>
          </p:cNvPr>
          <p:cNvSpPr txBox="1"/>
          <p:nvPr/>
        </p:nvSpPr>
        <p:spPr>
          <a:xfrm>
            <a:off x="6295292" y="175846"/>
            <a:ext cx="576775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GRU Classification with Sequence Len 10</a:t>
            </a:r>
          </a:p>
        </p:txBody>
      </p:sp>
      <p:sp>
        <p:nvSpPr>
          <p:cNvPr id="10" name="TextBox 9">
            <a:extLst>
              <a:ext uri="{FF2B5EF4-FFF2-40B4-BE49-F238E27FC236}">
                <a16:creationId xmlns:a16="http://schemas.microsoft.com/office/drawing/2014/main" id="{FBA40EA8-18DF-6FB6-DB4D-B78BB0FB4AF5}"/>
              </a:ext>
            </a:extLst>
          </p:cNvPr>
          <p:cNvSpPr txBox="1"/>
          <p:nvPr/>
        </p:nvSpPr>
        <p:spPr>
          <a:xfrm>
            <a:off x="167522" y="586991"/>
            <a:ext cx="5490049" cy="2246769"/>
          </a:xfrm>
          <a:prstGeom prst="rect">
            <a:avLst/>
          </a:prstGeom>
          <a:noFill/>
        </p:spPr>
        <p:txBody>
          <a:bodyPr wrap="square" rtlCol="0">
            <a:spAutoFit/>
          </a:bodyPr>
          <a:lstStyle/>
          <a:p>
            <a:r>
              <a:rPr lang="en-IN" dirty="0"/>
              <a:t>Final Training loss : 116</a:t>
            </a:r>
          </a:p>
          <a:p>
            <a:r>
              <a:rPr lang="en-IN" dirty="0"/>
              <a:t>Final  Test RMSE Loss : 17.7</a:t>
            </a:r>
          </a:p>
          <a:p>
            <a:endParaRPr lang="en-IN" dirty="0"/>
          </a:p>
          <a:p>
            <a:r>
              <a:rPr lang="en-IN" dirty="0"/>
              <a:t>Sample Predictions:</a:t>
            </a:r>
          </a:p>
          <a:p>
            <a:r>
              <a:rPr lang="en-US" dirty="0"/>
              <a:t>Predicted: 71.6777, Actual: 82.0000</a:t>
            </a:r>
          </a:p>
          <a:p>
            <a:r>
              <a:rPr lang="en-US" dirty="0"/>
              <a:t>Predicted: 48.5401, Actual: 43.0000</a:t>
            </a:r>
          </a:p>
          <a:p>
            <a:r>
              <a:rPr lang="en-US" dirty="0"/>
              <a:t>Predicted: 51.8533, Actual: 43.0000</a:t>
            </a:r>
          </a:p>
          <a:p>
            <a:r>
              <a:rPr lang="en-US" dirty="0"/>
              <a:t>Predicted: 53.4975, Actual: 50.0000</a:t>
            </a:r>
          </a:p>
          <a:p>
            <a:r>
              <a:rPr lang="en-US" dirty="0"/>
              <a:t>Predicted: 41.3515, Actual: 38.0000</a:t>
            </a:r>
          </a:p>
          <a:p>
            <a:r>
              <a:rPr lang="en-US" dirty="0"/>
              <a:t>Predicted: 60.4924, Actual: 61.0000</a:t>
            </a:r>
            <a:endParaRPr lang="en-IN" dirty="0"/>
          </a:p>
        </p:txBody>
      </p:sp>
      <p:sp>
        <p:nvSpPr>
          <p:cNvPr id="13" name="TextBox 12">
            <a:extLst>
              <a:ext uri="{FF2B5EF4-FFF2-40B4-BE49-F238E27FC236}">
                <a16:creationId xmlns:a16="http://schemas.microsoft.com/office/drawing/2014/main" id="{263888CA-04C3-7570-CD36-582051640D5E}"/>
              </a:ext>
            </a:extLst>
          </p:cNvPr>
          <p:cNvSpPr txBox="1"/>
          <p:nvPr/>
        </p:nvSpPr>
        <p:spPr>
          <a:xfrm>
            <a:off x="6206454" y="871972"/>
            <a:ext cx="4879680" cy="954107"/>
          </a:xfrm>
          <a:prstGeom prst="rect">
            <a:avLst/>
          </a:prstGeom>
          <a:noFill/>
        </p:spPr>
        <p:txBody>
          <a:bodyPr wrap="square" rtlCol="0">
            <a:spAutoFit/>
          </a:bodyPr>
          <a:lstStyle/>
          <a:p>
            <a:r>
              <a:rPr lang="en-IN" dirty="0"/>
              <a:t>Final Train loss : 1.009</a:t>
            </a:r>
          </a:p>
          <a:p>
            <a:r>
              <a:rPr lang="en-IN" dirty="0"/>
              <a:t>Final Test loss : 0.93</a:t>
            </a:r>
          </a:p>
          <a:p>
            <a:r>
              <a:rPr lang="en-IN" dirty="0"/>
              <a:t>Final Train accuracy : 56.8 %</a:t>
            </a:r>
          </a:p>
          <a:p>
            <a:r>
              <a:rPr lang="en-IN" dirty="0"/>
              <a:t>Final Test accuracy : 57.2 %</a:t>
            </a:r>
          </a:p>
        </p:txBody>
      </p:sp>
      <p:pic>
        <p:nvPicPr>
          <p:cNvPr id="3074" name="Picture 2">
            <a:extLst>
              <a:ext uri="{FF2B5EF4-FFF2-40B4-BE49-F238E27FC236}">
                <a16:creationId xmlns:a16="http://schemas.microsoft.com/office/drawing/2014/main" id="{FE77A261-48A1-B33F-F80F-FEA4D74897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9" y="2833760"/>
            <a:ext cx="5984386" cy="38292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545C347-66C0-B679-675B-482547C22508}"/>
              </a:ext>
            </a:extLst>
          </p:cNvPr>
          <p:cNvPicPr>
            <a:picLocks noChangeAspect="1"/>
          </p:cNvPicPr>
          <p:nvPr/>
        </p:nvPicPr>
        <p:blipFill>
          <a:blip r:embed="rId5"/>
          <a:stretch>
            <a:fillRect/>
          </a:stretch>
        </p:blipFill>
        <p:spPr>
          <a:xfrm>
            <a:off x="6730902" y="2321376"/>
            <a:ext cx="4896533" cy="3762900"/>
          </a:xfrm>
          <a:prstGeom prst="rect">
            <a:avLst/>
          </a:prstGeom>
        </p:spPr>
      </p:pic>
    </p:spTree>
    <p:extLst>
      <p:ext uri="{BB962C8B-B14F-4D97-AF65-F5344CB8AC3E}">
        <p14:creationId xmlns:p14="http://schemas.microsoft.com/office/powerpoint/2010/main" val="3998796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0C29C0-3322-00FE-A5AD-572A9A85BE2A}"/>
              </a:ext>
            </a:extLst>
          </p:cNvPr>
          <p:cNvCxnSpPr/>
          <p:nvPr/>
        </p:nvCxnSpPr>
        <p:spPr>
          <a:xfrm>
            <a:off x="6096000" y="82062"/>
            <a:ext cx="0" cy="6002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441CFB1-087D-AA40-2730-D883F63BAFB6}"/>
              </a:ext>
            </a:extLst>
          </p:cNvPr>
          <p:cNvSpPr txBox="1"/>
          <p:nvPr/>
        </p:nvSpPr>
        <p:spPr>
          <a:xfrm>
            <a:off x="128954" y="175846"/>
            <a:ext cx="54900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GRU Regression with Sequence Len 35</a:t>
            </a:r>
          </a:p>
        </p:txBody>
      </p:sp>
      <p:sp>
        <p:nvSpPr>
          <p:cNvPr id="7" name="TextBox 6">
            <a:extLst>
              <a:ext uri="{FF2B5EF4-FFF2-40B4-BE49-F238E27FC236}">
                <a16:creationId xmlns:a16="http://schemas.microsoft.com/office/drawing/2014/main" id="{D6A16CDF-A4C1-F7FB-8E4E-4FED0268668F}"/>
              </a:ext>
            </a:extLst>
          </p:cNvPr>
          <p:cNvSpPr txBox="1"/>
          <p:nvPr/>
        </p:nvSpPr>
        <p:spPr>
          <a:xfrm>
            <a:off x="6295292" y="175846"/>
            <a:ext cx="576775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GRU Classification with Sequence Len 35</a:t>
            </a:r>
          </a:p>
        </p:txBody>
      </p:sp>
      <p:sp>
        <p:nvSpPr>
          <p:cNvPr id="10" name="TextBox 9">
            <a:extLst>
              <a:ext uri="{FF2B5EF4-FFF2-40B4-BE49-F238E27FC236}">
                <a16:creationId xmlns:a16="http://schemas.microsoft.com/office/drawing/2014/main" id="{FBA40EA8-18DF-6FB6-DB4D-B78BB0FB4AF5}"/>
              </a:ext>
            </a:extLst>
          </p:cNvPr>
          <p:cNvSpPr txBox="1"/>
          <p:nvPr/>
        </p:nvSpPr>
        <p:spPr>
          <a:xfrm>
            <a:off x="239419" y="573914"/>
            <a:ext cx="5490049" cy="2246769"/>
          </a:xfrm>
          <a:prstGeom prst="rect">
            <a:avLst/>
          </a:prstGeom>
          <a:noFill/>
        </p:spPr>
        <p:txBody>
          <a:bodyPr wrap="square" rtlCol="0">
            <a:spAutoFit/>
          </a:bodyPr>
          <a:lstStyle/>
          <a:p>
            <a:r>
              <a:rPr lang="en-IN" dirty="0"/>
              <a:t>Final MSE Training loss : 24.5</a:t>
            </a:r>
          </a:p>
          <a:p>
            <a:r>
              <a:rPr lang="en-IN" dirty="0"/>
              <a:t>Final  Test RMSE Loss : 15.2</a:t>
            </a:r>
          </a:p>
          <a:p>
            <a:endParaRPr lang="en-IN" dirty="0"/>
          </a:p>
          <a:p>
            <a:r>
              <a:rPr lang="en-IN" dirty="0"/>
              <a:t>Sample Predictions:</a:t>
            </a:r>
          </a:p>
          <a:p>
            <a:r>
              <a:rPr lang="en-US" dirty="0"/>
              <a:t>Predicted: 52.3270, Actual: 74.0000</a:t>
            </a:r>
          </a:p>
          <a:p>
            <a:r>
              <a:rPr lang="en-US" dirty="0"/>
              <a:t>Predicted: 50.9507, Actual: 47.0000</a:t>
            </a:r>
          </a:p>
          <a:p>
            <a:r>
              <a:rPr lang="en-US" dirty="0"/>
              <a:t>Predicted: 60.7794, Actual: 61.0000</a:t>
            </a:r>
          </a:p>
          <a:p>
            <a:r>
              <a:rPr lang="en-US" dirty="0"/>
              <a:t>Predicted: 73.2018, Actual: 74.0000</a:t>
            </a:r>
          </a:p>
          <a:p>
            <a:r>
              <a:rPr lang="en-US" dirty="0"/>
              <a:t>Predicted: 51.7375, Actual: 49.0000</a:t>
            </a:r>
          </a:p>
          <a:p>
            <a:r>
              <a:rPr lang="en-US" dirty="0"/>
              <a:t>Predicted: 75.7900, Actual: 74.0000</a:t>
            </a:r>
            <a:endParaRPr lang="en-IN" dirty="0"/>
          </a:p>
        </p:txBody>
      </p:sp>
      <p:sp>
        <p:nvSpPr>
          <p:cNvPr id="13" name="TextBox 12">
            <a:extLst>
              <a:ext uri="{FF2B5EF4-FFF2-40B4-BE49-F238E27FC236}">
                <a16:creationId xmlns:a16="http://schemas.microsoft.com/office/drawing/2014/main" id="{263888CA-04C3-7570-CD36-582051640D5E}"/>
              </a:ext>
            </a:extLst>
          </p:cNvPr>
          <p:cNvSpPr txBox="1"/>
          <p:nvPr/>
        </p:nvSpPr>
        <p:spPr>
          <a:xfrm>
            <a:off x="6206454" y="871972"/>
            <a:ext cx="4879680" cy="954107"/>
          </a:xfrm>
          <a:prstGeom prst="rect">
            <a:avLst/>
          </a:prstGeom>
          <a:noFill/>
        </p:spPr>
        <p:txBody>
          <a:bodyPr wrap="square" rtlCol="0">
            <a:spAutoFit/>
          </a:bodyPr>
          <a:lstStyle/>
          <a:p>
            <a:r>
              <a:rPr lang="en-IN" dirty="0"/>
              <a:t>Final Train loss : 0.04</a:t>
            </a:r>
          </a:p>
          <a:p>
            <a:r>
              <a:rPr lang="en-IN" dirty="0"/>
              <a:t>Final Test loss : 1.53</a:t>
            </a:r>
          </a:p>
          <a:p>
            <a:r>
              <a:rPr lang="en-IN" dirty="0"/>
              <a:t>Final Train accuracy : 98.86 %</a:t>
            </a:r>
          </a:p>
          <a:p>
            <a:r>
              <a:rPr lang="en-IN" dirty="0"/>
              <a:t>Final Test accuracy : 60.1 %</a:t>
            </a:r>
          </a:p>
        </p:txBody>
      </p:sp>
      <p:pic>
        <p:nvPicPr>
          <p:cNvPr id="2" name="Picture 2">
            <a:extLst>
              <a:ext uri="{FF2B5EF4-FFF2-40B4-BE49-F238E27FC236}">
                <a16:creationId xmlns:a16="http://schemas.microsoft.com/office/drawing/2014/main" id="{8A7F82CF-7C70-2344-A883-8AFB5295FC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26" y="2899630"/>
            <a:ext cx="5633842" cy="33713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61E9D41-08AE-CFAB-B0AD-C35D782C0116}"/>
              </a:ext>
            </a:extLst>
          </p:cNvPr>
          <p:cNvPicPr>
            <a:picLocks noChangeAspect="1"/>
          </p:cNvPicPr>
          <p:nvPr/>
        </p:nvPicPr>
        <p:blipFill>
          <a:blip r:embed="rId5"/>
          <a:stretch>
            <a:fillRect/>
          </a:stretch>
        </p:blipFill>
        <p:spPr>
          <a:xfrm>
            <a:off x="6246759" y="2060540"/>
            <a:ext cx="4839375" cy="3839111"/>
          </a:xfrm>
          <a:prstGeom prst="rect">
            <a:avLst/>
          </a:prstGeom>
        </p:spPr>
      </p:pic>
    </p:spTree>
    <p:extLst>
      <p:ext uri="{BB962C8B-B14F-4D97-AF65-F5344CB8AC3E}">
        <p14:creationId xmlns:p14="http://schemas.microsoft.com/office/powerpoint/2010/main" val="3421966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pic>
        <p:nvPicPr>
          <p:cNvPr id="4098" name="Picture 2">
            <a:extLst>
              <a:ext uri="{FF2B5EF4-FFF2-40B4-BE49-F238E27FC236}">
                <a16:creationId xmlns:a16="http://schemas.microsoft.com/office/drawing/2014/main" id="{504AE6CB-A8DB-7EDC-3410-257C837A7D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51792"/>
            <a:ext cx="5825060" cy="45544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D33E0C-13AE-F7E2-3995-4A594C488F05}"/>
              </a:ext>
            </a:extLst>
          </p:cNvPr>
          <p:cNvSpPr txBox="1"/>
          <p:nvPr/>
        </p:nvSpPr>
        <p:spPr>
          <a:xfrm>
            <a:off x="2116015" y="684311"/>
            <a:ext cx="4372707" cy="307777"/>
          </a:xfrm>
          <a:prstGeom prst="rect">
            <a:avLst/>
          </a:prstGeom>
          <a:noFill/>
        </p:spPr>
        <p:txBody>
          <a:bodyPr wrap="square" rtlCol="0">
            <a:spAutoFit/>
          </a:bodyPr>
          <a:lstStyle/>
          <a:p>
            <a:r>
              <a:rPr lang="en-IN" dirty="0"/>
              <a:t>RNN Regression</a:t>
            </a:r>
          </a:p>
        </p:txBody>
      </p:sp>
      <p:pic>
        <p:nvPicPr>
          <p:cNvPr id="4100" name="Picture 4">
            <a:extLst>
              <a:ext uri="{FF2B5EF4-FFF2-40B4-BE49-F238E27FC236}">
                <a16:creationId xmlns:a16="http://schemas.microsoft.com/office/drawing/2014/main" id="{DC8F047B-230C-D802-4297-BAC0FD81D2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399" y="1271953"/>
            <a:ext cx="5676622" cy="42847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CA2A2C5-9A83-7BBD-C872-404774B3E582}"/>
              </a:ext>
            </a:extLst>
          </p:cNvPr>
          <p:cNvSpPr txBox="1"/>
          <p:nvPr/>
        </p:nvSpPr>
        <p:spPr>
          <a:xfrm>
            <a:off x="7948246" y="644769"/>
            <a:ext cx="2661139" cy="307777"/>
          </a:xfrm>
          <a:prstGeom prst="rect">
            <a:avLst/>
          </a:prstGeom>
          <a:noFill/>
        </p:spPr>
        <p:txBody>
          <a:bodyPr wrap="square" rtlCol="0">
            <a:spAutoFit/>
          </a:bodyPr>
          <a:lstStyle/>
          <a:p>
            <a:r>
              <a:rPr lang="en-IN" dirty="0"/>
              <a:t>LSTM Regression</a:t>
            </a:r>
          </a:p>
        </p:txBody>
      </p:sp>
    </p:spTree>
    <p:extLst>
      <p:ext uri="{BB962C8B-B14F-4D97-AF65-F5344CB8AC3E}">
        <p14:creationId xmlns:p14="http://schemas.microsoft.com/office/powerpoint/2010/main" val="2186452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4" name="TextBox 3">
            <a:extLst>
              <a:ext uri="{FF2B5EF4-FFF2-40B4-BE49-F238E27FC236}">
                <a16:creationId xmlns:a16="http://schemas.microsoft.com/office/drawing/2014/main" id="{1CA2A2C5-9A83-7BBD-C872-404774B3E582}"/>
              </a:ext>
            </a:extLst>
          </p:cNvPr>
          <p:cNvSpPr txBox="1"/>
          <p:nvPr/>
        </p:nvSpPr>
        <p:spPr>
          <a:xfrm>
            <a:off x="4970584" y="786356"/>
            <a:ext cx="2661139" cy="307777"/>
          </a:xfrm>
          <a:prstGeom prst="rect">
            <a:avLst/>
          </a:prstGeom>
          <a:noFill/>
        </p:spPr>
        <p:txBody>
          <a:bodyPr wrap="square" rtlCol="0">
            <a:spAutoFit/>
          </a:bodyPr>
          <a:lstStyle/>
          <a:p>
            <a:r>
              <a:rPr lang="en-IN" dirty="0"/>
              <a:t>GRU Regression</a:t>
            </a:r>
          </a:p>
        </p:txBody>
      </p:sp>
      <p:pic>
        <p:nvPicPr>
          <p:cNvPr id="9" name="Picture 2">
            <a:extLst>
              <a:ext uri="{FF2B5EF4-FFF2-40B4-BE49-F238E27FC236}">
                <a16:creationId xmlns:a16="http://schemas.microsoft.com/office/drawing/2014/main" id="{247EB885-970A-6D76-8679-3CA1B4F53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7000" y="1399500"/>
            <a:ext cx="5839413" cy="4518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999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3" name="TextBox 2">
            <a:extLst>
              <a:ext uri="{FF2B5EF4-FFF2-40B4-BE49-F238E27FC236}">
                <a16:creationId xmlns:a16="http://schemas.microsoft.com/office/drawing/2014/main" id="{02C7D4E0-D026-B39C-5D0C-928CDA8CF230}"/>
              </a:ext>
            </a:extLst>
          </p:cNvPr>
          <p:cNvSpPr txBox="1"/>
          <p:nvPr/>
        </p:nvSpPr>
        <p:spPr>
          <a:xfrm>
            <a:off x="222738" y="375139"/>
            <a:ext cx="11746523" cy="563231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marL="285750" indent="-285750">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LSTM and GRU models consistently outperform basic RNNs, demonstrating the effectiveness of advanced gating mechanisms in managing complex temporal data for speed estimation.</a:t>
            </a:r>
          </a:p>
          <a:p>
            <a:pPr marL="285750" indent="-285750">
              <a:buFont typeface="Arial" panose="020B0604020202020204" pitchFamily="34" charset="0"/>
              <a:buChar char="•"/>
            </a:pP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Increasing the sequence length improves model accuracy and reduces errors, indicating that longer sequences capture more useful temporal context for making accurate predictions.</a:t>
            </a:r>
          </a:p>
          <a:p>
            <a:pPr marL="285750" indent="-285750">
              <a:buFont typeface="Arial" panose="020B0604020202020204" pitchFamily="34" charset="0"/>
              <a:buChar char="•"/>
            </a:pP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Moving forward, efforts should focus on refining the models to enhance generalization capabilities, exploring newer deep learning techniques like transformers could further push the boundaries of accuracy and reliability in vehicle speed estimation.</a:t>
            </a:r>
          </a:p>
          <a:p>
            <a:pPr marL="285750" indent="-285750">
              <a:buFont typeface="Arial" panose="020B0604020202020204" pitchFamily="34" charset="0"/>
              <a:buChar char="•"/>
            </a:pP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819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2" name="TextBox 1">
            <a:extLst>
              <a:ext uri="{FF2B5EF4-FFF2-40B4-BE49-F238E27FC236}">
                <a16:creationId xmlns:a16="http://schemas.microsoft.com/office/drawing/2014/main" id="{2AF70861-2C05-5843-E7FC-B2CF5889F392}"/>
              </a:ext>
            </a:extLst>
          </p:cNvPr>
          <p:cNvSpPr txBox="1"/>
          <p:nvPr/>
        </p:nvSpPr>
        <p:spPr>
          <a:xfrm>
            <a:off x="293078" y="240322"/>
            <a:ext cx="10433538"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Transformer Based Approach</a:t>
            </a:r>
          </a:p>
        </p:txBody>
      </p:sp>
      <p:sp>
        <p:nvSpPr>
          <p:cNvPr id="4" name="TextBox 3">
            <a:extLst>
              <a:ext uri="{FF2B5EF4-FFF2-40B4-BE49-F238E27FC236}">
                <a16:creationId xmlns:a16="http://schemas.microsoft.com/office/drawing/2014/main" id="{BAB8CBC1-BE58-EADC-4164-19CF6D204638}"/>
              </a:ext>
            </a:extLst>
          </p:cNvPr>
          <p:cNvSpPr txBox="1"/>
          <p:nvPr/>
        </p:nvSpPr>
        <p:spPr>
          <a:xfrm>
            <a:off x="480646" y="1148862"/>
            <a:ext cx="10750062" cy="4401205"/>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Convolutional Embedding</a:t>
            </a:r>
            <a:r>
              <a:rPr lang="en-US" sz="2000" dirty="0">
                <a:latin typeface="Times New Roman" panose="02020603050405020304" pitchFamily="18" charset="0"/>
                <a:cs typeface="Times New Roman" panose="02020603050405020304" pitchFamily="18" charset="0"/>
              </a:rPr>
              <a:t>: A 1D convolution layer initially transforms input features into a higher-dimensional space, preparing them for complex pattern recognition.</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Positional Encoding</a:t>
            </a:r>
            <a:r>
              <a:rPr lang="en-US" sz="2000" dirty="0">
                <a:latin typeface="Times New Roman" panose="02020603050405020304" pitchFamily="18" charset="0"/>
                <a:cs typeface="Times New Roman" panose="02020603050405020304" pitchFamily="18" charset="0"/>
              </a:rPr>
              <a:t>: Adds unique positional signatures to the input embeddings, enabling the model to consider the order of data points within the sequence—crucial for sequence-based learning tasks.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Transformer Encoder: </a:t>
            </a:r>
            <a:r>
              <a:rPr lang="en-US" sz="2000" dirty="0">
                <a:latin typeface="Times New Roman" panose="02020603050405020304" pitchFamily="18" charset="0"/>
                <a:cs typeface="Times New Roman" panose="02020603050405020304" pitchFamily="18" charset="0"/>
              </a:rPr>
              <a:t>Utilizes a transformer architecture with self-attention mechanisms. This allows the model to process entire sequences in parallel and focus on the most informative parts of the data for making predictions.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Output Layers: </a:t>
            </a:r>
            <a:r>
              <a:rPr lang="en-US" sz="2000" dirty="0">
                <a:latin typeface="Times New Roman" panose="02020603050405020304" pitchFamily="18" charset="0"/>
                <a:cs typeface="Times New Roman" panose="02020603050405020304" pitchFamily="18" charset="0"/>
              </a:rPr>
              <a:t>The transformed data is funneled through a series of layers—</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for non-linearity and dropout for regularization—culminating in a final linear layer that outputs the predicted vehicle speeds.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33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4" name="TextBox 3">
            <a:extLst>
              <a:ext uri="{FF2B5EF4-FFF2-40B4-BE49-F238E27FC236}">
                <a16:creationId xmlns:a16="http://schemas.microsoft.com/office/drawing/2014/main" id="{69D7B490-545E-82D1-9A42-79D6B68DFCC5}"/>
              </a:ext>
            </a:extLst>
          </p:cNvPr>
          <p:cNvSpPr txBox="1"/>
          <p:nvPr/>
        </p:nvSpPr>
        <p:spPr>
          <a:xfrm>
            <a:off x="468923" y="599365"/>
            <a:ext cx="11254154" cy="4893647"/>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Problem Statement:</a:t>
            </a:r>
          </a:p>
          <a:p>
            <a:endParaRPr lang="en-IN" sz="2400" b="1" u="sng"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Accurate and real-time estimation of vehicle speeds is crucial for enhancing traffic management, road safety, and enforcing speed limits.</a:t>
            </a:r>
          </a:p>
          <a:p>
            <a:pPr marL="342900" indent="-342900" algn="just">
              <a:buFont typeface="Arial" panose="020B0604020202020204" pitchFamily="34" charset="0"/>
              <a:buChar char="•"/>
            </a:pP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Traditional speed measurement techniques rely heavily on physical sensors and manual enforcement, which are often expensive, potentially disruptive, and limited in geographical coverage.</a:t>
            </a:r>
          </a:p>
          <a:p>
            <a:pPr marL="342900" indent="-342900" algn="just">
              <a:buFont typeface="Arial" panose="020B0604020202020204" pitchFamily="34" charset="0"/>
              <a:buChar char="•"/>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Advances in computer vision and deep learning offer opportunities for non-intrusive, continuous, and automated speed detection using existing video surveillance infrastructure.</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2" name="TextBox 1">
            <a:extLst>
              <a:ext uri="{FF2B5EF4-FFF2-40B4-BE49-F238E27FC236}">
                <a16:creationId xmlns:a16="http://schemas.microsoft.com/office/drawing/2014/main" id="{043C04AD-BB26-3C62-7285-D1D2D4982743}"/>
              </a:ext>
            </a:extLst>
          </p:cNvPr>
          <p:cNvSpPr txBox="1"/>
          <p:nvPr/>
        </p:nvSpPr>
        <p:spPr>
          <a:xfrm>
            <a:off x="375138" y="386862"/>
            <a:ext cx="11207262"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Transformer Model:</a:t>
            </a:r>
          </a:p>
          <a:p>
            <a:endParaRPr lang="en-IN" sz="2400" b="1" dirty="0">
              <a:latin typeface="Times New Roman" panose="02020603050405020304" pitchFamily="18" charset="0"/>
              <a:cs typeface="Times New Roman" panose="02020603050405020304" pitchFamily="18" charset="0"/>
            </a:endParaRPr>
          </a:p>
        </p:txBody>
      </p:sp>
      <p:pic>
        <p:nvPicPr>
          <p:cNvPr id="4" name="Picture 3" descr="A diagram of a software process&#10;&#10;Description automatically generated">
            <a:extLst>
              <a:ext uri="{FF2B5EF4-FFF2-40B4-BE49-F238E27FC236}">
                <a16:creationId xmlns:a16="http://schemas.microsoft.com/office/drawing/2014/main" id="{5A5E32BC-E8AE-AA1D-8BF1-2E67FB2E7B1A}"/>
              </a:ext>
            </a:extLst>
          </p:cNvPr>
          <p:cNvPicPr>
            <a:picLocks noChangeAspect="1"/>
          </p:cNvPicPr>
          <p:nvPr/>
        </p:nvPicPr>
        <p:blipFill>
          <a:blip r:embed="rId4"/>
          <a:stretch>
            <a:fillRect/>
          </a:stretch>
        </p:blipFill>
        <p:spPr>
          <a:xfrm>
            <a:off x="1695450" y="766762"/>
            <a:ext cx="8801100" cy="5118223"/>
          </a:xfrm>
          <a:prstGeom prst="rect">
            <a:avLst/>
          </a:prstGeom>
        </p:spPr>
      </p:pic>
    </p:spTree>
    <p:extLst>
      <p:ext uri="{BB962C8B-B14F-4D97-AF65-F5344CB8AC3E}">
        <p14:creationId xmlns:p14="http://schemas.microsoft.com/office/powerpoint/2010/main" val="2848039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0C29C0-3322-00FE-A5AD-572A9A85BE2A}"/>
              </a:ext>
            </a:extLst>
          </p:cNvPr>
          <p:cNvCxnSpPr/>
          <p:nvPr/>
        </p:nvCxnSpPr>
        <p:spPr>
          <a:xfrm>
            <a:off x="6096000" y="82062"/>
            <a:ext cx="0" cy="6002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441CFB1-087D-AA40-2730-D883F63BAFB6}"/>
              </a:ext>
            </a:extLst>
          </p:cNvPr>
          <p:cNvSpPr txBox="1"/>
          <p:nvPr/>
        </p:nvSpPr>
        <p:spPr>
          <a:xfrm>
            <a:off x="128954" y="175846"/>
            <a:ext cx="54900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Regression with Sequence Len 10</a:t>
            </a:r>
          </a:p>
        </p:txBody>
      </p:sp>
      <p:sp>
        <p:nvSpPr>
          <p:cNvPr id="7" name="TextBox 6">
            <a:extLst>
              <a:ext uri="{FF2B5EF4-FFF2-40B4-BE49-F238E27FC236}">
                <a16:creationId xmlns:a16="http://schemas.microsoft.com/office/drawing/2014/main" id="{D6A16CDF-A4C1-F7FB-8E4E-4FED0268668F}"/>
              </a:ext>
            </a:extLst>
          </p:cNvPr>
          <p:cNvSpPr txBox="1"/>
          <p:nvPr/>
        </p:nvSpPr>
        <p:spPr>
          <a:xfrm>
            <a:off x="6206454" y="175846"/>
            <a:ext cx="585659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Classification with Sequence Len 10</a:t>
            </a:r>
          </a:p>
        </p:txBody>
      </p:sp>
      <p:sp>
        <p:nvSpPr>
          <p:cNvPr id="10" name="TextBox 9">
            <a:extLst>
              <a:ext uri="{FF2B5EF4-FFF2-40B4-BE49-F238E27FC236}">
                <a16:creationId xmlns:a16="http://schemas.microsoft.com/office/drawing/2014/main" id="{FBA40EA8-18DF-6FB6-DB4D-B78BB0FB4AF5}"/>
              </a:ext>
            </a:extLst>
          </p:cNvPr>
          <p:cNvSpPr txBox="1"/>
          <p:nvPr/>
        </p:nvSpPr>
        <p:spPr>
          <a:xfrm>
            <a:off x="477912" y="723497"/>
            <a:ext cx="5490049" cy="1384995"/>
          </a:xfrm>
          <a:prstGeom prst="rect">
            <a:avLst/>
          </a:prstGeom>
          <a:noFill/>
        </p:spPr>
        <p:txBody>
          <a:bodyPr wrap="square" rtlCol="0">
            <a:spAutoFit/>
          </a:bodyPr>
          <a:lstStyle/>
          <a:p>
            <a:r>
              <a:rPr lang="en-US" dirty="0"/>
              <a:t>Final MSE Training loss : 448.43</a:t>
            </a:r>
          </a:p>
          <a:p>
            <a:r>
              <a:rPr lang="en-US" dirty="0"/>
              <a:t>Final Test RMSE Loss : 7.5353</a:t>
            </a:r>
          </a:p>
          <a:p>
            <a:endParaRPr lang="en-IN" dirty="0"/>
          </a:p>
          <a:p>
            <a:endParaRPr lang="en-IN" dirty="0"/>
          </a:p>
          <a:p>
            <a:endParaRPr lang="en-IN" dirty="0"/>
          </a:p>
          <a:p>
            <a:endParaRPr lang="en-IN" dirty="0"/>
          </a:p>
        </p:txBody>
      </p:sp>
      <p:sp>
        <p:nvSpPr>
          <p:cNvPr id="13" name="TextBox 12">
            <a:extLst>
              <a:ext uri="{FF2B5EF4-FFF2-40B4-BE49-F238E27FC236}">
                <a16:creationId xmlns:a16="http://schemas.microsoft.com/office/drawing/2014/main" id="{263888CA-04C3-7570-CD36-582051640D5E}"/>
              </a:ext>
            </a:extLst>
          </p:cNvPr>
          <p:cNvSpPr txBox="1"/>
          <p:nvPr/>
        </p:nvSpPr>
        <p:spPr>
          <a:xfrm>
            <a:off x="6316906" y="819223"/>
            <a:ext cx="4879680" cy="954107"/>
          </a:xfrm>
          <a:prstGeom prst="rect">
            <a:avLst/>
          </a:prstGeom>
          <a:noFill/>
        </p:spPr>
        <p:txBody>
          <a:bodyPr wrap="square" rtlCol="0">
            <a:spAutoFit/>
          </a:bodyPr>
          <a:lstStyle/>
          <a:p>
            <a:r>
              <a:rPr lang="en-US" dirty="0"/>
              <a:t>Final Train loss : 1.14</a:t>
            </a:r>
          </a:p>
          <a:p>
            <a:r>
              <a:rPr lang="en-US" dirty="0"/>
              <a:t>Final Test loss : 0.092</a:t>
            </a:r>
          </a:p>
          <a:p>
            <a:r>
              <a:rPr lang="en-US" dirty="0"/>
              <a:t>Final Train accuracy : 50.38 %</a:t>
            </a:r>
          </a:p>
          <a:p>
            <a:r>
              <a:rPr lang="en-US" dirty="0"/>
              <a:t>Final Test accuracy : 49.68 %</a:t>
            </a:r>
            <a:endParaRPr lang="en-IN" dirty="0"/>
          </a:p>
        </p:txBody>
      </p:sp>
      <p:pic>
        <p:nvPicPr>
          <p:cNvPr id="4" name="Picture 3">
            <a:extLst>
              <a:ext uri="{FF2B5EF4-FFF2-40B4-BE49-F238E27FC236}">
                <a16:creationId xmlns:a16="http://schemas.microsoft.com/office/drawing/2014/main" id="{91AB8BA1-B9B5-A5E7-CE87-54F6236966F2}"/>
              </a:ext>
            </a:extLst>
          </p:cNvPr>
          <p:cNvPicPr>
            <a:picLocks noChangeAspect="1"/>
          </p:cNvPicPr>
          <p:nvPr/>
        </p:nvPicPr>
        <p:blipFill>
          <a:blip r:embed="rId4"/>
          <a:stretch>
            <a:fillRect/>
          </a:stretch>
        </p:blipFill>
        <p:spPr>
          <a:xfrm>
            <a:off x="214394" y="3083169"/>
            <a:ext cx="5771153" cy="3339935"/>
          </a:xfrm>
          <a:prstGeom prst="rect">
            <a:avLst/>
          </a:prstGeom>
        </p:spPr>
      </p:pic>
      <p:pic>
        <p:nvPicPr>
          <p:cNvPr id="11" name="Picture 10">
            <a:extLst>
              <a:ext uri="{FF2B5EF4-FFF2-40B4-BE49-F238E27FC236}">
                <a16:creationId xmlns:a16="http://schemas.microsoft.com/office/drawing/2014/main" id="{52AA2390-D74D-8186-9190-FB4374DF01E1}"/>
              </a:ext>
            </a:extLst>
          </p:cNvPr>
          <p:cNvPicPr>
            <a:picLocks noChangeAspect="1"/>
          </p:cNvPicPr>
          <p:nvPr/>
        </p:nvPicPr>
        <p:blipFill>
          <a:blip r:embed="rId5"/>
          <a:stretch>
            <a:fillRect/>
          </a:stretch>
        </p:blipFill>
        <p:spPr>
          <a:xfrm>
            <a:off x="6572987" y="1955043"/>
            <a:ext cx="4623599" cy="3943900"/>
          </a:xfrm>
          <a:prstGeom prst="rect">
            <a:avLst/>
          </a:prstGeom>
        </p:spPr>
      </p:pic>
      <p:pic>
        <p:nvPicPr>
          <p:cNvPr id="16" name="Picture 15">
            <a:extLst>
              <a:ext uri="{FF2B5EF4-FFF2-40B4-BE49-F238E27FC236}">
                <a16:creationId xmlns:a16="http://schemas.microsoft.com/office/drawing/2014/main" id="{8AFFA065-880E-944E-4F35-5A4F358C83F9}"/>
              </a:ext>
            </a:extLst>
          </p:cNvPr>
          <p:cNvPicPr>
            <a:picLocks noChangeAspect="1"/>
          </p:cNvPicPr>
          <p:nvPr/>
        </p:nvPicPr>
        <p:blipFill>
          <a:blip r:embed="rId6"/>
          <a:stretch>
            <a:fillRect/>
          </a:stretch>
        </p:blipFill>
        <p:spPr>
          <a:xfrm>
            <a:off x="520763" y="1289538"/>
            <a:ext cx="4578773" cy="1637909"/>
          </a:xfrm>
          <a:prstGeom prst="rect">
            <a:avLst/>
          </a:prstGeom>
        </p:spPr>
      </p:pic>
    </p:spTree>
    <p:extLst>
      <p:ext uri="{BB962C8B-B14F-4D97-AF65-F5344CB8AC3E}">
        <p14:creationId xmlns:p14="http://schemas.microsoft.com/office/powerpoint/2010/main" val="3949845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0C29C0-3322-00FE-A5AD-572A9A85BE2A}"/>
              </a:ext>
            </a:extLst>
          </p:cNvPr>
          <p:cNvCxnSpPr/>
          <p:nvPr/>
        </p:nvCxnSpPr>
        <p:spPr>
          <a:xfrm>
            <a:off x="6096000" y="82062"/>
            <a:ext cx="0" cy="6002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441CFB1-087D-AA40-2730-D883F63BAFB6}"/>
              </a:ext>
            </a:extLst>
          </p:cNvPr>
          <p:cNvSpPr txBox="1"/>
          <p:nvPr/>
        </p:nvSpPr>
        <p:spPr>
          <a:xfrm>
            <a:off x="128954" y="175846"/>
            <a:ext cx="54900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Regression with Sequence Len 35</a:t>
            </a:r>
          </a:p>
        </p:txBody>
      </p:sp>
      <p:sp>
        <p:nvSpPr>
          <p:cNvPr id="7" name="TextBox 6">
            <a:extLst>
              <a:ext uri="{FF2B5EF4-FFF2-40B4-BE49-F238E27FC236}">
                <a16:creationId xmlns:a16="http://schemas.microsoft.com/office/drawing/2014/main" id="{D6A16CDF-A4C1-F7FB-8E4E-4FED0268668F}"/>
              </a:ext>
            </a:extLst>
          </p:cNvPr>
          <p:cNvSpPr txBox="1"/>
          <p:nvPr/>
        </p:nvSpPr>
        <p:spPr>
          <a:xfrm>
            <a:off x="6206454" y="175846"/>
            <a:ext cx="585659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Classification with Sequence Len 35</a:t>
            </a:r>
          </a:p>
        </p:txBody>
      </p:sp>
      <p:sp>
        <p:nvSpPr>
          <p:cNvPr id="10" name="TextBox 9">
            <a:extLst>
              <a:ext uri="{FF2B5EF4-FFF2-40B4-BE49-F238E27FC236}">
                <a16:creationId xmlns:a16="http://schemas.microsoft.com/office/drawing/2014/main" id="{FBA40EA8-18DF-6FB6-DB4D-B78BB0FB4AF5}"/>
              </a:ext>
            </a:extLst>
          </p:cNvPr>
          <p:cNvSpPr txBox="1"/>
          <p:nvPr/>
        </p:nvSpPr>
        <p:spPr>
          <a:xfrm>
            <a:off x="283346" y="955062"/>
            <a:ext cx="5490049" cy="1384995"/>
          </a:xfrm>
          <a:prstGeom prst="rect">
            <a:avLst/>
          </a:prstGeom>
          <a:noFill/>
        </p:spPr>
        <p:txBody>
          <a:bodyPr wrap="square" rtlCol="0">
            <a:spAutoFit/>
          </a:bodyPr>
          <a:lstStyle/>
          <a:p>
            <a:r>
              <a:rPr lang="en-US" dirty="0"/>
              <a:t>Final MSE Training loss : 521.814</a:t>
            </a:r>
          </a:p>
          <a:p>
            <a:r>
              <a:rPr lang="en-US" dirty="0"/>
              <a:t>Final Test RMSE Loss : 4.528</a:t>
            </a:r>
          </a:p>
          <a:p>
            <a:endParaRPr lang="en-IN" dirty="0"/>
          </a:p>
          <a:p>
            <a:endParaRPr lang="en-IN" dirty="0"/>
          </a:p>
          <a:p>
            <a:endParaRPr lang="en-IN" dirty="0"/>
          </a:p>
          <a:p>
            <a:endParaRPr lang="en-IN" dirty="0"/>
          </a:p>
        </p:txBody>
      </p:sp>
      <p:sp>
        <p:nvSpPr>
          <p:cNvPr id="13" name="TextBox 12">
            <a:extLst>
              <a:ext uri="{FF2B5EF4-FFF2-40B4-BE49-F238E27FC236}">
                <a16:creationId xmlns:a16="http://schemas.microsoft.com/office/drawing/2014/main" id="{263888CA-04C3-7570-CD36-582051640D5E}"/>
              </a:ext>
            </a:extLst>
          </p:cNvPr>
          <p:cNvSpPr txBox="1"/>
          <p:nvPr/>
        </p:nvSpPr>
        <p:spPr>
          <a:xfrm>
            <a:off x="6316906" y="819223"/>
            <a:ext cx="4879680" cy="954107"/>
          </a:xfrm>
          <a:prstGeom prst="rect">
            <a:avLst/>
          </a:prstGeom>
          <a:noFill/>
        </p:spPr>
        <p:txBody>
          <a:bodyPr wrap="square" rtlCol="0">
            <a:spAutoFit/>
          </a:bodyPr>
          <a:lstStyle/>
          <a:p>
            <a:r>
              <a:rPr lang="en-US" dirty="0"/>
              <a:t>Final Train loss : 0.72</a:t>
            </a:r>
          </a:p>
          <a:p>
            <a:r>
              <a:rPr lang="en-US" dirty="0"/>
              <a:t>Final Test loss : 0.06</a:t>
            </a:r>
          </a:p>
          <a:p>
            <a:r>
              <a:rPr lang="en-US" dirty="0"/>
              <a:t>Final Train accuracy : 69.46 %</a:t>
            </a:r>
          </a:p>
          <a:p>
            <a:r>
              <a:rPr lang="en-US" dirty="0"/>
              <a:t>Final Test accuracy : 72.28 %</a:t>
            </a:r>
            <a:endParaRPr lang="en-IN" dirty="0"/>
          </a:p>
        </p:txBody>
      </p:sp>
      <p:pic>
        <p:nvPicPr>
          <p:cNvPr id="3" name="Picture 2">
            <a:extLst>
              <a:ext uri="{FF2B5EF4-FFF2-40B4-BE49-F238E27FC236}">
                <a16:creationId xmlns:a16="http://schemas.microsoft.com/office/drawing/2014/main" id="{DEDA99B7-761F-C404-89B3-2C8651ED89B2}"/>
              </a:ext>
            </a:extLst>
          </p:cNvPr>
          <p:cNvPicPr>
            <a:picLocks noChangeAspect="1"/>
          </p:cNvPicPr>
          <p:nvPr/>
        </p:nvPicPr>
        <p:blipFill>
          <a:blip r:embed="rId4"/>
          <a:stretch>
            <a:fillRect/>
          </a:stretch>
        </p:blipFill>
        <p:spPr>
          <a:xfrm>
            <a:off x="22370" y="3550374"/>
            <a:ext cx="5852725" cy="3131780"/>
          </a:xfrm>
          <a:prstGeom prst="rect">
            <a:avLst/>
          </a:prstGeom>
        </p:spPr>
      </p:pic>
      <p:pic>
        <p:nvPicPr>
          <p:cNvPr id="14" name="Picture 13">
            <a:extLst>
              <a:ext uri="{FF2B5EF4-FFF2-40B4-BE49-F238E27FC236}">
                <a16:creationId xmlns:a16="http://schemas.microsoft.com/office/drawing/2014/main" id="{6E9055A8-DCF9-B79C-DE04-913A89F43F8F}"/>
              </a:ext>
            </a:extLst>
          </p:cNvPr>
          <p:cNvPicPr>
            <a:picLocks noChangeAspect="1"/>
          </p:cNvPicPr>
          <p:nvPr/>
        </p:nvPicPr>
        <p:blipFill>
          <a:blip r:embed="rId5"/>
          <a:stretch>
            <a:fillRect/>
          </a:stretch>
        </p:blipFill>
        <p:spPr>
          <a:xfrm>
            <a:off x="6607487" y="1955042"/>
            <a:ext cx="5163271" cy="3982006"/>
          </a:xfrm>
          <a:prstGeom prst="rect">
            <a:avLst/>
          </a:prstGeom>
        </p:spPr>
      </p:pic>
      <p:pic>
        <p:nvPicPr>
          <p:cNvPr id="17" name="Picture 16">
            <a:extLst>
              <a:ext uri="{FF2B5EF4-FFF2-40B4-BE49-F238E27FC236}">
                <a16:creationId xmlns:a16="http://schemas.microsoft.com/office/drawing/2014/main" id="{80796495-9E04-D872-A373-32942AB63A8E}"/>
              </a:ext>
            </a:extLst>
          </p:cNvPr>
          <p:cNvPicPr>
            <a:picLocks noChangeAspect="1"/>
          </p:cNvPicPr>
          <p:nvPr/>
        </p:nvPicPr>
        <p:blipFill>
          <a:blip r:embed="rId6"/>
          <a:stretch>
            <a:fillRect/>
          </a:stretch>
        </p:blipFill>
        <p:spPr>
          <a:xfrm>
            <a:off x="239419" y="1696115"/>
            <a:ext cx="4931293" cy="1611511"/>
          </a:xfrm>
          <a:prstGeom prst="rect">
            <a:avLst/>
          </a:prstGeom>
        </p:spPr>
      </p:pic>
    </p:spTree>
    <p:extLst>
      <p:ext uri="{BB962C8B-B14F-4D97-AF65-F5344CB8AC3E}">
        <p14:creationId xmlns:p14="http://schemas.microsoft.com/office/powerpoint/2010/main" val="2082006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3" name="TextBox 2">
            <a:extLst>
              <a:ext uri="{FF2B5EF4-FFF2-40B4-BE49-F238E27FC236}">
                <a16:creationId xmlns:a16="http://schemas.microsoft.com/office/drawing/2014/main" id="{42D33E0C-13AE-F7E2-3995-4A594C488F05}"/>
              </a:ext>
            </a:extLst>
          </p:cNvPr>
          <p:cNvSpPr txBox="1"/>
          <p:nvPr/>
        </p:nvSpPr>
        <p:spPr>
          <a:xfrm>
            <a:off x="4350100" y="470402"/>
            <a:ext cx="4372707" cy="307777"/>
          </a:xfrm>
          <a:prstGeom prst="rect">
            <a:avLst/>
          </a:prstGeom>
          <a:noFill/>
        </p:spPr>
        <p:txBody>
          <a:bodyPr wrap="square" rtlCol="0">
            <a:spAutoFit/>
          </a:bodyPr>
          <a:lstStyle/>
          <a:p>
            <a:r>
              <a:rPr lang="en-IN" b="1" u="sng" dirty="0"/>
              <a:t>Transformer Regression</a:t>
            </a:r>
          </a:p>
        </p:txBody>
      </p:sp>
      <p:pic>
        <p:nvPicPr>
          <p:cNvPr id="8" name="Picture 7">
            <a:extLst>
              <a:ext uri="{FF2B5EF4-FFF2-40B4-BE49-F238E27FC236}">
                <a16:creationId xmlns:a16="http://schemas.microsoft.com/office/drawing/2014/main" id="{C5FD2DA0-21BB-3492-A7AF-9E0BFD1F0AEA}"/>
              </a:ext>
            </a:extLst>
          </p:cNvPr>
          <p:cNvPicPr>
            <a:picLocks noChangeAspect="1"/>
          </p:cNvPicPr>
          <p:nvPr/>
        </p:nvPicPr>
        <p:blipFill>
          <a:blip r:embed="rId4"/>
          <a:stretch>
            <a:fillRect/>
          </a:stretch>
        </p:blipFill>
        <p:spPr>
          <a:xfrm>
            <a:off x="2533022" y="1047807"/>
            <a:ext cx="6189785" cy="4410691"/>
          </a:xfrm>
          <a:prstGeom prst="rect">
            <a:avLst/>
          </a:prstGeom>
        </p:spPr>
      </p:pic>
    </p:spTree>
    <p:extLst>
      <p:ext uri="{BB962C8B-B14F-4D97-AF65-F5344CB8AC3E}">
        <p14:creationId xmlns:p14="http://schemas.microsoft.com/office/powerpoint/2010/main" val="4159066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3" name="TextBox 2">
            <a:extLst>
              <a:ext uri="{FF2B5EF4-FFF2-40B4-BE49-F238E27FC236}">
                <a16:creationId xmlns:a16="http://schemas.microsoft.com/office/drawing/2014/main" id="{42D33E0C-13AE-F7E2-3995-4A594C488F05}"/>
              </a:ext>
            </a:extLst>
          </p:cNvPr>
          <p:cNvSpPr txBox="1"/>
          <p:nvPr/>
        </p:nvSpPr>
        <p:spPr>
          <a:xfrm>
            <a:off x="4350100" y="470402"/>
            <a:ext cx="4372707" cy="307777"/>
          </a:xfrm>
          <a:prstGeom prst="rect">
            <a:avLst/>
          </a:prstGeom>
          <a:noFill/>
        </p:spPr>
        <p:txBody>
          <a:bodyPr wrap="square" rtlCol="0">
            <a:spAutoFit/>
          </a:bodyPr>
          <a:lstStyle/>
          <a:p>
            <a:r>
              <a:rPr lang="en-IN" b="1" u="sng" dirty="0"/>
              <a:t>Comparison of Models</a:t>
            </a:r>
          </a:p>
        </p:txBody>
      </p:sp>
      <p:graphicFrame>
        <p:nvGraphicFramePr>
          <p:cNvPr id="2" name="Table 1">
            <a:extLst>
              <a:ext uri="{FF2B5EF4-FFF2-40B4-BE49-F238E27FC236}">
                <a16:creationId xmlns:a16="http://schemas.microsoft.com/office/drawing/2014/main" id="{59365158-7631-E61D-4AC7-33BDF0F1A144}"/>
              </a:ext>
            </a:extLst>
          </p:cNvPr>
          <p:cNvGraphicFramePr>
            <a:graphicFrameLocks noGrp="1"/>
          </p:cNvGraphicFramePr>
          <p:nvPr>
            <p:extLst>
              <p:ext uri="{D42A27DB-BD31-4B8C-83A1-F6EECF244321}">
                <p14:modId xmlns:p14="http://schemas.microsoft.com/office/powerpoint/2010/main" val="4185983391"/>
              </p:ext>
            </p:extLst>
          </p:nvPr>
        </p:nvGraphicFramePr>
        <p:xfrm>
          <a:off x="343352" y="1418023"/>
          <a:ext cx="4881791" cy="2958030"/>
        </p:xfrm>
        <a:graphic>
          <a:graphicData uri="http://schemas.openxmlformats.org/drawingml/2006/table">
            <a:tbl>
              <a:tblPr/>
              <a:tblGrid>
                <a:gridCol w="3341794">
                  <a:extLst>
                    <a:ext uri="{9D8B030D-6E8A-4147-A177-3AD203B41FA5}">
                      <a16:colId xmlns:a16="http://schemas.microsoft.com/office/drawing/2014/main" val="3176654490"/>
                    </a:ext>
                  </a:extLst>
                </a:gridCol>
                <a:gridCol w="1539997">
                  <a:extLst>
                    <a:ext uri="{9D8B030D-6E8A-4147-A177-3AD203B41FA5}">
                      <a16:colId xmlns:a16="http://schemas.microsoft.com/office/drawing/2014/main" val="1839189886"/>
                    </a:ext>
                  </a:extLst>
                </a:gridCol>
              </a:tblGrid>
              <a:tr h="328670">
                <a:tc>
                  <a:txBody>
                    <a:bodyPr/>
                    <a:lstStyle/>
                    <a:p>
                      <a:pPr algn="ctr" rtl="0" fontAlgn="b"/>
                      <a:r>
                        <a:rPr lang="en-US" b="1" dirty="0">
                          <a:solidFill>
                            <a:schemeClr val="bg1"/>
                          </a:solidFill>
                          <a:effectLst/>
                        </a:rPr>
                        <a:t>MODEL</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b="1">
                          <a:solidFill>
                            <a:schemeClr val="bg1"/>
                          </a:solidFill>
                          <a:effectLst/>
                        </a:rPr>
                        <a:t>RMSE</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70699984"/>
                  </a:ext>
                </a:extLst>
              </a:tr>
              <a:tr h="328670">
                <a:tc>
                  <a:txBody>
                    <a:bodyPr/>
                    <a:lstStyle/>
                    <a:p>
                      <a:pPr algn="ctr" rtl="0" fontAlgn="b"/>
                      <a:r>
                        <a:rPr lang="en-US" dirty="0">
                          <a:solidFill>
                            <a:schemeClr val="bg1"/>
                          </a:solidFill>
                          <a:effectLst/>
                        </a:rPr>
                        <a:t>LSTM with sequence 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a:solidFill>
                            <a:schemeClr val="bg1"/>
                          </a:solidFill>
                          <a:effectLst/>
                        </a:rPr>
                        <a:t>17.7</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019609696"/>
                  </a:ext>
                </a:extLst>
              </a:tr>
              <a:tr h="328670">
                <a:tc>
                  <a:txBody>
                    <a:bodyPr/>
                    <a:lstStyle/>
                    <a:p>
                      <a:pPr algn="ctr" rtl="0" fontAlgn="b"/>
                      <a:r>
                        <a:rPr lang="en-US" dirty="0">
                          <a:solidFill>
                            <a:schemeClr val="bg1"/>
                          </a:solidFill>
                          <a:effectLst/>
                        </a:rPr>
                        <a:t>LSTM with sequence 35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a:solidFill>
                            <a:schemeClr val="bg1"/>
                          </a:solidFill>
                          <a:effectLst/>
                        </a:rPr>
                        <a:t>15.2</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30221585"/>
                  </a:ext>
                </a:extLst>
              </a:tr>
              <a:tr h="328670">
                <a:tc>
                  <a:txBody>
                    <a:bodyPr/>
                    <a:lstStyle/>
                    <a:p>
                      <a:pPr algn="ctr" rtl="0" fontAlgn="b"/>
                      <a:r>
                        <a:rPr lang="en-US" dirty="0">
                          <a:solidFill>
                            <a:schemeClr val="bg1"/>
                          </a:solidFill>
                          <a:effectLst/>
                        </a:rPr>
                        <a:t>RNN with sequence 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a:solidFill>
                            <a:schemeClr val="bg1"/>
                          </a:solidFill>
                          <a:effectLst/>
                        </a:rPr>
                        <a:t>17.8</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002247834"/>
                  </a:ext>
                </a:extLst>
              </a:tr>
              <a:tr h="328670">
                <a:tc>
                  <a:txBody>
                    <a:bodyPr/>
                    <a:lstStyle/>
                    <a:p>
                      <a:pPr algn="ctr" rtl="0" fontAlgn="b"/>
                      <a:r>
                        <a:rPr lang="en-US" dirty="0">
                          <a:solidFill>
                            <a:schemeClr val="bg1"/>
                          </a:solidFill>
                          <a:effectLst/>
                        </a:rPr>
                        <a:t>RNN with sequence 35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15.2</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37875611"/>
                  </a:ext>
                </a:extLst>
              </a:tr>
              <a:tr h="328670">
                <a:tc>
                  <a:txBody>
                    <a:bodyPr/>
                    <a:lstStyle/>
                    <a:p>
                      <a:pPr algn="ctr" rtl="0" fontAlgn="b"/>
                      <a:r>
                        <a:rPr lang="en-US">
                          <a:solidFill>
                            <a:schemeClr val="bg1"/>
                          </a:solidFill>
                          <a:effectLst/>
                        </a:rPr>
                        <a:t>GRU with sequence 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17.7</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81426649"/>
                  </a:ext>
                </a:extLst>
              </a:tr>
              <a:tr h="328670">
                <a:tc>
                  <a:txBody>
                    <a:bodyPr/>
                    <a:lstStyle/>
                    <a:p>
                      <a:pPr algn="ctr" rtl="0" fontAlgn="b"/>
                      <a:r>
                        <a:rPr lang="en-US">
                          <a:solidFill>
                            <a:schemeClr val="bg1"/>
                          </a:solidFill>
                          <a:effectLst/>
                        </a:rPr>
                        <a:t>GRU with sequence 35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15.2</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481126460"/>
                  </a:ext>
                </a:extLst>
              </a:tr>
              <a:tr h="328670">
                <a:tc>
                  <a:txBody>
                    <a:bodyPr/>
                    <a:lstStyle/>
                    <a:p>
                      <a:pPr algn="ctr" rtl="0" fontAlgn="b"/>
                      <a:r>
                        <a:rPr lang="en-US">
                          <a:solidFill>
                            <a:schemeClr val="bg1"/>
                          </a:solidFill>
                          <a:effectLst/>
                        </a:rPr>
                        <a:t>Transformer with sequence 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7.53</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732618650"/>
                  </a:ext>
                </a:extLst>
              </a:tr>
              <a:tr h="328670">
                <a:tc>
                  <a:txBody>
                    <a:bodyPr/>
                    <a:lstStyle/>
                    <a:p>
                      <a:pPr algn="ctr" rtl="0" fontAlgn="b"/>
                      <a:r>
                        <a:rPr lang="en-US" dirty="0">
                          <a:solidFill>
                            <a:schemeClr val="bg1"/>
                          </a:solidFill>
                          <a:effectLst/>
                        </a:rPr>
                        <a:t>Transformer with sequence 35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4.53</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41785000"/>
                  </a:ext>
                </a:extLst>
              </a:tr>
            </a:tbl>
          </a:graphicData>
        </a:graphic>
      </p:graphicFrame>
      <p:graphicFrame>
        <p:nvGraphicFramePr>
          <p:cNvPr id="4" name="Table 3">
            <a:extLst>
              <a:ext uri="{FF2B5EF4-FFF2-40B4-BE49-F238E27FC236}">
                <a16:creationId xmlns:a16="http://schemas.microsoft.com/office/drawing/2014/main" id="{DE10E77F-88C0-4A19-3BB3-0CC37A6E1BF7}"/>
              </a:ext>
            </a:extLst>
          </p:cNvPr>
          <p:cNvGraphicFramePr>
            <a:graphicFrameLocks noGrp="1"/>
          </p:cNvGraphicFramePr>
          <p:nvPr>
            <p:extLst>
              <p:ext uri="{D42A27DB-BD31-4B8C-83A1-F6EECF244321}">
                <p14:modId xmlns:p14="http://schemas.microsoft.com/office/powerpoint/2010/main" val="3846314448"/>
              </p:ext>
            </p:extLst>
          </p:nvPr>
        </p:nvGraphicFramePr>
        <p:xfrm>
          <a:off x="6096000" y="1418019"/>
          <a:ext cx="4881791" cy="2958032"/>
        </p:xfrm>
        <a:graphic>
          <a:graphicData uri="http://schemas.openxmlformats.org/drawingml/2006/table">
            <a:tbl>
              <a:tblPr/>
              <a:tblGrid>
                <a:gridCol w="3437474">
                  <a:extLst>
                    <a:ext uri="{9D8B030D-6E8A-4147-A177-3AD203B41FA5}">
                      <a16:colId xmlns:a16="http://schemas.microsoft.com/office/drawing/2014/main" val="2616301309"/>
                    </a:ext>
                  </a:extLst>
                </a:gridCol>
                <a:gridCol w="1444317">
                  <a:extLst>
                    <a:ext uri="{9D8B030D-6E8A-4147-A177-3AD203B41FA5}">
                      <a16:colId xmlns:a16="http://schemas.microsoft.com/office/drawing/2014/main" val="3694706039"/>
                    </a:ext>
                  </a:extLst>
                </a:gridCol>
              </a:tblGrid>
              <a:tr h="332180">
                <a:tc>
                  <a:txBody>
                    <a:bodyPr/>
                    <a:lstStyle/>
                    <a:p>
                      <a:pPr algn="ctr" rtl="0" fontAlgn="b"/>
                      <a:r>
                        <a:rPr lang="en-US" b="1" dirty="0">
                          <a:solidFill>
                            <a:schemeClr val="bg1"/>
                          </a:solidFill>
                          <a:effectLst/>
                        </a:rPr>
                        <a:t>MODEL</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b="1">
                          <a:solidFill>
                            <a:schemeClr val="bg1"/>
                          </a:solidFill>
                          <a:effectLst/>
                        </a:rPr>
                        <a:t>Accuracy</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701949849"/>
                  </a:ext>
                </a:extLst>
              </a:tr>
              <a:tr h="332180">
                <a:tc>
                  <a:txBody>
                    <a:bodyPr/>
                    <a:lstStyle/>
                    <a:p>
                      <a:pPr algn="ctr" rtl="0" fontAlgn="b"/>
                      <a:r>
                        <a:rPr lang="en-US" dirty="0">
                          <a:solidFill>
                            <a:schemeClr val="bg1"/>
                          </a:solidFill>
                          <a:effectLst/>
                        </a:rPr>
                        <a:t>LSTM with sequence 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a:solidFill>
                            <a:schemeClr val="bg1"/>
                          </a:solidFill>
                          <a:effectLst/>
                        </a:rPr>
                        <a:t>58.07%%</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024568261"/>
                  </a:ext>
                </a:extLst>
              </a:tr>
              <a:tr h="332180">
                <a:tc>
                  <a:txBody>
                    <a:bodyPr/>
                    <a:lstStyle/>
                    <a:p>
                      <a:pPr algn="ctr" rtl="0" fontAlgn="b"/>
                      <a:r>
                        <a:rPr lang="en-US">
                          <a:solidFill>
                            <a:schemeClr val="bg1"/>
                          </a:solidFill>
                          <a:effectLst/>
                        </a:rPr>
                        <a:t>LSTM with sequence 35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a:solidFill>
                            <a:schemeClr val="bg1"/>
                          </a:solidFill>
                          <a:effectLst/>
                        </a:rPr>
                        <a:t>64.41%</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0504321"/>
                  </a:ext>
                </a:extLst>
              </a:tr>
              <a:tr h="300592">
                <a:tc>
                  <a:txBody>
                    <a:bodyPr/>
                    <a:lstStyle/>
                    <a:p>
                      <a:pPr algn="ctr" rtl="0" fontAlgn="b"/>
                      <a:r>
                        <a:rPr lang="en-US">
                          <a:solidFill>
                            <a:schemeClr val="bg1"/>
                          </a:solidFill>
                          <a:effectLst/>
                        </a:rPr>
                        <a:t>RNN with sequence 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50.63%</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05499167"/>
                  </a:ext>
                </a:extLst>
              </a:tr>
              <a:tr h="332180">
                <a:tc>
                  <a:txBody>
                    <a:bodyPr/>
                    <a:lstStyle/>
                    <a:p>
                      <a:pPr algn="ctr" rtl="0" fontAlgn="b"/>
                      <a:r>
                        <a:rPr lang="en-US">
                          <a:solidFill>
                            <a:schemeClr val="bg1"/>
                          </a:solidFill>
                          <a:effectLst/>
                        </a:rPr>
                        <a:t>RNN with sequence 35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a:solidFill>
                            <a:schemeClr val="bg1"/>
                          </a:solidFill>
                          <a:effectLst/>
                        </a:rPr>
                        <a:t>60.61%</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39155495"/>
                  </a:ext>
                </a:extLst>
              </a:tr>
              <a:tr h="332180">
                <a:tc>
                  <a:txBody>
                    <a:bodyPr/>
                    <a:lstStyle/>
                    <a:p>
                      <a:pPr algn="ctr" rtl="0" fontAlgn="b"/>
                      <a:r>
                        <a:rPr lang="en-US">
                          <a:solidFill>
                            <a:schemeClr val="bg1"/>
                          </a:solidFill>
                          <a:effectLst/>
                        </a:rPr>
                        <a:t>GRU with sequence 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a:solidFill>
                            <a:schemeClr val="bg1"/>
                          </a:solidFill>
                          <a:effectLst/>
                        </a:rPr>
                        <a:t>57.20%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081655449"/>
                  </a:ext>
                </a:extLst>
              </a:tr>
              <a:tr h="332180">
                <a:tc>
                  <a:txBody>
                    <a:bodyPr/>
                    <a:lstStyle/>
                    <a:p>
                      <a:pPr algn="ctr" rtl="0" fontAlgn="b"/>
                      <a:r>
                        <a:rPr lang="en-US">
                          <a:solidFill>
                            <a:schemeClr val="bg1"/>
                          </a:solidFill>
                          <a:effectLst/>
                        </a:rPr>
                        <a:t>GRU with sequence 35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60.10%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50123437"/>
                  </a:ext>
                </a:extLst>
              </a:tr>
              <a:tr h="332180">
                <a:tc>
                  <a:txBody>
                    <a:bodyPr/>
                    <a:lstStyle/>
                    <a:p>
                      <a:pPr algn="ctr" rtl="0" fontAlgn="b"/>
                      <a:r>
                        <a:rPr lang="en-US">
                          <a:solidFill>
                            <a:schemeClr val="bg1"/>
                          </a:solidFill>
                          <a:effectLst/>
                        </a:rPr>
                        <a:t>Transformer with sequence 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50.68%</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71892956"/>
                  </a:ext>
                </a:extLst>
              </a:tr>
              <a:tr h="332180">
                <a:tc>
                  <a:txBody>
                    <a:bodyPr/>
                    <a:lstStyle/>
                    <a:p>
                      <a:pPr algn="ctr" rtl="0" fontAlgn="b"/>
                      <a:r>
                        <a:rPr lang="en-US">
                          <a:solidFill>
                            <a:schemeClr val="bg1"/>
                          </a:solidFill>
                          <a:effectLst/>
                        </a:rPr>
                        <a:t>Transformer with sequence 35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72.28%</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376355330"/>
                  </a:ext>
                </a:extLst>
              </a:tr>
            </a:tbl>
          </a:graphicData>
        </a:graphic>
      </p:graphicFrame>
      <p:sp>
        <p:nvSpPr>
          <p:cNvPr id="5" name="TextBox 4">
            <a:extLst>
              <a:ext uri="{FF2B5EF4-FFF2-40B4-BE49-F238E27FC236}">
                <a16:creationId xmlns:a16="http://schemas.microsoft.com/office/drawing/2014/main" id="{1808EA8C-0FD6-BD99-7346-E39042A131A2}"/>
              </a:ext>
            </a:extLst>
          </p:cNvPr>
          <p:cNvSpPr txBox="1"/>
          <p:nvPr/>
        </p:nvSpPr>
        <p:spPr>
          <a:xfrm>
            <a:off x="343352" y="952249"/>
            <a:ext cx="4881791" cy="307777"/>
          </a:xfrm>
          <a:prstGeom prst="rect">
            <a:avLst/>
          </a:prstGeom>
          <a:noFill/>
        </p:spPr>
        <p:txBody>
          <a:bodyPr wrap="square" rtlCol="0">
            <a:spAutoFit/>
          </a:bodyPr>
          <a:lstStyle/>
          <a:p>
            <a:pPr algn="ctr"/>
            <a:r>
              <a:rPr lang="en-IN" b="1" u="sng" dirty="0"/>
              <a:t>Regression</a:t>
            </a:r>
          </a:p>
        </p:txBody>
      </p:sp>
      <p:sp>
        <p:nvSpPr>
          <p:cNvPr id="6" name="TextBox 5">
            <a:extLst>
              <a:ext uri="{FF2B5EF4-FFF2-40B4-BE49-F238E27FC236}">
                <a16:creationId xmlns:a16="http://schemas.microsoft.com/office/drawing/2014/main" id="{B1099F19-A069-9DB0-9C28-CC7B91290558}"/>
              </a:ext>
            </a:extLst>
          </p:cNvPr>
          <p:cNvSpPr txBox="1"/>
          <p:nvPr/>
        </p:nvSpPr>
        <p:spPr>
          <a:xfrm>
            <a:off x="6096000" y="952249"/>
            <a:ext cx="4881791" cy="307777"/>
          </a:xfrm>
          <a:prstGeom prst="rect">
            <a:avLst/>
          </a:prstGeom>
          <a:noFill/>
        </p:spPr>
        <p:txBody>
          <a:bodyPr wrap="square" rtlCol="0">
            <a:spAutoFit/>
          </a:bodyPr>
          <a:lstStyle/>
          <a:p>
            <a:pPr algn="ctr"/>
            <a:r>
              <a:rPr lang="en-IN" b="1" u="sng" dirty="0"/>
              <a:t>Classification</a:t>
            </a:r>
          </a:p>
        </p:txBody>
      </p:sp>
    </p:spTree>
    <p:extLst>
      <p:ext uri="{BB962C8B-B14F-4D97-AF65-F5344CB8AC3E}">
        <p14:creationId xmlns:p14="http://schemas.microsoft.com/office/powerpoint/2010/main" val="354685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2" name="TextBox 1">
            <a:extLst>
              <a:ext uri="{FF2B5EF4-FFF2-40B4-BE49-F238E27FC236}">
                <a16:creationId xmlns:a16="http://schemas.microsoft.com/office/drawing/2014/main" id="{56358072-B59F-3E57-970B-2C9E6922B919}"/>
              </a:ext>
            </a:extLst>
          </p:cNvPr>
          <p:cNvSpPr txBox="1"/>
          <p:nvPr/>
        </p:nvSpPr>
        <p:spPr>
          <a:xfrm>
            <a:off x="375138" y="269631"/>
            <a:ext cx="11289324" cy="4647426"/>
          </a:xfrm>
          <a:prstGeom prst="rect">
            <a:avLst/>
          </a:prstGeom>
          <a:noFill/>
        </p:spPr>
        <p:txBody>
          <a:bodyPr wrap="square" rtlCol="0">
            <a:spAutoFit/>
          </a:bodyPr>
          <a:lstStyle/>
          <a:p>
            <a:pPr marL="342900" indent="-342900">
              <a:buFont typeface="Arial" panose="020B0604020202020204" pitchFamily="34" charset="0"/>
              <a:buChar char="•"/>
            </a:pPr>
            <a:endPar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US" sz="2800" b="1" u="sng" dirty="0">
                <a:solidFill>
                  <a:srgbClr val="0D0D0D"/>
                </a:solidFill>
                <a:highlight>
                  <a:srgbClr val="FFFFFF"/>
                </a:highlight>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Advanced recurrent models like LSTM and GRU generally outperform basic RNNs, especially in tasks requiring understanding of long-term dependencies. </a:t>
            </a:r>
          </a:p>
          <a:p>
            <a:pPr marL="342900" indent="-342900">
              <a:buFont typeface="Arial" panose="020B0604020202020204" pitchFamily="34" charset="0"/>
              <a:buChar char="•"/>
            </a:pP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Increasing sequence length consistently improves the accuracy and decreases the loss for both RNNs and Transformers. This suggests that longer sequences provide more contextual information, which is crucial for both regression accuracy and classification precision.</a:t>
            </a:r>
          </a:p>
          <a:p>
            <a:pPr marL="342900" indent="-342900">
              <a:buFont typeface="Arial" panose="020B0604020202020204" pitchFamily="34" charset="0"/>
              <a:buChar char="•"/>
            </a:pP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Transformers, in particular, showcase exceptional performance with longer sequences, effectively leveraging their self-attention mechanisms to enhance prediction accuracy and model robustness across varying data complexities. This adaptability is crucial for deploying reliable, real-time speed estimation systems in diverse traffic conditions.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209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3" name="TextBox 2">
            <a:extLst>
              <a:ext uri="{FF2B5EF4-FFF2-40B4-BE49-F238E27FC236}">
                <a16:creationId xmlns:a16="http://schemas.microsoft.com/office/drawing/2014/main" id="{D34EC371-8A61-BC0E-B4E1-3FD9379642D4}"/>
              </a:ext>
            </a:extLst>
          </p:cNvPr>
          <p:cNvSpPr txBox="1"/>
          <p:nvPr/>
        </p:nvSpPr>
        <p:spPr>
          <a:xfrm>
            <a:off x="3341077" y="2228671"/>
            <a:ext cx="11242430" cy="2308324"/>
          </a:xfrm>
          <a:prstGeom prst="rect">
            <a:avLst/>
          </a:prstGeom>
          <a:noFill/>
        </p:spPr>
        <p:txBody>
          <a:bodyPr wrap="square" rtlCol="0">
            <a:spAutoFit/>
          </a:bodyPr>
          <a:lstStyle/>
          <a:p>
            <a:r>
              <a:rPr lang="en-IN" sz="7200" dirty="0">
                <a:latin typeface="Times New Roman" panose="02020603050405020304" pitchFamily="18" charset="0"/>
                <a:cs typeface="Times New Roman" panose="02020603050405020304" pitchFamily="18" charset="0"/>
              </a:rPr>
              <a:t>Thank You</a:t>
            </a:r>
          </a:p>
          <a:p>
            <a:r>
              <a:rPr lang="en-IN" sz="72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07306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2" name="TextBox 1">
            <a:extLst>
              <a:ext uri="{FF2B5EF4-FFF2-40B4-BE49-F238E27FC236}">
                <a16:creationId xmlns:a16="http://schemas.microsoft.com/office/drawing/2014/main" id="{840ABD61-ACA6-F543-FC6D-9A862E05182F}"/>
              </a:ext>
            </a:extLst>
          </p:cNvPr>
          <p:cNvSpPr txBox="1"/>
          <p:nvPr/>
        </p:nvSpPr>
        <p:spPr>
          <a:xfrm>
            <a:off x="222739" y="398585"/>
            <a:ext cx="11218984" cy="3108543"/>
          </a:xfrm>
          <a:prstGeom prst="rect">
            <a:avLst/>
          </a:prstGeom>
          <a:noFill/>
        </p:spPr>
        <p:txBody>
          <a:bodyPr wrap="square" rtlCol="0">
            <a:spAutoFit/>
          </a:bodyPr>
          <a:lstStyle/>
          <a:p>
            <a:r>
              <a:rPr lang="en-IN" sz="24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Dataset</a:t>
            </a:r>
          </a:p>
          <a:p>
            <a:endParaRPr lang="en-IN" b="1" dirty="0">
              <a:solidFill>
                <a:srgbClr val="0D0D0D"/>
              </a:solidFill>
              <a:highlight>
                <a:srgbClr val="FFFFFF"/>
              </a:highlight>
              <a:latin typeface="Söhne"/>
            </a:endParaRPr>
          </a:p>
          <a:p>
            <a:pPr algn="just"/>
            <a:r>
              <a:rPr lang="en-IN"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VS13 dataset comprises 400 high-definition video recordings, capturing 13 different vehicle models like Citroen C4 Picasso, Kia Sportage, and Mercedes AMG 550. Each vehicle is recorded at constant speeds ranging from 30 to 105 km/h, maintained through onboard cruise control for accuracy.</a:t>
            </a:r>
          </a:p>
          <a:p>
            <a:endPar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IN" sz="2400" b="1" dirty="0">
                <a:solidFill>
                  <a:srgbClr val="0D0D0D"/>
                </a:solidFill>
                <a:highlight>
                  <a:srgbClr val="FFFFFF"/>
                </a:highlight>
                <a:latin typeface="Times New Roman" panose="02020603050405020304" pitchFamily="18" charset="0"/>
                <a:cs typeface="Times New Roman" panose="02020603050405020304" pitchFamily="18" charset="0"/>
              </a:rPr>
              <a:t>Dataset link: https://slobodan.ucg.ac.me/science/vs13/paper.pdf</a:t>
            </a:r>
            <a:endPar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pic>
        <p:nvPicPr>
          <p:cNvPr id="4" name="Picture 3" descr="A car driving on a road&#10;&#10;Description automatically generated">
            <a:extLst>
              <a:ext uri="{FF2B5EF4-FFF2-40B4-BE49-F238E27FC236}">
                <a16:creationId xmlns:a16="http://schemas.microsoft.com/office/drawing/2014/main" id="{14ABA949-7F5A-93C0-BDD7-02A401E7778D}"/>
              </a:ext>
            </a:extLst>
          </p:cNvPr>
          <p:cNvPicPr>
            <a:picLocks noChangeAspect="1"/>
          </p:cNvPicPr>
          <p:nvPr/>
        </p:nvPicPr>
        <p:blipFill>
          <a:blip r:embed="rId4"/>
          <a:stretch>
            <a:fillRect/>
          </a:stretch>
        </p:blipFill>
        <p:spPr>
          <a:xfrm>
            <a:off x="1157160" y="3590475"/>
            <a:ext cx="4036164" cy="2039782"/>
          </a:xfrm>
          <a:prstGeom prst="rect">
            <a:avLst/>
          </a:prstGeom>
        </p:spPr>
      </p:pic>
      <p:pic>
        <p:nvPicPr>
          <p:cNvPr id="6" name="Picture 5" descr="A silver car on a road&#10;&#10;Description automatically generated">
            <a:extLst>
              <a:ext uri="{FF2B5EF4-FFF2-40B4-BE49-F238E27FC236}">
                <a16:creationId xmlns:a16="http://schemas.microsoft.com/office/drawing/2014/main" id="{91E2B47F-F99F-77F2-D073-F7A43667555C}"/>
              </a:ext>
            </a:extLst>
          </p:cNvPr>
          <p:cNvPicPr>
            <a:picLocks noChangeAspect="1"/>
          </p:cNvPicPr>
          <p:nvPr/>
        </p:nvPicPr>
        <p:blipFill>
          <a:blip r:embed="rId5"/>
          <a:stretch>
            <a:fillRect/>
          </a:stretch>
        </p:blipFill>
        <p:spPr>
          <a:xfrm>
            <a:off x="7315200" y="3329396"/>
            <a:ext cx="3411416" cy="2561939"/>
          </a:xfrm>
          <a:prstGeom prst="rect">
            <a:avLst/>
          </a:prstGeom>
        </p:spPr>
      </p:pic>
    </p:spTree>
    <p:extLst>
      <p:ext uri="{BB962C8B-B14F-4D97-AF65-F5344CB8AC3E}">
        <p14:creationId xmlns:p14="http://schemas.microsoft.com/office/powerpoint/2010/main" val="382375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2" name="TextBox 1">
            <a:extLst>
              <a:ext uri="{FF2B5EF4-FFF2-40B4-BE49-F238E27FC236}">
                <a16:creationId xmlns:a16="http://schemas.microsoft.com/office/drawing/2014/main" id="{649BC025-F9A9-9530-809C-AB6397570F64}"/>
              </a:ext>
            </a:extLst>
          </p:cNvPr>
          <p:cNvSpPr txBox="1"/>
          <p:nvPr/>
        </p:nvSpPr>
        <p:spPr>
          <a:xfrm>
            <a:off x="398585" y="445477"/>
            <a:ext cx="11160369" cy="1200329"/>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Data Preprocessing:</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E7F98BBA-E610-99B8-B8E0-8929C0286E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2406" y="1349620"/>
            <a:ext cx="466725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426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3" name="TextBox 2">
            <a:extLst>
              <a:ext uri="{FF2B5EF4-FFF2-40B4-BE49-F238E27FC236}">
                <a16:creationId xmlns:a16="http://schemas.microsoft.com/office/drawing/2014/main" id="{A6B46D2A-795D-25E8-D10F-93F5D25068BF}"/>
              </a:ext>
            </a:extLst>
          </p:cNvPr>
          <p:cNvSpPr txBox="1"/>
          <p:nvPr/>
        </p:nvSpPr>
        <p:spPr>
          <a:xfrm>
            <a:off x="621323" y="504092"/>
            <a:ext cx="11664462" cy="1200329"/>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Feature Extraction:</a:t>
            </a:r>
          </a:p>
          <a:p>
            <a:endParaRPr lang="en-IN" sz="2400" b="1" u="sng"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6" name="Rectangle: Single Corner Rounded 5">
            <a:extLst>
              <a:ext uri="{FF2B5EF4-FFF2-40B4-BE49-F238E27FC236}">
                <a16:creationId xmlns:a16="http://schemas.microsoft.com/office/drawing/2014/main" id="{7D89B0A4-C6A4-05AE-63CB-768FE56DC55E}"/>
              </a:ext>
            </a:extLst>
          </p:cNvPr>
          <p:cNvSpPr/>
          <p:nvPr/>
        </p:nvSpPr>
        <p:spPr>
          <a:xfrm>
            <a:off x="1142998" y="1828800"/>
            <a:ext cx="2971802" cy="2532185"/>
          </a:xfrm>
          <a:prstGeom prst="round1Rect">
            <a:avLst>
              <a:gd name="adj" fmla="val 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Single Corner Rounded 6">
            <a:extLst>
              <a:ext uri="{FF2B5EF4-FFF2-40B4-BE49-F238E27FC236}">
                <a16:creationId xmlns:a16="http://schemas.microsoft.com/office/drawing/2014/main" id="{33A3A395-19F9-31F5-0BAC-28B9F0470DAC}"/>
              </a:ext>
            </a:extLst>
          </p:cNvPr>
          <p:cNvSpPr/>
          <p:nvPr/>
        </p:nvSpPr>
        <p:spPr>
          <a:xfrm>
            <a:off x="2110152" y="2872153"/>
            <a:ext cx="3235570" cy="2391508"/>
          </a:xfrm>
          <a:prstGeom prst="round1Rect">
            <a:avLst>
              <a:gd name="adj" fmla="val 196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8A8433B1-3A19-8C9F-25A1-7ECD912E82B0}"/>
              </a:ext>
            </a:extLst>
          </p:cNvPr>
          <p:cNvCxnSpPr/>
          <p:nvPr/>
        </p:nvCxnSpPr>
        <p:spPr>
          <a:xfrm>
            <a:off x="1142998" y="1828800"/>
            <a:ext cx="967154" cy="1043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B9DED20-9649-8712-DC84-1B4215F97155}"/>
              </a:ext>
            </a:extLst>
          </p:cNvPr>
          <p:cNvCxnSpPr/>
          <p:nvPr/>
        </p:nvCxnSpPr>
        <p:spPr>
          <a:xfrm>
            <a:off x="4114801" y="4360985"/>
            <a:ext cx="1230921" cy="902676"/>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7E9A5E10-C0F6-CB8B-E551-1FB4AEC6B12B}"/>
              </a:ext>
            </a:extLst>
          </p:cNvPr>
          <p:cNvGrpSpPr/>
          <p:nvPr/>
        </p:nvGrpSpPr>
        <p:grpSpPr>
          <a:xfrm>
            <a:off x="1113397" y="1840357"/>
            <a:ext cx="47160" cy="11880"/>
            <a:chOff x="1113397" y="1840357"/>
            <a:chExt cx="47160" cy="11880"/>
          </a:xfrm>
        </p:grpSpPr>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D8CF4C65-2782-287F-2561-F29556E93351}"/>
                    </a:ext>
                  </a:extLst>
                </p14:cNvPr>
                <p14:cNvContentPartPr/>
                <p14:nvPr/>
              </p14:nvContentPartPr>
              <p14:xfrm>
                <a:off x="1160197" y="1851877"/>
                <a:ext cx="360" cy="360"/>
              </p14:xfrm>
            </p:contentPart>
          </mc:Choice>
          <mc:Fallback xmlns="">
            <p:pic>
              <p:nvPicPr>
                <p:cNvPr id="14" name="Ink 13">
                  <a:extLst>
                    <a:ext uri="{FF2B5EF4-FFF2-40B4-BE49-F238E27FC236}">
                      <a16:creationId xmlns:a16="http://schemas.microsoft.com/office/drawing/2014/main" id="{D8CF4C65-2782-287F-2561-F29556E93351}"/>
                    </a:ext>
                  </a:extLst>
                </p:cNvPr>
                <p:cNvPicPr/>
                <p:nvPr/>
              </p:nvPicPr>
              <p:blipFill>
                <a:blip r:embed="rId5"/>
                <a:stretch>
                  <a:fillRect/>
                </a:stretch>
              </p:blipFill>
              <p:spPr>
                <a:xfrm>
                  <a:off x="1154077" y="184575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4D1A1957-D811-CA97-C11E-4CBFEE9499AE}"/>
                    </a:ext>
                  </a:extLst>
                </p14:cNvPr>
                <p14:cNvContentPartPr/>
                <p14:nvPr/>
              </p14:nvContentPartPr>
              <p14:xfrm>
                <a:off x="1160197" y="1851877"/>
                <a:ext cx="360" cy="360"/>
              </p14:xfrm>
            </p:contentPart>
          </mc:Choice>
          <mc:Fallback xmlns="">
            <p:pic>
              <p:nvPicPr>
                <p:cNvPr id="15" name="Ink 14">
                  <a:extLst>
                    <a:ext uri="{FF2B5EF4-FFF2-40B4-BE49-F238E27FC236}">
                      <a16:creationId xmlns:a16="http://schemas.microsoft.com/office/drawing/2014/main" id="{4D1A1957-D811-CA97-C11E-4CBFEE9499AE}"/>
                    </a:ext>
                  </a:extLst>
                </p:cNvPr>
                <p:cNvPicPr/>
                <p:nvPr/>
              </p:nvPicPr>
              <p:blipFill>
                <a:blip r:embed="rId5"/>
                <a:stretch>
                  <a:fillRect/>
                </a:stretch>
              </p:blipFill>
              <p:spPr>
                <a:xfrm>
                  <a:off x="1154077" y="184575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189AC130-44B3-794D-BC8D-A1044D845851}"/>
                    </a:ext>
                  </a:extLst>
                </p14:cNvPr>
                <p14:cNvContentPartPr/>
                <p14:nvPr/>
              </p14:nvContentPartPr>
              <p14:xfrm>
                <a:off x="1113397" y="1840357"/>
                <a:ext cx="360" cy="360"/>
              </p14:xfrm>
            </p:contentPart>
          </mc:Choice>
          <mc:Fallback xmlns="">
            <p:pic>
              <p:nvPicPr>
                <p:cNvPr id="18" name="Ink 17">
                  <a:extLst>
                    <a:ext uri="{FF2B5EF4-FFF2-40B4-BE49-F238E27FC236}">
                      <a16:creationId xmlns:a16="http://schemas.microsoft.com/office/drawing/2014/main" id="{189AC130-44B3-794D-BC8D-A1044D845851}"/>
                    </a:ext>
                  </a:extLst>
                </p:cNvPr>
                <p:cNvPicPr/>
                <p:nvPr/>
              </p:nvPicPr>
              <p:blipFill>
                <a:blip r:embed="rId8"/>
                <a:stretch>
                  <a:fillRect/>
                </a:stretch>
              </p:blipFill>
              <p:spPr>
                <a:xfrm>
                  <a:off x="1050397" y="1777717"/>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02CF3C8B-4EBC-A0A1-EBC2-80DA939430E8}"/>
                  </a:ext>
                </a:extLst>
              </p14:cNvPr>
              <p14:cNvContentPartPr/>
              <p14:nvPr/>
            </p14:nvContentPartPr>
            <p14:xfrm>
              <a:off x="2121757" y="2895517"/>
              <a:ext cx="360" cy="360"/>
            </p14:xfrm>
          </p:contentPart>
        </mc:Choice>
        <mc:Fallback xmlns="">
          <p:pic>
            <p:nvPicPr>
              <p:cNvPr id="20" name="Ink 19">
                <a:extLst>
                  <a:ext uri="{FF2B5EF4-FFF2-40B4-BE49-F238E27FC236}">
                    <a16:creationId xmlns:a16="http://schemas.microsoft.com/office/drawing/2014/main" id="{02CF3C8B-4EBC-A0A1-EBC2-80DA939430E8}"/>
                  </a:ext>
                </a:extLst>
              </p:cNvPr>
              <p:cNvPicPr/>
              <p:nvPr/>
            </p:nvPicPr>
            <p:blipFill>
              <a:blip r:embed="rId8"/>
              <a:stretch>
                <a:fillRect/>
              </a:stretch>
            </p:blipFill>
            <p:spPr>
              <a:xfrm>
                <a:off x="2059117" y="2832517"/>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E0C64267-463B-247B-FE57-03762F8F5A7F}"/>
                  </a:ext>
                </a:extLst>
              </p14:cNvPr>
              <p14:cNvContentPartPr/>
              <p14:nvPr/>
            </p14:nvContentPartPr>
            <p14:xfrm>
              <a:off x="2557905" y="3106615"/>
              <a:ext cx="360" cy="360"/>
            </p14:xfrm>
          </p:contentPart>
        </mc:Choice>
        <mc:Fallback xmlns="">
          <p:pic>
            <p:nvPicPr>
              <p:cNvPr id="21" name="Ink 20">
                <a:extLst>
                  <a:ext uri="{FF2B5EF4-FFF2-40B4-BE49-F238E27FC236}">
                    <a16:creationId xmlns:a16="http://schemas.microsoft.com/office/drawing/2014/main" id="{E0C64267-463B-247B-FE57-03762F8F5A7F}"/>
                  </a:ext>
                </a:extLst>
              </p:cNvPr>
              <p:cNvPicPr/>
              <p:nvPr/>
            </p:nvPicPr>
            <p:blipFill>
              <a:blip r:embed="rId8"/>
              <a:stretch>
                <a:fillRect/>
              </a:stretch>
            </p:blipFill>
            <p:spPr>
              <a:xfrm>
                <a:off x="2495265" y="304397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7F489F2C-854C-DD36-9B98-50DA8C15B28F}"/>
                  </a:ext>
                </a:extLst>
              </p14:cNvPr>
              <p14:cNvContentPartPr/>
              <p14:nvPr/>
            </p14:nvContentPartPr>
            <p14:xfrm>
              <a:off x="3668780" y="3927050"/>
              <a:ext cx="360" cy="360"/>
            </p14:xfrm>
          </p:contentPart>
        </mc:Choice>
        <mc:Fallback xmlns="">
          <p:pic>
            <p:nvPicPr>
              <p:cNvPr id="22" name="Ink 21">
                <a:extLst>
                  <a:ext uri="{FF2B5EF4-FFF2-40B4-BE49-F238E27FC236}">
                    <a16:creationId xmlns:a16="http://schemas.microsoft.com/office/drawing/2014/main" id="{7F489F2C-854C-DD36-9B98-50DA8C15B28F}"/>
                  </a:ext>
                </a:extLst>
              </p:cNvPr>
              <p:cNvPicPr/>
              <p:nvPr/>
            </p:nvPicPr>
            <p:blipFill>
              <a:blip r:embed="rId8"/>
              <a:stretch>
                <a:fillRect/>
              </a:stretch>
            </p:blipFill>
            <p:spPr>
              <a:xfrm>
                <a:off x="3605780" y="386441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A1CE383F-9618-6EAE-144E-14BE2D9B4CAA}"/>
                  </a:ext>
                </a:extLst>
              </p14:cNvPr>
              <p14:cNvContentPartPr/>
              <p14:nvPr/>
            </p14:nvContentPartPr>
            <p14:xfrm>
              <a:off x="4091317" y="4349197"/>
              <a:ext cx="360" cy="360"/>
            </p14:xfrm>
          </p:contentPart>
        </mc:Choice>
        <mc:Fallback xmlns="">
          <p:pic>
            <p:nvPicPr>
              <p:cNvPr id="23" name="Ink 22">
                <a:extLst>
                  <a:ext uri="{FF2B5EF4-FFF2-40B4-BE49-F238E27FC236}">
                    <a16:creationId xmlns:a16="http://schemas.microsoft.com/office/drawing/2014/main" id="{A1CE383F-9618-6EAE-144E-14BE2D9B4CAA}"/>
                  </a:ext>
                </a:extLst>
              </p:cNvPr>
              <p:cNvPicPr/>
              <p:nvPr/>
            </p:nvPicPr>
            <p:blipFill>
              <a:blip r:embed="rId8"/>
              <a:stretch>
                <a:fillRect/>
              </a:stretch>
            </p:blipFill>
            <p:spPr>
              <a:xfrm>
                <a:off x="4028317" y="4286557"/>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3">
                <a:extLst>
                  <a:ext uri="{FF2B5EF4-FFF2-40B4-BE49-F238E27FC236}">
                    <a16:creationId xmlns:a16="http://schemas.microsoft.com/office/drawing/2014/main" id="{ACCCA16F-7586-73FF-7FA9-4009EDB89937}"/>
                  </a:ext>
                </a:extLst>
              </p14:cNvPr>
              <p14:cNvContentPartPr/>
              <p14:nvPr/>
            </p14:nvContentPartPr>
            <p14:xfrm>
              <a:off x="5345557" y="5275117"/>
              <a:ext cx="360" cy="360"/>
            </p14:xfrm>
          </p:contentPart>
        </mc:Choice>
        <mc:Fallback xmlns="">
          <p:pic>
            <p:nvPicPr>
              <p:cNvPr id="24" name="Ink 23">
                <a:extLst>
                  <a:ext uri="{FF2B5EF4-FFF2-40B4-BE49-F238E27FC236}">
                    <a16:creationId xmlns:a16="http://schemas.microsoft.com/office/drawing/2014/main" id="{ACCCA16F-7586-73FF-7FA9-4009EDB89937}"/>
                  </a:ext>
                </a:extLst>
              </p:cNvPr>
              <p:cNvPicPr/>
              <p:nvPr/>
            </p:nvPicPr>
            <p:blipFill>
              <a:blip r:embed="rId8"/>
              <a:stretch>
                <a:fillRect/>
              </a:stretch>
            </p:blipFill>
            <p:spPr>
              <a:xfrm>
                <a:off x="5282917" y="5212477"/>
                <a:ext cx="126000" cy="126000"/>
              </a:xfrm>
              <a:prstGeom prst="rect">
                <a:avLst/>
              </a:prstGeom>
            </p:spPr>
          </p:pic>
        </mc:Fallback>
      </mc:AlternateContent>
      <p:cxnSp>
        <p:nvCxnSpPr>
          <p:cNvPr id="31" name="Straight Connector 30">
            <a:extLst>
              <a:ext uri="{FF2B5EF4-FFF2-40B4-BE49-F238E27FC236}">
                <a16:creationId xmlns:a16="http://schemas.microsoft.com/office/drawing/2014/main" id="{2253CEDE-0361-EDC8-F85F-DE16C0A3E703}"/>
              </a:ext>
            </a:extLst>
          </p:cNvPr>
          <p:cNvCxnSpPr/>
          <p:nvPr/>
        </p:nvCxnSpPr>
        <p:spPr>
          <a:xfrm>
            <a:off x="2628899" y="3106615"/>
            <a:ext cx="1039881" cy="820435"/>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D0587A9-73AE-B16B-5160-4CC9E9AD51EF}"/>
              </a:ext>
            </a:extLst>
          </p:cNvPr>
          <p:cNvSpPr txBox="1"/>
          <p:nvPr/>
        </p:nvSpPr>
        <p:spPr>
          <a:xfrm>
            <a:off x="5908431" y="797169"/>
            <a:ext cx="5742867" cy="5262979"/>
          </a:xfrm>
          <a:prstGeom prst="rect">
            <a:avLst/>
          </a:prstGeom>
          <a:noFill/>
        </p:spPr>
        <p:txBody>
          <a:bodyPr wrap="square" rtlCol="0">
            <a:spAutoFit/>
          </a:bodyPr>
          <a:lstStyle/>
          <a:p>
            <a:pPr marL="285750" indent="-285750">
              <a:buFont typeface="Arial" panose="020B0604020202020204" pitchFamily="34" charset="0"/>
              <a:buChar char="•"/>
            </a:pPr>
            <a:r>
              <a:rPr lang="en-US" sz="24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Temporal Features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For every pair of consecutive frames, the change in bounding box coordinates is computed, highlighting the movement dynamics of each vehicle across frames.</a:t>
            </a:r>
          </a:p>
          <a:p>
            <a:pPr marL="285750" indent="-285750">
              <a:buFont typeface="Arial" panose="020B0604020202020204" pitchFamily="34" charset="0"/>
              <a:buChar char="•"/>
            </a:pPr>
            <a:r>
              <a:rPr lang="en-US" sz="24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Distance Metrics</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Calculates three types of distances between consecutive frames: overall bounding box movement ( Center point) , vertical (top-left corner) movement, and horizontal (bottom-right corner) movement, capturing comprehensive motion details.</a:t>
            </a:r>
          </a:p>
          <a:p>
            <a:pPr marL="285750" indent="-285750">
              <a:buFont typeface="Arial" panose="020B0604020202020204" pitchFamily="34" charset="0"/>
              <a:buChar char="•"/>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62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3" name="TextBox 2">
            <a:extLst>
              <a:ext uri="{FF2B5EF4-FFF2-40B4-BE49-F238E27FC236}">
                <a16:creationId xmlns:a16="http://schemas.microsoft.com/office/drawing/2014/main" id="{95AFE976-19D5-2B0B-4014-6396E10D8FCB}"/>
              </a:ext>
            </a:extLst>
          </p:cNvPr>
          <p:cNvSpPr txBox="1"/>
          <p:nvPr/>
        </p:nvSpPr>
        <p:spPr>
          <a:xfrm>
            <a:off x="363415" y="539261"/>
            <a:ext cx="11277600" cy="5262979"/>
          </a:xfrm>
          <a:prstGeom prst="rect">
            <a:avLst/>
          </a:prstGeom>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just"/>
            <a:endParaRPr lang="en-IN" sz="2400" b="1" u="sng" dirty="0">
              <a:solidFill>
                <a:srgbClr val="0D0D0D"/>
              </a:solidFill>
              <a:highlight>
                <a:srgbClr val="FFFFFF"/>
              </a:highlight>
              <a:latin typeface="Söhne"/>
            </a:endParaRPr>
          </a:p>
          <a:p>
            <a:pPr marL="285750" indent="-285750" algn="just">
              <a:buFont typeface="Arial" panose="020B0604020202020204" pitchFamily="34" charset="0"/>
              <a:buChar char="•"/>
            </a:pPr>
            <a:r>
              <a:rPr lang="en-IN" sz="2400" b="1" i="0" u="sng" dirty="0">
                <a:solidFill>
                  <a:srgbClr val="0D0D0D"/>
                </a:solidFill>
                <a:effectLst/>
                <a:highlight>
                  <a:srgbClr val="FFFFFF"/>
                </a:highlight>
                <a:latin typeface="Söhne"/>
              </a:rPr>
              <a:t>Normalization:</a:t>
            </a:r>
          </a:p>
          <a:p>
            <a:pPr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Standardizes features by subtracting the mean and dividing by the standard deviation of each feature across all data, ensuring uniform scale and aiding in the neural network's performance.</a:t>
            </a:r>
          </a:p>
          <a:p>
            <a:pPr algn="just"/>
            <a:endParaRPr lang="en-IN" sz="2400" b="1" i="0" dirty="0">
              <a:solidFill>
                <a:srgbClr val="0D0D0D"/>
              </a:solidFill>
              <a:effectLst/>
              <a:highlight>
                <a:srgbClr val="FFFFFF"/>
              </a:highlight>
              <a:latin typeface="Söhne"/>
            </a:endParaRPr>
          </a:p>
          <a:p>
            <a:pPr marL="342900" indent="-342900" algn="just">
              <a:buFont typeface="Arial" panose="020B0604020202020204" pitchFamily="34" charset="0"/>
              <a:buChar char="•"/>
            </a:pPr>
            <a:r>
              <a:rPr lang="en-IN" sz="24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Data Augmentation:</a:t>
            </a:r>
          </a:p>
          <a:p>
            <a:pPr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Randomly applies noise, scales, shifts, or mirrors features to simulate variations in vehicle motion and camera perspectives, enhancing the model's ability to generalize from training data to real-world scenarios.</a:t>
            </a:r>
          </a:p>
          <a:p>
            <a:endParaRPr lang="en-IN" sz="2400" b="1" dirty="0">
              <a:solidFill>
                <a:srgbClr val="0D0D0D"/>
              </a:solidFill>
              <a:highlight>
                <a:srgbClr val="FFFFFF"/>
              </a:highlight>
              <a:latin typeface="Söhne"/>
            </a:endParaRPr>
          </a:p>
          <a:p>
            <a:endParaRPr lang="en-IN" sz="2400" b="1" dirty="0">
              <a:solidFill>
                <a:srgbClr val="0D0D0D"/>
              </a:solidFill>
              <a:highlight>
                <a:srgbClr val="FFFFFF"/>
              </a:highlight>
              <a:latin typeface="Söhne"/>
            </a:endParaRPr>
          </a:p>
          <a:p>
            <a:pPr marL="285750" indent="-285750">
              <a:buFont typeface="Arial" panose="020B0604020202020204" pitchFamily="34" charset="0"/>
              <a:buChar char="•"/>
            </a:pPr>
            <a:endParaRPr lang="en-IN" sz="2400" b="1" dirty="0">
              <a:solidFill>
                <a:srgbClr val="0D0D0D"/>
              </a:solidFill>
              <a:highlight>
                <a:srgbClr val="FFFFFF"/>
              </a:highlight>
              <a:latin typeface="Söhne"/>
            </a:endParaRPr>
          </a:p>
          <a:p>
            <a:pPr marL="285750" indent="-285750">
              <a:buFont typeface="Arial" panose="020B0604020202020204" pitchFamily="34" charset="0"/>
              <a:buChar char="•"/>
            </a:pPr>
            <a:endParaRPr lang="en-IN" sz="2400" b="1" dirty="0">
              <a:solidFill>
                <a:srgbClr val="0D0D0D"/>
              </a:solidFill>
              <a:highlight>
                <a:srgbClr val="FFFFFF"/>
              </a:highlight>
              <a:latin typeface="Söhne"/>
            </a:endParaRPr>
          </a:p>
        </p:txBody>
      </p:sp>
    </p:spTree>
    <p:extLst>
      <p:ext uri="{BB962C8B-B14F-4D97-AF65-F5344CB8AC3E}">
        <p14:creationId xmlns:p14="http://schemas.microsoft.com/office/powerpoint/2010/main" val="771273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3" name="TextBox 2">
            <a:extLst>
              <a:ext uri="{FF2B5EF4-FFF2-40B4-BE49-F238E27FC236}">
                <a16:creationId xmlns:a16="http://schemas.microsoft.com/office/drawing/2014/main" id="{AA2754E9-4611-D730-1602-DB6F20DE4236}"/>
              </a:ext>
            </a:extLst>
          </p:cNvPr>
          <p:cNvSpPr txBox="1"/>
          <p:nvPr/>
        </p:nvSpPr>
        <p:spPr>
          <a:xfrm>
            <a:off x="187569" y="375138"/>
            <a:ext cx="11512062" cy="569386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sz="2800" b="1" u="sng" dirty="0">
                <a:latin typeface="Times New Roman" panose="02020603050405020304" pitchFamily="18" charset="0"/>
                <a:cs typeface="Times New Roman" panose="02020603050405020304" pitchFamily="18" charset="0"/>
              </a:rPr>
              <a:t>RNN Approach</a:t>
            </a:r>
          </a:p>
          <a:p>
            <a:endParaRPr lang="en-IN"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Getting Embeddings from Convolutional Layer :</a:t>
            </a:r>
          </a:p>
          <a:p>
            <a:pPr algn="just"/>
            <a:r>
              <a:rPr lang="en-IN" sz="2400" b="1" u="sng"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initial convolutional layer transforms the input bounding box dimensions into a higher-dimensional embedding space, enabling more nuanced representation of spatial features before temporal analysis.</a:t>
            </a:r>
          </a:p>
          <a:p>
            <a:pPr algn="just"/>
            <a:endParaRPr lang="en-US" sz="2400" u="sng"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RNN Layer:</a:t>
            </a:r>
          </a:p>
          <a:p>
            <a:pPr algn="just"/>
            <a:r>
              <a:rPr lang="en-US" sz="2400" b="1" u="sng"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use of RNN or LSTM or GRU layers allows the model to capture complex temporal dependencies and dynamics across video frames, crucial for accurate speed prediction based on the movement of vehicles.</a:t>
            </a:r>
          </a:p>
          <a:p>
            <a:pPr algn="just"/>
            <a:endParaRPr lang="en-US" sz="2400" u="sng"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r>
              <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Attention Mechanism:</a:t>
            </a:r>
          </a:p>
          <a:p>
            <a:pPr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Incorporates an attention module that weighs the importance of different time steps in the sequence</a:t>
            </a:r>
          </a:p>
        </p:txBody>
      </p:sp>
    </p:spTree>
    <p:extLst>
      <p:ext uri="{BB962C8B-B14F-4D97-AF65-F5344CB8AC3E}">
        <p14:creationId xmlns:p14="http://schemas.microsoft.com/office/powerpoint/2010/main" val="302792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2" name="TextBox 1">
            <a:extLst>
              <a:ext uri="{FF2B5EF4-FFF2-40B4-BE49-F238E27FC236}">
                <a16:creationId xmlns:a16="http://schemas.microsoft.com/office/drawing/2014/main" id="{99F96F45-028E-242A-E699-1A458580ED70}"/>
              </a:ext>
            </a:extLst>
          </p:cNvPr>
          <p:cNvSpPr txBox="1"/>
          <p:nvPr/>
        </p:nvSpPr>
        <p:spPr>
          <a:xfrm>
            <a:off x="175846" y="468923"/>
            <a:ext cx="11523784" cy="526297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just"/>
            <a:endParaRPr lang="en-IN" sz="2400" b="1" u="sng" dirty="0">
              <a:latin typeface="Times New Roman" panose="02020603050405020304" pitchFamily="18" charset="0"/>
              <a:cs typeface="Times New Roman" panose="02020603050405020304" pitchFamily="18" charset="0"/>
            </a:endParaRPr>
          </a:p>
          <a:p>
            <a:pPr algn="just"/>
            <a:r>
              <a:rPr lang="en-IN" sz="2400" b="1" u="sng" dirty="0">
                <a:latin typeface="Times New Roman" panose="02020603050405020304" pitchFamily="18" charset="0"/>
                <a:cs typeface="Times New Roman" panose="02020603050405020304" pitchFamily="18" charset="0"/>
              </a:rPr>
              <a:t>Final Layers:</a:t>
            </a:r>
          </a:p>
          <a:p>
            <a:pPr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After attention modulation, another convolutional layer processes the attended features to further refine and enhance the feature representation, feeding into a fully connected layer for the final speed prediction output.</a:t>
            </a:r>
          </a:p>
          <a:p>
            <a:pPr algn="just"/>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r>
              <a:rPr lang="en-US" sz="2400" b="1" u="sng" dirty="0">
                <a:solidFill>
                  <a:srgbClr val="0D0D0D"/>
                </a:solidFill>
                <a:highlight>
                  <a:srgbClr val="FFFFFF"/>
                </a:highlight>
                <a:latin typeface="Times New Roman" panose="02020603050405020304" pitchFamily="18" charset="0"/>
                <a:cs typeface="Times New Roman" panose="02020603050405020304" pitchFamily="18" charset="0"/>
              </a:rPr>
              <a:t>Loss Function:</a:t>
            </a:r>
            <a:endParaRPr lang="en-US" sz="2400" b="1" i="0" u="sng"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F</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or classification, the model uses Cross-Entropy Loss.</a:t>
            </a:r>
          </a:p>
          <a:p>
            <a:pPr marL="342900" indent="-342900" algn="just">
              <a:buFont typeface="Arial" panose="020B0604020202020204" pitchFamily="34" charset="0"/>
              <a:buChar char="•"/>
            </a:pP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F</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or Regression , the model uses MSE Loss.</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19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pic>
        <p:nvPicPr>
          <p:cNvPr id="4" name="Picture 3" descr="A diagram of a computer&#10;&#10;Description automatically generated with medium confidence">
            <a:extLst>
              <a:ext uri="{FF2B5EF4-FFF2-40B4-BE49-F238E27FC236}">
                <a16:creationId xmlns:a16="http://schemas.microsoft.com/office/drawing/2014/main" id="{3DDBBE65-F085-AE7F-42B7-045819345ECB}"/>
              </a:ext>
            </a:extLst>
          </p:cNvPr>
          <p:cNvPicPr>
            <a:picLocks noChangeAspect="1"/>
          </p:cNvPicPr>
          <p:nvPr/>
        </p:nvPicPr>
        <p:blipFill>
          <a:blip r:embed="rId4"/>
          <a:stretch>
            <a:fillRect/>
          </a:stretch>
        </p:blipFill>
        <p:spPr>
          <a:xfrm>
            <a:off x="1238250" y="796461"/>
            <a:ext cx="9535258" cy="5265078"/>
          </a:xfrm>
          <a:prstGeom prst="rect">
            <a:avLst/>
          </a:prstGeom>
        </p:spPr>
      </p:pic>
      <p:sp>
        <p:nvSpPr>
          <p:cNvPr id="5" name="TextBox 4">
            <a:extLst>
              <a:ext uri="{FF2B5EF4-FFF2-40B4-BE49-F238E27FC236}">
                <a16:creationId xmlns:a16="http://schemas.microsoft.com/office/drawing/2014/main" id="{C5DBCE9A-77CD-25E1-E440-C623BEC82BB4}"/>
              </a:ext>
            </a:extLst>
          </p:cNvPr>
          <p:cNvSpPr txBox="1"/>
          <p:nvPr/>
        </p:nvSpPr>
        <p:spPr>
          <a:xfrm>
            <a:off x="4214446" y="117921"/>
            <a:ext cx="3223846"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Flow Diagram</a:t>
            </a:r>
          </a:p>
        </p:txBody>
      </p:sp>
    </p:spTree>
    <p:extLst>
      <p:ext uri="{BB962C8B-B14F-4D97-AF65-F5344CB8AC3E}">
        <p14:creationId xmlns:p14="http://schemas.microsoft.com/office/powerpoint/2010/main" val="2895420813"/>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1348</TotalTime>
  <Words>1527</Words>
  <Application>Microsoft Office PowerPoint</Application>
  <PresentationFormat>Widescreen</PresentationFormat>
  <Paragraphs>238</Paragraphs>
  <Slides>26</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Oswald</vt:lpstr>
      <vt:lpstr>Söhne</vt:lpstr>
      <vt:lpstr>Times New Roman</vt:lpstr>
      <vt:lpstr>Simple Dark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Sai Krishna M</cp:lastModifiedBy>
  <cp:revision>25</cp:revision>
  <dcterms:created xsi:type="dcterms:W3CDTF">2022-02-08T22:33:27Z</dcterms:created>
  <dcterms:modified xsi:type="dcterms:W3CDTF">2024-05-01T22:14:25Z</dcterms:modified>
</cp:coreProperties>
</file>