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17" r:id="rId5"/>
    <p:sldId id="309" r:id="rId6"/>
    <p:sldId id="320" r:id="rId7"/>
    <p:sldId id="321" r:id="rId8"/>
    <p:sldId id="323" r:id="rId9"/>
    <p:sldId id="324" r:id="rId10"/>
    <p:sldId id="325" r:id="rId11"/>
    <p:sldId id="326" r:id="rId12"/>
    <p:sldId id="30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115742-5BF9-45EA-942E-F78078811497}">
          <p14:sldIdLst>
            <p14:sldId id="317"/>
            <p14:sldId id="309"/>
            <p14:sldId id="320"/>
            <p14:sldId id="321"/>
            <p14:sldId id="323"/>
          </p14:sldIdLst>
        </p14:section>
        <p14:section name="Untitled Section" id="{678F55B6-CBA7-41CA-B01B-297CF1912CAA}">
          <p14:sldIdLst>
            <p14:sldId id="324"/>
            <p14:sldId id="325"/>
            <p14:sldId id="326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05" autoAdjust="0"/>
  </p:normalViewPr>
  <p:slideViewPr>
    <p:cSldViewPr snapToGrid="0">
      <p:cViewPr varScale="1">
        <p:scale>
          <a:sx n="47" d="100"/>
          <a:sy n="47" d="100"/>
        </p:scale>
        <p:origin x="1046" y="29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krishna" userId="caa0a51e3e1da6a2" providerId="LiveId" clId="{1541352C-F578-4384-A3D3-4A96FFE667CE}"/>
    <pc:docChg chg="undo custSel delSld modSld modSection">
      <pc:chgData name="sai krishna" userId="caa0a51e3e1da6a2" providerId="LiveId" clId="{1541352C-F578-4384-A3D3-4A96FFE667CE}" dt="2025-04-24T04:28:44.070" v="120" actId="1076"/>
      <pc:docMkLst>
        <pc:docMk/>
      </pc:docMkLst>
      <pc:sldChg chg="addSp delSp modSp mod modClrScheme chgLayout">
        <pc:chgData name="sai krishna" userId="caa0a51e3e1da6a2" providerId="LiveId" clId="{1541352C-F578-4384-A3D3-4A96FFE667CE}" dt="2025-04-24T04:28:44.070" v="120" actId="1076"/>
        <pc:sldMkLst>
          <pc:docMk/>
          <pc:sldMk cId="1966913227" sldId="309"/>
        </pc:sldMkLst>
        <pc:spChg chg="mod ord">
          <ac:chgData name="sai krishna" userId="caa0a51e3e1da6a2" providerId="LiveId" clId="{1541352C-F578-4384-A3D3-4A96FFE667CE}" dt="2025-04-24T04:23:10.517" v="38" actId="700"/>
          <ac:spMkLst>
            <pc:docMk/>
            <pc:sldMk cId="1966913227" sldId="309"/>
            <ac:spMk id="3" creationId="{50CD348E-9357-0442-4555-AF6B4AFE34B6}"/>
          </ac:spMkLst>
        </pc:spChg>
        <pc:spChg chg="mod ord">
          <ac:chgData name="sai krishna" userId="caa0a51e3e1da6a2" providerId="LiveId" clId="{1541352C-F578-4384-A3D3-4A96FFE667CE}" dt="2025-04-24T04:27:28.534" v="115" actId="20577"/>
          <ac:spMkLst>
            <pc:docMk/>
            <pc:sldMk cId="1966913227" sldId="309"/>
            <ac:spMk id="8" creationId="{BCFDA37B-399A-B9F0-7A7D-2A891EB7FFA6}"/>
          </ac:spMkLst>
        </pc:spChg>
        <pc:spChg chg="mod ord">
          <ac:chgData name="sai krishna" userId="caa0a51e3e1da6a2" providerId="LiveId" clId="{1541352C-F578-4384-A3D3-4A96FFE667CE}" dt="2025-04-24T04:28:44.070" v="120" actId="1076"/>
          <ac:spMkLst>
            <pc:docMk/>
            <pc:sldMk cId="1966913227" sldId="309"/>
            <ac:spMk id="19" creationId="{A7BE12AD-D808-BDE0-3EB8-5BC50B1D8474}"/>
          </ac:spMkLst>
        </pc:spChg>
        <pc:picChg chg="add mod">
          <ac:chgData name="sai krishna" userId="caa0a51e3e1da6a2" providerId="LiveId" clId="{1541352C-F578-4384-A3D3-4A96FFE667CE}" dt="2025-04-24T04:27:06.122" v="111" actId="1076"/>
          <ac:picMkLst>
            <pc:docMk/>
            <pc:sldMk cId="1966913227" sldId="309"/>
            <ac:picMk id="6" creationId="{C31E5E86-9E24-9670-9293-901E18EDB308}"/>
          </ac:picMkLst>
        </pc:picChg>
      </pc:sldChg>
      <pc:sldChg chg="del">
        <pc:chgData name="sai krishna" userId="caa0a51e3e1da6a2" providerId="LiveId" clId="{1541352C-F578-4384-A3D3-4A96FFE667CE}" dt="2025-04-24T04:28:19.310" v="117" actId="2696"/>
        <pc:sldMkLst>
          <pc:docMk/>
          <pc:sldMk cId="3847727978" sldId="319"/>
        </pc:sldMkLst>
      </pc:sldChg>
      <pc:sldChg chg="modSp mod">
        <pc:chgData name="sai krishna" userId="caa0a51e3e1da6a2" providerId="LiveId" clId="{1541352C-F578-4384-A3D3-4A96FFE667CE}" dt="2025-04-24T04:21:10.052" v="32"/>
        <pc:sldMkLst>
          <pc:docMk/>
          <pc:sldMk cId="2314932392" sldId="321"/>
        </pc:sldMkLst>
        <pc:spChg chg="mod">
          <ac:chgData name="sai krishna" userId="caa0a51e3e1da6a2" providerId="LiveId" clId="{1541352C-F578-4384-A3D3-4A96FFE667CE}" dt="2025-04-24T04:20:30.556" v="26" actId="20577"/>
          <ac:spMkLst>
            <pc:docMk/>
            <pc:sldMk cId="2314932392" sldId="321"/>
            <ac:spMk id="6" creationId="{CB14281D-7103-556A-0347-E22396124C3D}"/>
          </ac:spMkLst>
        </pc:spChg>
        <pc:spChg chg="mod">
          <ac:chgData name="sai krishna" userId="caa0a51e3e1da6a2" providerId="LiveId" clId="{1541352C-F578-4384-A3D3-4A96FFE667CE}" dt="2025-04-24T04:21:10.052" v="32"/>
          <ac:spMkLst>
            <pc:docMk/>
            <pc:sldMk cId="2314932392" sldId="321"/>
            <ac:spMk id="7" creationId="{10757ABA-7C62-014D-B011-CA4729B35759}"/>
          </ac:spMkLst>
        </pc:spChg>
      </pc:sldChg>
      <pc:sldChg chg="del">
        <pc:chgData name="sai krishna" userId="caa0a51e3e1da6a2" providerId="LiveId" clId="{1541352C-F578-4384-A3D3-4A96FFE667CE}" dt="2025-04-24T04:21:51.057" v="33" actId="2696"/>
        <pc:sldMkLst>
          <pc:docMk/>
          <pc:sldMk cId="2751543988" sldId="32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4/27/2025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4/27/2025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996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364" y="2123440"/>
            <a:ext cx="10360152" cy="2843784"/>
          </a:xfrm>
        </p:spPr>
        <p:txBody>
          <a:bodyPr anchor="ctr"/>
          <a:lstStyle/>
          <a:p>
            <a:r>
              <a:rPr lang="en-US" dirty="0"/>
              <a:t>ADAPTIVE LEARNING PATH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C65C0A-0862-0A6A-18B8-F945288EEE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39354" y="4872355"/>
            <a:ext cx="8109772" cy="2644775"/>
          </a:xfrm>
        </p:spPr>
        <p:txBody>
          <a:bodyPr/>
          <a:lstStyle/>
          <a:p>
            <a:r>
              <a:rPr lang="en-IN" dirty="0" err="1"/>
              <a:t>K.Sai</a:t>
            </a:r>
            <a:r>
              <a:rPr lang="en-IN" dirty="0"/>
              <a:t> krishna</a:t>
            </a:r>
          </a:p>
          <a:p>
            <a:r>
              <a:rPr lang="en-IN" dirty="0"/>
              <a:t>G-431</a:t>
            </a:r>
          </a:p>
          <a:p>
            <a:r>
              <a:rPr lang="en-IN" dirty="0"/>
              <a:t>030-cse-a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44" y="108154"/>
            <a:ext cx="10373032" cy="721591"/>
          </a:xfrm>
        </p:spPr>
        <p:txBody>
          <a:bodyPr/>
          <a:lstStyle/>
          <a:p>
            <a:r>
              <a:rPr lang="en-US" dirty="0"/>
              <a:t>Project application and application effectiveness 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4844" y="829745"/>
            <a:ext cx="11494106" cy="5374410"/>
          </a:xfrm>
        </p:spPr>
        <p:txBody>
          <a:bodyPr>
            <a:normAutofit/>
          </a:bodyPr>
          <a:lstStyle/>
          <a:p>
            <a:pPr algn="l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Personalized learning for children with learning difficulties.</a:t>
            </a:r>
          </a:p>
          <a:p>
            <a:pPr algn="l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Analyzes emotions and behavior in real-time.</a:t>
            </a:r>
            <a:endParaRPr lang="en-US" b="0" i="0" dirty="0">
              <a:effectLst/>
            </a:endParaRPr>
          </a:p>
          <a:p>
            <a:pPr algn="l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Adapts learning path to boost engagement.</a:t>
            </a:r>
            <a:endParaRPr lang="en-US" b="0" i="0" dirty="0">
              <a:effectLst/>
            </a:endParaRPr>
          </a:p>
          <a:p>
            <a:pPr algn="l">
              <a:lnSpc>
                <a:spcPts val="45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Follows therapist guidelines for effective support.</a:t>
            </a:r>
          </a:p>
          <a:p>
            <a:pPr algn="l">
              <a:lnSpc>
                <a:spcPts val="4500"/>
              </a:lnSpc>
              <a:buFont typeface="Arial" panose="020B0604020202020204" pitchFamily="34" charset="0"/>
              <a:buChar char="•"/>
            </a:pPr>
            <a:endParaRPr lang="en-US" b="0" i="0" u="none" strike="noStrike" dirty="0">
              <a:effectLst/>
            </a:endParaRPr>
          </a:p>
          <a:p>
            <a:pPr algn="l">
              <a:lnSpc>
                <a:spcPts val="4500"/>
              </a:lnSpc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lnSpc>
                <a:spcPts val="4500"/>
              </a:lnSpc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lnSpc>
                <a:spcPts val="45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E5E86-9E24-9670-9293-901E18EDB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78" y="3699099"/>
            <a:ext cx="7969512" cy="333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70DF-060B-A581-4C13-EDBABA262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51840"/>
            <a:ext cx="7534656" cy="914400"/>
          </a:xfrm>
        </p:spPr>
        <p:txBody>
          <a:bodyPr/>
          <a:lstStyle/>
          <a:p>
            <a:r>
              <a:rPr lang="en-IN" dirty="0"/>
              <a:t>User and User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E7F9B-A0F5-7A50-E4A7-A68D9248047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10200640" cy="3559048"/>
          </a:xfrm>
        </p:spPr>
        <p:txBody>
          <a:bodyPr>
            <a:normAutofit fontScale="62500" lnSpcReduction="20000"/>
          </a:bodyPr>
          <a:lstStyle/>
          <a:p>
            <a:r>
              <a:rPr lang="en-US" sz="4200" dirty="0"/>
              <a:t>Typical users: Children with learning difficulties, therapists, and educators</a:t>
            </a:r>
          </a:p>
          <a:p>
            <a:r>
              <a:rPr lang="en-US" sz="4200" dirty="0"/>
              <a:t>Parents and caregivers use the app to track progress and support learning</a:t>
            </a:r>
          </a:p>
          <a:p>
            <a:r>
              <a:rPr lang="en-US" sz="4200" dirty="0"/>
              <a:t>Designed to enhance the educational experience for both children and</a:t>
            </a:r>
          </a:p>
          <a:p>
            <a:pPr marL="0" indent="0">
              <a:buNone/>
            </a:pPr>
            <a:r>
              <a:rPr lang="en-US" sz="4200" dirty="0"/>
              <a:t>   professionals involved in their development</a:t>
            </a:r>
          </a:p>
          <a:p>
            <a:r>
              <a:rPr lang="en-US" sz="4200" dirty="0"/>
              <a:t>The Adaptive Learning Path offers personalized content, real-time feedback,</a:t>
            </a:r>
          </a:p>
          <a:p>
            <a:pPr marL="0" indent="0">
              <a:buNone/>
            </a:pPr>
            <a:r>
              <a:rPr lang="en-US" sz="4200" dirty="0"/>
              <a:t>   and progress tracking to help students learn more effectively. It also </a:t>
            </a:r>
          </a:p>
          <a:p>
            <a:pPr marL="0" indent="0">
              <a:buNone/>
            </a:pPr>
            <a:r>
              <a:rPr lang="en-US" sz="4200" dirty="0"/>
              <a:t>   supports educators with tools for monitoring performance and providing</a:t>
            </a:r>
          </a:p>
          <a:p>
            <a:pPr marL="0" indent="0">
              <a:buNone/>
            </a:pPr>
            <a:r>
              <a:rPr lang="en-US" sz="4200" dirty="0"/>
              <a:t>   targeted support, making learning more efficient for everyone.</a:t>
            </a:r>
          </a:p>
          <a:p>
            <a:endParaRPr lang="en-US" sz="4200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24CC0-1085-720B-F0CD-E9491F067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53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14281D-7103-556A-0347-E22396124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12956"/>
            <a:ext cx="7534656" cy="609600"/>
          </a:xfrm>
        </p:spPr>
        <p:txBody>
          <a:bodyPr/>
          <a:lstStyle/>
          <a:p>
            <a:r>
              <a:rPr lang="en-IN" dirty="0"/>
              <a:t>Roles of Users and User interaction: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757ABA-7C62-014D-B011-CA4729B3575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022556"/>
            <a:ext cx="10048240" cy="5114084"/>
          </a:xfrm>
        </p:spPr>
        <p:txBody>
          <a:bodyPr/>
          <a:lstStyle/>
          <a:p>
            <a:r>
              <a:rPr lang="en-US" dirty="0"/>
              <a:t>The ALP application involves three key roles: ​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Children, who are the main users interacting with the learning content.​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Parents, who track progress and support learning at home​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Children who face more difficulty in the learning process will have better progress through alp.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Admins/Developers, who maintain and update the system.​</a:t>
            </a:r>
          </a:p>
          <a:p>
            <a:r>
              <a:rPr lang="en-US" dirty="0"/>
              <a:t>Users will interact with the app through a user-friendly web interface.</a:t>
            </a:r>
          </a:p>
          <a:p>
            <a:r>
              <a:rPr lang="en-US" dirty="0"/>
              <a:t>Students will provide inputs such as quiz responses, learning preferences, and feedback content.</a:t>
            </a:r>
          </a:p>
          <a:p>
            <a:r>
              <a:rPr lang="en-US" dirty="0"/>
              <a:t>The application will take the input and store the response of the user and the input will be sent to an ai model.</a:t>
            </a:r>
          </a:p>
          <a:p>
            <a:r>
              <a:rPr lang="en-US" dirty="0"/>
              <a:t>The facial expression will be captured and it will be sent to the model for the response.</a:t>
            </a:r>
          </a:p>
          <a:p>
            <a:r>
              <a:rPr lang="en-US" dirty="0"/>
              <a:t>Based on these inputs, the app will generate outputs like personalized learning paths, recommended resources, progress dashboards for students, and performance analytics for instructors.​</a:t>
            </a:r>
            <a:endParaRPr lang="en-IN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B3FBA-35DA-AEE2-9855-A6A1A4532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93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CD400E-6C35-CE22-0F7A-0F110D9B5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387" y="297590"/>
            <a:ext cx="7534656" cy="904568"/>
          </a:xfrm>
        </p:spPr>
        <p:txBody>
          <a:bodyPr/>
          <a:lstStyle/>
          <a:p>
            <a:pPr algn="l"/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dirty="0"/>
              <a:t>Dataset and its Preprocessing steps</a:t>
            </a:r>
            <a:r>
              <a:rPr lang="en-US" sz="2000" dirty="0"/>
              <a:t>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F8FA43-BA0A-93A5-43F9-15C193B53C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599" y="1347183"/>
            <a:ext cx="9193161" cy="402139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application uses the FER2013 (Facial Expression Recognition 2013) dataset, which is publicly available through the Kaggle platform.</a:t>
            </a:r>
          </a:p>
          <a:p>
            <a:pPr>
              <a:lnSpc>
                <a:spcPct val="120000"/>
              </a:lnSpc>
            </a:pPr>
            <a:r>
              <a:rPr lang="en-US" dirty="0"/>
              <a:t>This dataset contains labeled facial images representing various emotions and is commonly used for training emotion recognition models.</a:t>
            </a:r>
          </a:p>
          <a:p>
            <a:r>
              <a:rPr lang="en-US" dirty="0"/>
              <a:t>We will preprocess the FER2013 dataset by performing several key steps:​</a:t>
            </a:r>
          </a:p>
          <a:p>
            <a:r>
              <a:rPr lang="en-US" dirty="0"/>
              <a:t>Data cleaning to remove incomplete or corrupted entries​</a:t>
            </a:r>
          </a:p>
          <a:p>
            <a:r>
              <a:rPr lang="en-US" dirty="0"/>
              <a:t>Normalization of pixel values to a standard range (e.g., 0 to 1)​</a:t>
            </a:r>
          </a:p>
          <a:p>
            <a:r>
              <a:rPr lang="en-US" dirty="0"/>
              <a:t>Resizing images to ensure consistent input dimensions for the model​</a:t>
            </a:r>
          </a:p>
          <a:p>
            <a:r>
              <a:rPr lang="en-US" dirty="0"/>
              <a:t>Label encoding for emotion categories​</a:t>
            </a:r>
          </a:p>
          <a:p>
            <a:r>
              <a:rPr lang="en-US" dirty="0"/>
              <a:t>Data augmentation (e.g., flipping, rotation) to improve model robustness and</a:t>
            </a:r>
          </a:p>
          <a:p>
            <a:r>
              <a:rPr lang="en-US" dirty="0"/>
              <a:t>prevent overfitting.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2C60A-A4DC-34B1-8E59-E5B837AD6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42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D86B-1175-4B02-FA72-AE133833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-152400"/>
            <a:ext cx="7534656" cy="914400"/>
          </a:xfrm>
        </p:spPr>
        <p:txBody>
          <a:bodyPr/>
          <a:lstStyle/>
          <a:p>
            <a:r>
              <a:rPr lang="en-IN" dirty="0"/>
              <a:t>Tech stack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119DB-C433-D2D5-1360-D99A7EECE7E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248" y="880872"/>
            <a:ext cx="11096752" cy="2390648"/>
          </a:xfrm>
        </p:spPr>
        <p:txBody>
          <a:bodyPr/>
          <a:lstStyle/>
          <a:p>
            <a:r>
              <a:rPr lang="en-IN" b="1" dirty="0"/>
              <a:t>Frontend: </a:t>
            </a:r>
            <a:r>
              <a:rPr lang="en-IN" dirty="0"/>
              <a:t>HTML ,CSS ,JS and React for a responsive UI and Face Mesh for real-time facial feature tracking and emotion detection</a:t>
            </a:r>
          </a:p>
          <a:p>
            <a:r>
              <a:rPr lang="en-IN" b="1" dirty="0"/>
              <a:t>Backend:</a:t>
            </a:r>
            <a:r>
              <a:rPr lang="en-IN" dirty="0"/>
              <a:t> Node.js and Express for server-side logic and APIs</a:t>
            </a:r>
          </a:p>
          <a:p>
            <a:r>
              <a:rPr lang="en-IN" b="1" dirty="0"/>
              <a:t>Database</a:t>
            </a:r>
            <a:r>
              <a:rPr lang="en-IN" dirty="0"/>
              <a:t>: MongoDB for storing user data and learning progress</a:t>
            </a:r>
          </a:p>
          <a:p>
            <a:r>
              <a:rPr lang="en-IN" b="1" dirty="0"/>
              <a:t>Machine Learning: </a:t>
            </a:r>
            <a:r>
              <a:rPr lang="en-IN" dirty="0"/>
              <a:t>Python, TensorFlow, and Hugging Face Transformers for emotion recognition</a:t>
            </a:r>
          </a:p>
          <a:p>
            <a:r>
              <a:rPr lang="en-IN" b="1" dirty="0"/>
              <a:t>Deployment: </a:t>
            </a:r>
            <a:r>
              <a:rPr lang="en-IN" dirty="0"/>
              <a:t>Cloud platform (e.g., AWS) for scalability and accessibility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55B16-C609-F223-B538-4DBE1784A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0D67BF-09EC-7CD3-53A6-2EE660780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00" y="3271520"/>
            <a:ext cx="6532880" cy="34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7D69-29BD-47BB-D4EE-DB217BAE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936" y="181834"/>
            <a:ext cx="7534656" cy="925083"/>
          </a:xfrm>
        </p:spPr>
        <p:txBody>
          <a:bodyPr/>
          <a:lstStyle/>
          <a:p>
            <a:r>
              <a:rPr lang="en-IN" dirty="0"/>
              <a:t>Process flow and SDLC: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7EFDDC-AA28-5391-6F8F-CB4C57635DF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36880" y="1543170"/>
            <a:ext cx="6106160" cy="45610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4756A-0778-C772-E8A9-6B33AC36A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9C0CB6-7DAE-CAB6-9AED-080E0EA39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870" y="1339193"/>
            <a:ext cx="5015250" cy="476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5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7CB08A-42E6-7E85-A6FE-C4BE0E0E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Cloud deployment: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3C00FF-E49B-F723-50E2-9A44D10E5B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8290560" cy="3345688"/>
          </a:xfrm>
        </p:spPr>
        <p:txBody>
          <a:bodyPr/>
          <a:lstStyle/>
          <a:p>
            <a:r>
              <a:rPr lang="en-IN" dirty="0"/>
              <a:t>Cloud-Based Hosting: The app will be hosted on the cloud for better performance and accessibility.</a:t>
            </a:r>
          </a:p>
          <a:p>
            <a:r>
              <a:rPr lang="en-IN" dirty="0"/>
              <a:t>Services Used: Platforms like AWS or Firebase will handle data storage, app hosting, and traffic management.</a:t>
            </a:r>
          </a:p>
          <a:p>
            <a:r>
              <a:rPr lang="en-IN" dirty="0"/>
              <a:t>Scalability: Cloud deployment allows the app to scale easily based on user demand.</a:t>
            </a:r>
          </a:p>
          <a:p>
            <a:r>
              <a:rPr lang="en-IN" dirty="0"/>
              <a:t>Availability &amp; Security: Ensures the app is always available and secure for users.</a:t>
            </a:r>
          </a:p>
        </p:txBody>
      </p:sp>
    </p:spTree>
    <p:extLst>
      <p:ext uri="{BB962C8B-B14F-4D97-AF65-F5344CB8AC3E}">
        <p14:creationId xmlns:p14="http://schemas.microsoft.com/office/powerpoint/2010/main" val="265632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240" y="1280160"/>
            <a:ext cx="5344160" cy="3545840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 flipH="1">
            <a:off x="9550400" y="5781040"/>
            <a:ext cx="254000" cy="162560"/>
          </a:xfrm>
        </p:spPr>
        <p:txBody>
          <a:bodyPr anchor="ctr"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E694917-8CC1-46B3-BF0A-32DEF8CB6C82}">
  <we:reference id="wa200005566" version="3.0.0.0" store="en-US" storeType="OMEX"/>
  <we:alternateReferences>
    <we:reference id="WA200005566" version="3.0.0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{90F09125-46C6-4117-A6EC-BF66AEE81F71}tf11964407_win32</Template>
  <TotalTime>141</TotalTime>
  <Words>599</Words>
  <Application>Microsoft Office PowerPoint</Application>
  <PresentationFormat>Widescreen</PresentationFormat>
  <Paragraphs>65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Gill Sans Nova Light</vt:lpstr>
      <vt:lpstr>Sagona Book</vt:lpstr>
      <vt:lpstr>Custom</vt:lpstr>
      <vt:lpstr>ADAPTIVE LEARNING PATH</vt:lpstr>
      <vt:lpstr>Project application and application effectiveness :</vt:lpstr>
      <vt:lpstr>User and User benefits</vt:lpstr>
      <vt:lpstr>Roles of Users and User interaction:</vt:lpstr>
      <vt:lpstr>       Dataset and its Preprocessing steps:</vt:lpstr>
      <vt:lpstr>Tech stack overview:</vt:lpstr>
      <vt:lpstr>Process flow and SDLC:</vt:lpstr>
      <vt:lpstr>Cloud deployment: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krishna</dc:creator>
  <cp:lastModifiedBy>sai krishna</cp:lastModifiedBy>
  <cp:revision>1</cp:revision>
  <dcterms:created xsi:type="dcterms:W3CDTF">2025-04-23T04:49:46Z</dcterms:created>
  <dcterms:modified xsi:type="dcterms:W3CDTF">2025-04-27T14:48:25Z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