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2" r:id="rId14"/>
    <p:sldId id="2146847055" r:id="rId15"/>
    <p:sldId id="2146847059" r:id="rId16"/>
    <p:sldId id="2146847069" r:id="rId17"/>
    <p:sldId id="2146847071" r:id="rId18"/>
    <p:sldId id="214684707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chemeClr val="accent1"/>
                </a:solidFill>
                <a:latin typeface="Arial" panose="020B0604020202020204" pitchFamily="34" charset="0"/>
                <a:cs typeface="Arial" panose="020B0604020202020204" pitchFamily="34" charset="0"/>
              </a:rPr>
              <a:t>Interview Trainer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Sai Krishna Anegunta</a:t>
            </a:r>
          </a:p>
          <a:p>
            <a:r>
              <a:rPr lang="en-US" sz="2000" b="1" dirty="0">
                <a:solidFill>
                  <a:schemeClr val="accent1">
                    <a:lumMod val="75000"/>
                  </a:schemeClr>
                </a:solidFill>
                <a:latin typeface="Arial" pitchFamily="34" charset="0"/>
                <a:cs typeface="Arial" pitchFamily="34" charset="0"/>
              </a:rPr>
              <a:t>Student name : Sai Krishna Anegunta</a:t>
            </a:r>
          </a:p>
          <a:p>
            <a:r>
              <a:rPr lang="en-US" sz="2000" b="1" dirty="0">
                <a:solidFill>
                  <a:schemeClr val="accent1">
                    <a:lumMod val="75000"/>
                  </a:schemeClr>
                </a:solidFill>
                <a:latin typeface="Arial"/>
                <a:cs typeface="Arial"/>
              </a:rPr>
              <a:t>College Name &amp; Department : KL Deemed University &amp;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The agent can generate reports, suggest hypotheses, and even draft sections of research papers.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It saves time by automating repetitive tasks like citation management and data extraction.</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Research Agents enhance efficiency, accuracy, and innovation in both academic and industrial R&amp;D.</a:t>
            </a:r>
            <a:endParaRPr lang="en-US" sz="280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6BFB6B7-4C6E-3E3A-769B-85D22B2663AE}"/>
              </a:ext>
            </a:extLst>
          </p:cNvPr>
          <p:cNvPicPr>
            <a:picLocks noGrp="1" noChangeAspect="1"/>
          </p:cNvPicPr>
          <p:nvPr>
            <p:ph idx="1"/>
          </p:nvPr>
        </p:nvPicPr>
        <p:blipFill>
          <a:blip r:embed="rId2"/>
          <a:stretch>
            <a:fillRect/>
          </a:stretch>
        </p:blipFill>
        <p:spPr>
          <a:xfrm>
            <a:off x="581192" y="1301750"/>
            <a:ext cx="11428556"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5ACAA2A1-A7CE-A447-6484-714AFA09FCF3}"/>
              </a:ext>
            </a:extLst>
          </p:cNvPr>
          <p:cNvPicPr>
            <a:picLocks noChangeAspect="1"/>
          </p:cNvPicPr>
          <p:nvPr/>
        </p:nvPicPr>
        <p:blipFill>
          <a:blip r:embed="rId2"/>
          <a:stretch>
            <a:fillRect/>
          </a:stretch>
        </p:blipFill>
        <p:spPr>
          <a:xfrm>
            <a:off x="416966" y="603314"/>
            <a:ext cx="11545647" cy="5759779"/>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AA3C28-F12E-FF32-B2DC-C9CF1B53DAE0}"/>
              </a:ext>
            </a:extLst>
          </p:cNvPr>
          <p:cNvPicPr>
            <a:picLocks noGrp="1" noChangeAspect="1"/>
          </p:cNvPicPr>
          <p:nvPr>
            <p:ph idx="1"/>
          </p:nvPr>
        </p:nvPicPr>
        <p:blipFill>
          <a:blip r:embed="rId2"/>
          <a:stretch>
            <a:fillRect/>
          </a:stretch>
        </p:blipFill>
        <p:spPr>
          <a:xfrm>
            <a:off x="461913" y="580737"/>
            <a:ext cx="11349873" cy="5857769"/>
          </a:xfrm>
          <a:prstGeom prst="rect">
            <a:avLst/>
          </a:prstGeom>
        </p:spPr>
      </p:pic>
    </p:spTree>
    <p:extLst>
      <p:ext uri="{BB962C8B-B14F-4D97-AF65-F5344CB8AC3E}">
        <p14:creationId xmlns:p14="http://schemas.microsoft.com/office/powerpoint/2010/main" val="1367119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4304" y="3076165"/>
            <a:ext cx="7933454" cy="369332"/>
          </a:xfrm>
          <a:prstGeom prst="rect">
            <a:avLst/>
          </a:prstGeom>
        </p:spPr>
        <p:txBody>
          <a:bodyPr wrap="none">
            <a:spAutoFit/>
          </a:bodyPr>
          <a:lstStyle/>
          <a:p>
            <a:r>
              <a:rPr lang="en-IN" dirty="0"/>
              <a:t>GITHUB LINK:- https://github.com/saikrishna1773/IBM-InterviewTrainner-Agent</a:t>
            </a:r>
          </a:p>
        </p:txBody>
      </p:sp>
    </p:spTree>
    <p:extLst>
      <p:ext uri="{BB962C8B-B14F-4D97-AF65-F5344CB8AC3E}">
        <p14:creationId xmlns:p14="http://schemas.microsoft.com/office/powerpoint/2010/main" val="1098887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a:bodyPr>
          <a:lstStyle/>
          <a:p>
            <a:pPr marL="0" indent="0">
              <a:buNone/>
            </a:pPr>
            <a:r>
              <a:rPr lang="en-US" sz="2800" dirty="0">
                <a:latin typeface="Calibri"/>
                <a:ea typeface="+mn-lt"/>
                <a:cs typeface="+mn-lt"/>
              </a:rPr>
              <a:t>Researchers, students, and professionals often struggle to stay updated with the rapidly growing volume of academic publications, technical articles, datasets, and evolving research trends. Manually reviewing, filtering, and synthesizing information across multiple domains is time-</a:t>
            </a:r>
            <a:r>
              <a:rPr lang="en-US" sz="2800">
                <a:latin typeface="Calibri"/>
                <a:ea typeface="+mn-lt"/>
                <a:cs typeface="+mn-lt"/>
              </a:rPr>
              <a:t>consuming and inefficient.</a:t>
            </a:r>
            <a:endParaRPr lang="en-US" sz="1100">
              <a:latin typeface="Calibri"/>
              <a:ea typeface="Calibri"/>
              <a:cs typeface="Calibri"/>
            </a:endParaRP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 An AI Research Agent that uses Natural Language Processing (NLP), Retrieval-Augmented Generation (RAG), to assist users in conducting efficient literature reviews, generating summaries, identifying research gaps, and recommending relevant papers, datasets, or collaborators.</a:t>
            </a:r>
            <a:br>
              <a:rPr lang="en-US" sz="2800" dirty="0">
                <a:latin typeface="Calibri"/>
                <a:ea typeface="Calibri"/>
                <a:cs typeface="Calibri"/>
              </a:rPr>
            </a:br>
            <a:endParaRPr lang="en-US" sz="110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IN" sz="2800" dirty="0">
                <a:solidFill>
                  <a:srgbClr val="0F0F0F"/>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800" dirty="0">
                <a:solidFill>
                  <a:srgbClr val="0F0F0F"/>
                </a:solidFill>
                <a:latin typeface="Calibri"/>
                <a:ea typeface="Calibri"/>
                <a:cs typeface="Calibri"/>
              </a:rPr>
              <a:t>Unique features:</a:t>
            </a:r>
          </a:p>
          <a:p>
            <a:pPr marL="0" indent="0">
              <a:buNone/>
            </a:pPr>
            <a:r>
              <a:rPr lang="en-IN" sz="2800" dirty="0">
                <a:solidFill>
                  <a:srgbClr val="0F0F0F"/>
                </a:solidFill>
                <a:latin typeface="Calibri"/>
                <a:ea typeface="+mn-lt"/>
                <a:cs typeface="+mn-lt"/>
              </a:rPr>
              <a:t>Semantic search across research papers, journals, and datasets</a:t>
            </a:r>
          </a:p>
          <a:p>
            <a:pPr marL="0" indent="0">
              <a:buNone/>
            </a:pPr>
            <a:r>
              <a:rPr lang="en-IN" sz="2800" dirty="0">
                <a:solidFill>
                  <a:srgbClr val="0F0F0F"/>
                </a:solidFill>
                <a:latin typeface="Calibri"/>
                <a:ea typeface="+mn-lt"/>
                <a:cs typeface="+mn-lt"/>
              </a:rPr>
              <a:t>Auto-summarization of selected papers</a:t>
            </a:r>
          </a:p>
          <a:p>
            <a:pPr marL="0" indent="0">
              <a:buNone/>
            </a:pPr>
            <a:r>
              <a:rPr lang="en-IN" sz="2800" dirty="0">
                <a:solidFill>
                  <a:srgbClr val="0F0F0F"/>
                </a:solidFill>
                <a:latin typeface="Calibri"/>
                <a:ea typeface="+mn-lt"/>
                <a:cs typeface="+mn-lt"/>
              </a:rPr>
              <a:t>Citation and reference analysis to trace influence</a:t>
            </a:r>
          </a:p>
          <a:p>
            <a:pPr marL="0" indent="0">
              <a:buNone/>
            </a:pPr>
            <a:r>
              <a:rPr lang="en-IN" sz="2800" dirty="0">
                <a:solidFill>
                  <a:srgbClr val="0F0F0F"/>
                </a:solidFill>
                <a:latin typeface="Calibri"/>
                <a:ea typeface="+mn-lt"/>
                <a:cs typeface="+mn-lt"/>
              </a:rPr>
              <a:t>Recommendation of research papers based on a user’s current topic</a:t>
            </a:r>
          </a:p>
          <a:p>
            <a:pPr marL="0" indent="0">
              <a:buNone/>
            </a:pPr>
            <a:r>
              <a:rPr lang="en-IN" sz="2800" dirty="0">
                <a:solidFill>
                  <a:srgbClr val="0F0F0F"/>
                </a:solidFill>
                <a:latin typeface="Calibri"/>
                <a:ea typeface="+mn-lt"/>
                <a:cs typeface="+mn-lt"/>
              </a:rPr>
              <a:t>Trend analysis over time for specific keywords or domains.</a:t>
            </a:r>
          </a:p>
          <a:p>
            <a:pPr marL="0" indent="0">
              <a:buNone/>
            </a:pPr>
            <a:r>
              <a:rPr lang="en-IN" sz="2800" dirty="0">
                <a:solidFill>
                  <a:srgbClr val="0F0F0F"/>
                </a:solidFill>
                <a:latin typeface="Calibri"/>
                <a:ea typeface="+mn-lt"/>
                <a:cs typeface="+mn-lt"/>
              </a:rPr>
              <a:t>Collaboration mapping: suggests potential co-authors or institutions based on similar research interests.</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672D2965-22D6-D260-4505-1049E373387D}"/>
              </a:ext>
            </a:extLst>
          </p:cNvPr>
          <p:cNvPicPr>
            <a:picLocks noChangeAspect="1"/>
          </p:cNvPicPr>
          <p:nvPr/>
        </p:nvPicPr>
        <p:blipFill>
          <a:blip r:embed="rId2"/>
          <a:stretch>
            <a:fillRect/>
          </a:stretch>
        </p:blipFill>
        <p:spPr>
          <a:xfrm>
            <a:off x="2516955" y="575035"/>
            <a:ext cx="9675045" cy="579748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67C61133-9972-FADA-4F56-45F1FCB3DF9C}"/>
              </a:ext>
            </a:extLst>
          </p:cNvPr>
          <p:cNvPicPr>
            <a:picLocks noGrp="1" noChangeAspect="1"/>
          </p:cNvPicPr>
          <p:nvPr>
            <p:ph idx="1"/>
          </p:nvPr>
        </p:nvPicPr>
        <p:blipFill>
          <a:blip r:embed="rId2"/>
          <a:stretch>
            <a:fillRect/>
          </a:stretch>
        </p:blipFill>
        <p:spPr>
          <a:xfrm>
            <a:off x="5053163" y="812760"/>
            <a:ext cx="6230721" cy="542654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1238</TotalTime>
  <Words>404</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Interview Trainer Agent</vt:lpstr>
      <vt:lpstr>OUTLINE</vt:lpstr>
      <vt:lpstr>Problem Statement</vt:lpstr>
      <vt:lpstr>Technology  used</vt:lpstr>
      <vt:lpstr>IBM cloud services used</vt:lpstr>
      <vt:lpstr>Wow factors</vt:lpstr>
      <vt:lpstr>End users</vt:lpstr>
      <vt:lpstr>Results</vt:lpstr>
      <vt:lpstr>Results</vt:lpstr>
      <vt:lpstr>Conclusion</vt:lpstr>
      <vt:lpstr>PowerPoint Presentation</vt:lpstr>
      <vt:lpstr>IBM Certifications</vt:lpstr>
      <vt:lpstr>PowerPoint Presentation</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saikrishna Anegunta</cp:lastModifiedBy>
  <cp:revision>146</cp:revision>
  <dcterms:created xsi:type="dcterms:W3CDTF">2021-05-26T16:50:10Z</dcterms:created>
  <dcterms:modified xsi:type="dcterms:W3CDTF">2025-08-04T17:09:05Z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