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18" autoAdjust="0"/>
  </p:normalViewPr>
  <p:slideViewPr>
    <p:cSldViewPr snapToGrid="0">
      <p:cViewPr varScale="1">
        <p:scale>
          <a:sx n="87" d="100"/>
          <a:sy n="87" d="100"/>
        </p:scale>
        <p:origin x="3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9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92A1-F4D8-491B-8401-D2637C66E7D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E7EC-B774-411C-AFE3-473828031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8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89EC-263F-4BF2-A012-FB7344B9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6" y="857251"/>
            <a:ext cx="9040091" cy="270152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Candy Sales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0080"/>
                </a:highlight>
                <a:latin typeface="Algerian" panose="04020705040A02060702" pitchFamily="82" charset="0"/>
              </a:rPr>
            </a:b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 Analysis</a:t>
            </a:r>
            <a:r>
              <a:rPr lang="en-IN" dirty="0">
                <a:solidFill>
                  <a:srgbClr val="202124"/>
                </a:solidFill>
                <a:highlight>
                  <a:srgbClr val="800080"/>
                </a:highlight>
                <a:latin typeface="Google Sans"/>
              </a:rPr>
              <a:t> 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0080"/>
                </a:highlight>
                <a:latin typeface="Algerian" panose="04020705040A02060702" pitchFamily="82" charset="0"/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80008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41EC-56E4-478A-5B97-3BC581D52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956" y="3558778"/>
            <a:ext cx="9092045" cy="1241822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highlight>
                <a:srgbClr val="008080"/>
              </a:highlight>
              <a:latin typeface="Arial Black" panose="020B0A04020102020204" pitchFamily="34" charset="0"/>
            </a:endParaRPr>
          </a:p>
          <a:p>
            <a:pPr algn="ctr"/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008080"/>
                </a:highlight>
                <a:latin typeface="Arial Black" panose="020B0A04020102020204" pitchFamily="34" charset="0"/>
              </a:rPr>
              <a:t>physical ‘FMCG’ store in the period of 2 years</a:t>
            </a:r>
            <a:endParaRPr lang="en-IN" dirty="0">
              <a:solidFill>
                <a:schemeClr val="accent3">
                  <a:lumMod val="75000"/>
                </a:schemeClr>
              </a:solidFill>
              <a:highlight>
                <a:srgbClr val="00808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B21F-1D76-1477-6C30-5FF02DB0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93964"/>
            <a:ext cx="11811000" cy="6664036"/>
          </a:xfrm>
        </p:spPr>
        <p:txBody>
          <a:bodyPr/>
          <a:lstStyle/>
          <a:p>
            <a:pPr marL="0" indent="0">
              <a:buNone/>
            </a:pPr>
            <a:r>
              <a:rPr lang="en-IN" u="sng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Observation </a:t>
            </a:r>
          </a:p>
          <a:p>
            <a:endParaRPr lang="en-IN" u="sng" dirty="0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The Company need to Look the Brand 1 Candy and Brand 3 Candy Are Showing very Less productivity Compare to the All Brands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 Company Need to More Concentrate on the Age Group Between the 31 to 49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 Sales of Candy in the Graduate School are very Less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 Promotion _4 And Promotion _5 Shown Very Much Effective result in selling of the Candy 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Conculsion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Where Brand 5 Candy’s Are Show very Good Sales and Promotion are Also Very Help full in Selling of the Candy ,Company need to More </a:t>
            </a:r>
            <a:r>
              <a:rPr lang="en-IN" dirty="0" err="1">
                <a:solidFill>
                  <a:srgbClr val="002060"/>
                </a:solidFill>
                <a:latin typeface="Brush Script MT" panose="03060802040406070304" pitchFamily="66" charset="0"/>
              </a:rPr>
              <a:t>Concrate</a:t>
            </a: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 on the Middle age Group of People and  Need  Do Changes for the Brand 1 and Brand 2 Candy . 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>
              <a:highlight>
                <a:srgbClr val="00FF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8B06-C85F-5B47-FC4A-EE2DA7BF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7" y="73152"/>
            <a:ext cx="12048134" cy="67226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AGENDA 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key factors that are impacting the purchases of chocolate candy bars. Work on the data and generate actionable insights.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CONCULSION :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Show which  are the main factors effecting in  purchase of Candy Sales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Tools 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SQL is used to Show the data in the table format.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Excel is used to Show the data in the Visual representation.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74CA-BB53-6BC0-C7A8-2165A077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1319164" cy="71489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What is the relationship between purchase incidence and brand</a:t>
            </a:r>
            <a:endParaRPr lang="en-US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   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        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is meant by No Brand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1 is meant by Brand 1 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2 is meant by Brand 2                                                          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3 is meant by Brand 3                                                             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4  is meant by Brand 4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5  is meant by Brand 5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  <a:latin typeface="Brush Script MT" panose="03060802040406070304" pitchFamily="66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By Observing the data we Can See the sales of the Brand 3 Candy  are Having  very less  Sales and Brand  5 Candy has Very Highest No of sales .</a:t>
            </a:r>
          </a:p>
          <a:p>
            <a:r>
              <a:rPr lang="en-US" sz="2400" dirty="0">
                <a:solidFill>
                  <a:schemeClr val="accent2"/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Brand 2 Candy  has the Good  No of sales. </a:t>
            </a:r>
          </a:p>
          <a:p>
            <a:r>
              <a:rPr lang="en-US" sz="2400" dirty="0">
                <a:solidFill>
                  <a:schemeClr val="accent2"/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Brand 1 Candy  and Brand  4 Candy has Average No of  sales .</a:t>
            </a:r>
          </a:p>
          <a:p>
            <a:pPr lvl="1"/>
            <a:endParaRPr lang="en-US" sz="75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B7D00-8960-81CF-0A4F-78E3384FB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6" y="775856"/>
            <a:ext cx="61167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D16F-3FA8-EF28-EB44-848EB044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" y="103908"/>
            <a:ext cx="12122727" cy="6754091"/>
          </a:xfrm>
        </p:spPr>
        <p:txBody>
          <a:bodyPr/>
          <a:lstStyle/>
          <a:p>
            <a:pPr marL="0" indent="0">
              <a:buNone/>
            </a:pPr>
            <a:r>
              <a:rPr lang="en-IN" sz="21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the quantity of candy purchased by a customer increase or decrease with their age?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By Observing the  Data on average the Age Group Between 50 to 60 people more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   Like to buy the Candy.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Later the age Between 19 to 30 People more Slightly interested to by the candy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From the age Group 31 to 49 are Show Very Less interest to buy the candy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60B620-BDDB-3CE1-3297-61D77C36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6" y="915574"/>
            <a:ext cx="1718876" cy="24227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145A26-8CA3-2FB7-09E6-F8D05113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40" y="838200"/>
            <a:ext cx="1784205" cy="2539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1122FF-A1E0-7039-1714-4F6D2AAD8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93" y="876300"/>
            <a:ext cx="2071801" cy="2590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45CEDE-F7C3-970C-2EAE-B96336411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67" y="838200"/>
            <a:ext cx="1939222" cy="25908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4C959E-A1DC-4E0E-C4F1-24ADAD627F3C}"/>
              </a:ext>
            </a:extLst>
          </p:cNvPr>
          <p:cNvSpPr/>
          <p:nvPr/>
        </p:nvSpPr>
        <p:spPr>
          <a:xfrm>
            <a:off x="138015" y="838200"/>
            <a:ext cx="11832312" cy="2667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7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A3ED-0722-F558-2EE0-C09494FF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" y="62344"/>
            <a:ext cx="12053454" cy="6795655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>
                <a:solidFill>
                  <a:srgbClr val="37415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the level of education of a customer affect their purchase </a:t>
            </a:r>
            <a:r>
              <a:rPr lang="en-IN" sz="2000" dirty="0" err="1">
                <a:solidFill>
                  <a:srgbClr val="37415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solidFill>
                  <a:srgbClr val="37415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000" dirty="0">
              <a:solidFill>
                <a:srgbClr val="374151"/>
              </a:solidFill>
              <a:highlight>
                <a:srgbClr val="FFFF00"/>
              </a:highlight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0 - Other/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Unkown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1 - High School 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2 - University 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3 - Graduate School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>
              <a:solidFill>
                <a:schemeClr val="accent2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endParaRPr lang="en-IN" dirty="0">
              <a:solidFill>
                <a:schemeClr val="accent2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By Observing the data we can say that People from the University are By more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Compare to the Other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Where is the Graduate School have the purchase of sales are very less 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30C76-A37C-C44E-4F80-11F7D702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3" y="491835"/>
            <a:ext cx="9649691" cy="319347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14D594-F882-9BBF-C5AE-50B2F3AAD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8603"/>
              </p:ext>
            </p:extLst>
          </p:nvPr>
        </p:nvGraphicFramePr>
        <p:xfrm>
          <a:off x="9649691" y="1749288"/>
          <a:ext cx="63500" cy="159021"/>
        </p:xfrm>
        <a:graphic>
          <a:graphicData uri="http://schemas.openxmlformats.org/drawingml/2006/table">
            <a:tbl>
              <a:tblPr/>
              <a:tblGrid>
                <a:gridCol w="63500">
                  <a:extLst>
                    <a:ext uri="{9D8B030D-6E8A-4147-A177-3AD203B41FA5}">
                      <a16:colId xmlns:a16="http://schemas.microsoft.com/office/drawing/2014/main" val="1524688894"/>
                    </a:ext>
                  </a:extLst>
                </a:gridCol>
              </a:tblGrid>
              <a:tr h="159021">
                <a:tc>
                  <a:txBody>
                    <a:bodyPr/>
                    <a:lstStyle/>
                    <a:p>
                      <a:pPr rtl="0" fontAlgn="ctr"/>
                      <a:endParaRPr lang="en-IN" sz="1000" dirty="0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1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9389-8DA9-DEB9-0B8B-116FACE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" y="76201"/>
            <a:ext cx="12136582" cy="6781799"/>
          </a:xfrm>
        </p:spPr>
        <p:txBody>
          <a:bodyPr/>
          <a:lstStyle/>
          <a:p>
            <a:pPr marL="0" indent="0">
              <a:buNone/>
            </a:pPr>
            <a:endParaRPr lang="en-IN" sz="2000" dirty="0">
              <a:solidFill>
                <a:srgbClr val="374151"/>
              </a:solidFill>
              <a:highlight>
                <a:srgbClr val="FFFF00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37415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there any differences in candy sales based on the occupation of the customer?</a:t>
            </a:r>
            <a:endParaRPr lang="en-IN" sz="2000" dirty="0">
              <a:solidFill>
                <a:srgbClr val="374151"/>
              </a:solidFill>
              <a:highlight>
                <a:srgbClr val="FFFF00"/>
              </a:highlight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0 - unemployed / unskilled</a:t>
            </a:r>
          </a:p>
          <a:p>
            <a:r>
              <a:rPr lang="en-IN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1 - skilled employee / official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2 - management / self-employed / highly qualified employee / officer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</a:rPr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Here we can see that Every Occupation type are Very Much I</a:t>
            </a:r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nterest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to Buy the candy.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5A2F1-368A-B831-E326-E26B431B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64" y="969818"/>
            <a:ext cx="4617427" cy="19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72CC-412C-80E0-A67C-74756F6C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103909"/>
            <a:ext cx="12004963" cy="6608618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>
                <a:solidFill>
                  <a:srgbClr val="37415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effect of promotions on candy sales in terms of both quantity and brand</a:t>
            </a:r>
            <a:endParaRPr lang="en-IN" sz="2000" dirty="0">
              <a:solidFill>
                <a:srgbClr val="374151"/>
              </a:solidFill>
              <a:highlight>
                <a:srgbClr val="FFFF00"/>
              </a:highlight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Here we Have  type  of promotions  which are very help full in the sales of the candy, Every type of the Promotions are Help in selling of the candies .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Comparing all the Type of Promotions , Promotion_4 and Promotion_5 are Very Effective in the Selling of the candy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Remaining  Promotion 1 , Promotion 2 and Promotion 3 are Given less Impact to the  Selling of the Candy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19A54-AE7A-7FD6-3FC6-156D33CF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3" y="900442"/>
            <a:ext cx="1963099" cy="1705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963DC-BA19-8B2A-A665-6B666DC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84" y="850434"/>
            <a:ext cx="1971776" cy="1705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7CA48-5DF2-ADFF-1BF6-451D48270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13" y="869484"/>
            <a:ext cx="1986065" cy="1600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DF4F1-FFE1-84E6-2769-40FD3B49D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45" y="855197"/>
            <a:ext cx="1728876" cy="1628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B64E37-096D-75A2-602D-AE6CCF76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88" y="855197"/>
            <a:ext cx="1976539" cy="1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CC5A-7F63-2821-3A96-910109DD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31618"/>
            <a:ext cx="11984182" cy="67263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How does the last incidence brand and quantity affect the current candy sale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0 is meant by No Brand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1 is meant by Brand 1 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2 is meant by Brand 2                                                          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3 is meant by Brand 3                                                             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4  is meant by Brand 4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   5  is meant by Brand 5</a:t>
            </a:r>
            <a:endParaRPr lang="en-US" dirty="0">
              <a:solidFill>
                <a:schemeClr val="bg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   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The  Repeated Customer Who are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Visted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to Buy the Candy , Where They are Show Much interest to Buy the Brand 5 Candy 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Where  For the  Brand 1 and Brand 2 ,The Customer are Show Very Less Interest 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Where For the Brand 3 and 4 are Also  Have the Good Attracted the  Previous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  Customers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4BD88-1752-3CDB-7227-BB2CE82C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57" y="810285"/>
            <a:ext cx="4201019" cy="23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AF04E-6951-DA64-C4EB-F22AF5F1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" y="0"/>
            <a:ext cx="12177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798</TotalTime>
  <Words>703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Black</vt:lpstr>
      <vt:lpstr>Bahnschrift Condensed</vt:lpstr>
      <vt:lpstr>Brush Script MT</vt:lpstr>
      <vt:lpstr>Cambria</vt:lpstr>
      <vt:lpstr>Century Gothic</vt:lpstr>
      <vt:lpstr>Google Sans</vt:lpstr>
      <vt:lpstr>Segoe UI</vt:lpstr>
      <vt:lpstr>Wingdings</vt:lpstr>
      <vt:lpstr>Vapor Trail</vt:lpstr>
      <vt:lpstr>Candy Sales 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Sales</dc:title>
  <dc:creator>neelam venkata saikrishna</dc:creator>
  <cp:lastModifiedBy>neelam venkata saikrishna</cp:lastModifiedBy>
  <cp:revision>12</cp:revision>
  <dcterms:created xsi:type="dcterms:W3CDTF">2023-01-21T11:14:40Z</dcterms:created>
  <dcterms:modified xsi:type="dcterms:W3CDTF">2023-01-25T05:37:08Z</dcterms:modified>
</cp:coreProperties>
</file>