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02378c1fe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02378c1f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02378c1fe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2378c1f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02378c1fe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02378c1f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02378c1fe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02378c1f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02378c1fe_0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02378c1f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02378c1fe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02378c1f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02378c1fe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02378c1f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02378c1fe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02378c1f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02378c1fe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02378c1f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eeexplore.ieee.org/document/7344909" TargetMode="External"/><Relationship Id="rId4" Type="http://schemas.openxmlformats.org/officeDocument/2006/relationships/hyperlink" Target="https://www.kaggle.com/thomasnelson/working-with-dna-sequencedata-for-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60275" y="922800"/>
            <a:ext cx="8610600" cy="210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An Approximation approach for Multiple Sequence Alignment Using Central Star Method with </a:t>
            </a:r>
            <a:endParaRPr sz="2900"/>
          </a:p>
          <a:p>
            <a:pPr indent="0" lvl="0" marL="0" rtl="0" algn="ctr">
              <a:spcBef>
                <a:spcPts val="0"/>
              </a:spcBef>
              <a:spcAft>
                <a:spcPts val="0"/>
              </a:spcAft>
              <a:buNone/>
            </a:pPr>
            <a:r>
              <a:rPr lang="en" sz="2900"/>
              <a:t>DNA Sequence Datasets</a:t>
            </a:r>
            <a:endParaRPr sz="2900"/>
          </a:p>
        </p:txBody>
      </p:sp>
      <p:sp>
        <p:nvSpPr>
          <p:cNvPr id="68" name="Google Shape;68;p13"/>
          <p:cNvSpPr txBox="1"/>
          <p:nvPr>
            <p:ph idx="1" type="subTitle"/>
          </p:nvPr>
        </p:nvSpPr>
        <p:spPr>
          <a:xfrm>
            <a:off x="4572000" y="3227850"/>
            <a:ext cx="4040700" cy="100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000"/>
              <a:t>Gudipati Sai Krishna(M190241CS)</a:t>
            </a:r>
            <a:endParaRPr sz="2000"/>
          </a:p>
          <a:p>
            <a:pPr indent="0" lvl="0" marL="0" rtl="0" algn="r">
              <a:spcBef>
                <a:spcPts val="0"/>
              </a:spcBef>
              <a:spcAft>
                <a:spcPts val="0"/>
              </a:spcAft>
              <a:buNone/>
            </a:pPr>
            <a:r>
              <a:rPr lang="en" sz="2000"/>
              <a:t>Nandi Dileep Kumar(M190437CS)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128" name="Google Shape;128;p22"/>
          <p:cNvSpPr txBox="1"/>
          <p:nvPr>
            <p:ph idx="1" type="body"/>
          </p:nvPr>
        </p:nvSpPr>
        <p:spPr>
          <a:xfrm>
            <a:off x="287425" y="1919075"/>
            <a:ext cx="8577600" cy="2853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900"/>
              <a:t>ALGORITHM:</a:t>
            </a:r>
            <a:endParaRPr b="1" sz="1900"/>
          </a:p>
          <a:p>
            <a:pPr indent="0" lvl="0" marL="0" rtl="0" algn="just">
              <a:lnSpc>
                <a:spcPct val="100000"/>
              </a:lnSpc>
              <a:spcBef>
                <a:spcPts val="500"/>
              </a:spcBef>
              <a:spcAft>
                <a:spcPts val="0"/>
              </a:spcAft>
              <a:buNone/>
            </a:pPr>
            <a:r>
              <a:rPr lang="en" sz="1900"/>
              <a:t>A multiple alignment of M with sum of pair distances at most twice that of the optimal alignment of S. </a:t>
            </a:r>
            <a:endParaRPr sz="1900"/>
          </a:p>
          <a:p>
            <a:pPr indent="-349250" lvl="0" marL="457200" rtl="0" algn="just">
              <a:lnSpc>
                <a:spcPct val="100000"/>
              </a:lnSpc>
              <a:spcBef>
                <a:spcPts val="500"/>
              </a:spcBef>
              <a:spcAft>
                <a:spcPts val="0"/>
              </a:spcAft>
              <a:buSzPts val="1900"/>
              <a:buAutoNum type="arabicPeriod"/>
            </a:pPr>
            <a:r>
              <a:rPr lang="en" sz="1900"/>
              <a:t>Find for all i,j </a:t>
            </a:r>
            <a:endParaRPr sz="1900"/>
          </a:p>
          <a:p>
            <a:pPr indent="-349250" lvl="0" marL="457200" rtl="0" algn="just">
              <a:lnSpc>
                <a:spcPct val="100000"/>
              </a:lnSpc>
              <a:spcBef>
                <a:spcPts val="0"/>
              </a:spcBef>
              <a:spcAft>
                <a:spcPts val="0"/>
              </a:spcAft>
              <a:buSzPts val="1900"/>
              <a:buAutoNum type="arabicPeriod"/>
            </a:pPr>
            <a:r>
              <a:rPr lang="en" sz="1900"/>
              <a:t>Find the center sequence Sc which minimizes </a:t>
            </a:r>
            <a:endParaRPr sz="1900"/>
          </a:p>
          <a:p>
            <a:pPr indent="-349250" lvl="0" marL="457200" rtl="0" algn="just">
              <a:lnSpc>
                <a:spcPct val="100000"/>
              </a:lnSpc>
              <a:spcBef>
                <a:spcPts val="0"/>
              </a:spcBef>
              <a:spcAft>
                <a:spcPts val="0"/>
              </a:spcAft>
              <a:buSzPts val="1900"/>
              <a:buAutoNum type="arabicPeriod"/>
            </a:pPr>
            <a:r>
              <a:rPr lang="en" sz="1900"/>
              <a:t>For every choose an optimal alignment Sc and Si. </a:t>
            </a:r>
            <a:endParaRPr sz="1900"/>
          </a:p>
          <a:p>
            <a:pPr indent="-349250" lvl="0" marL="457200" rtl="0" algn="just">
              <a:lnSpc>
                <a:spcPct val="100000"/>
              </a:lnSpc>
              <a:spcBef>
                <a:spcPts val="0"/>
              </a:spcBef>
              <a:spcAft>
                <a:spcPts val="0"/>
              </a:spcAft>
              <a:buSzPts val="1900"/>
              <a:buAutoNum type="arabicPeriod"/>
            </a:pPr>
            <a:r>
              <a:rPr lang="en" sz="1900"/>
              <a:t>Introduce spaces into Sc so that the multiple alignment M satisfies the alignment found in </a:t>
            </a:r>
            <a:r>
              <a:rPr lang="en" sz="1900"/>
              <a:t>step 3</a:t>
            </a:r>
            <a:r>
              <a:rPr lang="en" sz="190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34" name="Google Shape;134;p23"/>
          <p:cNvSpPr txBox="1"/>
          <p:nvPr>
            <p:ph idx="1" type="body"/>
          </p:nvPr>
        </p:nvSpPr>
        <p:spPr>
          <a:xfrm>
            <a:off x="287425" y="1919075"/>
            <a:ext cx="8577600" cy="2853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434343"/>
              </a:buClr>
              <a:buSzPts val="1800"/>
              <a:buChar char="●"/>
            </a:pPr>
            <a:r>
              <a:rPr lang="en">
                <a:solidFill>
                  <a:srgbClr val="434343"/>
                </a:solidFill>
              </a:rPr>
              <a:t>Match,Mismatch  and  Penalty  scores  along  with  the  list of k sequences are taken as input from the input file</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Calculate  the  pairwise  alignment  between  the  pairs  of sequences using NW Algorithm and store its results along with the sequences in a 2D-matrix.</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Now,Compute D(S</a:t>
            </a:r>
            <a:r>
              <a:rPr baseline="-25000" lang="en">
                <a:solidFill>
                  <a:srgbClr val="434343"/>
                </a:solidFill>
              </a:rPr>
              <a:t>i</a:t>
            </a:r>
            <a:r>
              <a:rPr lang="en">
                <a:solidFill>
                  <a:srgbClr val="434343"/>
                </a:solidFill>
              </a:rPr>
              <a:t>,S</a:t>
            </a:r>
            <a:r>
              <a:rPr baseline="-25000" lang="en">
                <a:solidFill>
                  <a:srgbClr val="434343"/>
                </a:solidFill>
              </a:rPr>
              <a:t>j</a:t>
            </a:r>
            <a:r>
              <a:rPr lang="en">
                <a:solidFill>
                  <a:srgbClr val="434343"/>
                </a:solidFill>
              </a:rPr>
              <a:t>)for all i,j.</a:t>
            </a:r>
            <a:endParaRPr>
              <a:solidFill>
                <a:srgbClr val="434343"/>
              </a:solidFill>
            </a:endParaRPr>
          </a:p>
          <a:p>
            <a:pPr indent="-342900" lvl="0" marL="457200" rtl="0" algn="just">
              <a:lnSpc>
                <a:spcPct val="100000"/>
              </a:lnSpc>
              <a:spcBef>
                <a:spcPts val="0"/>
              </a:spcBef>
              <a:spcAft>
                <a:spcPts val="0"/>
              </a:spcAft>
              <a:buClr>
                <a:srgbClr val="434343"/>
              </a:buClr>
              <a:buSzPts val="1800"/>
              <a:buChar char="●"/>
            </a:pPr>
            <a:r>
              <a:rPr lang="en">
                <a:solidFill>
                  <a:srgbClr val="434343"/>
                </a:solidFill>
              </a:rPr>
              <a:t>Find the center sequence S</a:t>
            </a:r>
            <a:r>
              <a:rPr baseline="-25000" lang="en">
                <a:solidFill>
                  <a:srgbClr val="434343"/>
                </a:solidFill>
              </a:rPr>
              <a:t>c</a:t>
            </a:r>
            <a:r>
              <a:rPr lang="en">
                <a:solidFill>
                  <a:srgbClr val="434343"/>
                </a:solidFill>
              </a:rPr>
              <a:t> which minimizes Σ</a:t>
            </a:r>
            <a:r>
              <a:rPr baseline="30000" lang="en">
                <a:solidFill>
                  <a:srgbClr val="434343"/>
                </a:solidFill>
              </a:rPr>
              <a:t>k</a:t>
            </a:r>
            <a:r>
              <a:rPr baseline="-25000" lang="en">
                <a:solidFill>
                  <a:srgbClr val="434343"/>
                </a:solidFill>
              </a:rPr>
              <a:t>i=1</a:t>
            </a:r>
            <a:r>
              <a:rPr lang="en">
                <a:solidFill>
                  <a:srgbClr val="434343"/>
                </a:solidFill>
              </a:rPr>
              <a:t>D(S</a:t>
            </a:r>
            <a:r>
              <a:rPr baseline="-25000" lang="en">
                <a:solidFill>
                  <a:srgbClr val="434343"/>
                </a:solidFill>
              </a:rPr>
              <a:t>c</a:t>
            </a:r>
            <a:r>
              <a:rPr lang="en">
                <a:solidFill>
                  <a:srgbClr val="434343"/>
                </a:solidFill>
              </a:rPr>
              <a:t>,S</a:t>
            </a:r>
            <a:r>
              <a:rPr baseline="-25000" lang="en">
                <a:solidFill>
                  <a:srgbClr val="434343"/>
                </a:solidFill>
              </a:rPr>
              <a:t>i</a:t>
            </a:r>
            <a:r>
              <a:rPr lang="en">
                <a:solidFill>
                  <a:srgbClr val="434343"/>
                </a:solidFill>
              </a:rPr>
              <a:t>).</a:t>
            </a:r>
            <a:endParaRPr>
              <a:solidFill>
                <a:srgbClr val="434343"/>
              </a:solidFill>
            </a:endParaRPr>
          </a:p>
          <a:p>
            <a:pPr indent="-342900" lvl="0" marL="457200" rtl="0" algn="just">
              <a:lnSpc>
                <a:spcPct val="100000"/>
              </a:lnSpc>
              <a:spcBef>
                <a:spcPts val="0"/>
              </a:spcBef>
              <a:spcAft>
                <a:spcPts val="0"/>
              </a:spcAft>
              <a:buClr>
                <a:srgbClr val="434343"/>
              </a:buClr>
              <a:buSzPts val="1800"/>
              <a:buChar char="●"/>
            </a:pPr>
            <a:r>
              <a:rPr lang="en">
                <a:solidFill>
                  <a:srgbClr val="434343"/>
                </a:solidFill>
              </a:rPr>
              <a:t>Now,Align the S</a:t>
            </a:r>
            <a:r>
              <a:rPr baseline="-25000" lang="en">
                <a:solidFill>
                  <a:srgbClr val="434343"/>
                </a:solidFill>
              </a:rPr>
              <a:t>c</a:t>
            </a:r>
            <a:r>
              <a:rPr lang="en">
                <a:solidFill>
                  <a:srgbClr val="434343"/>
                </a:solidFill>
              </a:rPr>
              <a:t> with the remaining sequences.</a:t>
            </a:r>
            <a:endParaRPr>
              <a:solidFill>
                <a:srgbClr val="434343"/>
              </a:solidFill>
            </a:endParaRPr>
          </a:p>
          <a:p>
            <a:pPr indent="-342900" lvl="0" marL="457200" rtl="0" algn="just">
              <a:lnSpc>
                <a:spcPct val="100000"/>
              </a:lnSpc>
              <a:spcBef>
                <a:spcPts val="0"/>
              </a:spcBef>
              <a:spcAft>
                <a:spcPts val="0"/>
              </a:spcAft>
              <a:buClr>
                <a:srgbClr val="434343"/>
              </a:buClr>
              <a:buSzPts val="1800"/>
              <a:buChar char="●"/>
            </a:pPr>
            <a:r>
              <a:rPr lang="en">
                <a:solidFill>
                  <a:srgbClr val="434343"/>
                </a:solidFill>
              </a:rPr>
              <a:t>Merge all the pairwise alignments to make multiple alignment which is consistent and store it in a output file.</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40" name="Google Shape;140;p24"/>
          <p:cNvPicPr preferRelativeResize="0"/>
          <p:nvPr/>
        </p:nvPicPr>
        <p:blipFill>
          <a:blip r:embed="rId3">
            <a:alphaModFix/>
          </a:blip>
          <a:stretch>
            <a:fillRect/>
          </a:stretch>
        </p:blipFill>
        <p:spPr>
          <a:xfrm>
            <a:off x="5618975" y="2353025"/>
            <a:ext cx="2900900" cy="2265275"/>
          </a:xfrm>
          <a:prstGeom prst="rect">
            <a:avLst/>
          </a:prstGeom>
          <a:noFill/>
          <a:ln>
            <a:noFill/>
          </a:ln>
        </p:spPr>
      </p:pic>
      <p:pic>
        <p:nvPicPr>
          <p:cNvPr id="141" name="Google Shape;141;p24"/>
          <p:cNvPicPr preferRelativeResize="0"/>
          <p:nvPr/>
        </p:nvPicPr>
        <p:blipFill>
          <a:blip r:embed="rId4">
            <a:alphaModFix/>
          </a:blip>
          <a:stretch>
            <a:fillRect/>
          </a:stretch>
        </p:blipFill>
        <p:spPr>
          <a:xfrm>
            <a:off x="700500" y="2263956"/>
            <a:ext cx="2850025" cy="2354350"/>
          </a:xfrm>
          <a:prstGeom prst="rect">
            <a:avLst/>
          </a:prstGeom>
          <a:noFill/>
          <a:ln>
            <a:noFill/>
          </a:ln>
        </p:spPr>
      </p:pic>
      <p:sp>
        <p:nvSpPr>
          <p:cNvPr id="142" name="Google Shape;142;p24"/>
          <p:cNvSpPr txBox="1"/>
          <p:nvPr/>
        </p:nvSpPr>
        <p:spPr>
          <a:xfrm>
            <a:off x="559975" y="1716775"/>
            <a:ext cx="2541000" cy="6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oboto"/>
                <a:ea typeface="Roboto"/>
                <a:cs typeface="Roboto"/>
                <a:sym typeface="Roboto"/>
              </a:rPr>
              <a:t>INPUT</a:t>
            </a:r>
            <a:endParaRPr b="1" sz="2000">
              <a:solidFill>
                <a:srgbClr val="434343"/>
              </a:solidFill>
              <a:latin typeface="Roboto"/>
              <a:ea typeface="Roboto"/>
              <a:cs typeface="Roboto"/>
              <a:sym typeface="Roboto"/>
            </a:endParaRPr>
          </a:p>
        </p:txBody>
      </p:sp>
      <p:sp>
        <p:nvSpPr>
          <p:cNvPr id="143" name="Google Shape;143;p24"/>
          <p:cNvSpPr txBox="1"/>
          <p:nvPr/>
        </p:nvSpPr>
        <p:spPr>
          <a:xfrm>
            <a:off x="5665500" y="1717575"/>
            <a:ext cx="2448600" cy="6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oboto"/>
                <a:ea typeface="Roboto"/>
                <a:cs typeface="Roboto"/>
                <a:sym typeface="Roboto"/>
              </a:rPr>
              <a:t>OUTPUT</a:t>
            </a:r>
            <a:endParaRPr b="1" sz="2000">
              <a:solidFill>
                <a:srgbClr val="434343"/>
              </a:solidFill>
              <a:latin typeface="Roboto"/>
              <a:ea typeface="Roboto"/>
              <a:cs typeface="Roboto"/>
              <a:sym typeface="Roboto"/>
            </a:endParaRPr>
          </a:p>
        </p:txBody>
      </p:sp>
      <p:sp>
        <p:nvSpPr>
          <p:cNvPr id="144" name="Google Shape;144;p24"/>
          <p:cNvSpPr txBox="1"/>
          <p:nvPr>
            <p:ph idx="1" type="body"/>
          </p:nvPr>
        </p:nvSpPr>
        <p:spPr>
          <a:xfrm>
            <a:off x="471900" y="1919075"/>
            <a:ext cx="8222100" cy="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50" name="Google Shape;150;p25"/>
          <p:cNvSpPr txBox="1"/>
          <p:nvPr>
            <p:ph idx="1" type="body"/>
          </p:nvPr>
        </p:nvSpPr>
        <p:spPr>
          <a:xfrm>
            <a:off x="287425" y="1919075"/>
            <a:ext cx="8577600" cy="28533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t>An MSA can be observed as a representation that offers a unified picture of sequence similarity by averaging out matched residues that perhaps cannot be reliably matched over the entire lengths of the sequences.</a:t>
            </a:r>
            <a:endParaRPr/>
          </a:p>
          <a:p>
            <a:pPr indent="-342900" lvl="0" marL="457200" rtl="0" algn="just">
              <a:lnSpc>
                <a:spcPct val="100000"/>
              </a:lnSpc>
              <a:spcBef>
                <a:spcPts val="0"/>
              </a:spcBef>
              <a:spcAft>
                <a:spcPts val="0"/>
              </a:spcAft>
              <a:buSzPts val="1800"/>
              <a:buChar char="●"/>
            </a:pPr>
            <a:r>
              <a:rPr lang="en"/>
              <a:t>This is because of evolution, mutations, insertions, and deletions of sequence fragments.</a:t>
            </a:r>
            <a:endParaRPr/>
          </a:p>
          <a:p>
            <a:pPr indent="-342900" lvl="0" marL="457200" rtl="0" algn="just">
              <a:lnSpc>
                <a:spcPct val="100000"/>
              </a:lnSpc>
              <a:spcBef>
                <a:spcPts val="0"/>
              </a:spcBef>
              <a:spcAft>
                <a:spcPts val="0"/>
              </a:spcAft>
              <a:buSzPts val="1800"/>
              <a:buChar char="●"/>
            </a:pPr>
            <a:r>
              <a:rPr lang="en"/>
              <a:t>Given these difficulties, building a reliable MSA for a query set of sequences is an overwhelming task. </a:t>
            </a:r>
            <a:endParaRPr/>
          </a:p>
          <a:p>
            <a:pPr indent="-342900" lvl="0" marL="457200" rtl="0" algn="just">
              <a:lnSpc>
                <a:spcPct val="100000"/>
              </a:lnSpc>
              <a:spcBef>
                <a:spcPts val="0"/>
              </a:spcBef>
              <a:spcAft>
                <a:spcPts val="0"/>
              </a:spcAft>
              <a:buSzPts val="1800"/>
              <a:buChar char="●"/>
            </a:pPr>
            <a:r>
              <a:rPr lang="en"/>
              <a:t>In this unit it has been made strong that the increased attention to multiple sequence alignment methodology has ensued in recent developments regarding most of its facets.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6" name="Google Shape;156;p26"/>
          <p:cNvSpPr txBox="1"/>
          <p:nvPr>
            <p:ph idx="1" type="body"/>
          </p:nvPr>
        </p:nvSpPr>
        <p:spPr>
          <a:xfrm>
            <a:off x="287425" y="1919075"/>
            <a:ext cx="8577600" cy="28533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t>An algorithm of multiple sequence alignment based on consensus sequence searched by simulated annealing and star alignment.</a:t>
            </a:r>
            <a:endParaRPr/>
          </a:p>
          <a:p>
            <a:pPr indent="0" lvl="0" marL="0" rtl="0" algn="just">
              <a:lnSpc>
                <a:spcPct val="100000"/>
              </a:lnSpc>
              <a:spcBef>
                <a:spcPts val="500"/>
              </a:spcBef>
              <a:spcAft>
                <a:spcPts val="0"/>
              </a:spcAft>
              <a:buNone/>
            </a:pPr>
            <a:r>
              <a:t/>
            </a:r>
            <a:endParaRPr/>
          </a:p>
          <a:p>
            <a:pPr indent="-342900" lvl="0" marL="457200" rtl="0" algn="just">
              <a:lnSpc>
                <a:spcPct val="100000"/>
              </a:lnSpc>
              <a:spcBef>
                <a:spcPts val="500"/>
              </a:spcBef>
              <a:spcAft>
                <a:spcPts val="0"/>
              </a:spcAft>
              <a:buSzPts val="1800"/>
              <a:buChar char="●"/>
            </a:pPr>
            <a:r>
              <a:rPr lang="en" u="sng">
                <a:solidFill>
                  <a:srgbClr val="4A86E8"/>
                </a:solidFill>
                <a:hlinkClick r:id="rId3"/>
              </a:rPr>
              <a:t>https://ieeexplore.ieee.org/document/7344909</a:t>
            </a:r>
            <a:endParaRPr>
              <a:solidFill>
                <a:srgbClr val="4A86E8"/>
              </a:solidFill>
            </a:endParaRPr>
          </a:p>
          <a:p>
            <a:pPr indent="0" lvl="0" marL="0" rtl="0" algn="just">
              <a:lnSpc>
                <a:spcPct val="100000"/>
              </a:lnSpc>
              <a:spcBef>
                <a:spcPts val="500"/>
              </a:spcBef>
              <a:spcAft>
                <a:spcPts val="0"/>
              </a:spcAft>
              <a:buNone/>
            </a:pPr>
            <a:r>
              <a:t/>
            </a:r>
            <a:endParaRPr/>
          </a:p>
          <a:p>
            <a:pPr indent="-342900" lvl="0" marL="457200" rtl="0" algn="just">
              <a:lnSpc>
                <a:spcPct val="100000"/>
              </a:lnSpc>
              <a:spcBef>
                <a:spcPts val="500"/>
              </a:spcBef>
              <a:spcAft>
                <a:spcPts val="0"/>
              </a:spcAft>
              <a:buSzPts val="1800"/>
              <a:buChar char="●"/>
            </a:pPr>
            <a:r>
              <a:rPr lang="en" u="sng">
                <a:solidFill>
                  <a:srgbClr val="4A86E8"/>
                </a:solidFill>
                <a:hlinkClick r:id="rId4"/>
              </a:rPr>
              <a:t>https://www.kaggle.com/thomasnelson/working-with-dna-sequencedata-for-ml</a:t>
            </a:r>
            <a:endParaRPr>
              <a:solidFill>
                <a:srgbClr val="4A86E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“Thank You For Your Attention”</a:t>
            </a:r>
            <a:endParaRPr>
              <a:solidFill>
                <a:schemeClr val="lt2"/>
              </a:solidFill>
            </a:endParaRPr>
          </a:p>
        </p:txBody>
      </p:sp>
      <p:cxnSp>
        <p:nvCxnSpPr>
          <p:cNvPr id="162" name="Google Shape;162;p27"/>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63" name="Google Shape;163;p27"/>
          <p:cNvSpPr txBox="1"/>
          <p:nvPr>
            <p:ph idx="4294967295" type="body"/>
          </p:nvPr>
        </p:nvSpPr>
        <p:spPr>
          <a:xfrm>
            <a:off x="773700" y="2961650"/>
            <a:ext cx="7596600" cy="761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 Gudipati Sai Krishna</a:t>
            </a:r>
            <a:endParaRPr/>
          </a:p>
          <a:p>
            <a:pPr indent="0" lvl="0" marL="0" rtl="0" algn="ctr">
              <a:lnSpc>
                <a:spcPct val="100000"/>
              </a:lnSpc>
              <a:spcBef>
                <a:spcPts val="0"/>
              </a:spcBef>
              <a:spcAft>
                <a:spcPts val="0"/>
              </a:spcAft>
              <a:buNone/>
            </a:pPr>
            <a:r>
              <a:rPr lang="en"/>
              <a:t>- Nandi Dileep Kumar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Problem Definition</a:t>
            </a:r>
            <a:endParaRPr/>
          </a:p>
          <a:p>
            <a:pPr indent="-342900" lvl="0" marL="457200" rtl="0" algn="l">
              <a:spcBef>
                <a:spcPts val="0"/>
              </a:spcBef>
              <a:spcAft>
                <a:spcPts val="0"/>
              </a:spcAft>
              <a:buSzPts val="1800"/>
              <a:buChar char="●"/>
            </a:pPr>
            <a:r>
              <a:rPr lang="en"/>
              <a:t>Literature Survey</a:t>
            </a:r>
            <a:endParaRPr/>
          </a:p>
          <a:p>
            <a:pPr indent="-342900" lvl="0" marL="457200" rtl="0" algn="l">
              <a:spcBef>
                <a:spcPts val="0"/>
              </a:spcBef>
              <a:spcAft>
                <a:spcPts val="0"/>
              </a:spcAft>
              <a:buSzPts val="1800"/>
              <a:buChar char="●"/>
            </a:pPr>
            <a:r>
              <a:rPr lang="en"/>
              <a:t>Proposed Method</a:t>
            </a:r>
            <a:endParaRPr/>
          </a:p>
          <a:p>
            <a:pPr indent="-342900" lvl="0" marL="457200" rtl="0" algn="l">
              <a:spcBef>
                <a:spcPts val="0"/>
              </a:spcBef>
              <a:spcAft>
                <a:spcPts val="0"/>
              </a:spcAft>
              <a:buSzPts val="1800"/>
              <a:buChar char="●"/>
            </a:pPr>
            <a:r>
              <a:rPr lang="en"/>
              <a:t>Implementation</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0" name="Google Shape;80;p15"/>
          <p:cNvSpPr txBox="1"/>
          <p:nvPr>
            <p:ph idx="1" type="body"/>
          </p:nvPr>
        </p:nvSpPr>
        <p:spPr>
          <a:xfrm>
            <a:off x="302550" y="1919075"/>
            <a:ext cx="86382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t>Sequence Alignment:</a:t>
            </a:r>
            <a:endParaRPr b="1" sz="2000"/>
          </a:p>
          <a:p>
            <a:pPr indent="-342900" lvl="0" marL="457200" rtl="0" algn="l">
              <a:lnSpc>
                <a:spcPct val="100000"/>
              </a:lnSpc>
              <a:spcBef>
                <a:spcPts val="500"/>
              </a:spcBef>
              <a:spcAft>
                <a:spcPts val="0"/>
              </a:spcAft>
              <a:buSzPts val="1800"/>
              <a:buChar char="●"/>
            </a:pPr>
            <a:r>
              <a:rPr lang="en"/>
              <a:t>Arranging sequences of DNA,RNA or protein to identify regions of similarity.</a:t>
            </a:r>
            <a:endParaRPr/>
          </a:p>
          <a:p>
            <a:pPr indent="-342900" lvl="0" marL="457200" rtl="0" algn="l">
              <a:lnSpc>
                <a:spcPct val="100000"/>
              </a:lnSpc>
              <a:spcBef>
                <a:spcPts val="0"/>
              </a:spcBef>
              <a:spcAft>
                <a:spcPts val="0"/>
              </a:spcAft>
              <a:buSzPts val="1800"/>
              <a:buChar char="●"/>
            </a:pPr>
            <a:r>
              <a:rPr lang="en"/>
              <a:t>The similarity may indicate the functional.structural and evolutionary significance of the sequence. </a:t>
            </a:r>
            <a:endParaRPr/>
          </a:p>
          <a:p>
            <a:pPr indent="0" lvl="0" marL="3200400" rtl="0" algn="l">
              <a:lnSpc>
                <a:spcPct val="100000"/>
              </a:lnSpc>
              <a:spcBef>
                <a:spcPts val="500"/>
              </a:spcBef>
              <a:spcAft>
                <a:spcPts val="0"/>
              </a:spcAft>
              <a:buNone/>
            </a:pPr>
            <a:r>
              <a:rPr lang="en" u="sng"/>
              <a:t>Sequence Alignment</a:t>
            </a:r>
            <a:endParaRPr u="sng"/>
          </a:p>
          <a:p>
            <a:pPr indent="457200" lvl="0" marL="457200" rtl="0" algn="l">
              <a:spcBef>
                <a:spcPts val="500"/>
              </a:spcBef>
              <a:spcAft>
                <a:spcPts val="0"/>
              </a:spcAft>
              <a:buNone/>
            </a:pPr>
            <a:r>
              <a:t/>
            </a:r>
            <a:endParaRPr u="sng"/>
          </a:p>
          <a:p>
            <a:pPr indent="457200" lvl="0" marL="457200" rtl="0" algn="l">
              <a:spcBef>
                <a:spcPts val="1600"/>
              </a:spcBef>
              <a:spcAft>
                <a:spcPts val="1600"/>
              </a:spcAft>
              <a:buNone/>
            </a:pPr>
            <a:r>
              <a:rPr lang="en"/>
              <a:t>Pairwise sequence alignment		Multiple sequence alignment</a:t>
            </a:r>
            <a:endParaRPr/>
          </a:p>
        </p:txBody>
      </p:sp>
      <p:cxnSp>
        <p:nvCxnSpPr>
          <p:cNvPr id="81" name="Google Shape;81;p15"/>
          <p:cNvCxnSpPr/>
          <p:nvPr/>
        </p:nvCxnSpPr>
        <p:spPr>
          <a:xfrm flipH="1">
            <a:off x="3101075" y="3524800"/>
            <a:ext cx="1755000" cy="6504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5"/>
          <p:cNvCxnSpPr/>
          <p:nvPr/>
        </p:nvCxnSpPr>
        <p:spPr>
          <a:xfrm>
            <a:off x="4871200" y="3524800"/>
            <a:ext cx="1603500" cy="65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 Star Method</a:t>
            </a:r>
            <a:endParaRPr/>
          </a:p>
        </p:txBody>
      </p:sp>
      <p:sp>
        <p:nvSpPr>
          <p:cNvPr id="88" name="Google Shape;88;p16"/>
          <p:cNvSpPr txBox="1"/>
          <p:nvPr>
            <p:ph idx="1" type="body"/>
          </p:nvPr>
        </p:nvSpPr>
        <p:spPr>
          <a:xfrm>
            <a:off x="471900" y="1919075"/>
            <a:ext cx="49014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p>
          <a:p>
            <a:pPr indent="-317500" lvl="0" marL="457200" rtl="0" algn="just">
              <a:lnSpc>
                <a:spcPct val="100000"/>
              </a:lnSpc>
              <a:spcBef>
                <a:spcPts val="500"/>
              </a:spcBef>
              <a:spcAft>
                <a:spcPts val="0"/>
              </a:spcAft>
              <a:buSzPts val="1400"/>
              <a:buChar char="●"/>
            </a:pPr>
            <a:r>
              <a:rPr lang="en"/>
              <a:t>It is an approximation solution for aligning multiple sequences.</a:t>
            </a:r>
            <a:endParaRPr/>
          </a:p>
          <a:p>
            <a:pPr indent="0" lvl="0" marL="457200" rtl="0" algn="just">
              <a:lnSpc>
                <a:spcPct val="100000"/>
              </a:lnSpc>
              <a:spcBef>
                <a:spcPts val="500"/>
              </a:spcBef>
              <a:spcAft>
                <a:spcPts val="0"/>
              </a:spcAft>
              <a:buNone/>
            </a:pPr>
            <a:r>
              <a:t/>
            </a:r>
            <a:endParaRPr/>
          </a:p>
          <a:p>
            <a:pPr indent="-317500" lvl="0" marL="457200" rtl="0" algn="just">
              <a:lnSpc>
                <a:spcPct val="100000"/>
              </a:lnSpc>
              <a:spcBef>
                <a:spcPts val="500"/>
              </a:spcBef>
              <a:spcAft>
                <a:spcPts val="0"/>
              </a:spcAft>
              <a:buSzPts val="1400"/>
              <a:buChar char="●"/>
            </a:pPr>
            <a:r>
              <a:rPr lang="en"/>
              <a:t>it uses heuristic methods rather than global optimization because identifying the optimal alignment between more than a few sequences of moderate length is computationally expensive and consumes more time. </a:t>
            </a:r>
            <a:endParaRPr b="1"/>
          </a:p>
        </p:txBody>
      </p:sp>
      <p:sp>
        <p:nvSpPr>
          <p:cNvPr id="89" name="Google Shape;89;p16"/>
          <p:cNvSpPr txBox="1"/>
          <p:nvPr>
            <p:ph idx="2" type="body"/>
          </p:nvPr>
        </p:nvSpPr>
        <p:spPr>
          <a:xfrm>
            <a:off x="5373275" y="1919075"/>
            <a:ext cx="33210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6"/>
          <p:cNvPicPr preferRelativeResize="0"/>
          <p:nvPr/>
        </p:nvPicPr>
        <p:blipFill>
          <a:blip r:embed="rId3">
            <a:alphaModFix/>
          </a:blip>
          <a:stretch>
            <a:fillRect/>
          </a:stretch>
        </p:blipFill>
        <p:spPr>
          <a:xfrm>
            <a:off x="5620725" y="1919075"/>
            <a:ext cx="3073425" cy="271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96" name="Google Shape;96;p17"/>
          <p:cNvSpPr txBox="1"/>
          <p:nvPr>
            <p:ph idx="1" type="body"/>
          </p:nvPr>
        </p:nvSpPr>
        <p:spPr>
          <a:xfrm>
            <a:off x="287425" y="1919075"/>
            <a:ext cx="85776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900"/>
              <a:t>Problem Statement:</a:t>
            </a:r>
            <a:r>
              <a:rPr b="1" lang="en"/>
              <a:t> </a:t>
            </a:r>
            <a:r>
              <a:rPr lang="en"/>
              <a:t>Find a multiple sequence alignment of S that maximizes a similarity function or minimize a distance function.</a:t>
            </a:r>
            <a:endParaRPr/>
          </a:p>
          <a:p>
            <a:pPr indent="0" lvl="0" marL="0" rtl="0" algn="just">
              <a:lnSpc>
                <a:spcPct val="100000"/>
              </a:lnSpc>
              <a:spcBef>
                <a:spcPts val="500"/>
              </a:spcBef>
              <a:spcAft>
                <a:spcPts val="0"/>
              </a:spcAft>
              <a:buNone/>
            </a:pPr>
            <a:r>
              <a:t/>
            </a:r>
            <a:endParaRPr b="1"/>
          </a:p>
          <a:p>
            <a:pPr indent="0" lvl="0" marL="0" rtl="0" algn="just">
              <a:lnSpc>
                <a:spcPct val="100000"/>
              </a:lnSpc>
              <a:spcBef>
                <a:spcPts val="500"/>
              </a:spcBef>
              <a:spcAft>
                <a:spcPts val="0"/>
              </a:spcAft>
              <a:buNone/>
            </a:pPr>
            <a:r>
              <a:rPr b="1" lang="en" sz="1900"/>
              <a:t>Input:</a:t>
            </a:r>
            <a:r>
              <a:rPr b="1" lang="en"/>
              <a:t> </a:t>
            </a:r>
            <a:r>
              <a:rPr lang="en"/>
              <a:t>A set S of sequences.</a:t>
            </a:r>
            <a:endParaRPr/>
          </a:p>
          <a:p>
            <a:pPr indent="0" lvl="0" marL="0" rtl="0" algn="just">
              <a:lnSpc>
                <a:spcPct val="100000"/>
              </a:lnSpc>
              <a:spcBef>
                <a:spcPts val="500"/>
              </a:spcBef>
              <a:spcAft>
                <a:spcPts val="0"/>
              </a:spcAft>
              <a:buNone/>
            </a:pPr>
            <a:r>
              <a:t/>
            </a:r>
            <a:endParaRPr b="1"/>
          </a:p>
          <a:p>
            <a:pPr indent="0" lvl="0" marL="0" rtl="0" algn="just">
              <a:lnSpc>
                <a:spcPct val="100000"/>
              </a:lnSpc>
              <a:spcBef>
                <a:spcPts val="500"/>
              </a:spcBef>
              <a:spcAft>
                <a:spcPts val="500"/>
              </a:spcAft>
              <a:buNone/>
            </a:pPr>
            <a:r>
              <a:rPr b="1" lang="en" sz="1900"/>
              <a:t>Output:</a:t>
            </a:r>
            <a:r>
              <a:rPr lang="en"/>
              <a:t> A new set of sequences of equal length formed after multiple sequence alignment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02" name="Google Shape;102;p18"/>
          <p:cNvSpPr txBox="1"/>
          <p:nvPr>
            <p:ph idx="1" type="body"/>
          </p:nvPr>
        </p:nvSpPr>
        <p:spPr>
          <a:xfrm>
            <a:off x="287425" y="1919075"/>
            <a:ext cx="85776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Performing an </a:t>
            </a:r>
            <a:r>
              <a:rPr b="1" lang="en"/>
              <a:t>MSA</a:t>
            </a:r>
            <a:r>
              <a:rPr lang="en"/>
              <a:t> on a given set of DNA sequence and extracting maximum information from the alignment comprises a number of prominent steps:</a:t>
            </a:r>
            <a:endParaRPr/>
          </a:p>
          <a:p>
            <a:pPr indent="0" lvl="0" marL="0" rtl="0" algn="just">
              <a:lnSpc>
                <a:spcPct val="100000"/>
              </a:lnSpc>
              <a:spcBef>
                <a:spcPts val="500"/>
              </a:spcBef>
              <a:spcAft>
                <a:spcPts val="0"/>
              </a:spcAft>
              <a:buNone/>
            </a:pPr>
            <a:r>
              <a:rPr lang="en"/>
              <a:t> </a:t>
            </a:r>
            <a:endParaRPr/>
          </a:p>
          <a:p>
            <a:pPr indent="-342900" lvl="0" marL="457200" rtl="0" algn="just">
              <a:lnSpc>
                <a:spcPct val="100000"/>
              </a:lnSpc>
              <a:spcBef>
                <a:spcPts val="500"/>
              </a:spcBef>
              <a:spcAft>
                <a:spcPts val="0"/>
              </a:spcAft>
              <a:buSzPts val="1800"/>
              <a:buChar char="●"/>
            </a:pPr>
            <a:r>
              <a:rPr lang="en"/>
              <a:t>The selection of sequences. </a:t>
            </a:r>
            <a:endParaRPr/>
          </a:p>
          <a:p>
            <a:pPr indent="-342900" lvl="0" marL="457200" rtl="0" algn="just">
              <a:lnSpc>
                <a:spcPct val="100000"/>
              </a:lnSpc>
              <a:spcBef>
                <a:spcPts val="0"/>
              </a:spcBef>
              <a:spcAft>
                <a:spcPts val="0"/>
              </a:spcAft>
              <a:buSzPts val="1800"/>
              <a:buChar char="●"/>
            </a:pPr>
            <a:r>
              <a:rPr lang="en"/>
              <a:t>The choice of the scoring function used to compare sequences or sequence blocks. </a:t>
            </a:r>
            <a:endParaRPr/>
          </a:p>
          <a:p>
            <a:pPr indent="-342900" lvl="0" marL="457200" rtl="0" algn="just">
              <a:lnSpc>
                <a:spcPct val="100000"/>
              </a:lnSpc>
              <a:spcBef>
                <a:spcPts val="0"/>
              </a:spcBef>
              <a:spcAft>
                <a:spcPts val="0"/>
              </a:spcAft>
              <a:buSzPts val="1800"/>
              <a:buChar char="●"/>
            </a:pPr>
            <a:r>
              <a:rPr lang="en"/>
              <a:t>The application and optimization of this scoring function in compiling the alignment.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08" name="Google Shape;108;p19"/>
          <p:cNvSpPr txBox="1"/>
          <p:nvPr>
            <p:ph idx="1" type="body"/>
          </p:nvPr>
        </p:nvSpPr>
        <p:spPr>
          <a:xfrm>
            <a:off x="287425" y="1919075"/>
            <a:ext cx="85776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900"/>
              <a:t>Needleman-Wunsch algorithm: </a:t>
            </a:r>
            <a:endParaRPr b="1" sz="1900"/>
          </a:p>
          <a:p>
            <a:pPr indent="-349250" lvl="0" marL="457200" rtl="0" algn="just">
              <a:lnSpc>
                <a:spcPct val="100000"/>
              </a:lnSpc>
              <a:spcBef>
                <a:spcPts val="500"/>
              </a:spcBef>
              <a:spcAft>
                <a:spcPts val="0"/>
              </a:spcAft>
              <a:buSzPts val="1900"/>
              <a:buChar char="●"/>
            </a:pPr>
            <a:r>
              <a:rPr lang="en" sz="1900"/>
              <a:t>it is used to align protein or nucleotide sequences. </a:t>
            </a:r>
            <a:endParaRPr sz="1900"/>
          </a:p>
          <a:p>
            <a:pPr indent="-349250" lvl="0" marL="457200" rtl="0" algn="just">
              <a:lnSpc>
                <a:spcPct val="100000"/>
              </a:lnSpc>
              <a:spcBef>
                <a:spcPts val="0"/>
              </a:spcBef>
              <a:spcAft>
                <a:spcPts val="0"/>
              </a:spcAft>
              <a:buSzPts val="1900"/>
              <a:buChar char="●"/>
            </a:pPr>
            <a:r>
              <a:rPr lang="en" sz="1900"/>
              <a:t>It was one of the first applications of dynamic programming to compare biological sequences.</a:t>
            </a:r>
            <a:endParaRPr sz="1900"/>
          </a:p>
          <a:p>
            <a:pPr indent="-349250" lvl="0" marL="457200" rtl="0" algn="just">
              <a:lnSpc>
                <a:spcPct val="100000"/>
              </a:lnSpc>
              <a:spcBef>
                <a:spcPts val="0"/>
              </a:spcBef>
              <a:spcAft>
                <a:spcPts val="0"/>
              </a:spcAft>
              <a:buSzPts val="1900"/>
              <a:buChar char="●"/>
            </a:pPr>
            <a:r>
              <a:rPr lang="en" sz="1900"/>
              <a:t>The algorithm assigns a score to every possible alignment, and the purpose of the algorithm is to find all possible alignments having the highest score.It produces pairwise aligned sequences after calculating penalties and inserting gaps.</a:t>
            </a:r>
            <a:endParaRPr b="1" sz="1900"/>
          </a:p>
          <a:p>
            <a:pPr indent="0" lvl="0" marL="0" rtl="0" algn="just">
              <a:lnSpc>
                <a:spcPct val="100000"/>
              </a:lnSpc>
              <a:spcBef>
                <a:spcPts val="500"/>
              </a:spcBef>
              <a:spcAft>
                <a:spcPts val="5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Example</a:t>
            </a:r>
            <a:endParaRPr sz="3000"/>
          </a:p>
        </p:txBody>
      </p:sp>
      <p:sp>
        <p:nvSpPr>
          <p:cNvPr id="114" name="Google Shape;114;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Formula:</a:t>
            </a:r>
            <a:endParaRPr sz="16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600">
                <a:solidFill>
                  <a:srgbClr val="000000"/>
                </a:solidFill>
              </a:rPr>
              <a:t>Scoring System:</a:t>
            </a:r>
            <a:endParaRPr sz="16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Match: 1</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Mismatch: -1</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Gap: -1</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pic>
        <p:nvPicPr>
          <p:cNvPr id="115" name="Google Shape;115;p20"/>
          <p:cNvPicPr preferRelativeResize="0"/>
          <p:nvPr/>
        </p:nvPicPr>
        <p:blipFill>
          <a:blip r:embed="rId3">
            <a:alphaModFix/>
          </a:blip>
          <a:stretch>
            <a:fillRect/>
          </a:stretch>
        </p:blipFill>
        <p:spPr>
          <a:xfrm>
            <a:off x="3274675" y="0"/>
            <a:ext cx="5869325" cy="5143500"/>
          </a:xfrm>
          <a:prstGeom prst="rect">
            <a:avLst/>
          </a:prstGeom>
          <a:noFill/>
          <a:ln>
            <a:noFill/>
          </a:ln>
        </p:spPr>
      </p:pic>
      <p:pic>
        <p:nvPicPr>
          <p:cNvPr descr="«math xmlns=¨http://www.w3.org/1998/Math/MathML¨»«msub»«mi»M«/mi»«mrow»«mi»i«/mi»«mo»,«/mo»«mi»j«/mi»«/mrow»«/msub»«mo»§nbsp;«/mo»«mo»=«/mo»«mo»§nbsp;«/mo»«mi»M«/mi»«mi»a«/mi»«mi»x«/mi»«mi»i«/mi»«mi»m«/mi»«mi»u«/mi»«mi»m«/mi»«mo»§nbsp;«/mo»«mfenced close=¨]¨ open=¨[¨»«mrow»«msub»«mi»M«/mi»«mrow»«mi»i«/mi»«mo»-«/mo»«mn»1«/mn»«mo»,«/mo»«mi»j«/mi»«mo»-«/mo»«mn»1«/mn»«/mrow»«/msub»«mo»§nbsp;«/mo»«mo»+«/mo»«mo»§nbsp;«/mo»«msub»«mi»S«/mi»«mrow»«mi»i«/mi»«mo»,«/mo»«mi»j«/mi»«/mrow»«/msub»«mo»,«/mo»«mo»§nbsp;«/mo»«msub»«mi»M«/mi»«mrow»«mi»i«/mi»«mo»,«/mo»«mi»j«/mi»«mo»-«/mo»«mn»1«/mn»«/mrow»«/msub»«mo»§nbsp;«/mo»«mo»+«/mo»«mo»§nbsp;«/mo»«mi»W«/mi»«mo»,«/mo»«mo»§nbsp;«/mo»«msub»«mi»M«/mi»«mrow»«mi»i«/mi»«mo»-«/mo»«mn»1«/mn»«mo»,«/mo»«mi»j«/mi»«/mrow»«/msub»«mo»+«/mo»«mi»W«/mi»«/mrow»«/mfenced»«/math»" id="116" name="Google Shape;116;p20" title="Double click to edit"/>
          <p:cNvPicPr preferRelativeResize="0"/>
          <p:nvPr/>
        </p:nvPicPr>
        <p:blipFill>
          <a:blip r:embed="rId4">
            <a:alphaModFix/>
          </a:blip>
          <a:stretch>
            <a:fillRect/>
          </a:stretch>
        </p:blipFill>
        <p:spPr>
          <a:xfrm>
            <a:off x="284900" y="2066800"/>
            <a:ext cx="2896650" cy="26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122" name="Google Shape;122;p21"/>
          <p:cNvSpPr txBox="1"/>
          <p:nvPr>
            <p:ph idx="1" type="body"/>
          </p:nvPr>
        </p:nvSpPr>
        <p:spPr>
          <a:xfrm>
            <a:off x="287425" y="1919075"/>
            <a:ext cx="8577600" cy="2710200"/>
          </a:xfrm>
          <a:prstGeom prst="rect">
            <a:avLst/>
          </a:prstGeom>
        </p:spPr>
        <p:txBody>
          <a:bodyPr anchorCtr="0" anchor="t" bIns="91425" lIns="91425" spcFirstLastPara="1" rIns="91425" wrap="square" tIns="91425">
            <a:noAutofit/>
          </a:bodyPr>
          <a:lstStyle/>
          <a:p>
            <a:pPr indent="-349250" lvl="0" marL="457200" rtl="0" algn="just">
              <a:lnSpc>
                <a:spcPct val="100000"/>
              </a:lnSpc>
              <a:spcBef>
                <a:spcPts val="0"/>
              </a:spcBef>
              <a:spcAft>
                <a:spcPts val="0"/>
              </a:spcAft>
              <a:buSzPts val="1900"/>
              <a:buChar char="●"/>
            </a:pPr>
            <a:r>
              <a:rPr lang="en" sz="1900"/>
              <a:t>Given a family {S1,S2,....Sk} of k sequences, such that the sequences are similar to each other, we would like to find out the common characteristics of this family. </a:t>
            </a:r>
            <a:endParaRPr sz="1900"/>
          </a:p>
          <a:p>
            <a:pPr indent="0" lvl="0" marL="457200" rtl="0" algn="just">
              <a:lnSpc>
                <a:spcPct val="100000"/>
              </a:lnSpc>
              <a:spcBef>
                <a:spcPts val="500"/>
              </a:spcBef>
              <a:spcAft>
                <a:spcPts val="0"/>
              </a:spcAft>
              <a:buNone/>
            </a:pPr>
            <a:r>
              <a:t/>
            </a:r>
            <a:endParaRPr sz="1900"/>
          </a:p>
          <a:p>
            <a:pPr indent="-349250" lvl="0" marL="457200" rtl="0" algn="just">
              <a:lnSpc>
                <a:spcPct val="100000"/>
              </a:lnSpc>
              <a:spcBef>
                <a:spcPts val="500"/>
              </a:spcBef>
              <a:spcAft>
                <a:spcPts val="0"/>
              </a:spcAft>
              <a:buSzPts val="1900"/>
              <a:buChar char="●"/>
            </a:pPr>
            <a:r>
              <a:rPr lang="en" sz="1900"/>
              <a:t>A multiple alignment is a new set of sequences {S’1 ,S’2 ,....S’k } such that: </a:t>
            </a:r>
            <a:endParaRPr sz="1900"/>
          </a:p>
          <a:p>
            <a:pPr indent="-349250" lvl="0" marL="914400" rtl="0" algn="just">
              <a:lnSpc>
                <a:spcPct val="100000"/>
              </a:lnSpc>
              <a:spcBef>
                <a:spcPts val="0"/>
              </a:spcBef>
              <a:spcAft>
                <a:spcPts val="0"/>
              </a:spcAft>
              <a:buSzPts val="1900"/>
              <a:buChar char="➔"/>
            </a:pPr>
            <a:r>
              <a:rPr lang="en" sz="1900"/>
              <a:t>All the strings in are of equal length. We denote this length by l.</a:t>
            </a:r>
            <a:endParaRPr sz="1900"/>
          </a:p>
          <a:p>
            <a:pPr indent="-349250" lvl="0" marL="914400" rtl="0" algn="just">
              <a:lnSpc>
                <a:spcPct val="100000"/>
              </a:lnSpc>
              <a:spcBef>
                <a:spcPts val="0"/>
              </a:spcBef>
              <a:spcAft>
                <a:spcPts val="0"/>
              </a:spcAft>
              <a:buSzPts val="1900"/>
              <a:buChar char="➔"/>
            </a:pPr>
            <a:r>
              <a:rPr lang="en" sz="1900"/>
              <a:t>Each S’i was generated from Si by inserting spaces.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